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7" r:id="rId3"/>
    <p:sldMasterId id="2147483690" r:id="rId4"/>
    <p:sldMasterId id="2147483703" r:id="rId5"/>
    <p:sldMasterId id="2147483715" r:id="rId6"/>
    <p:sldMasterId id="2147483728" r:id="rId7"/>
  </p:sldMasterIdLst>
  <p:sldIdLst>
    <p:sldId id="25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312025" y="3413125"/>
            <a:ext cx="1566863" cy="776288"/>
          </a:xfrm>
        </p:spPr>
        <p:txBody>
          <a:bodyPr/>
          <a:lstStyle>
            <a:lvl1pPr marL="0" indent="0" algn="l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744AF-C42F-4960-9C47-E5826A34CD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D3EAA-4642-4EE3-B24C-5B4808B599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08B38-2CE8-4E97-B66E-2C3D627066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2F5F3-9CCF-4230-B668-BB573DF2F3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0C6D1-0FB8-4945-8A21-938A981FA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288925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00125" y="1843088"/>
            <a:ext cx="7591425" cy="41497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F3DFD-F712-496E-A44F-14DFAD7EEF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0760F-76C4-42F6-AF68-5EC0AE7A0A3F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D75D4-5E5B-440D-9488-6E14C0FF74A9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A3F71-D5D5-4802-988A-32CC908E2B5A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5" y="1843088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8" y="1843088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93D42-E632-4A21-B9A7-F3A7116CCC15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312025" y="3413125"/>
            <a:ext cx="1566863" cy="776288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9C3606-EDC8-4CC2-8F5F-16DC602AFC9E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3A8EF-16F7-453F-917D-D32CBFC7F2D1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B5689-F14F-456F-85A0-483CA627AEAF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723D0-362D-457A-95E4-692E1E2AFBF6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803CD6-8EBA-4B25-9E21-350C62465D2C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89738-99DF-4008-A6CF-FD72E0129290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51547-0B47-4E61-A268-DFA07E7CF920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288925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00125" y="1843088"/>
            <a:ext cx="7591425" cy="4149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733FCB-7F0A-4DF3-B533-7983D64EEC41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70A0A-6F9D-4C4A-B52E-75CC260D202F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3D49EB-3B33-4784-8811-5D6D86D816E4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1E5C6F-7097-4CE3-B776-A914B59D09D5}" type="datetimeFigureOut">
              <a:rPr lang="en-US" smtClean="0"/>
              <a:pPr/>
              <a:t>8/6/2010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3D40CE-2627-4C82-98E2-3FA7F4356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587002-7D34-4946-9BC9-06ECA87266D3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5" y="1843088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8" y="1843088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82B34-3F25-40ED-B6E5-9E1F812B9532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30848-A293-4188-8753-35E7A72960E1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383F3-0314-4576-8551-E8FD056A36DF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B44AE-FFCF-48D5-9F85-D451B2C10712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6D1D6-F3B8-4E3E-AD26-5C146328F17E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2F102-FD5D-4B7E-AEE1-7A36512174C8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B8631-2EC4-4ABE-BEE0-561E27D5D364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56B6B-4E17-4E17-8663-D3E5C68EC263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288925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00125" y="1843088"/>
            <a:ext cx="7591425" cy="4149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94713-FA5B-4F46-B6F9-B00E0D00231E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78254-3548-4268-AFCA-C56357AF3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7901A-CDB8-4357-AC99-DED92C2A69F1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1BDD7B-B74B-4E05-85B5-B71D8FB2269A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4559F-60D6-4481-BBB8-F9336331B795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5" y="1843088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8" y="1843088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5B6800-DC1C-48CB-9E0E-4FC9DEEB85B0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D804B-065D-45F6-8172-7D096584A662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9A463-992B-45D7-884D-8E36BE08467B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66994-0973-435D-B58F-DC607CDF8AA0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F8209-61BA-4F65-BA8A-D8A211E0D4B3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0161C-9ED5-474A-BFF3-F957C85DCB8A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D9D2A-6BA2-4FED-B773-BBAF46CB2783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01292-6C6A-4447-A700-548E1A72EF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7D5CD-42B1-42C3-8129-5B9CADE3B9B5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F6A15-E1F3-44BD-97B4-5C62019F99EB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E48CC-1E8D-4AE0-B79F-E590BE6CB9B8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5B2D1-C5D8-481E-8BDC-F250962DA9F1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5" y="1843088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8" y="1843088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10DCA-3241-48CD-A892-1263CB292970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651D5-2560-4A6C-918E-AEA45A9EAC35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14592-51E9-4E4E-97F9-F02939A74338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E9217-692F-4E1B-A0EC-1F0C8F4274B7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E7235-64AC-406F-A690-969DAFD42E1F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4ECF4-78B3-49C9-A8F6-2C0CE2A1A7B8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8C79C-EF04-412F-8959-F2C45B9170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7AE05-34DF-47BE-ABC8-FA92BAD883EB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EC77B-E46D-41D9-9995-CE9D73379A8C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288925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00125" y="1843088"/>
            <a:ext cx="7591425" cy="4149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4A94F-5478-42A9-88A9-57219BB967A1}" type="slidenum">
              <a:rPr lang="sv-SE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5" y="1843088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8" y="1843088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292F-6F9B-4BD6-8698-601479575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DB5BF-8701-4762-801C-1FC606AF0B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5126FF-587D-494B-A779-38D248EAA6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framsida1.png"/>
          <p:cNvPicPr>
            <a:picLocks noChangeAspect="1"/>
          </p:cNvPicPr>
          <p:nvPr/>
        </p:nvPicPr>
        <p:blipFill>
          <a:blip r:embed="rId5" cstate="print"/>
          <a:srcRect b="5177"/>
          <a:stretch>
            <a:fillRect/>
          </a:stretch>
        </p:blipFill>
        <p:spPr bwMode="auto">
          <a:xfrm>
            <a:off x="0" y="1731963"/>
            <a:ext cx="9144000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5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 dirty="0" err="1"/>
              <a:t>Confidential</a:t>
            </a:r>
            <a:endParaRPr lang="sv-SE" sz="900" dirty="0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 rot="16200000">
            <a:off x="-188118" y="3339306"/>
            <a:ext cx="8493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 dirty="0">
                <a:solidFill>
                  <a:schemeClr val="bg1"/>
                </a:solidFill>
              </a:rPr>
              <a:t>© 2009 </a:t>
            </a:r>
            <a:r>
              <a:rPr lang="en-US" sz="500" dirty="0" err="1">
                <a:solidFill>
                  <a:schemeClr val="bg1"/>
                </a:solidFill>
              </a:rPr>
              <a:t>Teleca</a:t>
            </a:r>
            <a:r>
              <a:rPr lang="en-US" sz="500" dirty="0">
                <a:solidFill>
                  <a:schemeClr val="bg1"/>
                </a:solidFill>
              </a:rPr>
              <a:t> AB</a:t>
            </a:r>
          </a:p>
        </p:txBody>
      </p:sp>
      <p:pic>
        <p:nvPicPr>
          <p:cNvPr id="6151" name="Picture 4" descr="C:\Documents and Settings\seinmain\My Documents\My Pictures\Telec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7600" y="5591175"/>
            <a:ext cx="2378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1" fontAlgn="base" hangingPunct="1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j-lt"/>
        </a:defRPr>
      </a:lvl2pPr>
      <a:lvl3pPr marL="1049338" indent="-196850" algn="l" rtl="0" eaLnBrk="1" fontAlgn="base" hangingPunct="1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fot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73788"/>
            <a:ext cx="91440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0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rebuchet MS" pitchFamily="34" charset="0"/>
              </a:defRPr>
            </a:lvl1pPr>
          </a:lstStyle>
          <a:p>
            <a:fld id="{90E04ACA-A2EA-4725-83F3-602186E352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5" y="1843088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 dirty="0" err="1"/>
              <a:t>Confidential</a:t>
            </a:r>
            <a:endParaRPr lang="sv-SE" sz="900" dirty="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8" y="3339306"/>
            <a:ext cx="8493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 dirty="0"/>
              <a:t>© 2009 </a:t>
            </a:r>
            <a:r>
              <a:rPr lang="en-US" sz="500" dirty="0" err="1"/>
              <a:t>Teleca</a:t>
            </a:r>
            <a:r>
              <a:rPr lang="en-US" sz="500" dirty="0"/>
              <a:t>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40000"/>
        </a:spcAft>
        <a:buSzPct val="70000"/>
        <a:buBlip>
          <a:blip r:embed="rId15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1" fontAlgn="base" hangingPunct="1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1" fontAlgn="base" hangingPunct="1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81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0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95B09B60-1E85-4887-912E-25A11B49F344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2054" name="Picture 9" descr="PPT-mall_nere"/>
          <p:cNvPicPr>
            <a:picLocks noChangeAspect="1" noChangeArrowheads="1"/>
          </p:cNvPicPr>
          <p:nvPr/>
        </p:nvPicPr>
        <p:blipFill>
          <a:blip r:embed="rId14" cstate="print"/>
          <a:srcRect l="13618" r="8492" b="69751"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5" y="1843088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 dirty="0" err="1">
                <a:solidFill>
                  <a:schemeClr val="bg1"/>
                </a:solidFill>
              </a:rPr>
              <a:t>Confidential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 rot="16200000">
            <a:off x="-188118" y="3339306"/>
            <a:ext cx="8493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 dirty="0">
                <a:solidFill>
                  <a:schemeClr val="bg1"/>
                </a:solidFill>
              </a:rPr>
              <a:t>© 2009 </a:t>
            </a:r>
            <a:r>
              <a:rPr lang="en-US" sz="500" dirty="0" err="1">
                <a:solidFill>
                  <a:schemeClr val="bg1"/>
                </a:solidFill>
              </a:rPr>
              <a:t>Teleca</a:t>
            </a:r>
            <a:r>
              <a:rPr lang="en-US" sz="500" dirty="0">
                <a:solidFill>
                  <a:schemeClr val="bg1"/>
                </a:solidFill>
              </a:rPr>
              <a:t> 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" y="6572250"/>
            <a:ext cx="1552575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40000"/>
        </a:spcAft>
        <a:buSzPct val="70000"/>
        <a:buBlip>
          <a:blip r:embed="rId15"/>
        </a:buBlip>
        <a:defRPr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1" fontAlgn="base" hangingPunct="1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1" fontAlgn="base" hangingPunct="1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58AB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0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B1CC77A1-AD09-4274-AB58-287058EF9103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3078" name="Picture 9" descr="PPT-mall_nere"/>
          <p:cNvPicPr>
            <a:picLocks noChangeAspect="1" noChangeArrowheads="1"/>
          </p:cNvPicPr>
          <p:nvPr/>
        </p:nvPicPr>
        <p:blipFill>
          <a:blip r:embed="rId14" cstate="print"/>
          <a:srcRect l="13618" r="8492" b="69751"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5" y="1843088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 dirty="0" err="1">
                <a:solidFill>
                  <a:schemeClr val="bg1"/>
                </a:solidFill>
              </a:rPr>
              <a:t>Confidential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 rot="16200000">
            <a:off x="-188118" y="3339306"/>
            <a:ext cx="8493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 dirty="0">
                <a:solidFill>
                  <a:schemeClr val="bg1"/>
                </a:solidFill>
              </a:rPr>
              <a:t>© 2009 </a:t>
            </a:r>
            <a:r>
              <a:rPr lang="en-US" sz="500" dirty="0" err="1">
                <a:solidFill>
                  <a:schemeClr val="bg1"/>
                </a:solidFill>
              </a:rPr>
              <a:t>Teleca</a:t>
            </a:r>
            <a:r>
              <a:rPr lang="en-US" sz="500" dirty="0">
                <a:solidFill>
                  <a:schemeClr val="bg1"/>
                </a:solidFill>
              </a:rPr>
              <a:t>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40000"/>
        </a:spcAft>
        <a:buSzPct val="70000"/>
        <a:buBlip>
          <a:blip r:embed="rId15"/>
        </a:buBlip>
        <a:defRPr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1" fontAlgn="base" hangingPunct="1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12788" indent="-173038" algn="l" rtl="0" eaLnBrk="1" fontAlgn="base" hangingPunct="1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51A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0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E229F0B6-17B7-4B12-99ED-DB7C09D502E8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4102" name="Picture 9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5" y="1843088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 rot="16200000">
            <a:off x="-188119" y="3347244"/>
            <a:ext cx="8493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 dirty="0">
                <a:solidFill>
                  <a:schemeClr val="bg1"/>
                </a:solidFill>
              </a:rPr>
              <a:t>© 2008 </a:t>
            </a:r>
            <a:r>
              <a:rPr lang="en-US" sz="500" dirty="0" err="1">
                <a:solidFill>
                  <a:schemeClr val="bg1"/>
                </a:solidFill>
              </a:rPr>
              <a:t>Teleca</a:t>
            </a:r>
            <a:r>
              <a:rPr lang="en-US" sz="500" dirty="0">
                <a:solidFill>
                  <a:schemeClr val="bg1"/>
                </a:solidFill>
              </a:rPr>
              <a:t> 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" y="6572250"/>
            <a:ext cx="1552575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40000"/>
        </a:spcAft>
        <a:buSzPct val="70000"/>
        <a:buBlip>
          <a:blip r:embed="rId14"/>
        </a:buBlip>
        <a:defRPr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1" fontAlgn="base" hangingPunct="1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1" fontAlgn="base" hangingPunct="1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853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0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B09F56D2-5DEE-48E4-8099-F25059F1E41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5126" name="Picture 8" descr="PPT-mall_nere"/>
          <p:cNvPicPr>
            <a:picLocks noChangeAspect="1" noChangeArrowheads="1"/>
          </p:cNvPicPr>
          <p:nvPr/>
        </p:nvPicPr>
        <p:blipFill>
          <a:blip r:embed="rId14" cstate="print"/>
          <a:srcRect l="13618" r="8492" b="69751"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5" y="1843088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 dirty="0" err="1">
                <a:solidFill>
                  <a:schemeClr val="bg1"/>
                </a:solidFill>
              </a:rPr>
              <a:t>Confidential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 rot="16200000">
            <a:off x="-188118" y="3339306"/>
            <a:ext cx="8493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 dirty="0">
                <a:solidFill>
                  <a:schemeClr val="bg1"/>
                </a:solidFill>
              </a:rPr>
              <a:t>© 2009 </a:t>
            </a:r>
            <a:r>
              <a:rPr lang="en-US" sz="500" dirty="0" err="1">
                <a:solidFill>
                  <a:schemeClr val="bg1"/>
                </a:solidFill>
              </a:rPr>
              <a:t>Teleca</a:t>
            </a:r>
            <a:r>
              <a:rPr lang="en-US" sz="500" dirty="0">
                <a:solidFill>
                  <a:schemeClr val="bg1"/>
                </a:solidFill>
              </a:rPr>
              <a:t> 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" y="6572250"/>
            <a:ext cx="1552575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40000"/>
        </a:spcAft>
        <a:buSzPct val="70000"/>
        <a:buBlip>
          <a:blip r:embed="rId15"/>
        </a:buBlip>
        <a:defRPr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1" fontAlgn="base" hangingPunct="1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1" fontAlgn="base" hangingPunct="1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Teleca_symbol"/>
          <p:cNvPicPr>
            <a:picLocks noChangeAspect="1" noChangeArrowheads="1"/>
          </p:cNvPicPr>
          <p:nvPr/>
        </p:nvPicPr>
        <p:blipFill>
          <a:blip r:embed="rId3" cstate="print"/>
          <a:srcRect l="31874" r="14548" b="25549"/>
          <a:stretch>
            <a:fillRect/>
          </a:stretch>
        </p:blipFill>
        <p:spPr bwMode="auto">
          <a:xfrm>
            <a:off x="0" y="1731963"/>
            <a:ext cx="9144000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5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 dirty="0" err="1"/>
              <a:t>Confidential</a:t>
            </a:r>
            <a:endParaRPr lang="sv-SE" sz="900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 rot="16200000">
            <a:off x="-188118" y="3339306"/>
            <a:ext cx="8493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 dirty="0">
                <a:solidFill>
                  <a:schemeClr val="bg1"/>
                </a:solidFill>
              </a:rPr>
              <a:t>© 2009 </a:t>
            </a:r>
            <a:r>
              <a:rPr lang="en-US" sz="500" dirty="0" err="1">
                <a:solidFill>
                  <a:schemeClr val="bg1"/>
                </a:solidFill>
              </a:rPr>
              <a:t>Teleca</a:t>
            </a:r>
            <a:r>
              <a:rPr lang="en-US" sz="500" dirty="0">
                <a:solidFill>
                  <a:schemeClr val="bg1"/>
                </a:solidFill>
              </a:rPr>
              <a:t>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ransition>
    <p:zoom dir="in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407988" indent="-228600" algn="l" rtl="0" eaLnBrk="1" fontAlgn="base" hangingPunct="1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j-lt"/>
        </a:defRPr>
      </a:lvl2pPr>
      <a:lvl3pPr marL="784225" indent="-196850" algn="l" rtl="0" eaLnBrk="1" fontAlgn="base" hangingPunct="1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19221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089025"/>
          </a:xfrm>
        </p:spPr>
        <p:txBody>
          <a:bodyPr/>
          <a:lstStyle/>
          <a:p>
            <a:pPr algn="ctr"/>
            <a:r>
              <a:rPr lang="en-US" dirty="0" smtClean="0"/>
              <a:t>Camera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3048000"/>
            <a:ext cx="2133600" cy="1219200"/>
          </a:xfrm>
        </p:spPr>
        <p:txBody>
          <a:bodyPr/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Author:Forrest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Chen 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Date: 29.07.2010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Version: 1.0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3329-8CE1-4ED4-8737-7A6CA0B120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411" y="1528763"/>
            <a:ext cx="7128677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43012" y="4171950"/>
            <a:ext cx="2728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单镜头反光相机取景示意图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157788" y="4186238"/>
            <a:ext cx="272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单镜头反光相机曝光示意图</a:t>
            </a: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3329-8CE1-4ED4-8737-7A6CA0B1205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 cstate="print">
            <a:lum bright="-1000"/>
          </a:blip>
          <a:stretch>
            <a:fillRect/>
          </a:stretch>
        </p:blipFill>
        <p:spPr>
          <a:xfrm>
            <a:off x="746568" y="1214437"/>
            <a:ext cx="7806883" cy="2466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43012" y="4171950"/>
            <a:ext cx="2886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电子取景数码相机取景示意图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153025" y="4224337"/>
            <a:ext cx="2886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电子取景数码相机曝光示意图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414337"/>
            <a:ext cx="7588250" cy="831850"/>
          </a:xfrm>
        </p:spPr>
        <p:txBody>
          <a:bodyPr/>
          <a:lstStyle/>
          <a:p>
            <a:r>
              <a:rPr lang="en-US" dirty="0" smtClean="0"/>
              <a:t>6. Some 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3329-8CE1-4ED4-8737-7A6CA0B120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00138" y="1428750"/>
            <a:ext cx="754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000" dirty="0" smtClean="0"/>
              <a:t>Autofocus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Half press shutter key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Lens cover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Embedded mode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GPS support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Recording stability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Face tracking</a:t>
            </a:r>
          </a:p>
          <a:p>
            <a:pPr marL="457200" indent="-457200"/>
            <a:r>
              <a:rPr lang="en-US" sz="2000" dirty="0" smtClean="0"/>
              <a:t>…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514349"/>
            <a:ext cx="7588250" cy="917575"/>
          </a:xfrm>
        </p:spPr>
        <p:txBody>
          <a:bodyPr/>
          <a:lstStyle/>
          <a:p>
            <a:r>
              <a:rPr lang="en-US" dirty="0" smtClean="0"/>
              <a:t>7. S60 5.0 camera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3329-8CE1-4ED4-8737-7A6CA0B1205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 descr="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81200"/>
            <a:ext cx="6096000" cy="34290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09600" y="2590800"/>
            <a:ext cx="2209800" cy="1143000"/>
          </a:xfrm>
          <a:prstGeom prst="borderCallout1">
            <a:avLst>
              <a:gd name="adj1" fmla="val 98750"/>
              <a:gd name="adj2" fmla="val 161653"/>
              <a:gd name="adj3" fmla="val 45403"/>
              <a:gd name="adj4" fmla="val 105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Touch screen</a:t>
            </a:r>
          </a:p>
          <a:p>
            <a:r>
              <a:rPr lang="en-US" sz="1600" dirty="0" smtClean="0"/>
              <a:t>DSVF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14600"/>
            <a:ext cx="3509962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End, Thanks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3329-8CE1-4ED4-8737-7A6CA0B120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0113" y="700088"/>
            <a:ext cx="74295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smtClean="0"/>
              <a:t>Still image capture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smtClean="0"/>
              <a:t>Video recording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smtClean="0"/>
              <a:t>Panorama capture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smtClean="0"/>
              <a:t>Camera architecture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smtClean="0"/>
              <a:t>View finder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smtClean="0"/>
              <a:t>Some features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smtClean="0"/>
              <a:t>S60 5.0 camera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Still image capture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3329-8CE1-4ED4-8737-7A6CA0B1205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 descr="Sh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199" y="2043111"/>
            <a:ext cx="4695825" cy="3521869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71488" y="2328863"/>
            <a:ext cx="1671637" cy="471487"/>
          </a:xfrm>
          <a:prstGeom prst="borderCallout1">
            <a:avLst>
              <a:gd name="adj1" fmla="val 49053"/>
              <a:gd name="adj2" fmla="val 102778"/>
              <a:gd name="adj3" fmla="val 139773"/>
              <a:gd name="adj4" fmla="val 18388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Reticle</a:t>
            </a:r>
            <a:endParaRPr lang="en-US" sz="1600" dirty="0"/>
          </a:p>
        </p:txBody>
      </p:sp>
      <p:sp>
        <p:nvSpPr>
          <p:cNvPr id="6" name="Line Callout 1 5"/>
          <p:cNvSpPr/>
          <p:nvPr/>
        </p:nvSpPr>
        <p:spPr>
          <a:xfrm>
            <a:off x="7115175" y="1785937"/>
            <a:ext cx="1843088" cy="3386137"/>
          </a:xfrm>
          <a:prstGeom prst="borderCallout1">
            <a:avLst>
              <a:gd name="adj1" fmla="val 18750"/>
              <a:gd name="adj2" fmla="val -8333"/>
              <a:gd name="adj3" fmla="val 74947"/>
              <a:gd name="adj4" fmla="val -20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Tool bar: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Mode switch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Scene switch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Flash mode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Self timer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Single/sequence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Color tune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White balance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Exposure compensation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Sharpness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Contrast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Brightness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Light sensitivity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…</a:t>
            </a:r>
          </a:p>
          <a:p>
            <a:pPr marL="228600" indent="-228600">
              <a:buAutoNum type="arabicPeriod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3329-8CE1-4ED4-8737-7A6CA0B120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 descr="untitled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448550" y="752475"/>
            <a:ext cx="590550" cy="226695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386389" y="600076"/>
            <a:ext cx="1700212" cy="657225"/>
          </a:xfrm>
          <a:prstGeom prst="borderCallout1">
            <a:avLst>
              <a:gd name="adj1" fmla="val 44837"/>
              <a:gd name="adj2" fmla="val 103246"/>
              <a:gd name="adj3" fmla="val 182065"/>
              <a:gd name="adj4" fmla="val 146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(1)Zoom in/out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757238" y="285750"/>
            <a:ext cx="2828925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Some functions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928688" y="1543050"/>
            <a:ext cx="3771900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(2) Primary/secondary camera switch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386138" y="2843213"/>
            <a:ext cx="3800475" cy="3128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(3)Setting</a:t>
            </a:r>
          </a:p>
          <a:p>
            <a:r>
              <a:rPr lang="en-US" sz="1600" dirty="0" smtClean="0"/>
              <a:t>a. Image quality(5M/3M/0.3M)</a:t>
            </a:r>
          </a:p>
          <a:p>
            <a:r>
              <a:rPr lang="en-US" sz="1600" dirty="0" smtClean="0"/>
              <a:t>b. Add to album(Yes/No)</a:t>
            </a:r>
          </a:p>
          <a:p>
            <a:r>
              <a:rPr lang="en-US" sz="1600" dirty="0" smtClean="0"/>
              <a:t>c. Show captured image(On/Off)</a:t>
            </a:r>
          </a:p>
          <a:p>
            <a:r>
              <a:rPr lang="en-US" sz="1600" dirty="0" smtClean="0"/>
              <a:t>d. Default image name(Date/Text)</a:t>
            </a:r>
          </a:p>
          <a:p>
            <a:r>
              <a:rPr lang="en-US" sz="1600" dirty="0" smtClean="0"/>
              <a:t>e. Extended digital zoom(On/Off)</a:t>
            </a:r>
          </a:p>
          <a:p>
            <a:r>
              <a:rPr lang="en-US" sz="1600" dirty="0" smtClean="0"/>
              <a:t>f. Capture tone(…)</a:t>
            </a:r>
          </a:p>
          <a:p>
            <a:r>
              <a:rPr lang="en-US" sz="1600" dirty="0" smtClean="0"/>
              <a:t>g. Memory in use(phone, </a:t>
            </a:r>
            <a:r>
              <a:rPr lang="en-US" sz="1600" dirty="0" err="1" smtClean="0"/>
              <a:t>Mcard</a:t>
            </a:r>
            <a:r>
              <a:rPr lang="en-US" sz="1600" dirty="0" smtClean="0"/>
              <a:t>…)</a:t>
            </a:r>
          </a:p>
          <a:p>
            <a:r>
              <a:rPr lang="en-US" sz="1600" dirty="0" smtClean="0"/>
              <a:t>h. GPS(On/Off)</a:t>
            </a:r>
          </a:p>
          <a:p>
            <a:pPr marL="400050" indent="-400050"/>
            <a:r>
              <a:rPr lang="en-US" sz="1600" dirty="0" err="1" smtClean="0"/>
              <a:t>i</a:t>
            </a:r>
            <a:r>
              <a:rPr lang="en-US" sz="1600" dirty="0" smtClean="0"/>
              <a:t>. Face tracking(On/Off)</a:t>
            </a:r>
          </a:p>
          <a:p>
            <a:pPr marL="400050" indent="-400050"/>
            <a:r>
              <a:rPr lang="en-US" sz="1600" dirty="0" smtClean="0"/>
              <a:t>…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9" name="Picture 8" descr="Shot(04)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942975" y="2305051"/>
            <a:ext cx="1796653" cy="23955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2.Video recording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3329-8CE1-4ED4-8737-7A6CA0B120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 descr="Shot(0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6500" y="2114549"/>
            <a:ext cx="4567238" cy="3425429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228600" y="4648200"/>
            <a:ext cx="2057400" cy="652463"/>
          </a:xfrm>
          <a:prstGeom prst="borderCallout1">
            <a:avLst>
              <a:gd name="adj1" fmla="val 43194"/>
              <a:gd name="adj2" fmla="val 102778"/>
              <a:gd name="adj3" fmla="val 112500"/>
              <a:gd name="adj4" fmla="val 173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Recording progress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29474" y="1857375"/>
            <a:ext cx="1914525" cy="2271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Fewer functions in tool bar than still image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Scene switch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Video light switch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White balance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Color tone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Panorama capture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3329-8CE1-4ED4-8737-7A6CA0B1205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 descr="Shot(0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5988" y="1768078"/>
            <a:ext cx="5143500" cy="3857625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0" y="2371724"/>
            <a:ext cx="2085975" cy="2428875"/>
          </a:xfrm>
          <a:prstGeom prst="borderCallout1">
            <a:avLst>
              <a:gd name="adj1" fmla="val 35750"/>
              <a:gd name="adj2" fmla="val 91667"/>
              <a:gd name="adj3" fmla="val 96853"/>
              <a:gd name="adj4" fmla="val 2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Features</a:t>
            </a:r>
          </a:p>
          <a:p>
            <a:r>
              <a:rPr lang="en-US" sz="1600" dirty="0" smtClean="0"/>
              <a:t>1.Only one direction when capturing</a:t>
            </a:r>
          </a:p>
          <a:p>
            <a:r>
              <a:rPr lang="en-US" sz="1600" dirty="0" smtClean="0"/>
              <a:t>2. Don’t move up/down</a:t>
            </a:r>
          </a:p>
          <a:p>
            <a:r>
              <a:rPr lang="en-US" sz="1600" dirty="0" smtClean="0"/>
              <a:t>3. Max number is 5</a:t>
            </a:r>
          </a:p>
          <a:p>
            <a:r>
              <a:rPr lang="en-US" sz="1600" dirty="0" smtClean="0"/>
              <a:t>4. Output isn’t perfect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246062"/>
            <a:ext cx="7588250" cy="1143000"/>
          </a:xfrm>
        </p:spPr>
        <p:txBody>
          <a:bodyPr/>
          <a:lstStyle/>
          <a:p>
            <a:r>
              <a:rPr lang="en-US" dirty="0" smtClean="0"/>
              <a:t>4. Camera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3329-8CE1-4ED4-8737-7A6CA0B120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86075" y="1728789"/>
            <a:ext cx="2600325" cy="54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Camera UI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881312" y="2824164"/>
            <a:ext cx="2600325" cy="54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Camera Engine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3924302"/>
            <a:ext cx="2600325" cy="54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Camera API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909887" y="5010152"/>
            <a:ext cx="2600325" cy="54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Camera Driver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 rot="5400000">
            <a:off x="3907635" y="2545560"/>
            <a:ext cx="552445" cy="4763"/>
          </a:xfrm>
          <a:prstGeom prst="straightConnector1">
            <a:avLst/>
          </a:prstGeom>
          <a:ln cmpd="sng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rot="16200000" flipH="1">
            <a:off x="3910015" y="3638554"/>
            <a:ext cx="557208" cy="14288"/>
          </a:xfrm>
          <a:prstGeom prst="straightConnector1">
            <a:avLst/>
          </a:prstGeom>
          <a:ln cmpd="sng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rot="16200000" flipH="1">
            <a:off x="3931446" y="4731548"/>
            <a:ext cx="542920" cy="14287"/>
          </a:xfrm>
          <a:prstGeom prst="straightConnector1">
            <a:avLst/>
          </a:prstGeom>
          <a:ln cmpd="sng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3329-8CE1-4ED4-8737-7A6CA0B1205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 descr="Camcorder_Architecture_PPD_51.32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814388" y="671513"/>
            <a:ext cx="7629525" cy="5401959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0" y="2714626"/>
            <a:ext cx="1243013" cy="485774"/>
          </a:xfrm>
          <a:prstGeom prst="borderCallout1">
            <a:avLst>
              <a:gd name="adj1" fmla="val 40701"/>
              <a:gd name="adj2" fmla="val 103532"/>
              <a:gd name="adj3" fmla="val -552"/>
              <a:gd name="adj4" fmla="val 194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Exchangeable File Format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0" y="1828800"/>
            <a:ext cx="1228725" cy="685800"/>
          </a:xfrm>
          <a:prstGeom prst="borderCallout1">
            <a:avLst>
              <a:gd name="adj1" fmla="val 45673"/>
              <a:gd name="adj2" fmla="val 98644"/>
              <a:gd name="adj3" fmla="val 131731"/>
              <a:gd name="adj4" fmla="val 140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 Conversion Library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500063"/>
            <a:ext cx="7588250" cy="688973"/>
          </a:xfrm>
        </p:spPr>
        <p:txBody>
          <a:bodyPr/>
          <a:lstStyle/>
          <a:p>
            <a:r>
              <a:rPr lang="en-US" dirty="0" smtClean="0"/>
              <a:t>5. View finder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3329-8CE1-4ED4-8737-7A6CA0B120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550" y="1314450"/>
            <a:ext cx="73866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It’s </a:t>
            </a:r>
            <a:r>
              <a:rPr lang="zh-CN" altLang="en-US" sz="2000" dirty="0" smtClean="0"/>
              <a:t>取景器</a:t>
            </a:r>
            <a:r>
              <a:rPr lang="en-US" altLang="zh-CN" sz="2000" dirty="0" smtClean="0"/>
              <a:t> in Chinese. It has two working mode, bitmap and DSVF(direct screen view finder).</a:t>
            </a:r>
          </a:p>
          <a:p>
            <a:r>
              <a:rPr lang="en-US" sz="2000" dirty="0" smtClean="0"/>
              <a:t>Bitmap mode: camera UI draws every frame sent by low layer</a:t>
            </a:r>
          </a:p>
          <a:p>
            <a:r>
              <a:rPr lang="en-US" sz="2000" dirty="0" smtClean="0"/>
              <a:t>DSVF: camera UI do nothing, low layer draw every frame itself to screen by using DSA(direct screen access).</a:t>
            </a:r>
            <a:endParaRPr lang="en-US" sz="2000" dirty="0"/>
          </a:p>
        </p:txBody>
      </p:sp>
      <p:pic>
        <p:nvPicPr>
          <p:cNvPr id="6" name="Picture 5" descr="Sh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6500" y="3471861"/>
            <a:ext cx="3048000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Line Callout 1 6"/>
          <p:cNvSpPr/>
          <p:nvPr/>
        </p:nvSpPr>
        <p:spPr>
          <a:xfrm>
            <a:off x="5857875" y="3357563"/>
            <a:ext cx="2471738" cy="1000125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5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Snapshot for DSVF by screen grab tool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_slide_1">
  <a:themeElements>
    <a:clrScheme name="Title_slid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_slide_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_slid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slide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slide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slide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slide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_slide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_slide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_slide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_slide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_slide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_slide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_slide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_slide_1 1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385370"/>
        </a:accent1>
        <a:accent2>
          <a:srgbClr val="0081C7"/>
        </a:accent2>
        <a:accent3>
          <a:srgbClr val="FFFFFF"/>
        </a:accent3>
        <a:accent4>
          <a:srgbClr val="000000"/>
        </a:accent4>
        <a:accent5>
          <a:srgbClr val="AEB3BB"/>
        </a:accent5>
        <a:accent6>
          <a:srgbClr val="0074B4"/>
        </a:accent6>
        <a:hlink>
          <a:srgbClr val="58AB27"/>
        </a:hlink>
        <a:folHlink>
          <a:srgbClr val="5723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leca US_English_Confid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385370"/>
        </a:accent1>
        <a:accent2>
          <a:srgbClr val="0081C7"/>
        </a:accent2>
        <a:accent3>
          <a:srgbClr val="FFFFFF"/>
        </a:accent3>
        <a:accent4>
          <a:srgbClr val="000000"/>
        </a:accent4>
        <a:accent5>
          <a:srgbClr val="AEB3BB"/>
        </a:accent5>
        <a:accent6>
          <a:srgbClr val="0074B4"/>
        </a:accent6>
        <a:hlink>
          <a:srgbClr val="58AB27"/>
        </a:hlink>
        <a:folHlink>
          <a:srgbClr val="5723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_2">
  <a:themeElements>
    <a:clrScheme name="Standard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_2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2 1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385370"/>
        </a:accent1>
        <a:accent2>
          <a:srgbClr val="0081C7"/>
        </a:accent2>
        <a:accent3>
          <a:srgbClr val="FFFFFF"/>
        </a:accent3>
        <a:accent4>
          <a:srgbClr val="000000"/>
        </a:accent4>
        <a:accent5>
          <a:srgbClr val="AEB3BB"/>
        </a:accent5>
        <a:accent6>
          <a:srgbClr val="0074B4"/>
        </a:accent6>
        <a:hlink>
          <a:srgbClr val="58AB27"/>
        </a:hlink>
        <a:folHlink>
          <a:srgbClr val="5723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andard_3">
  <a:themeElements>
    <a:clrScheme name="Standard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_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3 1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385370"/>
        </a:accent1>
        <a:accent2>
          <a:srgbClr val="0081C7"/>
        </a:accent2>
        <a:accent3>
          <a:srgbClr val="FFFFFF"/>
        </a:accent3>
        <a:accent4>
          <a:srgbClr val="000000"/>
        </a:accent4>
        <a:accent5>
          <a:srgbClr val="AEB3BB"/>
        </a:accent5>
        <a:accent6>
          <a:srgbClr val="0074B4"/>
        </a:accent6>
        <a:hlink>
          <a:srgbClr val="58AB27"/>
        </a:hlink>
        <a:folHlink>
          <a:srgbClr val="5723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Standard">
  <a:themeElements>
    <a:clrScheme name="2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tandard_1">
  <a:themeElements>
    <a:clrScheme name="Standard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_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_1 1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385370"/>
        </a:accent1>
        <a:accent2>
          <a:srgbClr val="0081C7"/>
        </a:accent2>
        <a:accent3>
          <a:srgbClr val="FFFFFF"/>
        </a:accent3>
        <a:accent4>
          <a:srgbClr val="000000"/>
        </a:accent4>
        <a:accent5>
          <a:srgbClr val="AEB3BB"/>
        </a:accent5>
        <a:accent6>
          <a:srgbClr val="0074B4"/>
        </a:accent6>
        <a:hlink>
          <a:srgbClr val="58AB27"/>
        </a:hlink>
        <a:folHlink>
          <a:srgbClr val="5723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0_Title_slide_2">
  <a:themeElements>
    <a:clrScheme name="2_Title_slide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Title_slide_2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Title_slide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_slide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_slide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_slide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_slide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_slide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_slide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_slide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_slide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_slide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_slide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_slide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_slide_2 1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385370"/>
        </a:accent1>
        <a:accent2>
          <a:srgbClr val="0081C7"/>
        </a:accent2>
        <a:accent3>
          <a:srgbClr val="FFFFFF"/>
        </a:accent3>
        <a:accent4>
          <a:srgbClr val="000000"/>
        </a:accent4>
        <a:accent5>
          <a:srgbClr val="AEB3BB"/>
        </a:accent5>
        <a:accent6>
          <a:srgbClr val="0074B4"/>
        </a:accent6>
        <a:hlink>
          <a:srgbClr val="58AB27"/>
        </a:hlink>
        <a:folHlink>
          <a:srgbClr val="5723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AE_Imaging_weekly_report_2010wk29</Template>
  <TotalTime>68</TotalTime>
  <Words>316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Title_slide_1</vt:lpstr>
      <vt:lpstr>Teleca US_English_Confidential</vt:lpstr>
      <vt:lpstr>Standard_2</vt:lpstr>
      <vt:lpstr>Standard_3</vt:lpstr>
      <vt:lpstr>9_Standard</vt:lpstr>
      <vt:lpstr>Standard_1</vt:lpstr>
      <vt:lpstr>10_Title_slide_2</vt:lpstr>
      <vt:lpstr>Camera introduction</vt:lpstr>
      <vt:lpstr>Slide 2</vt:lpstr>
      <vt:lpstr>1. Still image capture</vt:lpstr>
      <vt:lpstr>Slide 4</vt:lpstr>
      <vt:lpstr>2.Video recording</vt:lpstr>
      <vt:lpstr>3. Panorama capture</vt:lpstr>
      <vt:lpstr>4. Camera architecture</vt:lpstr>
      <vt:lpstr>Slide 8</vt:lpstr>
      <vt:lpstr>5. View finder</vt:lpstr>
      <vt:lpstr>Slide 10</vt:lpstr>
      <vt:lpstr>Slide 11</vt:lpstr>
      <vt:lpstr>6. Some features</vt:lpstr>
      <vt:lpstr>7. S60 5.0 camera</vt:lpstr>
      <vt:lpstr>The End, Thanks</vt:lpstr>
    </vt:vector>
  </TitlesOfParts>
  <Company>Teleca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Sirena Wang</dc:creator>
  <cp:lastModifiedBy>CNEXFOCH</cp:lastModifiedBy>
  <cp:revision>41</cp:revision>
  <dcterms:created xsi:type="dcterms:W3CDTF">2010-07-29T02:27:16Z</dcterms:created>
  <dcterms:modified xsi:type="dcterms:W3CDTF">2010-08-06T08:13:05Z</dcterms:modified>
</cp:coreProperties>
</file>