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9" r:id="rId4"/>
    <p:sldId id="296" r:id="rId5"/>
    <p:sldId id="264" r:id="rId6"/>
    <p:sldId id="265" r:id="rId7"/>
    <p:sldId id="266" r:id="rId8"/>
    <p:sldId id="291" r:id="rId9"/>
    <p:sldId id="285" r:id="rId10"/>
    <p:sldId id="310" r:id="rId11"/>
    <p:sldId id="311" r:id="rId12"/>
    <p:sldId id="284" r:id="rId13"/>
    <p:sldId id="288" r:id="rId14"/>
    <p:sldId id="286" r:id="rId15"/>
    <p:sldId id="289" r:id="rId16"/>
    <p:sldId id="297" r:id="rId17"/>
    <p:sldId id="290" r:id="rId18"/>
    <p:sldId id="292" r:id="rId19"/>
    <p:sldId id="293" r:id="rId20"/>
    <p:sldId id="294" r:id="rId21"/>
    <p:sldId id="295" r:id="rId22"/>
    <p:sldId id="298" r:id="rId23"/>
    <p:sldId id="258" r:id="rId24"/>
    <p:sldId id="259" r:id="rId25"/>
    <p:sldId id="283" r:id="rId26"/>
    <p:sldId id="260" r:id="rId27"/>
    <p:sldId id="261" r:id="rId28"/>
    <p:sldId id="262" r:id="rId29"/>
    <p:sldId id="299" r:id="rId30"/>
    <p:sldId id="268" r:id="rId31"/>
    <p:sldId id="280" r:id="rId32"/>
    <p:sldId id="304" r:id="rId33"/>
    <p:sldId id="300" r:id="rId34"/>
    <p:sldId id="273" r:id="rId35"/>
    <p:sldId id="307" r:id="rId36"/>
    <p:sldId id="305" r:id="rId37"/>
    <p:sldId id="308" r:id="rId38"/>
    <p:sldId id="309" r:id="rId39"/>
    <p:sldId id="276" r:id="rId40"/>
    <p:sldId id="275" r:id="rId41"/>
    <p:sldId id="306" r:id="rId42"/>
    <p:sldId id="277" r:id="rId43"/>
    <p:sldId id="278" r:id="rId44"/>
    <p:sldId id="301" r:id="rId45"/>
    <p:sldId id="302" r:id="rId46"/>
    <p:sldId id="281" r:id="rId47"/>
    <p:sldId id="28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96"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11/26/2014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11/26/2014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11/26/2014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11/26/2014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ucdenver.edu/academics/research/AboutUs/GrantsContractsOffice/Pages/default.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PATRICIA.NASH@UCDENVER.ED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SARAH.KREIDLER@UCDENVER.EDU" TargetMode="External"/><Relationship Id="rId2" Type="http://schemas.openxmlformats.org/officeDocument/2006/relationships/hyperlink" Target="mailto:MICHELLE.L2.CARR@UCDENVER.EDU"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MICHELLE.L2.CARR@UCDENVER.ED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ucdenver.edu/academics/colleges/medicalschool/research/Pages/FundingOpps.aspx" TargetMode="External"/><Relationship Id="rId2" Type="http://schemas.openxmlformats.org/officeDocument/2006/relationships/hyperlink" Target="http://grants.nih.gov/grants/guide/index.html" TargetMode="External"/><Relationship Id="rId1" Type="http://schemas.openxmlformats.org/officeDocument/2006/relationships/slideLayout" Target="../slideLayouts/slideLayout2.xml"/><Relationship Id="rId4" Type="http://schemas.openxmlformats.org/officeDocument/2006/relationships/hyperlink" Target="http://www.ucdenver.edu/academics/research/AboutUs/ORDE/Pages/orde.asp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Planning and Executing a </a:t>
            </a:r>
            <a:br>
              <a:rPr lang="en-US" dirty="0" smtClean="0"/>
            </a:br>
            <a:r>
              <a:rPr lang="en-US" dirty="0" smtClean="0"/>
              <a:t>Research Project</a:t>
            </a:r>
            <a:endParaRPr lang="en-US" dirty="0"/>
          </a:p>
        </p:txBody>
      </p:sp>
      <p:sp>
        <p:nvSpPr>
          <p:cNvPr id="3" name="Subtitle 2"/>
          <p:cNvSpPr>
            <a:spLocks noGrp="1"/>
          </p:cNvSpPr>
          <p:nvPr>
            <p:ph type="subTitle" idx="1"/>
          </p:nvPr>
        </p:nvSpPr>
        <p:spPr/>
        <p:txBody>
          <a:bodyPr/>
          <a:lstStyle/>
          <a:p>
            <a:r>
              <a:rPr lang="en-US" dirty="0" smtClean="0"/>
              <a:t>Sarah M. Kreidler, D.P.T., PH.D. </a:t>
            </a:r>
          </a:p>
          <a:p>
            <a:r>
              <a:rPr lang="en-US" dirty="0" smtClean="0"/>
              <a:t>Deborah H. Glueck, Ph.D</a:t>
            </a:r>
            <a:r>
              <a:rPr lang="en-US" dirty="0"/>
              <a:t>.</a:t>
            </a:r>
          </a:p>
        </p:txBody>
      </p:sp>
    </p:spTree>
    <p:extLst>
      <p:ext uri="{BB962C8B-B14F-4D97-AF65-F5344CB8AC3E}">
        <p14:creationId xmlns:p14="http://schemas.microsoft.com/office/powerpoint/2010/main" val="1228754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plan: Innovation</a:t>
            </a:r>
            <a:endParaRPr lang="en-US" dirty="0"/>
          </a:p>
        </p:txBody>
      </p:sp>
      <p:sp>
        <p:nvSpPr>
          <p:cNvPr id="3" name="Content Placeholder 2"/>
          <p:cNvSpPr>
            <a:spLocks noGrp="1"/>
          </p:cNvSpPr>
          <p:nvPr>
            <p:ph idx="1"/>
          </p:nvPr>
        </p:nvSpPr>
        <p:spPr/>
        <p:txBody>
          <a:bodyPr>
            <a:normAutofit/>
          </a:bodyPr>
          <a:lstStyle/>
          <a:p>
            <a:r>
              <a:rPr lang="en-US" dirty="0" smtClean="0"/>
              <a:t>Explain </a:t>
            </a:r>
            <a:r>
              <a:rPr lang="en-US" dirty="0"/>
              <a:t>how the application challenges and seeks to shift current research or clinical practice paradigms. </a:t>
            </a:r>
            <a:endParaRPr lang="en-US" dirty="0" smtClean="0"/>
          </a:p>
          <a:p>
            <a:endParaRPr lang="en-US" dirty="0"/>
          </a:p>
          <a:p>
            <a:r>
              <a:rPr lang="en-US" dirty="0" smtClean="0"/>
              <a:t>Describe </a:t>
            </a:r>
            <a:r>
              <a:rPr lang="en-US" dirty="0"/>
              <a:t>any novel theoretical concepts, approaches or methodologies, instrumentation or intervention(s) to be developed or used, and any advantage over existing methodologies, instrumentation or intervention(s). </a:t>
            </a:r>
            <a:endParaRPr lang="en-US" dirty="0" smtClean="0"/>
          </a:p>
          <a:p>
            <a:endParaRPr lang="en-US" dirty="0"/>
          </a:p>
          <a:p>
            <a:r>
              <a:rPr lang="en-US" dirty="0" smtClean="0"/>
              <a:t>Explain </a:t>
            </a:r>
            <a:r>
              <a:rPr lang="en-US" dirty="0"/>
              <a:t>any refinements, improvements, or new applications of theoretical concepts, approaches or methodologies, instrumentation or interventions. </a:t>
            </a:r>
          </a:p>
          <a:p>
            <a:endParaRPr lang="en-US" dirty="0"/>
          </a:p>
        </p:txBody>
      </p:sp>
    </p:spTree>
    <p:extLst>
      <p:ext uri="{BB962C8B-B14F-4D97-AF65-F5344CB8AC3E}">
        <p14:creationId xmlns:p14="http://schemas.microsoft.com/office/powerpoint/2010/main" val="194988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plan: Approach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Describe </a:t>
            </a:r>
            <a:r>
              <a:rPr lang="en-US" dirty="0"/>
              <a:t>the overall strategy, methodology, and analyses to be used to accomplish the specific aims of the project. Unless addressed separately in the Resource Sharing Plan, include how the data will be collected, analyzed, and interpreted as well as any resource sharing plans as appropriate. </a:t>
            </a:r>
          </a:p>
          <a:p>
            <a:r>
              <a:rPr lang="en-US" dirty="0" smtClean="0"/>
              <a:t>Discuss </a:t>
            </a:r>
            <a:r>
              <a:rPr lang="en-US" dirty="0"/>
              <a:t>potential problems, alternative strategies, and benchmarks for success anticipated to achieve the aims. </a:t>
            </a:r>
          </a:p>
          <a:p>
            <a:r>
              <a:rPr lang="en-US" dirty="0" smtClean="0"/>
              <a:t>If </a:t>
            </a:r>
            <a:r>
              <a:rPr lang="en-US" dirty="0"/>
              <a:t>the project is in the early stages of development, describe any strategy to establish feasibility, and address the management of any high risk aspects of the proposed work. </a:t>
            </a:r>
          </a:p>
          <a:p>
            <a:r>
              <a:rPr lang="en-US" dirty="0" smtClean="0"/>
              <a:t>Point </a:t>
            </a:r>
            <a:r>
              <a:rPr lang="en-US" dirty="0"/>
              <a:t>out any procedures, situations, or materials that may be hazardous to personnel and precautions to be exercised. A full discussion on the use of Select Agents should appear in 5.5.11 below. </a:t>
            </a:r>
          </a:p>
          <a:p>
            <a:r>
              <a:rPr lang="en-US" dirty="0" smtClean="0"/>
              <a:t>If </a:t>
            </a:r>
            <a:r>
              <a:rPr lang="en-US" dirty="0"/>
              <a:t>research on Human Embryonic Stem Cells (</a:t>
            </a:r>
            <a:r>
              <a:rPr lang="en-US" dirty="0" err="1"/>
              <a:t>hESCs</a:t>
            </a:r>
            <a:r>
              <a:rPr lang="en-US" dirty="0"/>
              <a:t>) is proposed but an approved cell line from the NIH </a:t>
            </a:r>
            <a:r>
              <a:rPr lang="en-US" dirty="0" err="1"/>
              <a:t>hESC</a:t>
            </a:r>
            <a:r>
              <a:rPr lang="en-US" dirty="0"/>
              <a:t> Registry cannot be identified, provide a strong justification for why an appropriate cell line cannot be chosen from the Registry at this time. </a:t>
            </a:r>
          </a:p>
          <a:p>
            <a:endParaRPr lang="en-US" dirty="0"/>
          </a:p>
        </p:txBody>
      </p:sp>
    </p:spTree>
    <p:extLst>
      <p:ext uri="{BB962C8B-B14F-4D97-AF65-F5344CB8AC3E}">
        <p14:creationId xmlns:p14="http://schemas.microsoft.com/office/powerpoint/2010/main" val="1926638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tips from NIH</a:t>
            </a:r>
            <a:endParaRPr lang="en-US" dirty="0"/>
          </a:p>
        </p:txBody>
      </p:sp>
      <p:sp>
        <p:nvSpPr>
          <p:cNvPr id="3" name="Content Placeholder 2"/>
          <p:cNvSpPr>
            <a:spLocks noGrp="1"/>
          </p:cNvSpPr>
          <p:nvPr>
            <p:ph idx="1"/>
          </p:nvPr>
        </p:nvSpPr>
        <p:spPr/>
        <p:txBody>
          <a:bodyPr/>
          <a:lstStyle/>
          <a:p>
            <a:r>
              <a:rPr lang="en-US" dirty="0"/>
              <a:t>Convey the value of the research in plain language – clear, succinct, and </a:t>
            </a:r>
            <a:r>
              <a:rPr lang="en-US" dirty="0" smtClean="0"/>
              <a:t>professional</a:t>
            </a:r>
          </a:p>
          <a:p>
            <a:endParaRPr lang="en-US" dirty="0"/>
          </a:p>
          <a:p>
            <a:r>
              <a:rPr lang="en-US" dirty="0"/>
              <a:t>Be comprehensible to both scientists and the </a:t>
            </a:r>
            <a:r>
              <a:rPr lang="en-US" dirty="0" smtClean="0"/>
              <a:t>public</a:t>
            </a:r>
          </a:p>
          <a:p>
            <a:endParaRPr lang="en-US" dirty="0"/>
          </a:p>
          <a:p>
            <a:r>
              <a:rPr lang="en-US" dirty="0"/>
              <a:t>Relay the potential impact of the research on </a:t>
            </a:r>
            <a:r>
              <a:rPr lang="en-US" dirty="0" smtClean="0"/>
              <a:t>health</a:t>
            </a:r>
          </a:p>
          <a:p>
            <a:endParaRPr lang="en-US" dirty="0"/>
          </a:p>
          <a:p>
            <a:r>
              <a:rPr lang="en-US" dirty="0" smtClean="0"/>
              <a:t>Leave time for proofreading!</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496144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Budgeting</a:t>
            </a:r>
            <a:endParaRPr lang="en-US" dirty="0"/>
          </a:p>
        </p:txBody>
      </p:sp>
      <p:sp>
        <p:nvSpPr>
          <p:cNvPr id="3" name="Content Placeholder 2"/>
          <p:cNvSpPr>
            <a:spLocks noGrp="1"/>
          </p:cNvSpPr>
          <p:nvPr>
            <p:ph idx="1"/>
          </p:nvPr>
        </p:nvSpPr>
        <p:spPr/>
        <p:txBody>
          <a:bodyPr/>
          <a:lstStyle/>
          <a:p>
            <a:r>
              <a:rPr lang="en-US" dirty="0" smtClean="0"/>
              <a:t>Specific budget details depend on the sponsor requirements and research requirements</a:t>
            </a:r>
          </a:p>
          <a:p>
            <a:r>
              <a:rPr lang="en-US" dirty="0" smtClean="0"/>
              <a:t>Common budget items</a:t>
            </a:r>
          </a:p>
          <a:p>
            <a:pPr lvl="1"/>
            <a:r>
              <a:rPr lang="en-US" dirty="0" smtClean="0"/>
              <a:t>Personnel and consultants</a:t>
            </a:r>
          </a:p>
          <a:p>
            <a:pPr lvl="1"/>
            <a:r>
              <a:rPr lang="en-US" dirty="0" smtClean="0"/>
              <a:t>Equipment</a:t>
            </a:r>
          </a:p>
          <a:p>
            <a:pPr lvl="1"/>
            <a:r>
              <a:rPr lang="en-US" dirty="0" smtClean="0"/>
              <a:t>Supplies</a:t>
            </a:r>
          </a:p>
          <a:p>
            <a:pPr lvl="1"/>
            <a:r>
              <a:rPr lang="en-US" dirty="0" smtClean="0"/>
              <a:t>Travel</a:t>
            </a:r>
          </a:p>
          <a:p>
            <a:pPr lvl="1"/>
            <a:r>
              <a:rPr lang="en-US" dirty="0" smtClean="0"/>
              <a:t>Publishing costs</a:t>
            </a:r>
          </a:p>
          <a:p>
            <a:pPr lvl="1"/>
            <a:r>
              <a:rPr lang="en-US" dirty="0" smtClean="0"/>
              <a:t>Indirect costs: facilities, utilities, office supplies, etc.</a:t>
            </a:r>
          </a:p>
          <a:p>
            <a:pPr marL="0" indent="0">
              <a:buNone/>
            </a:pPr>
            <a:endParaRPr lang="en-US" dirty="0" smtClean="0"/>
          </a:p>
        </p:txBody>
      </p:sp>
    </p:spTree>
    <p:extLst>
      <p:ext uri="{BB962C8B-B14F-4D97-AF65-F5344CB8AC3E}">
        <p14:creationId xmlns:p14="http://schemas.microsoft.com/office/powerpoint/2010/main" val="2809964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Submitting the grant</a:t>
            </a:r>
            <a:endParaRPr lang="en-US" dirty="0"/>
          </a:p>
        </p:txBody>
      </p:sp>
      <p:sp>
        <p:nvSpPr>
          <p:cNvPr id="3" name="Content Placeholder 2"/>
          <p:cNvSpPr>
            <a:spLocks noGrp="1"/>
          </p:cNvSpPr>
          <p:nvPr>
            <p:ph idx="1"/>
          </p:nvPr>
        </p:nvSpPr>
        <p:spPr/>
        <p:txBody>
          <a:bodyPr>
            <a:normAutofit/>
          </a:bodyPr>
          <a:lstStyle/>
          <a:p>
            <a:r>
              <a:rPr lang="en-US" dirty="0" smtClean="0"/>
              <a:t>Grants are processed by the Office of Grants and Contracts (OGC) </a:t>
            </a:r>
            <a:r>
              <a:rPr lang="en-US" dirty="0" smtClean="0">
                <a:hlinkClick r:id="rId2"/>
              </a:rPr>
              <a:t>http</a:t>
            </a:r>
            <a:r>
              <a:rPr lang="en-US" dirty="0">
                <a:hlinkClick r:id="rId2"/>
              </a:rPr>
              <a:t>://www.ucdenver.edu/academics/research/AboutUs/GrantsContractsOffice/Pages/</a:t>
            </a:r>
            <a:r>
              <a:rPr lang="en-US" dirty="0" smtClean="0">
                <a:hlinkClick r:id="rId2"/>
              </a:rPr>
              <a:t>default.aspx</a:t>
            </a:r>
            <a:endParaRPr lang="en-US" dirty="0" smtClean="0"/>
          </a:p>
          <a:p>
            <a:r>
              <a:rPr lang="en-US" dirty="0" smtClean="0"/>
              <a:t>Basic process</a:t>
            </a:r>
          </a:p>
          <a:p>
            <a:pPr marL="800100" lvl="1" indent="-342900">
              <a:buFont typeface="+mj-lt"/>
              <a:buAutoNum type="arabicPeriod"/>
            </a:pPr>
            <a:r>
              <a:rPr lang="en-US" dirty="0" smtClean="0"/>
              <a:t>Principal investigator creates a Grant Application for sponsored research</a:t>
            </a:r>
          </a:p>
          <a:p>
            <a:pPr marL="800100" lvl="1" indent="-342900">
              <a:buFont typeface="+mj-lt"/>
              <a:buAutoNum type="arabicPeriod"/>
            </a:pPr>
            <a:r>
              <a:rPr lang="en-US" dirty="0" smtClean="0"/>
              <a:t>PI / department “routes” the application to OGC</a:t>
            </a:r>
          </a:p>
          <a:p>
            <a:pPr marL="800100" lvl="1" indent="-342900">
              <a:buFont typeface="+mj-lt"/>
              <a:buAutoNum type="arabicPeriod"/>
            </a:pPr>
            <a:r>
              <a:rPr lang="en-US" dirty="0" smtClean="0"/>
              <a:t>OGC reviews the application for policy and legal issues</a:t>
            </a:r>
          </a:p>
          <a:p>
            <a:pPr marL="800100" lvl="1" indent="-342900">
              <a:buFont typeface="+mj-lt"/>
              <a:buAutoNum type="arabicPeriod"/>
            </a:pPr>
            <a:r>
              <a:rPr lang="en-US" dirty="0" smtClean="0"/>
              <a:t>OGC provides Institutional Endorsement of the application, and returns it to the PI or department</a:t>
            </a:r>
          </a:p>
          <a:p>
            <a:pPr marL="800100" lvl="1" indent="-342900">
              <a:buFont typeface="+mj-lt"/>
              <a:buAutoNum type="arabicPeriod"/>
            </a:pPr>
            <a:r>
              <a:rPr lang="en-US" dirty="0" smtClean="0"/>
              <a:t>PI or department </a:t>
            </a:r>
            <a:r>
              <a:rPr lang="en-US" dirty="0" smtClean="0"/>
              <a:t>submits the application to the </a:t>
            </a:r>
            <a:r>
              <a:rPr lang="en-US" dirty="0" smtClean="0"/>
              <a:t>funding </a:t>
            </a:r>
            <a:r>
              <a:rPr lang="en-US" dirty="0" smtClean="0"/>
              <a:t>agency</a:t>
            </a:r>
          </a:p>
          <a:p>
            <a:pPr marL="800100" lvl="1" indent="-342900">
              <a:buFont typeface="+mj-lt"/>
              <a:buAutoNum type="arabicPeriod"/>
            </a:pPr>
            <a:endParaRPr lang="en-US" dirty="0" smtClean="0"/>
          </a:p>
          <a:p>
            <a:pPr lvl="1"/>
            <a:endParaRPr lang="en-US" dirty="0"/>
          </a:p>
          <a:p>
            <a:endParaRPr lang="en-US" dirty="0"/>
          </a:p>
        </p:txBody>
      </p:sp>
    </p:spTree>
    <p:extLst>
      <p:ext uri="{BB962C8B-B14F-4D97-AF65-F5344CB8AC3E}">
        <p14:creationId xmlns:p14="http://schemas.microsoft.com/office/powerpoint/2010/main" val="1266543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process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Find funding announcement</a:t>
            </a:r>
          </a:p>
          <a:p>
            <a:endParaRPr lang="en-US" dirty="0" smtClean="0"/>
          </a:p>
          <a:p>
            <a:r>
              <a:rPr lang="en-US" dirty="0" smtClean="0"/>
              <a:t>Determine submission deadlines</a:t>
            </a:r>
          </a:p>
          <a:p>
            <a:endParaRPr lang="en-US" dirty="0" smtClean="0"/>
          </a:p>
          <a:p>
            <a:r>
              <a:rPr lang="en-US" dirty="0" smtClean="0"/>
              <a:t>Write the grant application per the announcement instructions</a:t>
            </a:r>
          </a:p>
          <a:p>
            <a:endParaRPr lang="en-US" dirty="0" smtClean="0"/>
          </a:p>
          <a:p>
            <a:r>
              <a:rPr lang="en-US" dirty="0" smtClean="0"/>
              <a:t>Route the application to the Office of Grants and Contracts</a:t>
            </a:r>
          </a:p>
          <a:p>
            <a:endParaRPr lang="en-US" dirty="0" smtClean="0"/>
          </a:p>
          <a:p>
            <a:r>
              <a:rPr lang="en-US" dirty="0" smtClean="0"/>
              <a:t>Submit the application to the funding agency</a:t>
            </a:r>
          </a:p>
          <a:p>
            <a:endParaRPr lang="en-US" dirty="0" smtClean="0"/>
          </a:p>
          <a:p>
            <a:r>
              <a:rPr lang="en-US" dirty="0" smtClean="0"/>
              <a:t>For questions, contact </a:t>
            </a:r>
            <a:r>
              <a:rPr lang="en-US" dirty="0"/>
              <a:t>Patty Nash, </a:t>
            </a:r>
            <a:r>
              <a:rPr lang="en-US" dirty="0" smtClean="0">
                <a:hlinkClick r:id="rId2"/>
              </a:rPr>
              <a:t>PATRICIA.NASH</a:t>
            </a:r>
            <a:r>
              <a:rPr lang="en-US" dirty="0">
                <a:hlinkClick r:id="rId2"/>
              </a:rPr>
              <a:t>@</a:t>
            </a:r>
            <a:r>
              <a:rPr lang="en-US" dirty="0" smtClean="0">
                <a:hlinkClick r:id="rId2"/>
              </a:rPr>
              <a:t>UCDENVER.EDU</a:t>
            </a:r>
            <a:r>
              <a:rPr lang="en-US" dirty="0"/>
              <a:t> </a:t>
            </a:r>
          </a:p>
        </p:txBody>
      </p:sp>
    </p:spTree>
    <p:extLst>
      <p:ext uri="{BB962C8B-B14F-4D97-AF65-F5344CB8AC3E}">
        <p14:creationId xmlns:p14="http://schemas.microsoft.com/office/powerpoint/2010/main" val="1586368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85000"/>
                  </a:schemeClr>
                </a:solidFill>
              </a:rPr>
              <a:t>Finding funding and writing a grant</a:t>
            </a:r>
          </a:p>
          <a:p>
            <a:r>
              <a:rPr lang="en-US" b="1" dirty="0" smtClean="0"/>
              <a:t>Writing a protocol</a:t>
            </a:r>
          </a:p>
          <a:p>
            <a:r>
              <a:rPr lang="en-US" dirty="0" smtClean="0">
                <a:solidFill>
                  <a:schemeClr val="tx1">
                    <a:lumMod val="85000"/>
                  </a:schemeClr>
                </a:solidFill>
              </a:rPr>
              <a:t>Ethical considerations and working with COMIRB</a:t>
            </a:r>
          </a:p>
          <a:p>
            <a:r>
              <a:rPr lang="en-US" dirty="0" smtClean="0">
                <a:solidFill>
                  <a:schemeClr val="tx1">
                    <a:lumMod val="85000"/>
                  </a:schemeClr>
                </a:solidFill>
              </a:rPr>
              <a:t>Running the study</a:t>
            </a:r>
          </a:p>
          <a:p>
            <a:r>
              <a:rPr lang="en-US" dirty="0" smtClean="0">
                <a:solidFill>
                  <a:schemeClr val="tx1">
                    <a:lumMod val="85000"/>
                  </a:schemeClr>
                </a:solidFill>
              </a:rPr>
              <a:t>Publishing the results</a:t>
            </a:r>
          </a:p>
          <a:p>
            <a:r>
              <a:rPr lang="en-US" dirty="0" smtClean="0">
                <a:solidFill>
                  <a:schemeClr val="tx1">
                    <a:lumMod val="85000"/>
                  </a:schemeClr>
                </a:solidFill>
              </a:rPr>
              <a:t>Break</a:t>
            </a:r>
          </a:p>
          <a:p>
            <a:r>
              <a:rPr lang="en-US" dirty="0" smtClean="0">
                <a:solidFill>
                  <a:schemeClr val="tx1">
                    <a:lumMod val="85000"/>
                  </a:schemeClr>
                </a:solidFill>
              </a:rPr>
              <a:t>Group brainstorming for the mentored scholarly activity</a:t>
            </a:r>
          </a:p>
          <a:p>
            <a:endParaRPr lang="en-US" dirty="0">
              <a:solidFill>
                <a:schemeClr val="tx1">
                  <a:lumMod val="85000"/>
                </a:schemeClr>
              </a:solidFill>
            </a:endParaRPr>
          </a:p>
        </p:txBody>
      </p:sp>
    </p:spTree>
    <p:extLst>
      <p:ext uri="{BB962C8B-B14F-4D97-AF65-F5344CB8AC3E}">
        <p14:creationId xmlns:p14="http://schemas.microsoft.com/office/powerpoint/2010/main" val="2117400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r>
              <a:rPr lang="en-US" dirty="0" smtClean="0"/>
              <a:t>an IRB </a:t>
            </a:r>
            <a:r>
              <a:rPr lang="en-US" dirty="0" smtClean="0"/>
              <a:t>protocol: </a:t>
            </a:r>
            <a:r>
              <a:rPr lang="en-US" dirty="0" smtClean="0"/>
              <a:t>Background</a:t>
            </a:r>
            <a:endParaRPr lang="en-US" dirty="0"/>
          </a:p>
        </p:txBody>
      </p:sp>
      <p:sp>
        <p:nvSpPr>
          <p:cNvPr id="3" name="Content Placeholder 2"/>
          <p:cNvSpPr>
            <a:spLocks noGrp="1"/>
          </p:cNvSpPr>
          <p:nvPr>
            <p:ph idx="1"/>
          </p:nvPr>
        </p:nvSpPr>
        <p:spPr/>
        <p:txBody>
          <a:bodyPr/>
          <a:lstStyle/>
          <a:p>
            <a:r>
              <a:rPr lang="en-US" dirty="0" smtClean="0"/>
              <a:t>Hypothesis and specific aims</a:t>
            </a:r>
          </a:p>
          <a:p>
            <a:pPr lvl="1"/>
            <a:r>
              <a:rPr lang="en-US" dirty="0" smtClean="0"/>
              <a:t>What are the main goals of the research and what will you test?</a:t>
            </a:r>
          </a:p>
          <a:p>
            <a:r>
              <a:rPr lang="en-US" dirty="0" smtClean="0"/>
              <a:t>Background and significance</a:t>
            </a:r>
          </a:p>
          <a:p>
            <a:pPr lvl="1"/>
            <a:r>
              <a:rPr lang="en-US" dirty="0" smtClean="0"/>
              <a:t>What previous work has been done?</a:t>
            </a:r>
            <a:endParaRPr lang="en-US" dirty="0" smtClean="0"/>
          </a:p>
          <a:p>
            <a:pPr lvl="1"/>
            <a:r>
              <a:rPr lang="en-US" dirty="0" smtClean="0"/>
              <a:t>Why do I care?</a:t>
            </a:r>
          </a:p>
          <a:p>
            <a:r>
              <a:rPr lang="en-US" dirty="0" smtClean="0"/>
              <a:t>Preliminary studies</a:t>
            </a:r>
          </a:p>
          <a:p>
            <a:pPr lvl="1"/>
            <a:r>
              <a:rPr lang="en-US" dirty="0" smtClean="0"/>
              <a:t>What other work have </a:t>
            </a:r>
            <a:r>
              <a:rPr lang="en-US" b="1" dirty="0" smtClean="0"/>
              <a:t>you and your group</a:t>
            </a:r>
            <a:r>
              <a:rPr lang="en-US" dirty="0" smtClean="0"/>
              <a:t> conducted in this area?</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342840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r>
              <a:rPr lang="en-US" dirty="0" smtClean="0"/>
              <a:t>an IRB </a:t>
            </a:r>
            <a:r>
              <a:rPr lang="en-US" dirty="0" smtClean="0"/>
              <a:t>protocol: </a:t>
            </a:r>
            <a:r>
              <a:rPr lang="en-US" dirty="0" smtClean="0"/>
              <a:t>Methods</a:t>
            </a:r>
            <a:endParaRPr lang="en-US" dirty="0"/>
          </a:p>
        </p:txBody>
      </p:sp>
      <p:sp>
        <p:nvSpPr>
          <p:cNvPr id="3" name="Content Placeholder 2"/>
          <p:cNvSpPr>
            <a:spLocks noGrp="1"/>
          </p:cNvSpPr>
          <p:nvPr>
            <p:ph idx="1"/>
          </p:nvPr>
        </p:nvSpPr>
        <p:spPr/>
        <p:txBody>
          <a:bodyPr/>
          <a:lstStyle/>
          <a:p>
            <a:r>
              <a:rPr lang="en-US" dirty="0" smtClean="0"/>
              <a:t>Research Methods</a:t>
            </a:r>
          </a:p>
          <a:p>
            <a:pPr lvl="1"/>
            <a:r>
              <a:rPr lang="en-US" dirty="0" smtClean="0"/>
              <a:t>Outcome measures</a:t>
            </a:r>
          </a:p>
          <a:p>
            <a:pPr lvl="1"/>
            <a:r>
              <a:rPr lang="en-US" dirty="0" smtClean="0"/>
              <a:t>Population of interest</a:t>
            </a:r>
          </a:p>
          <a:p>
            <a:pPr lvl="1"/>
            <a:r>
              <a:rPr lang="en-US" dirty="0" smtClean="0"/>
              <a:t>Study design and research methods</a:t>
            </a:r>
          </a:p>
          <a:p>
            <a:pPr lvl="2"/>
            <a:r>
              <a:rPr lang="en-US" dirty="0" smtClean="0"/>
              <a:t>Enrollment and consent process</a:t>
            </a:r>
          </a:p>
          <a:p>
            <a:pPr lvl="2"/>
            <a:r>
              <a:rPr lang="en-US" dirty="0" smtClean="0"/>
              <a:t>Randomization scheme (if applicable)</a:t>
            </a:r>
          </a:p>
          <a:p>
            <a:pPr lvl="2"/>
            <a:r>
              <a:rPr lang="en-US" dirty="0" smtClean="0"/>
              <a:t>Interventions and treatments</a:t>
            </a:r>
          </a:p>
          <a:p>
            <a:pPr lvl="2"/>
            <a:r>
              <a:rPr lang="en-US" dirty="0" smtClean="0"/>
              <a:t>Planned visits and follow-ups</a:t>
            </a:r>
          </a:p>
          <a:p>
            <a:pPr lvl="2"/>
            <a:r>
              <a:rPr lang="en-US" dirty="0" smtClean="0"/>
              <a:t>Data collection plan</a:t>
            </a:r>
          </a:p>
          <a:p>
            <a:pPr lvl="1"/>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914112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r>
              <a:rPr lang="en-US" dirty="0" smtClean="0"/>
              <a:t>an IRB </a:t>
            </a:r>
            <a:r>
              <a:rPr lang="en-US" dirty="0" smtClean="0"/>
              <a:t>protocol: </a:t>
            </a:r>
            <a:r>
              <a:rPr lang="en-US" dirty="0" smtClean="0"/>
              <a:t>Risks</a:t>
            </a:r>
            <a:endParaRPr lang="en-US" dirty="0"/>
          </a:p>
        </p:txBody>
      </p:sp>
      <p:sp>
        <p:nvSpPr>
          <p:cNvPr id="3" name="Content Placeholder 2"/>
          <p:cNvSpPr>
            <a:spLocks noGrp="1"/>
          </p:cNvSpPr>
          <p:nvPr>
            <p:ph idx="1"/>
          </p:nvPr>
        </p:nvSpPr>
        <p:spPr/>
        <p:txBody>
          <a:bodyPr/>
          <a:lstStyle/>
          <a:p>
            <a:r>
              <a:rPr lang="en-US" dirty="0" smtClean="0"/>
              <a:t>Description, risks, and justification of procedures and data collection</a:t>
            </a:r>
          </a:p>
          <a:p>
            <a:pPr lvl="1"/>
            <a:r>
              <a:rPr lang="en-US" dirty="0" smtClean="0"/>
              <a:t>Details each intervention and procedure used</a:t>
            </a:r>
          </a:p>
          <a:p>
            <a:pPr lvl="1"/>
            <a:r>
              <a:rPr lang="en-US" dirty="0" smtClean="0"/>
              <a:t>Describe the risks</a:t>
            </a:r>
          </a:p>
          <a:p>
            <a:pPr lvl="1"/>
            <a:r>
              <a:rPr lang="en-US" dirty="0" smtClean="0"/>
              <a:t>State why the procedure is necessary to achieve the study aims</a:t>
            </a:r>
          </a:p>
          <a:p>
            <a:pPr lvl="1"/>
            <a:endParaRPr lang="en-US" dirty="0" smtClean="0"/>
          </a:p>
          <a:p>
            <a:r>
              <a:rPr lang="en-US" dirty="0" smtClean="0"/>
              <a:t>Potential scientific problems</a:t>
            </a:r>
          </a:p>
          <a:p>
            <a:endParaRPr lang="en-US" dirty="0"/>
          </a:p>
          <a:p>
            <a:r>
              <a:rPr lang="en-US" dirty="0" smtClean="0"/>
              <a:t>Data safety monitoring plan for research involving more than minimal risk</a:t>
            </a:r>
          </a:p>
        </p:txBody>
      </p:sp>
    </p:spTree>
    <p:extLst>
      <p:ext uri="{BB962C8B-B14F-4D97-AF65-F5344CB8AC3E}">
        <p14:creationId xmlns:p14="http://schemas.microsoft.com/office/powerpoint/2010/main" val="863681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Learning Objectives</a:t>
            </a:r>
            <a:endParaRPr lang="en-US" dirty="0"/>
          </a:p>
        </p:txBody>
      </p:sp>
      <p:sp>
        <p:nvSpPr>
          <p:cNvPr id="3" name="Content Placeholder 2"/>
          <p:cNvSpPr>
            <a:spLocks noGrp="1"/>
          </p:cNvSpPr>
          <p:nvPr>
            <p:ph idx="1"/>
          </p:nvPr>
        </p:nvSpPr>
        <p:spPr/>
        <p:txBody>
          <a:bodyPr>
            <a:normAutofit/>
          </a:bodyPr>
          <a:lstStyle/>
          <a:p>
            <a:pPr>
              <a:buClr>
                <a:srgbClr val="FFFF00"/>
              </a:buClr>
              <a:buFont typeface="Wingdings" charset="2"/>
              <a:buChar char=""/>
            </a:pPr>
            <a:r>
              <a:rPr lang="en-US" dirty="0" smtClean="0">
                <a:solidFill>
                  <a:schemeClr val="tx2"/>
                </a:solidFill>
              </a:rPr>
              <a:t>Identify common study designs used in medical imaging research</a:t>
            </a:r>
          </a:p>
          <a:p>
            <a:pPr>
              <a:buClr>
                <a:srgbClr val="FFFF00"/>
              </a:buClr>
              <a:buFont typeface="Wingdings" charset="2"/>
              <a:buChar char=""/>
            </a:pPr>
            <a:r>
              <a:rPr lang="en-US" dirty="0" smtClean="0">
                <a:solidFill>
                  <a:schemeClr val="tx2"/>
                </a:solidFill>
              </a:rPr>
              <a:t>Form a testable hypothesis from a clinical problem or question</a:t>
            </a:r>
          </a:p>
          <a:p>
            <a:pPr>
              <a:buClr>
                <a:srgbClr val="FFFF00"/>
              </a:buClr>
              <a:buFont typeface="Wingdings" charset="2"/>
              <a:buChar char=""/>
            </a:pPr>
            <a:r>
              <a:rPr lang="en-US" dirty="0" smtClean="0">
                <a:solidFill>
                  <a:schemeClr val="tx2"/>
                </a:solidFill>
              </a:rPr>
              <a:t>Perform a literature review</a:t>
            </a:r>
          </a:p>
          <a:p>
            <a:pPr>
              <a:buClr>
                <a:srgbClr val="FFFF00"/>
              </a:buClr>
              <a:buFont typeface="Wingdings" charset="2"/>
              <a:buChar char=""/>
            </a:pPr>
            <a:r>
              <a:rPr lang="en-US" dirty="0" smtClean="0">
                <a:solidFill>
                  <a:schemeClr val="tx2"/>
                </a:solidFill>
              </a:rPr>
              <a:t>List the steps required to plan a research project</a:t>
            </a:r>
          </a:p>
          <a:p>
            <a:r>
              <a:rPr lang="en-US" b="1" dirty="0" smtClean="0"/>
              <a:t>Locate funding opportunities on the web</a:t>
            </a:r>
          </a:p>
          <a:p>
            <a:r>
              <a:rPr lang="en-US" b="1" dirty="0" smtClean="0"/>
              <a:t>Identify </a:t>
            </a:r>
            <a:r>
              <a:rPr lang="en-US" b="1" dirty="0"/>
              <a:t>the safeguards </a:t>
            </a:r>
            <a:r>
              <a:rPr lang="en-US" b="1" dirty="0" smtClean="0"/>
              <a:t>for performing ethical </a:t>
            </a:r>
            <a:r>
              <a:rPr lang="en-US" b="1" dirty="0"/>
              <a:t>human </a:t>
            </a:r>
            <a:r>
              <a:rPr lang="en-US" b="1" dirty="0" smtClean="0"/>
              <a:t>research</a:t>
            </a:r>
          </a:p>
          <a:p>
            <a:r>
              <a:rPr lang="en-US" b="1" dirty="0" smtClean="0"/>
              <a:t>List </a:t>
            </a:r>
            <a:r>
              <a:rPr lang="en-US" b="1" dirty="0"/>
              <a:t>the steps required to submit a grant </a:t>
            </a:r>
            <a:r>
              <a:rPr lang="en-US" b="1" dirty="0" smtClean="0"/>
              <a:t>proposal</a:t>
            </a:r>
            <a:endParaRPr lang="en-US" b="1" dirty="0"/>
          </a:p>
          <a:p>
            <a:r>
              <a:rPr lang="en-US" b="1" dirty="0" smtClean="0"/>
              <a:t>List the steps required to execute a research study</a:t>
            </a:r>
          </a:p>
          <a:p>
            <a:r>
              <a:rPr lang="en-US" b="1" dirty="0" smtClean="0"/>
              <a:t>List the steps required to publish medical manuscripts</a:t>
            </a:r>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974653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r>
              <a:rPr lang="en-US" dirty="0" smtClean="0"/>
              <a:t>an IRB </a:t>
            </a:r>
            <a:r>
              <a:rPr lang="en-US" dirty="0" smtClean="0"/>
              <a:t>protocol: </a:t>
            </a:r>
            <a:r>
              <a:rPr lang="en-US" dirty="0" smtClean="0"/>
              <a:t/>
            </a:r>
            <a:br>
              <a:rPr lang="en-US" dirty="0" smtClean="0"/>
            </a:br>
            <a:r>
              <a:rPr lang="en-US" dirty="0" smtClean="0"/>
              <a:t>Analysis </a:t>
            </a:r>
            <a:r>
              <a:rPr lang="en-US" dirty="0" smtClean="0"/>
              <a:t>plan</a:t>
            </a:r>
            <a:endParaRPr lang="en-US" dirty="0"/>
          </a:p>
        </p:txBody>
      </p:sp>
      <p:sp>
        <p:nvSpPr>
          <p:cNvPr id="3" name="Content Placeholder 2"/>
          <p:cNvSpPr>
            <a:spLocks noGrp="1"/>
          </p:cNvSpPr>
          <p:nvPr>
            <p:ph idx="1"/>
          </p:nvPr>
        </p:nvSpPr>
        <p:spPr/>
        <p:txBody>
          <a:bodyPr/>
          <a:lstStyle/>
          <a:p>
            <a:r>
              <a:rPr lang="en-US" dirty="0" smtClean="0"/>
              <a:t>Call the biostatisticians</a:t>
            </a:r>
          </a:p>
          <a:p>
            <a:endParaRPr lang="en-US" dirty="0"/>
          </a:p>
          <a:p>
            <a:r>
              <a:rPr lang="en-US" dirty="0" smtClean="0"/>
              <a:t>For quantitative analysis</a:t>
            </a:r>
          </a:p>
          <a:p>
            <a:pPr lvl="1"/>
            <a:r>
              <a:rPr lang="en-US" dirty="0" smtClean="0"/>
              <a:t>Describe the statistical tests for each outcome measure</a:t>
            </a:r>
          </a:p>
          <a:p>
            <a:pPr lvl="1"/>
            <a:r>
              <a:rPr lang="en-US" dirty="0" smtClean="0"/>
              <a:t>Provide a justification for the proposed sample size</a:t>
            </a:r>
          </a:p>
          <a:p>
            <a:pPr lvl="1"/>
            <a:endParaRPr lang="en-US" dirty="0"/>
          </a:p>
          <a:p>
            <a:r>
              <a:rPr lang="en-US" dirty="0" smtClean="0"/>
              <a:t>For qualitative analysis</a:t>
            </a:r>
          </a:p>
          <a:p>
            <a:pPr lvl="1"/>
            <a:r>
              <a:rPr lang="en-US" dirty="0" smtClean="0"/>
              <a:t>Describe and justify the qualitative methods used</a:t>
            </a:r>
          </a:p>
          <a:p>
            <a:endParaRPr lang="en-US" dirty="0"/>
          </a:p>
        </p:txBody>
      </p:sp>
    </p:spTree>
    <p:extLst>
      <p:ext uri="{BB962C8B-B14F-4D97-AF65-F5344CB8AC3E}">
        <p14:creationId xmlns:p14="http://schemas.microsoft.com/office/powerpoint/2010/main" val="175283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r>
              <a:rPr lang="en-US" dirty="0" smtClean="0"/>
              <a:t>an IRB </a:t>
            </a:r>
            <a:r>
              <a:rPr lang="en-US" dirty="0" smtClean="0"/>
              <a:t>protocol: </a:t>
            </a:r>
            <a:r>
              <a:rPr lang="en-US" dirty="0" smtClean="0"/>
              <a:t/>
            </a:r>
            <a:br>
              <a:rPr lang="en-US" dirty="0" smtClean="0"/>
            </a:br>
            <a:r>
              <a:rPr lang="en-US" dirty="0" smtClean="0"/>
              <a:t>Wrapping </a:t>
            </a:r>
            <a:r>
              <a:rPr lang="en-US" dirty="0" smtClean="0"/>
              <a:t>it up</a:t>
            </a:r>
            <a:endParaRPr lang="en-US" dirty="0"/>
          </a:p>
        </p:txBody>
      </p:sp>
      <p:sp>
        <p:nvSpPr>
          <p:cNvPr id="3" name="Content Placeholder 2"/>
          <p:cNvSpPr>
            <a:spLocks noGrp="1"/>
          </p:cNvSpPr>
          <p:nvPr>
            <p:ph idx="1"/>
          </p:nvPr>
        </p:nvSpPr>
        <p:spPr>
          <a:xfrm>
            <a:off x="1103312" y="2308634"/>
            <a:ext cx="8946541" cy="3939765"/>
          </a:xfrm>
        </p:spPr>
        <p:txBody>
          <a:bodyPr/>
          <a:lstStyle/>
          <a:p>
            <a:r>
              <a:rPr lang="en-US" dirty="0" smtClean="0"/>
              <a:t>Summarize the knowledge to be gained</a:t>
            </a:r>
          </a:p>
          <a:p>
            <a:r>
              <a:rPr lang="en-US" dirty="0" smtClean="0"/>
              <a:t>Provide references</a:t>
            </a:r>
          </a:p>
          <a:p>
            <a:endParaRPr lang="en-US" dirty="0"/>
          </a:p>
          <a:p>
            <a:r>
              <a:rPr lang="en-US" dirty="0" smtClean="0"/>
              <a:t>If you get stuck…</a:t>
            </a:r>
          </a:p>
          <a:p>
            <a:pPr lvl="1"/>
            <a:r>
              <a:rPr lang="en-US" dirty="0" smtClean="0"/>
              <a:t>Contact the clinical research coordinator</a:t>
            </a:r>
          </a:p>
          <a:p>
            <a:pPr lvl="2"/>
            <a:r>
              <a:rPr lang="en-US" dirty="0" smtClean="0"/>
              <a:t>Michelle </a:t>
            </a:r>
            <a:r>
              <a:rPr lang="en-US" dirty="0" smtClean="0"/>
              <a:t>Carr, </a:t>
            </a:r>
            <a:r>
              <a:rPr lang="en-US" dirty="0">
                <a:hlinkClick r:id="rId2"/>
              </a:rPr>
              <a:t>MICHELLE.L2.CARR@UCDENVER.EDU </a:t>
            </a:r>
            <a:endParaRPr lang="en-US" dirty="0" smtClean="0"/>
          </a:p>
          <a:p>
            <a:pPr lvl="1"/>
            <a:r>
              <a:rPr lang="en-US" dirty="0" smtClean="0"/>
              <a:t>Contact the biostatisticians</a:t>
            </a:r>
          </a:p>
          <a:p>
            <a:pPr lvl="2"/>
            <a:r>
              <a:rPr lang="en-US" dirty="0" smtClean="0"/>
              <a:t>Sarah </a:t>
            </a:r>
            <a:r>
              <a:rPr lang="en-US" dirty="0" smtClean="0"/>
              <a:t>Kreidler, </a:t>
            </a:r>
            <a:r>
              <a:rPr lang="en-US" dirty="0" smtClean="0">
                <a:hlinkClick r:id="rId3"/>
              </a:rPr>
              <a:t>SARAH.KREIDLER@UCDENVER.EDU</a:t>
            </a:r>
            <a:r>
              <a:rPr lang="en-US" dirty="0" smtClean="0"/>
              <a:t> </a:t>
            </a:r>
            <a:endParaRPr lang="en-US" dirty="0"/>
          </a:p>
        </p:txBody>
      </p:sp>
    </p:spTree>
    <p:extLst>
      <p:ext uri="{BB962C8B-B14F-4D97-AF65-F5344CB8AC3E}">
        <p14:creationId xmlns:p14="http://schemas.microsoft.com/office/powerpoint/2010/main" val="3005626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85000"/>
                  </a:schemeClr>
                </a:solidFill>
              </a:rPr>
              <a:t>Finding funding and writing a grant</a:t>
            </a:r>
          </a:p>
          <a:p>
            <a:r>
              <a:rPr lang="en-US" dirty="0" smtClean="0">
                <a:solidFill>
                  <a:schemeClr val="tx1">
                    <a:lumMod val="85000"/>
                  </a:schemeClr>
                </a:solidFill>
              </a:rPr>
              <a:t>Writing a protocol</a:t>
            </a:r>
          </a:p>
          <a:p>
            <a:r>
              <a:rPr lang="en-US" b="1" dirty="0" smtClean="0"/>
              <a:t>Ethical considerations and working with COMIRB</a:t>
            </a:r>
          </a:p>
          <a:p>
            <a:r>
              <a:rPr lang="en-US" dirty="0" smtClean="0">
                <a:solidFill>
                  <a:schemeClr val="tx1">
                    <a:lumMod val="85000"/>
                  </a:schemeClr>
                </a:solidFill>
              </a:rPr>
              <a:t>Running the study</a:t>
            </a:r>
          </a:p>
          <a:p>
            <a:r>
              <a:rPr lang="en-US" dirty="0" smtClean="0">
                <a:solidFill>
                  <a:schemeClr val="tx1">
                    <a:lumMod val="85000"/>
                  </a:schemeClr>
                </a:solidFill>
              </a:rPr>
              <a:t>Publishing the results</a:t>
            </a:r>
          </a:p>
          <a:p>
            <a:r>
              <a:rPr lang="en-US" dirty="0" smtClean="0">
                <a:solidFill>
                  <a:schemeClr val="tx1">
                    <a:lumMod val="85000"/>
                  </a:schemeClr>
                </a:solidFill>
              </a:rPr>
              <a:t>Break</a:t>
            </a:r>
          </a:p>
          <a:p>
            <a:r>
              <a:rPr lang="en-US" dirty="0" smtClean="0">
                <a:solidFill>
                  <a:schemeClr val="tx1">
                    <a:lumMod val="85000"/>
                  </a:schemeClr>
                </a:solidFill>
              </a:rPr>
              <a:t>Group brainstorming for the mentored scholarly activity</a:t>
            </a:r>
          </a:p>
          <a:p>
            <a:endParaRPr lang="en-US" dirty="0">
              <a:solidFill>
                <a:schemeClr val="tx1">
                  <a:lumMod val="85000"/>
                </a:schemeClr>
              </a:solidFill>
            </a:endParaRPr>
          </a:p>
        </p:txBody>
      </p:sp>
    </p:spTree>
    <p:extLst>
      <p:ext uri="{BB962C8B-B14F-4D97-AF65-F5344CB8AC3E}">
        <p14:creationId xmlns:p14="http://schemas.microsoft.com/office/powerpoint/2010/main" val="217089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in Human Research</a:t>
            </a:r>
            <a:endParaRPr lang="en-US" dirty="0"/>
          </a:p>
        </p:txBody>
      </p:sp>
      <p:sp>
        <p:nvSpPr>
          <p:cNvPr id="3" name="Content Placeholder 2"/>
          <p:cNvSpPr>
            <a:spLocks noGrp="1"/>
          </p:cNvSpPr>
          <p:nvPr>
            <p:ph idx="1"/>
          </p:nvPr>
        </p:nvSpPr>
        <p:spPr/>
        <p:txBody>
          <a:bodyPr/>
          <a:lstStyle/>
          <a:p>
            <a:r>
              <a:rPr lang="en-US" dirty="0" smtClean="0"/>
              <a:t>Basic Ethical Principles</a:t>
            </a:r>
          </a:p>
          <a:p>
            <a:pPr lvl="1"/>
            <a:r>
              <a:rPr lang="en-US" dirty="0" smtClean="0"/>
              <a:t>Respect for Persons</a:t>
            </a:r>
            <a:endParaRPr lang="en-US" dirty="0"/>
          </a:p>
          <a:p>
            <a:pPr lvl="1"/>
            <a:r>
              <a:rPr lang="en-US" dirty="0" smtClean="0"/>
              <a:t>Beneficence</a:t>
            </a:r>
            <a:endParaRPr lang="en-US" dirty="0"/>
          </a:p>
          <a:p>
            <a:pPr lvl="1"/>
            <a:r>
              <a:rPr lang="en-US" dirty="0" smtClean="0"/>
              <a:t>Justice</a:t>
            </a:r>
          </a:p>
          <a:p>
            <a:pPr lvl="1"/>
            <a:endParaRPr lang="en-US" dirty="0" smtClean="0"/>
          </a:p>
          <a:p>
            <a:r>
              <a:rPr lang="en-US" dirty="0" smtClean="0"/>
              <a:t>Applications</a:t>
            </a:r>
          </a:p>
          <a:p>
            <a:pPr lvl="1"/>
            <a:r>
              <a:rPr lang="en-US" dirty="0" smtClean="0"/>
              <a:t>Informed consent</a:t>
            </a:r>
          </a:p>
          <a:p>
            <a:pPr lvl="1"/>
            <a:r>
              <a:rPr lang="en-US" dirty="0" smtClean="0"/>
              <a:t>Assessment of risk and benefits</a:t>
            </a:r>
          </a:p>
          <a:p>
            <a:pPr lvl="1"/>
            <a:r>
              <a:rPr lang="en-US" dirty="0" smtClean="0"/>
              <a:t>Selection of </a:t>
            </a:r>
            <a:r>
              <a:rPr lang="en-US" dirty="0" smtClean="0"/>
              <a:t>subjects</a:t>
            </a:r>
          </a:p>
          <a:p>
            <a:pPr lvl="2"/>
            <a:r>
              <a:rPr lang="en-US" dirty="0" smtClean="0"/>
              <a:t>The phrase “human research participants” is now preferred over “subjects”</a:t>
            </a:r>
            <a:endParaRPr lang="en-US" dirty="0" smtClean="0"/>
          </a:p>
          <a:p>
            <a:endParaRPr lang="en-US" dirty="0"/>
          </a:p>
          <a:p>
            <a:endParaRPr lang="en-US" dirty="0"/>
          </a:p>
        </p:txBody>
      </p:sp>
    </p:spTree>
    <p:extLst>
      <p:ext uri="{BB962C8B-B14F-4D97-AF65-F5344CB8AC3E}">
        <p14:creationId xmlns:p14="http://schemas.microsoft.com/office/powerpoint/2010/main" val="602012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Institutional Review Board Basics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b="1" dirty="0"/>
              <a:t>Colorado Multiple Institutional Review Board (COMIRB)</a:t>
            </a:r>
            <a:r>
              <a:rPr lang="en-US" dirty="0"/>
              <a:t> is an administrative body established to protect the rights and welfare of human research </a:t>
            </a:r>
            <a:r>
              <a:rPr lang="en-US" dirty="0" smtClean="0"/>
              <a:t>participants recruited </a:t>
            </a:r>
            <a:r>
              <a:rPr lang="en-US" dirty="0"/>
              <a:t>to participate in research activities </a:t>
            </a:r>
            <a:endParaRPr lang="en-US" dirty="0" smtClean="0"/>
          </a:p>
          <a:p>
            <a:pPr lvl="1"/>
            <a:r>
              <a:rPr lang="en-US" dirty="0" smtClean="0"/>
              <a:t>http</a:t>
            </a:r>
            <a:r>
              <a:rPr lang="en-US" dirty="0"/>
              <a:t>://</a:t>
            </a:r>
            <a:r>
              <a:rPr lang="en-US" dirty="0" smtClean="0"/>
              <a:t>www.ucdenver.edu/academics/research/AboutUs/comirb/Pages/comirb-home.aspx</a:t>
            </a:r>
            <a:endParaRPr lang="en-US" dirty="0" smtClean="0"/>
          </a:p>
          <a:p>
            <a:r>
              <a:rPr lang="en-US" dirty="0" smtClean="0"/>
              <a:t>Types of submissions</a:t>
            </a:r>
          </a:p>
          <a:p>
            <a:pPr lvl="1"/>
            <a:r>
              <a:rPr lang="en-US" dirty="0" smtClean="0"/>
              <a:t>Non-human subject research determination</a:t>
            </a:r>
          </a:p>
          <a:p>
            <a:pPr lvl="1"/>
            <a:r>
              <a:rPr lang="en-US" dirty="0" smtClean="0"/>
              <a:t>Exempt review</a:t>
            </a:r>
          </a:p>
          <a:p>
            <a:pPr lvl="1"/>
            <a:r>
              <a:rPr lang="en-US" dirty="0" smtClean="0"/>
              <a:t>Expedited review</a:t>
            </a:r>
          </a:p>
          <a:p>
            <a:pPr lvl="1"/>
            <a:r>
              <a:rPr lang="en-US" dirty="0" smtClean="0"/>
              <a:t>Full Board review</a:t>
            </a:r>
          </a:p>
          <a:p>
            <a:pPr lvl="1"/>
            <a:r>
              <a:rPr lang="en-US" dirty="0" smtClean="0"/>
              <a:t>Submissions for special cases</a:t>
            </a:r>
          </a:p>
          <a:p>
            <a:r>
              <a:rPr lang="en-US" dirty="0" smtClean="0"/>
              <a:t>New r</a:t>
            </a:r>
            <a:r>
              <a:rPr lang="en-US" dirty="0" smtClean="0"/>
              <a:t>esearchers must complete CITI/HIPAA training</a:t>
            </a:r>
            <a:endParaRPr lang="en-US" dirty="0" smtClean="0"/>
          </a:p>
          <a:p>
            <a:r>
              <a:rPr lang="en-US" dirty="0" smtClean="0"/>
              <a:t>For questions, contact Michelle Carr, </a:t>
            </a:r>
            <a:r>
              <a:rPr lang="en-US" dirty="0" smtClean="0">
                <a:hlinkClick r:id="rId2"/>
              </a:rPr>
              <a:t>MICHELLE.L2</a:t>
            </a:r>
            <a:r>
              <a:rPr lang="en-US" dirty="0">
                <a:hlinkClick r:id="rId2"/>
              </a:rPr>
              <a:t>.CARR@</a:t>
            </a:r>
            <a:r>
              <a:rPr lang="en-US" dirty="0" smtClean="0">
                <a:hlinkClick r:id="rId2"/>
              </a:rPr>
              <a:t>UCDENVER.EDU</a:t>
            </a:r>
            <a:r>
              <a:rPr lang="en-US" dirty="0" smtClean="0"/>
              <a:t> </a:t>
            </a:r>
            <a:endParaRPr lang="en-US" dirty="0"/>
          </a:p>
        </p:txBody>
      </p:sp>
    </p:spTree>
    <p:extLst>
      <p:ext uri="{BB962C8B-B14F-4D97-AF65-F5344CB8AC3E}">
        <p14:creationId xmlns:p14="http://schemas.microsoft.com/office/powerpoint/2010/main" val="3500452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Improvement vs. Research</a:t>
            </a:r>
            <a:endParaRPr lang="en-US" dirty="0"/>
          </a:p>
        </p:txBody>
      </p:sp>
      <p:sp>
        <p:nvSpPr>
          <p:cNvPr id="3" name="Content Placeholder 2"/>
          <p:cNvSpPr>
            <a:spLocks noGrp="1"/>
          </p:cNvSpPr>
          <p:nvPr>
            <p:ph idx="1"/>
          </p:nvPr>
        </p:nvSpPr>
        <p:spPr/>
        <p:txBody>
          <a:bodyPr/>
          <a:lstStyle/>
          <a:p>
            <a:r>
              <a:rPr lang="en-US" dirty="0" smtClean="0"/>
              <a:t>Quality improvement (QI): a project designed to improve practice or process within a particular institution or ensure it confirms with expected norms</a:t>
            </a:r>
          </a:p>
          <a:p>
            <a:pPr lvl="1"/>
            <a:r>
              <a:rPr lang="en-US" dirty="0" smtClean="0"/>
              <a:t>Does not need to be submitted to COMIRB</a:t>
            </a:r>
          </a:p>
          <a:p>
            <a:pPr lvl="1"/>
            <a:r>
              <a:rPr lang="en-US" dirty="0" smtClean="0"/>
              <a:t>Dissemination of information typically within the organization</a:t>
            </a:r>
          </a:p>
          <a:p>
            <a:pPr lvl="1"/>
            <a:endParaRPr lang="en-US" dirty="0" smtClean="0"/>
          </a:p>
          <a:p>
            <a:r>
              <a:rPr lang="en-US" dirty="0" smtClean="0"/>
              <a:t>Research: a project designed to develop or contribute to generalizable knowledge. </a:t>
            </a:r>
          </a:p>
          <a:p>
            <a:pPr lvl="1"/>
            <a:r>
              <a:rPr lang="en-US" dirty="0" smtClean="0"/>
              <a:t>Must submit to COMIRB</a:t>
            </a:r>
          </a:p>
          <a:p>
            <a:pPr lvl="1"/>
            <a:r>
              <a:rPr lang="en-US" dirty="0" smtClean="0"/>
              <a:t>Published in medical journals, presented at conferences, etc. </a:t>
            </a:r>
            <a:endParaRPr lang="en-US" dirty="0"/>
          </a:p>
        </p:txBody>
      </p:sp>
    </p:spTree>
    <p:extLst>
      <p:ext uri="{BB962C8B-B14F-4D97-AF65-F5344CB8AC3E}">
        <p14:creationId xmlns:p14="http://schemas.microsoft.com/office/powerpoint/2010/main" val="3271727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IRB Exempt</a:t>
            </a:r>
            <a:endParaRPr lang="en-US" dirty="0"/>
          </a:p>
        </p:txBody>
      </p:sp>
      <p:sp>
        <p:nvSpPr>
          <p:cNvPr id="3" name="Content Placeholder 2"/>
          <p:cNvSpPr>
            <a:spLocks noGrp="1"/>
          </p:cNvSpPr>
          <p:nvPr>
            <p:ph idx="1"/>
          </p:nvPr>
        </p:nvSpPr>
        <p:spPr/>
        <p:txBody>
          <a:bodyPr>
            <a:normAutofit/>
          </a:bodyPr>
          <a:lstStyle/>
          <a:p>
            <a:r>
              <a:rPr lang="en-US" b="1" dirty="0" smtClean="0"/>
              <a:t>Minimal Risk</a:t>
            </a:r>
          </a:p>
          <a:p>
            <a:r>
              <a:rPr lang="en-US" dirty="0" smtClean="0"/>
              <a:t>Research </a:t>
            </a:r>
            <a:r>
              <a:rPr lang="en-US" dirty="0"/>
              <a:t>on standard educational methods or techniques</a:t>
            </a:r>
          </a:p>
          <a:p>
            <a:r>
              <a:rPr lang="en-US" dirty="0"/>
              <a:t>Research using surveys, interviews, educational tests or observation of public behavior</a:t>
            </a:r>
          </a:p>
          <a:p>
            <a:r>
              <a:rPr lang="en-US" dirty="0"/>
              <a:t>Use of data, records, or documents that are </a:t>
            </a:r>
            <a:r>
              <a:rPr lang="en-US" b="1" u="sng" dirty="0"/>
              <a:t>already in existence </a:t>
            </a:r>
            <a:r>
              <a:rPr lang="en-US" dirty="0"/>
              <a:t>at the time of research application. </a:t>
            </a:r>
            <a:endParaRPr lang="en-US" dirty="0" smtClean="0"/>
          </a:p>
          <a:p>
            <a:r>
              <a:rPr lang="en-US" dirty="0" smtClean="0"/>
              <a:t>Research </a:t>
            </a:r>
            <a:r>
              <a:rPr lang="en-US" dirty="0"/>
              <a:t>endorsed by DHHS examining public benefit or service programs</a:t>
            </a:r>
          </a:p>
          <a:p>
            <a:r>
              <a:rPr lang="en-US" dirty="0"/>
              <a:t>Food taste/quality/consumer acceptance studies</a:t>
            </a:r>
          </a:p>
        </p:txBody>
      </p:sp>
    </p:spTree>
    <p:extLst>
      <p:ext uri="{BB962C8B-B14F-4D97-AF65-F5344CB8AC3E}">
        <p14:creationId xmlns:p14="http://schemas.microsoft.com/office/powerpoint/2010/main" val="1194577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IRB Expedited</a:t>
            </a:r>
            <a:endParaRPr lang="en-US" dirty="0"/>
          </a:p>
        </p:txBody>
      </p:sp>
      <p:sp>
        <p:nvSpPr>
          <p:cNvPr id="3" name="Content Placeholder 2"/>
          <p:cNvSpPr>
            <a:spLocks noGrp="1"/>
          </p:cNvSpPr>
          <p:nvPr>
            <p:ph idx="1"/>
          </p:nvPr>
        </p:nvSpPr>
        <p:spPr/>
        <p:txBody>
          <a:bodyPr>
            <a:normAutofit lnSpcReduction="10000"/>
          </a:bodyPr>
          <a:lstStyle/>
          <a:p>
            <a:r>
              <a:rPr lang="en-US" dirty="0"/>
              <a:t>Research </a:t>
            </a:r>
            <a:r>
              <a:rPr lang="en-US" dirty="0" smtClean="0"/>
              <a:t>on drugs or devices for which no IND or IDE from the FDA are required </a:t>
            </a:r>
            <a:r>
              <a:rPr lang="en-US" dirty="0"/>
              <a:t> </a:t>
            </a:r>
            <a:endParaRPr lang="en-US" dirty="0" smtClean="0"/>
          </a:p>
          <a:p>
            <a:r>
              <a:rPr lang="en-US" dirty="0" smtClean="0"/>
              <a:t>Blood </a:t>
            </a:r>
            <a:r>
              <a:rPr lang="en-US" dirty="0"/>
              <a:t>draws of limited volume and frequency</a:t>
            </a:r>
          </a:p>
          <a:p>
            <a:r>
              <a:rPr lang="en-US" dirty="0"/>
              <a:t>Collection of biological samples, where the collection methods are minimal risk</a:t>
            </a:r>
          </a:p>
          <a:p>
            <a:r>
              <a:rPr lang="en-US" dirty="0"/>
              <a:t>Non-invasive procedures to collect data (specifically excludes radiation/X-rays)</a:t>
            </a:r>
          </a:p>
          <a:p>
            <a:r>
              <a:rPr lang="en-US" dirty="0"/>
              <a:t>Use of data or records, or use of samples collected for purposes other than research</a:t>
            </a:r>
          </a:p>
          <a:p>
            <a:r>
              <a:rPr lang="en-US" dirty="0"/>
              <a:t>Data collected by photograph, digital image, or digital recording</a:t>
            </a:r>
          </a:p>
          <a:p>
            <a:r>
              <a:rPr lang="en-US" dirty="0"/>
              <a:t>Use of questionnaires, interviews, psychological tests, or educational tests</a:t>
            </a:r>
          </a:p>
        </p:txBody>
      </p:sp>
    </p:spTree>
    <p:extLst>
      <p:ext uri="{BB962C8B-B14F-4D97-AF65-F5344CB8AC3E}">
        <p14:creationId xmlns:p14="http://schemas.microsoft.com/office/powerpoint/2010/main" val="4053831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IRB Full Board Review</a:t>
            </a:r>
            <a:endParaRPr lang="en-US" dirty="0"/>
          </a:p>
        </p:txBody>
      </p:sp>
      <p:sp>
        <p:nvSpPr>
          <p:cNvPr id="3" name="Content Placeholder 2"/>
          <p:cNvSpPr>
            <a:spLocks noGrp="1"/>
          </p:cNvSpPr>
          <p:nvPr>
            <p:ph idx="1"/>
          </p:nvPr>
        </p:nvSpPr>
        <p:spPr/>
        <p:txBody>
          <a:bodyPr/>
          <a:lstStyle/>
          <a:p>
            <a:r>
              <a:rPr lang="en-US" dirty="0" smtClean="0"/>
              <a:t>Greater than minimal risk</a:t>
            </a:r>
          </a:p>
          <a:p>
            <a:endParaRPr lang="en-US" dirty="0"/>
          </a:p>
          <a:p>
            <a:r>
              <a:rPr lang="en-US" dirty="0" smtClean="0"/>
              <a:t>Involves vulnerable populations (children, pregnant women, prisoners, persons who are challenged in decision making)</a:t>
            </a:r>
          </a:p>
          <a:p>
            <a:endParaRPr lang="en-US" dirty="0" smtClean="0"/>
          </a:p>
          <a:p>
            <a:r>
              <a:rPr lang="en-US" dirty="0" smtClean="0"/>
              <a:t>Does not meet expedited categories</a:t>
            </a:r>
            <a:endParaRPr lang="en-US" dirty="0"/>
          </a:p>
        </p:txBody>
      </p:sp>
    </p:spTree>
    <p:extLst>
      <p:ext uri="{BB962C8B-B14F-4D97-AF65-F5344CB8AC3E}">
        <p14:creationId xmlns:p14="http://schemas.microsoft.com/office/powerpoint/2010/main" val="1087577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85000"/>
                  </a:schemeClr>
                </a:solidFill>
              </a:rPr>
              <a:t>Finding funding and writing a grant</a:t>
            </a:r>
          </a:p>
          <a:p>
            <a:r>
              <a:rPr lang="en-US" dirty="0" smtClean="0">
                <a:solidFill>
                  <a:schemeClr val="tx1">
                    <a:lumMod val="85000"/>
                  </a:schemeClr>
                </a:solidFill>
              </a:rPr>
              <a:t>Writing a protocol</a:t>
            </a:r>
          </a:p>
          <a:p>
            <a:r>
              <a:rPr lang="en-US" dirty="0" smtClean="0">
                <a:solidFill>
                  <a:schemeClr val="tx1">
                    <a:lumMod val="85000"/>
                  </a:schemeClr>
                </a:solidFill>
              </a:rPr>
              <a:t>Ethical considerations and working with COMIRB</a:t>
            </a:r>
          </a:p>
          <a:p>
            <a:r>
              <a:rPr lang="en-US" b="1" dirty="0" smtClean="0"/>
              <a:t>Running the study</a:t>
            </a:r>
          </a:p>
          <a:p>
            <a:r>
              <a:rPr lang="en-US" dirty="0" smtClean="0">
                <a:solidFill>
                  <a:schemeClr val="tx1">
                    <a:lumMod val="85000"/>
                  </a:schemeClr>
                </a:solidFill>
              </a:rPr>
              <a:t>Publishing the results</a:t>
            </a:r>
          </a:p>
          <a:p>
            <a:r>
              <a:rPr lang="en-US" dirty="0" smtClean="0">
                <a:solidFill>
                  <a:schemeClr val="tx1">
                    <a:lumMod val="85000"/>
                  </a:schemeClr>
                </a:solidFill>
              </a:rPr>
              <a:t>Break</a:t>
            </a:r>
          </a:p>
          <a:p>
            <a:r>
              <a:rPr lang="en-US" dirty="0" smtClean="0">
                <a:solidFill>
                  <a:schemeClr val="tx1">
                    <a:lumMod val="85000"/>
                  </a:schemeClr>
                </a:solidFill>
              </a:rPr>
              <a:t>Group brainstorming for the mentored scholarly activity</a:t>
            </a:r>
          </a:p>
          <a:p>
            <a:endParaRPr lang="en-US" dirty="0">
              <a:solidFill>
                <a:schemeClr val="tx1">
                  <a:lumMod val="85000"/>
                </a:schemeClr>
              </a:solidFill>
            </a:endParaRPr>
          </a:p>
        </p:txBody>
      </p:sp>
    </p:spTree>
    <p:extLst>
      <p:ext uri="{BB962C8B-B14F-4D97-AF65-F5344CB8AC3E}">
        <p14:creationId xmlns:p14="http://schemas.microsoft.com/office/powerpoint/2010/main" val="3419007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Finding funding and writing a grant</a:t>
            </a:r>
          </a:p>
          <a:p>
            <a:r>
              <a:rPr lang="en-US" dirty="0" smtClean="0"/>
              <a:t>Writing a protocol</a:t>
            </a:r>
          </a:p>
          <a:p>
            <a:r>
              <a:rPr lang="en-US" dirty="0" smtClean="0"/>
              <a:t>Ethical considerations and working with COMIRB</a:t>
            </a:r>
          </a:p>
          <a:p>
            <a:r>
              <a:rPr lang="en-US" dirty="0" smtClean="0"/>
              <a:t>Running the study</a:t>
            </a:r>
          </a:p>
          <a:p>
            <a:r>
              <a:rPr lang="en-US" dirty="0" smtClean="0"/>
              <a:t>Publishing the results</a:t>
            </a:r>
          </a:p>
          <a:p>
            <a:r>
              <a:rPr lang="en-US" dirty="0" smtClean="0"/>
              <a:t>Break</a:t>
            </a:r>
          </a:p>
          <a:p>
            <a:r>
              <a:rPr lang="en-US" dirty="0" smtClean="0"/>
              <a:t>Group brainstorming for the mentored scholarly activity</a:t>
            </a:r>
          </a:p>
          <a:p>
            <a:endParaRPr lang="en-US" dirty="0"/>
          </a:p>
        </p:txBody>
      </p:sp>
    </p:spTree>
    <p:extLst>
      <p:ext uri="{BB962C8B-B14F-4D97-AF65-F5344CB8AC3E}">
        <p14:creationId xmlns:p14="http://schemas.microsoft.com/office/powerpoint/2010/main" val="682686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Study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Work with the clinical research coordinator</a:t>
            </a:r>
          </a:p>
          <a:p>
            <a:endParaRPr lang="en-US" dirty="0" smtClean="0"/>
          </a:p>
          <a:p>
            <a:r>
              <a:rPr lang="en-US" dirty="0" smtClean="0"/>
              <a:t>Follow the IRB-approved protocol </a:t>
            </a:r>
          </a:p>
          <a:p>
            <a:endParaRPr lang="en-US" dirty="0"/>
          </a:p>
          <a:p>
            <a:r>
              <a:rPr lang="en-US" dirty="0" smtClean="0"/>
              <a:t>Report adverse events to COMIRB within 5 </a:t>
            </a:r>
            <a:r>
              <a:rPr lang="en-US" dirty="0" smtClean="0"/>
              <a:t>days or according to the Data Safety and Monitoring Plan</a:t>
            </a:r>
            <a:endParaRPr lang="en-US" dirty="0" smtClean="0"/>
          </a:p>
          <a:p>
            <a:endParaRPr lang="en-US" dirty="0"/>
          </a:p>
          <a:p>
            <a:r>
              <a:rPr lang="en-US" dirty="0" smtClean="0"/>
              <a:t>Submit Continuing Review Form to COMIRB annually</a:t>
            </a:r>
          </a:p>
          <a:p>
            <a:pPr lvl="1"/>
            <a:r>
              <a:rPr lang="en-US" dirty="0" smtClean="0"/>
              <a:t>For multi-year trials only</a:t>
            </a:r>
          </a:p>
          <a:p>
            <a:pPr lvl="1"/>
            <a:endParaRPr lang="en-US" dirty="0" smtClean="0"/>
          </a:p>
          <a:p>
            <a:r>
              <a:rPr lang="en-US" dirty="0" smtClean="0"/>
              <a:t>Keep research records for a minimum of 5 years after study completion</a:t>
            </a:r>
          </a:p>
          <a:p>
            <a:pPr lvl="1"/>
            <a:r>
              <a:rPr lang="en-US" dirty="0" smtClean="0"/>
              <a:t>HIPAA related information a minimum of 7 years</a:t>
            </a:r>
          </a:p>
          <a:p>
            <a:endParaRPr lang="en-US" dirty="0"/>
          </a:p>
        </p:txBody>
      </p:sp>
    </p:spTree>
    <p:extLst>
      <p:ext uri="{BB962C8B-B14F-4D97-AF65-F5344CB8AC3E}">
        <p14:creationId xmlns:p14="http://schemas.microsoft.com/office/powerpoint/2010/main" val="1240040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Tips</a:t>
            </a:r>
            <a:endParaRPr lang="en-US" dirty="0"/>
          </a:p>
        </p:txBody>
      </p:sp>
      <p:sp>
        <p:nvSpPr>
          <p:cNvPr id="3" name="Content Placeholder 2"/>
          <p:cNvSpPr>
            <a:spLocks noGrp="1"/>
          </p:cNvSpPr>
          <p:nvPr>
            <p:ph idx="1"/>
          </p:nvPr>
        </p:nvSpPr>
        <p:spPr>
          <a:xfrm>
            <a:off x="1103312" y="2052919"/>
            <a:ext cx="8946541" cy="2527320"/>
          </a:xfrm>
        </p:spPr>
        <p:txBody>
          <a:bodyPr/>
          <a:lstStyle/>
          <a:p>
            <a:r>
              <a:rPr lang="en-US" dirty="0" smtClean="0"/>
              <a:t>Write a data dictionary describing each field in the database</a:t>
            </a:r>
          </a:p>
          <a:p>
            <a:r>
              <a:rPr lang="en-US" dirty="0" smtClean="0"/>
              <a:t>Use key files to separate PHI from research data</a:t>
            </a:r>
          </a:p>
          <a:p>
            <a:r>
              <a:rPr lang="en-US" dirty="0" smtClean="0"/>
              <a:t>Use </a:t>
            </a:r>
            <a:r>
              <a:rPr lang="en-US" dirty="0" smtClean="0"/>
              <a:t>redcap.ucdenver.edu to simplify data collection</a:t>
            </a:r>
          </a:p>
          <a:p>
            <a:r>
              <a:rPr lang="en-US" dirty="0" smtClean="0"/>
              <a:t>Add more columns, rather than using complex text fields</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7957972"/>
              </p:ext>
            </p:extLst>
          </p:nvPr>
        </p:nvGraphicFramePr>
        <p:xfrm>
          <a:off x="646111" y="4929201"/>
          <a:ext cx="4590718" cy="1135639"/>
        </p:xfrm>
        <a:graphic>
          <a:graphicData uri="http://schemas.openxmlformats.org/drawingml/2006/table">
            <a:tbl>
              <a:tblPr firstRow="1" bandRow="1">
                <a:tableStyleId>{5C22544A-7EE6-4342-B048-85BDC9FD1C3A}</a:tableStyleId>
              </a:tblPr>
              <a:tblGrid>
                <a:gridCol w="3060499"/>
                <a:gridCol w="1530219"/>
              </a:tblGrid>
              <a:tr h="379917">
                <a:tc>
                  <a:txBody>
                    <a:bodyPr/>
                    <a:lstStyle/>
                    <a:p>
                      <a:r>
                        <a:rPr lang="en-US" dirty="0" smtClean="0"/>
                        <a:t>Tumor type</a:t>
                      </a:r>
                      <a:endParaRPr lang="en-US" dirty="0"/>
                    </a:p>
                  </a:txBody>
                  <a:tcPr/>
                </a:tc>
                <a:tc>
                  <a:txBody>
                    <a:bodyPr/>
                    <a:lstStyle/>
                    <a:p>
                      <a:r>
                        <a:rPr lang="en-US" dirty="0" smtClean="0"/>
                        <a:t>Tumor size</a:t>
                      </a:r>
                      <a:endParaRPr lang="en-US" dirty="0"/>
                    </a:p>
                  </a:txBody>
                  <a:tcPr/>
                </a:tc>
              </a:tr>
              <a:tr h="377861">
                <a:tc>
                  <a:txBody>
                    <a:bodyPr/>
                    <a:lstStyle/>
                    <a:p>
                      <a:r>
                        <a:rPr lang="en-US" dirty="0" smtClean="0"/>
                        <a:t>High grade glioblastoma</a:t>
                      </a:r>
                      <a:endParaRPr lang="en-US" dirty="0"/>
                    </a:p>
                  </a:txBody>
                  <a:tcPr/>
                </a:tc>
                <a:tc>
                  <a:txBody>
                    <a:bodyPr/>
                    <a:lstStyle/>
                    <a:p>
                      <a:r>
                        <a:rPr lang="en-US" dirty="0" smtClean="0"/>
                        <a:t>5x6x9</a:t>
                      </a:r>
                      <a:endParaRPr lang="en-US" dirty="0"/>
                    </a:p>
                  </a:txBody>
                  <a:tcPr/>
                </a:tc>
              </a:tr>
              <a:tr h="377861">
                <a:tc>
                  <a:txBody>
                    <a:bodyPr/>
                    <a:lstStyle/>
                    <a:p>
                      <a:r>
                        <a:rPr lang="en-US" dirty="0" smtClean="0"/>
                        <a:t>Low grade astrocytoma</a:t>
                      </a:r>
                      <a:endParaRPr lang="en-US" dirty="0"/>
                    </a:p>
                  </a:txBody>
                  <a:tcPr/>
                </a:tc>
                <a:tc>
                  <a:txBody>
                    <a:bodyPr/>
                    <a:lstStyle/>
                    <a:p>
                      <a:r>
                        <a:rPr lang="en-US" dirty="0" smtClean="0"/>
                        <a:t>5</a:t>
                      </a:r>
                      <a:r>
                        <a:rPr lang="en-US" baseline="0" dirty="0" smtClean="0"/>
                        <a:t> by 7 by 1</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13558998"/>
              </p:ext>
            </p:extLst>
          </p:nvPr>
        </p:nvGraphicFramePr>
        <p:xfrm>
          <a:off x="5689600" y="4955764"/>
          <a:ext cx="5591111" cy="1112520"/>
        </p:xfrm>
        <a:graphic>
          <a:graphicData uri="http://schemas.openxmlformats.org/drawingml/2006/table">
            <a:tbl>
              <a:tblPr firstRow="1" bandRow="1">
                <a:tableStyleId>{00A15C55-8517-42AA-B614-E9B94910E393}</a:tableStyleId>
              </a:tblPr>
              <a:tblGrid>
                <a:gridCol w="1028441"/>
                <a:gridCol w="1819470"/>
                <a:gridCol w="979714"/>
                <a:gridCol w="867747"/>
                <a:gridCol w="895739"/>
              </a:tblGrid>
              <a:tr h="370840">
                <a:tc>
                  <a:txBody>
                    <a:bodyPr/>
                    <a:lstStyle/>
                    <a:p>
                      <a:r>
                        <a:rPr lang="en-US" dirty="0" smtClean="0"/>
                        <a:t>Grade</a:t>
                      </a:r>
                      <a:endParaRPr lang="en-US" dirty="0"/>
                    </a:p>
                  </a:txBody>
                  <a:tcPr/>
                </a:tc>
                <a:tc>
                  <a:txBody>
                    <a:bodyPr/>
                    <a:lstStyle/>
                    <a:p>
                      <a:r>
                        <a:rPr lang="en-US" dirty="0" smtClean="0"/>
                        <a:t>Type</a:t>
                      </a:r>
                      <a:endParaRPr lang="en-US" dirty="0"/>
                    </a:p>
                  </a:txBody>
                  <a:tcPr/>
                </a:tc>
                <a:tc>
                  <a:txBody>
                    <a:bodyPr/>
                    <a:lstStyle/>
                    <a:p>
                      <a:r>
                        <a:rPr lang="en-US" dirty="0" smtClean="0"/>
                        <a:t>Length</a:t>
                      </a:r>
                      <a:endParaRPr lang="en-US" dirty="0"/>
                    </a:p>
                  </a:txBody>
                  <a:tcPr/>
                </a:tc>
                <a:tc>
                  <a:txBody>
                    <a:bodyPr/>
                    <a:lstStyle/>
                    <a:p>
                      <a:r>
                        <a:rPr lang="en-US" dirty="0" smtClean="0"/>
                        <a:t>Width</a:t>
                      </a:r>
                      <a:endParaRPr lang="en-US" dirty="0"/>
                    </a:p>
                  </a:txBody>
                  <a:tcPr/>
                </a:tc>
                <a:tc>
                  <a:txBody>
                    <a:bodyPr/>
                    <a:lstStyle/>
                    <a:p>
                      <a:r>
                        <a:rPr lang="en-US" dirty="0" smtClean="0"/>
                        <a:t>Height</a:t>
                      </a:r>
                      <a:endParaRPr lang="en-US" dirty="0"/>
                    </a:p>
                  </a:txBody>
                  <a:tcPr/>
                </a:tc>
              </a:tr>
              <a:tr h="370840">
                <a:tc>
                  <a:txBody>
                    <a:bodyPr/>
                    <a:lstStyle/>
                    <a:p>
                      <a:r>
                        <a:rPr lang="en-US" dirty="0" smtClean="0"/>
                        <a:t>High</a:t>
                      </a:r>
                      <a:endParaRPr lang="en-US" dirty="0"/>
                    </a:p>
                  </a:txBody>
                  <a:tcPr/>
                </a:tc>
                <a:tc>
                  <a:txBody>
                    <a:bodyPr/>
                    <a:lstStyle/>
                    <a:p>
                      <a:r>
                        <a:rPr lang="en-US" dirty="0" smtClean="0"/>
                        <a:t>Glioblastoma</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9</a:t>
                      </a:r>
                      <a:endParaRPr lang="en-US" dirty="0"/>
                    </a:p>
                  </a:txBody>
                  <a:tcPr/>
                </a:tc>
              </a:tr>
              <a:tr h="370840">
                <a:tc>
                  <a:txBody>
                    <a:bodyPr/>
                    <a:lstStyle/>
                    <a:p>
                      <a:r>
                        <a:rPr lang="en-US" dirty="0" smtClean="0"/>
                        <a:t>Low</a:t>
                      </a:r>
                      <a:endParaRPr lang="en-US" dirty="0"/>
                    </a:p>
                  </a:txBody>
                  <a:tcPr/>
                </a:tc>
                <a:tc>
                  <a:txBody>
                    <a:bodyPr/>
                    <a:lstStyle/>
                    <a:p>
                      <a:r>
                        <a:rPr lang="en-US" dirty="0" smtClean="0"/>
                        <a:t>Astrocytoma</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bl>
          </a:graphicData>
        </a:graphic>
      </p:graphicFrame>
      <p:sp>
        <p:nvSpPr>
          <p:cNvPr id="8" name="5-Point Star 7"/>
          <p:cNvSpPr/>
          <p:nvPr/>
        </p:nvSpPr>
        <p:spPr>
          <a:xfrm>
            <a:off x="8192276" y="4495326"/>
            <a:ext cx="681135" cy="569168"/>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p:nvPr/>
        </p:nvSpPr>
        <p:spPr>
          <a:xfrm>
            <a:off x="2397965" y="4428561"/>
            <a:ext cx="1007707" cy="92721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7832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the results</a:t>
            </a:r>
            <a:endParaRPr lang="en-US" dirty="0"/>
          </a:p>
        </p:txBody>
      </p:sp>
      <p:sp>
        <p:nvSpPr>
          <p:cNvPr id="3" name="Content Placeholder 2"/>
          <p:cNvSpPr>
            <a:spLocks noGrp="1"/>
          </p:cNvSpPr>
          <p:nvPr>
            <p:ph idx="1"/>
          </p:nvPr>
        </p:nvSpPr>
        <p:spPr/>
        <p:txBody>
          <a:bodyPr/>
          <a:lstStyle/>
          <a:p>
            <a:r>
              <a:rPr lang="en-US" dirty="0"/>
              <a:t>Follow statistical analysis plan in the protocol</a:t>
            </a:r>
          </a:p>
          <a:p>
            <a:pPr lvl="1"/>
            <a:r>
              <a:rPr lang="en-US" dirty="0"/>
              <a:t>Call the biostatisticians if you need help</a:t>
            </a:r>
          </a:p>
          <a:p>
            <a:endParaRPr lang="en-US" dirty="0" smtClean="0"/>
          </a:p>
          <a:p>
            <a:r>
              <a:rPr lang="en-US" dirty="0" smtClean="0"/>
              <a:t>Make sure your conclusions are supported by the results</a:t>
            </a:r>
            <a:endParaRPr lang="en-US" dirty="0"/>
          </a:p>
        </p:txBody>
      </p:sp>
    </p:spTree>
    <p:extLst>
      <p:ext uri="{BB962C8B-B14F-4D97-AF65-F5344CB8AC3E}">
        <p14:creationId xmlns:p14="http://schemas.microsoft.com/office/powerpoint/2010/main" val="33194167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85000"/>
                  </a:schemeClr>
                </a:solidFill>
              </a:rPr>
              <a:t>Finding funding and writing a grant</a:t>
            </a:r>
          </a:p>
          <a:p>
            <a:r>
              <a:rPr lang="en-US" dirty="0" smtClean="0">
                <a:solidFill>
                  <a:schemeClr val="tx1">
                    <a:lumMod val="85000"/>
                  </a:schemeClr>
                </a:solidFill>
              </a:rPr>
              <a:t>Writing a protocol</a:t>
            </a:r>
          </a:p>
          <a:p>
            <a:r>
              <a:rPr lang="en-US" dirty="0" smtClean="0">
                <a:solidFill>
                  <a:schemeClr val="tx1">
                    <a:lumMod val="85000"/>
                  </a:schemeClr>
                </a:solidFill>
              </a:rPr>
              <a:t>Ethical considerations and working with COMIRB</a:t>
            </a:r>
          </a:p>
          <a:p>
            <a:r>
              <a:rPr lang="en-US" dirty="0" smtClean="0">
                <a:solidFill>
                  <a:schemeClr val="tx1">
                    <a:lumMod val="85000"/>
                  </a:schemeClr>
                </a:solidFill>
              </a:rPr>
              <a:t>Running the study</a:t>
            </a:r>
          </a:p>
          <a:p>
            <a:r>
              <a:rPr lang="en-US" b="1" dirty="0" smtClean="0"/>
              <a:t>Publishing the results</a:t>
            </a:r>
          </a:p>
          <a:p>
            <a:r>
              <a:rPr lang="en-US" dirty="0" smtClean="0">
                <a:solidFill>
                  <a:schemeClr val="tx1">
                    <a:lumMod val="85000"/>
                  </a:schemeClr>
                </a:solidFill>
              </a:rPr>
              <a:t>Break</a:t>
            </a:r>
          </a:p>
          <a:p>
            <a:r>
              <a:rPr lang="en-US" dirty="0" smtClean="0">
                <a:solidFill>
                  <a:schemeClr val="tx1">
                    <a:lumMod val="85000"/>
                  </a:schemeClr>
                </a:solidFill>
              </a:rPr>
              <a:t>Group brainstorming for the mentored scholarly activity</a:t>
            </a:r>
          </a:p>
          <a:p>
            <a:endParaRPr lang="en-US" dirty="0">
              <a:solidFill>
                <a:schemeClr val="tx1">
                  <a:lumMod val="85000"/>
                </a:schemeClr>
              </a:solidFill>
            </a:endParaRPr>
          </a:p>
        </p:txBody>
      </p:sp>
    </p:spTree>
    <p:extLst>
      <p:ext uri="{BB962C8B-B14F-4D97-AF65-F5344CB8AC3E}">
        <p14:creationId xmlns:p14="http://schemas.microsoft.com/office/powerpoint/2010/main" val="3640247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Basics</a:t>
            </a:r>
            <a:endParaRPr lang="en-US" dirty="0"/>
          </a:p>
        </p:txBody>
      </p:sp>
      <p:sp>
        <p:nvSpPr>
          <p:cNvPr id="3" name="Content Placeholder 2"/>
          <p:cNvSpPr>
            <a:spLocks noGrp="1"/>
          </p:cNvSpPr>
          <p:nvPr>
            <p:ph idx="1"/>
          </p:nvPr>
        </p:nvSpPr>
        <p:spPr/>
        <p:txBody>
          <a:bodyPr/>
          <a:lstStyle/>
          <a:p>
            <a:r>
              <a:rPr lang="en-US" dirty="0" smtClean="0"/>
              <a:t>Pick a target journal</a:t>
            </a:r>
          </a:p>
          <a:p>
            <a:r>
              <a:rPr lang="en-US" dirty="0" smtClean="0"/>
              <a:t>Determine </a:t>
            </a:r>
            <a:r>
              <a:rPr lang="en-US" dirty="0" err="1" smtClean="0"/>
              <a:t>coauthorship</a:t>
            </a:r>
            <a:endParaRPr lang="en-US" dirty="0" smtClean="0"/>
          </a:p>
          <a:p>
            <a:r>
              <a:rPr lang="en-US" dirty="0" smtClean="0"/>
              <a:t>Write the manuscript</a:t>
            </a:r>
          </a:p>
          <a:p>
            <a:r>
              <a:rPr lang="en-US" dirty="0" smtClean="0"/>
              <a:t>Obtain coauthor approval</a:t>
            </a:r>
          </a:p>
          <a:p>
            <a:r>
              <a:rPr lang="en-US" dirty="0" smtClean="0"/>
              <a:t>Submit to the journal</a:t>
            </a:r>
          </a:p>
          <a:p>
            <a:r>
              <a:rPr lang="en-US" dirty="0" smtClean="0"/>
              <a:t>Respond to reviewers</a:t>
            </a:r>
          </a:p>
          <a:p>
            <a:r>
              <a:rPr lang="en-US" dirty="0" smtClean="0"/>
              <a:t>Obtain coauthor approval</a:t>
            </a:r>
          </a:p>
          <a:p>
            <a:r>
              <a:rPr lang="en-US" dirty="0" smtClean="0"/>
              <a:t>Repeat until manuscript acceptance</a:t>
            </a:r>
            <a:endParaRPr lang="en-US" dirty="0"/>
          </a:p>
        </p:txBody>
      </p:sp>
    </p:spTree>
    <p:extLst>
      <p:ext uri="{BB962C8B-B14F-4D97-AF65-F5344CB8AC3E}">
        <p14:creationId xmlns:p14="http://schemas.microsoft.com/office/powerpoint/2010/main" val="3287542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manuscript</a:t>
            </a:r>
            <a:endParaRPr lang="en-US" dirty="0"/>
          </a:p>
        </p:txBody>
      </p:sp>
      <p:sp>
        <p:nvSpPr>
          <p:cNvPr id="3" name="Content Placeholder 2"/>
          <p:cNvSpPr>
            <a:spLocks noGrp="1"/>
          </p:cNvSpPr>
          <p:nvPr>
            <p:ph idx="1"/>
          </p:nvPr>
        </p:nvSpPr>
        <p:spPr/>
        <p:txBody>
          <a:bodyPr/>
          <a:lstStyle/>
          <a:p>
            <a:r>
              <a:rPr lang="en-US" dirty="0" smtClean="0"/>
              <a:t>Title page</a:t>
            </a:r>
          </a:p>
          <a:p>
            <a:r>
              <a:rPr lang="en-US" dirty="0" smtClean="0"/>
              <a:t>Acknowledgements and disclosures</a:t>
            </a:r>
          </a:p>
          <a:p>
            <a:r>
              <a:rPr lang="en-US" dirty="0" smtClean="0"/>
              <a:t>Abstract, including key words</a:t>
            </a:r>
          </a:p>
          <a:p>
            <a:r>
              <a:rPr lang="en-US" dirty="0" smtClean="0"/>
              <a:t>Body of the manuscript</a:t>
            </a:r>
          </a:p>
          <a:p>
            <a:r>
              <a:rPr lang="en-US" dirty="0" smtClean="0"/>
              <a:t>References</a:t>
            </a:r>
          </a:p>
          <a:p>
            <a:r>
              <a:rPr lang="en-US" dirty="0" smtClean="0"/>
              <a:t>Tables</a:t>
            </a:r>
            <a:endParaRPr lang="en-US" dirty="0" smtClean="0"/>
          </a:p>
          <a:p>
            <a:r>
              <a:rPr lang="en-US" dirty="0" smtClean="0"/>
              <a:t>Figures</a:t>
            </a:r>
            <a:endParaRPr lang="en-US" dirty="0"/>
          </a:p>
        </p:txBody>
      </p:sp>
    </p:spTree>
    <p:extLst>
      <p:ext uri="{BB962C8B-B14F-4D97-AF65-F5344CB8AC3E}">
        <p14:creationId xmlns:p14="http://schemas.microsoft.com/office/powerpoint/2010/main" val="2874491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Manuscript body</a:t>
            </a:r>
            <a:endParaRPr lang="en-US" dirty="0"/>
          </a:p>
        </p:txBody>
      </p:sp>
      <p:sp>
        <p:nvSpPr>
          <p:cNvPr id="3" name="Content Placeholder 2"/>
          <p:cNvSpPr>
            <a:spLocks noGrp="1"/>
          </p:cNvSpPr>
          <p:nvPr>
            <p:ph idx="1"/>
          </p:nvPr>
        </p:nvSpPr>
        <p:spPr/>
        <p:txBody>
          <a:bodyPr/>
          <a:lstStyle/>
          <a:p>
            <a:r>
              <a:rPr lang="en-US" dirty="0" smtClean="0"/>
              <a:t>Introduction</a:t>
            </a:r>
          </a:p>
          <a:p>
            <a:pPr lvl="1"/>
            <a:r>
              <a:rPr lang="en-US" dirty="0" smtClean="0"/>
              <a:t>What is the context?</a:t>
            </a:r>
          </a:p>
          <a:p>
            <a:pPr lvl="1"/>
            <a:r>
              <a:rPr lang="en-US" dirty="0" smtClean="0"/>
              <a:t>What is the problem and why do I care?</a:t>
            </a:r>
          </a:p>
          <a:p>
            <a:pPr lvl="1"/>
            <a:r>
              <a:rPr lang="en-US" dirty="0" smtClean="0"/>
              <a:t>What is the solution we propose?</a:t>
            </a:r>
          </a:p>
          <a:p>
            <a:pPr lvl="1"/>
            <a:r>
              <a:rPr lang="en-US" dirty="0" smtClean="0"/>
              <a:t>What is the motivating example?</a:t>
            </a:r>
          </a:p>
          <a:p>
            <a:pPr lvl="1"/>
            <a:r>
              <a:rPr lang="en-US" dirty="0" smtClean="0"/>
              <a:t>What did everyone else do?</a:t>
            </a:r>
          </a:p>
          <a:p>
            <a:pPr lvl="1"/>
            <a:r>
              <a:rPr lang="en-US" dirty="0" smtClean="0"/>
              <a:t>What is the organizational structure of the paper?</a:t>
            </a:r>
          </a:p>
        </p:txBody>
      </p:sp>
    </p:spTree>
    <p:extLst>
      <p:ext uri="{BB962C8B-B14F-4D97-AF65-F5344CB8AC3E}">
        <p14:creationId xmlns:p14="http://schemas.microsoft.com/office/powerpoint/2010/main" val="33250870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Manuscript body</a:t>
            </a:r>
            <a:endParaRPr lang="en-US" dirty="0"/>
          </a:p>
        </p:txBody>
      </p:sp>
      <p:sp>
        <p:nvSpPr>
          <p:cNvPr id="3" name="Content Placeholder 2"/>
          <p:cNvSpPr>
            <a:spLocks noGrp="1"/>
          </p:cNvSpPr>
          <p:nvPr>
            <p:ph idx="1"/>
          </p:nvPr>
        </p:nvSpPr>
        <p:spPr/>
        <p:txBody>
          <a:bodyPr/>
          <a:lstStyle/>
          <a:p>
            <a:r>
              <a:rPr lang="en-US" dirty="0" smtClean="0"/>
              <a:t>Methods</a:t>
            </a:r>
          </a:p>
          <a:p>
            <a:pPr lvl="1"/>
            <a:r>
              <a:rPr lang="en-US" dirty="0" smtClean="0"/>
              <a:t>Who are the participants?</a:t>
            </a:r>
          </a:p>
          <a:p>
            <a:pPr lvl="1"/>
            <a:r>
              <a:rPr lang="en-US" dirty="0" smtClean="0"/>
              <a:t>What instruments were used?</a:t>
            </a:r>
          </a:p>
          <a:p>
            <a:pPr lvl="1"/>
            <a:r>
              <a:rPr lang="en-US" dirty="0" smtClean="0"/>
              <a:t>What clinical procedures were used?</a:t>
            </a:r>
          </a:p>
          <a:p>
            <a:pPr lvl="1"/>
            <a:r>
              <a:rPr lang="en-US" dirty="0" smtClean="0"/>
              <a:t>How was the statistical analysis performed?</a:t>
            </a:r>
            <a:endParaRPr lang="en-US" dirty="0"/>
          </a:p>
          <a:p>
            <a:r>
              <a:rPr lang="en-US" dirty="0" smtClean="0"/>
              <a:t>Results</a:t>
            </a:r>
          </a:p>
          <a:p>
            <a:pPr lvl="1"/>
            <a:r>
              <a:rPr lang="en-US" dirty="0" smtClean="0"/>
              <a:t>Summarize the important results of the experiment</a:t>
            </a:r>
          </a:p>
          <a:p>
            <a:pPr lvl="1"/>
            <a:r>
              <a:rPr lang="en-US" dirty="0" smtClean="0"/>
              <a:t>Tell the story, support with statistical results</a:t>
            </a:r>
            <a:endParaRPr lang="en-US" dirty="0"/>
          </a:p>
          <a:p>
            <a:endParaRPr lang="en-US" dirty="0"/>
          </a:p>
        </p:txBody>
      </p:sp>
    </p:spTree>
    <p:extLst>
      <p:ext uri="{BB962C8B-B14F-4D97-AF65-F5344CB8AC3E}">
        <p14:creationId xmlns:p14="http://schemas.microsoft.com/office/powerpoint/2010/main" val="23257758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Manuscript body</a:t>
            </a:r>
            <a:endParaRPr lang="en-US" dirty="0"/>
          </a:p>
        </p:txBody>
      </p:sp>
      <p:sp>
        <p:nvSpPr>
          <p:cNvPr id="3" name="Content Placeholder 2"/>
          <p:cNvSpPr>
            <a:spLocks noGrp="1"/>
          </p:cNvSpPr>
          <p:nvPr>
            <p:ph idx="1"/>
          </p:nvPr>
        </p:nvSpPr>
        <p:spPr/>
        <p:txBody>
          <a:bodyPr/>
          <a:lstStyle/>
          <a:p>
            <a:r>
              <a:rPr lang="en-US" dirty="0" smtClean="0"/>
              <a:t>Discussion</a:t>
            </a:r>
          </a:p>
          <a:p>
            <a:pPr lvl="1"/>
            <a:r>
              <a:rPr lang="en-US" dirty="0" smtClean="0"/>
              <a:t>Interpret the results in the context of the clinical problem</a:t>
            </a:r>
          </a:p>
          <a:p>
            <a:pPr lvl="1"/>
            <a:r>
              <a:rPr lang="en-US" dirty="0"/>
              <a:t>Describe the limitations of the </a:t>
            </a:r>
            <a:r>
              <a:rPr lang="en-US" dirty="0" smtClean="0"/>
              <a:t>experiment</a:t>
            </a:r>
          </a:p>
          <a:p>
            <a:pPr lvl="1"/>
            <a:r>
              <a:rPr lang="en-US" dirty="0" smtClean="0"/>
              <a:t>Describe how your findings relate to previously reported results</a:t>
            </a:r>
          </a:p>
          <a:p>
            <a:pPr lvl="1"/>
            <a:r>
              <a:rPr lang="en-US" dirty="0" smtClean="0"/>
              <a:t>Describe how the work contributes to medical science</a:t>
            </a:r>
          </a:p>
          <a:p>
            <a:pPr lvl="1"/>
            <a:r>
              <a:rPr lang="en-US" dirty="0" smtClean="0"/>
              <a:t>Suggest to readers how the work may be used in clinical practice</a:t>
            </a:r>
          </a:p>
          <a:p>
            <a:pPr lvl="1"/>
            <a:endParaRPr lang="en-US" dirty="0"/>
          </a:p>
        </p:txBody>
      </p:sp>
    </p:spTree>
    <p:extLst>
      <p:ext uri="{BB962C8B-B14F-4D97-AF65-F5344CB8AC3E}">
        <p14:creationId xmlns:p14="http://schemas.microsoft.com/office/powerpoint/2010/main" val="22557314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coauthors</a:t>
            </a:r>
            <a:endParaRPr lang="en-US" dirty="0"/>
          </a:p>
        </p:txBody>
      </p:sp>
      <p:sp>
        <p:nvSpPr>
          <p:cNvPr id="3" name="Content Placeholder 2"/>
          <p:cNvSpPr>
            <a:spLocks noGrp="1"/>
          </p:cNvSpPr>
          <p:nvPr>
            <p:ph idx="1"/>
          </p:nvPr>
        </p:nvSpPr>
        <p:spPr/>
        <p:txBody>
          <a:bodyPr/>
          <a:lstStyle/>
          <a:p>
            <a:r>
              <a:rPr lang="en-US" dirty="0" smtClean="0"/>
              <a:t>Individuals who make an intellectual contribution to the project should be coauthors</a:t>
            </a:r>
          </a:p>
          <a:p>
            <a:endParaRPr lang="en-US" dirty="0"/>
          </a:p>
          <a:p>
            <a:r>
              <a:rPr lang="en-US" dirty="0" smtClean="0"/>
              <a:t>Obtain coauthor approval of the work prior to submitting or resubmitting to a journal or meeting</a:t>
            </a:r>
          </a:p>
          <a:p>
            <a:pPr lvl="1"/>
            <a:r>
              <a:rPr lang="en-US" dirty="0" smtClean="0"/>
              <a:t>This applies to both abstracts and manuscripts</a:t>
            </a:r>
            <a:endParaRPr lang="en-US" dirty="0"/>
          </a:p>
        </p:txBody>
      </p:sp>
    </p:spTree>
    <p:extLst>
      <p:ext uri="{BB962C8B-B14F-4D97-AF65-F5344CB8AC3E}">
        <p14:creationId xmlns:p14="http://schemas.microsoft.com/office/powerpoint/2010/main" val="216618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b="1" dirty="0" smtClean="0"/>
              <a:t>Finding funding and writing a grant</a:t>
            </a:r>
          </a:p>
          <a:p>
            <a:r>
              <a:rPr lang="en-US" dirty="0" smtClean="0">
                <a:solidFill>
                  <a:schemeClr val="tx1">
                    <a:lumMod val="85000"/>
                  </a:schemeClr>
                </a:solidFill>
              </a:rPr>
              <a:t>Writing a protocol</a:t>
            </a:r>
          </a:p>
          <a:p>
            <a:r>
              <a:rPr lang="en-US" dirty="0" smtClean="0">
                <a:solidFill>
                  <a:schemeClr val="tx1">
                    <a:lumMod val="85000"/>
                  </a:schemeClr>
                </a:solidFill>
              </a:rPr>
              <a:t>Ethical considerations and working with COMIRB</a:t>
            </a:r>
          </a:p>
          <a:p>
            <a:r>
              <a:rPr lang="en-US" dirty="0" smtClean="0">
                <a:solidFill>
                  <a:schemeClr val="tx1">
                    <a:lumMod val="85000"/>
                  </a:schemeClr>
                </a:solidFill>
              </a:rPr>
              <a:t>Running the study</a:t>
            </a:r>
          </a:p>
          <a:p>
            <a:r>
              <a:rPr lang="en-US" dirty="0" smtClean="0">
                <a:solidFill>
                  <a:schemeClr val="tx1">
                    <a:lumMod val="85000"/>
                  </a:schemeClr>
                </a:solidFill>
              </a:rPr>
              <a:t>Publishing the results</a:t>
            </a:r>
          </a:p>
          <a:p>
            <a:r>
              <a:rPr lang="en-US" dirty="0" smtClean="0">
                <a:solidFill>
                  <a:schemeClr val="tx1">
                    <a:lumMod val="85000"/>
                  </a:schemeClr>
                </a:solidFill>
              </a:rPr>
              <a:t>Break</a:t>
            </a:r>
          </a:p>
          <a:p>
            <a:r>
              <a:rPr lang="en-US" dirty="0" smtClean="0">
                <a:solidFill>
                  <a:schemeClr val="tx1">
                    <a:lumMod val="85000"/>
                  </a:schemeClr>
                </a:solidFill>
              </a:rPr>
              <a:t>Group brainstorming for the mentored scholarly activity</a:t>
            </a:r>
          </a:p>
          <a:p>
            <a:endParaRPr lang="en-US" dirty="0"/>
          </a:p>
        </p:txBody>
      </p:sp>
    </p:spTree>
    <p:extLst>
      <p:ext uri="{BB962C8B-B14F-4D97-AF65-F5344CB8AC3E}">
        <p14:creationId xmlns:p14="http://schemas.microsoft.com/office/powerpoint/2010/main" val="16924727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 </a:t>
            </a:r>
            <a:r>
              <a:rPr lang="en-US" dirty="0"/>
              <a:t>s</a:t>
            </a:r>
            <a:r>
              <a:rPr lang="en-US" dirty="0" smtClean="0"/>
              <a:t>ubmission</a:t>
            </a:r>
            <a:endParaRPr lang="en-US" dirty="0"/>
          </a:p>
        </p:txBody>
      </p:sp>
      <p:sp>
        <p:nvSpPr>
          <p:cNvPr id="3" name="Content Placeholder 2"/>
          <p:cNvSpPr>
            <a:spLocks noGrp="1"/>
          </p:cNvSpPr>
          <p:nvPr>
            <p:ph idx="1"/>
          </p:nvPr>
        </p:nvSpPr>
        <p:spPr>
          <a:xfrm>
            <a:off x="1103313" y="2052918"/>
            <a:ext cx="4998907" cy="4195481"/>
          </a:xfrm>
        </p:spPr>
        <p:txBody>
          <a:bodyPr>
            <a:normAutofit lnSpcReduction="10000"/>
          </a:bodyPr>
          <a:lstStyle/>
          <a:p>
            <a:r>
              <a:rPr lang="en-US" dirty="0" smtClean="0"/>
              <a:t>Read the instructions for authors</a:t>
            </a:r>
          </a:p>
          <a:p>
            <a:endParaRPr lang="en-US" dirty="0"/>
          </a:p>
          <a:p>
            <a:r>
              <a:rPr lang="en-US" dirty="0" smtClean="0"/>
              <a:t>Note any page, word count or other length restrictions</a:t>
            </a:r>
          </a:p>
          <a:p>
            <a:endParaRPr lang="en-US" dirty="0"/>
          </a:p>
          <a:p>
            <a:r>
              <a:rPr lang="en-US" dirty="0" smtClean="0"/>
              <a:t>Format text, tables, and figures</a:t>
            </a:r>
          </a:p>
          <a:p>
            <a:endParaRPr lang="en-US" dirty="0"/>
          </a:p>
          <a:p>
            <a:r>
              <a:rPr lang="en-US" dirty="0" smtClean="0"/>
              <a:t>Submit all required documents</a:t>
            </a:r>
          </a:p>
          <a:p>
            <a:endParaRPr lang="en-US" dirty="0"/>
          </a:p>
          <a:p>
            <a:r>
              <a:rPr lang="en-US" dirty="0" smtClean="0"/>
              <a:t>The journal will typically assign a manuscript ID for correspondence</a:t>
            </a:r>
            <a:endParaRPr lang="en-US" dirty="0"/>
          </a:p>
        </p:txBody>
      </p:sp>
      <p:pic>
        <p:nvPicPr>
          <p:cNvPr id="4" name="Picture 3"/>
          <p:cNvPicPr>
            <a:picLocks noChangeAspect="1"/>
          </p:cNvPicPr>
          <p:nvPr/>
        </p:nvPicPr>
        <p:blipFill>
          <a:blip r:embed="rId2"/>
          <a:stretch>
            <a:fillRect/>
          </a:stretch>
        </p:blipFill>
        <p:spPr>
          <a:xfrm>
            <a:off x="6410131" y="2052918"/>
            <a:ext cx="4254513" cy="2927611"/>
          </a:xfrm>
          <a:prstGeom prst="rect">
            <a:avLst/>
          </a:prstGeom>
        </p:spPr>
      </p:pic>
    </p:spTree>
    <p:extLst>
      <p:ext uri="{BB962C8B-B14F-4D97-AF65-F5344CB8AC3E}">
        <p14:creationId xmlns:p14="http://schemas.microsoft.com/office/powerpoint/2010/main" val="15934667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 response</a:t>
            </a:r>
            <a:endParaRPr lang="en-US" dirty="0"/>
          </a:p>
        </p:txBody>
      </p:sp>
      <p:sp>
        <p:nvSpPr>
          <p:cNvPr id="3" name="Content Placeholder 2"/>
          <p:cNvSpPr>
            <a:spLocks noGrp="1"/>
          </p:cNvSpPr>
          <p:nvPr>
            <p:ph idx="1"/>
          </p:nvPr>
        </p:nvSpPr>
        <p:spPr/>
        <p:txBody>
          <a:bodyPr/>
          <a:lstStyle/>
          <a:p>
            <a:r>
              <a:rPr lang="en-US" dirty="0" smtClean="0"/>
              <a:t>After review, the journal editor will determine if the manuscript is</a:t>
            </a:r>
          </a:p>
          <a:p>
            <a:pPr lvl="1"/>
            <a:r>
              <a:rPr lang="en-US" dirty="0" smtClean="0"/>
              <a:t>Accepted</a:t>
            </a:r>
          </a:p>
          <a:p>
            <a:pPr lvl="1"/>
            <a:endParaRPr lang="en-US" dirty="0" smtClean="0"/>
          </a:p>
          <a:p>
            <a:pPr lvl="1"/>
            <a:r>
              <a:rPr lang="en-US" dirty="0" smtClean="0"/>
              <a:t>Rejected</a:t>
            </a:r>
          </a:p>
          <a:p>
            <a:pPr lvl="1"/>
            <a:endParaRPr lang="en-US" dirty="0" smtClean="0"/>
          </a:p>
          <a:p>
            <a:pPr lvl="1"/>
            <a:r>
              <a:rPr lang="en-US" dirty="0" smtClean="0"/>
              <a:t>Invited to resubmit with revisions</a:t>
            </a:r>
          </a:p>
          <a:p>
            <a:pPr lvl="1"/>
            <a:endParaRPr lang="en-US" dirty="0" smtClean="0"/>
          </a:p>
          <a:p>
            <a:r>
              <a:rPr lang="en-US" dirty="0" smtClean="0"/>
              <a:t>The corresponding author will receive reviewer comments on the work</a:t>
            </a:r>
          </a:p>
        </p:txBody>
      </p:sp>
    </p:spTree>
    <p:extLst>
      <p:ext uri="{BB962C8B-B14F-4D97-AF65-F5344CB8AC3E}">
        <p14:creationId xmlns:p14="http://schemas.microsoft.com/office/powerpoint/2010/main" val="20060958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to Reviewers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authors must address all comments from the reviewers</a:t>
            </a:r>
          </a:p>
          <a:p>
            <a:endParaRPr lang="en-US" dirty="0"/>
          </a:p>
          <a:p>
            <a:r>
              <a:rPr lang="en-US" dirty="0" smtClean="0"/>
              <a:t>Create a separate document including reviewer comments</a:t>
            </a:r>
          </a:p>
          <a:p>
            <a:endParaRPr lang="en-US" dirty="0"/>
          </a:p>
          <a:p>
            <a:r>
              <a:rPr lang="en-US" dirty="0" smtClean="0"/>
              <a:t>Respond to each comment</a:t>
            </a:r>
          </a:p>
          <a:p>
            <a:pPr lvl="1"/>
            <a:r>
              <a:rPr lang="en-US" dirty="0" smtClean="0"/>
              <a:t>Briefly describe changes made to the manuscript, or</a:t>
            </a:r>
          </a:p>
          <a:p>
            <a:pPr lvl="1"/>
            <a:r>
              <a:rPr lang="en-US" dirty="0" smtClean="0"/>
              <a:t>Provide justification as to why no change was made</a:t>
            </a:r>
          </a:p>
          <a:p>
            <a:pPr lvl="1"/>
            <a:endParaRPr lang="en-US" dirty="0"/>
          </a:p>
          <a:p>
            <a:r>
              <a:rPr lang="en-US" dirty="0" smtClean="0"/>
              <a:t>Obtain coauthor approval for the updated manuscript and response to reviewers document</a:t>
            </a:r>
          </a:p>
          <a:p>
            <a:endParaRPr lang="en-US" dirty="0"/>
          </a:p>
          <a:p>
            <a:r>
              <a:rPr lang="en-US" dirty="0" smtClean="0"/>
              <a:t>Resubmit to the journal</a:t>
            </a:r>
          </a:p>
          <a:p>
            <a:pPr lvl="1"/>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432548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about rejection</a:t>
            </a:r>
            <a:endParaRPr lang="en-US" dirty="0"/>
          </a:p>
        </p:txBody>
      </p:sp>
      <p:sp>
        <p:nvSpPr>
          <p:cNvPr id="3" name="Content Placeholder 2"/>
          <p:cNvSpPr>
            <a:spLocks noGrp="1"/>
          </p:cNvSpPr>
          <p:nvPr>
            <p:ph idx="1"/>
          </p:nvPr>
        </p:nvSpPr>
        <p:spPr/>
        <p:txBody>
          <a:bodyPr>
            <a:normAutofit lnSpcReduction="10000"/>
          </a:bodyPr>
          <a:lstStyle/>
          <a:p>
            <a:r>
              <a:rPr lang="en-US" dirty="0" smtClean="0"/>
              <a:t>A large proportion of manuscripts are rejected on the first try</a:t>
            </a:r>
            <a:endParaRPr lang="en-US" dirty="0"/>
          </a:p>
          <a:p>
            <a:endParaRPr lang="en-US" dirty="0"/>
          </a:p>
          <a:p>
            <a:r>
              <a:rPr lang="en-US" dirty="0" smtClean="0"/>
              <a:t>A rejection decision does not necessarily indicate that the work is not scientifically useful</a:t>
            </a:r>
          </a:p>
          <a:p>
            <a:endParaRPr lang="en-US" dirty="0"/>
          </a:p>
          <a:p>
            <a:r>
              <a:rPr lang="en-US" dirty="0" smtClean="0"/>
              <a:t>Often another journal may be a better venue </a:t>
            </a:r>
          </a:p>
          <a:p>
            <a:endParaRPr lang="en-US" dirty="0"/>
          </a:p>
          <a:p>
            <a:r>
              <a:rPr lang="en-US" dirty="0" smtClean="0"/>
              <a:t>Work with your coauthors to determine the best strategy </a:t>
            </a:r>
            <a:endParaRPr lang="en-US" dirty="0" smtClean="0"/>
          </a:p>
          <a:p>
            <a:endParaRPr lang="en-US" dirty="0"/>
          </a:p>
          <a:p>
            <a:r>
              <a:rPr lang="en-US" dirty="0" err="1" smtClean="0"/>
              <a:t>Sho</a:t>
            </a:r>
            <a:r>
              <a:rPr lang="en-US" dirty="0" smtClean="0"/>
              <a:t> Kashima: “The pursuit of perfection is nothing without an appetite for failure”</a:t>
            </a:r>
            <a:endParaRPr lang="en-US" dirty="0" smtClean="0"/>
          </a:p>
          <a:p>
            <a:pPr marL="0" indent="0">
              <a:buNone/>
            </a:pPr>
            <a:endParaRPr lang="en-US" dirty="0"/>
          </a:p>
        </p:txBody>
      </p:sp>
    </p:spTree>
    <p:extLst>
      <p:ext uri="{BB962C8B-B14F-4D97-AF65-F5344CB8AC3E}">
        <p14:creationId xmlns:p14="http://schemas.microsoft.com/office/powerpoint/2010/main" val="37424457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85000"/>
                  </a:schemeClr>
                </a:solidFill>
              </a:rPr>
              <a:t>Finding funding and writing a grant</a:t>
            </a:r>
          </a:p>
          <a:p>
            <a:r>
              <a:rPr lang="en-US" dirty="0" smtClean="0">
                <a:solidFill>
                  <a:schemeClr val="tx1">
                    <a:lumMod val="85000"/>
                  </a:schemeClr>
                </a:solidFill>
              </a:rPr>
              <a:t>Writing a protocol</a:t>
            </a:r>
          </a:p>
          <a:p>
            <a:r>
              <a:rPr lang="en-US" dirty="0" smtClean="0">
                <a:solidFill>
                  <a:schemeClr val="tx1">
                    <a:lumMod val="85000"/>
                  </a:schemeClr>
                </a:solidFill>
              </a:rPr>
              <a:t>Ethical considerations and working with COMIRB</a:t>
            </a:r>
          </a:p>
          <a:p>
            <a:r>
              <a:rPr lang="en-US" dirty="0" smtClean="0">
                <a:solidFill>
                  <a:schemeClr val="tx1">
                    <a:lumMod val="85000"/>
                  </a:schemeClr>
                </a:solidFill>
              </a:rPr>
              <a:t>Running the study</a:t>
            </a:r>
          </a:p>
          <a:p>
            <a:r>
              <a:rPr lang="en-US" dirty="0" smtClean="0">
                <a:solidFill>
                  <a:schemeClr val="tx1">
                    <a:lumMod val="85000"/>
                  </a:schemeClr>
                </a:solidFill>
              </a:rPr>
              <a:t>Publishing the results</a:t>
            </a:r>
          </a:p>
          <a:p>
            <a:r>
              <a:rPr lang="en-US" b="1" dirty="0" smtClean="0"/>
              <a:t>Break</a:t>
            </a:r>
          </a:p>
          <a:p>
            <a:r>
              <a:rPr lang="en-US" dirty="0" smtClean="0">
                <a:solidFill>
                  <a:schemeClr val="tx1">
                    <a:lumMod val="85000"/>
                  </a:schemeClr>
                </a:solidFill>
              </a:rPr>
              <a:t>Group brainstorming for the mentored scholarly activity</a:t>
            </a:r>
          </a:p>
          <a:p>
            <a:endParaRPr lang="en-US" dirty="0"/>
          </a:p>
        </p:txBody>
      </p:sp>
    </p:spTree>
    <p:extLst>
      <p:ext uri="{BB962C8B-B14F-4D97-AF65-F5344CB8AC3E}">
        <p14:creationId xmlns:p14="http://schemas.microsoft.com/office/powerpoint/2010/main" val="31427444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85000"/>
                  </a:schemeClr>
                </a:solidFill>
              </a:rPr>
              <a:t>Finding funding and writing a grant</a:t>
            </a:r>
          </a:p>
          <a:p>
            <a:r>
              <a:rPr lang="en-US" dirty="0" smtClean="0">
                <a:solidFill>
                  <a:schemeClr val="tx1">
                    <a:lumMod val="85000"/>
                  </a:schemeClr>
                </a:solidFill>
              </a:rPr>
              <a:t>Writing a protocol</a:t>
            </a:r>
          </a:p>
          <a:p>
            <a:r>
              <a:rPr lang="en-US" dirty="0" smtClean="0">
                <a:solidFill>
                  <a:schemeClr val="tx1">
                    <a:lumMod val="85000"/>
                  </a:schemeClr>
                </a:solidFill>
              </a:rPr>
              <a:t>Ethical considerations and working with COMIRB</a:t>
            </a:r>
          </a:p>
          <a:p>
            <a:r>
              <a:rPr lang="en-US" dirty="0" smtClean="0">
                <a:solidFill>
                  <a:schemeClr val="tx1">
                    <a:lumMod val="85000"/>
                  </a:schemeClr>
                </a:solidFill>
              </a:rPr>
              <a:t>Running the study</a:t>
            </a:r>
          </a:p>
          <a:p>
            <a:r>
              <a:rPr lang="en-US" dirty="0" smtClean="0">
                <a:solidFill>
                  <a:schemeClr val="tx1">
                    <a:lumMod val="85000"/>
                  </a:schemeClr>
                </a:solidFill>
              </a:rPr>
              <a:t>Publishing the results</a:t>
            </a:r>
          </a:p>
          <a:p>
            <a:r>
              <a:rPr lang="en-US" dirty="0" smtClean="0">
                <a:solidFill>
                  <a:schemeClr val="tx1">
                    <a:lumMod val="85000"/>
                  </a:schemeClr>
                </a:solidFill>
              </a:rPr>
              <a:t>Break</a:t>
            </a:r>
          </a:p>
          <a:p>
            <a:r>
              <a:rPr lang="en-US" b="1" dirty="0" smtClean="0"/>
              <a:t>Group brainstorming for the mentored scholarly activity</a:t>
            </a:r>
          </a:p>
          <a:p>
            <a:endParaRPr lang="en-US" dirty="0"/>
          </a:p>
        </p:txBody>
      </p:sp>
    </p:spTree>
    <p:extLst>
      <p:ext uri="{BB962C8B-B14F-4D97-AF65-F5344CB8AC3E}">
        <p14:creationId xmlns:p14="http://schemas.microsoft.com/office/powerpoint/2010/main" val="26905614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Mentored Scholarly Activity</a:t>
            </a:r>
            <a:endParaRPr lang="en-US" dirty="0"/>
          </a:p>
        </p:txBody>
      </p:sp>
      <p:sp>
        <p:nvSpPr>
          <p:cNvPr id="3" name="Content Placeholder 2"/>
          <p:cNvSpPr>
            <a:spLocks noGrp="1"/>
          </p:cNvSpPr>
          <p:nvPr>
            <p:ph idx="1"/>
          </p:nvPr>
        </p:nvSpPr>
        <p:spPr/>
        <p:txBody>
          <a:bodyPr/>
          <a:lstStyle/>
          <a:p>
            <a:r>
              <a:rPr lang="en-US" dirty="0" smtClean="0"/>
              <a:t>Specific Aims</a:t>
            </a:r>
          </a:p>
          <a:p>
            <a:r>
              <a:rPr lang="en-US" dirty="0" smtClean="0"/>
              <a:t>Significance and Innovation</a:t>
            </a:r>
          </a:p>
          <a:p>
            <a:r>
              <a:rPr lang="en-US" dirty="0" smtClean="0"/>
              <a:t>Materials and Methods</a:t>
            </a:r>
          </a:p>
          <a:p>
            <a:r>
              <a:rPr lang="en-US" dirty="0" smtClean="0"/>
              <a:t>Data collection plan</a:t>
            </a:r>
          </a:p>
          <a:p>
            <a:r>
              <a:rPr lang="en-US" dirty="0" smtClean="0"/>
              <a:t>Sample size selection</a:t>
            </a:r>
          </a:p>
          <a:p>
            <a:r>
              <a:rPr lang="en-US" dirty="0" smtClean="0"/>
              <a:t>Analysis plan</a:t>
            </a:r>
            <a:endParaRPr lang="en-US" dirty="0"/>
          </a:p>
        </p:txBody>
      </p:sp>
    </p:spTree>
    <p:extLst>
      <p:ext uri="{BB962C8B-B14F-4D97-AF65-F5344CB8AC3E}">
        <p14:creationId xmlns:p14="http://schemas.microsoft.com/office/powerpoint/2010/main" val="17694084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pic>
        <p:nvPicPr>
          <p:cNvPr id="5" name="Content Placeholder 4" descr="Photo Sep 27, 2 34 45 PM (1).jpg"/>
          <p:cNvPicPr>
            <a:picLocks noGrp="1" noChangeAspect="1"/>
          </p:cNvPicPr>
          <p:nvPr>
            <p:ph idx="1"/>
          </p:nvPr>
        </p:nvPicPr>
        <p:blipFill>
          <a:blip r:embed="rId2">
            <a:extLst>
              <a:ext uri="{28A0092B-C50C-407E-A947-70E740481C1C}">
                <a14:useLocalDpi xmlns:a14="http://schemas.microsoft.com/office/drawing/2010/main" val="0"/>
              </a:ext>
            </a:extLst>
          </a:blip>
          <a:srcRect t="18737" b="18737"/>
          <a:stretch>
            <a:fillRect/>
          </a:stretch>
        </p:blipFill>
        <p:spPr>
          <a:xfrm>
            <a:off x="2081642" y="2052918"/>
            <a:ext cx="7968211" cy="3736693"/>
          </a:xfrm>
        </p:spPr>
      </p:pic>
    </p:spTree>
    <p:extLst>
      <p:ext uri="{BB962C8B-B14F-4D97-AF65-F5344CB8AC3E}">
        <p14:creationId xmlns:p14="http://schemas.microsoft.com/office/powerpoint/2010/main" val="816146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Basics</a:t>
            </a:r>
            <a:endParaRPr lang="en-US" dirty="0"/>
          </a:p>
        </p:txBody>
      </p:sp>
      <p:sp>
        <p:nvSpPr>
          <p:cNvPr id="3" name="Content Placeholder 2"/>
          <p:cNvSpPr>
            <a:spLocks noGrp="1"/>
          </p:cNvSpPr>
          <p:nvPr>
            <p:ph idx="1"/>
          </p:nvPr>
        </p:nvSpPr>
        <p:spPr/>
        <p:txBody>
          <a:bodyPr/>
          <a:lstStyle/>
          <a:p>
            <a:r>
              <a:rPr lang="en-US" dirty="0" smtClean="0"/>
              <a:t>Find a funding announcement that is relevant to your scientific field, research goal, and is appropriate to your level of training</a:t>
            </a:r>
          </a:p>
          <a:p>
            <a:r>
              <a:rPr lang="en-US" dirty="0" smtClean="0"/>
              <a:t>Determine the application submission date</a:t>
            </a:r>
          </a:p>
          <a:p>
            <a:r>
              <a:rPr lang="en-US" dirty="0" smtClean="0"/>
              <a:t>Determine the application requirements</a:t>
            </a:r>
          </a:p>
          <a:p>
            <a:r>
              <a:rPr lang="en-US" dirty="0" smtClean="0"/>
              <a:t>Write the grant</a:t>
            </a:r>
          </a:p>
          <a:p>
            <a:r>
              <a:rPr lang="en-US" dirty="0" smtClean="0"/>
              <a:t>Route through the Office of Grants and Contracts</a:t>
            </a:r>
          </a:p>
          <a:p>
            <a:r>
              <a:rPr lang="en-US" dirty="0" smtClean="0"/>
              <a:t>Submit the grant</a:t>
            </a:r>
          </a:p>
          <a:p>
            <a:endParaRPr lang="en-US" dirty="0"/>
          </a:p>
        </p:txBody>
      </p:sp>
    </p:spTree>
    <p:extLst>
      <p:ext uri="{BB962C8B-B14F-4D97-AF65-F5344CB8AC3E}">
        <p14:creationId xmlns:p14="http://schemas.microsoft.com/office/powerpoint/2010/main" val="518793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funding sources</a:t>
            </a:r>
            <a:endParaRPr lang="en-US" dirty="0"/>
          </a:p>
        </p:txBody>
      </p:sp>
      <p:sp>
        <p:nvSpPr>
          <p:cNvPr id="3" name="Content Placeholder 2"/>
          <p:cNvSpPr>
            <a:spLocks noGrp="1"/>
          </p:cNvSpPr>
          <p:nvPr>
            <p:ph idx="1"/>
          </p:nvPr>
        </p:nvSpPr>
        <p:spPr/>
        <p:txBody>
          <a:bodyPr/>
          <a:lstStyle/>
          <a:p>
            <a:r>
              <a:rPr lang="en-US" dirty="0" smtClean="0"/>
              <a:t>Department of Radiology</a:t>
            </a:r>
          </a:p>
          <a:p>
            <a:pPr lvl="1"/>
            <a:r>
              <a:rPr lang="en-US" dirty="0" smtClean="0"/>
              <a:t>Faculty development grants</a:t>
            </a:r>
          </a:p>
          <a:p>
            <a:pPr lvl="1"/>
            <a:r>
              <a:rPr lang="en-US" dirty="0" smtClean="0"/>
              <a:t>Pilot grants</a:t>
            </a:r>
          </a:p>
          <a:p>
            <a:pPr lvl="1"/>
            <a:endParaRPr lang="en-US" dirty="0"/>
          </a:p>
          <a:p>
            <a:r>
              <a:rPr lang="en-US" dirty="0" smtClean="0"/>
              <a:t>Colorado Clinical and Translational Science Institute (CCTSI)</a:t>
            </a:r>
          </a:p>
          <a:p>
            <a:endParaRPr lang="en-US" dirty="0" smtClean="0"/>
          </a:p>
          <a:p>
            <a:r>
              <a:rPr lang="en-US" dirty="0" smtClean="0"/>
              <a:t>Colorado </a:t>
            </a:r>
            <a:r>
              <a:rPr lang="en-US" dirty="0"/>
              <a:t>Translational Research Imaging </a:t>
            </a:r>
            <a:r>
              <a:rPr lang="en-US" dirty="0" smtClean="0"/>
              <a:t>Center (CTRIC)</a:t>
            </a:r>
          </a:p>
          <a:p>
            <a:endParaRPr lang="en-US" dirty="0"/>
          </a:p>
          <a:p>
            <a:r>
              <a:rPr lang="en-US" dirty="0" smtClean="0"/>
              <a:t>University of Colorado Cancer Center</a:t>
            </a:r>
          </a:p>
          <a:p>
            <a:endParaRPr lang="en-US" dirty="0"/>
          </a:p>
        </p:txBody>
      </p:sp>
    </p:spTree>
    <p:extLst>
      <p:ext uri="{BB962C8B-B14F-4D97-AF65-F5344CB8AC3E}">
        <p14:creationId xmlns:p14="http://schemas.microsoft.com/office/powerpoint/2010/main" val="2195092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funding sources</a:t>
            </a:r>
            <a:endParaRPr lang="en-US" dirty="0"/>
          </a:p>
        </p:txBody>
      </p:sp>
      <p:sp>
        <p:nvSpPr>
          <p:cNvPr id="3" name="Content Placeholder 2"/>
          <p:cNvSpPr>
            <a:spLocks noGrp="1"/>
          </p:cNvSpPr>
          <p:nvPr>
            <p:ph idx="1"/>
          </p:nvPr>
        </p:nvSpPr>
        <p:spPr/>
        <p:txBody>
          <a:bodyPr>
            <a:normAutofit/>
          </a:bodyPr>
          <a:lstStyle/>
          <a:p>
            <a:r>
              <a:rPr lang="en-US" dirty="0" smtClean="0"/>
              <a:t>National Institutes of Health</a:t>
            </a:r>
          </a:p>
          <a:p>
            <a:pPr lvl="1"/>
            <a:r>
              <a:rPr lang="en-US" dirty="0">
                <a:hlinkClick r:id="rId2"/>
              </a:rPr>
              <a:t>http://grants.nih.gov/grants/guide/</a:t>
            </a:r>
            <a:r>
              <a:rPr lang="en-US" dirty="0" smtClean="0">
                <a:hlinkClick r:id="rId2"/>
              </a:rPr>
              <a:t>index.html</a:t>
            </a:r>
            <a:r>
              <a:rPr lang="en-US" dirty="0" smtClean="0"/>
              <a:t> </a:t>
            </a:r>
            <a:endParaRPr lang="en-US" dirty="0"/>
          </a:p>
          <a:p>
            <a:r>
              <a:rPr lang="en-US" dirty="0" smtClean="0"/>
              <a:t>Radiological Society of North America (RSNA</a:t>
            </a:r>
            <a:r>
              <a:rPr lang="en-US" dirty="0" smtClean="0"/>
              <a:t>)</a:t>
            </a:r>
            <a:endParaRPr lang="en-US" dirty="0"/>
          </a:p>
          <a:p>
            <a:r>
              <a:rPr lang="en-US" dirty="0" smtClean="0"/>
              <a:t>ACGME Holman </a:t>
            </a:r>
            <a:r>
              <a:rPr lang="en-US" dirty="0" smtClean="0"/>
              <a:t>pathway</a:t>
            </a:r>
            <a:endParaRPr lang="en-US" dirty="0"/>
          </a:p>
          <a:p>
            <a:r>
              <a:rPr lang="en-US" dirty="0" smtClean="0"/>
              <a:t>National societies such as American Cancer Society, Alfred P. Sloan, and many others </a:t>
            </a:r>
          </a:p>
          <a:p>
            <a:pPr lvl="1"/>
            <a:r>
              <a:rPr lang="en-US" dirty="0" smtClean="0">
                <a:hlinkClick r:id="rId3"/>
              </a:rPr>
              <a:t>http</a:t>
            </a:r>
            <a:r>
              <a:rPr lang="en-US" dirty="0">
                <a:hlinkClick r:id="rId3"/>
              </a:rPr>
              <a:t>://www.ucdenver.edu/academics/colleges/medicalschool/research/Pages/</a:t>
            </a:r>
            <a:r>
              <a:rPr lang="en-US" dirty="0" smtClean="0">
                <a:hlinkClick r:id="rId3"/>
              </a:rPr>
              <a:t>FundingOpps.aspx</a:t>
            </a:r>
            <a:r>
              <a:rPr lang="en-US" dirty="0" smtClean="0"/>
              <a:t> </a:t>
            </a:r>
            <a:endParaRPr lang="en-US" dirty="0" smtClean="0"/>
          </a:p>
          <a:p>
            <a:r>
              <a:rPr lang="en-US" dirty="0" smtClean="0"/>
              <a:t>Office </a:t>
            </a:r>
            <a:r>
              <a:rPr lang="en-US" dirty="0"/>
              <a:t>of </a:t>
            </a:r>
            <a:r>
              <a:rPr lang="en-US" dirty="0" smtClean="0"/>
              <a:t>Research </a:t>
            </a:r>
            <a:r>
              <a:rPr lang="en-US" dirty="0"/>
              <a:t>Development and Education</a:t>
            </a:r>
            <a:endParaRPr lang="en-US" dirty="0" smtClean="0"/>
          </a:p>
          <a:p>
            <a:pPr lvl="1"/>
            <a:r>
              <a:rPr lang="en-US" u="sng" dirty="0">
                <a:hlinkClick r:id="rId4"/>
              </a:rPr>
              <a:t>http://www.ucdenver.edu/academics/research/AboutUs/ORDE/Pages/orde.aspx</a:t>
            </a:r>
            <a:endParaRPr lang="en-US" dirty="0"/>
          </a:p>
          <a:p>
            <a:pPr lvl="1"/>
            <a:endParaRPr lang="en-US" dirty="0" smtClean="0"/>
          </a:p>
        </p:txBody>
      </p:sp>
    </p:spTree>
    <p:extLst>
      <p:ext uri="{BB962C8B-B14F-4D97-AF65-F5344CB8AC3E}">
        <p14:creationId xmlns:p14="http://schemas.microsoft.com/office/powerpoint/2010/main" val="3798969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grant application</a:t>
            </a:r>
            <a:endParaRPr lang="en-US" dirty="0"/>
          </a:p>
        </p:txBody>
      </p:sp>
      <p:sp>
        <p:nvSpPr>
          <p:cNvPr id="3" name="Content Placeholder 2"/>
          <p:cNvSpPr>
            <a:spLocks noGrp="1"/>
          </p:cNvSpPr>
          <p:nvPr>
            <p:ph idx="1"/>
          </p:nvPr>
        </p:nvSpPr>
        <p:spPr/>
        <p:txBody>
          <a:bodyPr/>
          <a:lstStyle/>
          <a:p>
            <a:r>
              <a:rPr lang="en-US" dirty="0" smtClean="0"/>
              <a:t>Cover letter</a:t>
            </a:r>
          </a:p>
          <a:p>
            <a:r>
              <a:rPr lang="en-US" dirty="0" smtClean="0"/>
              <a:t>Project summary or </a:t>
            </a:r>
            <a:r>
              <a:rPr lang="en-US" dirty="0" smtClean="0"/>
              <a:t>abstract</a:t>
            </a:r>
            <a:endParaRPr lang="en-US" dirty="0" smtClean="0"/>
          </a:p>
          <a:p>
            <a:r>
              <a:rPr lang="en-US" dirty="0" smtClean="0"/>
              <a:t>Project </a:t>
            </a:r>
            <a:r>
              <a:rPr lang="en-US" dirty="0" smtClean="0"/>
              <a:t>narrative</a:t>
            </a:r>
            <a:endParaRPr lang="en-US" dirty="0" smtClean="0"/>
          </a:p>
          <a:p>
            <a:r>
              <a:rPr lang="en-US" dirty="0" smtClean="0"/>
              <a:t>References</a:t>
            </a:r>
          </a:p>
          <a:p>
            <a:r>
              <a:rPr lang="en-US" dirty="0" smtClean="0"/>
              <a:t>Facilities and other resources</a:t>
            </a:r>
          </a:p>
          <a:p>
            <a:r>
              <a:rPr lang="en-US" dirty="0" smtClean="0"/>
              <a:t>Biographical </a:t>
            </a:r>
            <a:r>
              <a:rPr lang="en-US" dirty="0" smtClean="0"/>
              <a:t>sketches and other support</a:t>
            </a:r>
            <a:endParaRPr lang="en-US" dirty="0" smtClean="0"/>
          </a:p>
          <a:p>
            <a:r>
              <a:rPr lang="en-US" dirty="0" smtClean="0"/>
              <a:t>Research plan: </a:t>
            </a:r>
            <a:r>
              <a:rPr lang="en-US" dirty="0" smtClean="0"/>
              <a:t>specific aims </a:t>
            </a:r>
            <a:r>
              <a:rPr lang="en-US" dirty="0" smtClean="0"/>
              <a:t>page</a:t>
            </a:r>
          </a:p>
          <a:p>
            <a:r>
              <a:rPr lang="en-US" dirty="0" smtClean="0"/>
              <a:t>Research plan: </a:t>
            </a:r>
            <a:r>
              <a:rPr lang="en-US" dirty="0" smtClean="0"/>
              <a:t>strategy</a:t>
            </a:r>
            <a:endParaRPr lang="en-US" dirty="0" smtClean="0"/>
          </a:p>
          <a:p>
            <a:r>
              <a:rPr lang="en-US" dirty="0"/>
              <a:t>Budget</a:t>
            </a:r>
          </a:p>
          <a:p>
            <a:endParaRPr lang="en-US" dirty="0"/>
          </a:p>
        </p:txBody>
      </p:sp>
    </p:spTree>
    <p:extLst>
      <p:ext uri="{BB962C8B-B14F-4D97-AF65-F5344CB8AC3E}">
        <p14:creationId xmlns:p14="http://schemas.microsoft.com/office/powerpoint/2010/main" val="2794835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smtClean="0"/>
              <a:t>Plan: Significance</a:t>
            </a:r>
            <a:endParaRPr lang="en-US" dirty="0"/>
          </a:p>
        </p:txBody>
      </p:sp>
      <p:sp>
        <p:nvSpPr>
          <p:cNvPr id="3" name="Content Placeholder 2"/>
          <p:cNvSpPr>
            <a:spLocks noGrp="1"/>
          </p:cNvSpPr>
          <p:nvPr>
            <p:ph idx="1"/>
          </p:nvPr>
        </p:nvSpPr>
        <p:spPr/>
        <p:txBody>
          <a:bodyPr>
            <a:normAutofit/>
          </a:bodyPr>
          <a:lstStyle/>
          <a:p>
            <a:r>
              <a:rPr lang="en-US" dirty="0" smtClean="0"/>
              <a:t>Explain </a:t>
            </a:r>
            <a:r>
              <a:rPr lang="en-US" dirty="0"/>
              <a:t>the importance of the problem or critical barrier to progress in the field that the proposed project addresses. </a:t>
            </a:r>
            <a:endParaRPr lang="en-US" dirty="0" smtClean="0"/>
          </a:p>
          <a:p>
            <a:endParaRPr lang="en-US" dirty="0"/>
          </a:p>
          <a:p>
            <a:r>
              <a:rPr lang="en-US" dirty="0" smtClean="0"/>
              <a:t>Explain </a:t>
            </a:r>
            <a:r>
              <a:rPr lang="en-US" dirty="0"/>
              <a:t>how the proposed project will improve scientific knowledge, technical capability, and/or clinical practice in one or more broad fields. </a:t>
            </a:r>
            <a:endParaRPr lang="en-US" dirty="0" smtClean="0"/>
          </a:p>
          <a:p>
            <a:endParaRPr lang="en-US" dirty="0"/>
          </a:p>
          <a:p>
            <a:r>
              <a:rPr lang="en-US" dirty="0" smtClean="0"/>
              <a:t>Describe </a:t>
            </a:r>
            <a:r>
              <a:rPr lang="en-US" dirty="0"/>
              <a:t>how the concepts, methods, technologies, treatments, services, or preventative interventions that drive this field will be changed if the proposed aims are achieved. </a:t>
            </a:r>
          </a:p>
          <a:p>
            <a:pPr lvl="1"/>
            <a:endParaRPr lang="en-US" dirty="0" smtClean="0"/>
          </a:p>
        </p:txBody>
      </p:sp>
    </p:spTree>
    <p:extLst>
      <p:ext uri="{BB962C8B-B14F-4D97-AF65-F5344CB8AC3E}">
        <p14:creationId xmlns:p14="http://schemas.microsoft.com/office/powerpoint/2010/main" val="24314783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1289</TotalTime>
  <Words>2118</Words>
  <Application>Microsoft Office PowerPoint</Application>
  <PresentationFormat>Custom</PresentationFormat>
  <Paragraphs>409</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Ion</vt:lpstr>
      <vt:lpstr>Planning and Executing a  Research Project</vt:lpstr>
      <vt:lpstr>Overall Learning Objectives</vt:lpstr>
      <vt:lpstr>Outline</vt:lpstr>
      <vt:lpstr>Outline</vt:lpstr>
      <vt:lpstr>Funding Basics</vt:lpstr>
      <vt:lpstr>University funding sources</vt:lpstr>
      <vt:lpstr>External funding sources</vt:lpstr>
      <vt:lpstr>Anatomy of a grant application</vt:lpstr>
      <vt:lpstr>Research Plan: Significance</vt:lpstr>
      <vt:lpstr>Research plan: Innovation</vt:lpstr>
      <vt:lpstr>Research plan: Approach</vt:lpstr>
      <vt:lpstr>Writing tips from NIH</vt:lpstr>
      <vt:lpstr>Budgeting</vt:lpstr>
      <vt:lpstr>Submitting the grant</vt:lpstr>
      <vt:lpstr>Grant process summary</vt:lpstr>
      <vt:lpstr>Outline</vt:lpstr>
      <vt:lpstr>Writing an IRB protocol: Background</vt:lpstr>
      <vt:lpstr>Writing an IRB protocol: Methods</vt:lpstr>
      <vt:lpstr>Writing an IRB protocol: Risks</vt:lpstr>
      <vt:lpstr>Writing an IRB protocol:  Analysis plan</vt:lpstr>
      <vt:lpstr>Writing an IRB protocol:  Wrapping it up</vt:lpstr>
      <vt:lpstr>Outline</vt:lpstr>
      <vt:lpstr>Ethics in Human Research</vt:lpstr>
      <vt:lpstr>Institutional Review Board Basics</vt:lpstr>
      <vt:lpstr>Quality Improvement vs. Research</vt:lpstr>
      <vt:lpstr>IRB Exempt</vt:lpstr>
      <vt:lpstr>IRB Expedited</vt:lpstr>
      <vt:lpstr>IRB Full Board Review</vt:lpstr>
      <vt:lpstr>Outline</vt:lpstr>
      <vt:lpstr>Running the Study</vt:lpstr>
      <vt:lpstr>Data Collection Tips</vt:lpstr>
      <vt:lpstr>Summarizing the results</vt:lpstr>
      <vt:lpstr>Outline</vt:lpstr>
      <vt:lpstr>Publishing Basics</vt:lpstr>
      <vt:lpstr>Anatomy of a manuscript</vt:lpstr>
      <vt:lpstr>Manuscript body</vt:lpstr>
      <vt:lpstr>Manuscript body</vt:lpstr>
      <vt:lpstr>Manuscript body</vt:lpstr>
      <vt:lpstr>Communicating with coauthors</vt:lpstr>
      <vt:lpstr>Journal submission</vt:lpstr>
      <vt:lpstr>Journal response</vt:lpstr>
      <vt:lpstr>Response to Reviewers</vt:lpstr>
      <vt:lpstr>A note about rejection</vt:lpstr>
      <vt:lpstr>Outline</vt:lpstr>
      <vt:lpstr>Outline</vt:lpstr>
      <vt:lpstr>Mentored Scholarly Activity</vt:lpstr>
      <vt:lpstr>Question?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Research Studies in Radiology</dc:title>
  <dc:creator>Kreidler, Sarah</dc:creator>
  <cp:lastModifiedBy>Glueck, Deborah</cp:lastModifiedBy>
  <cp:revision>129</cp:revision>
  <dcterms:created xsi:type="dcterms:W3CDTF">2014-08-07T17:13:02Z</dcterms:created>
  <dcterms:modified xsi:type="dcterms:W3CDTF">2014-11-26T18:24:31Z</dcterms:modified>
</cp:coreProperties>
</file>