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</a:t>
            </a:r>
            <a:r>
              <a:rPr u="sng"/>
              <a:t>I</a:t>
            </a:r>
            <a:r>
              <a:t>ntrusion </a:t>
            </a:r>
            <a:r>
              <a:rPr u="sng"/>
              <a:t>D</a:t>
            </a:r>
            <a:r>
              <a:t>etection </a:t>
            </a:r>
            <a:r>
              <a:rPr u="sng"/>
              <a:t>S</a:t>
            </a:r>
            <a:r>
              <a:t>ystem &amp; </a:t>
            </a:r>
            <a:r>
              <a:rPr u="sng"/>
              <a:t>I</a:t>
            </a:r>
            <a:r>
              <a:t>ntrusion </a:t>
            </a:r>
            <a:r>
              <a:rPr u="sng"/>
              <a:t>P</a:t>
            </a:r>
            <a:r>
              <a:t>rotection </a:t>
            </a:r>
            <a:r>
              <a:rPr u="sng"/>
              <a:t>S</a:t>
            </a:r>
            <a:r>
              <a:t>ystem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b="1"/>
              <a:t>Hvorfor</a:t>
            </a:r>
            <a:r>
              <a:t>:	</a:t>
            </a:r>
            <a:r>
              <a:rPr i="1" u="sng"/>
              <a:t>IDS</a:t>
            </a:r>
            <a:r>
              <a:t> - Opdage angreb (alarmer) for efterfølgende at kunne rette services / firewalls til og evt. genoprette "normal drift".</a:t>
            </a:r>
          </a:p>
          <a:p>
            <a:pPr>
              <a:defRPr sz="1600"/>
            </a:pPr>
            <a:r>
              <a:t>		</a:t>
            </a:r>
          </a:p>
          <a:p>
            <a:pPr>
              <a:defRPr sz="1600"/>
            </a:pPr>
            <a:r>
              <a:t>		</a:t>
            </a:r>
            <a:r>
              <a:rPr i="1" u="sng"/>
              <a:t>IPS</a:t>
            </a:r>
            <a:r>
              <a:t> - Opdage </a:t>
            </a:r>
            <a:r>
              <a:rPr u="sng"/>
              <a:t>og</a:t>
            </a:r>
            <a:r>
              <a:t> blokere angreb direkte i netværket.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Opdeling af servere vertikalt i hhv. TEST og PROD.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Opdeling af servere horisontalt i hhv. brugerrettede og DB.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Segmentering af klient-netværk, således at adgange til servere kan gives per-netværkssegment.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Udgang til internettet NAT. 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Webserver i prod tilgås via anden ip-adresse.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IDS'er (Intrusion Detection System) mellem klient og server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IPS'er (Intrusion Protection System) mellem internet og internt net (x2)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‣"/>
            </a:pPr>
            <a:r>
              <a:t>Evt. opsætte NetFlow collectors på de to ydere routere (men det kunne egentligt også være interessant mellem klient / server og "lagene" i serverrummet).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-"/>
            </a:pPr>
            <a:r>
              <a:t>Unidirectional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-"/>
            </a:pPr>
            <a:r>
              <a:t>To flows</a:t>
            </a:r>
          </a:p>
          <a:p>
            <a:pPr marL="183029" indent="-183029">
              <a:buClr>
                <a:schemeClr val="accent1"/>
              </a:buClr>
              <a:buSzPct val="104999"/>
              <a:buFont typeface="Avenir Next"/>
              <a:buChar char="-"/>
            </a:pPr>
            <a:r>
              <a:t>Aggregeret metadata</a:t>
            </a:r>
          </a:p>
          <a:p>
            <a:pPr/>
          </a:p>
          <a:p>
            <a:pPr/>
            <a:r>
              <a:t>[burde have screenshot / demo af netflow capture]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"Ninja stjernen" er et eksempel på en billig hardware network tap, men den kører altså også maksimalt 100MBIT.</a:t>
            </a:r>
          </a:p>
          <a:p>
            <a:pPr/>
          </a:p>
          <a:p>
            <a:pPr>
              <a:defRPr sz="1600"/>
            </a:pPr>
            <a:r>
              <a:t>Snort bruges af en IDS / IPS til at "sniffe" trafik.</a:t>
            </a:r>
          </a:p>
          <a:p>
            <a:pPr/>
          </a:p>
          <a:p>
            <a:pPr>
              <a:defRPr sz="1600"/>
            </a:pPr>
            <a:r>
              <a:t>squil er et "Management interface", som kan rapportere på snort-regler.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etwo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12240"/>
            </a:lvl1pPr>
          </a:lstStyle>
          <a:p>
            <a:pPr/>
            <a:r>
              <a:t>Network architecture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erblik: Network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Overblik: Network architecture</a:t>
            </a:r>
          </a:p>
        </p:txBody>
      </p:sp>
      <p:sp>
        <p:nvSpPr>
          <p:cNvPr id="172" name="Network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architecture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75" name="opgave1_netvaerkstegning.png" descr="opgave1_netvaerkstegn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662" y="2254793"/>
            <a:ext cx="9927476" cy="6789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rkitektur: NEt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Arkitektur: NEtFlow</a:t>
            </a:r>
          </a:p>
        </p:txBody>
      </p:sp>
      <p:sp>
        <p:nvSpPr>
          <p:cNvPr id="180" name="Network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architecture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3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184" name="screenshot 2017-12-18 at 19.17.37.png" descr="screenshot 2017-12-18 at 19.1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100" y="3387314"/>
            <a:ext cx="121666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kitektur: IDS / IPS - data collection + software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Arkitektur: IDS / IPS - data collection + software stack</a:t>
            </a:r>
          </a:p>
        </p:txBody>
      </p:sp>
      <p:sp>
        <p:nvSpPr>
          <p:cNvPr id="189" name="Network architectur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architecture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558800" y="2791177"/>
          <a:ext cx="6854495" cy="315776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84831"/>
                <a:gridCol w="2284831"/>
                <a:gridCol w="2284831"/>
              </a:tblGrid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Hardware tap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Switch port mirroring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Pro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skaleres nemt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Kræver (sikkert) ikke ekstra udstyr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1052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A6AAA9"/>
                          </a:solidFill>
                          <a:sym typeface="Avenir Next Demi Bold"/>
                        </a:rPr>
                        <a:t>Con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Kan være rigtig dyrt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sym typeface="Avenir Next Medium"/>
                        </a:rPr>
                        <a:t>Hastighed på porten begrænser 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4033" y="6695413"/>
            <a:ext cx="2209801" cy="120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6351" y="6479513"/>
            <a:ext cx="3810001" cy="163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+"/>
          <p:cNvSpPr txBox="1"/>
          <p:nvPr/>
        </p:nvSpPr>
        <p:spPr>
          <a:xfrm>
            <a:off x="5929945" y="6947296"/>
            <a:ext cx="52029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+</a:t>
            </a:r>
          </a:p>
        </p:txBody>
      </p:sp>
      <p:pic>
        <p:nvPicPr>
          <p:cNvPr id="196" name="page7image3833792.png" descr="page7image383379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92090" y="2575983"/>
            <a:ext cx="4215046" cy="32761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"/>
          <p:cNvSpPr txBox="1"/>
          <p:nvPr/>
        </p:nvSpPr>
        <p:spPr>
          <a:xfrm>
            <a:off x="6633434" y="2347383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