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rPr b="1"/>
              <a:t>Hvad</a:t>
            </a:r>
            <a:r>
              <a:t>:	Opsamling af metadata om netværksstrømme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rPr b="1"/>
              <a:t>Hvorfor</a:t>
            </a:r>
            <a:r>
              <a:t>:	Fordi full packet capture er for tungt / fylder for meget og fordi det ofte vil være metadata, der er interessante after-the-fact.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3029" indent="-183029">
              <a:buClr>
                <a:schemeClr val="accent1"/>
              </a:buClr>
              <a:buSzPct val="104999"/>
              <a:buFont typeface="Avenir Next"/>
              <a:buChar char="‣"/>
            </a:pPr>
            <a:r>
              <a:t>Opdeling af servere vertikalt i hhv. TEST og PROD.</a:t>
            </a:r>
          </a:p>
          <a:p>
            <a:pPr marL="183029" indent="-183029">
              <a:buClr>
                <a:schemeClr val="accent1"/>
              </a:buClr>
              <a:buSzPct val="104999"/>
              <a:buFont typeface="Avenir Next"/>
              <a:buChar char="‣"/>
            </a:pPr>
            <a:r>
              <a:t>Opdeling af servere horisontalt i hhv. brugerrettede og DB.</a:t>
            </a:r>
          </a:p>
          <a:p>
            <a:pPr marL="183029" indent="-183029">
              <a:buClr>
                <a:schemeClr val="accent1"/>
              </a:buClr>
              <a:buSzPct val="104999"/>
              <a:buFont typeface="Avenir Next"/>
              <a:buChar char="‣"/>
            </a:pPr>
            <a:r>
              <a:t>Segmentering af klient-netværk, således at adgange til servere kan gives per-netværkssegment.</a:t>
            </a:r>
          </a:p>
          <a:p>
            <a:pPr marL="183029" indent="-183029">
              <a:buClr>
                <a:schemeClr val="accent1"/>
              </a:buClr>
              <a:buSzPct val="104999"/>
              <a:buFont typeface="Avenir Next"/>
              <a:buChar char="‣"/>
            </a:pPr>
            <a:r>
              <a:t>Udgang til internettet NAT. </a:t>
            </a:r>
          </a:p>
          <a:p>
            <a:pPr marL="183029" indent="-183029">
              <a:buClr>
                <a:schemeClr val="accent1"/>
              </a:buClr>
              <a:buSzPct val="104999"/>
              <a:buFont typeface="Avenir Next"/>
              <a:buChar char="‣"/>
            </a:pPr>
            <a:r>
              <a:t>Webserver i prod tilgås via anden ip-adresse.</a:t>
            </a:r>
          </a:p>
          <a:p>
            <a:pPr marL="183029" indent="-183029">
              <a:buClr>
                <a:schemeClr val="accent1"/>
              </a:buClr>
              <a:buSzPct val="104999"/>
              <a:buFont typeface="Avenir Next"/>
              <a:buChar char="‣"/>
            </a:pPr>
            <a:r>
              <a:t>IDS'er (Intrusion Detection System) mellem klient og server</a:t>
            </a:r>
          </a:p>
          <a:p>
            <a:pPr marL="183029" indent="-183029">
              <a:buClr>
                <a:schemeClr val="accent1"/>
              </a:buClr>
              <a:buSzPct val="104999"/>
              <a:buFont typeface="Avenir Next"/>
              <a:buChar char="‣"/>
            </a:pPr>
            <a:r>
              <a:t>IPS'er (Intrusion Protection System) mellem internet og internt net (x2)</a:t>
            </a:r>
          </a:p>
          <a:p>
            <a:pPr marL="183029" indent="-183029">
              <a:buClr>
                <a:schemeClr val="accent1"/>
              </a:buClr>
              <a:buSzPct val="104999"/>
              <a:buFont typeface="Avenir Next"/>
              <a:buChar char="‣"/>
            </a:pPr>
            <a:r>
              <a:t>Evt. opsætte NetFlow collectors på de to ydere routere (men det kunne egentligt også være interessant mellem klient / server og "lagene" i serverrummet).</a:t>
            </a:r>
          </a:p>
          <a:p>
            <a:pPr/>
          </a:p>
          <a:p>
            <a:pPr/>
            <a:r>
              <a:t>Kombination af full packet captures med netflow er at foretrække.</a:t>
            </a:r>
          </a:p>
          <a:p>
            <a:pPr/>
            <a:r>
              <a:t>	Eks: at rulle full packet capture efter en uge, men at beholde netflow data et helt år.</a:t>
            </a:r>
          </a:p>
          <a:p>
            <a:pPr/>
            <a:r>
              <a:t>	Eks: sæt netflow sensorer op på alle routere, men kun full packet capture på kritiske segmenter.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Tre begreber skal forklares...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Kombination af full packet captures med netflow er at foretrække.</a:t>
            </a:r>
          </a:p>
          <a:p>
            <a:pPr/>
            <a:r>
              <a:t>	Eks: at rulle full packet capture efter en uge, men at beholde netflow data et helt år.</a:t>
            </a:r>
          </a:p>
          <a:p>
            <a:pPr/>
            <a:r>
              <a:t>	Eks: sæt netflow sensorer op på alle routere, men kun full packet capture på kritiske segmenter.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Flow exporter</a:t>
            </a:r>
            <a:r>
              <a:t>: aggregates packets into flows and exports flow records towards one or more flow collectors.</a:t>
            </a:r>
          </a:p>
          <a:p>
            <a:pPr/>
          </a:p>
          <a:p>
            <a:pPr/>
            <a:r>
              <a:rPr b="1"/>
              <a:t>Flow collector</a:t>
            </a:r>
            <a:r>
              <a:t>: responsible for reception, storage and pre-processing of flow data received from a flow exporter.</a:t>
            </a:r>
          </a:p>
          <a:p>
            <a:pPr/>
          </a:p>
          <a:p>
            <a:pPr/>
            <a:r>
              <a:rPr b="1"/>
              <a:t>Analysis application</a:t>
            </a:r>
            <a:r>
              <a:t>: analyzes received flow data in the context of intrusion detection or traffic profiling, for example.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fprobe</a:t>
            </a:r>
            <a:br/>
            <a:r>
              <a:t>	This is the exporter that generates the netflow updates </a:t>
            </a:r>
          </a:p>
          <a:p>
            <a:pPr/>
            <a:r>
              <a:t>nfcapd</a:t>
            </a:r>
            <a:br/>
            <a:r>
              <a:t>	This is the collector that, accepts the updates from the exporter </a:t>
            </a:r>
          </a:p>
          <a:p>
            <a:pPr/>
            <a:r>
              <a:t>nfdump</a:t>
            </a:r>
            <a:br/>
            <a:r>
              <a:t>	This is the analysis tool, that enables up to query the netflow data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"Ninja stjernen" er et eksempel på en billig hardware network tap, men den kører altså også maksimalt 100MBIT.</a:t>
            </a:r>
          </a:p>
          <a:p>
            <a:pPr/>
          </a:p>
          <a:p>
            <a:pPr>
              <a:defRPr sz="1600"/>
            </a:pPr>
            <a:r>
              <a:t>Snort bruges af en IDS / IPS til at "sniffe" trafik.</a:t>
            </a:r>
          </a:p>
          <a:p>
            <a:pPr/>
          </a:p>
          <a:p>
            <a:pPr>
              <a:defRPr sz="1600"/>
            </a:pPr>
            <a:r>
              <a:t>squil er et "Management interface", som kan rapportere på snort-regler.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NEt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NEtFlow</a:t>
            </a:r>
          </a:p>
        </p:txBody>
      </p:sp>
      <p:sp>
        <p:nvSpPr>
          <p:cNvPr id="167" name="Kresten Jacobs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Kresten Jacobsen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Baggrund: Network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Baggrund: Network architecture</a:t>
            </a:r>
          </a:p>
        </p:txBody>
      </p:sp>
      <p:sp>
        <p:nvSpPr>
          <p:cNvPr id="172" name="NEtFlow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NEtFlow</a:t>
            </a:r>
          </a:p>
        </p:txBody>
      </p:sp>
      <p:sp>
        <p:nvSpPr>
          <p:cNvPr id="173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Text"/>
          <p:cNvSpPr txBox="1"/>
          <p:nvPr/>
        </p:nvSpPr>
        <p:spPr>
          <a:xfrm>
            <a:off x="533299" y="5540660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75" name="opgave1_netvaerkstegning.png" descr="opgave1_netvaerkstegni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8662" y="2254793"/>
            <a:ext cx="9927476" cy="6789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NEtFlow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NEtFlow</a:t>
            </a:r>
          </a:p>
        </p:txBody>
      </p:sp>
      <p:sp>
        <p:nvSpPr>
          <p:cNvPr id="180" name="Teori: NEt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Teori: NEtFlow</a:t>
            </a:r>
          </a:p>
        </p:txBody>
      </p:sp>
      <p:sp>
        <p:nvSpPr>
          <p:cNvPr id="181" name="Unidirectional…"/>
          <p:cNvSpPr txBox="1"/>
          <p:nvPr>
            <p:ph type="body" sz="half" idx="1"/>
          </p:nvPr>
        </p:nvSpPr>
        <p:spPr>
          <a:xfrm>
            <a:off x="406400" y="2743200"/>
            <a:ext cx="5873687" cy="6108700"/>
          </a:xfrm>
          <a:prstGeom prst="rect">
            <a:avLst/>
          </a:prstGeom>
        </p:spPr>
        <p:txBody>
          <a:bodyPr anchor="ctr"/>
          <a:lstStyle/>
          <a:p>
            <a:pPr/>
            <a:r>
              <a:t>Unidirectional</a:t>
            </a:r>
          </a:p>
          <a:p>
            <a:pPr/>
            <a:r>
              <a:t>To flows</a:t>
            </a:r>
          </a:p>
          <a:p>
            <a:pPr/>
            <a:r>
              <a:t>Aggregeret metadata</a:t>
            </a:r>
          </a:p>
        </p:txBody>
      </p:sp>
      <p:sp>
        <p:nvSpPr>
          <p:cNvPr id="182" name="Text"/>
          <p:cNvSpPr txBox="1"/>
          <p:nvPr/>
        </p:nvSpPr>
        <p:spPr>
          <a:xfrm>
            <a:off x="6633434" y="2347383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graphicFrame>
        <p:nvGraphicFramePr>
          <p:cNvPr id="183" name="Table"/>
          <p:cNvGraphicFramePr/>
          <p:nvPr/>
        </p:nvGraphicFramePr>
        <p:xfrm>
          <a:off x="6502400" y="2743200"/>
          <a:ext cx="6096000" cy="61087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{2708684C-4D16-4618-839F-0558EEFCDFE6}</a:tableStyleId>
              </a:tblPr>
              <a:tblGrid>
                <a:gridCol w="3048000"/>
                <a:gridCol w="3048000"/>
              </a:tblGrid>
              <a:tr h="1221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A6AAA9"/>
                          </a:solidFill>
                          <a:sym typeface="Avenir Next Demi Bold"/>
                        </a:rPr>
                        <a:t>Fordele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A6AAA9"/>
                          </a:solidFill>
                          <a:sym typeface="Avenir Next Demi Bold"/>
                        </a:rPr>
                        <a:t>Ulemper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5F6568"/>
                      </a:solidFill>
                      <a:miter lim="400000"/>
                    </a:lnT>
                  </a:tcPr>
                </a:tc>
              </a:tr>
              <a:tr h="1221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838787"/>
                          </a:solidFill>
                          <a:sym typeface="Avenir Next Medium"/>
                        </a:rPr>
                        <a:t>Hurtigt!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38787"/>
                          </a:solidFill>
                          <a:sym typeface="Avenir Next Medium"/>
                        </a:rPr>
                        <a:t>Fanger ikke indholdet af datastrømmen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21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38787"/>
                          </a:solidFill>
                          <a:sym typeface="Avenir Next Medium"/>
                        </a:rPr>
                        <a:t>Optager ca. 0.01% af 'full packet capture'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5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221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38787"/>
                          </a:solidFill>
                          <a:sym typeface="Avenir Next Medium"/>
                        </a:rPr>
                        <a:t>Ingen forskel på krypteret og ukrypteret trafik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5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221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38787"/>
                          </a:solidFill>
                          <a:sym typeface="Avenir Next Medium"/>
                        </a:rPr>
                        <a:t>Effektivt til at opdage afvigelser i trafikmønstre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5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NEtFlow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NEtFlow</a:t>
            </a:r>
          </a:p>
        </p:txBody>
      </p:sp>
      <p:sp>
        <p:nvSpPr>
          <p:cNvPr id="188" name="Teori: NEt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Teori: NEtFlow</a:t>
            </a:r>
          </a:p>
        </p:txBody>
      </p:sp>
      <p:pic>
        <p:nvPicPr>
          <p:cNvPr id="189" name="screenshot 2017-12-18 at 19.17.37.png" descr="screenshot 2017-12-18 at 19.17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100" y="3387314"/>
            <a:ext cx="12166600" cy="416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NEtFlow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NEtFlow</a:t>
            </a:r>
          </a:p>
        </p:txBody>
      </p:sp>
      <p:sp>
        <p:nvSpPr>
          <p:cNvPr id="194" name="Teori: NEt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Teori: NEtFlow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6187" y="2791177"/>
            <a:ext cx="9752426" cy="56941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NEtFlow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NEtFlow</a:t>
            </a:r>
          </a:p>
        </p:txBody>
      </p:sp>
      <p:sp>
        <p:nvSpPr>
          <p:cNvPr id="200" name="Demo: NEt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Demo: NEtFlow</a:t>
            </a:r>
          </a:p>
        </p:txBody>
      </p:sp>
      <p:pic>
        <p:nvPicPr>
          <p:cNvPr id="201" name="Kali-Linux-2017.2-vm-amd64-2017-12-19-14-00-02.png" descr="Kali-Linux-2017.2-vm-amd64-2017-12-19-14-00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1039" y="2162888"/>
            <a:ext cx="9934683" cy="74510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lateret emne: IDS / IPS - data collection + software st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spcBef>
                <a:spcPts val="2100"/>
              </a:spcBef>
              <a:defRPr sz="4560"/>
            </a:lvl1pPr>
          </a:lstStyle>
          <a:p>
            <a:pPr/>
            <a:r>
              <a:t>Relateret emne: IDS / IPS - data collection + software stack</a:t>
            </a:r>
          </a:p>
        </p:txBody>
      </p:sp>
      <p:sp>
        <p:nvSpPr>
          <p:cNvPr id="206" name="NEtFlow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NEtFlow</a:t>
            </a:r>
          </a:p>
        </p:txBody>
      </p:sp>
      <p:sp>
        <p:nvSpPr>
          <p:cNvPr id="207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Text"/>
          <p:cNvSpPr txBox="1"/>
          <p:nvPr/>
        </p:nvSpPr>
        <p:spPr>
          <a:xfrm>
            <a:off x="533299" y="5540660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graphicFrame>
        <p:nvGraphicFramePr>
          <p:cNvPr id="209" name="Table"/>
          <p:cNvGraphicFramePr/>
          <p:nvPr/>
        </p:nvGraphicFramePr>
        <p:xfrm>
          <a:off x="558800" y="2791177"/>
          <a:ext cx="6854495" cy="315776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284831"/>
                <a:gridCol w="2284831"/>
                <a:gridCol w="2284831"/>
              </a:tblGrid>
              <a:tr h="10525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3600"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A6AAA9"/>
                          </a:solidFill>
                          <a:sym typeface="Avenir Next Demi Bold"/>
                        </a:rPr>
                        <a:t>Hardware tap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A6AAA9"/>
                          </a:solidFill>
                          <a:sym typeface="Avenir Next Demi Bold"/>
                        </a:rPr>
                        <a:t>Switch port mirroring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</a:tcPr>
                </a:tc>
              </a:tr>
              <a:tr h="10525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A6AAA9"/>
                          </a:solidFill>
                          <a:sym typeface="Avenir Next Demi Bold"/>
                        </a:rPr>
                        <a:t>Pro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sym typeface="Avenir Next Medium"/>
                        </a:rPr>
                        <a:t>Kan skaleres nemt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sym typeface="Avenir Next Medium"/>
                        </a:rPr>
                        <a:t>Kræver (sikkert) ikke ekstra udstyr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  <a:tr h="10525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A6AAA9"/>
                          </a:solidFill>
                          <a:sym typeface="Avenir Next Demi Bold"/>
                        </a:rPr>
                        <a:t>Con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sym typeface="Avenir Next Medium"/>
                        </a:rPr>
                        <a:t>Kan være rigtig dyrt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sym typeface="Avenir Next Medium"/>
                        </a:rPr>
                        <a:t>Hastighed på porten begrænser 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</a:tbl>
          </a:graphicData>
        </a:graphic>
      </p:graphicFrame>
      <p:pic>
        <p:nvPicPr>
          <p:cNvPr id="2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4033" y="6695413"/>
            <a:ext cx="2209801" cy="120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86351" y="6479513"/>
            <a:ext cx="3810001" cy="163830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+"/>
          <p:cNvSpPr txBox="1"/>
          <p:nvPr/>
        </p:nvSpPr>
        <p:spPr>
          <a:xfrm>
            <a:off x="5929945" y="6947296"/>
            <a:ext cx="520295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+</a:t>
            </a:r>
          </a:p>
        </p:txBody>
      </p:sp>
      <p:pic>
        <p:nvPicPr>
          <p:cNvPr id="213" name="page7image3833792.png" descr="page7image383379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92090" y="2575983"/>
            <a:ext cx="4215046" cy="3276196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Text"/>
          <p:cNvSpPr txBox="1"/>
          <p:nvPr/>
        </p:nvSpPr>
        <p:spPr>
          <a:xfrm>
            <a:off x="6633434" y="2347383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