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rPr b="1"/>
              <a:t>Hvad</a:t>
            </a:r>
            <a:r>
              <a:t>:	Simple Network Management Protocol (oprindeligt design fra '80'erne.)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rPr b="1"/>
              <a:t>Hvorfor</a:t>
            </a:r>
            <a:r>
              <a:t>:	SNMP: Kortlægning, overvågning og håndtering af netværks enheder. </a:t>
            </a:r>
          </a:p>
          <a:p>
            <a:pPr>
              <a:defRPr sz="1600"/>
            </a:pPr>
            <a:r>
              <a:t>		Ikke kun enheder, som arbejder MED netværk, men alle typer enheder, som kobles PÅ netværk.</a:t>
            </a:r>
          </a:p>
          <a:p>
            <a:pPr>
              <a:defRPr sz="1600"/>
            </a:pPr>
            <a:r>
              <a:t>		Eks.: industrielt udstyr; komplekse motorer; men også mere traditionelle it-enheder.</a:t>
            </a:r>
          </a:p>
          <a:p>
            <a:pPr>
              <a:defRPr sz="1600"/>
            </a:pPr>
            <a:r>
              <a:t>		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SMI</a:t>
            </a:r>
            <a:r>
              <a:t>: 		</a:t>
            </a:r>
            <a:r>
              <a:rPr i="1"/>
              <a:t>Structure of Management Information</a:t>
            </a:r>
            <a:r>
              <a:t>: </a:t>
            </a:r>
          </a:p>
          <a:p>
            <a:pPr/>
            <a:r>
              <a:t>		sprog-definition for MIB </a:t>
            </a:r>
            <a:r>
              <a:rPr u="sng"/>
              <a:t>objekter</a:t>
            </a:r>
            <a:r>
              <a:t>. </a:t>
            </a:r>
          </a:p>
          <a:p>
            <a:pPr/>
          </a:p>
          <a:p>
            <a:pPr/>
            <a:r>
              <a:rPr b="1"/>
              <a:t>MIB</a:t>
            </a:r>
            <a:r>
              <a:t>:		</a:t>
            </a:r>
            <a:r>
              <a:rPr i="1"/>
              <a:t>Management information base</a:t>
            </a:r>
            <a:r>
              <a:t>: </a:t>
            </a:r>
          </a:p>
          <a:p>
            <a:pPr/>
            <a:r>
              <a:t>		distribueret informations </a:t>
            </a:r>
            <a:r>
              <a:rPr u="sng"/>
              <a:t>datalager</a:t>
            </a:r>
            <a:r>
              <a:t> om 'network management' </a:t>
            </a:r>
            <a:r>
              <a:rPr u="sng"/>
              <a:t>data</a:t>
            </a:r>
            <a:r>
              <a:t>. </a:t>
            </a:r>
          </a:p>
          <a:p>
            <a:pPr/>
            <a:r>
              <a:t>		(hvad kan vi interagere med og hvordan gør vi det)</a:t>
            </a:r>
          </a:p>
          <a:p>
            <a:pPr/>
          </a:p>
          <a:p>
            <a:pPr/>
            <a:r>
              <a:rPr b="1"/>
              <a:t>OID:</a:t>
            </a:r>
            <a:r>
              <a:t>		</a:t>
            </a:r>
            <a:r>
              <a:rPr i="1"/>
              <a:t>Object Identifier: </a:t>
            </a:r>
            <a:endParaRPr i="1"/>
          </a:p>
          <a:p>
            <a:pPr/>
            <a:r>
              <a:t>		Måden hvorpå vi identificerer et givent objekt.</a:t>
            </a:r>
          </a:p>
          <a:p>
            <a:pPr/>
            <a:r>
              <a:t>		</a:t>
            </a:r>
            <a:r>
              <a:rPr u="sng"/>
              <a:t>Navnet</a:t>
            </a:r>
            <a:r>
              <a:t> på objektet.</a:t>
            </a:r>
          </a:p>
          <a:p>
            <a:pPr/>
          </a:p>
          <a:p>
            <a:pPr/>
            <a:r>
              <a:rPr b="1"/>
              <a:t>SNMP</a:t>
            </a:r>
            <a:r>
              <a:t>:	</a:t>
            </a:r>
            <a:r>
              <a:rPr i="1"/>
              <a:t>Simple Network Management Protocol:</a:t>
            </a:r>
            <a:endParaRPr i="1"/>
          </a:p>
          <a:p>
            <a:pPr/>
            <a:r>
              <a:t>		Protokollen vi kommunikerer over.</a:t>
            </a:r>
            <a:endParaRPr i="1"/>
          </a:p>
          <a:p>
            <a:pPr/>
            <a:r>
              <a:rPr i="1"/>
              <a:t>		</a:t>
            </a:r>
            <a:endParaRPr i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1.3.6.1.4.1.9.XXX - Cisco's proprietære gren af OID-træet.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GetRequest</a:t>
            </a:r>
            <a:r>
              <a:t> - Forespørgsel mod udstyr</a:t>
            </a:r>
          </a:p>
          <a:p>
            <a:pPr/>
            <a:r>
              <a:rPr b="1"/>
              <a:t>SetRequest</a:t>
            </a:r>
            <a:r>
              <a:t> - Ordre til udstyr</a:t>
            </a:r>
          </a:p>
          <a:p>
            <a:pPr/>
            <a:r>
              <a:rPr b="1"/>
              <a:t>Response</a:t>
            </a:r>
            <a:r>
              <a:t> - Svar fra udstyr</a:t>
            </a:r>
          </a:p>
          <a:p>
            <a:pPr/>
            <a:r>
              <a:rPr b="1"/>
              <a:t>Trap (og Inform)</a:t>
            </a:r>
            <a:r>
              <a:t> - Alarm fra udstyr (inform kræver besked tilbage om at alarmen er modtaget)</a:t>
            </a:r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1.3.6.1.4.1.9.XXX - Cisco's proprietære gren af OID-træet.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alle resultater fra et OID-subtree</a:t>
            </a:r>
          </a:p>
          <a:p>
            <a:pPr/>
          </a:p>
          <a:p>
            <a:pPr/>
            <a:r>
              <a:t>Løber alle 'management values' igennem med masser af SNMP GetNext-kommandoer</a:t>
            </a:r>
          </a:p>
          <a:p>
            <a:pPr/>
          </a:p>
          <a:p>
            <a:pPr/>
            <a:r>
              <a:t>Se den installerede MIB struktur: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snmptranslate -Tp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Hvad er Nagios?</a:t>
            </a:r>
          </a:p>
          <a:p>
            <a:pPr/>
            <a:r>
              <a:t>Overvågningssystem baseret på SNMP.</a:t>
            </a:r>
          </a:p>
          <a:p>
            <a:pPr/>
          </a:p>
          <a:p>
            <a:pPr marL="271929" indent="-271929">
              <a:buSzPct val="100000"/>
              <a:buAutoNum type="arabicParenR" startAt="1"/>
            </a:pPr>
            <a:r>
              <a:t>Definér custom snmp-kald  </a:t>
            </a:r>
          </a:p>
          <a:p>
            <a:pPr marL="271929" indent="-271929">
              <a:buSzPct val="100000"/>
              <a:buAutoNum type="arabicParenR" startAt="1"/>
            </a:pPr>
            <a:r>
              <a:t>Opsæt regl</a:t>
            </a:r>
          </a:p>
          <a:p>
            <a:pPr marL="271929" indent="-271929">
              <a:buSzPct val="100000"/>
              <a:buAutoNum type="arabicParenR" startAt="1"/>
            </a:pPr>
            <a:r>
              <a:t>Load Nagios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Network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2308">
              <a:defRPr sz="12580"/>
            </a:lvl1pPr>
          </a:lstStyle>
          <a:p>
            <a:pPr/>
            <a:r>
              <a:t>Network Management</a:t>
            </a:r>
          </a:p>
        </p:txBody>
      </p:sp>
      <p:sp>
        <p:nvSpPr>
          <p:cNvPr id="167" name="Kresten Jacobs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Kresten Jacobsen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verblik: SNM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Overblik: SNMP </a:t>
            </a:r>
          </a:p>
        </p:txBody>
      </p:sp>
      <p:sp>
        <p:nvSpPr>
          <p:cNvPr id="172" name="Network Managemen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Management</a:t>
            </a:r>
          </a:p>
        </p:txBody>
      </p:sp>
      <p:sp>
        <p:nvSpPr>
          <p:cNvPr id="173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Text"/>
          <p:cNvSpPr txBox="1"/>
          <p:nvPr/>
        </p:nvSpPr>
        <p:spPr>
          <a:xfrm>
            <a:off x="533299" y="554066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75" name="SMI: Defines rules for (MIB) objects og modul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Char char="▸"/>
            </a:pPr>
            <a:r>
              <a:t>SMI: Defines rules for (MIB) objects og modules</a:t>
            </a:r>
          </a:p>
          <a:p>
            <a:pPr>
              <a:buClr>
                <a:schemeClr val="accent1"/>
              </a:buClr>
              <a:buChar char="▸"/>
            </a:pPr>
            <a:r>
              <a:t>MIB: Management Information Base</a:t>
            </a:r>
          </a:p>
          <a:p>
            <a:pPr>
              <a:buClr>
                <a:schemeClr val="accent1"/>
              </a:buClr>
              <a:buChar char="▸"/>
            </a:pPr>
            <a:r>
              <a:t>OID: Object Identifier</a:t>
            </a:r>
          </a:p>
          <a:p>
            <a:pPr>
              <a:buClr>
                <a:schemeClr val="accent1"/>
              </a:buClr>
              <a:buChar char="▸"/>
            </a:pPr>
            <a:r>
              <a:t>SNMP: Simple Network Management Protocol</a:t>
            </a:r>
          </a:p>
          <a:p>
            <a:pPr>
              <a:buClr>
                <a:schemeClr val="accent1"/>
              </a:buClr>
              <a:buChar char="▸"/>
            </a:pPr>
            <a:r>
              <a:t>Security and Administration (nyt i version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verblik: SNM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Overblik: SNMP</a:t>
            </a:r>
          </a:p>
        </p:txBody>
      </p:sp>
      <p:sp>
        <p:nvSpPr>
          <p:cNvPr id="180" name="Network Managemen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Management</a:t>
            </a:r>
          </a:p>
        </p:txBody>
      </p:sp>
      <p:sp>
        <p:nvSpPr>
          <p:cNvPr id="181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Text"/>
          <p:cNvSpPr txBox="1"/>
          <p:nvPr/>
        </p:nvSpPr>
        <p:spPr>
          <a:xfrm>
            <a:off x="533299" y="554066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83" name="Text"/>
          <p:cNvSpPr txBox="1"/>
          <p:nvPr/>
        </p:nvSpPr>
        <p:spPr>
          <a:xfrm>
            <a:off x="6633434" y="2347383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84" name="screenshot 2017-12-19 at 19.46.53.png" descr="screenshot 2017-12-19 at 19.46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1050" y="2908299"/>
            <a:ext cx="8902701" cy="441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Network Managemen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Management</a:t>
            </a:r>
          </a:p>
        </p:txBody>
      </p:sp>
      <p:sp>
        <p:nvSpPr>
          <p:cNvPr id="189" name="Teori: SNMP beskeder og versio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Teori: SNMP beskeder og versioner</a:t>
            </a:r>
          </a:p>
        </p:txBody>
      </p:sp>
      <p:sp>
        <p:nvSpPr>
          <p:cNvPr id="190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Besked Typer…"/>
          <p:cNvSpPr txBox="1"/>
          <p:nvPr>
            <p:ph type="body" sz="half" idx="4294967295"/>
          </p:nvPr>
        </p:nvSpPr>
        <p:spPr>
          <a:xfrm>
            <a:off x="406400" y="2743200"/>
            <a:ext cx="5397311" cy="6108700"/>
          </a:xfrm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t>Besked Typer</a:t>
            </a:r>
          </a:p>
          <a:p>
            <a:pPr lvl="1"/>
            <a:r>
              <a:t>GetRequest</a:t>
            </a:r>
          </a:p>
          <a:p>
            <a:pPr lvl="1"/>
            <a:r>
              <a:t>SetRequest</a:t>
            </a:r>
          </a:p>
          <a:p>
            <a:pPr lvl="1"/>
            <a:r>
              <a:t>Response</a:t>
            </a:r>
          </a:p>
          <a:p>
            <a:pPr lvl="1"/>
            <a:r>
              <a:t>Trap (og inform)</a:t>
            </a:r>
          </a:p>
        </p:txBody>
      </p:sp>
      <p:sp>
        <p:nvSpPr>
          <p:cNvPr id="192" name="Text"/>
          <p:cNvSpPr txBox="1"/>
          <p:nvPr/>
        </p:nvSpPr>
        <p:spPr>
          <a:xfrm>
            <a:off x="533299" y="554066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93" name="Versioner…"/>
          <p:cNvSpPr txBox="1"/>
          <p:nvPr/>
        </p:nvSpPr>
        <p:spPr>
          <a:xfrm>
            <a:off x="6634588" y="2714910"/>
            <a:ext cx="5397311" cy="610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>
              <a:spcBef>
                <a:spcPts val="2800"/>
              </a:spcBef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defRPr sz="3400" u="sng"/>
            </a:pPr>
            <a:r>
              <a:t>Versioner</a:t>
            </a:r>
          </a:p>
          <a:p>
            <a:pPr lvl="1" marL="889000" indent="-444500">
              <a:spcBef>
                <a:spcPts val="2800"/>
              </a:spcBef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defRPr sz="2400"/>
            </a:pPr>
            <a:r>
              <a:t>V1 - Initiel version; begrænset funktionalitet, performance og sikkerhed</a:t>
            </a:r>
          </a:p>
          <a:p>
            <a:pPr lvl="1" marL="889000" indent="-444500">
              <a:spcBef>
                <a:spcPts val="2800"/>
              </a:spcBef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defRPr sz="2400"/>
            </a:pPr>
            <a:r>
              <a:t>V2 - Primært forbedring performance.</a:t>
            </a:r>
          </a:p>
          <a:p>
            <a:pPr lvl="1" marL="889000" indent="-444500">
              <a:spcBef>
                <a:spcPts val="2800"/>
              </a:spcBef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defRPr sz="2400"/>
            </a:pPr>
            <a:r>
              <a:t>V3 - Forbedret sikkerhed (kryptering)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ndblik: SNM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Indblik: SNMP</a:t>
            </a:r>
          </a:p>
        </p:txBody>
      </p:sp>
      <p:sp>
        <p:nvSpPr>
          <p:cNvPr id="198" name="Network Managemen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Management</a:t>
            </a:r>
          </a:p>
        </p:txBody>
      </p:sp>
      <p:sp>
        <p:nvSpPr>
          <p:cNvPr id="199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Text"/>
          <p:cNvSpPr txBox="1"/>
          <p:nvPr/>
        </p:nvSpPr>
        <p:spPr>
          <a:xfrm>
            <a:off x="533299" y="554066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01" name="Text"/>
          <p:cNvSpPr txBox="1"/>
          <p:nvPr/>
        </p:nvSpPr>
        <p:spPr>
          <a:xfrm>
            <a:off x="6633434" y="2347383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7523" y="2347383"/>
            <a:ext cx="10862323" cy="6145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Network Managemen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Management</a:t>
            </a:r>
          </a:p>
        </p:txBody>
      </p:sp>
      <p:sp>
        <p:nvSpPr>
          <p:cNvPr id="207" name="Eksempel: SNMPWal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Eksempel: SNMPWalk</a:t>
            </a:r>
          </a:p>
        </p:txBody>
      </p:sp>
      <p:sp>
        <p:nvSpPr>
          <p:cNvPr id="208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snmpwalk -v3 -l authPriv -u user3 -a MD5 -A &quot;user3password&quot; -x DES -X &quot;user3encryption&quot; localhost"/>
          <p:cNvSpPr txBox="1"/>
          <p:nvPr/>
        </p:nvSpPr>
        <p:spPr>
          <a:xfrm>
            <a:off x="437847" y="2145111"/>
            <a:ext cx="1176650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snmpwalk -v3 -l authPriv -u user3 -a MD5 -A "user3password" -x DES -X "user3encryption" localhost</a:t>
            </a:r>
          </a:p>
        </p:txBody>
      </p:sp>
      <p:pic>
        <p:nvPicPr>
          <p:cNvPr id="210" name="Ubuntu 64-bit-2017-12-16-15-39-08.png" descr="Ubuntu 64-bit-2017-12-16-15-39-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4383" y="2623144"/>
            <a:ext cx="9496034" cy="7122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Network Managemen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Management</a:t>
            </a:r>
          </a:p>
        </p:txBody>
      </p:sp>
      <p:sp>
        <p:nvSpPr>
          <p:cNvPr id="215" name="Eksempel: Nag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Eksempel: Nagios</a:t>
            </a:r>
          </a:p>
        </p:txBody>
      </p:sp>
      <p:sp>
        <p:nvSpPr>
          <p:cNvPr id="216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7" name="Ubuntu 64-bit-2017-12-16-15-55-17.png" descr="Ubuntu 64-bit-2017-12-16-15-55-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2400" y="2125169"/>
            <a:ext cx="10160000" cy="76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