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Hvad</a:t>
            </a:r>
            <a:r>
              <a:t>:	VPN - Virtual Private Network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/>
              <a:t>Hvorfor</a:t>
            </a:r>
            <a:r>
              <a:t>:	</a:t>
            </a:r>
          </a:p>
          <a:p>
            <a:pPr>
              <a:defRPr sz="1600"/>
            </a:pPr>
            <a:r>
              <a:t>	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Hvorfor bruge det? </a:t>
            </a:r>
          </a:p>
          <a:p>
            <a:pPr/>
            <a:r>
              <a:t>	Privatliv / konfidentialitet, </a:t>
            </a:r>
          </a:p>
          <a:p>
            <a:pPr/>
          </a:p>
          <a:p>
            <a:pPr/>
            <a:r>
              <a:t>Hvorfor ikke bruge det altid? CPU-cykler,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Terminering forskellige steder:</a:t>
            </a:r>
          </a:p>
          <a:p>
            <a:pPr/>
            <a:r>
              <a:t>	Site-to-site bliver typisk brugt i en cooporate setting til at tilbyde adgang til ressourcer internt i firmaet.</a:t>
            </a:r>
          </a:p>
          <a:p>
            <a:pPr/>
            <a:r>
              <a:t>	Client  / server bliver typisk brugt af private for at højne sikkerheden på et (relativt) lokalt netværk (man-in-the-middle).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AH: </a:t>
            </a:r>
            <a:r>
              <a:t>	</a:t>
            </a:r>
            <a:r>
              <a:rPr i="1"/>
              <a:t>Authentication Header</a:t>
            </a:r>
          </a:p>
          <a:p>
            <a:pPr/>
            <a:r>
              <a:t>	Sikrer afsender-autentificering, integritet, men </a:t>
            </a:r>
            <a:r>
              <a:rPr u="sng"/>
              <a:t>ikke</a:t>
            </a:r>
            <a:r>
              <a:t> fortrolighed</a:t>
            </a:r>
          </a:p>
          <a:p>
            <a:pPr/>
          </a:p>
          <a:p>
            <a:pPr/>
            <a:r>
              <a:rPr b="1"/>
              <a:t>ESP: </a:t>
            </a:r>
            <a:r>
              <a:rPr i="1"/>
              <a:t>Encapsulating Security Payload</a:t>
            </a:r>
            <a:r>
              <a:t> &lt;- </a:t>
            </a:r>
            <a:r>
              <a:rPr u="sng"/>
              <a:t>Mest brugt</a:t>
            </a:r>
            <a:r>
              <a:t>, da den også sikrer fortrolighed.</a:t>
            </a:r>
          </a:p>
          <a:p>
            <a:pPr/>
            <a:r>
              <a:t>	Sikrer afsender-autentificering, integritet OG fortrolighed.</a:t>
            </a:r>
          </a:p>
          <a:p>
            <a:pPr/>
          </a:p>
          <a:p>
            <a:pPr>
              <a:defRPr i="1"/>
            </a:pPr>
            <a:r>
              <a:t>Transport mode:</a:t>
            </a:r>
          </a:p>
          <a:p>
            <a:pPr/>
            <a:r>
              <a:t>	Genbruger den oprindelige header</a:t>
            </a:r>
          </a:p>
          <a:p>
            <a:pPr/>
            <a:r>
              <a:t>	Giver ikke beskyttelse eller kryptering til den originale IP header.</a:t>
            </a:r>
          </a:p>
          <a:p>
            <a:pPr/>
          </a:p>
          <a:p>
            <a:pPr>
              <a:defRPr i="1"/>
            </a:pPr>
            <a:r>
              <a:t>Tunnel mode:</a:t>
            </a:r>
            <a:r>
              <a:rPr i="0"/>
              <a:t> &lt;- </a:t>
            </a:r>
            <a:r>
              <a:rPr i="0" u="sng"/>
              <a:t>Mest brugt</a:t>
            </a:r>
            <a:r>
              <a:rPr i="0"/>
              <a:t>, da den også sikrer fortrolighed.</a:t>
            </a:r>
          </a:p>
          <a:p>
            <a:pPr/>
            <a:r>
              <a:t>	Ny header</a:t>
            </a:r>
          </a:p>
          <a:p>
            <a:pPr/>
            <a:r>
              <a:t>	Giver beskyttelse af hele den originale IP pakke og kryptere den og tilføjer ny header.</a:t>
            </a:r>
          </a:p>
          <a:p>
            <a:pPr/>
          </a:p>
          <a:p>
            <a:pPr/>
            <a:r>
              <a:t>	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SA:</a:t>
            </a:r>
            <a:r>
              <a:t> 		</a:t>
            </a:r>
            <a:r>
              <a:rPr i="1"/>
              <a:t>Security Association</a:t>
            </a:r>
            <a:endParaRPr i="1"/>
          </a:p>
          <a:p>
            <a:pPr/>
            <a:r>
              <a:rPr i="1"/>
              <a:t>		Verificeret envejsforbindelse etableret mellem R1 og R2 (vpn-endpoints)</a:t>
            </a:r>
            <a:endParaRPr i="1"/>
          </a:p>
          <a:p>
            <a:pPr/>
            <a:endParaRPr i="1"/>
          </a:p>
          <a:p>
            <a:pPr/>
            <a:r>
              <a:rPr b="1"/>
              <a:t>SPI: 		</a:t>
            </a:r>
            <a:r>
              <a:rPr i="1"/>
              <a:t>Security Parameter Index </a:t>
            </a:r>
            <a:endParaRPr i="1"/>
          </a:p>
          <a:p>
            <a:pPr/>
            <a:r>
              <a:t>		Specificerer hvilken SA pakken hører til.</a:t>
            </a:r>
          </a:p>
          <a:p>
            <a:pPr/>
          </a:p>
          <a:p>
            <a:pPr>
              <a:defRPr b="1"/>
            </a:pPr>
            <a:r>
              <a:t>Seq #:</a:t>
            </a:r>
            <a:r>
              <a:rPr b="0"/>
              <a:t>	Sekvensnummer for at forhindre replay-angreb.</a:t>
            </a:r>
            <a:endParaRPr b="0" i="1"/>
          </a:p>
          <a:p>
            <a:pPr/>
            <a:endParaRPr i="1"/>
          </a:p>
          <a:p>
            <a:pPr/>
            <a:r>
              <a:rPr b="1"/>
              <a:t>ESP trl</a:t>
            </a:r>
            <a:r>
              <a:rPr i="1"/>
              <a:t>: 	ESP trailer: Padding, pad længde, næste header</a:t>
            </a:r>
            <a:endParaRPr i="1"/>
          </a:p>
          <a:p>
            <a:pPr/>
            <a:endParaRPr i="1"/>
          </a:p>
          <a:p>
            <a:pPr>
              <a:defRPr b="1"/>
            </a:pPr>
            <a:r>
              <a:t>ESP auth: 	</a:t>
            </a:r>
            <a:r>
              <a:rPr b="0" i="1"/>
              <a:t>Verifikationsværdi genereret med delt nøgle</a:t>
            </a:r>
            <a:endParaRPr i="1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PN (ipsec+openvp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VPN (ipsec+openvpn)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erblik: VP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Overblik: VPN </a:t>
            </a:r>
          </a:p>
        </p:txBody>
      </p:sp>
      <p:sp>
        <p:nvSpPr>
          <p:cNvPr id="172" name="Virtual Private Network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Private Network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5" name="Sikre transport af data i mellem to 'endpoints'…"/>
          <p:cNvSpPr txBox="1"/>
          <p:nvPr>
            <p:ph type="body" sz="half" idx="4294967295"/>
          </p:nvPr>
        </p:nvSpPr>
        <p:spPr>
          <a:xfrm>
            <a:off x="406400" y="6007721"/>
            <a:ext cx="12192000" cy="28441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Char char="▸"/>
            </a:pPr>
            <a:r>
              <a:t>Sikre transport af data i mellem to 'endpoints'  </a:t>
            </a:r>
          </a:p>
          <a:p>
            <a:pPr>
              <a:buClr>
                <a:schemeClr val="accent1"/>
              </a:buClr>
              <a:buChar char="▸"/>
            </a:pPr>
            <a:r>
              <a:t>Indkapsler data i en sikker tunnel, således at man kan bruge et offentligt net som underliggende medie.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4700" y="2132951"/>
            <a:ext cx="7899401" cy="354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1" name="Overblik: VP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Overblik: VPN</a:t>
            </a:r>
          </a:p>
        </p:txBody>
      </p:sp>
      <p:pic>
        <p:nvPicPr>
          <p:cNvPr id="182" name="screenshot 2017-12-19 at 18.35.47.png" descr="screenshot 2017-12-19 at 18.35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023" y="2264193"/>
            <a:ext cx="10020301" cy="594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Virtual Private Network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Private Network</a:t>
            </a:r>
          </a:p>
        </p:txBody>
      </p:sp>
      <p:sp>
        <p:nvSpPr>
          <p:cNvPr id="187" name="Teori: IPsec"/>
          <p:cNvSpPr txBox="1"/>
          <p:nvPr>
            <p:ph type="title"/>
          </p:nvPr>
        </p:nvSpPr>
        <p:spPr>
          <a:xfrm>
            <a:off x="406399" y="1503983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Teori: IPsec</a:t>
            </a:r>
          </a:p>
        </p:txBody>
      </p:sp>
      <p:sp>
        <p:nvSpPr>
          <p:cNvPr id="188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90" name="Table"/>
          <p:cNvGraphicFramePr/>
          <p:nvPr/>
        </p:nvGraphicFramePr>
        <p:xfrm>
          <a:off x="406400" y="2743200"/>
          <a:ext cx="12192000" cy="6096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6096000"/>
                <a:gridCol w="6096000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Host mode with AH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Host mode with ESP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Tunnel mode with AH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D479"/>
                          </a:solidFill>
                          <a:effectLst>
                            <a:outerShdw sx="100000" sy="100000" kx="0" ky="0" algn="b" rotWithShape="0" blurRad="12700" dist="63500" dir="18900000">
                              <a:srgbClr val="000000"/>
                            </a:outerShdw>
                          </a:effectLst>
                          <a:sym typeface="Avenir Next Medium"/>
                        </a:rPr>
                        <a:t>Tunnel mode with ESP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Virtual Private Network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Private Network</a:t>
            </a:r>
          </a:p>
        </p:txBody>
      </p:sp>
      <p:sp>
        <p:nvSpPr>
          <p:cNvPr id="195" name="Teori: IPsec"/>
          <p:cNvSpPr txBox="1"/>
          <p:nvPr>
            <p:ph type="title"/>
          </p:nvPr>
        </p:nvSpPr>
        <p:spPr>
          <a:xfrm>
            <a:off x="406400" y="150398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Teori: IPsec</a:t>
            </a:r>
          </a:p>
        </p:txBody>
      </p:sp>
      <p:sp>
        <p:nvSpPr>
          <p:cNvPr id="196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98" name="screenshot 2017-12-19 at 19.03.34.png" descr="screenshot 2017-12-19 at 19.03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6580" y="2342258"/>
            <a:ext cx="9279342" cy="652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irtual Private Network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Private Network</a:t>
            </a:r>
          </a:p>
        </p:txBody>
      </p:sp>
      <p:sp>
        <p:nvSpPr>
          <p:cNvPr id="203" name="Demo: Tjek offentlig 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Demo: Tjek offentlig ip</a:t>
            </a:r>
          </a:p>
        </p:txBody>
      </p:sp>
      <p:sp>
        <p:nvSpPr>
          <p:cNvPr id="204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5" name="screenshot 2017-12-16 at 16.24.52.png" descr="screenshot 2017-12-16 at 16.24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9851" y="2602500"/>
            <a:ext cx="9825098" cy="6348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