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81" r:id="rId6"/>
    <p:sldId id="266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19.03.2025</a:t>
            </a:fld>
            <a:endParaRPr lang="ru-RU"/>
          </a:p>
        </p:txBody>
      </p:sp>
      <p:sp>
        <p:nvSpPr>
          <p:cNvPr id="4" name="Рисунок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а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29EB89-830A-B4B7-10B1-FA6E416ABF98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459336-7492-34F3-FA48-45F91E7BD718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1EFC44-284E-250C-11BF-EC29365C3302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9623556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8181223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78733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507866-6C37-A6A8-9603-A7760EC8D217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69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167196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255009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405193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39618C-AEA1-7752-31BA-38777D930BDE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430746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7056280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95030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746419-D9BA-5821-1C86-5E4F0B146E5C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47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96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94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69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608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81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1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07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59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1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89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1_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1_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1_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1_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1_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1_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Нажмите,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1_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2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27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4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7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7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36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49" r:id="rId18"/>
    <p:sldLayoutId id="2147483650" r:id="rId19"/>
    <p:sldLayoutId id="2147483651" r:id="rId20"/>
    <p:sldLayoutId id="2147483652" r:id="rId21"/>
    <p:sldLayoutId id="2147483653" r:id="rId22"/>
    <p:sldLayoutId id="2147483654" r:id="rId23"/>
    <p:sldLayoutId id="2147483655" r:id="rId24"/>
    <p:sldLayoutId id="2147483656" r:id="rId25"/>
    <p:sldLayoutId id="2147483657" r:id="rId26"/>
    <p:sldLayoutId id="2147483658" r:id="rId27"/>
    <p:sldLayoutId id="2147483659" r:id="rId2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>
            <a:normAutofit fontScale="90000"/>
          </a:bodyPr>
          <a:lstStyle/>
          <a:p>
            <a:pPr marL="457200" marR="53340" lvl="1" algn="l">
              <a:spcBef>
                <a:spcPts val="1000"/>
              </a:spcBef>
              <a:spcAft>
                <a:spcPts val="0"/>
              </a:spcAft>
              <a:buSzPts val="1200"/>
              <a:tabLst>
                <a:tab pos="683895" algn="l"/>
              </a:tabLst>
            </a:pPr>
            <a:r>
              <a:rPr lang="ru-RU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ИЛЛЮСТРАЦИЯ ВЫПОЛНЕНИЯ ПРОГРАММЫ ГЕНЕРАЦИИ ПЕРЕСТАНОВОК.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33008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t>Основная суть алгоритма</a:t>
            </a:r>
          </a:p>
        </p:txBody>
      </p:sp>
      <p:sp>
        <p:nvSpPr>
          <p:cNvPr id="1778021378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10000"/>
          </a:bodyPr>
          <a:lstStyle/>
          <a:p>
            <a:pPr marL="0" indent="0">
              <a:buFont typeface="Arial"/>
              <a:buNone/>
              <a:defRPr/>
            </a:pPr>
            <a:r>
              <a:rPr sz="2400">
                <a:latin typeface="Times New Roman"/>
                <a:ea typeface="Times New Roman"/>
                <a:cs typeface="Times New Roman"/>
              </a:rPr>
              <a:t>А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лгоритм использует метод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бэктрекинга (перебора с возвратом)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для генерации всех возможных перестановок чисел от 1 до n.</a:t>
            </a:r>
          </a:p>
          <a:p>
            <a:pPr marL="0" indent="0">
              <a:buFont typeface="Arial"/>
              <a:buNone/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Основная идея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49965" indent="-349965">
              <a:buFont typeface="Arial"/>
              <a:buAutoNum type="arabicPeriod"/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 каждом шаге рекурсии выбирается число для текущей позиции перестановки, которое еще не было использовано.</a:t>
            </a:r>
            <a:endParaRPr sz="240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400">
                <a:latin typeface="Times New Roman"/>
                <a:ea typeface="Times New Roman"/>
                <a:cs typeface="Times New Roman"/>
              </a:rPr>
              <a:t>2.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Если все позиции заполнены — перестановка готова и выводится.</a:t>
            </a:r>
            <a:endParaRPr sz="240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400">
                <a:latin typeface="Times New Roman"/>
                <a:ea typeface="Times New Roman"/>
                <a:cs typeface="Times New Roman"/>
              </a:rPr>
              <a:t>3.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Если  нет доступных чисел для текущей позиции — происходит возврат (откат) к  предыдущему шагу, где выбирается следующее возможное число.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4208124" name="Заголовок 1"/>
          <p:cNvSpPr>
            <a:spLocks noGrp="1"/>
          </p:cNvSpPr>
          <p:nvPr>
            <p:ph type="title"/>
          </p:nvPr>
        </p:nvSpPr>
        <p:spPr bwMode="auto">
          <a:xfrm>
            <a:off x="1160931" y="605614"/>
            <a:ext cx="9601196" cy="1303867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Мой </a:t>
            </a:r>
            <a:r>
              <a:rPr dirty="0" err="1"/>
              <a:t>код</a:t>
            </a:r>
            <a:endParaRPr dirty="0"/>
          </a:p>
        </p:txBody>
      </p:sp>
      <p:sp>
        <p:nvSpPr>
          <p:cNvPr id="1995599514" name="Объект 2"/>
          <p:cNvSpPr>
            <a:spLocks noGrp="1"/>
          </p:cNvSpPr>
          <p:nvPr>
            <p:ph idx="1"/>
          </p:nvPr>
        </p:nvSpPr>
        <p:spPr bwMode="auto">
          <a:xfrm>
            <a:off x="838198" y="1690687"/>
            <a:ext cx="10515600" cy="47912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endParaRPr/>
          </a:p>
        </p:txBody>
      </p:sp>
      <p:pic>
        <p:nvPicPr>
          <p:cNvPr id="522413746" name="Рисунок 52241374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8" y="1690687"/>
            <a:ext cx="7019924" cy="4791258"/>
          </a:xfrm>
          <a:prstGeom prst="rect">
            <a:avLst/>
          </a:prstGeom>
        </p:spPr>
      </p:pic>
      <p:pic>
        <p:nvPicPr>
          <p:cNvPr id="812830829" name="Рисунок 81283082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858123" y="1690686"/>
            <a:ext cx="3495674" cy="47912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27567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t>Результат</a:t>
            </a:r>
          </a:p>
        </p:txBody>
      </p:sp>
      <p:sp>
        <p:nvSpPr>
          <p:cNvPr id="114343935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t>В итоге мы получаем </a:t>
            </a:r>
            <a:r>
              <a:rPr lang="en-US"/>
              <a:t>n!</a:t>
            </a:r>
            <a:r>
              <a:t> количества перестановок для чисел от 1 до </a:t>
            </a:r>
            <a:r>
              <a:rPr lang="en-US"/>
              <a:t>n:</a:t>
            </a:r>
            <a:br>
              <a:rPr lang="en-US"/>
            </a:br>
            <a:r>
              <a:rPr lang="en-US"/>
              <a:t>123</a:t>
            </a:r>
            <a:br>
              <a:rPr lang="en-US"/>
            </a:br>
            <a:r>
              <a:rPr lang="en-US"/>
              <a:t>132</a:t>
            </a:r>
            <a:br>
              <a:rPr lang="en-US"/>
            </a:br>
            <a:r>
              <a:rPr lang="en-US"/>
              <a:t>213</a:t>
            </a:r>
            <a:br>
              <a:rPr lang="en-US"/>
            </a:br>
            <a:r>
              <a:rPr lang="en-US"/>
              <a:t>231</a:t>
            </a:r>
            <a:br>
              <a:rPr lang="en-US"/>
            </a:br>
            <a:r>
              <a:rPr lang="en-US"/>
              <a:t>312</a:t>
            </a:r>
            <a:br>
              <a:rPr lang="en-US"/>
            </a:br>
            <a:r>
              <a:rPr lang="en-US"/>
              <a:t>321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350799" name="TextBox 203350798"/>
          <p:cNvSpPr txBox="1"/>
          <p:nvPr/>
        </p:nvSpPr>
        <p:spPr bwMode="auto">
          <a:xfrm>
            <a:off x="8665068" y="185550"/>
            <a:ext cx="2814467" cy="378013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dirty="0" err="1"/>
              <a:t>Статическая</a:t>
            </a:r>
            <a:r>
              <a:rPr dirty="0"/>
              <a:t> </a:t>
            </a:r>
            <a:r>
              <a:rPr dirty="0" err="1"/>
              <a:t>память</a:t>
            </a:r>
            <a:r>
              <a:rPr lang="ru-RU" dirty="0"/>
              <a:t>:</a:t>
            </a:r>
          </a:p>
          <a:p>
            <a:pPr marL="342900" indent="-342900">
              <a:buAutoNum type="arabicParenR"/>
              <a:defRPr/>
            </a:pPr>
            <a:r>
              <a:rPr lang="ru-RU" dirty="0"/>
              <a:t>Не используется, т.к массивы динамические</a:t>
            </a:r>
          </a:p>
          <a:p>
            <a:pPr>
              <a:defRPr/>
            </a:pPr>
            <a:r>
              <a:rPr lang="ru-RU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2)</a:t>
            </a:r>
          </a:p>
          <a:p>
            <a:pPr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 </a:t>
            </a:r>
            <a:r>
              <a:rPr lang="en-US" sz="1800" b="0" i="0" u="none" strike="noStrike" cap="none" spc="0" dirty="0">
                <a:solidFill>
                  <a:srgbClr val="7030A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for </a:t>
            </a:r>
            <a:r>
              <a:rPr lang="en-US" sz="1800" b="0" i="0" u="none" strike="noStrike" cap="none" spc="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(</a:t>
            </a:r>
            <a:r>
              <a:rPr lang="en-US" sz="1800" b="0" i="0" u="none" strike="noStrike" cap="none" spc="0" dirty="0">
                <a:solidFill>
                  <a:srgbClr val="00206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int </a:t>
            </a:r>
            <a:r>
              <a:rPr lang="en-US" sz="1800" b="0" i="0" u="none" strike="noStrike" cap="none" spc="0" dirty="0" err="1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i</a:t>
            </a:r>
            <a:r>
              <a:rPr lang="en-US" sz="1800" b="0" i="0" u="none" strike="noStrike" cap="none" spc="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 = 0; </a:t>
            </a:r>
            <a:r>
              <a:rPr lang="en-US" sz="1800" b="0" i="0" u="none" strike="noStrike" cap="none" spc="0" dirty="0" err="1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i</a:t>
            </a:r>
            <a:r>
              <a:rPr lang="en-US" sz="1800" b="0" i="0" u="none" strike="noStrike" cap="none" spc="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 &lt; n; </a:t>
            </a:r>
            <a:r>
              <a:rPr lang="en-US" sz="1800" b="0" i="0" u="none" strike="noStrike" cap="none" spc="0" dirty="0" err="1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i</a:t>
            </a:r>
            <a:r>
              <a:rPr lang="en-US" sz="1800" b="0" i="0" u="none" strike="noStrike" cap="none" spc="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++)</a:t>
            </a:r>
            <a:endParaRPr lang="en-US" sz="1800" b="0" i="0" u="none" strike="noStrike" cap="none" spc="0" dirty="0">
              <a:solidFill>
                <a:schemeClr val="tx1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    {</a:t>
            </a:r>
            <a:endParaRPr lang="en-US" sz="1800" b="0" i="0" u="none" strike="noStrike" cap="none" spc="0" dirty="0">
              <a:solidFill>
                <a:schemeClr val="tx1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        P[</a:t>
            </a:r>
            <a:r>
              <a:rPr lang="en-US" sz="1800" b="0" i="0" u="none" strike="noStrike" cap="none" spc="0" dirty="0" err="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i</a:t>
            </a:r>
            <a:r>
              <a:rPr lang="en-US" sz="1800" b="0" i="0" u="none" strike="noStrike" cap="none" spc="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] = 0;</a:t>
            </a:r>
            <a:endParaRPr lang="en-US" sz="1800" b="0" i="0" u="none" strike="noStrike" cap="none" spc="0" dirty="0">
              <a:solidFill>
                <a:schemeClr val="tx1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        R[</a:t>
            </a:r>
            <a:r>
              <a:rPr lang="en-US" sz="1800" b="0" i="0" u="none" strike="noStrike" cap="none" spc="0" dirty="0" err="1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i</a:t>
            </a:r>
            <a:r>
              <a:rPr lang="en-US" sz="1800" b="0" i="0" u="none" strike="noStrike" cap="none" spc="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] = </a:t>
            </a:r>
            <a:r>
              <a:rPr lang="en-US" sz="1800" b="0" i="0" u="none" strike="noStrike" cap="none" spc="0" dirty="0">
                <a:solidFill>
                  <a:srgbClr val="0070C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false</a:t>
            </a:r>
            <a:r>
              <a:rPr lang="en-US" sz="1800" b="0" i="0" u="none" strike="noStrike" cap="none" spc="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;</a:t>
            </a:r>
            <a:endParaRPr lang="en-US" sz="1800" b="0" i="0" u="none" strike="noStrike" cap="none" spc="0" dirty="0">
              <a:solidFill>
                <a:schemeClr val="tx1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    }</a:t>
            </a:r>
            <a:endParaRPr lang="ru-RU" sz="1800" b="0" i="0" u="none" strike="noStrike" cap="none" spc="0" dirty="0">
              <a:solidFill>
                <a:schemeClr val="tx1"/>
              </a:solidFill>
              <a:highlight>
                <a:srgbClr val="FFFF00"/>
              </a:highlight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dirty="0">
                <a:latin typeface="Arial"/>
                <a:cs typeface="Arial"/>
              </a:rPr>
              <a:t>Здесь </a:t>
            </a:r>
            <a:r>
              <a:rPr lang="pt-BR" dirty="0"/>
              <a:t>P = [ 0, 0, 0 ]</a:t>
            </a:r>
            <a:br>
              <a:rPr lang="pt-BR" dirty="0"/>
            </a:br>
            <a:r>
              <a:rPr lang="pt-BR" dirty="0"/>
              <a:t>R = [ f, f, f ]</a:t>
            </a:r>
            <a:br>
              <a:rPr lang="pt-BR" dirty="0"/>
            </a:br>
            <a:r>
              <a:rPr lang="pt-BR" dirty="0"/>
              <a:t>n = 3</a:t>
            </a:r>
            <a:endParaRPr lang="ru-RU" dirty="0"/>
          </a:p>
          <a:p>
            <a:pPr>
              <a:defRPr/>
            </a:pPr>
            <a:r>
              <a:rPr lang="ru-RU" dirty="0"/>
              <a:t>3) Также как 2 </a:t>
            </a:r>
            <a:br>
              <a:rPr lang="en-US" dirty="0">
                <a:highlight>
                  <a:srgbClr val="FFFF00"/>
                </a:highlight>
              </a:rPr>
            </a:br>
            <a:endParaRPr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27BF1-41F9-49E4-8995-DB78FDF241C3}"/>
              </a:ext>
            </a:extLst>
          </p:cNvPr>
          <p:cNvSpPr txBox="1"/>
          <p:nvPr/>
        </p:nvSpPr>
        <p:spPr>
          <a:xfrm>
            <a:off x="8665068" y="390462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/>
              <a:t>Динамическая память</a:t>
            </a:r>
            <a:r>
              <a:rPr lang="ru-RU" dirty="0"/>
              <a:t>:</a:t>
            </a:r>
          </a:p>
          <a:p>
            <a:pPr marL="342900" indent="-342900">
              <a:buAutoNum type="arabicParenR"/>
              <a:defRPr/>
            </a:pPr>
            <a:r>
              <a:rPr lang="ru-RU" dirty="0"/>
              <a:t>-</a:t>
            </a:r>
          </a:p>
          <a:p>
            <a:pPr marL="342900" indent="-342900">
              <a:buAutoNum type="arabicParenR"/>
              <a:defRPr/>
            </a:pPr>
            <a:r>
              <a:rPr lang="ru-RU" dirty="0"/>
              <a:t>-</a:t>
            </a:r>
          </a:p>
          <a:p>
            <a:pPr marL="342900" indent="-342900">
              <a:buAutoNum type="arabicParenR"/>
              <a:defRPr/>
            </a:pPr>
            <a:r>
              <a:rPr lang="ru-RU" dirty="0"/>
              <a:t>При обращении к функции:</a:t>
            </a:r>
          </a:p>
          <a:p>
            <a:pPr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per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(0, n, P, R); </a:t>
            </a:r>
            <a:r>
              <a:rPr lang="en-US" dirty="0">
                <a:highlight>
                  <a:srgbClr val="FFFF00"/>
                </a:highlight>
                <a:latin typeface="Arial"/>
                <a:ea typeface="Arial"/>
                <a:cs typeface="Arial"/>
              </a:rPr>
              <a:t>void(…)</a:t>
            </a:r>
            <a:r>
              <a:rPr lang="ru-RU" dirty="0">
                <a:highlight>
                  <a:srgbClr val="808080"/>
                </a:highlight>
                <a:latin typeface="Arial"/>
                <a:ea typeface="Arial"/>
                <a:cs typeface="Arial"/>
              </a:rPr>
              <a:t>;</a:t>
            </a:r>
            <a:endParaRPr lang="pt-BR" dirty="0">
              <a:highlight>
                <a:srgbClr val="808080"/>
              </a:highlight>
            </a:endParaRPr>
          </a:p>
          <a:p>
            <a:pPr>
              <a:defRPr/>
            </a:pPr>
            <a:r>
              <a:rPr lang="pt-BR" dirty="0"/>
              <a:t>P[](1) = P [ 0, 0, 0 ]</a:t>
            </a:r>
            <a:br>
              <a:rPr lang="pt-BR" dirty="0"/>
            </a:br>
            <a:r>
              <a:rPr lang="pt-BR" sz="18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R[](1) = R [ false, </a:t>
            </a:r>
            <a:r>
              <a:rPr lang="pt-BR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false, false]</a:t>
            </a:r>
            <a:br>
              <a:rPr lang="pt-BR" dirty="0"/>
            </a:br>
            <a:r>
              <a:rPr lang="pt-BR" dirty="0"/>
              <a:t>n = 3 </a:t>
            </a:r>
            <a:br>
              <a:rPr lang="pt-BR" dirty="0"/>
            </a:br>
            <a:r>
              <a:rPr lang="pt-BR" dirty="0"/>
              <a:t>k = 0</a:t>
            </a:r>
          </a:p>
          <a:p>
            <a:pPr lvl="1"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  </a:t>
            </a:r>
          </a:p>
          <a:p>
            <a:pPr marL="342900" indent="-342900">
              <a:buAutoNum type="arabicParenR"/>
              <a:defRPr/>
            </a:pP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74006B7-BDFF-4B8D-B582-D56070F5D4E1}"/>
              </a:ext>
            </a:extLst>
          </p:cNvPr>
          <p:cNvGrpSpPr/>
          <p:nvPr/>
        </p:nvGrpSpPr>
        <p:grpSpPr>
          <a:xfrm>
            <a:off x="140319" y="185550"/>
            <a:ext cx="8312312" cy="3977691"/>
            <a:chOff x="482064" y="1878164"/>
            <a:chExt cx="10515598" cy="4791258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26E1322-32B6-447C-8D53-778E7899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82064" y="1878164"/>
              <a:ext cx="7019924" cy="4791258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2DA9327-156C-49A2-807A-4CCDC3A67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7501988" y="1878164"/>
              <a:ext cx="3495674" cy="4791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8303426" name="TextBox 868303425"/>
          <p:cNvSpPr txBox="1"/>
          <p:nvPr/>
        </p:nvSpPr>
        <p:spPr bwMode="auto">
          <a:xfrm>
            <a:off x="261038" y="185551"/>
            <a:ext cx="2992721" cy="5212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void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per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(</a:t>
            </a:r>
            <a:r>
              <a:rPr lang="ru-RU" sz="1400" b="0" i="0" u="none" strike="noStrike" cap="none" spc="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int</a:t>
            </a:r>
            <a:r>
              <a:rPr lang="ru-RU" sz="1400" b="0" i="0" u="none" strike="noStrike" cap="none" spc="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k, </a:t>
            </a:r>
            <a:r>
              <a:rPr lang="ru-RU" sz="1400" b="0" i="0" u="none" strike="noStrike" cap="none" spc="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int</a:t>
            </a:r>
            <a:r>
              <a:rPr lang="ru-RU" sz="1400" b="0" i="0" u="none" strike="noStrike" cap="none" spc="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n, </a:t>
            </a:r>
            <a:r>
              <a:rPr lang="ru-RU" sz="1400" b="0" i="0" u="none" strike="noStrike" cap="none" spc="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int</a:t>
            </a:r>
            <a:r>
              <a:rPr lang="ru-RU" sz="1400" b="0" i="0" u="none" strike="noStrike" cap="none" spc="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P[], </a:t>
            </a:r>
            <a:r>
              <a:rPr lang="ru-RU" sz="1400" b="0" i="0" u="none" strike="noStrike" cap="none" spc="0" dirty="0" err="1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bool</a:t>
            </a:r>
            <a:r>
              <a:rPr lang="ru-RU" sz="1400" b="0" i="0" u="none" strike="noStrike" cap="none" spc="0" dirty="0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R[</a:t>
            </a:r>
            <a:r>
              <a:rPr lang="ru-RU" sz="1400" b="0" i="0" u="none" strike="noStrike" cap="none" spc="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]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)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{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if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(k == n) 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{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for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(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int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i = 0; i &lt; n; i++)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{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   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cout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&lt;&lt; P[i] &lt;&lt; " ";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}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cout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&lt;&lt;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endl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;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return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;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}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for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(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int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i = 0; i &lt; n; ++i)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{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if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(!R[i]) 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{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    </a:t>
            </a:r>
            <a:r>
              <a:rPr lang="ru-RU" sz="1400" b="0" i="0" u="none" strike="noStrike" cap="none" spc="0" dirty="0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R[i] = </a:t>
            </a:r>
            <a:r>
              <a:rPr lang="ru-RU" sz="1400" b="0" i="0" u="none" strike="noStrike" cap="none" spc="0" dirty="0" err="1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true</a:t>
            </a:r>
            <a:r>
              <a:rPr lang="ru-RU" sz="1400" b="0" i="0" u="none" strike="noStrike" cap="none" spc="0" dirty="0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;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(</a:t>
            </a:r>
            <a:r>
              <a:rPr lang="en-US" sz="1400" b="0" i="0" u="none" strike="noStrike" cap="none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u="none" strike="noStrike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    </a:t>
            </a:r>
            <a:r>
              <a:rPr lang="ru-RU" sz="1400" b="0" i="0" u="none" strike="noStrike" cap="none" spc="0" dirty="0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P[k] = i + 1;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(k = 0)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    </a:t>
            </a:r>
            <a:r>
              <a:rPr lang="ru-RU" sz="1400" b="0" i="0" u="none" strike="noStrike" cap="none" spc="0" dirty="0" err="1">
                <a:highlight>
                  <a:srgbClr val="008B8B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per</a:t>
            </a:r>
            <a:r>
              <a:rPr lang="ru-RU" sz="1400" b="0" i="0" u="none" strike="noStrike" cap="none" spc="0" dirty="0">
                <a:highlight>
                  <a:srgbClr val="008B8B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(k + 1, n, P, R);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    R[i] =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false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;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}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}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}</a:t>
            </a:r>
            <a:br>
              <a:rPr sz="1400" dirty="0"/>
            </a:br>
            <a:endParaRPr sz="1400" b="0" i="0" u="none" strike="noStrike" cap="none" spc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42882328" name="TextBox 1442882327"/>
          <p:cNvSpPr txBox="1"/>
          <p:nvPr/>
        </p:nvSpPr>
        <p:spPr bwMode="auto">
          <a:xfrm>
            <a:off x="4231849" y="3904470"/>
            <a:ext cx="2864867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Динамическая память</a:t>
            </a:r>
            <a:br>
              <a:rPr lang="ru-RU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Стек</a:t>
            </a:r>
            <a:endParaRPr sz="1600"/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P[](1) = P [ 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0, 0 ]</a:t>
            </a:r>
            <a:b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R[](1) = R [ true, false, false]</a:t>
            </a:r>
            <a:br>
              <a:rPr lang="ru-RU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3 </a:t>
            </a:r>
            <a:b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= 0</a:t>
            </a:r>
            <a:r>
              <a:t> </a:t>
            </a:r>
            <a:endParaRPr sz="1600"/>
          </a:p>
        </p:txBody>
      </p:sp>
      <p:sp>
        <p:nvSpPr>
          <p:cNvPr id="1251106681" name="TextBox 1251106680"/>
          <p:cNvSpPr txBox="1"/>
          <p:nvPr/>
        </p:nvSpPr>
        <p:spPr bwMode="auto">
          <a:xfrm>
            <a:off x="1374350" y="519545"/>
            <a:ext cx="1303413" cy="594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 b="1" dirty="0" err="1"/>
              <a:t>Условие</a:t>
            </a:r>
            <a:r>
              <a:rPr sz="1100" b="1" dirty="0"/>
              <a:t> </a:t>
            </a:r>
            <a:r>
              <a:rPr sz="1100" b="1" dirty="0" err="1"/>
              <a:t>не</a:t>
            </a:r>
            <a:r>
              <a:rPr sz="1100" b="1" dirty="0"/>
              <a:t> </a:t>
            </a:r>
            <a:r>
              <a:rPr sz="1100" b="1" dirty="0" err="1"/>
              <a:t>выполняется</a:t>
            </a:r>
            <a:r>
              <a:rPr lang="en-US" sz="1100" b="1" dirty="0"/>
              <a:t> (k = 0)</a:t>
            </a:r>
            <a:endParaRPr sz="1100" b="1" dirty="0"/>
          </a:p>
        </p:txBody>
      </p:sp>
      <p:sp>
        <p:nvSpPr>
          <p:cNvPr id="20205696" name="TextBox 20205695"/>
          <p:cNvSpPr txBox="1"/>
          <p:nvPr/>
        </p:nvSpPr>
        <p:spPr bwMode="auto">
          <a:xfrm>
            <a:off x="1374350" y="2936182"/>
            <a:ext cx="1303412" cy="57900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 b="1" dirty="0" err="1"/>
              <a:t>Условие</a:t>
            </a:r>
            <a:r>
              <a:rPr sz="1100" b="1" dirty="0"/>
              <a:t> </a:t>
            </a:r>
            <a:r>
              <a:rPr sz="1100" b="1" dirty="0" err="1"/>
              <a:t>выполняется</a:t>
            </a:r>
            <a:r>
              <a:rPr lang="en-US" sz="1100" b="1" dirty="0"/>
              <a:t> (R[0] = false)</a:t>
            </a:r>
            <a:endParaRPr sz="1100" b="1" dirty="0"/>
          </a:p>
        </p:txBody>
      </p:sp>
      <p:cxnSp>
        <p:nvCxnSpPr>
          <p:cNvPr id="2" name="Прямая соединительная линия 1"/>
          <p:cNvCxnSpPr>
            <a:cxnSpLocks/>
          </p:cNvCxnSpPr>
          <p:nvPr/>
        </p:nvCxnSpPr>
        <p:spPr bwMode="auto">
          <a:xfrm>
            <a:off x="1881525" y="3859480"/>
            <a:ext cx="2164772" cy="680356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>
            <a:cxnSpLocks/>
          </p:cNvCxnSpPr>
          <p:nvPr/>
        </p:nvCxnSpPr>
        <p:spPr bwMode="auto">
          <a:xfrm flipH="1">
            <a:off x="508441" y="4181103"/>
            <a:ext cx="494804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cxnSpLocks/>
          </p:cNvCxnSpPr>
          <p:nvPr/>
        </p:nvCxnSpPr>
        <p:spPr bwMode="auto">
          <a:xfrm flipV="1">
            <a:off x="508441" y="519545"/>
            <a:ext cx="346363" cy="3661558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04115" name="TextBox 50104114"/>
          <p:cNvSpPr txBox="1"/>
          <p:nvPr/>
        </p:nvSpPr>
        <p:spPr bwMode="auto">
          <a:xfrm>
            <a:off x="3687680" y="382565"/>
            <a:ext cx="2773068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Статическая память</a:t>
            </a:r>
            <a:b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P = [ 1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0, 0</a:t>
            </a:r>
            <a: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]</a:t>
            </a:r>
            <a:b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R = [ true, false, false ]</a:t>
            </a:r>
            <a:br>
              <a:rPr lang="ru-RU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n = 3</a:t>
            </a:r>
            <a:endParaRPr sz="1800" dirty="0"/>
          </a:p>
          <a:p>
            <a:pPr>
              <a:defRPr/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3DC9F-94DF-4034-B422-2AE0619EA73F}"/>
              </a:ext>
            </a:extLst>
          </p:cNvPr>
          <p:cNvSpPr txBox="1"/>
          <p:nvPr/>
        </p:nvSpPr>
        <p:spPr>
          <a:xfrm>
            <a:off x="6696636" y="176086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/>
              <a:t>Передаем в функцию:</a:t>
            </a:r>
            <a:br>
              <a:rPr lang="ru-RU" dirty="0"/>
            </a:br>
            <a:r>
              <a:rPr lang="ru-RU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Стек</a:t>
            </a:r>
            <a:endParaRPr lang="ru-RU" sz="1800" dirty="0"/>
          </a:p>
          <a:p>
            <a:pPr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P[](2) = P(1) [ 1, 0, 0 ]</a:t>
            </a:r>
            <a:b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R[](2) = R(1) [ true, false, false]</a:t>
            </a:r>
            <a:b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n = 3 </a:t>
            </a:r>
            <a:b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8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k = 1</a:t>
            </a:r>
            <a:endParaRPr lang="en-US" sz="18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D783AB4-2CDD-4F26-A5F6-D15AAADDEE3B}"/>
              </a:ext>
            </a:extLst>
          </p:cNvPr>
          <p:cNvCxnSpPr/>
          <p:nvPr/>
        </p:nvCxnSpPr>
        <p:spPr>
          <a:xfrm flipH="1" flipV="1">
            <a:off x="2608729" y="519545"/>
            <a:ext cx="4087907" cy="188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3146663" name="TextBox 533146662"/>
          <p:cNvSpPr txBox="1"/>
          <p:nvPr/>
        </p:nvSpPr>
        <p:spPr bwMode="auto">
          <a:xfrm>
            <a:off x="261038" y="185551"/>
            <a:ext cx="2994881" cy="5212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void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per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(</a:t>
            </a:r>
            <a:r>
              <a:rPr lang="ru-RU" sz="1400" b="0" i="0" u="none" strike="noStrike" cap="none" spc="0" dirty="0" err="1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int</a:t>
            </a:r>
            <a:r>
              <a:rPr lang="ru-RU" sz="1400" b="0" i="0" u="none" strike="noStrike" cap="none" spc="0" dirty="0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k, </a:t>
            </a:r>
            <a:r>
              <a:rPr lang="ru-RU" sz="1400" b="0" i="0" u="none" strike="noStrike" cap="none" spc="0" dirty="0" err="1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int</a:t>
            </a:r>
            <a:r>
              <a:rPr lang="ru-RU" sz="1400" b="0" i="0" u="none" strike="noStrike" cap="none" spc="0" dirty="0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n, </a:t>
            </a:r>
            <a:r>
              <a:rPr lang="ru-RU" sz="1400" b="0" i="0" u="none" strike="noStrike" cap="none" spc="0" dirty="0" err="1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int</a:t>
            </a:r>
            <a:r>
              <a:rPr lang="ru-RU" sz="1400" b="0" i="0" u="none" strike="noStrike" cap="none" spc="0" dirty="0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P[], </a:t>
            </a:r>
            <a:r>
              <a:rPr lang="ru-RU" sz="1400" b="0" i="0" u="none" strike="noStrike" cap="none" spc="0" dirty="0" err="1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bool</a:t>
            </a:r>
            <a:r>
              <a:rPr lang="ru-RU" sz="1400" b="0" i="0" u="none" strike="noStrike" cap="none" spc="0" dirty="0">
                <a:highlight>
                  <a:srgbClr val="FFFF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R[</a:t>
            </a:r>
            <a:r>
              <a:rPr lang="ru-RU" sz="1400" b="0" i="0" u="none" strike="noStrike" cap="none" spc="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]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)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{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if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(k == n) 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{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for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(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int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i = 0; i &lt; n; i++)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{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   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cout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&lt;&lt; P[i] &lt;&lt; " ";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}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cout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&lt;&lt;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endl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;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</a:t>
            </a:r>
            <a:r>
              <a:rPr lang="ru-RU" sz="1400" b="0" i="0" u="none" strike="noStrike" cap="none" spc="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return</a:t>
            </a: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;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}</a:t>
            </a: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sz="1400" b="0" i="0" u="none" strike="noStrike" cap="none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</a:t>
            </a:r>
            <a:r>
              <a:rPr lang="ru-RU" sz="1400" b="0" i="0" u="none" strike="noStrike" cap="none" spc="0" dirty="0" err="1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for</a:t>
            </a: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(</a:t>
            </a:r>
            <a:r>
              <a:rPr lang="ru-RU" sz="1400" b="0" i="0" u="none" strike="noStrike" cap="none" spc="0" dirty="0" err="1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int</a:t>
            </a: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i = 0; i &lt; n; ++i)</a:t>
            </a:r>
            <a:endParaRPr sz="1400" b="0" i="0" u="none" strike="noStrike" cap="none" spc="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{</a:t>
            </a:r>
            <a:endParaRPr sz="1400" b="0" i="0" u="none" strike="noStrike" cap="none" spc="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</a:t>
            </a:r>
            <a:r>
              <a:rPr lang="ru-RU" sz="1400" b="0" i="0" u="none" strike="noStrike" cap="none" spc="0" dirty="0" err="1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if</a:t>
            </a: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(!R[i]) </a:t>
            </a:r>
            <a:endParaRPr sz="1400" b="0" i="0" u="none" strike="noStrike" cap="none" spc="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{</a:t>
            </a:r>
            <a:endParaRPr sz="1400" b="0" i="0" u="none" strike="noStrike" cap="none" spc="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    R[i] = </a:t>
            </a:r>
            <a:r>
              <a:rPr lang="ru-RU" sz="1400" b="0" i="0" u="none" strike="noStrike" cap="none" spc="0" dirty="0" err="1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true</a:t>
            </a: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; </a:t>
            </a:r>
            <a:endParaRPr sz="1400" b="0" i="0" u="none" strike="noStrike" cap="none" spc="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    P[k] = i + 1;    </a:t>
            </a:r>
            <a:endParaRPr sz="1400" b="0" i="0" u="none" strike="noStrike" cap="none" spc="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    </a:t>
            </a:r>
            <a:r>
              <a:rPr lang="ru-RU" sz="1400" b="0" i="0" u="none" strike="noStrike" cap="none" spc="0" dirty="0" err="1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per</a:t>
            </a: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(k + 1, n, P, R);</a:t>
            </a:r>
            <a:endParaRPr sz="1400" b="0" i="0" u="none" strike="noStrike" cap="none" spc="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    R[i] = </a:t>
            </a:r>
            <a:r>
              <a:rPr lang="ru-RU" sz="1400" b="0" i="0" u="none" strike="noStrike" cap="none" spc="0" dirty="0" err="1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false</a:t>
            </a: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;</a:t>
            </a:r>
            <a:endParaRPr sz="1400" b="0" i="0" u="none" strike="noStrike" cap="none" spc="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    }</a:t>
            </a:r>
            <a:endParaRPr sz="1400" b="0" i="0" u="none" strike="noStrike" cap="none" spc="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  }</a:t>
            </a:r>
            <a:endParaRPr sz="1400" b="0" i="0" u="none" strike="noStrike" cap="none" spc="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1400" b="0" i="0" u="none" strike="noStrike" cap="none" spc="0" dirty="0">
                <a:highlight>
                  <a:srgbClr val="FF000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}</a:t>
            </a:r>
            <a:br>
              <a:rPr sz="1400" dirty="0"/>
            </a:br>
            <a:endParaRPr sz="1400" b="0" i="0" u="none" strike="noStrike" cap="none" spc="0" dirty="0">
              <a:latin typeface="Arial"/>
              <a:cs typeface="Arial"/>
            </a:endParaRPr>
          </a:p>
        </p:txBody>
      </p:sp>
      <p:sp>
        <p:nvSpPr>
          <p:cNvPr id="1562935054" name="TextBox 1562935053"/>
          <p:cNvSpPr txBox="1"/>
          <p:nvPr/>
        </p:nvSpPr>
        <p:spPr bwMode="auto">
          <a:xfrm>
            <a:off x="4329335" y="1165412"/>
            <a:ext cx="2885747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dirty="0" err="1"/>
              <a:t>Передаем</a:t>
            </a:r>
            <a:r>
              <a:rPr dirty="0"/>
              <a:t> в </a:t>
            </a:r>
            <a:r>
              <a:rPr dirty="0" err="1"/>
              <a:t>функцию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Стек</a:t>
            </a:r>
            <a:br>
              <a:rPr lang="en-US" dirty="0"/>
            </a:br>
            <a:r>
              <a:rPr lang="en-US" dirty="0"/>
              <a:t>P[](4) = P [ 1</a:t>
            </a:r>
            <a:r>
              <a:rPr lang="ru-RU" dirty="0"/>
              <a:t>, </a:t>
            </a:r>
            <a:r>
              <a:rPr lang="en-US" dirty="0"/>
              <a:t>2</a:t>
            </a:r>
            <a:r>
              <a:rPr lang="ru-RU" dirty="0"/>
              <a:t>, </a:t>
            </a:r>
            <a:r>
              <a:rPr lang="en-US" dirty="0"/>
              <a:t>3 ]</a:t>
            </a:r>
            <a:br>
              <a:rPr lang="en-US" dirty="0"/>
            </a:br>
            <a:r>
              <a:rPr lang="en-US" dirty="0"/>
              <a:t>R[](4) = R [ true, true, </a:t>
            </a:r>
            <a:r>
              <a:rPr lang="en-US" sz="18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dirty="0"/>
              <a:t>]</a:t>
            </a:r>
            <a:br>
              <a:rPr dirty="0"/>
            </a:br>
            <a:r>
              <a:rPr lang="en-US" dirty="0"/>
              <a:t>n = 3</a:t>
            </a:r>
            <a:endParaRPr dirty="0"/>
          </a:p>
          <a:p>
            <a:pPr>
              <a:defRPr/>
            </a:pPr>
            <a:r>
              <a:rPr lang="en-US" dirty="0"/>
              <a:t>k = 3</a:t>
            </a:r>
            <a:endParaRPr dirty="0"/>
          </a:p>
        </p:txBody>
      </p:sp>
      <p:sp>
        <p:nvSpPr>
          <p:cNvPr id="1480111021" name="TextBox 1480111020"/>
          <p:cNvSpPr txBox="1"/>
          <p:nvPr/>
        </p:nvSpPr>
        <p:spPr bwMode="auto">
          <a:xfrm>
            <a:off x="1374350" y="618506"/>
            <a:ext cx="121335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913001324" name="TextBox 1913001323"/>
          <p:cNvSpPr txBox="1"/>
          <p:nvPr/>
        </p:nvSpPr>
        <p:spPr bwMode="auto">
          <a:xfrm>
            <a:off x="1374350" y="3191493"/>
            <a:ext cx="107247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cxnSp>
        <p:nvCxnSpPr>
          <p:cNvPr id="647286399" name="Прямая соединительная линия 647286398"/>
          <p:cNvCxnSpPr>
            <a:cxnSpLocks/>
          </p:cNvCxnSpPr>
          <p:nvPr/>
        </p:nvCxnSpPr>
        <p:spPr bwMode="auto">
          <a:xfrm>
            <a:off x="2685584" y="346363"/>
            <a:ext cx="1285781" cy="819049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4B91EFC-9E15-47B5-9A50-E21F6A473BB1}"/>
              </a:ext>
            </a:extLst>
          </p:cNvPr>
          <p:cNvCxnSpPr>
            <a:cxnSpLocks/>
          </p:cNvCxnSpPr>
          <p:nvPr/>
        </p:nvCxnSpPr>
        <p:spPr bwMode="auto">
          <a:xfrm>
            <a:off x="2061882" y="2125416"/>
            <a:ext cx="1909483" cy="2769313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A44370-43D0-4C72-95A7-91C53B20BF66}"/>
              </a:ext>
            </a:extLst>
          </p:cNvPr>
          <p:cNvSpPr txBox="1"/>
          <p:nvPr/>
        </p:nvSpPr>
        <p:spPr>
          <a:xfrm>
            <a:off x="4034118" y="45017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/>
              <a:t>Вывод:</a:t>
            </a:r>
            <a:br>
              <a:rPr lang="ru-RU" dirty="0"/>
            </a:br>
            <a:r>
              <a:rPr lang="ru-RU" dirty="0"/>
              <a:t>123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712</Words>
  <Application>Microsoft Office PowerPoint</Application>
  <PresentationFormat>Широкоэкранный</PresentationFormat>
  <Paragraphs>91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Натуральные материалы</vt:lpstr>
      <vt:lpstr>ИЛЛЮСТРАЦИЯ ВЫПОЛНЕНИЯ ПРОГРАММЫ ГЕНЕРАЦИИ ПЕРЕСТАНОВОК. </vt:lpstr>
      <vt:lpstr>Основная суть алгоритма</vt:lpstr>
      <vt:lpstr>Мой код</vt:lpstr>
      <vt:lpstr>Результат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ИЛЛЮСТРАЦИЯ ВЫПОЛНЕНИЯ ПРОГРАММЫ ГЕНЕРАЦИИ ПЕРЕСТАНОВОК. </dc:title>
  <dc:creator/>
  <cp:lastModifiedBy>Кирилл Кретинин</cp:lastModifiedBy>
  <cp:revision>16</cp:revision>
  <dcterms:modified xsi:type="dcterms:W3CDTF">2025-03-19T05:13:24Z</dcterms:modified>
</cp:coreProperties>
</file>