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4" r:id="rId10"/>
    <p:sldId id="267" r:id="rId11"/>
    <p:sldId id="268" r:id="rId12"/>
    <p:sldId id="269" r:id="rId13"/>
    <p:sldId id="273" r:id="rId14"/>
    <p:sldId id="263" r:id="rId15"/>
    <p:sldId id="270" r:id="rId16"/>
    <p:sldId id="265" r:id="rId17"/>
    <p:sldId id="271" r:id="rId18"/>
    <p:sldId id="272" r:id="rId19"/>
    <p:sldId id="315" r:id="rId20"/>
    <p:sldId id="316" r:id="rId21"/>
    <p:sldId id="317" r:id="rId22"/>
    <p:sldId id="318" r:id="rId23"/>
    <p:sldId id="327" r:id="rId24"/>
    <p:sldId id="274" r:id="rId25"/>
    <p:sldId id="286" r:id="rId26"/>
    <p:sldId id="275" r:id="rId27"/>
    <p:sldId id="276" r:id="rId28"/>
    <p:sldId id="284" r:id="rId29"/>
    <p:sldId id="285" r:id="rId30"/>
    <p:sldId id="277" r:id="rId31"/>
    <p:sldId id="278" r:id="rId32"/>
    <p:sldId id="279" r:id="rId33"/>
    <p:sldId id="328" r:id="rId34"/>
    <p:sldId id="287" r:id="rId35"/>
    <p:sldId id="280" r:id="rId36"/>
    <p:sldId id="288" r:id="rId37"/>
    <p:sldId id="289" r:id="rId38"/>
    <p:sldId id="290" r:id="rId39"/>
    <p:sldId id="291" r:id="rId40"/>
    <p:sldId id="281" r:id="rId41"/>
    <p:sldId id="282" r:id="rId42"/>
    <p:sldId id="292" r:id="rId43"/>
    <p:sldId id="319" r:id="rId44"/>
    <p:sldId id="293" r:id="rId45"/>
    <p:sldId id="294" r:id="rId46"/>
    <p:sldId id="295" r:id="rId47"/>
    <p:sldId id="297" r:id="rId48"/>
    <p:sldId id="298" r:id="rId49"/>
    <p:sldId id="299" r:id="rId50"/>
    <p:sldId id="300" r:id="rId51"/>
    <p:sldId id="301" r:id="rId52"/>
    <p:sldId id="323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20" r:id="rId67"/>
    <p:sldId id="321" r:id="rId68"/>
    <p:sldId id="322" r:id="rId6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/>
          <a:lstStyle/>
          <a:p>
            <a:r>
              <a:rPr lang="ru-RU" dirty="0"/>
              <a:t>Программирование с использованием деревьев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2276872"/>
            <a:ext cx="7632848" cy="324036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Основные </a:t>
            </a:r>
            <a:r>
              <a:rPr lang="ru-RU" dirty="0" smtClean="0">
                <a:solidFill>
                  <a:schemeClr val="tx1"/>
                </a:solidFill>
              </a:rPr>
              <a:t>понятия 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Классификация деревьев</a:t>
            </a:r>
            <a:endParaRPr lang="ru-RU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Бинарные деревья</a:t>
            </a:r>
            <a:endParaRPr lang="ru-RU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</a:rPr>
              <a:t>Операции с деревьями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mtClean="0">
                <a:solidFill>
                  <a:schemeClr val="tx1"/>
                </a:solidFill>
              </a:rPr>
              <a:t>Примеры использования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05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4854" y="2660750"/>
            <a:ext cx="214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/>
                <a:ea typeface="Times New Roman"/>
              </a:rPr>
              <a:t>АВЛ-дерево </a:t>
            </a:r>
            <a:endParaRPr lang="ru-RU" sz="2800" dirty="0"/>
          </a:p>
        </p:txBody>
      </p:sp>
      <p:pic>
        <p:nvPicPr>
          <p:cNvPr id="3" name="Рисунок 2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29" y="2521464"/>
            <a:ext cx="5843767" cy="421990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9" y="188641"/>
            <a:ext cx="3690571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10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marL="514350" indent="-514350"/>
            <a:r>
              <a:rPr lang="ru-RU" dirty="0"/>
              <a:t>Бинарные деревья</a:t>
            </a:r>
          </a:p>
        </p:txBody>
      </p:sp>
      <p:pic>
        <p:nvPicPr>
          <p:cNvPr id="5" name="Рисунок 4" descr="Бинарное дерево и его организация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064896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32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570186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latin typeface="Times New Roman"/>
                <a:ea typeface="Times New Roman"/>
              </a:rPr>
              <a:t>Каждая вершина бинарного дерева является структурой, состоящей из четырех видов </a:t>
            </a:r>
            <a:r>
              <a:rPr lang="ru-RU" dirty="0" smtClean="0">
                <a:latin typeface="Times New Roman"/>
                <a:ea typeface="Times New Roman"/>
              </a:rPr>
              <a:t>полей: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lvl="0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>
                <a:latin typeface="Times New Roman"/>
                <a:ea typeface="Times New Roman"/>
              </a:rPr>
              <a:t>информационное поле (ключ вершины);</a:t>
            </a:r>
          </a:p>
          <a:p>
            <a:pPr lvl="0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>
                <a:latin typeface="Times New Roman"/>
                <a:ea typeface="Times New Roman"/>
              </a:rPr>
              <a:t>служебное поле (их может быть несколько или ни одного);</a:t>
            </a:r>
          </a:p>
          <a:p>
            <a:pPr lvl="0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>
                <a:latin typeface="Times New Roman"/>
                <a:ea typeface="Times New Roman"/>
              </a:rPr>
              <a:t>указатель на левое поддерево;</a:t>
            </a:r>
          </a:p>
          <a:p>
            <a:pPr lvl="0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>
                <a:latin typeface="Times New Roman"/>
                <a:ea typeface="Times New Roman"/>
              </a:rPr>
              <a:t>указатель на правое поддерево.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022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ru-RU" dirty="0">
                <a:latin typeface="Times New Roman"/>
                <a:ea typeface="Times New Roman"/>
              </a:rPr>
              <a:t>Описание бинарного </a:t>
            </a:r>
            <a:r>
              <a:rPr lang="ru-RU" dirty="0" smtClean="0">
                <a:latin typeface="Times New Roman"/>
                <a:ea typeface="Times New Roman"/>
              </a:rPr>
              <a:t>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5832648"/>
          </a:xfrm>
        </p:spPr>
        <p:txBody>
          <a:bodyPr>
            <a:normAutofit fontScale="92500" lnSpcReduction="10000"/>
          </a:bodyPr>
          <a:lstStyle/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 err="1">
                <a:latin typeface="Courier New"/>
                <a:ea typeface="Times New Roman"/>
              </a:rPr>
              <a:t>struct</a:t>
            </a:r>
            <a:r>
              <a:rPr lang="ru-RU" sz="2800" dirty="0">
                <a:latin typeface="Courier New"/>
                <a:ea typeface="Times New Roman"/>
              </a:rPr>
              <a:t> </a:t>
            </a:r>
            <a:r>
              <a:rPr lang="ru-RU" sz="2800" dirty="0" err="1">
                <a:latin typeface="Courier New"/>
                <a:ea typeface="Times New Roman"/>
              </a:rPr>
              <a:t>имя_типа</a:t>
            </a:r>
            <a:r>
              <a:rPr lang="ru-RU" sz="2800" dirty="0">
                <a:latin typeface="Courier New"/>
                <a:ea typeface="Times New Roman"/>
              </a:rPr>
              <a:t> {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>
                <a:latin typeface="Courier New"/>
                <a:ea typeface="Times New Roman"/>
              </a:rPr>
              <a:t>            </a:t>
            </a:r>
            <a:r>
              <a:rPr lang="ru-RU" sz="2800" dirty="0" smtClean="0">
                <a:latin typeface="Courier New"/>
                <a:ea typeface="Times New Roman"/>
              </a:rPr>
              <a:t>информационное </a:t>
            </a:r>
            <a:r>
              <a:rPr lang="ru-RU" sz="2800" dirty="0">
                <a:latin typeface="Courier New"/>
                <a:ea typeface="Times New Roman"/>
              </a:rPr>
              <a:t>поле;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>
                <a:latin typeface="Courier New"/>
                <a:ea typeface="Times New Roman"/>
              </a:rPr>
              <a:t>            </a:t>
            </a:r>
            <a:r>
              <a:rPr lang="ru-RU" sz="2800" dirty="0" smtClean="0">
                <a:latin typeface="Courier New"/>
                <a:ea typeface="Times New Roman"/>
              </a:rPr>
              <a:t>[служебное </a:t>
            </a:r>
            <a:r>
              <a:rPr lang="ru-RU" sz="2800" dirty="0">
                <a:latin typeface="Courier New"/>
                <a:ea typeface="Times New Roman"/>
              </a:rPr>
              <a:t>поле;]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>
                <a:latin typeface="Courier New"/>
                <a:ea typeface="Times New Roman"/>
              </a:rPr>
              <a:t>            </a:t>
            </a:r>
            <a:r>
              <a:rPr lang="ru-RU" sz="2800" dirty="0" smtClean="0">
                <a:latin typeface="Courier New"/>
                <a:ea typeface="Times New Roman"/>
              </a:rPr>
              <a:t>адрес </a:t>
            </a:r>
            <a:r>
              <a:rPr lang="ru-RU" sz="2800" dirty="0">
                <a:latin typeface="Courier New"/>
                <a:ea typeface="Times New Roman"/>
              </a:rPr>
              <a:t>левого поддерева;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>
                <a:latin typeface="Courier New"/>
                <a:ea typeface="Times New Roman"/>
              </a:rPr>
              <a:t>            </a:t>
            </a:r>
            <a:r>
              <a:rPr lang="ru-RU" sz="2800" dirty="0" smtClean="0">
                <a:latin typeface="Courier New"/>
                <a:ea typeface="Times New Roman"/>
              </a:rPr>
              <a:t>адрес </a:t>
            </a:r>
            <a:r>
              <a:rPr lang="ru-RU" sz="2800" dirty="0">
                <a:latin typeface="Courier New"/>
                <a:ea typeface="Times New Roman"/>
              </a:rPr>
              <a:t>правого поддерева;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>
                <a:latin typeface="Courier New"/>
                <a:ea typeface="Times New Roman"/>
              </a:rPr>
              <a:t>                </a:t>
            </a:r>
            <a:r>
              <a:rPr lang="ru-RU" sz="2800" dirty="0" smtClean="0">
                <a:latin typeface="Courier New"/>
                <a:ea typeface="Times New Roman"/>
              </a:rPr>
              <a:t>};</a:t>
            </a: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 err="1">
                <a:latin typeface="Courier New"/>
                <a:ea typeface="Times New Roman"/>
              </a:rPr>
              <a:t>struct</a:t>
            </a:r>
            <a:r>
              <a:rPr lang="ru-RU" sz="2800" dirty="0">
                <a:latin typeface="Courier New"/>
                <a:ea typeface="Times New Roman"/>
              </a:rPr>
              <a:t> </a:t>
            </a:r>
            <a:r>
              <a:rPr lang="ru-RU" sz="2800" dirty="0" err="1">
                <a:latin typeface="Courier New"/>
                <a:ea typeface="Times New Roman"/>
              </a:rPr>
              <a:t>point</a:t>
            </a:r>
            <a:r>
              <a:rPr lang="ru-RU" sz="2800" dirty="0">
                <a:latin typeface="Courier New"/>
                <a:ea typeface="Times New Roman"/>
              </a:rPr>
              <a:t> {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>
                <a:latin typeface="Courier New"/>
                <a:ea typeface="Times New Roman"/>
              </a:rPr>
              <a:t>   </a:t>
            </a:r>
            <a:r>
              <a:rPr lang="ru-RU" sz="2800" dirty="0" smtClean="0">
                <a:latin typeface="Courier New"/>
                <a:ea typeface="Times New Roman"/>
              </a:rPr>
              <a:t>int </a:t>
            </a:r>
            <a:r>
              <a:rPr lang="ru-RU" sz="2800" dirty="0" err="1">
                <a:latin typeface="Courier New"/>
                <a:ea typeface="Times New Roman"/>
              </a:rPr>
              <a:t>data</a:t>
            </a:r>
            <a:r>
              <a:rPr lang="ru-RU" sz="2800" dirty="0">
                <a:latin typeface="Courier New"/>
                <a:ea typeface="Times New Roman"/>
              </a:rPr>
              <a:t>;//информационное поле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>
                <a:latin typeface="Courier New"/>
                <a:ea typeface="Times New Roman"/>
              </a:rPr>
              <a:t>  </a:t>
            </a:r>
            <a:r>
              <a:rPr lang="ru-RU" sz="2800" dirty="0" smtClean="0">
                <a:latin typeface="Courier New"/>
                <a:ea typeface="Times New Roman"/>
              </a:rPr>
              <a:t> int </a:t>
            </a:r>
            <a:r>
              <a:rPr lang="ru-RU" sz="2800" dirty="0">
                <a:latin typeface="Courier New"/>
                <a:ea typeface="Times New Roman"/>
              </a:rPr>
              <a:t>count; //служебное поле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>
                <a:latin typeface="Courier New"/>
                <a:ea typeface="Times New Roman"/>
              </a:rPr>
              <a:t>   </a:t>
            </a:r>
            <a:r>
              <a:rPr lang="ru-RU" sz="2800" dirty="0" err="1" smtClean="0">
                <a:latin typeface="Courier New"/>
                <a:ea typeface="Times New Roman"/>
              </a:rPr>
              <a:t>point</a:t>
            </a:r>
            <a:r>
              <a:rPr lang="ru-RU" sz="2800" dirty="0" smtClean="0">
                <a:latin typeface="Courier New"/>
                <a:ea typeface="Times New Roman"/>
              </a:rPr>
              <a:t> </a:t>
            </a:r>
            <a:r>
              <a:rPr lang="ru-RU" sz="2800" dirty="0">
                <a:latin typeface="Courier New"/>
                <a:ea typeface="Times New Roman"/>
              </a:rPr>
              <a:t>*</a:t>
            </a:r>
            <a:r>
              <a:rPr lang="ru-RU" sz="2800" dirty="0" err="1">
                <a:latin typeface="Courier New"/>
                <a:ea typeface="Times New Roman"/>
              </a:rPr>
              <a:t>left</a:t>
            </a:r>
            <a:r>
              <a:rPr lang="ru-RU" sz="2800" dirty="0">
                <a:latin typeface="Courier New"/>
                <a:ea typeface="Times New Roman"/>
              </a:rPr>
              <a:t>;//адрес левого поддерева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>
                <a:latin typeface="Courier New"/>
                <a:ea typeface="Times New Roman"/>
              </a:rPr>
              <a:t>   </a:t>
            </a:r>
            <a:r>
              <a:rPr lang="ru-RU" sz="2800" dirty="0" err="1" smtClean="0">
                <a:latin typeface="Courier New"/>
                <a:ea typeface="Times New Roman"/>
              </a:rPr>
              <a:t>point</a:t>
            </a:r>
            <a:r>
              <a:rPr lang="ru-RU" sz="2800" dirty="0" smtClean="0">
                <a:latin typeface="Courier New"/>
                <a:ea typeface="Times New Roman"/>
              </a:rPr>
              <a:t> </a:t>
            </a:r>
            <a:r>
              <a:rPr lang="ru-RU" sz="2800" dirty="0">
                <a:latin typeface="Courier New"/>
                <a:ea typeface="Times New Roman"/>
              </a:rPr>
              <a:t>*</a:t>
            </a:r>
            <a:r>
              <a:rPr lang="ru-RU" sz="2800" dirty="0" err="1">
                <a:latin typeface="Courier New"/>
                <a:ea typeface="Times New Roman"/>
              </a:rPr>
              <a:t>right</a:t>
            </a:r>
            <a:r>
              <a:rPr lang="ru-RU" sz="2800" dirty="0">
                <a:latin typeface="Courier New"/>
                <a:ea typeface="Times New Roman"/>
              </a:rPr>
              <a:t>;//адрес правого поддерева</a:t>
            </a:r>
            <a:endParaRPr lang="ru-RU" sz="28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ru-RU" sz="2800" dirty="0">
                <a:latin typeface="Courier New"/>
                <a:ea typeface="Times New Roman"/>
              </a:rPr>
              <a:t>             };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369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Классификация бинарных деревьев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3"/>
            <a:ext cx="8784976" cy="2952327"/>
          </a:xfrm>
        </p:spPr>
        <p:txBody>
          <a:bodyPr/>
          <a:lstStyle/>
          <a:p>
            <a:pPr lvl="0" fontAlgn="t"/>
            <a:r>
              <a:rPr lang="ru-RU" dirty="0" smtClean="0"/>
              <a:t>по </a:t>
            </a:r>
            <a:r>
              <a:rPr lang="ru-RU" dirty="0"/>
              <a:t>степени вершин </a:t>
            </a:r>
            <a:r>
              <a:rPr lang="ru-RU" dirty="0" smtClean="0"/>
              <a:t>− строгие </a:t>
            </a:r>
            <a:r>
              <a:rPr lang="ru-RU" dirty="0"/>
              <a:t>и нестрогие, </a:t>
            </a:r>
            <a:endParaRPr lang="ru-RU" dirty="0" smtClean="0"/>
          </a:p>
          <a:p>
            <a:pPr lvl="0" fontAlgn="t"/>
            <a:r>
              <a:rPr lang="ru-RU" dirty="0" smtClean="0"/>
              <a:t>по </a:t>
            </a:r>
            <a:r>
              <a:rPr lang="ru-RU" dirty="0"/>
              <a:t>характеру заполнения узлов </a:t>
            </a:r>
            <a:r>
              <a:rPr lang="ru-RU" dirty="0" smtClean="0"/>
              <a:t>–полные </a:t>
            </a:r>
            <a:r>
              <a:rPr lang="ru-RU" dirty="0"/>
              <a:t>и неполные, </a:t>
            </a:r>
            <a:endParaRPr lang="ru-RU" dirty="0" smtClean="0"/>
          </a:p>
          <a:p>
            <a:pPr lvl="0" fontAlgn="t"/>
            <a:r>
              <a:rPr lang="ru-RU" dirty="0" smtClean="0"/>
              <a:t>по </a:t>
            </a:r>
            <a:r>
              <a:rPr lang="ru-RU" dirty="0"/>
              <a:t>удалению вершин от корня </a:t>
            </a:r>
            <a:r>
              <a:rPr lang="ru-RU" dirty="0" smtClean="0"/>
              <a:t>–сбалансированные </a:t>
            </a:r>
            <a:r>
              <a:rPr lang="ru-RU" dirty="0"/>
              <a:t>и почти сбалансированные.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4" y="4221162"/>
            <a:ext cx="8893176" cy="229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20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ru-RU" dirty="0">
                <a:latin typeface="Times New Roman"/>
                <a:ea typeface="Times New Roman"/>
              </a:rPr>
              <a:t>Бинарное дерево может представлять собой пустое множество. </a:t>
            </a:r>
            <a:endParaRPr lang="ru-RU" dirty="0" smtClean="0">
              <a:latin typeface="Times New Roman"/>
              <a:ea typeface="Times New Roman"/>
            </a:endParaRPr>
          </a:p>
          <a:p>
            <a:r>
              <a:rPr lang="ru-RU" dirty="0" smtClean="0">
                <a:latin typeface="Times New Roman"/>
                <a:ea typeface="Times New Roman"/>
              </a:rPr>
              <a:t>Бинарное </a:t>
            </a:r>
            <a:r>
              <a:rPr lang="ru-RU" dirty="0">
                <a:latin typeface="Times New Roman"/>
                <a:ea typeface="Times New Roman"/>
              </a:rPr>
              <a:t>дерево может выродиться в список 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56" y="3645024"/>
            <a:ext cx="5832450" cy="259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470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Адресация в бинарном дереве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07" y="404664"/>
            <a:ext cx="7344816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117503" y="5867499"/>
            <a:ext cx="5160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Times New Roman"/>
                <a:ea typeface="Times New Roman"/>
              </a:rPr>
              <a:t>ABD*G***CE**FH**J**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5380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02" y="44624"/>
            <a:ext cx="5971486" cy="288031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61" y="3041577"/>
            <a:ext cx="5112567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8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 деревьями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>
                <a:latin typeface="Times New Roman"/>
                <a:ea typeface="Times New Roman"/>
              </a:rPr>
              <a:t>создание бинарного дерева;</a:t>
            </a:r>
          </a:p>
          <a:p>
            <a:pPr lvl="0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>
                <a:latin typeface="Times New Roman"/>
                <a:ea typeface="Times New Roman"/>
              </a:rPr>
              <a:t>печать бинарного дерева;</a:t>
            </a:r>
          </a:p>
          <a:p>
            <a:pPr lvl="0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>
                <a:latin typeface="Times New Roman"/>
                <a:ea typeface="Times New Roman"/>
              </a:rPr>
              <a:t>обход бинарного дерева;</a:t>
            </a:r>
          </a:p>
          <a:p>
            <a:pPr lvl="0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>
                <a:latin typeface="Times New Roman"/>
                <a:ea typeface="Times New Roman"/>
              </a:rPr>
              <a:t>вставка элемента в бинарное дерево;</a:t>
            </a:r>
          </a:p>
          <a:p>
            <a:pPr lvl="0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>
                <a:latin typeface="Times New Roman"/>
                <a:ea typeface="Times New Roman"/>
              </a:rPr>
              <a:t>удаление элемента из бинарного дерева;</a:t>
            </a:r>
          </a:p>
          <a:p>
            <a:pPr lvl="0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>
                <a:latin typeface="Times New Roman"/>
                <a:ea typeface="Times New Roman"/>
              </a:rPr>
              <a:t>проверка пустоты бинарного дерева;</a:t>
            </a:r>
          </a:p>
          <a:p>
            <a:pPr lvl="0"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ru-RU" dirty="0">
                <a:latin typeface="Times New Roman"/>
                <a:ea typeface="Times New Roman"/>
              </a:rPr>
              <a:t>удаление бинарного дерева.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08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0871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struct</a:t>
            </a:r>
            <a:r>
              <a:rPr lang="ru-RU" dirty="0"/>
              <a:t> </a:t>
            </a:r>
            <a:r>
              <a:rPr lang="ru-RU" dirty="0" err="1"/>
              <a:t>node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	int </a:t>
            </a:r>
            <a:r>
              <a:rPr lang="ru-RU" dirty="0" err="1"/>
              <a:t>info</a:t>
            </a:r>
            <a:r>
              <a:rPr lang="ru-RU" dirty="0"/>
              <a:t>; //Информационное поле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node</a:t>
            </a:r>
            <a:r>
              <a:rPr lang="ru-RU" dirty="0"/>
              <a:t> *l, *r; //Левая и Правая часть дерева</a:t>
            </a:r>
          </a:p>
          <a:p>
            <a:pPr marL="0" indent="0">
              <a:buNone/>
            </a:pPr>
            <a:r>
              <a:rPr lang="ru-RU" dirty="0"/>
              <a:t>};</a:t>
            </a:r>
          </a:p>
          <a:p>
            <a:pPr marL="0" indent="0">
              <a:buNone/>
            </a:pPr>
            <a:r>
              <a:rPr lang="ru-RU" dirty="0" err="1"/>
              <a:t>node</a:t>
            </a:r>
            <a:r>
              <a:rPr lang="ru-RU" dirty="0"/>
              <a:t> * </a:t>
            </a:r>
            <a:r>
              <a:rPr lang="ru-RU" dirty="0" err="1"/>
              <a:t>tree</a:t>
            </a:r>
            <a:r>
              <a:rPr lang="ru-RU" dirty="0"/>
              <a:t>=NULL; //Объявляем переменную, тип </a:t>
            </a:r>
            <a:r>
              <a:rPr lang="ru-RU" dirty="0" smtClean="0"/>
              <a:t>//которой </a:t>
            </a:r>
            <a:r>
              <a:rPr lang="ru-RU" dirty="0"/>
              <a:t>структура Дерево</a:t>
            </a:r>
          </a:p>
        </p:txBody>
      </p:sp>
    </p:spTree>
    <p:extLst>
      <p:ext uri="{BB962C8B-B14F-4D97-AF65-F5344CB8AC3E}">
        <p14:creationId xmlns:p14="http://schemas.microsoft.com/office/powerpoint/2010/main" val="215200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5821"/>
            <a:ext cx="7355965" cy="404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143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087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/*ФУНКЦИЯ ЗАПИСИ ЭЛЕМЕНТА В БИНАРНОЕ ДЕРЕВО*/</a:t>
            </a:r>
          </a:p>
          <a:p>
            <a:pPr marL="0" indent="0">
              <a:buNone/>
            </a:pPr>
            <a:r>
              <a:rPr lang="en-US" dirty="0"/>
              <a:t>void push(int </a:t>
            </a:r>
            <a:r>
              <a:rPr lang="en-US" dirty="0" err="1"/>
              <a:t>a,node</a:t>
            </a:r>
            <a:r>
              <a:rPr lang="en-US" dirty="0"/>
              <a:t> **t)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if ((*t)==NULL) //</a:t>
            </a:r>
            <a:r>
              <a:rPr lang="ru-RU" dirty="0"/>
              <a:t>Если дерева не существует</a:t>
            </a:r>
          </a:p>
          <a:p>
            <a:pPr marL="0" indent="0">
              <a:buNone/>
            </a:pPr>
            <a:r>
              <a:rPr lang="ru-RU" dirty="0"/>
              <a:t>	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(*</a:t>
            </a:r>
            <a:r>
              <a:rPr lang="en-US" dirty="0"/>
              <a:t>t)=new node; //</a:t>
            </a:r>
            <a:r>
              <a:rPr lang="ru-RU" dirty="0"/>
              <a:t>Выделяем </a:t>
            </a:r>
            <a:r>
              <a:rPr lang="ru-RU" dirty="0" smtClean="0"/>
              <a:t>память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(*</a:t>
            </a:r>
            <a:r>
              <a:rPr lang="en-US" dirty="0"/>
              <a:t>t)-&gt;info=a; </a:t>
            </a:r>
            <a:r>
              <a:rPr lang="en-US" sz="2600" dirty="0"/>
              <a:t>//</a:t>
            </a:r>
            <a:r>
              <a:rPr lang="ru-RU" sz="2600" dirty="0"/>
              <a:t>Кладем в выделенное место аргумент </a:t>
            </a:r>
            <a:r>
              <a:rPr lang="en-US" sz="2600" dirty="0"/>
              <a:t>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(*</a:t>
            </a:r>
            <a:r>
              <a:rPr lang="en-US" dirty="0"/>
              <a:t>t)-&gt;l=(*t)-&gt;r=NULL; </a:t>
            </a:r>
            <a:r>
              <a:rPr lang="en-US" sz="2300" dirty="0"/>
              <a:t>//</a:t>
            </a:r>
            <a:r>
              <a:rPr lang="ru-RU" sz="2300" dirty="0"/>
              <a:t>Очищаем память для следующего роста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return</a:t>
            </a:r>
            <a:r>
              <a:rPr lang="en-US" dirty="0"/>
              <a:t>; //</a:t>
            </a:r>
            <a:r>
              <a:rPr lang="ru-RU" dirty="0"/>
              <a:t>Заложили семечко, выходим</a:t>
            </a:r>
          </a:p>
          <a:p>
            <a:pPr marL="0" indent="0">
              <a:buNone/>
            </a:pPr>
            <a:r>
              <a:rPr lang="ru-RU" dirty="0"/>
              <a:t>	}</a:t>
            </a:r>
          </a:p>
          <a:p>
            <a:pPr marL="0" indent="0">
              <a:buNone/>
            </a:pPr>
            <a:r>
              <a:rPr lang="ru-RU" dirty="0"/>
              <a:t>	   //Дерево есть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if </a:t>
            </a:r>
            <a:r>
              <a:rPr lang="en-US" dirty="0"/>
              <a:t>(a&gt;(*t)-&gt;info) push(a,&amp;(*t)-&gt;r); </a:t>
            </a:r>
            <a:endParaRPr lang="ru-RU" dirty="0" smtClean="0"/>
          </a:p>
          <a:p>
            <a:pPr marL="0" indent="0">
              <a:buNone/>
            </a:pPr>
            <a:r>
              <a:rPr lang="en-US" sz="2600" dirty="0" smtClean="0"/>
              <a:t>//</a:t>
            </a:r>
            <a:r>
              <a:rPr lang="ru-RU" sz="2600" dirty="0"/>
              <a:t>Если аргумент а больше чем текущий элемент, кладем его вправо</a:t>
            </a:r>
          </a:p>
          <a:p>
            <a:pPr marL="0" indent="0">
              <a:buNone/>
            </a:pPr>
            <a:r>
              <a:rPr lang="ru-RU" dirty="0"/>
              <a:t>		</a:t>
            </a:r>
            <a:r>
              <a:rPr lang="en-US" dirty="0"/>
              <a:t>else push(a,&amp;(*t)-&gt;l); //</a:t>
            </a:r>
            <a:r>
              <a:rPr lang="ru-RU" dirty="0"/>
              <a:t>Иначе кладем его влево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57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087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/*ФУНКЦИЯ ОТОБРАЖЕНИЯ ДЕРЕВА НА ЭКРАНЕ*/</a:t>
            </a:r>
          </a:p>
          <a:p>
            <a:pPr marL="0" indent="0">
              <a:buNone/>
            </a:pPr>
            <a:r>
              <a:rPr lang="en-US" dirty="0"/>
              <a:t>void print (node *</a:t>
            </a:r>
            <a:r>
              <a:rPr lang="en-US" dirty="0" err="1"/>
              <a:t>t,int</a:t>
            </a:r>
            <a:r>
              <a:rPr lang="en-US" dirty="0"/>
              <a:t> u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 (t==NULL) return; //</a:t>
            </a:r>
            <a:r>
              <a:rPr lang="ru-RU" dirty="0"/>
              <a:t>Если дерево пустое, то отображать нечего, выходим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else //</a:t>
            </a:r>
            <a:r>
              <a:rPr lang="ru-RU" dirty="0"/>
              <a:t>Иначе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dirty="0"/>
              <a:t>С помощью рекурсивного посещаем левое поддерево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print(t-&gt;l,++u</a:t>
            </a:r>
            <a:r>
              <a:rPr lang="en-US" dirty="0" smtClean="0"/>
              <a:t>); </a:t>
            </a:r>
            <a:r>
              <a:rPr lang="ru-RU" dirty="0"/>
              <a:t>	</a:t>
            </a: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=0;i&lt;u;++</a:t>
            </a:r>
            <a:r>
              <a:rPr lang="en-US" dirty="0" err="1"/>
              <a:t>i</a:t>
            </a:r>
            <a:r>
              <a:rPr lang="en-US" dirty="0"/>
              <a:t>) cout&lt;&lt;"|";</a:t>
            </a:r>
          </a:p>
          <a:p>
            <a:pPr marL="0" indent="0">
              <a:buNone/>
            </a:pPr>
            <a:r>
              <a:rPr lang="en-US" dirty="0"/>
              <a:t>	cout&lt;&lt;t-&gt;info&lt;&lt;</a:t>
            </a:r>
            <a:r>
              <a:rPr lang="en-US" dirty="0" err="1"/>
              <a:t>endl</a:t>
            </a:r>
            <a:r>
              <a:rPr lang="en-US" dirty="0"/>
              <a:t>; //</a:t>
            </a:r>
            <a:r>
              <a:rPr lang="ru-RU" dirty="0"/>
              <a:t>И показываем элемент   	</a:t>
            </a:r>
            <a:r>
              <a:rPr lang="en-US" dirty="0"/>
              <a:t>u–;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print(t-&gt;r,++u); //</a:t>
            </a:r>
            <a:r>
              <a:rPr lang="ru-RU" dirty="0"/>
              <a:t>С помощью рекурсии посещаем </a:t>
            </a:r>
            <a:r>
              <a:rPr lang="ru-RU" dirty="0" smtClean="0"/>
              <a:t>//правое </a:t>
            </a:r>
            <a:r>
              <a:rPr lang="ru-RU" dirty="0"/>
              <a:t>поддерево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57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44624"/>
            <a:ext cx="8856984" cy="6624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void main </a:t>
            </a:r>
            <a:r>
              <a:rPr lang="en-US" sz="2800" dirty="0" smtClean="0"/>
              <a:t>(){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int n; //</a:t>
            </a:r>
            <a:r>
              <a:rPr lang="ru-RU" sz="2800" dirty="0"/>
              <a:t>Количество элементов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int s; //</a:t>
            </a:r>
            <a:r>
              <a:rPr lang="ru-RU" sz="2800" dirty="0"/>
              <a:t>Число, передаваемое в дерево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cout&lt;&lt;"</a:t>
            </a:r>
            <a:r>
              <a:rPr lang="en-US" sz="2800" dirty="0" err="1"/>
              <a:t>vvedite</a:t>
            </a:r>
            <a:r>
              <a:rPr lang="en-US" sz="2800" dirty="0"/>
              <a:t> </a:t>
            </a:r>
            <a:r>
              <a:rPr lang="en-US" sz="2800" dirty="0" err="1"/>
              <a:t>kol-vo</a:t>
            </a:r>
            <a:r>
              <a:rPr lang="en-US" sz="2800" dirty="0"/>
              <a:t> </a:t>
            </a:r>
            <a:r>
              <a:rPr lang="en-US" sz="2800" dirty="0" err="1"/>
              <a:t>elementov</a:t>
            </a:r>
            <a:r>
              <a:rPr lang="en-US" sz="2800" dirty="0"/>
              <a:t>  ";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cin</a:t>
            </a:r>
            <a:r>
              <a:rPr lang="en-US" sz="2800" dirty="0"/>
              <a:t>&gt;&gt;n; //</a:t>
            </a:r>
            <a:r>
              <a:rPr lang="ru-RU" sz="2800" dirty="0"/>
              <a:t>Вводим количество элементов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for (int </a:t>
            </a:r>
            <a:r>
              <a:rPr lang="en-US" sz="2800" dirty="0" err="1"/>
              <a:t>i</a:t>
            </a:r>
            <a:r>
              <a:rPr lang="en-US" sz="2800" dirty="0"/>
              <a:t>=0;i&lt;n;++</a:t>
            </a:r>
            <a:r>
              <a:rPr lang="en-US" sz="2800" dirty="0" err="1"/>
              <a:t>i</a:t>
            </a:r>
            <a:r>
              <a:rPr lang="en-US" sz="2800" dirty="0" smtClean="0"/>
              <a:t>)</a:t>
            </a:r>
            <a:r>
              <a:rPr lang="en-US" sz="2800" dirty="0"/>
              <a:t>	{</a:t>
            </a:r>
          </a:p>
          <a:p>
            <a:pPr marL="0" indent="0">
              <a:buNone/>
            </a:pPr>
            <a:r>
              <a:rPr lang="en-US" sz="2800" dirty="0"/>
              <a:t>	cout&lt;&lt;"</a:t>
            </a:r>
            <a:r>
              <a:rPr lang="en-US" sz="2800" dirty="0" err="1"/>
              <a:t>vvedite</a:t>
            </a:r>
            <a:r>
              <a:rPr lang="en-US" sz="2800" dirty="0"/>
              <a:t> </a:t>
            </a:r>
            <a:r>
              <a:rPr lang="en-US" sz="2800" dirty="0" err="1"/>
              <a:t>chislo</a:t>
            </a:r>
            <a:r>
              <a:rPr lang="en-US" sz="2800" dirty="0"/>
              <a:t>  ";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cin</a:t>
            </a:r>
            <a:r>
              <a:rPr lang="en-US" sz="2800" dirty="0"/>
              <a:t>&gt;&gt;s; //</a:t>
            </a:r>
            <a:r>
              <a:rPr lang="ru-RU" sz="2800" dirty="0"/>
              <a:t>Считываем элемент за элементом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push(</a:t>
            </a:r>
            <a:r>
              <a:rPr lang="en-US" sz="2800" dirty="0" err="1"/>
              <a:t>s,&amp;tree</a:t>
            </a:r>
            <a:r>
              <a:rPr lang="en-US" sz="2800" dirty="0"/>
              <a:t>); //</a:t>
            </a:r>
            <a:r>
              <a:rPr lang="ru-RU" sz="2800" dirty="0"/>
              <a:t>И каждый кладем в дерево</a:t>
            </a:r>
          </a:p>
          <a:p>
            <a:pPr marL="0" indent="0">
              <a:buNone/>
            </a:pPr>
            <a:r>
              <a:rPr lang="ru-RU" sz="2800" dirty="0"/>
              <a:t>	}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cout&lt;&lt;"</a:t>
            </a:r>
            <a:r>
              <a:rPr lang="en-US" sz="2800" dirty="0" err="1"/>
              <a:t>vashe</a:t>
            </a:r>
            <a:r>
              <a:rPr lang="en-US" sz="2800" dirty="0"/>
              <a:t> </a:t>
            </a:r>
            <a:r>
              <a:rPr lang="en-US" sz="2800" dirty="0" err="1"/>
              <a:t>derevo</a:t>
            </a:r>
            <a:r>
              <a:rPr lang="en-US" sz="2800" dirty="0"/>
              <a:t>\n";</a:t>
            </a:r>
          </a:p>
          <a:p>
            <a:pPr marL="0" indent="0">
              <a:buNone/>
            </a:pPr>
            <a:r>
              <a:rPr lang="en-US" sz="2800" dirty="0"/>
              <a:t>	print(tree,0);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getch</a:t>
            </a:r>
            <a:r>
              <a:rPr lang="en-US" sz="2800" dirty="0" smtClean="0"/>
              <a:t>();</a:t>
            </a:r>
            <a:r>
              <a:rPr lang="ru-RU" sz="2800" dirty="0" smtClean="0"/>
              <a:t>   </a:t>
            </a:r>
            <a:r>
              <a:rPr lang="en-US" sz="2800" dirty="0" smtClean="0"/>
              <a:t>}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613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8" y="404664"/>
            <a:ext cx="4428962" cy="46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4664"/>
            <a:ext cx="4347148" cy="466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213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9036496" cy="4525963"/>
          </a:xfrm>
        </p:spPr>
        <p:txBody>
          <a:bodyPr>
            <a:normAutofit/>
          </a:bodyPr>
          <a:lstStyle/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 err="1">
                <a:latin typeface="Courier New"/>
                <a:ea typeface="Times New Roman"/>
              </a:rPr>
              <a:t>struct</a:t>
            </a:r>
            <a:r>
              <a:rPr lang="en-US" sz="2800" dirty="0">
                <a:latin typeface="Courier New"/>
                <a:ea typeface="Times New Roman"/>
              </a:rPr>
              <a:t> </a:t>
            </a:r>
            <a:r>
              <a:rPr lang="en-US" sz="2800" dirty="0" err="1">
                <a:latin typeface="Courier New"/>
                <a:ea typeface="Times New Roman"/>
              </a:rPr>
              <a:t>BinaryTree</a:t>
            </a:r>
            <a:r>
              <a:rPr lang="en-US" sz="2800" dirty="0">
                <a:latin typeface="Courier New"/>
                <a:ea typeface="Times New Roman"/>
              </a:rPr>
              <a:t>{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latin typeface="Courier New"/>
                <a:ea typeface="Times New Roman"/>
              </a:rPr>
              <a:t> </a:t>
            </a:r>
            <a:r>
              <a:rPr lang="en-US" sz="2800" dirty="0" smtClean="0">
                <a:latin typeface="Courier New"/>
                <a:ea typeface="Times New Roman"/>
              </a:rPr>
              <a:t>int </a:t>
            </a:r>
            <a:r>
              <a:rPr lang="en-US" sz="2800" dirty="0">
                <a:latin typeface="Courier New"/>
                <a:ea typeface="Times New Roman"/>
              </a:rPr>
              <a:t>Data; //</a:t>
            </a:r>
            <a:r>
              <a:rPr lang="ru-RU" sz="2800" dirty="0">
                <a:latin typeface="Courier New"/>
                <a:ea typeface="Times New Roman"/>
              </a:rPr>
              <a:t>поле данных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latin typeface="Courier New"/>
                <a:ea typeface="Times New Roman"/>
              </a:rPr>
              <a:t> </a:t>
            </a:r>
            <a:r>
              <a:rPr lang="ru-RU" sz="2800" dirty="0" err="1" smtClean="0">
                <a:latin typeface="Courier New"/>
                <a:ea typeface="Times New Roman"/>
              </a:rPr>
              <a:t>BinaryTree</a:t>
            </a:r>
            <a:r>
              <a:rPr lang="ru-RU" sz="2800" dirty="0">
                <a:latin typeface="Courier New"/>
                <a:ea typeface="Times New Roman"/>
              </a:rPr>
              <a:t>* </a:t>
            </a:r>
            <a:r>
              <a:rPr lang="ru-RU" sz="2800" dirty="0" err="1">
                <a:latin typeface="Courier New"/>
                <a:ea typeface="Times New Roman"/>
              </a:rPr>
              <a:t>Left</a:t>
            </a:r>
            <a:r>
              <a:rPr lang="ru-RU" sz="2800" dirty="0">
                <a:latin typeface="Courier New"/>
                <a:ea typeface="Times New Roman"/>
              </a:rPr>
              <a:t>; </a:t>
            </a:r>
            <a:r>
              <a:rPr lang="ru-RU" sz="1800" dirty="0">
                <a:latin typeface="Courier New"/>
                <a:ea typeface="Times New Roman"/>
              </a:rPr>
              <a:t>//указатель на </a:t>
            </a:r>
            <a:r>
              <a:rPr lang="ru-RU" sz="1800" dirty="0" smtClean="0">
                <a:latin typeface="Courier New"/>
                <a:ea typeface="Times New Roman"/>
              </a:rPr>
              <a:t>левого потомка</a:t>
            </a:r>
            <a:endParaRPr lang="ru-RU" sz="1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>
                <a:latin typeface="Courier New"/>
                <a:ea typeface="Times New Roman"/>
              </a:rPr>
              <a:t> </a:t>
            </a:r>
            <a:r>
              <a:rPr lang="ru-RU" sz="2800" dirty="0" err="1" smtClean="0">
                <a:latin typeface="Courier New"/>
                <a:ea typeface="Times New Roman"/>
              </a:rPr>
              <a:t>BinaryTree</a:t>
            </a:r>
            <a:r>
              <a:rPr lang="ru-RU" sz="2800" dirty="0">
                <a:latin typeface="Courier New"/>
                <a:ea typeface="Times New Roman"/>
              </a:rPr>
              <a:t>* </a:t>
            </a:r>
            <a:r>
              <a:rPr lang="ru-RU" sz="2800" dirty="0" err="1">
                <a:latin typeface="Courier New"/>
                <a:ea typeface="Times New Roman"/>
              </a:rPr>
              <a:t>Right</a:t>
            </a:r>
            <a:r>
              <a:rPr lang="ru-RU" sz="2800" dirty="0">
                <a:latin typeface="Courier New"/>
                <a:ea typeface="Times New Roman"/>
              </a:rPr>
              <a:t>; </a:t>
            </a:r>
            <a:r>
              <a:rPr lang="ru-RU" sz="1800" dirty="0">
                <a:latin typeface="Courier New"/>
                <a:ea typeface="Times New Roman"/>
              </a:rPr>
              <a:t>//указатель на </a:t>
            </a:r>
            <a:r>
              <a:rPr lang="ru-RU" sz="1800" dirty="0" smtClean="0">
                <a:latin typeface="Courier New"/>
                <a:ea typeface="Times New Roman"/>
              </a:rPr>
              <a:t>правого потомка</a:t>
            </a:r>
            <a:endParaRPr lang="ru-RU" sz="1800" dirty="0">
              <a:latin typeface="Courier New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>
                <a:latin typeface="Courier New"/>
                <a:ea typeface="Times New Roman"/>
              </a:rPr>
              <a:t>};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>
                <a:latin typeface="Courier New"/>
                <a:ea typeface="Times New Roman"/>
              </a:rPr>
              <a:t>. . . . . . . . . . </a:t>
            </a:r>
            <a:endParaRPr lang="ru-RU" sz="28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800" dirty="0" err="1">
                <a:latin typeface="Courier New"/>
                <a:ea typeface="Times New Roman"/>
              </a:rPr>
              <a:t>BinaryTree</a:t>
            </a:r>
            <a:r>
              <a:rPr lang="ru-RU" sz="2800" dirty="0">
                <a:latin typeface="Courier New"/>
                <a:ea typeface="Times New Roman"/>
              </a:rPr>
              <a:t>* </a:t>
            </a:r>
            <a:r>
              <a:rPr lang="ru-RU" sz="2800" dirty="0" err="1">
                <a:latin typeface="Courier New"/>
                <a:ea typeface="Times New Roman"/>
              </a:rPr>
              <a:t>BTree</a:t>
            </a:r>
            <a:r>
              <a:rPr lang="ru-RU" sz="2800" dirty="0">
                <a:latin typeface="Courier New"/>
                <a:ea typeface="Times New Roman"/>
              </a:rPr>
              <a:t> = NULL;</a:t>
            </a:r>
            <a:endParaRPr lang="ru-RU" sz="2800" dirty="0">
              <a:latin typeface="Times New Roman"/>
              <a:ea typeface="Times New Roman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21508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16832"/>
            <a:ext cx="7200800" cy="410445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59632" y="476672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Times New Roman"/>
                <a:ea typeface="Times New Roman"/>
              </a:rPr>
              <a:t>17, 18, 6, 5, 9, 23, 12, 7, 8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8657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98" y="116632"/>
            <a:ext cx="9036496" cy="6552728"/>
          </a:xfrm>
        </p:spPr>
        <p:txBody>
          <a:bodyPr>
            <a:noAutofit/>
          </a:bodyPr>
          <a:lstStyle/>
          <a:p>
            <a:pPr marL="84138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latin typeface="Courier New"/>
                <a:ea typeface="Times New Roman"/>
              </a:rPr>
              <a:t>//</a:t>
            </a:r>
            <a:r>
              <a:rPr lang="ru-RU" sz="2400" dirty="0" smtClean="0">
                <a:latin typeface="Courier New"/>
                <a:ea typeface="Times New Roman"/>
              </a:rPr>
              <a:t>создание бинарного дерева</a:t>
            </a:r>
            <a:endParaRPr lang="ru-RU" sz="2400" dirty="0" smtClean="0">
              <a:latin typeface="Times New Roman"/>
              <a:ea typeface="Times New Roman"/>
            </a:endParaRPr>
          </a:p>
          <a:p>
            <a:pPr marL="84138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latin typeface="Courier New"/>
                <a:ea typeface="Times New Roman"/>
              </a:rPr>
              <a:t>void </a:t>
            </a:r>
            <a:r>
              <a:rPr lang="en-US" sz="2400" dirty="0" err="1">
                <a:latin typeface="Courier New"/>
                <a:ea typeface="Times New Roman"/>
              </a:rPr>
              <a:t>Make_Binary_Tree</a:t>
            </a:r>
            <a:r>
              <a:rPr lang="en-US" sz="2400" dirty="0">
                <a:latin typeface="Courier New"/>
                <a:ea typeface="Times New Roman"/>
              </a:rPr>
              <a:t>(</a:t>
            </a:r>
            <a:r>
              <a:rPr lang="en-US" sz="2400" dirty="0" err="1">
                <a:latin typeface="Courier New"/>
                <a:ea typeface="Times New Roman"/>
              </a:rPr>
              <a:t>BinaryTree</a:t>
            </a:r>
            <a:r>
              <a:rPr lang="en-US" sz="2400" dirty="0">
                <a:latin typeface="Courier New"/>
                <a:ea typeface="Times New Roman"/>
              </a:rPr>
              <a:t>** Node, int n){</a:t>
            </a:r>
            <a:endParaRPr lang="ru-RU" sz="2400" dirty="0">
              <a:latin typeface="Times New Roman"/>
              <a:ea typeface="Times New Roman"/>
            </a:endParaRPr>
          </a:p>
          <a:p>
            <a:pPr marL="84138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</a:t>
            </a:r>
            <a:r>
              <a:rPr lang="ru-RU" sz="2400" dirty="0" err="1">
                <a:latin typeface="Courier New"/>
                <a:ea typeface="Times New Roman"/>
              </a:rPr>
              <a:t>BinaryTree</a:t>
            </a:r>
            <a:r>
              <a:rPr lang="ru-RU" sz="2400" dirty="0">
                <a:latin typeface="Courier New"/>
                <a:ea typeface="Times New Roman"/>
              </a:rPr>
              <a:t>** </a:t>
            </a:r>
            <a:r>
              <a:rPr lang="ru-RU" sz="2400" dirty="0" err="1">
                <a:latin typeface="Courier New"/>
                <a:ea typeface="Times New Roman"/>
              </a:rPr>
              <a:t>ptr</a:t>
            </a:r>
            <a:r>
              <a:rPr lang="ru-RU" sz="2400" dirty="0">
                <a:latin typeface="Courier New"/>
                <a:ea typeface="Times New Roman"/>
              </a:rPr>
              <a:t>;//вспомогательный указатель</a:t>
            </a:r>
            <a:endParaRPr lang="ru-RU" sz="2400" dirty="0">
              <a:latin typeface="Times New Roman"/>
              <a:ea typeface="Times New Roman"/>
            </a:endParaRPr>
          </a:p>
          <a:p>
            <a:pPr marL="84138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latin typeface="Courier New"/>
                <a:ea typeface="Times New Roman"/>
              </a:rPr>
              <a:t>  </a:t>
            </a:r>
            <a:r>
              <a:rPr lang="ru-RU" sz="2400" dirty="0" err="1">
                <a:latin typeface="Courier New"/>
                <a:ea typeface="Times New Roman"/>
              </a:rPr>
              <a:t>srand</a:t>
            </a:r>
            <a:r>
              <a:rPr lang="ru-RU" sz="2400" dirty="0">
                <a:latin typeface="Courier New"/>
                <a:ea typeface="Times New Roman"/>
              </a:rPr>
              <a:t>(</a:t>
            </a:r>
            <a:r>
              <a:rPr lang="ru-RU" sz="2400" dirty="0" err="1">
                <a:latin typeface="Courier New"/>
                <a:ea typeface="Times New Roman"/>
              </a:rPr>
              <a:t>time</a:t>
            </a:r>
            <a:r>
              <a:rPr lang="ru-RU" sz="2400" dirty="0">
                <a:latin typeface="Courier New"/>
                <a:ea typeface="Times New Roman"/>
              </a:rPr>
              <a:t>(NULL)*1000);</a:t>
            </a:r>
            <a:endParaRPr lang="ru-RU" sz="2400" dirty="0">
              <a:latin typeface="Times New Roman"/>
              <a:ea typeface="Times New Roman"/>
            </a:endParaRPr>
          </a:p>
          <a:p>
            <a:pPr marL="84138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latin typeface="Courier New"/>
                <a:ea typeface="Times New Roman"/>
              </a:rPr>
              <a:t> </a:t>
            </a:r>
            <a:r>
              <a:rPr lang="en-US" sz="2400" dirty="0">
                <a:latin typeface="Courier New"/>
                <a:ea typeface="Times New Roman"/>
              </a:rPr>
              <a:t>while (n &gt; 0) {</a:t>
            </a:r>
            <a:endParaRPr lang="ru-RU" sz="2400" dirty="0">
              <a:latin typeface="Times New Roman"/>
              <a:ea typeface="Times New Roman"/>
            </a:endParaRPr>
          </a:p>
          <a:p>
            <a:pPr marL="84138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</a:t>
            </a:r>
            <a:r>
              <a:rPr lang="en-US" sz="2400" dirty="0" err="1">
                <a:latin typeface="Courier New"/>
                <a:ea typeface="Times New Roman"/>
              </a:rPr>
              <a:t>ptr</a:t>
            </a:r>
            <a:r>
              <a:rPr lang="en-US" sz="2400" dirty="0">
                <a:latin typeface="Courier New"/>
                <a:ea typeface="Times New Roman"/>
              </a:rPr>
              <a:t> = Node;</a:t>
            </a:r>
            <a:endParaRPr lang="ru-RU" sz="2400" dirty="0">
              <a:latin typeface="Times New Roman"/>
              <a:ea typeface="Times New Roman"/>
            </a:endParaRPr>
          </a:p>
          <a:p>
            <a:pPr marL="84138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while (*</a:t>
            </a:r>
            <a:r>
              <a:rPr lang="en-US" sz="2400" dirty="0" err="1">
                <a:latin typeface="Courier New"/>
                <a:ea typeface="Times New Roman"/>
              </a:rPr>
              <a:t>ptr</a:t>
            </a:r>
            <a:r>
              <a:rPr lang="en-US" sz="2400" dirty="0">
                <a:latin typeface="Courier New"/>
                <a:ea typeface="Times New Roman"/>
              </a:rPr>
              <a:t> != NULL) {</a:t>
            </a:r>
            <a:endParaRPr lang="ru-RU" sz="2400" dirty="0">
              <a:latin typeface="Times New Roman"/>
              <a:ea typeface="Times New Roman"/>
            </a:endParaRPr>
          </a:p>
          <a:p>
            <a:pPr marL="84138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  if ((double) rand()/RAND_MAX &lt; 0.5) </a:t>
            </a:r>
            <a:endParaRPr lang="ru-RU" sz="2400" dirty="0">
              <a:latin typeface="Times New Roman"/>
              <a:ea typeface="Times New Roman"/>
            </a:endParaRPr>
          </a:p>
          <a:p>
            <a:pPr marL="84138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    </a:t>
            </a:r>
            <a:r>
              <a:rPr lang="en-US" sz="2400" dirty="0" err="1">
                <a:latin typeface="Courier New"/>
                <a:ea typeface="Times New Roman"/>
              </a:rPr>
              <a:t>ptr</a:t>
            </a:r>
            <a:r>
              <a:rPr lang="en-US" sz="2400" dirty="0">
                <a:latin typeface="Courier New"/>
                <a:ea typeface="Times New Roman"/>
              </a:rPr>
              <a:t> = &amp;((*</a:t>
            </a:r>
            <a:r>
              <a:rPr lang="en-US" sz="2400" dirty="0" err="1">
                <a:latin typeface="Courier New"/>
                <a:ea typeface="Times New Roman"/>
              </a:rPr>
              <a:t>ptr</a:t>
            </a:r>
            <a:r>
              <a:rPr lang="en-US" sz="2400" dirty="0">
                <a:latin typeface="Courier New"/>
                <a:ea typeface="Times New Roman"/>
              </a:rPr>
              <a:t>)-&gt;Left);</a:t>
            </a:r>
            <a:endParaRPr lang="ru-RU" sz="2400" dirty="0">
              <a:latin typeface="Times New Roman"/>
              <a:ea typeface="Times New Roman"/>
            </a:endParaRPr>
          </a:p>
          <a:p>
            <a:pPr marL="84138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  else </a:t>
            </a:r>
            <a:r>
              <a:rPr lang="en-US" sz="2400" dirty="0" err="1">
                <a:latin typeface="Courier New"/>
                <a:ea typeface="Times New Roman"/>
              </a:rPr>
              <a:t>ptr</a:t>
            </a:r>
            <a:r>
              <a:rPr lang="en-US" sz="2400" dirty="0">
                <a:latin typeface="Courier New"/>
                <a:ea typeface="Times New Roman"/>
              </a:rPr>
              <a:t> = &amp;((*</a:t>
            </a:r>
            <a:r>
              <a:rPr lang="en-US" sz="2400" dirty="0" err="1">
                <a:latin typeface="Courier New"/>
                <a:ea typeface="Times New Roman"/>
              </a:rPr>
              <a:t>ptr</a:t>
            </a:r>
            <a:r>
              <a:rPr lang="en-US" sz="2400" dirty="0">
                <a:latin typeface="Courier New"/>
                <a:ea typeface="Times New Roman"/>
              </a:rPr>
              <a:t>)-&gt;Right);</a:t>
            </a:r>
            <a:endParaRPr lang="ru-RU" sz="2400" dirty="0">
              <a:latin typeface="Times New Roman"/>
              <a:ea typeface="Times New Roman"/>
            </a:endParaRPr>
          </a:p>
          <a:p>
            <a:pPr marL="84138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}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(*</a:t>
            </a:r>
            <a:r>
              <a:rPr lang="en-US" sz="2400" dirty="0" err="1">
                <a:latin typeface="Courier New"/>
                <a:ea typeface="Times New Roman"/>
              </a:rPr>
              <a:t>ptr</a:t>
            </a:r>
            <a:r>
              <a:rPr lang="en-US" sz="2400" dirty="0">
                <a:latin typeface="Courier New"/>
                <a:ea typeface="Times New Roman"/>
              </a:rPr>
              <a:t>) = new </a:t>
            </a:r>
            <a:r>
              <a:rPr lang="en-US" sz="2400" dirty="0" err="1">
                <a:latin typeface="Courier New"/>
                <a:ea typeface="Times New Roman"/>
              </a:rPr>
              <a:t>BinaryTree</a:t>
            </a:r>
            <a:r>
              <a:rPr lang="en-US" sz="2400" dirty="0">
                <a:latin typeface="Courier New"/>
                <a:ea typeface="Times New Roman"/>
              </a:rPr>
              <a:t>();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cout &lt;&lt; "</a:t>
            </a:r>
            <a:r>
              <a:rPr lang="ru-RU" sz="2400" dirty="0">
                <a:latin typeface="Courier New"/>
                <a:ea typeface="Times New Roman"/>
              </a:rPr>
              <a:t>Введите значение</a:t>
            </a:r>
            <a:r>
              <a:rPr lang="en-US" sz="2400" dirty="0">
                <a:latin typeface="Courier New"/>
                <a:ea typeface="Times New Roman"/>
              </a:rPr>
              <a:t> ";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</a:t>
            </a:r>
            <a:r>
              <a:rPr lang="ru-RU" sz="2400" dirty="0" err="1">
                <a:latin typeface="Courier New"/>
                <a:ea typeface="Times New Roman"/>
              </a:rPr>
              <a:t>cin</a:t>
            </a:r>
            <a:r>
              <a:rPr lang="ru-RU" sz="2400" dirty="0">
                <a:latin typeface="Courier New"/>
                <a:ea typeface="Times New Roman"/>
              </a:rPr>
              <a:t> &gt;&gt; (*</a:t>
            </a:r>
            <a:r>
              <a:rPr lang="ru-RU" sz="2400" dirty="0" err="1">
                <a:latin typeface="Courier New"/>
                <a:ea typeface="Times New Roman"/>
              </a:rPr>
              <a:t>ptr</a:t>
            </a:r>
            <a:r>
              <a:rPr lang="ru-RU" sz="2400" dirty="0">
                <a:latin typeface="Courier New"/>
                <a:ea typeface="Times New Roman"/>
              </a:rPr>
              <a:t>)-&gt;</a:t>
            </a:r>
            <a:r>
              <a:rPr lang="ru-RU" sz="2400" dirty="0" err="1">
                <a:latin typeface="Courier New"/>
                <a:ea typeface="Times New Roman"/>
              </a:rPr>
              <a:t>Data</a:t>
            </a:r>
            <a:r>
              <a:rPr lang="ru-RU" sz="2400" dirty="0">
                <a:latin typeface="Courier New"/>
                <a:ea typeface="Times New Roman"/>
              </a:rPr>
              <a:t>;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latin typeface="Courier New"/>
                <a:ea typeface="Times New Roman"/>
              </a:rPr>
              <a:t>    n-</a:t>
            </a:r>
            <a:r>
              <a:rPr lang="ru-RU" sz="2400" dirty="0" smtClean="0">
                <a:latin typeface="Courier New"/>
                <a:ea typeface="Times New Roman"/>
              </a:rPr>
              <a:t>-;  }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59790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 fontScale="85000" lnSpcReduction="10000"/>
          </a:bodyPr>
          <a:lstStyle/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latin typeface="Courier New"/>
                <a:ea typeface="Times New Roman"/>
              </a:rPr>
              <a:t>//печать бинарного дерева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/>
                <a:ea typeface="Times New Roman"/>
              </a:rPr>
              <a:t>void </a:t>
            </a:r>
            <a:r>
              <a:rPr lang="en-US" dirty="0" err="1">
                <a:latin typeface="Courier New"/>
                <a:ea typeface="Times New Roman"/>
              </a:rPr>
              <a:t>Print_BinaryTree</a:t>
            </a:r>
            <a:r>
              <a:rPr lang="en-US" dirty="0">
                <a:latin typeface="Courier New"/>
                <a:ea typeface="Times New Roman"/>
              </a:rPr>
              <a:t>(</a:t>
            </a:r>
            <a:r>
              <a:rPr lang="en-US" dirty="0" err="1">
                <a:latin typeface="Courier New"/>
                <a:ea typeface="Times New Roman"/>
              </a:rPr>
              <a:t>BinaryTree</a:t>
            </a:r>
            <a:r>
              <a:rPr lang="en-US" dirty="0">
                <a:latin typeface="Courier New"/>
                <a:ea typeface="Times New Roman"/>
              </a:rPr>
              <a:t>* Node, int l){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/>
                <a:ea typeface="Times New Roman"/>
              </a:rPr>
              <a:t>  int </a:t>
            </a:r>
            <a:r>
              <a:rPr lang="en-US" dirty="0" err="1">
                <a:latin typeface="Courier New"/>
                <a:ea typeface="Times New Roman"/>
              </a:rPr>
              <a:t>i</a:t>
            </a:r>
            <a:r>
              <a:rPr lang="en-US" dirty="0">
                <a:latin typeface="Courier New"/>
                <a:ea typeface="Times New Roman"/>
              </a:rPr>
              <a:t>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/>
                <a:ea typeface="Times New Roman"/>
              </a:rPr>
              <a:t>  if (Node != NULL) {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/>
                <a:ea typeface="Times New Roman"/>
              </a:rPr>
              <a:t>    </a:t>
            </a:r>
            <a:r>
              <a:rPr lang="en-US" dirty="0" err="1">
                <a:latin typeface="Courier New"/>
                <a:ea typeface="Times New Roman"/>
              </a:rPr>
              <a:t>Print_BinaryTree</a:t>
            </a:r>
            <a:r>
              <a:rPr lang="en-US" dirty="0">
                <a:latin typeface="Courier New"/>
                <a:ea typeface="Times New Roman"/>
              </a:rPr>
              <a:t>(Node-&gt;Right, l+1);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/>
                <a:ea typeface="Times New Roman"/>
              </a:rPr>
              <a:t>    for (</a:t>
            </a:r>
            <a:r>
              <a:rPr lang="en-US" dirty="0" err="1">
                <a:latin typeface="Courier New"/>
                <a:ea typeface="Times New Roman"/>
              </a:rPr>
              <a:t>i</a:t>
            </a:r>
            <a:r>
              <a:rPr lang="en-US" dirty="0">
                <a:latin typeface="Courier New"/>
                <a:ea typeface="Times New Roman"/>
              </a:rPr>
              <a:t>=0; </a:t>
            </a:r>
            <a:r>
              <a:rPr lang="en-US" dirty="0" err="1">
                <a:latin typeface="Courier New"/>
                <a:ea typeface="Times New Roman"/>
              </a:rPr>
              <a:t>i</a:t>
            </a:r>
            <a:r>
              <a:rPr lang="en-US" dirty="0">
                <a:latin typeface="Courier New"/>
                <a:ea typeface="Times New Roman"/>
              </a:rPr>
              <a:t>&lt; l; </a:t>
            </a:r>
            <a:r>
              <a:rPr lang="en-US" dirty="0" err="1">
                <a:latin typeface="Courier New"/>
                <a:ea typeface="Times New Roman"/>
              </a:rPr>
              <a:t>i</a:t>
            </a:r>
            <a:r>
              <a:rPr lang="en-US" dirty="0">
                <a:latin typeface="Courier New"/>
                <a:ea typeface="Times New Roman"/>
              </a:rPr>
              <a:t>++) cout &lt;&lt; "    ";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/>
                <a:ea typeface="Times New Roman"/>
              </a:rPr>
              <a:t>    </a:t>
            </a:r>
            <a:r>
              <a:rPr lang="en-US" dirty="0" err="1">
                <a:latin typeface="Courier New"/>
                <a:ea typeface="Times New Roman"/>
              </a:rPr>
              <a:t>printf</a:t>
            </a:r>
            <a:r>
              <a:rPr lang="en-US" dirty="0">
                <a:latin typeface="Courier New"/>
                <a:ea typeface="Times New Roman"/>
              </a:rPr>
              <a:t> ("%4ld", Node-&gt;Data);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/>
                <a:ea typeface="Times New Roman"/>
              </a:rPr>
              <a:t>    </a:t>
            </a:r>
            <a:r>
              <a:rPr lang="en-US" dirty="0" err="1">
                <a:latin typeface="Courier New"/>
                <a:ea typeface="Times New Roman"/>
              </a:rPr>
              <a:t>Print_BinaryTree</a:t>
            </a:r>
            <a:r>
              <a:rPr lang="en-US" dirty="0">
                <a:latin typeface="Courier New"/>
                <a:ea typeface="Times New Roman"/>
              </a:rPr>
              <a:t>(Node-&gt;Left, l+1);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latin typeface="Courier New"/>
                <a:ea typeface="Times New Roman"/>
              </a:rPr>
              <a:t>  </a:t>
            </a:r>
            <a:r>
              <a:rPr lang="ru-RU" dirty="0">
                <a:latin typeface="Courier New"/>
                <a:ea typeface="Times New Roman"/>
              </a:rPr>
              <a:t>}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latin typeface="Courier New"/>
                <a:ea typeface="Times New Roman"/>
              </a:rPr>
              <a:t>  </a:t>
            </a:r>
            <a:r>
              <a:rPr lang="ru-RU" dirty="0" err="1">
                <a:latin typeface="Courier New"/>
                <a:ea typeface="Times New Roman"/>
              </a:rPr>
              <a:t>else</a:t>
            </a:r>
            <a:r>
              <a:rPr lang="ru-RU" dirty="0">
                <a:latin typeface="Courier New"/>
                <a:ea typeface="Times New Roman"/>
              </a:rPr>
              <a:t> cout &lt;&lt; </a:t>
            </a:r>
            <a:r>
              <a:rPr lang="ru-RU" dirty="0" err="1">
                <a:latin typeface="Courier New"/>
                <a:ea typeface="Times New Roman"/>
              </a:rPr>
              <a:t>endl</a:t>
            </a:r>
            <a:r>
              <a:rPr lang="ru-RU" dirty="0">
                <a:latin typeface="Courier New"/>
                <a:ea typeface="Times New Roman"/>
              </a:rPr>
              <a:t>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latin typeface="Courier New"/>
                <a:ea typeface="Times New Roman"/>
              </a:rPr>
              <a:t>}</a:t>
            </a:r>
            <a:endParaRPr lang="ru-RU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387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19268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Функцию обхода всех узлов дерева можно в общем виде описать так:</a:t>
            </a:r>
          </a:p>
          <a:p>
            <a:pPr marL="0" indent="0">
              <a:buNone/>
            </a:pPr>
            <a:r>
              <a:rPr lang="en-US" sz="2800" dirty="0"/>
              <a:t>type </a:t>
            </a:r>
            <a:r>
              <a:rPr lang="en-US" sz="2800" dirty="0" err="1"/>
              <a:t>way_around</a:t>
            </a:r>
            <a:r>
              <a:rPr lang="en-US" sz="2800" dirty="0"/>
              <a:t> (</a:t>
            </a:r>
            <a:r>
              <a:rPr lang="ru-RU" sz="2800" dirty="0"/>
              <a:t>дерево</a:t>
            </a:r>
            <a:r>
              <a:rPr lang="en-US" sz="2800" dirty="0"/>
              <a:t>) {</a:t>
            </a:r>
            <a:endParaRPr lang="ru-RU" sz="2800" dirty="0"/>
          </a:p>
          <a:p>
            <a:pPr marL="0" indent="0">
              <a:buNone/>
            </a:pPr>
            <a:r>
              <a:rPr lang="en-US" sz="2800" dirty="0" err="1"/>
              <a:t>way_around</a:t>
            </a:r>
            <a:r>
              <a:rPr lang="en-US" sz="2800" dirty="0"/>
              <a:t> (</a:t>
            </a:r>
            <a:r>
              <a:rPr lang="ru-RU" sz="2800" dirty="0"/>
              <a:t>левое поддерево</a:t>
            </a:r>
            <a:r>
              <a:rPr lang="en-US" sz="2800" dirty="0"/>
              <a:t>);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посещение корня;</a:t>
            </a:r>
          </a:p>
          <a:p>
            <a:pPr marL="0" indent="0">
              <a:buNone/>
            </a:pPr>
            <a:r>
              <a:rPr lang="ru-RU" sz="2800" dirty="0" err="1"/>
              <a:t>way_around</a:t>
            </a:r>
            <a:r>
              <a:rPr lang="ru-RU" sz="2800" dirty="0"/>
              <a:t> (правое поддерево);</a:t>
            </a:r>
          </a:p>
          <a:p>
            <a:pPr marL="0" indent="0">
              <a:buNone/>
            </a:pPr>
            <a:r>
              <a:rPr lang="ru-RU" sz="2800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308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98173" cy="5139938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19268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Путь «1»: 1→ 6→ 8→ 10→ 20→ 21→ 25→ 30</a:t>
            </a:r>
          </a:p>
          <a:p>
            <a:pPr marL="0" indent="0">
              <a:buNone/>
            </a:pPr>
            <a:r>
              <a:rPr lang="ru-RU" sz="2800" dirty="0"/>
              <a:t>Путь «2»: 30→ 25→ 21→ 20→ 10→ 8→ 6→ 1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6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существует узел, в который не входит ни одной дуги (корень);</a:t>
            </a:r>
          </a:p>
          <a:p>
            <a:pPr lvl="0"/>
            <a:r>
              <a:rPr lang="ru-RU" dirty="0"/>
              <a:t>в каждую вершину, кроме корня, входит одна дуга.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51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600" dirty="0">
                <a:latin typeface="Courier New"/>
                <a:ea typeface="Times New Roman"/>
              </a:rPr>
              <a:t>//прямой обход бинарного дерева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void </a:t>
            </a:r>
            <a:r>
              <a:rPr lang="en-US" sz="2600" dirty="0" err="1">
                <a:latin typeface="Courier New"/>
                <a:ea typeface="Times New Roman"/>
              </a:rPr>
              <a:t>PreOrder_BinaryTree</a:t>
            </a:r>
            <a:r>
              <a:rPr lang="en-US" sz="2600" dirty="0">
                <a:latin typeface="Courier New"/>
                <a:ea typeface="Times New Roman"/>
              </a:rPr>
              <a:t>(</a:t>
            </a:r>
            <a:r>
              <a:rPr lang="en-US" sz="2600" dirty="0" err="1">
                <a:latin typeface="Courier New"/>
                <a:ea typeface="Times New Roman"/>
              </a:rPr>
              <a:t>BinaryTree</a:t>
            </a:r>
            <a:r>
              <a:rPr lang="en-US" sz="2600" dirty="0">
                <a:latin typeface="Courier New"/>
                <a:ea typeface="Times New Roman"/>
              </a:rPr>
              <a:t>* Node){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  if (Node != NULL) {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    </a:t>
            </a:r>
            <a:r>
              <a:rPr lang="en-US" sz="2600" dirty="0" err="1">
                <a:latin typeface="Courier New"/>
                <a:ea typeface="Times New Roman"/>
              </a:rPr>
              <a:t>printf</a:t>
            </a:r>
            <a:r>
              <a:rPr lang="en-US" sz="2600" dirty="0">
                <a:latin typeface="Courier New"/>
                <a:ea typeface="Times New Roman"/>
              </a:rPr>
              <a:t> ("%3ld",Node-&gt;Data);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    </a:t>
            </a:r>
            <a:r>
              <a:rPr lang="en-US" sz="2600" dirty="0" err="1">
                <a:latin typeface="Courier New"/>
                <a:ea typeface="Times New Roman"/>
              </a:rPr>
              <a:t>PreOrder_BinaryTree</a:t>
            </a:r>
            <a:r>
              <a:rPr lang="en-US" sz="2600" dirty="0">
                <a:latin typeface="Courier New"/>
                <a:ea typeface="Times New Roman"/>
              </a:rPr>
              <a:t>(Node-&gt;Left);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    </a:t>
            </a:r>
            <a:r>
              <a:rPr lang="en-US" sz="2600" dirty="0" err="1">
                <a:latin typeface="Courier New"/>
                <a:ea typeface="Times New Roman"/>
              </a:rPr>
              <a:t>PreOrder_BinaryTree</a:t>
            </a:r>
            <a:r>
              <a:rPr lang="en-US" sz="2600" dirty="0">
                <a:latin typeface="Courier New"/>
                <a:ea typeface="Times New Roman"/>
              </a:rPr>
              <a:t>(Node-&gt;Right);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  }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}</a:t>
            </a:r>
            <a:endParaRPr lang="ru-RU" sz="2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758020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//</a:t>
            </a:r>
            <a:r>
              <a:rPr lang="ru-RU" sz="2600" dirty="0">
                <a:latin typeface="Courier New"/>
                <a:ea typeface="Times New Roman"/>
              </a:rPr>
              <a:t>обратный обход бинарного дерева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void </a:t>
            </a:r>
            <a:r>
              <a:rPr lang="en-US" sz="2600" dirty="0" err="1">
                <a:latin typeface="Courier New"/>
                <a:ea typeface="Times New Roman"/>
              </a:rPr>
              <a:t>PostOrder_BinaryTree</a:t>
            </a:r>
            <a:r>
              <a:rPr lang="en-US" sz="2600" dirty="0">
                <a:latin typeface="Courier New"/>
                <a:ea typeface="Times New Roman"/>
              </a:rPr>
              <a:t>(</a:t>
            </a:r>
            <a:r>
              <a:rPr lang="en-US" sz="2600" dirty="0" err="1">
                <a:latin typeface="Courier New"/>
                <a:ea typeface="Times New Roman"/>
              </a:rPr>
              <a:t>BinaryTree</a:t>
            </a:r>
            <a:r>
              <a:rPr lang="en-US" sz="2600" dirty="0">
                <a:latin typeface="Courier New"/>
                <a:ea typeface="Times New Roman"/>
              </a:rPr>
              <a:t>* Node){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  if (Node != NULL) {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    </a:t>
            </a:r>
            <a:r>
              <a:rPr lang="en-US" sz="2600" dirty="0" err="1">
                <a:latin typeface="Courier New"/>
                <a:ea typeface="Times New Roman"/>
              </a:rPr>
              <a:t>PostOrder_BinaryTree</a:t>
            </a:r>
            <a:r>
              <a:rPr lang="en-US" sz="2600" dirty="0">
                <a:latin typeface="Courier New"/>
                <a:ea typeface="Times New Roman"/>
              </a:rPr>
              <a:t>(Node-&gt;Left);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    </a:t>
            </a:r>
            <a:r>
              <a:rPr lang="en-US" sz="2600" dirty="0" err="1">
                <a:latin typeface="Courier New"/>
                <a:ea typeface="Times New Roman"/>
              </a:rPr>
              <a:t>PostOrder_BinaryTree</a:t>
            </a:r>
            <a:r>
              <a:rPr lang="en-US" sz="2600" dirty="0">
                <a:latin typeface="Courier New"/>
                <a:ea typeface="Times New Roman"/>
              </a:rPr>
              <a:t>(Node-&gt;Right);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    </a:t>
            </a:r>
            <a:r>
              <a:rPr lang="en-US" sz="2600" dirty="0" err="1">
                <a:latin typeface="Courier New"/>
                <a:ea typeface="Times New Roman"/>
              </a:rPr>
              <a:t>printf</a:t>
            </a:r>
            <a:r>
              <a:rPr lang="en-US" sz="2600" dirty="0">
                <a:latin typeface="Courier New"/>
                <a:ea typeface="Times New Roman"/>
              </a:rPr>
              <a:t> ("%3ld",Node-&gt;Data);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  }</a:t>
            </a:r>
            <a:endParaRPr lang="ru-RU" sz="26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dirty="0">
                <a:latin typeface="Courier New"/>
                <a:ea typeface="Times New Roman"/>
              </a:rPr>
              <a:t>}</a:t>
            </a:r>
            <a:endParaRPr lang="ru-RU" sz="26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053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964488" cy="6408712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//</a:t>
            </a:r>
            <a:r>
              <a:rPr lang="ru-RU" sz="2400" dirty="0" smtClean="0">
                <a:latin typeface="Courier New"/>
                <a:ea typeface="Times New Roman"/>
              </a:rPr>
              <a:t>симметричный(внутренний)обход </a:t>
            </a:r>
            <a:r>
              <a:rPr lang="ru-RU" sz="2400" dirty="0">
                <a:latin typeface="Courier New"/>
                <a:ea typeface="Times New Roman"/>
              </a:rPr>
              <a:t>бинарного дерева</a:t>
            </a:r>
            <a:endParaRPr lang="ru-RU" sz="24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void </a:t>
            </a:r>
            <a:r>
              <a:rPr lang="en-US" sz="2400" dirty="0" err="1" smtClean="0">
                <a:latin typeface="Courier New"/>
                <a:ea typeface="Times New Roman"/>
              </a:rPr>
              <a:t>SymmetricOrder_BinaryTree</a:t>
            </a:r>
            <a:r>
              <a:rPr lang="en-US" sz="2400" dirty="0" smtClean="0">
                <a:latin typeface="Courier New"/>
                <a:ea typeface="Times New Roman"/>
              </a:rPr>
              <a:t>(</a:t>
            </a:r>
            <a:r>
              <a:rPr lang="en-US" sz="2400" dirty="0" err="1" smtClean="0">
                <a:latin typeface="Courier New"/>
                <a:ea typeface="Times New Roman"/>
              </a:rPr>
              <a:t>BinaryTree</a:t>
            </a:r>
            <a:r>
              <a:rPr lang="en-US" sz="2400" dirty="0" smtClean="0">
                <a:latin typeface="Courier New"/>
                <a:ea typeface="Times New Roman"/>
              </a:rPr>
              <a:t>*</a:t>
            </a:r>
            <a:r>
              <a:rPr lang="ru-RU" sz="2400" dirty="0" smtClean="0">
                <a:latin typeface="Courier New"/>
                <a:ea typeface="Times New Roman"/>
              </a:rPr>
              <a:t> </a:t>
            </a:r>
            <a:r>
              <a:rPr lang="en-US" sz="2400" dirty="0" smtClean="0">
                <a:latin typeface="Courier New"/>
                <a:ea typeface="Times New Roman"/>
              </a:rPr>
              <a:t>Node)</a:t>
            </a:r>
            <a:r>
              <a:rPr lang="ru-RU" sz="2400" dirty="0" smtClean="0">
                <a:latin typeface="Courier New"/>
                <a:ea typeface="Times New Roman"/>
              </a:rPr>
              <a:t> </a:t>
            </a:r>
            <a:r>
              <a:rPr lang="en-US" sz="2400" dirty="0" smtClean="0">
                <a:latin typeface="Courier New"/>
                <a:ea typeface="Times New Roman"/>
              </a:rPr>
              <a:t>{</a:t>
            </a:r>
            <a:endParaRPr lang="ru-RU" sz="24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if (Node != NULL) {</a:t>
            </a:r>
            <a:endParaRPr lang="ru-RU" sz="24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</a:t>
            </a:r>
            <a:r>
              <a:rPr lang="en-US" sz="2400" dirty="0" err="1">
                <a:latin typeface="Courier New"/>
                <a:ea typeface="Times New Roman"/>
              </a:rPr>
              <a:t>PostOrder_BinaryTree</a:t>
            </a:r>
            <a:r>
              <a:rPr lang="en-US" sz="2400" dirty="0">
                <a:latin typeface="Courier New"/>
                <a:ea typeface="Times New Roman"/>
              </a:rPr>
              <a:t>(Node-&gt;Left);</a:t>
            </a:r>
            <a:endParaRPr lang="ru-RU" sz="24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</a:t>
            </a:r>
            <a:r>
              <a:rPr lang="en-US" sz="2400" dirty="0" err="1">
                <a:latin typeface="Courier New"/>
                <a:ea typeface="Times New Roman"/>
              </a:rPr>
              <a:t>printf</a:t>
            </a:r>
            <a:r>
              <a:rPr lang="en-US" sz="2400" dirty="0">
                <a:latin typeface="Courier New"/>
                <a:ea typeface="Times New Roman"/>
              </a:rPr>
              <a:t> ("%3ld",Node-&gt;Data);</a:t>
            </a:r>
            <a:endParaRPr lang="ru-RU" sz="24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</a:t>
            </a:r>
            <a:r>
              <a:rPr lang="en-US" sz="2400" dirty="0" err="1">
                <a:latin typeface="Courier New"/>
                <a:ea typeface="Times New Roman"/>
              </a:rPr>
              <a:t>PostOrder_BinaryTree</a:t>
            </a:r>
            <a:r>
              <a:rPr lang="en-US" sz="2400" dirty="0">
                <a:latin typeface="Courier New"/>
                <a:ea typeface="Times New Roman"/>
              </a:rPr>
              <a:t>(Node-&gt;Right);</a:t>
            </a:r>
            <a:endParaRPr lang="ru-RU" sz="24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}</a:t>
            </a:r>
            <a:endParaRPr lang="ru-RU" sz="24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}</a:t>
            </a:r>
            <a:endParaRPr lang="ru-RU" sz="24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8490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6" y="692696"/>
            <a:ext cx="8984014" cy="24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57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/>
                <a:ea typeface="Times New Roman"/>
              </a:rPr>
              <a:t>Путь поиска места в построенном дереве для числа 11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633670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61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4506"/>
            <a:ext cx="8784976" cy="67413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//</a:t>
            </a:r>
            <a:r>
              <a:rPr lang="ru-RU" sz="2000" dirty="0">
                <a:latin typeface="Courier New"/>
                <a:ea typeface="Times New Roman"/>
              </a:rPr>
              <a:t>вставка вершины в бинарное дерево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void </a:t>
            </a:r>
            <a:r>
              <a:rPr lang="en-US" sz="2000" dirty="0" err="1">
                <a:latin typeface="Courier New"/>
                <a:ea typeface="Times New Roman"/>
              </a:rPr>
              <a:t>Insert_Node_BinaryTree</a:t>
            </a:r>
            <a:r>
              <a:rPr lang="en-US" sz="2000" dirty="0">
                <a:latin typeface="Courier New"/>
                <a:ea typeface="Times New Roman"/>
              </a:rPr>
              <a:t>(</a:t>
            </a:r>
            <a:r>
              <a:rPr lang="en-US" sz="2000" dirty="0" err="1">
                <a:latin typeface="Courier New"/>
                <a:ea typeface="Times New Roman"/>
              </a:rPr>
              <a:t>BinaryTree</a:t>
            </a:r>
            <a:r>
              <a:rPr lang="en-US" sz="2000" dirty="0">
                <a:latin typeface="Courier New"/>
                <a:ea typeface="Times New Roman"/>
              </a:rPr>
              <a:t>** </a:t>
            </a:r>
            <a:r>
              <a:rPr lang="en-US" sz="2000" dirty="0" err="1">
                <a:latin typeface="Courier New"/>
                <a:ea typeface="Times New Roman"/>
              </a:rPr>
              <a:t>Node,int</a:t>
            </a:r>
            <a:r>
              <a:rPr lang="en-US" sz="2000" dirty="0">
                <a:latin typeface="Courier New"/>
                <a:ea typeface="Times New Roman"/>
              </a:rPr>
              <a:t> Data) {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</a:t>
            </a:r>
            <a:r>
              <a:rPr lang="en-US" sz="2000" dirty="0" err="1">
                <a:latin typeface="Courier New"/>
                <a:ea typeface="Times New Roman"/>
              </a:rPr>
              <a:t>BinaryTree</a:t>
            </a:r>
            <a:r>
              <a:rPr lang="en-US" sz="2000" dirty="0">
                <a:latin typeface="Courier New"/>
                <a:ea typeface="Times New Roman"/>
              </a:rPr>
              <a:t>* </a:t>
            </a:r>
            <a:r>
              <a:rPr lang="en-US" sz="2000" dirty="0" err="1">
                <a:latin typeface="Courier New"/>
                <a:ea typeface="Times New Roman"/>
              </a:rPr>
              <a:t>New_Node</a:t>
            </a:r>
            <a:r>
              <a:rPr lang="en-US" sz="2000" dirty="0">
                <a:latin typeface="Courier New"/>
                <a:ea typeface="Times New Roman"/>
              </a:rPr>
              <a:t> = new </a:t>
            </a:r>
            <a:r>
              <a:rPr lang="en-US" sz="2000" dirty="0" err="1">
                <a:latin typeface="Courier New"/>
                <a:ea typeface="Times New Roman"/>
              </a:rPr>
              <a:t>BinaryTree</a:t>
            </a:r>
            <a:r>
              <a:rPr lang="en-US" sz="2000" dirty="0">
                <a:latin typeface="Courier New"/>
                <a:ea typeface="Times New Roman"/>
              </a:rPr>
              <a:t>;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</a:t>
            </a:r>
            <a:r>
              <a:rPr lang="en-US" sz="2000" dirty="0" err="1">
                <a:latin typeface="Courier New"/>
                <a:ea typeface="Times New Roman"/>
              </a:rPr>
              <a:t>New_Node</a:t>
            </a:r>
            <a:r>
              <a:rPr lang="en-US" sz="2000" dirty="0">
                <a:latin typeface="Courier New"/>
                <a:ea typeface="Times New Roman"/>
              </a:rPr>
              <a:t>-&gt;Data = Data;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</a:t>
            </a:r>
            <a:r>
              <a:rPr lang="en-US" sz="2000" dirty="0" err="1">
                <a:latin typeface="Courier New"/>
                <a:ea typeface="Times New Roman"/>
              </a:rPr>
              <a:t>New_Node</a:t>
            </a:r>
            <a:r>
              <a:rPr lang="en-US" sz="2000" dirty="0">
                <a:latin typeface="Courier New"/>
                <a:ea typeface="Times New Roman"/>
              </a:rPr>
              <a:t>-&gt;Left = NULL</a:t>
            </a:r>
            <a:r>
              <a:rPr lang="en-US" sz="2000" dirty="0" smtClean="0">
                <a:latin typeface="Courier New"/>
                <a:ea typeface="Times New Roman"/>
              </a:rPr>
              <a:t>;</a:t>
            </a:r>
            <a:r>
              <a:rPr lang="ru-RU" sz="2000" dirty="0" smtClean="0">
                <a:latin typeface="Courier New"/>
                <a:ea typeface="Times New Roman"/>
              </a:rPr>
              <a:t> </a:t>
            </a:r>
            <a:r>
              <a:rPr lang="en-US" sz="2000" dirty="0" smtClean="0">
                <a:latin typeface="Courier New"/>
                <a:ea typeface="Times New Roman"/>
              </a:rPr>
              <a:t>  </a:t>
            </a:r>
            <a:r>
              <a:rPr lang="en-US" sz="2000" dirty="0" err="1">
                <a:latin typeface="Courier New"/>
                <a:ea typeface="Times New Roman"/>
              </a:rPr>
              <a:t>New_Node</a:t>
            </a:r>
            <a:r>
              <a:rPr lang="en-US" sz="2000" dirty="0">
                <a:latin typeface="Courier New"/>
                <a:ea typeface="Times New Roman"/>
              </a:rPr>
              <a:t>-&gt;Right = NULL;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</a:t>
            </a:r>
            <a:r>
              <a:rPr lang="en-US" sz="2000" dirty="0" err="1">
                <a:latin typeface="Courier New"/>
                <a:ea typeface="Times New Roman"/>
              </a:rPr>
              <a:t>BinaryTree</a:t>
            </a:r>
            <a:r>
              <a:rPr lang="en-US" sz="2000" dirty="0">
                <a:latin typeface="Courier New"/>
                <a:ea typeface="Times New Roman"/>
              </a:rPr>
              <a:t>** </a:t>
            </a:r>
            <a:r>
              <a:rPr lang="en-US" sz="2000" dirty="0" err="1">
                <a:latin typeface="Courier New"/>
                <a:ea typeface="Times New Roman"/>
              </a:rPr>
              <a:t>ptr</a:t>
            </a:r>
            <a:r>
              <a:rPr lang="en-US" sz="2000" dirty="0">
                <a:latin typeface="Courier New"/>
                <a:ea typeface="Times New Roman"/>
              </a:rPr>
              <a:t> = Node;//</a:t>
            </a:r>
            <a:r>
              <a:rPr lang="ru-RU" sz="2000" dirty="0">
                <a:latin typeface="Courier New"/>
                <a:ea typeface="Times New Roman"/>
              </a:rPr>
              <a:t>вспомогательный указатель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</a:t>
            </a:r>
            <a:r>
              <a:rPr lang="en-US" sz="2000" dirty="0" err="1">
                <a:latin typeface="Courier New"/>
                <a:ea typeface="Times New Roman"/>
              </a:rPr>
              <a:t>srand</a:t>
            </a:r>
            <a:r>
              <a:rPr lang="en-US" sz="2000" dirty="0">
                <a:latin typeface="Courier New"/>
                <a:ea typeface="Times New Roman"/>
              </a:rPr>
              <a:t>(time(NULL)*1000);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while (*</a:t>
            </a:r>
            <a:r>
              <a:rPr lang="en-US" sz="2000" dirty="0" err="1">
                <a:latin typeface="Courier New"/>
                <a:ea typeface="Times New Roman"/>
              </a:rPr>
              <a:t>ptr</a:t>
            </a:r>
            <a:r>
              <a:rPr lang="en-US" sz="2000" dirty="0">
                <a:latin typeface="Courier New"/>
                <a:ea typeface="Times New Roman"/>
              </a:rPr>
              <a:t> != NULL) {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  double q = (double) rand()/RAND_MAX;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  if ( q &lt; 1/3.0) </a:t>
            </a:r>
            <a:r>
              <a:rPr lang="en-US" sz="2000" dirty="0" err="1">
                <a:latin typeface="Courier New"/>
                <a:ea typeface="Times New Roman"/>
              </a:rPr>
              <a:t>ptr</a:t>
            </a:r>
            <a:r>
              <a:rPr lang="en-US" sz="2000" dirty="0">
                <a:latin typeface="Courier New"/>
                <a:ea typeface="Times New Roman"/>
              </a:rPr>
              <a:t> = &amp;((*</a:t>
            </a:r>
            <a:r>
              <a:rPr lang="en-US" sz="2000" dirty="0" err="1">
                <a:latin typeface="Courier New"/>
                <a:ea typeface="Times New Roman"/>
              </a:rPr>
              <a:t>ptr</a:t>
            </a:r>
            <a:r>
              <a:rPr lang="en-US" sz="2000" dirty="0">
                <a:latin typeface="Courier New"/>
                <a:ea typeface="Times New Roman"/>
              </a:rPr>
              <a:t>)-&gt;Left);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  else if ( q &gt; 2/3.0) </a:t>
            </a:r>
            <a:r>
              <a:rPr lang="en-US" sz="2000" dirty="0" err="1">
                <a:latin typeface="Courier New"/>
                <a:ea typeface="Times New Roman"/>
              </a:rPr>
              <a:t>ptr</a:t>
            </a:r>
            <a:r>
              <a:rPr lang="en-US" sz="2000" dirty="0">
                <a:latin typeface="Courier New"/>
                <a:ea typeface="Times New Roman"/>
              </a:rPr>
              <a:t> = &amp;((*</a:t>
            </a:r>
            <a:r>
              <a:rPr lang="en-US" sz="2000" dirty="0" err="1">
                <a:latin typeface="Courier New"/>
                <a:ea typeface="Times New Roman"/>
              </a:rPr>
              <a:t>ptr</a:t>
            </a:r>
            <a:r>
              <a:rPr lang="en-US" sz="2000" dirty="0">
                <a:latin typeface="Courier New"/>
                <a:ea typeface="Times New Roman"/>
              </a:rPr>
              <a:t>)-&gt;Right);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  else break;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}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if (*</a:t>
            </a:r>
            <a:r>
              <a:rPr lang="en-US" sz="2000" dirty="0" err="1">
                <a:latin typeface="Courier New"/>
                <a:ea typeface="Times New Roman"/>
              </a:rPr>
              <a:t>ptr</a:t>
            </a:r>
            <a:r>
              <a:rPr lang="en-US" sz="2000" dirty="0">
                <a:latin typeface="Courier New"/>
                <a:ea typeface="Times New Roman"/>
              </a:rPr>
              <a:t> != NULL) {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  if ( (double) rand()/RAND_MAX &lt; 0.5 ) 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    </a:t>
            </a:r>
            <a:r>
              <a:rPr lang="en-US" sz="2000" dirty="0" err="1">
                <a:latin typeface="Courier New"/>
                <a:ea typeface="Times New Roman"/>
              </a:rPr>
              <a:t>New_Node</a:t>
            </a:r>
            <a:r>
              <a:rPr lang="en-US" sz="2000" dirty="0">
                <a:latin typeface="Courier New"/>
                <a:ea typeface="Times New Roman"/>
              </a:rPr>
              <a:t>-&gt;Left = *</a:t>
            </a:r>
            <a:r>
              <a:rPr lang="en-US" sz="2000" dirty="0" err="1">
                <a:latin typeface="Courier New"/>
                <a:ea typeface="Times New Roman"/>
              </a:rPr>
              <a:t>ptr</a:t>
            </a:r>
            <a:r>
              <a:rPr lang="en-US" sz="2000" dirty="0">
                <a:latin typeface="Courier New"/>
                <a:ea typeface="Times New Roman"/>
              </a:rPr>
              <a:t>;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  else </a:t>
            </a:r>
            <a:r>
              <a:rPr lang="en-US" sz="2000" dirty="0" err="1">
                <a:latin typeface="Courier New"/>
                <a:ea typeface="Times New Roman"/>
              </a:rPr>
              <a:t>New_Node</a:t>
            </a:r>
            <a:r>
              <a:rPr lang="en-US" sz="2000" dirty="0">
                <a:latin typeface="Courier New"/>
                <a:ea typeface="Times New Roman"/>
              </a:rPr>
              <a:t>-&gt;Right = *</a:t>
            </a:r>
            <a:r>
              <a:rPr lang="en-US" sz="2000" dirty="0" err="1">
                <a:latin typeface="Courier New"/>
                <a:ea typeface="Times New Roman"/>
              </a:rPr>
              <a:t>ptr</a:t>
            </a:r>
            <a:r>
              <a:rPr lang="en-US" sz="2000" dirty="0">
                <a:latin typeface="Courier New"/>
                <a:ea typeface="Times New Roman"/>
              </a:rPr>
              <a:t>;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  *</a:t>
            </a:r>
            <a:r>
              <a:rPr lang="en-US" sz="2000" dirty="0" err="1">
                <a:latin typeface="Courier New"/>
                <a:ea typeface="Times New Roman"/>
              </a:rPr>
              <a:t>ptr</a:t>
            </a:r>
            <a:r>
              <a:rPr lang="en-US" sz="2000" dirty="0">
                <a:latin typeface="Courier New"/>
                <a:ea typeface="Times New Roman"/>
              </a:rPr>
              <a:t> = </a:t>
            </a:r>
            <a:r>
              <a:rPr lang="en-US" sz="2000" dirty="0" err="1">
                <a:latin typeface="Courier New"/>
                <a:ea typeface="Times New Roman"/>
              </a:rPr>
              <a:t>New_Node</a:t>
            </a:r>
            <a:r>
              <a:rPr lang="en-US" sz="2000" dirty="0">
                <a:latin typeface="Courier New"/>
                <a:ea typeface="Times New Roman"/>
              </a:rPr>
              <a:t>;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}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else{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/>
                <a:ea typeface="Times New Roman"/>
              </a:rPr>
              <a:t>    *</a:t>
            </a:r>
            <a:r>
              <a:rPr lang="en-US" sz="2000" dirty="0" err="1">
                <a:latin typeface="Courier New"/>
                <a:ea typeface="Times New Roman"/>
              </a:rPr>
              <a:t>ptr</a:t>
            </a:r>
            <a:r>
              <a:rPr lang="en-US" sz="2000" dirty="0">
                <a:latin typeface="Courier New"/>
                <a:ea typeface="Times New Roman"/>
              </a:rPr>
              <a:t> = </a:t>
            </a:r>
            <a:r>
              <a:rPr lang="en-US" sz="2000" dirty="0" err="1">
                <a:latin typeface="Courier New"/>
                <a:ea typeface="Times New Roman"/>
              </a:rPr>
              <a:t>New_Node</a:t>
            </a:r>
            <a:r>
              <a:rPr lang="en-US" sz="2000" dirty="0" smtClean="0">
                <a:latin typeface="Courier New"/>
                <a:ea typeface="Times New Roman"/>
              </a:rPr>
              <a:t>;  }}</a:t>
            </a:r>
            <a:endParaRPr lang="ru-RU" sz="20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005091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669360"/>
          </a:xfrm>
        </p:spPr>
        <p:txBody>
          <a:bodyPr/>
          <a:lstStyle/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При удалении узла из дерева возможны </a:t>
            </a:r>
            <a:r>
              <a:rPr lang="ru-RU" dirty="0" smtClean="0">
                <a:latin typeface="Times New Roman"/>
                <a:ea typeface="Times New Roman"/>
              </a:rPr>
              <a:t>ситуации</a:t>
            </a:r>
            <a:r>
              <a:rPr lang="ru-RU" dirty="0">
                <a:latin typeface="Times New Roman"/>
                <a:ea typeface="Times New Roman"/>
              </a:rPr>
              <a:t>: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1. Удаляемый узел является листом – просто удаляем ссылку на него;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Удаление листа с ключом </a:t>
            </a:r>
            <a:r>
              <a:rPr lang="ru-RU" dirty="0" err="1">
                <a:latin typeface="Times New Roman"/>
                <a:ea typeface="Times New Roman"/>
              </a:rPr>
              <a:t>key</a:t>
            </a:r>
            <a:r>
              <a:rPr lang="ru-RU" dirty="0">
                <a:latin typeface="Times New Roman"/>
                <a:ea typeface="Times New Roman"/>
              </a:rPr>
              <a:t>: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45024"/>
            <a:ext cx="7344815" cy="257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50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6"/>
            <a:ext cx="8856984" cy="6264696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2. Из удаляемого узла выходит только одна ветвь;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Удаление узла имеющего одного потомка: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741682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26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6"/>
            <a:ext cx="8856984" cy="6264696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</a:rPr>
              <a:t>2. </a:t>
            </a:r>
            <a:r>
              <a:rPr lang="ru-RU" dirty="0" smtClean="0">
                <a:latin typeface="Times New Roman"/>
                <a:ea typeface="Times New Roman"/>
              </a:rPr>
              <a:t>Удаление </a:t>
            </a:r>
            <a:r>
              <a:rPr lang="ru-RU" dirty="0">
                <a:latin typeface="Times New Roman"/>
                <a:ea typeface="Times New Roman"/>
              </a:rPr>
              <a:t>узла, имеющего двух потомков</a:t>
            </a:r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42493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39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" y="116632"/>
            <a:ext cx="4058139" cy="367240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48680"/>
            <a:ext cx="507605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6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По величине степени дерева различают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3124944"/>
          </a:xfrm>
        </p:spPr>
        <p:txBody>
          <a:bodyPr/>
          <a:lstStyle/>
          <a:p>
            <a:pPr lvl="0"/>
            <a:r>
              <a:rPr lang="ru-RU" dirty="0"/>
              <a:t>бинарные(двоичные) – степень дерева не более двух;</a:t>
            </a:r>
          </a:p>
          <a:p>
            <a:pPr lvl="0"/>
            <a:r>
              <a:rPr lang="ru-RU" dirty="0"/>
              <a:t>сильноветвящиеся – степень дерева произвольная.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606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365"/>
            <a:ext cx="8784976" cy="6408712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//</a:t>
            </a:r>
            <a:r>
              <a:rPr lang="ru-RU" sz="1900" dirty="0">
                <a:latin typeface="Courier New"/>
                <a:ea typeface="Times New Roman"/>
              </a:rPr>
              <a:t>удаление вершины из бинарного дерева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void </a:t>
            </a:r>
            <a:r>
              <a:rPr lang="en-US" sz="1900" dirty="0" err="1">
                <a:latin typeface="Courier New"/>
                <a:ea typeface="Times New Roman"/>
              </a:rPr>
              <a:t>Delete_Node_BinaryTree</a:t>
            </a:r>
            <a:r>
              <a:rPr lang="en-US" sz="1900" dirty="0">
                <a:latin typeface="Courier New"/>
                <a:ea typeface="Times New Roman"/>
              </a:rPr>
              <a:t>(</a:t>
            </a:r>
            <a:r>
              <a:rPr lang="en-US" sz="1900" dirty="0" err="1">
                <a:latin typeface="Courier New"/>
                <a:ea typeface="Times New Roman"/>
              </a:rPr>
              <a:t>BinaryTree</a:t>
            </a:r>
            <a:r>
              <a:rPr lang="en-US" sz="1900" dirty="0">
                <a:latin typeface="Courier New"/>
                <a:ea typeface="Times New Roman"/>
              </a:rPr>
              <a:t>** </a:t>
            </a:r>
            <a:r>
              <a:rPr lang="en-US" sz="1900" dirty="0" err="1">
                <a:latin typeface="Courier New"/>
                <a:ea typeface="Times New Roman"/>
              </a:rPr>
              <a:t>Node,int</a:t>
            </a:r>
            <a:r>
              <a:rPr lang="en-US" sz="1900" dirty="0">
                <a:latin typeface="Courier New"/>
                <a:ea typeface="Times New Roman"/>
              </a:rPr>
              <a:t> Data){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if ( (*Node) != NULL ){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  if ((*Node)-&gt;Data == Data){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    </a:t>
            </a:r>
            <a:r>
              <a:rPr lang="en-US" sz="1900" dirty="0" err="1">
                <a:latin typeface="Courier New"/>
                <a:ea typeface="Times New Roman"/>
              </a:rPr>
              <a:t>BinaryTree</a:t>
            </a:r>
            <a:r>
              <a:rPr lang="en-US" sz="1900" dirty="0">
                <a:latin typeface="Courier New"/>
                <a:ea typeface="Times New Roman"/>
              </a:rPr>
              <a:t>* </a:t>
            </a:r>
            <a:r>
              <a:rPr lang="en-US" sz="1900" dirty="0" err="1">
                <a:latin typeface="Courier New"/>
                <a:ea typeface="Times New Roman"/>
              </a:rPr>
              <a:t>ptr</a:t>
            </a:r>
            <a:r>
              <a:rPr lang="en-US" sz="1900" dirty="0">
                <a:latin typeface="Courier New"/>
                <a:ea typeface="Times New Roman"/>
              </a:rPr>
              <a:t> = (*Node);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</a:t>
            </a:r>
            <a:r>
              <a:rPr lang="en-US" sz="1900" dirty="0" smtClean="0">
                <a:latin typeface="Courier New"/>
                <a:ea typeface="Times New Roman"/>
              </a:rPr>
              <a:t>if </a:t>
            </a:r>
            <a:r>
              <a:rPr lang="en-US" sz="1900" dirty="0">
                <a:latin typeface="Courier New"/>
                <a:ea typeface="Times New Roman"/>
              </a:rPr>
              <a:t>( (*Node)-&gt;Left == NULL &amp;&amp; (*Node)-&gt;Right == NULL ) (*Node) = NULL;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</a:t>
            </a:r>
            <a:r>
              <a:rPr lang="en-US" sz="1900" dirty="0" smtClean="0">
                <a:latin typeface="Courier New"/>
                <a:ea typeface="Times New Roman"/>
              </a:rPr>
              <a:t>else </a:t>
            </a:r>
            <a:r>
              <a:rPr lang="en-US" sz="1900" dirty="0">
                <a:latin typeface="Courier New"/>
                <a:ea typeface="Times New Roman"/>
              </a:rPr>
              <a:t>if ((*Node)-&gt;Left == NULL) (*Node) = </a:t>
            </a:r>
            <a:r>
              <a:rPr lang="en-US" sz="1900" dirty="0" err="1">
                <a:latin typeface="Courier New"/>
                <a:ea typeface="Times New Roman"/>
              </a:rPr>
              <a:t>ptr</a:t>
            </a:r>
            <a:r>
              <a:rPr lang="en-US" sz="1900" dirty="0">
                <a:latin typeface="Courier New"/>
                <a:ea typeface="Times New Roman"/>
              </a:rPr>
              <a:t>-&gt;Right;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</a:t>
            </a:r>
            <a:r>
              <a:rPr lang="en-US" sz="1900" dirty="0" smtClean="0">
                <a:latin typeface="Courier New"/>
                <a:ea typeface="Times New Roman"/>
              </a:rPr>
              <a:t>else </a:t>
            </a:r>
            <a:r>
              <a:rPr lang="en-US" sz="1900" dirty="0">
                <a:latin typeface="Courier New"/>
                <a:ea typeface="Times New Roman"/>
              </a:rPr>
              <a:t>if ((*Node)-&gt;Right == NULL) (*Node) = </a:t>
            </a:r>
            <a:r>
              <a:rPr lang="en-US" sz="1900" dirty="0" err="1">
                <a:latin typeface="Courier New"/>
                <a:ea typeface="Times New Roman"/>
              </a:rPr>
              <a:t>ptr</a:t>
            </a:r>
            <a:r>
              <a:rPr lang="en-US" sz="1900" dirty="0">
                <a:latin typeface="Courier New"/>
                <a:ea typeface="Times New Roman"/>
              </a:rPr>
              <a:t>-&gt;Left;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</a:t>
            </a:r>
            <a:r>
              <a:rPr lang="en-US" sz="1900" dirty="0" smtClean="0">
                <a:latin typeface="Courier New"/>
                <a:ea typeface="Times New Roman"/>
              </a:rPr>
              <a:t>else {  </a:t>
            </a:r>
            <a:r>
              <a:rPr lang="en-US" sz="1900" dirty="0">
                <a:latin typeface="Courier New"/>
                <a:ea typeface="Times New Roman"/>
              </a:rPr>
              <a:t>(*Node) = </a:t>
            </a:r>
            <a:r>
              <a:rPr lang="en-US" sz="1900" dirty="0" err="1">
                <a:latin typeface="Courier New"/>
                <a:ea typeface="Times New Roman"/>
              </a:rPr>
              <a:t>ptr</a:t>
            </a:r>
            <a:r>
              <a:rPr lang="en-US" sz="1900" dirty="0">
                <a:latin typeface="Courier New"/>
                <a:ea typeface="Times New Roman"/>
              </a:rPr>
              <a:t>-&gt;Right;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      </a:t>
            </a:r>
            <a:r>
              <a:rPr lang="en-US" sz="1900" dirty="0" err="1">
                <a:latin typeface="Courier New"/>
                <a:ea typeface="Times New Roman"/>
              </a:rPr>
              <a:t>BinaryTree</a:t>
            </a:r>
            <a:r>
              <a:rPr lang="en-US" sz="1900" dirty="0">
                <a:latin typeface="Courier New"/>
                <a:ea typeface="Times New Roman"/>
              </a:rPr>
              <a:t> ** ptr1;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      ptr1 = Node;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      while (*ptr1 != NULL) 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        ptr1 = &amp;((*ptr1)-&gt;Left);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      (*ptr1) = </a:t>
            </a:r>
            <a:r>
              <a:rPr lang="en-US" sz="1900" dirty="0" err="1">
                <a:latin typeface="Courier New"/>
                <a:ea typeface="Times New Roman"/>
              </a:rPr>
              <a:t>ptr</a:t>
            </a:r>
            <a:r>
              <a:rPr lang="en-US" sz="1900" dirty="0">
                <a:latin typeface="Courier New"/>
                <a:ea typeface="Times New Roman"/>
              </a:rPr>
              <a:t>-&gt;Left</a:t>
            </a:r>
            <a:r>
              <a:rPr lang="en-US" sz="1900" dirty="0" smtClean="0">
                <a:latin typeface="Courier New"/>
                <a:ea typeface="Times New Roman"/>
              </a:rPr>
              <a:t>;      </a:t>
            </a:r>
            <a:r>
              <a:rPr lang="ru-RU" sz="1900" dirty="0">
                <a:latin typeface="Courier New"/>
                <a:ea typeface="Times New Roman"/>
              </a:rPr>
              <a:t>}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900" dirty="0">
                <a:latin typeface="Courier New"/>
                <a:ea typeface="Times New Roman"/>
              </a:rPr>
              <a:t>      </a:t>
            </a:r>
            <a:r>
              <a:rPr lang="ru-RU" sz="1900" dirty="0" err="1">
                <a:latin typeface="Courier New"/>
                <a:ea typeface="Times New Roman"/>
              </a:rPr>
              <a:t>delete</a:t>
            </a:r>
            <a:r>
              <a:rPr lang="ru-RU" sz="1900" dirty="0">
                <a:latin typeface="Courier New"/>
                <a:ea typeface="Times New Roman"/>
              </a:rPr>
              <a:t>(</a:t>
            </a:r>
            <a:r>
              <a:rPr lang="ru-RU" sz="1900" dirty="0" err="1">
                <a:latin typeface="Courier New"/>
                <a:ea typeface="Times New Roman"/>
              </a:rPr>
              <a:t>ptr</a:t>
            </a:r>
            <a:r>
              <a:rPr lang="ru-RU" sz="1900" dirty="0">
                <a:latin typeface="Courier New"/>
                <a:ea typeface="Times New Roman"/>
              </a:rPr>
              <a:t>);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    </a:t>
            </a:r>
            <a:r>
              <a:rPr lang="en-US" sz="1900" dirty="0" err="1">
                <a:latin typeface="Courier New"/>
                <a:ea typeface="Times New Roman"/>
              </a:rPr>
              <a:t>Delete_Node_BinaryTree</a:t>
            </a:r>
            <a:r>
              <a:rPr lang="en-US" sz="1900" dirty="0">
                <a:latin typeface="Courier New"/>
                <a:ea typeface="Times New Roman"/>
              </a:rPr>
              <a:t>(</a:t>
            </a:r>
            <a:r>
              <a:rPr lang="en-US" sz="1900" dirty="0" err="1">
                <a:latin typeface="Courier New"/>
                <a:ea typeface="Times New Roman"/>
              </a:rPr>
              <a:t>Node,Data</a:t>
            </a:r>
            <a:r>
              <a:rPr lang="en-US" sz="1900" dirty="0" smtClean="0">
                <a:latin typeface="Courier New"/>
                <a:ea typeface="Times New Roman"/>
              </a:rPr>
              <a:t>);    </a:t>
            </a:r>
            <a:r>
              <a:rPr lang="en-US" sz="1900" dirty="0">
                <a:latin typeface="Courier New"/>
                <a:ea typeface="Times New Roman"/>
              </a:rPr>
              <a:t>}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</a:t>
            </a:r>
            <a:r>
              <a:rPr lang="en-US" sz="1900" dirty="0" smtClean="0">
                <a:latin typeface="Courier New"/>
                <a:ea typeface="Times New Roman"/>
              </a:rPr>
              <a:t>else {      </a:t>
            </a:r>
            <a:r>
              <a:rPr lang="en-US" sz="1900" dirty="0" err="1">
                <a:latin typeface="Courier New"/>
                <a:ea typeface="Times New Roman"/>
              </a:rPr>
              <a:t>Delete_Node_BinaryTree</a:t>
            </a:r>
            <a:r>
              <a:rPr lang="en-US" sz="1900" dirty="0">
                <a:latin typeface="Courier New"/>
                <a:ea typeface="Times New Roman"/>
              </a:rPr>
              <a:t>(&amp;((*Node)-&gt;Left),Data);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900" dirty="0">
                <a:latin typeface="Courier New"/>
                <a:ea typeface="Times New Roman"/>
              </a:rPr>
              <a:t>      </a:t>
            </a:r>
            <a:r>
              <a:rPr lang="en-US" sz="1900" dirty="0" err="1">
                <a:latin typeface="Courier New"/>
                <a:ea typeface="Times New Roman"/>
              </a:rPr>
              <a:t>Delete_Node_BinaryTree</a:t>
            </a:r>
            <a:r>
              <a:rPr lang="en-US" sz="1900" dirty="0">
                <a:latin typeface="Courier New"/>
                <a:ea typeface="Times New Roman"/>
              </a:rPr>
              <a:t>(&amp;((*Node)-&gt;Right),Data</a:t>
            </a:r>
            <a:r>
              <a:rPr lang="en-US" sz="1900" dirty="0" smtClean="0">
                <a:latin typeface="Courier New"/>
                <a:ea typeface="Times New Roman"/>
              </a:rPr>
              <a:t>);   }  }}</a:t>
            </a:r>
            <a:endParaRPr lang="ru-RU" sz="19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514532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>
            <a:normAutofit/>
          </a:bodyPr>
          <a:lstStyle/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//</a:t>
            </a:r>
            <a:r>
              <a:rPr lang="ru-RU" sz="2400" dirty="0">
                <a:latin typeface="Courier New"/>
                <a:ea typeface="Times New Roman"/>
              </a:rPr>
              <a:t>проверка пустоты бинарного дерева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bool </a:t>
            </a:r>
            <a:r>
              <a:rPr lang="en-US" sz="2400" dirty="0" err="1">
                <a:latin typeface="Courier New"/>
                <a:ea typeface="Times New Roman"/>
              </a:rPr>
              <a:t>Empty_BinaryTree</a:t>
            </a:r>
            <a:r>
              <a:rPr lang="en-US" sz="2400" dirty="0">
                <a:latin typeface="Courier New"/>
                <a:ea typeface="Times New Roman"/>
              </a:rPr>
              <a:t>(</a:t>
            </a:r>
            <a:r>
              <a:rPr lang="en-US" sz="2400" dirty="0" err="1">
                <a:latin typeface="Courier New"/>
                <a:ea typeface="Times New Roman"/>
              </a:rPr>
              <a:t>BinaryTree</a:t>
            </a:r>
            <a:r>
              <a:rPr lang="en-US" sz="2400" dirty="0">
                <a:latin typeface="Courier New"/>
                <a:ea typeface="Times New Roman"/>
              </a:rPr>
              <a:t>* Node){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return ( Node == NULL ? true : false );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smtClean="0">
                <a:latin typeface="Courier New"/>
                <a:ea typeface="Times New Roman"/>
              </a:rPr>
              <a:t>}</a:t>
            </a: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latin typeface="Courier New"/>
                <a:ea typeface="Times New Roman"/>
              </a:rPr>
              <a:t>//освобождение памяти, выделенной под бинарное дерево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void </a:t>
            </a:r>
            <a:r>
              <a:rPr lang="en-US" sz="2400" dirty="0" err="1">
                <a:latin typeface="Courier New"/>
                <a:ea typeface="Times New Roman"/>
              </a:rPr>
              <a:t>Delete_BinaryTree</a:t>
            </a:r>
            <a:r>
              <a:rPr lang="en-US" sz="2400" dirty="0">
                <a:latin typeface="Courier New"/>
                <a:ea typeface="Times New Roman"/>
              </a:rPr>
              <a:t>(</a:t>
            </a:r>
            <a:r>
              <a:rPr lang="en-US" sz="2400" dirty="0" err="1">
                <a:latin typeface="Courier New"/>
                <a:ea typeface="Times New Roman"/>
              </a:rPr>
              <a:t>BinaryTree</a:t>
            </a:r>
            <a:r>
              <a:rPr lang="en-US" sz="2400" dirty="0">
                <a:latin typeface="Courier New"/>
                <a:ea typeface="Times New Roman"/>
              </a:rPr>
              <a:t>* Node){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if (Node != NULL) {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</a:t>
            </a:r>
            <a:r>
              <a:rPr lang="en-US" sz="2400" dirty="0" err="1">
                <a:latin typeface="Courier New"/>
                <a:ea typeface="Times New Roman"/>
              </a:rPr>
              <a:t>Delete_BinaryTree</a:t>
            </a:r>
            <a:r>
              <a:rPr lang="en-US" sz="2400" dirty="0">
                <a:latin typeface="Courier New"/>
                <a:ea typeface="Times New Roman"/>
              </a:rPr>
              <a:t>(Node-&gt;Left);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</a:t>
            </a:r>
            <a:r>
              <a:rPr lang="en-US" sz="2400" dirty="0" err="1">
                <a:latin typeface="Courier New"/>
                <a:ea typeface="Times New Roman"/>
              </a:rPr>
              <a:t>Delete_BinaryTree</a:t>
            </a:r>
            <a:r>
              <a:rPr lang="en-US" sz="2400" dirty="0">
                <a:latin typeface="Courier New"/>
                <a:ea typeface="Times New Roman"/>
              </a:rPr>
              <a:t>(Node-&gt;Right);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  delete(Node);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urier New"/>
                <a:ea typeface="Times New Roman"/>
              </a:rPr>
              <a:t>  </a:t>
            </a:r>
            <a:r>
              <a:rPr lang="ru-RU" sz="2400" dirty="0">
                <a:latin typeface="Courier New"/>
                <a:ea typeface="Times New Roman"/>
              </a:rPr>
              <a:t>}</a:t>
            </a:r>
            <a:endParaRPr lang="ru-RU" sz="2400" dirty="0">
              <a:latin typeface="Times New Roman"/>
              <a:ea typeface="Times New Roman"/>
            </a:endParaRPr>
          </a:p>
          <a:p>
            <a:pPr indent="0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latin typeface="Courier New"/>
                <a:ea typeface="Times New Roman"/>
              </a:rPr>
              <a:t>}</a:t>
            </a:r>
            <a:endParaRPr lang="ru-RU" sz="24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1991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m;</a:t>
            </a:r>
          </a:p>
          <a:p>
            <a:pPr marL="0" indent="0">
              <a:buNone/>
            </a:pPr>
            <a:r>
              <a:rPr lang="en-US" dirty="0"/>
              <a:t>cout&lt;&lt;"</a:t>
            </a:r>
            <a:r>
              <a:rPr lang="en-US" dirty="0" err="1"/>
              <a:t>kol-vo</a:t>
            </a:r>
            <a:r>
              <a:rPr lang="en-US" dirty="0"/>
              <a:t> </a:t>
            </a:r>
            <a:r>
              <a:rPr lang="en-US" dirty="0" err="1"/>
              <a:t>elementov</a:t>
            </a:r>
            <a:r>
              <a:rPr lang="en-US" dirty="0"/>
              <a:t>:";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&gt;&gt;m;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Make_Binary_Tree</a:t>
            </a:r>
            <a:r>
              <a:rPr lang="en-US" dirty="0"/>
              <a:t>(&amp;</a:t>
            </a:r>
            <a:r>
              <a:rPr lang="en-US" dirty="0" err="1"/>
              <a:t>BTree,m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Print_BinaryTree</a:t>
            </a:r>
            <a:r>
              <a:rPr lang="en-US" dirty="0"/>
              <a:t>(</a:t>
            </a:r>
            <a:r>
              <a:rPr lang="en-US" dirty="0" err="1"/>
              <a:t>BTree,m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PreOrder_BinaryTree</a:t>
            </a:r>
            <a:r>
              <a:rPr lang="en-US" dirty="0"/>
              <a:t>(</a:t>
            </a:r>
            <a:r>
              <a:rPr lang="en-US" dirty="0" err="1"/>
              <a:t>BTree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SymmetricOrder_BinaryTree</a:t>
            </a:r>
            <a:r>
              <a:rPr lang="en-US" dirty="0" smtClean="0"/>
              <a:t>(</a:t>
            </a:r>
            <a:r>
              <a:rPr lang="en-US" dirty="0" err="1" smtClean="0"/>
              <a:t>BTree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038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78" y="836712"/>
            <a:ext cx="872633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66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88" y="24287"/>
            <a:ext cx="8935800" cy="12444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Реализовать бинарное дерево, распределяющее по веткам символы строки.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38313"/>
            <a:ext cx="8168546" cy="486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8092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struct</a:t>
            </a:r>
            <a:r>
              <a:rPr lang="ru-RU" dirty="0"/>
              <a:t> </a:t>
            </a:r>
            <a:r>
              <a:rPr lang="ru-RU" dirty="0" err="1"/>
              <a:t>Branch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; //Поле данных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Branch</a:t>
            </a:r>
            <a:r>
              <a:rPr lang="ru-RU" dirty="0"/>
              <a:t> *</a:t>
            </a:r>
            <a:r>
              <a:rPr lang="ru-RU" dirty="0" err="1"/>
              <a:t>LeftBranch</a:t>
            </a:r>
            <a:r>
              <a:rPr lang="ru-RU" dirty="0"/>
              <a:t>; //УКАЗАТЕЛИ на соседние веточки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Branch *</a:t>
            </a:r>
            <a:r>
              <a:rPr lang="en-US" dirty="0" err="1"/>
              <a:t>RightBranch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759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4016"/>
            <a:ext cx="8784976" cy="6669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 </a:t>
            </a:r>
            <a:r>
              <a:rPr lang="en-US" sz="2800" dirty="0"/>
              <a:t>//</a:t>
            </a:r>
            <a:r>
              <a:rPr lang="ru-RU" sz="2800" dirty="0"/>
              <a:t>Функция внесения данных</a:t>
            </a:r>
          </a:p>
          <a:p>
            <a:pPr marL="0" indent="0">
              <a:buNone/>
            </a:pPr>
            <a:r>
              <a:rPr lang="en-US" sz="2800" dirty="0"/>
              <a:t>void Add(char </a:t>
            </a:r>
            <a:r>
              <a:rPr lang="en-US" sz="2800" dirty="0" err="1"/>
              <a:t>aData</a:t>
            </a:r>
            <a:r>
              <a:rPr lang="en-US" sz="2800" dirty="0"/>
              <a:t>, Branch *&amp;</a:t>
            </a:r>
            <a:r>
              <a:rPr lang="en-US" sz="2800" dirty="0" err="1"/>
              <a:t>aBranch</a:t>
            </a:r>
            <a:r>
              <a:rPr lang="en-US" sz="2800" dirty="0" smtClean="0"/>
              <a:t>)</a:t>
            </a:r>
            <a:r>
              <a:rPr lang="ru-RU" sz="2800" dirty="0" smtClean="0"/>
              <a:t>  {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	//Если ветки не существует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ru-RU" sz="2800" dirty="0" err="1"/>
              <a:t>if</a:t>
            </a:r>
            <a:r>
              <a:rPr lang="ru-RU" sz="2800" dirty="0"/>
              <a:t> (!</a:t>
            </a:r>
            <a:r>
              <a:rPr lang="ru-RU" sz="2800" dirty="0" err="1"/>
              <a:t>aBranch</a:t>
            </a:r>
            <a:r>
              <a:rPr lang="ru-RU" sz="2800" dirty="0" smtClean="0"/>
              <a:t>)</a:t>
            </a:r>
            <a:r>
              <a:rPr lang="ru-RU" sz="2800" dirty="0"/>
              <a:t>	{ 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//</a:t>
            </a:r>
            <a:r>
              <a:rPr lang="ru-RU" sz="2800" dirty="0"/>
              <a:t>создадим ее и зададим в нее данные</a:t>
            </a:r>
          </a:p>
          <a:p>
            <a:pPr marL="0" indent="0">
              <a:buNone/>
            </a:pPr>
            <a:r>
              <a:rPr lang="ru-RU" sz="2800" dirty="0"/>
              <a:t>		</a:t>
            </a:r>
            <a:r>
              <a:rPr lang="en-US" sz="2800" dirty="0" err="1"/>
              <a:t>aBranch</a:t>
            </a:r>
            <a:r>
              <a:rPr lang="en-US" sz="2800" dirty="0"/>
              <a:t> = new Branch;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aBranch</a:t>
            </a:r>
            <a:r>
              <a:rPr lang="en-US" sz="2800" dirty="0"/>
              <a:t>-&gt;Data = </a:t>
            </a:r>
            <a:r>
              <a:rPr lang="en-US" sz="2800" dirty="0" err="1"/>
              <a:t>aData</a:t>
            </a:r>
            <a:r>
              <a:rPr lang="en-US" sz="2800" dirty="0"/>
              <a:t>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aBranch</a:t>
            </a:r>
            <a:r>
              <a:rPr lang="en-US" sz="2800" dirty="0"/>
              <a:t>-&gt;</a:t>
            </a:r>
            <a:r>
              <a:rPr lang="en-US" sz="2800" dirty="0" err="1"/>
              <a:t>LeftBranch</a:t>
            </a:r>
            <a:r>
              <a:rPr lang="en-US" sz="2800" dirty="0"/>
              <a:t> = 0;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dirty="0" err="1"/>
              <a:t>aBranch</a:t>
            </a:r>
            <a:r>
              <a:rPr lang="en-US" sz="2800" dirty="0"/>
              <a:t>-&gt;</a:t>
            </a:r>
            <a:r>
              <a:rPr lang="en-US" sz="2800" dirty="0" err="1"/>
              <a:t>RightBranch</a:t>
            </a:r>
            <a:r>
              <a:rPr lang="en-US" sz="2800" dirty="0"/>
              <a:t> = 0;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	return;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}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70907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4016"/>
            <a:ext cx="8784976" cy="6669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	else //</a:t>
            </a:r>
            <a:r>
              <a:rPr lang="ru-RU" sz="2800" dirty="0"/>
              <a:t>Иначе сверим вносимое</a:t>
            </a:r>
          </a:p>
          <a:p>
            <a:pPr marL="0" indent="0">
              <a:buNone/>
            </a:pPr>
            <a:r>
              <a:rPr lang="en-US" sz="2800" dirty="0"/>
              <a:t>	if (</a:t>
            </a:r>
            <a:r>
              <a:rPr lang="en-US" sz="2800" dirty="0" err="1"/>
              <a:t>aBranch</a:t>
            </a:r>
            <a:r>
              <a:rPr lang="en-US" sz="2800" dirty="0"/>
              <a:t>-&gt;Data&gt;</a:t>
            </a:r>
            <a:r>
              <a:rPr lang="en-US" sz="2800" dirty="0" err="1"/>
              <a:t>aData</a:t>
            </a:r>
            <a:r>
              <a:rPr lang="en-US" sz="2800" dirty="0"/>
              <a:t>)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{ //Если оно меньше того, что в этой ветке - добавим влево</a:t>
            </a:r>
          </a:p>
          <a:p>
            <a:pPr marL="0" indent="0">
              <a:buNone/>
            </a:pPr>
            <a:r>
              <a:rPr lang="ru-RU" sz="2800" dirty="0"/>
              <a:t>		</a:t>
            </a:r>
            <a:r>
              <a:rPr lang="en-US" sz="2800" dirty="0"/>
              <a:t>Add(</a:t>
            </a:r>
            <a:r>
              <a:rPr lang="en-US" sz="2800" dirty="0" err="1"/>
              <a:t>aData</a:t>
            </a:r>
            <a:r>
              <a:rPr lang="en-US" sz="2800" dirty="0"/>
              <a:t>, </a:t>
            </a:r>
            <a:r>
              <a:rPr lang="en-US" sz="2800" dirty="0" err="1"/>
              <a:t>aBranch</a:t>
            </a:r>
            <a:r>
              <a:rPr lang="en-US" sz="2800" dirty="0"/>
              <a:t>-&gt;</a:t>
            </a:r>
            <a:r>
              <a:rPr lang="en-US" sz="2800" dirty="0" err="1"/>
              <a:t>LeftBranch</a:t>
            </a:r>
            <a:r>
              <a:rPr lang="en-US" sz="2800" dirty="0"/>
              <a:t>);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}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else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{ //</a:t>
            </a:r>
            <a:r>
              <a:rPr lang="ru-RU" sz="2800" dirty="0"/>
              <a:t>Иначе в ветку справа</a:t>
            </a:r>
          </a:p>
          <a:p>
            <a:pPr marL="0" indent="0">
              <a:buNone/>
            </a:pPr>
            <a:r>
              <a:rPr lang="en-US" sz="2800" dirty="0"/>
              <a:t>		Add(</a:t>
            </a:r>
            <a:r>
              <a:rPr lang="en-US" sz="2800" dirty="0" err="1"/>
              <a:t>aData</a:t>
            </a:r>
            <a:r>
              <a:rPr lang="en-US" sz="2800" dirty="0"/>
              <a:t>, </a:t>
            </a:r>
            <a:r>
              <a:rPr lang="en-US" sz="2800" dirty="0" err="1"/>
              <a:t>aBranch</a:t>
            </a:r>
            <a:r>
              <a:rPr lang="en-US" sz="2800" dirty="0"/>
              <a:t>-&gt;</a:t>
            </a:r>
            <a:r>
              <a:rPr lang="en-US" sz="2800" dirty="0" err="1"/>
              <a:t>RightBranch</a:t>
            </a:r>
            <a:r>
              <a:rPr lang="en-US" sz="2800" dirty="0"/>
              <a:t>);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};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}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77305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12" y="51759"/>
            <a:ext cx="9074988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//</a:t>
            </a:r>
            <a:r>
              <a:rPr lang="ru-RU" sz="2800" dirty="0"/>
              <a:t>Функция вывода дерева</a:t>
            </a:r>
          </a:p>
          <a:p>
            <a:pPr marL="0" indent="0">
              <a:buNone/>
            </a:pPr>
            <a:r>
              <a:rPr lang="en-US" sz="2800" dirty="0"/>
              <a:t>void print(Branch *</a:t>
            </a:r>
            <a:r>
              <a:rPr lang="en-US" sz="2800" dirty="0" err="1"/>
              <a:t>aBranch,int</a:t>
            </a:r>
            <a:r>
              <a:rPr lang="en-US" sz="2800" dirty="0"/>
              <a:t> kl )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{    </a:t>
            </a:r>
            <a:r>
              <a:rPr lang="ru-RU" sz="2800" dirty="0" err="1"/>
              <a:t>if</a:t>
            </a:r>
            <a:r>
              <a:rPr lang="ru-RU" sz="2800" dirty="0"/>
              <a:t> (!</a:t>
            </a:r>
            <a:r>
              <a:rPr lang="ru-RU" sz="2800" dirty="0" err="1"/>
              <a:t>aBranch</a:t>
            </a:r>
            <a:r>
              <a:rPr lang="ru-RU" sz="2800" dirty="0"/>
              <a:t>) return; </a:t>
            </a:r>
            <a:r>
              <a:rPr lang="ru-RU" sz="2400" dirty="0"/>
              <a:t>//Если ветки не существует - выходим.</a:t>
            </a:r>
          </a:p>
          <a:p>
            <a:pPr marL="0" indent="0">
              <a:buNone/>
            </a:pPr>
            <a:r>
              <a:rPr lang="ru-RU" sz="2400" dirty="0"/>
              <a:t>	</a:t>
            </a:r>
            <a:r>
              <a:rPr lang="en-US" sz="2400" dirty="0"/>
              <a:t>//</a:t>
            </a:r>
            <a:r>
              <a:rPr lang="ru-RU" sz="2400" dirty="0"/>
              <a:t>Выводить нечего</a:t>
            </a:r>
          </a:p>
          <a:p>
            <a:pPr marL="0" indent="0">
              <a:buNone/>
            </a:pPr>
            <a:r>
              <a:rPr lang="en-US" sz="2800" dirty="0"/>
              <a:t>if (kl == -1)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Form5-&gt;TreeView1-&gt;Items-&gt;AddFirst(</a:t>
            </a:r>
            <a:r>
              <a:rPr lang="en-US" sz="2800" dirty="0" err="1"/>
              <a:t>NULL,aBranch</a:t>
            </a:r>
            <a:r>
              <a:rPr lang="en-US" sz="2800" dirty="0"/>
              <a:t>-&gt;Data);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else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Form5-&gt;TreeView1-&gt;Items-&gt;AddChildFirst(Form5-</a:t>
            </a:r>
            <a:r>
              <a:rPr lang="en-US" sz="2800" dirty="0" smtClean="0"/>
              <a:t>&gt;</a:t>
            </a:r>
            <a:r>
              <a:rPr lang="ru-RU" sz="2800" dirty="0" smtClean="0"/>
              <a:t> </a:t>
            </a:r>
            <a:r>
              <a:rPr lang="en-US" sz="2800" dirty="0" smtClean="0"/>
              <a:t>TreeView1-</a:t>
            </a:r>
            <a:r>
              <a:rPr lang="en-US" sz="2800" dirty="0"/>
              <a:t>&gt;Items-&gt;Item[kl</a:t>
            </a:r>
            <a:r>
              <a:rPr lang="en-US" sz="2800" dirty="0" smtClean="0"/>
              <a:t>],</a:t>
            </a:r>
            <a:r>
              <a:rPr lang="ru-RU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err="1"/>
              <a:t>aBranch</a:t>
            </a:r>
            <a:r>
              <a:rPr lang="en-US" sz="2800" dirty="0"/>
              <a:t>-&gt;Data);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kl++;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print(</a:t>
            </a:r>
            <a:r>
              <a:rPr lang="en-US" sz="2800" dirty="0" err="1"/>
              <a:t>aBranch</a:t>
            </a:r>
            <a:r>
              <a:rPr lang="en-US" sz="2800" dirty="0"/>
              <a:t>-&gt;</a:t>
            </a:r>
            <a:r>
              <a:rPr lang="en-US" sz="2800" dirty="0" err="1"/>
              <a:t>LeftBranch,kl</a:t>
            </a:r>
            <a:r>
              <a:rPr lang="en-US" sz="2800" dirty="0"/>
              <a:t>);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print(</a:t>
            </a:r>
            <a:r>
              <a:rPr lang="en-US" sz="2800" dirty="0" err="1"/>
              <a:t>aBranch</a:t>
            </a:r>
            <a:r>
              <a:rPr lang="en-US" sz="2800" dirty="0"/>
              <a:t>-&gt;</a:t>
            </a:r>
            <a:r>
              <a:rPr lang="en-US" sz="2800" dirty="0" err="1"/>
              <a:t>RightBranch,kl</a:t>
            </a:r>
            <a:r>
              <a:rPr lang="en-US" sz="2800" dirty="0"/>
              <a:t>);//</a:t>
            </a:r>
            <a:r>
              <a:rPr lang="ru-RU" sz="2800" dirty="0"/>
              <a:t>И ветки</a:t>
            </a:r>
            <a:r>
              <a:rPr lang="en-US" sz="2800" dirty="0"/>
              <a:t>, </a:t>
            </a:r>
            <a:r>
              <a:rPr lang="ru-RU" sz="2800" dirty="0"/>
              <a:t>что справа</a:t>
            </a:r>
          </a:p>
          <a:p>
            <a:pPr marL="0" indent="0">
              <a:buNone/>
            </a:pPr>
            <a:r>
              <a:rPr lang="en-US" sz="2800" dirty="0"/>
              <a:t>kl-</a:t>
            </a:r>
            <a:r>
              <a:rPr lang="en-US" sz="2800" dirty="0" smtClean="0"/>
              <a:t>-;</a:t>
            </a:r>
            <a:r>
              <a:rPr lang="ru-RU" sz="2800" dirty="0" smtClean="0"/>
              <a:t>  </a:t>
            </a:r>
            <a:r>
              <a:rPr lang="en-US" sz="2800" dirty="0" smtClean="0"/>
              <a:t>}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18588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712968" cy="626469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//освобождения </a:t>
            </a:r>
            <a:r>
              <a:rPr lang="ru-RU" dirty="0"/>
              <a:t>дерева: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FreeTree</a:t>
            </a:r>
            <a:r>
              <a:rPr lang="en-US" dirty="0"/>
              <a:t>(Branch *</a:t>
            </a:r>
            <a:r>
              <a:rPr lang="en-US" dirty="0" err="1"/>
              <a:t>aBranch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if (!</a:t>
            </a:r>
            <a:r>
              <a:rPr lang="en-US" dirty="0" err="1"/>
              <a:t>aBranch</a:t>
            </a:r>
            <a:r>
              <a:rPr lang="en-US" dirty="0"/>
              <a:t>) return;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FreeTree</a:t>
            </a:r>
            <a:r>
              <a:rPr lang="en-US" dirty="0"/>
              <a:t>(</a:t>
            </a:r>
            <a:r>
              <a:rPr lang="en-US" dirty="0" err="1"/>
              <a:t>aBranch</a:t>
            </a:r>
            <a:r>
              <a:rPr lang="en-US" dirty="0"/>
              <a:t>-&gt;</a:t>
            </a:r>
            <a:r>
              <a:rPr lang="en-US" dirty="0" err="1"/>
              <a:t>LeftBranch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FreeTree</a:t>
            </a:r>
            <a:r>
              <a:rPr lang="en-US" dirty="0"/>
              <a:t>(</a:t>
            </a:r>
            <a:r>
              <a:rPr lang="en-US" dirty="0" err="1"/>
              <a:t>aBranch</a:t>
            </a:r>
            <a:r>
              <a:rPr lang="en-US" dirty="0"/>
              <a:t>-&gt;</a:t>
            </a:r>
            <a:r>
              <a:rPr lang="en-US" dirty="0" err="1"/>
              <a:t>RightBranch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delete </a:t>
            </a:r>
            <a:r>
              <a:rPr lang="en-US" dirty="0" err="1"/>
              <a:t>aBranch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return;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49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дерево можно определить как рекурсивную структуру, в которой каждый элемент является:</a:t>
            </a:r>
          </a:p>
          <a:p>
            <a:pPr lvl="0"/>
            <a:r>
              <a:rPr lang="ru-RU" dirty="0"/>
              <a:t>либо пустой структурой;</a:t>
            </a:r>
          </a:p>
          <a:p>
            <a:pPr lvl="0"/>
            <a:r>
              <a:rPr lang="ru-RU" dirty="0"/>
              <a:t>либо элементом, с которым связано конечное число поддеревьев.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1875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Branch *Root = NULL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/>
              <a:t>void </a:t>
            </a:r>
            <a:r>
              <a:rPr lang="en-US" sz="2800" dirty="0"/>
              <a:t>__fastcall TForm5::Button1Click(</a:t>
            </a:r>
            <a:r>
              <a:rPr lang="en-US" sz="2800" dirty="0" err="1"/>
              <a:t>TObject</a:t>
            </a:r>
            <a:r>
              <a:rPr lang="en-US" sz="2800" dirty="0"/>
              <a:t> *Sender</a:t>
            </a:r>
            <a:r>
              <a:rPr lang="en-US" sz="2800" dirty="0" smtClean="0"/>
              <a:t>){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int kl</a:t>
            </a:r>
            <a:r>
              <a:rPr lang="en-US" sz="2800" dirty="0" smtClean="0"/>
              <a:t>=</a:t>
            </a:r>
            <a:r>
              <a:rPr lang="ru-RU" sz="2800" dirty="0" smtClean="0"/>
              <a:t> </a:t>
            </a:r>
            <a:r>
              <a:rPr lang="en-US" sz="2800" dirty="0" smtClean="0"/>
              <a:t>-</a:t>
            </a:r>
            <a:r>
              <a:rPr lang="en-US" sz="2800" dirty="0"/>
              <a:t>1;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 TreeView1-&gt;Items-&gt;Clear();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 	String s = Edit1-&gt;Text</a:t>
            </a:r>
            <a:r>
              <a:rPr lang="en-US" sz="2800" dirty="0" smtClean="0"/>
              <a:t>;</a:t>
            </a:r>
            <a:r>
              <a:rPr lang="en-US" sz="2800" dirty="0"/>
              <a:t> </a:t>
            </a:r>
            <a:r>
              <a:rPr lang="ru-RU" sz="2800" dirty="0" smtClean="0"/>
              <a:t> </a:t>
            </a:r>
            <a:r>
              <a:rPr lang="en-US" sz="2800" dirty="0" smtClean="0"/>
              <a:t>// </a:t>
            </a:r>
            <a:r>
              <a:rPr lang="en-US" sz="2800" dirty="0"/>
              <a:t>"18452789";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for (int </a:t>
            </a:r>
            <a:r>
              <a:rPr lang="en-US" sz="2800" dirty="0" err="1"/>
              <a:t>i</a:t>
            </a:r>
            <a:r>
              <a:rPr lang="en-US" sz="2800" dirty="0"/>
              <a:t> = 1;i&lt;= </a:t>
            </a:r>
            <a:r>
              <a:rPr lang="en-US" sz="2800" dirty="0" err="1"/>
              <a:t>s.Length</a:t>
            </a:r>
            <a:r>
              <a:rPr lang="en-US" sz="2800" dirty="0"/>
              <a:t>(); </a:t>
            </a:r>
            <a:r>
              <a:rPr lang="en-US" sz="2800" dirty="0" err="1"/>
              <a:t>i</a:t>
            </a:r>
            <a:r>
              <a:rPr lang="en-US" sz="2800" dirty="0" smtClean="0"/>
              <a:t>++)</a:t>
            </a:r>
            <a:r>
              <a:rPr lang="en-US" sz="2800" dirty="0"/>
              <a:t>	</a:t>
            </a:r>
            <a:r>
              <a:rPr lang="ru-RU" sz="2800" dirty="0"/>
              <a:t>{</a:t>
            </a:r>
          </a:p>
          <a:p>
            <a:pPr marL="0" indent="0">
              <a:buNone/>
            </a:pPr>
            <a:r>
              <a:rPr lang="ru-RU" sz="2800" dirty="0"/>
              <a:t>		</a:t>
            </a:r>
            <a:r>
              <a:rPr lang="ru-RU" sz="2800" dirty="0" err="1"/>
              <a:t>Add</a:t>
            </a:r>
            <a:r>
              <a:rPr lang="ru-RU" sz="2800" dirty="0"/>
              <a:t>(s[i], </a:t>
            </a:r>
            <a:r>
              <a:rPr lang="ru-RU" sz="2800" dirty="0" err="1"/>
              <a:t>Root</a:t>
            </a:r>
            <a:r>
              <a:rPr lang="ru-RU" sz="2800" dirty="0"/>
              <a:t>);</a:t>
            </a:r>
          </a:p>
          <a:p>
            <a:pPr marL="0" indent="0">
              <a:buNone/>
            </a:pPr>
            <a:r>
              <a:rPr lang="ru-RU" sz="2800" dirty="0"/>
              <a:t>	</a:t>
            </a:r>
            <a:r>
              <a:rPr lang="en-US" sz="2800" dirty="0"/>
              <a:t>}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 	print(</a:t>
            </a:r>
            <a:r>
              <a:rPr lang="en-US" sz="2800" dirty="0" err="1"/>
              <a:t>Root,kl</a:t>
            </a:r>
            <a:r>
              <a:rPr lang="en-US" sz="2800" dirty="0"/>
              <a:t>);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TreeView1-</a:t>
            </a:r>
            <a:r>
              <a:rPr lang="en-US" sz="2800" dirty="0"/>
              <a:t>&gt;FullExpand();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 </a:t>
            </a:r>
            <a:r>
              <a:rPr lang="en-US" sz="2800" dirty="0" smtClean="0"/>
              <a:t>}</a:t>
            </a: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1279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проект, который создает дерево, отображает его в компонентах TTreeView и Memo и удаляет дерево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4224" t="14584" r="58332" b="33333"/>
          <a:stretch/>
        </p:blipFill>
        <p:spPr bwMode="auto">
          <a:xfrm>
            <a:off x="323528" y="1700808"/>
            <a:ext cx="8568952" cy="4968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5662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1" y="836712"/>
            <a:ext cx="886263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046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struct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TInf</a:t>
            </a:r>
            <a:r>
              <a:rPr lang="en-US" dirty="0">
                <a:latin typeface="Times New Roman"/>
                <a:ea typeface="Times New Roman"/>
              </a:rPr>
              <a:t> {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int key;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String </a:t>
            </a:r>
            <a:r>
              <a:rPr lang="en-US" dirty="0" err="1">
                <a:latin typeface="Times New Roman"/>
                <a:ea typeface="Times New Roman"/>
              </a:rPr>
              <a:t>fio</a:t>
            </a:r>
            <a:r>
              <a:rPr lang="en-US" dirty="0">
                <a:latin typeface="Times New Roman"/>
                <a:ea typeface="Times New Roman"/>
              </a:rPr>
              <a:t>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};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struct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 {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TInf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Inf</a:t>
            </a:r>
            <a:r>
              <a:rPr lang="en-US" dirty="0">
                <a:latin typeface="Times New Roman"/>
                <a:ea typeface="Times New Roman"/>
              </a:rPr>
              <a:t>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 *A1;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 *A2;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 </a:t>
            </a:r>
            <a:r>
              <a:rPr lang="en-US" dirty="0" smtClean="0">
                <a:latin typeface="Times New Roman"/>
                <a:ea typeface="Times New Roman"/>
              </a:rPr>
              <a:t>};</a:t>
            </a:r>
            <a:endParaRPr lang="ru-RU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2358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void </a:t>
            </a:r>
            <a:r>
              <a:rPr lang="en-US" dirty="0" err="1">
                <a:latin typeface="Times New Roman"/>
                <a:ea typeface="Times New Roman"/>
              </a:rPr>
              <a:t>MakeList</a:t>
            </a:r>
            <a:r>
              <a:rPr lang="en-US" dirty="0">
                <a:latin typeface="Times New Roman"/>
                <a:ea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**, </a:t>
            </a:r>
            <a:r>
              <a:rPr lang="en-US" dirty="0" err="1">
                <a:latin typeface="Times New Roman"/>
                <a:ea typeface="Times New Roman"/>
              </a:rPr>
              <a:t>TInf</a:t>
            </a:r>
            <a:r>
              <a:rPr lang="en-US" dirty="0">
                <a:latin typeface="Times New Roman"/>
                <a:ea typeface="Times New Roman"/>
              </a:rPr>
              <a:t>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void </a:t>
            </a:r>
            <a:r>
              <a:rPr lang="en-US" dirty="0" err="1">
                <a:latin typeface="Times New Roman"/>
                <a:ea typeface="Times New Roman"/>
              </a:rPr>
              <a:t>DobTree</a:t>
            </a:r>
            <a:r>
              <a:rPr lang="en-US" dirty="0">
                <a:latin typeface="Times New Roman"/>
                <a:ea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*, </a:t>
            </a:r>
            <a:r>
              <a:rPr lang="en-US" dirty="0" err="1">
                <a:latin typeface="Times New Roman"/>
                <a:ea typeface="Times New Roman"/>
              </a:rPr>
              <a:t>TInf</a:t>
            </a:r>
            <a:r>
              <a:rPr lang="en-US" dirty="0">
                <a:latin typeface="Times New Roman"/>
                <a:ea typeface="Times New Roman"/>
              </a:rPr>
              <a:t>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void </a:t>
            </a:r>
            <a:r>
              <a:rPr lang="en-US" dirty="0" err="1">
                <a:latin typeface="Times New Roman"/>
                <a:ea typeface="Times New Roman"/>
              </a:rPr>
              <a:t>ViewTree</a:t>
            </a:r>
            <a:r>
              <a:rPr lang="en-US" dirty="0">
                <a:latin typeface="Times New Roman"/>
                <a:ea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*, int);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void </a:t>
            </a:r>
            <a:r>
              <a:rPr lang="en-US" dirty="0" err="1">
                <a:latin typeface="Times New Roman"/>
                <a:ea typeface="Times New Roman"/>
              </a:rPr>
              <a:t>DeleteTree</a:t>
            </a:r>
            <a:r>
              <a:rPr lang="en-US" dirty="0">
                <a:latin typeface="Times New Roman"/>
                <a:ea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**);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void </a:t>
            </a:r>
            <a:r>
              <a:rPr lang="en-US" dirty="0" err="1">
                <a:latin typeface="Times New Roman"/>
                <a:ea typeface="Times New Roman"/>
              </a:rPr>
              <a:t>WrtTree</a:t>
            </a:r>
            <a:r>
              <a:rPr lang="en-US" dirty="0">
                <a:latin typeface="Times New Roman"/>
                <a:ea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**);</a:t>
            </a:r>
            <a:endParaRPr lang="ru-RU" dirty="0"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5256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void </a:t>
            </a:r>
            <a:r>
              <a:rPr lang="en-US" dirty="0" err="1">
                <a:latin typeface="Times New Roman"/>
                <a:ea typeface="Times New Roman"/>
              </a:rPr>
              <a:t>MakeList</a:t>
            </a:r>
            <a:r>
              <a:rPr lang="en-US" dirty="0">
                <a:latin typeface="Times New Roman"/>
                <a:ea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 **p, </a:t>
            </a:r>
            <a:r>
              <a:rPr lang="en-US" dirty="0" err="1">
                <a:latin typeface="Times New Roman"/>
                <a:ea typeface="Times New Roman"/>
              </a:rPr>
              <a:t>TInf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Inf</a:t>
            </a:r>
            <a:r>
              <a:rPr lang="en-US" dirty="0">
                <a:latin typeface="Times New Roman"/>
                <a:ea typeface="Times New Roman"/>
              </a:rPr>
              <a:t>)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{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*p = new </a:t>
            </a: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(*p)-&gt;</a:t>
            </a:r>
            <a:r>
              <a:rPr lang="en-US" dirty="0" err="1">
                <a:latin typeface="Times New Roman"/>
                <a:ea typeface="Times New Roman"/>
              </a:rPr>
              <a:t>Inf</a:t>
            </a:r>
            <a:r>
              <a:rPr lang="en-US" dirty="0">
                <a:latin typeface="Times New Roman"/>
                <a:ea typeface="Times New Roman"/>
              </a:rPr>
              <a:t> = </a:t>
            </a:r>
            <a:r>
              <a:rPr lang="en-US" dirty="0" err="1">
                <a:latin typeface="Times New Roman"/>
                <a:ea typeface="Times New Roman"/>
              </a:rPr>
              <a:t>Inf</a:t>
            </a:r>
            <a:r>
              <a:rPr lang="en-US" dirty="0">
                <a:latin typeface="Times New Roman"/>
                <a:ea typeface="Times New Roman"/>
              </a:rPr>
              <a:t>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(*p)-&gt;A1=NULL;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(*p)-&gt;A2=NULL;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}</a:t>
            </a:r>
            <a:endParaRPr lang="ru-RU" dirty="0"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49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void </a:t>
            </a:r>
            <a:r>
              <a:rPr lang="en-US" dirty="0" err="1">
                <a:latin typeface="Times New Roman"/>
                <a:ea typeface="Times New Roman"/>
              </a:rPr>
              <a:t>DobTree</a:t>
            </a:r>
            <a:r>
              <a:rPr lang="en-US" dirty="0">
                <a:latin typeface="Times New Roman"/>
                <a:ea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 *</a:t>
            </a:r>
            <a:r>
              <a:rPr lang="en-US" dirty="0" err="1">
                <a:latin typeface="Times New Roman"/>
                <a:ea typeface="Times New Roman"/>
              </a:rPr>
              <a:t>proot</a:t>
            </a:r>
            <a:r>
              <a:rPr lang="en-US" dirty="0">
                <a:latin typeface="Times New Roman"/>
                <a:ea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</a:rPr>
              <a:t>TInf</a:t>
            </a:r>
            <a:r>
              <a:rPr lang="en-US" dirty="0">
                <a:latin typeface="Times New Roman"/>
                <a:ea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</a:rPr>
              <a:t>Inf</a:t>
            </a:r>
            <a:r>
              <a:rPr lang="en-US" dirty="0">
                <a:latin typeface="Times New Roman"/>
                <a:ea typeface="Times New Roman"/>
              </a:rPr>
              <a:t>)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{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 *p = </a:t>
            </a:r>
            <a:r>
              <a:rPr lang="en-US" dirty="0" err="1">
                <a:latin typeface="Times New Roman"/>
                <a:ea typeface="Times New Roman"/>
              </a:rPr>
              <a:t>proot</a:t>
            </a:r>
            <a:r>
              <a:rPr lang="en-US" dirty="0">
                <a:latin typeface="Times New Roman"/>
                <a:ea typeface="Times New Roman"/>
              </a:rPr>
              <a:t>, *q;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bool </a:t>
            </a:r>
            <a:r>
              <a:rPr lang="en-US" dirty="0" err="1">
                <a:latin typeface="Times New Roman"/>
                <a:ea typeface="Times New Roman"/>
              </a:rPr>
              <a:t>bl</a:t>
            </a:r>
            <a:r>
              <a:rPr lang="en-US" dirty="0">
                <a:latin typeface="Times New Roman"/>
                <a:ea typeface="Times New Roman"/>
              </a:rPr>
              <a:t>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while (p != NULL) {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q = p;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bl</a:t>
            </a:r>
            <a:r>
              <a:rPr lang="en-US" dirty="0">
                <a:latin typeface="Times New Roman"/>
                <a:ea typeface="Times New Roman"/>
              </a:rPr>
              <a:t> = ( </a:t>
            </a:r>
            <a:r>
              <a:rPr lang="en-US" dirty="0" err="1">
                <a:latin typeface="Times New Roman"/>
                <a:ea typeface="Times New Roman"/>
              </a:rPr>
              <a:t>Inf.key</a:t>
            </a:r>
            <a:r>
              <a:rPr lang="en-US" dirty="0">
                <a:latin typeface="Times New Roman"/>
                <a:ea typeface="Times New Roman"/>
              </a:rPr>
              <a:t> &lt; p-&gt;</a:t>
            </a:r>
            <a:r>
              <a:rPr lang="en-US" dirty="0" err="1">
                <a:latin typeface="Times New Roman"/>
                <a:ea typeface="Times New Roman"/>
              </a:rPr>
              <a:t>Inf.key</a:t>
            </a:r>
            <a:r>
              <a:rPr lang="en-US" dirty="0">
                <a:latin typeface="Times New Roman"/>
                <a:ea typeface="Times New Roman"/>
              </a:rPr>
              <a:t>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if (</a:t>
            </a:r>
            <a:r>
              <a:rPr lang="en-US" dirty="0" err="1">
                <a:latin typeface="Times New Roman"/>
                <a:ea typeface="Times New Roman"/>
              </a:rPr>
              <a:t>bl</a:t>
            </a:r>
            <a:r>
              <a:rPr lang="en-US" dirty="0">
                <a:latin typeface="Times New Roman"/>
                <a:ea typeface="Times New Roman"/>
              </a:rPr>
              <a:t>) p = p-&gt;A1;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else p = p-&gt;A2;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}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MakeList</a:t>
            </a:r>
            <a:r>
              <a:rPr lang="en-US" dirty="0">
                <a:latin typeface="Times New Roman"/>
                <a:ea typeface="Times New Roman"/>
              </a:rPr>
              <a:t>(&amp;p, </a:t>
            </a:r>
            <a:r>
              <a:rPr lang="en-US" dirty="0" err="1">
                <a:latin typeface="Times New Roman"/>
                <a:ea typeface="Times New Roman"/>
              </a:rPr>
              <a:t>Inf</a:t>
            </a:r>
            <a:r>
              <a:rPr lang="en-US" dirty="0">
                <a:latin typeface="Times New Roman"/>
                <a:ea typeface="Times New Roman"/>
              </a:rPr>
              <a:t>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if (</a:t>
            </a:r>
            <a:r>
              <a:rPr lang="en-US" dirty="0" err="1">
                <a:latin typeface="Times New Roman"/>
                <a:ea typeface="Times New Roman"/>
              </a:rPr>
              <a:t>bl</a:t>
            </a:r>
            <a:r>
              <a:rPr lang="en-US" dirty="0">
                <a:latin typeface="Times New Roman"/>
                <a:ea typeface="Times New Roman"/>
              </a:rPr>
              <a:t>) q-&gt;A1=p; else q-&gt;A2=p;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}</a:t>
            </a:r>
            <a:endParaRPr lang="ru-RU" dirty="0"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6296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void </a:t>
            </a:r>
            <a:r>
              <a:rPr lang="en-US" dirty="0" err="1">
                <a:latin typeface="Times New Roman"/>
                <a:ea typeface="Times New Roman"/>
              </a:rPr>
              <a:t>ViewTree</a:t>
            </a:r>
            <a:r>
              <a:rPr lang="en-US" dirty="0">
                <a:latin typeface="Times New Roman"/>
                <a:ea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 *p, int kl)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{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if (p == NULL) return;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if (kl == -1)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Form1-&gt;TreeView1-&gt;Items-&gt;AddFirst(</a:t>
            </a:r>
            <a:r>
              <a:rPr lang="en-US" dirty="0" err="1">
                <a:latin typeface="Times New Roman"/>
                <a:ea typeface="Times New Roman"/>
              </a:rPr>
              <a:t>NULL,p</a:t>
            </a:r>
            <a:r>
              <a:rPr lang="en-US" dirty="0">
                <a:latin typeface="Times New Roman"/>
                <a:ea typeface="Times New Roman"/>
              </a:rPr>
              <a:t>-&gt;</a:t>
            </a:r>
            <a:r>
              <a:rPr lang="en-US" dirty="0" err="1">
                <a:latin typeface="Times New Roman"/>
                <a:ea typeface="Times New Roman"/>
              </a:rPr>
              <a:t>Inf.fio</a:t>
            </a:r>
            <a:r>
              <a:rPr lang="en-US" dirty="0">
                <a:latin typeface="Times New Roman"/>
                <a:ea typeface="Times New Roman"/>
              </a:rPr>
              <a:t>+" = "+</a:t>
            </a:r>
            <a:r>
              <a:rPr lang="en-US" dirty="0" err="1">
                <a:latin typeface="Times New Roman"/>
                <a:ea typeface="Times New Roman"/>
              </a:rPr>
              <a:t>IntToStr</a:t>
            </a:r>
            <a:r>
              <a:rPr lang="en-US" dirty="0">
                <a:latin typeface="Times New Roman"/>
                <a:ea typeface="Times New Roman"/>
              </a:rPr>
              <a:t>(p-&gt;</a:t>
            </a:r>
            <a:r>
              <a:rPr lang="en-US" dirty="0" err="1">
                <a:latin typeface="Times New Roman"/>
                <a:ea typeface="Times New Roman"/>
              </a:rPr>
              <a:t>Inf.key</a:t>
            </a:r>
            <a:r>
              <a:rPr lang="en-US" dirty="0">
                <a:latin typeface="Times New Roman"/>
                <a:ea typeface="Times New Roman"/>
              </a:rPr>
              <a:t>));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else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Form1-&gt;TreeView1-&gt;Items-&gt;AddChildFirst(Form1-</a:t>
            </a:r>
            <a:r>
              <a:rPr lang="en-US" dirty="0" smtClean="0">
                <a:latin typeface="Times New Roman"/>
                <a:ea typeface="Times New Roman"/>
              </a:rPr>
              <a:t>&gt;</a:t>
            </a:r>
            <a:r>
              <a:rPr lang="ru-RU" dirty="0" smtClean="0">
                <a:latin typeface="Times New Roman"/>
                <a:ea typeface="Times New Roman"/>
              </a:rPr>
              <a:t> </a:t>
            </a:r>
            <a:r>
              <a:rPr lang="en-US" dirty="0" smtClean="0">
                <a:latin typeface="Times New Roman"/>
                <a:ea typeface="Times New Roman"/>
              </a:rPr>
              <a:t>TreeView1-</a:t>
            </a:r>
            <a:r>
              <a:rPr lang="en-US" dirty="0">
                <a:latin typeface="Times New Roman"/>
                <a:ea typeface="Times New Roman"/>
              </a:rPr>
              <a:t>&gt;Items-&gt;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Item[kl], p-&gt;</a:t>
            </a:r>
            <a:r>
              <a:rPr lang="en-US" dirty="0" err="1">
                <a:latin typeface="Times New Roman"/>
                <a:ea typeface="Times New Roman"/>
              </a:rPr>
              <a:t>Inf.fio</a:t>
            </a:r>
            <a:r>
              <a:rPr lang="en-US" dirty="0">
                <a:latin typeface="Times New Roman"/>
                <a:ea typeface="Times New Roman"/>
              </a:rPr>
              <a:t>+" = "+</a:t>
            </a:r>
            <a:r>
              <a:rPr lang="en-US" dirty="0" err="1">
                <a:latin typeface="Times New Roman"/>
                <a:ea typeface="Times New Roman"/>
              </a:rPr>
              <a:t>IntToStr</a:t>
            </a:r>
            <a:r>
              <a:rPr lang="en-US" dirty="0">
                <a:latin typeface="Times New Roman"/>
                <a:ea typeface="Times New Roman"/>
              </a:rPr>
              <a:t>(p-&gt;</a:t>
            </a:r>
            <a:r>
              <a:rPr lang="en-US" dirty="0" err="1">
                <a:latin typeface="Times New Roman"/>
                <a:ea typeface="Times New Roman"/>
              </a:rPr>
              <a:t>Inf.key</a:t>
            </a:r>
            <a:r>
              <a:rPr lang="en-US" dirty="0">
                <a:latin typeface="Times New Roman"/>
                <a:ea typeface="Times New Roman"/>
              </a:rPr>
              <a:t>));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kl++;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ViewTree</a:t>
            </a:r>
            <a:r>
              <a:rPr lang="en-US" dirty="0">
                <a:latin typeface="Times New Roman"/>
                <a:ea typeface="Times New Roman"/>
              </a:rPr>
              <a:t>(p-&gt;A1,kl);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ViewTree</a:t>
            </a:r>
            <a:r>
              <a:rPr lang="en-US" dirty="0">
                <a:latin typeface="Times New Roman"/>
                <a:ea typeface="Times New Roman"/>
              </a:rPr>
              <a:t>(p-&gt;A2,kl);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kl--;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}</a:t>
            </a:r>
            <a:endParaRPr lang="ru-RU" dirty="0"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093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DeleteTree</a:t>
            </a:r>
            <a:r>
              <a:rPr lang="en-US" dirty="0"/>
              <a:t>(</a:t>
            </a:r>
            <a:r>
              <a:rPr lang="en-US" dirty="0" err="1"/>
              <a:t>TTree</a:t>
            </a:r>
            <a:r>
              <a:rPr lang="en-US" dirty="0"/>
              <a:t> **p)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if (*p == NULL)return;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DeleteTree</a:t>
            </a:r>
            <a:r>
              <a:rPr lang="en-US" dirty="0"/>
              <a:t>(&amp;(*p)-&gt;A1);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DeleteTree</a:t>
            </a:r>
            <a:r>
              <a:rPr lang="en-US" dirty="0"/>
              <a:t>(&amp;(*p)-&gt;A2);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delete(*p);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*p=NULL;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951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void </a:t>
            </a:r>
            <a:r>
              <a:rPr lang="en-US" dirty="0" err="1">
                <a:latin typeface="Times New Roman"/>
                <a:ea typeface="Times New Roman"/>
              </a:rPr>
              <a:t>WrtTree</a:t>
            </a:r>
            <a:r>
              <a:rPr lang="en-US" dirty="0">
                <a:latin typeface="Times New Roman"/>
                <a:ea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</a:rPr>
              <a:t>TTree</a:t>
            </a:r>
            <a:r>
              <a:rPr lang="en-US" dirty="0">
                <a:latin typeface="Times New Roman"/>
                <a:ea typeface="Times New Roman"/>
              </a:rPr>
              <a:t>**p) {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if (*p == NULL)return;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Form1-&gt;Memo1-&gt;Lines-&gt;Add((*p)-&gt;</a:t>
            </a:r>
            <a:r>
              <a:rPr lang="en-US" dirty="0" err="1">
                <a:latin typeface="Times New Roman"/>
                <a:ea typeface="Times New Roman"/>
              </a:rPr>
              <a:t>Inf.fio</a:t>
            </a:r>
            <a:r>
              <a:rPr lang="en-US" dirty="0">
                <a:latin typeface="Times New Roman"/>
                <a:ea typeface="Times New Roman"/>
              </a:rPr>
              <a:t>+" "+(*p)-&gt;</a:t>
            </a:r>
            <a:r>
              <a:rPr lang="en-US" dirty="0" err="1">
                <a:latin typeface="Times New Roman"/>
                <a:ea typeface="Times New Roman"/>
              </a:rPr>
              <a:t>Inf.key</a:t>
            </a:r>
            <a:r>
              <a:rPr lang="en-US" dirty="0">
                <a:latin typeface="Times New Roman"/>
                <a:ea typeface="Times New Roman"/>
              </a:rPr>
              <a:t>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WrtTree</a:t>
            </a:r>
            <a:r>
              <a:rPr lang="en-US" dirty="0">
                <a:latin typeface="Times New Roman"/>
                <a:ea typeface="Times New Roman"/>
              </a:rPr>
              <a:t>((&amp;(*p)-&gt;A1));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WrtTree</a:t>
            </a:r>
            <a:r>
              <a:rPr lang="en-US" dirty="0">
                <a:latin typeface="Times New Roman"/>
                <a:ea typeface="Times New Roman"/>
              </a:rPr>
              <a:t>((&amp;(*p)-&gt;A2));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ru-RU" dirty="0">
                <a:latin typeface="Times New Roman"/>
                <a:ea typeface="Times New Roman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16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Каждый элемент имеет поле данных и два поля указателей: </a:t>
            </a:r>
          </a:p>
          <a:p>
            <a:r>
              <a:rPr lang="ru-RU" dirty="0"/>
              <a:t>указатель на начало списка потомков вершины 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указатель на следующий элемент в списке потомков текущего уровня.</a:t>
            </a:r>
          </a:p>
        </p:txBody>
      </p:sp>
    </p:spTree>
    <p:extLst>
      <p:ext uri="{BB962C8B-B14F-4D97-AF65-F5344CB8AC3E}">
        <p14:creationId xmlns:p14="http://schemas.microsoft.com/office/powerpoint/2010/main" val="1991647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44624"/>
            <a:ext cx="8784976" cy="6480720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ru-RU" sz="2500" dirty="0">
                <a:latin typeface="Times New Roman"/>
                <a:ea typeface="Times New Roman"/>
              </a:rPr>
              <a:t> </a:t>
            </a:r>
            <a:r>
              <a:rPr lang="en-US" sz="2500" dirty="0">
                <a:latin typeface="Times New Roman"/>
                <a:ea typeface="Times New Roman"/>
              </a:rPr>
              <a:t>int n</a:t>
            </a:r>
            <a:r>
              <a:rPr lang="ru-RU" sz="2500" dirty="0">
                <a:latin typeface="Times New Roman"/>
                <a:ea typeface="Times New Roman"/>
              </a:rPr>
              <a:t> = 9</a:t>
            </a:r>
            <a:r>
              <a:rPr lang="ru-RU" sz="2500" dirty="0" smtClean="0">
                <a:latin typeface="Times New Roman"/>
                <a:ea typeface="Times New Roman"/>
              </a:rPr>
              <a:t>;     </a:t>
            </a:r>
            <a:r>
              <a:rPr lang="en-US" sz="2500" dirty="0" err="1" smtClean="0">
                <a:latin typeface="Times New Roman"/>
                <a:ea typeface="Times New Roman"/>
              </a:rPr>
              <a:t>TTree</a:t>
            </a:r>
            <a:r>
              <a:rPr lang="ru-RU" sz="2500" dirty="0" smtClean="0">
                <a:latin typeface="Times New Roman"/>
                <a:ea typeface="Times New Roman"/>
              </a:rPr>
              <a:t> </a:t>
            </a:r>
            <a:r>
              <a:rPr lang="ru-RU" sz="2500" dirty="0">
                <a:latin typeface="Times New Roman"/>
                <a:ea typeface="Times New Roman"/>
              </a:rPr>
              <a:t>*</a:t>
            </a:r>
            <a:r>
              <a:rPr lang="en-US" sz="2500" dirty="0" err="1">
                <a:latin typeface="Times New Roman"/>
                <a:ea typeface="Times New Roman"/>
              </a:rPr>
              <a:t>proot</a:t>
            </a:r>
            <a:r>
              <a:rPr lang="ru-RU" sz="2500" dirty="0">
                <a:latin typeface="Times New Roman"/>
                <a:ea typeface="Times New Roman"/>
              </a:rPr>
              <a:t>;</a:t>
            </a:r>
          </a:p>
          <a:p>
            <a:pPr indent="0">
              <a:buNone/>
            </a:pPr>
            <a:r>
              <a:rPr lang="ru-RU" sz="2500" dirty="0">
                <a:latin typeface="Times New Roman"/>
                <a:ea typeface="Times New Roman"/>
              </a:rPr>
              <a:t> </a:t>
            </a:r>
            <a:r>
              <a:rPr lang="en-US" sz="2500" dirty="0" smtClean="0">
                <a:latin typeface="Times New Roman"/>
                <a:ea typeface="Times New Roman"/>
              </a:rPr>
              <a:t>void </a:t>
            </a:r>
            <a:r>
              <a:rPr lang="en-US" sz="2500" dirty="0">
                <a:latin typeface="Times New Roman"/>
                <a:ea typeface="Times New Roman"/>
              </a:rPr>
              <a:t>__fastcall TForm1::</a:t>
            </a:r>
            <a:r>
              <a:rPr lang="en-US" sz="2500" dirty="0" err="1">
                <a:latin typeface="Times New Roman"/>
                <a:ea typeface="Times New Roman"/>
              </a:rPr>
              <a:t>FormCreate</a:t>
            </a:r>
            <a:r>
              <a:rPr lang="en-US" sz="2500" dirty="0">
                <a:latin typeface="Times New Roman"/>
                <a:ea typeface="Times New Roman"/>
              </a:rPr>
              <a:t>(</a:t>
            </a:r>
            <a:r>
              <a:rPr lang="en-US" sz="2500" dirty="0" err="1">
                <a:latin typeface="Times New Roman"/>
                <a:ea typeface="Times New Roman"/>
              </a:rPr>
              <a:t>TObject</a:t>
            </a:r>
            <a:r>
              <a:rPr lang="en-US" sz="2500" dirty="0">
                <a:latin typeface="Times New Roman"/>
                <a:ea typeface="Times New Roman"/>
              </a:rPr>
              <a:t> *Sender</a:t>
            </a:r>
            <a:r>
              <a:rPr lang="en-US" sz="2500" dirty="0" smtClean="0">
                <a:latin typeface="Times New Roman"/>
                <a:ea typeface="Times New Roman"/>
              </a:rPr>
              <a:t>){</a:t>
            </a:r>
            <a:endParaRPr lang="ru-RU" sz="25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500" dirty="0">
                <a:latin typeface="Times New Roman"/>
                <a:ea typeface="Times New Roman"/>
              </a:rPr>
              <a:t>StringGrid1-&gt;</a:t>
            </a:r>
            <a:r>
              <a:rPr lang="en-US" sz="2500" dirty="0" err="1">
                <a:latin typeface="Times New Roman"/>
                <a:ea typeface="Times New Roman"/>
              </a:rPr>
              <a:t>FixedCols</a:t>
            </a:r>
            <a:r>
              <a:rPr lang="en-US" sz="2500" dirty="0">
                <a:latin typeface="Times New Roman"/>
                <a:ea typeface="Times New Roman"/>
              </a:rPr>
              <a:t>=0</a:t>
            </a:r>
            <a:r>
              <a:rPr lang="en-US" sz="2500" dirty="0" smtClean="0">
                <a:latin typeface="Times New Roman"/>
                <a:ea typeface="Times New Roman"/>
              </a:rPr>
              <a:t>;</a:t>
            </a:r>
            <a:r>
              <a:rPr lang="ru-RU" sz="2500" dirty="0" smtClean="0">
                <a:latin typeface="Times New Roman"/>
                <a:ea typeface="Times New Roman"/>
              </a:rPr>
              <a:t>  </a:t>
            </a:r>
            <a:r>
              <a:rPr lang="en-US" sz="2500" dirty="0" smtClean="0">
                <a:latin typeface="Times New Roman"/>
                <a:ea typeface="Times New Roman"/>
              </a:rPr>
              <a:t>StringGrid1-</a:t>
            </a:r>
            <a:r>
              <a:rPr lang="en-US" sz="2500" dirty="0">
                <a:latin typeface="Times New Roman"/>
                <a:ea typeface="Times New Roman"/>
              </a:rPr>
              <a:t>&gt;</a:t>
            </a:r>
            <a:r>
              <a:rPr lang="en-US" sz="2500" dirty="0" err="1">
                <a:latin typeface="Times New Roman"/>
                <a:ea typeface="Times New Roman"/>
              </a:rPr>
              <a:t>ColCount</a:t>
            </a:r>
            <a:r>
              <a:rPr lang="en-US" sz="2500" dirty="0">
                <a:latin typeface="Times New Roman"/>
                <a:ea typeface="Times New Roman"/>
              </a:rPr>
              <a:t>=2;</a:t>
            </a:r>
            <a:endParaRPr lang="ru-RU" sz="25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500" dirty="0">
                <a:latin typeface="Times New Roman"/>
                <a:ea typeface="Times New Roman"/>
              </a:rPr>
              <a:t>StringGrid1-&gt;</a:t>
            </a:r>
            <a:r>
              <a:rPr lang="en-US" sz="2500" dirty="0" err="1">
                <a:latin typeface="Times New Roman"/>
                <a:ea typeface="Times New Roman"/>
              </a:rPr>
              <a:t>RowCount</a:t>
            </a:r>
            <a:r>
              <a:rPr lang="en-US" sz="2500" dirty="0">
                <a:latin typeface="Times New Roman"/>
                <a:ea typeface="Times New Roman"/>
              </a:rPr>
              <a:t>=10;</a:t>
            </a:r>
            <a:endParaRPr lang="ru-RU" sz="25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500" dirty="0">
                <a:latin typeface="Times New Roman"/>
                <a:ea typeface="Times New Roman"/>
              </a:rPr>
              <a:t>StringGrid1-&gt;Cells[0][0] = "Ф.B.О.";</a:t>
            </a:r>
            <a:endParaRPr lang="ru-RU" sz="25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500" dirty="0">
                <a:latin typeface="Times New Roman"/>
                <a:ea typeface="Times New Roman"/>
              </a:rPr>
              <a:t>StringGrid1-&gt;Cells[1][0]="</a:t>
            </a:r>
            <a:r>
              <a:rPr lang="en-US" sz="2500" dirty="0" err="1">
                <a:latin typeface="Times New Roman"/>
                <a:ea typeface="Times New Roman"/>
              </a:rPr>
              <a:t>Ключ</a:t>
            </a:r>
            <a:r>
              <a:rPr lang="en-US" sz="2500" dirty="0">
                <a:latin typeface="Times New Roman"/>
                <a:ea typeface="Times New Roman"/>
              </a:rPr>
              <a:t>";</a:t>
            </a:r>
            <a:endParaRPr lang="ru-RU" sz="25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Times New Roman"/>
              </a:rPr>
              <a:t>StringGrid1-&gt;Cells[0][1]="A00"; StringGrid1-&gt;Cells[1][1]="5";</a:t>
            </a:r>
            <a:endParaRPr lang="ru-RU" sz="20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Times New Roman"/>
              </a:rPr>
              <a:t>StringGrid1-&gt;Cells[0][2]="A01"; StringGrid1-&gt;Cells[1][2]="2";</a:t>
            </a:r>
            <a:endParaRPr lang="ru-RU" sz="20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Times New Roman"/>
              </a:rPr>
              <a:t>StringGrid1-&gt;Cells[0][3]="A02"; StringGrid1-&gt;Cells[1][3]="4";</a:t>
            </a:r>
            <a:endParaRPr lang="ru-RU" sz="20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Times New Roman"/>
              </a:rPr>
              <a:t>StringGrid1-&gt;Cells[0][4]="A03"; StringGrid1-&gt;Cells[1][4]="1";</a:t>
            </a:r>
            <a:endParaRPr lang="ru-RU" sz="20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Times New Roman"/>
              </a:rPr>
              <a:t>StringGrid1-&gt;Cells[0][5]="A04"; StringGrid1-&gt;Cells[1][5]="7";</a:t>
            </a:r>
            <a:endParaRPr lang="ru-RU" sz="20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Times New Roman"/>
              </a:rPr>
              <a:t>StringGrid1-&gt;Cells[0][6]="A05"; StringGrid1-&gt;Cells[1][6]="6";</a:t>
            </a:r>
            <a:endParaRPr lang="ru-RU" sz="20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Times New Roman"/>
              </a:rPr>
              <a:t>StringGrid1-&gt;Cells[0][7]="A06"; StringGrid1-&gt;Cells[1][7]="8";</a:t>
            </a:r>
            <a:endParaRPr lang="ru-RU" sz="20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Times New Roman"/>
              </a:rPr>
              <a:t>StringGrid1-&gt;Cells[0][8]="A07"; StringGrid1-&gt;Cells[1][8]="0";</a:t>
            </a:r>
            <a:endParaRPr lang="ru-RU" sz="20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000" dirty="0">
                <a:latin typeface="Times New Roman"/>
                <a:ea typeface="Times New Roman"/>
              </a:rPr>
              <a:t>StringGrid1-&gt;Cells[0][9]="A08"; StringGrid1-&gt;Cells[1][9]="9";</a:t>
            </a:r>
            <a:endParaRPr lang="ru-RU" sz="2000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sz="2500" dirty="0">
                <a:latin typeface="Times New Roman"/>
                <a:ea typeface="Times New Roman"/>
              </a:rPr>
              <a:t>}</a:t>
            </a:r>
            <a:endParaRPr lang="ru-RU" sz="2500" dirty="0">
              <a:latin typeface="Times New Roman"/>
              <a:ea typeface="Times New Roman"/>
            </a:endParaRPr>
          </a:p>
          <a:p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0506206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indent="0">
              <a:buNone/>
            </a:pPr>
            <a:r>
              <a:rPr lang="ru-RU" dirty="0" smtClean="0">
                <a:latin typeface="Times New Roman"/>
                <a:ea typeface="Times New Roman"/>
              </a:rPr>
              <a:t>«Заполнить дерево»</a:t>
            </a:r>
          </a:p>
          <a:p>
            <a:pPr indent="0">
              <a:buNone/>
            </a:pP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 smtClean="0">
                <a:latin typeface="Times New Roman"/>
                <a:ea typeface="Times New Roman"/>
              </a:rPr>
              <a:t>TInf</a:t>
            </a:r>
            <a:r>
              <a:rPr lang="en-US" dirty="0" smtClean="0">
                <a:latin typeface="Times New Roman"/>
                <a:ea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</a:rPr>
              <a:t>A;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A.fio</a:t>
            </a:r>
            <a:r>
              <a:rPr lang="en-US" dirty="0">
                <a:latin typeface="Times New Roman"/>
                <a:ea typeface="Times New Roman"/>
              </a:rPr>
              <a:t> = StringGrid1-&gt;Cells[0][1];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A.key</a:t>
            </a:r>
            <a:r>
              <a:rPr lang="en-US" dirty="0">
                <a:latin typeface="Times New Roman"/>
                <a:ea typeface="Times New Roman"/>
              </a:rPr>
              <a:t> = </a:t>
            </a:r>
            <a:r>
              <a:rPr lang="en-US" dirty="0" err="1">
                <a:latin typeface="Times New Roman"/>
                <a:ea typeface="Times New Roman"/>
              </a:rPr>
              <a:t>StrToInt</a:t>
            </a:r>
            <a:r>
              <a:rPr lang="en-US" dirty="0">
                <a:latin typeface="Times New Roman"/>
                <a:ea typeface="Times New Roman"/>
              </a:rPr>
              <a:t>(StringGrid1-&gt;Cells[1][1]);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MakeList</a:t>
            </a:r>
            <a:r>
              <a:rPr lang="en-US" dirty="0">
                <a:latin typeface="Times New Roman"/>
                <a:ea typeface="Times New Roman"/>
              </a:rPr>
              <a:t>(&amp;</a:t>
            </a:r>
            <a:r>
              <a:rPr lang="en-US" dirty="0" err="1">
                <a:latin typeface="Times New Roman"/>
                <a:ea typeface="Times New Roman"/>
              </a:rPr>
              <a:t>proot,A</a:t>
            </a:r>
            <a:r>
              <a:rPr lang="en-US" dirty="0">
                <a:latin typeface="Times New Roman"/>
                <a:ea typeface="Times New Roman"/>
              </a:rPr>
              <a:t>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for(int </a:t>
            </a:r>
            <a:r>
              <a:rPr lang="en-US" dirty="0" err="1">
                <a:latin typeface="Times New Roman"/>
                <a:ea typeface="Times New Roman"/>
              </a:rPr>
              <a:t>i</a:t>
            </a:r>
            <a:r>
              <a:rPr lang="en-US" dirty="0">
                <a:latin typeface="Times New Roman"/>
                <a:ea typeface="Times New Roman"/>
              </a:rPr>
              <a:t>=2; </a:t>
            </a:r>
            <a:r>
              <a:rPr lang="en-US" dirty="0" err="1">
                <a:latin typeface="Times New Roman"/>
                <a:ea typeface="Times New Roman"/>
              </a:rPr>
              <a:t>i</a:t>
            </a:r>
            <a:r>
              <a:rPr lang="en-US" dirty="0">
                <a:latin typeface="Times New Roman"/>
                <a:ea typeface="Times New Roman"/>
              </a:rPr>
              <a:t>&lt;=n; </a:t>
            </a:r>
            <a:r>
              <a:rPr lang="en-US" dirty="0" err="1">
                <a:latin typeface="Times New Roman"/>
                <a:ea typeface="Times New Roman"/>
              </a:rPr>
              <a:t>i</a:t>
            </a:r>
            <a:r>
              <a:rPr lang="en-US" dirty="0">
                <a:latin typeface="Times New Roman"/>
                <a:ea typeface="Times New Roman"/>
              </a:rPr>
              <a:t>++){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A.fio</a:t>
            </a:r>
            <a:r>
              <a:rPr lang="en-US" dirty="0">
                <a:latin typeface="Times New Roman"/>
                <a:ea typeface="Times New Roman"/>
              </a:rPr>
              <a:t> = StringGrid1-&gt;Cells[0][</a:t>
            </a:r>
            <a:r>
              <a:rPr lang="en-US" dirty="0" err="1">
                <a:latin typeface="Times New Roman"/>
                <a:ea typeface="Times New Roman"/>
              </a:rPr>
              <a:t>i</a:t>
            </a:r>
            <a:r>
              <a:rPr lang="en-US" dirty="0">
                <a:latin typeface="Times New Roman"/>
                <a:ea typeface="Times New Roman"/>
              </a:rPr>
              <a:t>];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A.key</a:t>
            </a:r>
            <a:r>
              <a:rPr lang="en-US" dirty="0">
                <a:latin typeface="Times New Roman"/>
                <a:ea typeface="Times New Roman"/>
              </a:rPr>
              <a:t> = </a:t>
            </a:r>
            <a:r>
              <a:rPr lang="en-US" dirty="0" err="1">
                <a:latin typeface="Times New Roman"/>
                <a:ea typeface="Times New Roman"/>
              </a:rPr>
              <a:t>StrToInt</a:t>
            </a:r>
            <a:r>
              <a:rPr lang="en-US" dirty="0">
                <a:latin typeface="Times New Roman"/>
                <a:ea typeface="Times New Roman"/>
              </a:rPr>
              <a:t>(StringGrid1-&gt;Cells[1][</a:t>
            </a:r>
            <a:r>
              <a:rPr lang="en-US" dirty="0" err="1">
                <a:latin typeface="Times New Roman"/>
                <a:ea typeface="Times New Roman"/>
              </a:rPr>
              <a:t>i</a:t>
            </a:r>
            <a:r>
              <a:rPr lang="en-US" dirty="0">
                <a:latin typeface="Times New Roman"/>
                <a:ea typeface="Times New Roman"/>
              </a:rPr>
              <a:t>]);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 err="1">
                <a:latin typeface="Times New Roman"/>
                <a:ea typeface="Times New Roman"/>
              </a:rPr>
              <a:t>DobTree</a:t>
            </a:r>
            <a:r>
              <a:rPr lang="en-US" dirty="0">
                <a:latin typeface="Times New Roman"/>
                <a:ea typeface="Times New Roman"/>
              </a:rPr>
              <a:t>(</a:t>
            </a:r>
            <a:r>
              <a:rPr lang="en-US" dirty="0" err="1">
                <a:latin typeface="Times New Roman"/>
                <a:ea typeface="Times New Roman"/>
              </a:rPr>
              <a:t>proot,A</a:t>
            </a:r>
            <a:r>
              <a:rPr lang="en-US" dirty="0">
                <a:latin typeface="Times New Roman"/>
                <a:ea typeface="Times New Roman"/>
              </a:rPr>
              <a:t>);</a:t>
            </a:r>
            <a:endParaRPr lang="ru-RU" dirty="0">
              <a:latin typeface="Times New Roman"/>
              <a:ea typeface="Times New Roman"/>
            </a:endParaRPr>
          </a:p>
          <a:p>
            <a:pPr indent="0">
              <a:buNone/>
            </a:pPr>
            <a:r>
              <a:rPr lang="en-US" dirty="0">
                <a:latin typeface="Times New Roman"/>
                <a:ea typeface="Times New Roman"/>
              </a:rPr>
              <a:t>}</a:t>
            </a:r>
            <a:endParaRPr lang="ru-RU" dirty="0"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308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indent="0">
              <a:buNone/>
            </a:pPr>
            <a:r>
              <a:rPr lang="ru-RU" dirty="0" smtClean="0">
                <a:latin typeface="Times New Roman"/>
                <a:ea typeface="Times New Roman"/>
              </a:rPr>
              <a:t>«Отобразить дерево»</a:t>
            </a:r>
          </a:p>
          <a:p>
            <a:pPr indent="0">
              <a:buNone/>
            </a:pPr>
            <a:endParaRPr lang="ru-RU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dirty="0"/>
              <a:t> int kl=-1;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TreeView1-&gt;Items-&gt;Clear();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ViewTree</a:t>
            </a:r>
            <a:r>
              <a:rPr lang="en-US" dirty="0"/>
              <a:t>(</a:t>
            </a:r>
            <a:r>
              <a:rPr lang="en-US" dirty="0" err="1"/>
              <a:t>proot,kl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TreeView1-&gt;FullExpand();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0379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indent="0">
              <a:buNone/>
            </a:pPr>
            <a:r>
              <a:rPr lang="ru-RU" dirty="0" smtClean="0">
                <a:latin typeface="Times New Roman"/>
                <a:ea typeface="Times New Roman"/>
              </a:rPr>
              <a:t>«Удалить дерево»</a:t>
            </a:r>
          </a:p>
          <a:p>
            <a:pPr indent="0">
              <a:buNone/>
            </a:pPr>
            <a:endParaRPr lang="ru-RU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dirty="0" err="1"/>
              <a:t>DeleteTree</a:t>
            </a:r>
            <a:r>
              <a:rPr lang="en-US" dirty="0"/>
              <a:t>(&amp;</a:t>
            </a:r>
            <a:r>
              <a:rPr lang="en-US" dirty="0" err="1"/>
              <a:t>proot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Memo1-&gt;Clear();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TreeView1-&gt;Items-&gt;Clear();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8420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indent="0">
              <a:buNone/>
            </a:pPr>
            <a:r>
              <a:rPr lang="ru-RU" dirty="0" smtClean="0">
                <a:latin typeface="Times New Roman"/>
                <a:ea typeface="Times New Roman"/>
              </a:rPr>
              <a:t>«Отобразить прямой обход»</a:t>
            </a:r>
          </a:p>
          <a:p>
            <a:pPr indent="0">
              <a:buNone/>
            </a:pPr>
            <a:endParaRPr lang="ru-RU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dirty="0"/>
              <a:t>Memo1-&gt;Clear();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WrtTree</a:t>
            </a:r>
            <a:r>
              <a:rPr lang="en-US" dirty="0"/>
              <a:t>(&amp;</a:t>
            </a:r>
            <a:r>
              <a:rPr lang="en-US" dirty="0" err="1"/>
              <a:t>proot</a:t>
            </a:r>
            <a:r>
              <a:rPr lang="en-US" dirty="0"/>
              <a:t>);</a:t>
            </a: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«Установить количество строк»</a:t>
            </a:r>
          </a:p>
          <a:p>
            <a:pPr marL="0" indent="0">
              <a:buNone/>
            </a:pPr>
            <a:r>
              <a:rPr lang="en-US" dirty="0" smtClean="0"/>
              <a:t>n=</a:t>
            </a:r>
            <a:r>
              <a:rPr lang="en-US" dirty="0" err="1" smtClean="0"/>
              <a:t>StrToInt</a:t>
            </a:r>
            <a:r>
              <a:rPr lang="en-US" dirty="0" smtClean="0"/>
              <a:t>(Edit1-</a:t>
            </a:r>
            <a:r>
              <a:rPr lang="en-US" dirty="0"/>
              <a:t>&gt;Text);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StringGrid1-&gt;</a:t>
            </a:r>
            <a:r>
              <a:rPr lang="en-US" dirty="0" err="1"/>
              <a:t>RowCount</a:t>
            </a:r>
            <a:r>
              <a:rPr lang="en-US" dirty="0"/>
              <a:t> = n+1;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488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>
                <a:latin typeface="Times New Roman"/>
                <a:ea typeface="Times New Roman"/>
              </a:rPr>
              <a:t>написать англо-русский словарь на основе бинарного дерева. Каждое слово должно быть элементом бинарного дерева, в котором будет ссылка на следующее, предыдущее слово и перевод.</a:t>
            </a:r>
            <a:br>
              <a:rPr lang="ru-RU" sz="2400" dirty="0">
                <a:latin typeface="Times New Roman"/>
                <a:ea typeface="Times New Roman"/>
              </a:rPr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3285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&lt;string&gt;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class Tree{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private: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class Node{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private: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string </a:t>
            </a:r>
            <a:r>
              <a:rPr lang="en-US" dirty="0" err="1"/>
              <a:t>eng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string </a:t>
            </a:r>
            <a:r>
              <a:rPr lang="en-US" dirty="0" err="1"/>
              <a:t>rus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Node* left;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Node* right;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	public: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Node(string </a:t>
            </a:r>
            <a:r>
              <a:rPr lang="en-US" dirty="0"/>
              <a:t>a, string b):</a:t>
            </a:r>
            <a:r>
              <a:rPr lang="en-US" dirty="0" err="1"/>
              <a:t>eng</a:t>
            </a:r>
            <a:r>
              <a:rPr lang="en-US" dirty="0"/>
              <a:t>(a), </a:t>
            </a:r>
            <a:r>
              <a:rPr lang="en-US" dirty="0" err="1"/>
              <a:t>rus</a:t>
            </a:r>
            <a:r>
              <a:rPr lang="en-US" dirty="0"/>
              <a:t>(b), left(NULL), right(NULL){}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4732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void insert(string a, string b){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		if(a&gt;</a:t>
            </a:r>
            <a:r>
              <a:rPr lang="en-US" sz="2400" dirty="0" err="1"/>
              <a:t>eng</a:t>
            </a:r>
            <a:r>
              <a:rPr lang="en-US" sz="2400" dirty="0"/>
              <a:t>&amp;&amp;right) right-&gt;insert(a, b);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		else if(a&gt;</a:t>
            </a:r>
            <a:r>
              <a:rPr lang="en-US" sz="2400" dirty="0" err="1"/>
              <a:t>eng</a:t>
            </a:r>
            <a:r>
              <a:rPr lang="en-US" sz="2400" dirty="0"/>
              <a:t>&amp;&amp;!right) right=new Node(a, b);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		else if(a&lt;</a:t>
            </a:r>
            <a:r>
              <a:rPr lang="en-US" sz="2400" dirty="0" err="1"/>
              <a:t>eng</a:t>
            </a:r>
            <a:r>
              <a:rPr lang="en-US" sz="2400" dirty="0"/>
              <a:t>&amp;&amp;left) left-&gt;insert(a, b);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		else left=new Node(a, b</a:t>
            </a:r>
            <a:r>
              <a:rPr lang="en-US" sz="2400" dirty="0" smtClean="0"/>
              <a:t>);</a:t>
            </a:r>
            <a:r>
              <a:rPr lang="ru-RU" sz="2400" dirty="0" smtClean="0"/>
              <a:t>   </a:t>
            </a:r>
            <a:r>
              <a:rPr lang="en-US" sz="2400" dirty="0" smtClean="0"/>
              <a:t>}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void </a:t>
            </a:r>
            <a:r>
              <a:rPr lang="en-US" sz="2400" dirty="0"/>
              <a:t>print(){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if(left</a:t>
            </a:r>
            <a:r>
              <a:rPr lang="en-US" sz="2400" dirty="0"/>
              <a:t>) left-&gt;print();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cout</a:t>
            </a:r>
            <a:r>
              <a:rPr lang="en-US" sz="2400" dirty="0"/>
              <a:t>&lt;&lt;</a:t>
            </a:r>
            <a:r>
              <a:rPr lang="en-US" sz="2400" dirty="0" err="1"/>
              <a:t>eng</a:t>
            </a:r>
            <a:r>
              <a:rPr lang="en-US" sz="2400" dirty="0"/>
              <a:t>&lt;&lt;" - "&lt;&lt;</a:t>
            </a:r>
            <a:r>
              <a:rPr lang="en-US" sz="2400" dirty="0" err="1"/>
              <a:t>rus</a:t>
            </a:r>
            <a:r>
              <a:rPr lang="en-US" sz="2400" dirty="0"/>
              <a:t>&lt;&lt;"\n";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ru-RU" sz="2400" dirty="0" smtClean="0"/>
              <a:t> </a:t>
            </a:r>
            <a:r>
              <a:rPr lang="en-US" sz="2400" dirty="0" smtClean="0"/>
              <a:t>     </a:t>
            </a:r>
            <a:r>
              <a:rPr lang="en-US" sz="2400" dirty="0"/>
              <a:t>if(right) right-&gt;print</a:t>
            </a:r>
            <a:r>
              <a:rPr lang="en-US" sz="2400" dirty="0" smtClean="0"/>
              <a:t>();</a:t>
            </a:r>
            <a:r>
              <a:rPr lang="ru-RU" sz="2400" dirty="0" smtClean="0"/>
              <a:t> </a:t>
            </a:r>
            <a:r>
              <a:rPr lang="en-US" sz="2400" dirty="0"/>
              <a:t>	}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};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Node* root;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public: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Tree():root(NULL){}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void insert(string, string);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void print</a:t>
            </a:r>
            <a:r>
              <a:rPr lang="en-US" sz="2400" dirty="0" smtClean="0"/>
              <a:t>();</a:t>
            </a:r>
            <a:r>
              <a:rPr lang="ru-RU" sz="2400" dirty="0" smtClean="0"/>
              <a:t>    </a:t>
            </a:r>
            <a:r>
              <a:rPr lang="en-US" sz="2400" dirty="0" smtClean="0"/>
              <a:t>};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73663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void Tree::insert(string a, string b){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if(!root) root=new Node(a, b);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else root-&gt;insert(a, b);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void Tree::print(){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root-&gt;print();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25598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int main(){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Tree </a:t>
            </a:r>
            <a:r>
              <a:rPr lang="en-US" sz="2400" dirty="0" err="1"/>
              <a:t>dict</a:t>
            </a:r>
            <a:r>
              <a:rPr lang="en-US" sz="2400" dirty="0"/>
              <a:t>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dict.insert</a:t>
            </a:r>
            <a:r>
              <a:rPr lang="en-US" sz="2400" dirty="0"/>
              <a:t>("zero", "</a:t>
            </a:r>
            <a:r>
              <a:rPr lang="en-US" sz="2400" dirty="0" err="1"/>
              <a:t>нуль</a:t>
            </a:r>
            <a:r>
              <a:rPr lang="en-US" sz="2400" dirty="0"/>
              <a:t>");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dict.insert</a:t>
            </a:r>
            <a:r>
              <a:rPr lang="en-US" sz="2400" dirty="0"/>
              <a:t>("achieve", "</a:t>
            </a:r>
            <a:r>
              <a:rPr lang="en-US" sz="2400" dirty="0" err="1"/>
              <a:t>достигать</a:t>
            </a:r>
            <a:r>
              <a:rPr lang="en-US" sz="2400" dirty="0"/>
              <a:t>");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dict.insert</a:t>
            </a:r>
            <a:r>
              <a:rPr lang="en-US" sz="2400" dirty="0"/>
              <a:t>("main", "</a:t>
            </a:r>
            <a:r>
              <a:rPr lang="en-US" sz="2400" dirty="0" err="1"/>
              <a:t>главный</a:t>
            </a:r>
            <a:r>
              <a:rPr lang="en-US" sz="2400" dirty="0"/>
              <a:t>");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dict.insert</a:t>
            </a:r>
            <a:r>
              <a:rPr lang="en-US" sz="2400" dirty="0"/>
              <a:t>("apply", "</a:t>
            </a:r>
            <a:r>
              <a:rPr lang="en-US" sz="2400" dirty="0" err="1"/>
              <a:t>применять</a:t>
            </a:r>
            <a:r>
              <a:rPr lang="en-US" sz="2400" dirty="0"/>
              <a:t>");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dict.print</a:t>
            </a:r>
            <a:r>
              <a:rPr lang="en-US" sz="2400" dirty="0"/>
              <a:t>();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getch</a:t>
            </a:r>
            <a:r>
              <a:rPr lang="en-US" sz="2400" dirty="0"/>
              <a:t>();</a:t>
            </a:r>
            <a:endParaRPr lang="ru-RU" sz="2400" dirty="0"/>
          </a:p>
          <a:p>
            <a:pPr marL="0" indent="0">
              <a:buNone/>
            </a:pPr>
            <a:r>
              <a:rPr lang="en-US" sz="2400" dirty="0"/>
              <a:t>}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167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</a:t>
            </a:r>
            <a:r>
              <a:rPr lang="ru-RU" dirty="0"/>
              <a:t>обхода дерева</a:t>
            </a:r>
          </a:p>
        </p:txBody>
      </p:sp>
      <p:pic>
        <p:nvPicPr>
          <p:cNvPr id="4" name="Рисунок 3" descr="Обходы деревье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784976" cy="3816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42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Примеры древовидных структур данных (деревья)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348880"/>
            <a:ext cx="8229600" cy="3917032"/>
          </a:xfrm>
        </p:spPr>
        <p:txBody>
          <a:bodyPr/>
          <a:lstStyle/>
          <a:p>
            <a:r>
              <a:rPr lang="ru-RU" dirty="0"/>
              <a:t>бинарные (двоичные) деревья, </a:t>
            </a:r>
            <a:endParaRPr lang="ru-RU" dirty="0" smtClean="0"/>
          </a:p>
          <a:p>
            <a:r>
              <a:rPr lang="ru-RU" dirty="0" smtClean="0"/>
              <a:t>красно-черные </a:t>
            </a:r>
            <a:r>
              <a:rPr lang="ru-RU" dirty="0"/>
              <a:t>деревья, </a:t>
            </a:r>
            <a:endParaRPr lang="ru-RU" dirty="0" smtClean="0"/>
          </a:p>
          <a:p>
            <a:r>
              <a:rPr lang="ru-RU" dirty="0" smtClean="0"/>
              <a:t>В-деревья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АВЛ-деревья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матричные деревья и </a:t>
            </a:r>
            <a:r>
              <a:rPr lang="ru-RU" dirty="0"/>
              <a:t>т.д.</a:t>
            </a:r>
          </a:p>
        </p:txBody>
      </p:sp>
    </p:spTree>
    <p:extLst>
      <p:ext uri="{BB962C8B-B14F-4D97-AF65-F5344CB8AC3E}">
        <p14:creationId xmlns:p14="http://schemas.microsoft.com/office/powerpoint/2010/main" val="218226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https://upload.wikimedia.org/wikipedia/commons/9/92/B-tree-defini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88448"/>
            <a:ext cx="4913972" cy="292494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971600" y="6121004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/>
                <a:ea typeface="Times New Roman"/>
              </a:rPr>
              <a:t>B-дерево 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0"/>
            <a:ext cx="4939492" cy="2378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6740" y="2708920"/>
            <a:ext cx="3635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/>
              <a:t>красно-черное дерево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18399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1910</Words>
  <Application>Microsoft Office PowerPoint</Application>
  <PresentationFormat>Экран (4:3)</PresentationFormat>
  <Paragraphs>456</Paragraphs>
  <Slides>68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69" baseType="lpstr">
      <vt:lpstr>Тема Office</vt:lpstr>
      <vt:lpstr>Программирование с использованием деревьев</vt:lpstr>
      <vt:lpstr>Основные понятия</vt:lpstr>
      <vt:lpstr>Свойства дерева</vt:lpstr>
      <vt:lpstr>По величине степени дерева различают</vt:lpstr>
      <vt:lpstr>Презентация PowerPoint</vt:lpstr>
      <vt:lpstr>Презентация PowerPoint</vt:lpstr>
      <vt:lpstr>Способы обхода дерева</vt:lpstr>
      <vt:lpstr>Примеры древовидных структур данных (деревья)</vt:lpstr>
      <vt:lpstr>Презентация PowerPoint</vt:lpstr>
      <vt:lpstr>Презентация PowerPoint</vt:lpstr>
      <vt:lpstr>Бинарные деревья</vt:lpstr>
      <vt:lpstr>Каждая вершина бинарного дерева является структурой, состоящей из четырех видов полей:</vt:lpstr>
      <vt:lpstr>Описание бинарного дерева</vt:lpstr>
      <vt:lpstr>Классификация бинарных деревьев</vt:lpstr>
      <vt:lpstr>Презентация PowerPoint</vt:lpstr>
      <vt:lpstr>Презентация PowerPoint</vt:lpstr>
      <vt:lpstr>Презентация PowerPoint</vt:lpstr>
      <vt:lpstr>Операции с деревьями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написать англо-русский словарь на основе бинарного дерева. Каждое слово должно быть элементом бинарного дерева, в котором будет ссылка на следующее, предыдущее слово и перевод.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ANNA</dc:creator>
  <cp:lastModifiedBy>ANNA</cp:lastModifiedBy>
  <cp:revision>42</cp:revision>
  <dcterms:created xsi:type="dcterms:W3CDTF">2017-05-14T14:01:27Z</dcterms:created>
  <dcterms:modified xsi:type="dcterms:W3CDTF">2018-04-09T16:34:56Z</dcterms:modified>
</cp:coreProperties>
</file>