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41" r:id="rId4"/>
    <p:sldId id="340" r:id="rId5"/>
    <p:sldId id="342" r:id="rId6"/>
    <p:sldId id="343" r:id="rId7"/>
    <p:sldId id="344" r:id="rId8"/>
    <p:sldId id="345" r:id="rId9"/>
    <p:sldId id="347" r:id="rId10"/>
    <p:sldId id="346" r:id="rId11"/>
    <p:sldId id="348" r:id="rId12"/>
    <p:sldId id="349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1" r:id="rId21"/>
    <p:sldId id="362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60" r:id="rId31"/>
    <p:sldId id="372" r:id="rId32"/>
    <p:sldId id="364" r:id="rId33"/>
    <p:sldId id="373" r:id="rId34"/>
    <p:sldId id="374" r:id="rId35"/>
    <p:sldId id="375" r:id="rId36"/>
    <p:sldId id="298" r:id="rId37"/>
    <p:sldId id="339" r:id="rId38"/>
    <p:sldId id="376" r:id="rId39"/>
    <p:sldId id="377" r:id="rId40"/>
    <p:sldId id="378" r:id="rId41"/>
    <p:sldId id="350" r:id="rId42"/>
    <p:sldId id="379" r:id="rId43"/>
    <p:sldId id="380" r:id="rId44"/>
    <p:sldId id="381" r:id="rId45"/>
    <p:sldId id="382" r:id="rId46"/>
    <p:sldId id="383" r:id="rId47"/>
    <p:sldId id="384" r:id="rId48"/>
    <p:sldId id="386" r:id="rId49"/>
    <p:sldId id="385" r:id="rId50"/>
    <p:sldId id="351" r:id="rId51"/>
    <p:sldId id="352" r:id="rId5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37" autoAdjust="0"/>
  </p:normalViewPr>
  <p:slideViewPr>
    <p:cSldViewPr>
      <p:cViewPr varScale="1">
        <p:scale>
          <a:sx n="52" d="100"/>
          <a:sy n="52" d="100"/>
        </p:scale>
        <p:origin x="-18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1978-C727-4408-BEBF-A621E35BDD8E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5A6B0-6433-4AA9-BBE0-7DAE67A59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79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425-15F3-4523-9418-6E76F0B0BB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4AFE5-A79D-455B-B03D-02BD5CA74E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2C321-A512-42ED-B7FE-956AB5EB77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9B65-C6CF-41E9-8165-872B21FDBE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ABBCB-D32E-4958-A10D-80CBD36944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FB300-53BC-4F5F-8AAF-9259F0D5F1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3D88-86F9-4FCF-8F48-BA34840162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DB1AB-AD18-415F-A4BB-689C06E48B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302C2-F199-4265-98E5-A6CC9B074C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7996-882C-4CBC-812F-168770EE9F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E8D07-33B9-4176-8D7D-7FCEACCFCB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CFDC8AF-442B-4AD2-BC70-EAAAE7FA30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E%D0%BB%D1%8C%D1%81%D0%BA%D0%B0%D1%8F_%D0%B0%D0%BA%D0%B0%D0%B4%D0%B5%D0%BC%D0%B8%D1%8F_%D0%B7%D0%BD%D0%B0%D0%BD%D0%B8%D0%B9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0"/>
            <a:ext cx="8456613" cy="1470025"/>
          </a:xfrm>
        </p:spPr>
        <p:txBody>
          <a:bodyPr/>
          <a:lstStyle/>
          <a:p>
            <a:pPr eaLnBrk="1" hangingPunct="1">
              <a:defRPr/>
            </a:pPr>
            <a:r>
              <a:rPr lang="ru-RU" b="1" cap="all" dirty="0"/>
              <a:t>СТЕК</a:t>
            </a:r>
            <a:endParaRPr lang="ru-RU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496" y="1628800"/>
            <a:ext cx="9036496" cy="504056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Организация стека. Вершина стека. 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Операции, выполняемые со стеком. 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Работа со стеком с использованием </a:t>
            </a:r>
            <a:r>
              <a:rPr lang="ru-RU" sz="4000" dirty="0" smtClean="0"/>
              <a:t>класса</a:t>
            </a:r>
            <a:r>
              <a:rPr lang="en-US" sz="4000" dirty="0"/>
              <a:t>.</a:t>
            </a:r>
            <a:endParaRPr lang="ru-RU" sz="4000" dirty="0"/>
          </a:p>
          <a:p>
            <a:pPr marL="742950" lvl="0" indent="-742950" algn="l">
              <a:buFont typeface="+mj-lt"/>
              <a:buAutoNum type="arabicPeriod"/>
            </a:pPr>
            <a:r>
              <a:rPr lang="ru-RU" sz="4000" dirty="0"/>
              <a:t>Обратная польская запись.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ru-RU" dirty="0"/>
              <a:t>Обращение к этой функции: </a:t>
            </a:r>
            <a:endParaRPr lang="ru-RU" dirty="0" smtClean="0"/>
          </a:p>
          <a:p>
            <a:pPr marL="0" indent="0" fontAlgn="t">
              <a:buNone/>
            </a:pPr>
            <a:r>
              <a:rPr lang="ru-RU" dirty="0" err="1" smtClean="0"/>
              <a:t>begin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OutStack</a:t>
            </a:r>
            <a:r>
              <a:rPr lang="ru-RU" dirty="0"/>
              <a:t>(</a:t>
            </a:r>
            <a:r>
              <a:rPr lang="ru-RU" dirty="0" err="1"/>
              <a:t>begin</a:t>
            </a:r>
            <a:r>
              <a:rPr lang="ru-RU" dirty="0"/>
              <a:t>, &amp;a); </a:t>
            </a:r>
            <a:endParaRPr lang="ru-RU" dirty="0" smtClean="0"/>
          </a:p>
          <a:p>
            <a:pPr marL="0" indent="0" fontAlgn="t">
              <a:buNone/>
            </a:pPr>
            <a:r>
              <a:rPr lang="ru-RU" dirty="0" smtClean="0"/>
              <a:t>информацией является </a:t>
            </a:r>
            <a:r>
              <a:rPr lang="ru-RU" dirty="0"/>
              <a:t>переданное по адресу значение 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97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latin typeface="Times New Roman"/>
                <a:ea typeface="Times New Roman"/>
              </a:rPr>
              <a:t>Функция освобождения памяти, занятой стеком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 fontAlgn="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Del_All</a:t>
            </a:r>
            <a:r>
              <a:rPr lang="en-US" dirty="0">
                <a:latin typeface="Times New Roman"/>
                <a:ea typeface="Times New Roman"/>
              </a:rPr>
              <a:t>(Stack **p) {</a:t>
            </a:r>
            <a:endParaRPr lang="ru-RU" dirty="0">
              <a:latin typeface="Times New Roman"/>
              <a:ea typeface="Times New Roman"/>
            </a:endParaRPr>
          </a:p>
          <a:p>
            <a:pPr indent="0" algn="just" fontAlgn="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Stack *t;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 fontAlgn="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while( *p != NULL) {</a:t>
            </a:r>
            <a:endParaRPr lang="ru-RU" dirty="0">
              <a:latin typeface="Times New Roman"/>
              <a:ea typeface="Times New Roman"/>
            </a:endParaRPr>
          </a:p>
          <a:p>
            <a:pPr indent="0" algn="just" fontAlgn="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t = *p;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 fontAlgn="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*p = (*p) -&gt; Next;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 fontAlgn="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delete t;</a:t>
            </a:r>
            <a:endParaRPr lang="ru-RU" dirty="0">
              <a:latin typeface="Times New Roman"/>
              <a:ea typeface="Times New Roman"/>
            </a:endParaRPr>
          </a:p>
          <a:p>
            <a:pPr indent="0" algn="just" fontAlgn="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}</a:t>
            </a:r>
          </a:p>
          <a:p>
            <a:pPr indent="0" algn="just" fontAlgn="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1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ru-RU" dirty="0"/>
              <a:t>Обращение к этой функции: </a:t>
            </a:r>
            <a:endParaRPr lang="ru-RU" dirty="0" smtClean="0"/>
          </a:p>
          <a:p>
            <a:pPr marL="0" indent="0" fontAlgn="t">
              <a:buNone/>
            </a:pPr>
            <a:endParaRPr lang="ru-RU" dirty="0"/>
          </a:p>
          <a:p>
            <a:pPr marL="0" indent="0" fontAlgn="t">
              <a:buNone/>
            </a:pPr>
            <a:r>
              <a:rPr lang="ru-RU" dirty="0" err="1" smtClean="0"/>
              <a:t>Del_All</a:t>
            </a:r>
            <a:r>
              <a:rPr lang="ru-RU" dirty="0"/>
              <a:t>(&amp;</a:t>
            </a:r>
            <a:r>
              <a:rPr lang="ru-RU" dirty="0" err="1"/>
              <a:t>begin</a:t>
            </a:r>
            <a:r>
              <a:rPr lang="ru-RU" dirty="0"/>
              <a:t>); </a:t>
            </a:r>
            <a:endParaRPr lang="ru-RU" dirty="0" smtClean="0"/>
          </a:p>
          <a:p>
            <a:pPr marL="0" indent="0" fontAlgn="t">
              <a:buNone/>
            </a:pPr>
            <a:endParaRPr lang="ru-RU" dirty="0"/>
          </a:p>
          <a:p>
            <a:pPr marL="0" indent="0" fontAlgn="t">
              <a:buNone/>
            </a:pPr>
            <a:r>
              <a:rPr lang="ru-RU" dirty="0" smtClean="0"/>
              <a:t>после </a:t>
            </a:r>
            <a:r>
              <a:rPr lang="ru-RU" dirty="0"/>
              <a:t>ее выполнения </a:t>
            </a:r>
            <a:r>
              <a:rPr lang="ru-RU" dirty="0" smtClean="0"/>
              <a:t>указатель на </a:t>
            </a:r>
            <a:r>
              <a:rPr lang="ru-RU" dirty="0"/>
              <a:t>вершину </a:t>
            </a:r>
            <a:r>
              <a:rPr lang="ru-RU" i="1" dirty="0" err="1"/>
              <a:t>begin</a:t>
            </a:r>
            <a:r>
              <a:rPr lang="ru-RU" i="1" dirty="0"/>
              <a:t> </a:t>
            </a:r>
            <a:r>
              <a:rPr lang="ru-RU" dirty="0"/>
              <a:t>будет равен </a:t>
            </a:r>
            <a:r>
              <a:rPr lang="ru-RU" i="1" dirty="0"/>
              <a:t>NULL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02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b="1" dirty="0" smtClean="0"/>
              <a:t>Примеры </a:t>
            </a:r>
            <a:r>
              <a:rPr lang="ru-RU" b="1" dirty="0"/>
              <a:t>работы со </a:t>
            </a:r>
            <a:r>
              <a:rPr lang="ru-RU" b="1" dirty="0" smtClean="0"/>
              <a:t>стеком  </a:t>
            </a:r>
            <a:r>
              <a:rPr lang="ru-RU" b="1" dirty="0"/>
              <a:t>(класс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84887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</p:spPr>
        <p:txBody>
          <a:bodyPr/>
          <a:lstStyle/>
          <a:p>
            <a:r>
              <a:rPr lang="ru-RU" sz="3200" b="1" cap="small" dirty="0"/>
              <a:t>Класс </a:t>
            </a:r>
            <a:r>
              <a:rPr lang="ru-RU" sz="3200" b="1" cap="small" dirty="0" smtClean="0"/>
              <a:t>для работы с односвязным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100392" cy="489654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//Структура с </a:t>
            </a:r>
            <a:r>
              <a:rPr lang="ru-RU" sz="2800" dirty="0" err="1">
                <a:solidFill>
                  <a:srgbClr val="00B050"/>
                </a:solidFill>
                <a:latin typeface="inherit"/>
                <a:ea typeface="Times New Roman"/>
              </a:rPr>
              <a:t>инфополями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 и адресным полем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struct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{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 err="1">
                <a:solidFill>
                  <a:srgbClr val="00B050"/>
                </a:solidFill>
                <a:latin typeface="inherit"/>
                <a:ea typeface="Times New Roman"/>
              </a:rPr>
              <a:t>Инфополе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. значения из x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//будут передаваться в список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int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x; 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//Адресное поле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element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*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Next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};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62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8964488" cy="590465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class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List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//Класс Список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{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*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//Указатель на последний активный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                           //элемент или просто голова списка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public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: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  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List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() {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=NULL;}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//Конструктор и инициализация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                                    //указателя пустым значением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~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List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();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//Деструктор. 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Определен вне класса</a:t>
            </a:r>
            <a:endParaRPr lang="ru-RU" sz="2800" dirty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//Функция для добавления значений в список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void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Add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int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x); 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//Функция для отображения списка на экране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void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Show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(); 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};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73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List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::~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List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()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//Деструктор вынесен за класс</a:t>
            </a:r>
            <a:endParaRPr lang="ru-RU" sz="28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Пока по адресу не пусто </a:t>
            </a:r>
            <a:endParaRPr lang="ru-RU" sz="28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    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while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(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!=NULL)       {    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//Временная переменная для хранения адреса 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//следующего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элемента</a:t>
            </a:r>
            <a:endParaRPr lang="ru-RU" sz="28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        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*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=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-&gt;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Next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        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//Освобождаем адрес обозначающий 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начало </a:t>
            </a: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delete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Меняем адрес на следующий</a:t>
            </a:r>
            <a:endParaRPr lang="ru-RU" sz="28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        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=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     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}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}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154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32656"/>
            <a:ext cx="9128026" cy="5865515"/>
          </a:xfrm>
        </p:spPr>
        <p:txBody>
          <a:bodyPr/>
          <a:lstStyle/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//Функция добавления элементов в список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void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List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::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Add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int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x) 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{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//При каждом вызове выделяется память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*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=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new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//Записываем x в элемент структуры  </a:t>
            </a:r>
            <a:r>
              <a:rPr lang="ru-RU" sz="2800" dirty="0" err="1">
                <a:solidFill>
                  <a:srgbClr val="00B05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 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//(в x структуры </a:t>
            </a:r>
            <a:r>
              <a:rPr lang="ru-RU" sz="2800" dirty="0" err="1">
                <a:solidFill>
                  <a:srgbClr val="00B05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)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-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&gt;x=x; 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//Указываем, что след. элемент это объект по //адресу </a:t>
            </a:r>
            <a:r>
              <a:rPr lang="ru-RU" sz="2800" dirty="0" err="1">
                <a:solidFill>
                  <a:srgbClr val="00B050"/>
                </a:solidFill>
                <a:latin typeface="inherit"/>
                <a:ea typeface="Times New Roman"/>
              </a:rPr>
              <a:t>Head</a:t>
            </a:r>
            <a:endParaRPr lang="ru-RU" sz="2800" dirty="0">
              <a:solidFill>
                <a:srgbClr val="00B050"/>
              </a:solidFill>
              <a:latin typeface="inherit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-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&gt;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Next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=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//Указываем, что последний активный элемент это только что введенный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=</a:t>
            </a: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;}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017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//Функция отображения списка на экране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void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List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::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Show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() 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{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//Определяем указатель, который изначально он //равен адресу начала списка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element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 *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=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Head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</a:t>
            </a:r>
            <a:r>
              <a:rPr lang="ru-RU" sz="2800" dirty="0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600" dirty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//До тех пор пока не встретит пустое значение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while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(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!=NULL) 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{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//Выведет элемент x из списка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  cout&lt;&lt;</a:t>
            </a:r>
            <a:r>
              <a:rPr lang="ru-RU" sz="2800" dirty="0" err="1">
                <a:solidFill>
                  <a:srgbClr val="00B050"/>
                </a:solidFill>
                <a:latin typeface="inherit"/>
                <a:ea typeface="Times New Roman"/>
              </a:rPr>
              <a:t>temp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-&gt;x&lt;&lt;" ";  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inherit"/>
                <a:ea typeface="Times New Roman"/>
              </a:rPr>
              <a:t>Form1-&gt;Memo1-&gt;Lines-&gt;Add(temp-&gt;x);</a:t>
            </a:r>
            <a:endParaRPr lang="ru-RU" sz="2800" dirty="0" smtClean="0">
              <a:solidFill>
                <a:srgbClr val="000000"/>
              </a:solidFill>
              <a:latin typeface="inherit"/>
              <a:ea typeface="Times New Roman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//Указываем, что далее нам нужен следующий элемент </a:t>
            </a:r>
          </a:p>
          <a:p>
            <a:pPr indent="0">
              <a:spcAft>
                <a:spcPts val="0"/>
              </a:spcAft>
              <a:buNone/>
            </a:pP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=</a:t>
            </a:r>
            <a:r>
              <a:rPr lang="ru-RU" sz="2800" dirty="0" err="1" smtClean="0">
                <a:solidFill>
                  <a:srgbClr val="000000"/>
                </a:solidFill>
                <a:latin typeface="inherit"/>
                <a:ea typeface="Times New Roman"/>
              </a:rPr>
              <a:t>temp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-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&gt;</a:t>
            </a:r>
            <a:r>
              <a:rPr lang="ru-RU" sz="2800" dirty="0" err="1">
                <a:solidFill>
                  <a:srgbClr val="000000"/>
                </a:solidFill>
                <a:latin typeface="inherit"/>
                <a:ea typeface="Times New Roman"/>
              </a:rPr>
              <a:t>Next</a:t>
            </a:r>
            <a:r>
              <a:rPr lang="ru-RU" sz="2800" dirty="0">
                <a:solidFill>
                  <a:srgbClr val="000000"/>
                </a:solidFill>
                <a:latin typeface="inherit"/>
                <a:ea typeface="Times New Roman"/>
              </a:rPr>
              <a:t>; </a:t>
            </a:r>
            <a:r>
              <a:rPr lang="ru-RU" sz="2800" dirty="0" smtClean="0">
                <a:solidFill>
                  <a:srgbClr val="000000"/>
                </a:solidFill>
                <a:latin typeface="inherit"/>
                <a:ea typeface="Times New Roman"/>
              </a:rPr>
              <a:t>} }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3626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586551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  </a:t>
            </a:r>
            <a:r>
              <a:rPr lang="ru-RU" sz="2800" dirty="0" err="1"/>
              <a:t>List</a:t>
            </a:r>
            <a:r>
              <a:rPr lang="ru-RU" sz="2800" dirty="0"/>
              <a:t> </a:t>
            </a:r>
            <a:r>
              <a:rPr lang="ru-RU" sz="2800" dirty="0" err="1"/>
              <a:t>lst</a:t>
            </a:r>
            <a:r>
              <a:rPr lang="ru-RU" sz="2800" dirty="0"/>
              <a:t>;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//Переменная, тип которой список</a:t>
            </a:r>
          </a:p>
          <a:p>
            <a:pPr marL="0" indent="0">
              <a:buNone/>
            </a:pPr>
            <a:r>
              <a:rPr lang="ru-RU" sz="2800" dirty="0"/>
              <a:t> </a:t>
            </a:r>
            <a:r>
              <a:rPr lang="ru-RU" sz="2800" dirty="0" smtClean="0"/>
              <a:t>. . . 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 </a:t>
            </a:r>
          </a:p>
          <a:p>
            <a:pPr marL="0" indent="0">
              <a:buNone/>
            </a:pPr>
            <a:r>
              <a:rPr lang="ru-RU" sz="2800" dirty="0"/>
              <a:t> 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//Считывание из визуальных 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компонентов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x=</a:t>
            </a:r>
            <a:r>
              <a:rPr lang="en-US" sz="2800" dirty="0" err="1"/>
              <a:t>StrToInt</a:t>
            </a:r>
            <a:r>
              <a:rPr lang="en-US" sz="2800" dirty="0"/>
              <a:t>(Edit1-&gt;Text);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  </a:t>
            </a:r>
            <a:r>
              <a:rPr lang="ru-RU" sz="2800" dirty="0" err="1"/>
              <a:t>lst.Add</a:t>
            </a:r>
            <a:r>
              <a:rPr lang="ru-RU" sz="2800" dirty="0"/>
              <a:t>(x);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//Добавление элемента в список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 </a:t>
            </a:r>
            <a:r>
              <a:rPr lang="ru-RU" sz="2800" dirty="0" smtClean="0"/>
              <a:t>. . 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err="1"/>
              <a:t>lst.Show</a:t>
            </a:r>
            <a:r>
              <a:rPr lang="ru-RU" sz="2800" dirty="0"/>
              <a:t>();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//Вывод списка на экран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1887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Стек и его организаци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42493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849694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6" y="332656"/>
            <a:ext cx="8551866" cy="615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081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" y="22669"/>
            <a:ext cx="8111884" cy="583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68605" y="5859269"/>
            <a:ext cx="8551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StringGrid1:  Options</a:t>
            </a:r>
            <a:r>
              <a:rPr lang="ru-RU" sz="2800" dirty="0"/>
              <a:t>\</a:t>
            </a:r>
            <a:r>
              <a:rPr lang="en-US" sz="2800" dirty="0" err="1"/>
              <a:t>goEditing</a:t>
            </a:r>
            <a:r>
              <a:rPr lang="ru-RU" sz="2800" dirty="0"/>
              <a:t>=</a:t>
            </a:r>
            <a:r>
              <a:rPr lang="en-US" sz="2800" dirty="0"/>
              <a:t>true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smtClean="0"/>
              <a:t>UpDown1:     Associate=Edit1; Min=1;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589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&lt;memory&gt;</a:t>
            </a:r>
          </a:p>
          <a:p>
            <a:pPr marL="0" indent="0">
              <a:buNone/>
            </a:pPr>
            <a:r>
              <a:rPr lang="en-US" dirty="0"/>
              <a:t>TForm1 *Form1;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/*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СТРУКТУРА СТУДЕНТ*/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	String Name ;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Имя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String </a:t>
            </a:r>
            <a:r>
              <a:rPr lang="en-US" dirty="0" err="1"/>
              <a:t>NameLast</a:t>
            </a:r>
            <a:r>
              <a:rPr lang="en-US" dirty="0"/>
              <a:t> ;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Фамилия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Age;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Возраст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String School ;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Место учебы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Адрес следующего элемента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Student *Next;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};</a:t>
            </a: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79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590" y="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Указатель на начало списка</a:t>
            </a:r>
          </a:p>
          <a:p>
            <a:pPr marL="0" indent="0">
              <a:buNone/>
            </a:pPr>
            <a:r>
              <a:rPr lang="en-US" dirty="0"/>
              <a:t>	Student *Head;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Конструктор по умолчанию (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Head=NULL)</a:t>
            </a:r>
          </a:p>
          <a:p>
            <a:pPr marL="0" indent="0">
              <a:buNone/>
            </a:pPr>
            <a:r>
              <a:rPr lang="en-US" dirty="0"/>
              <a:t>	List():Head(NULL</a:t>
            </a:r>
            <a:r>
              <a:rPr lang="en-US" dirty="0" smtClean="0"/>
              <a:t>){</a:t>
            </a:r>
            <a:r>
              <a:rPr lang="ru-RU" dirty="0" smtClean="0"/>
              <a:t> 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	~List();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Деструктор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Add(String </a:t>
            </a:r>
            <a:r>
              <a:rPr lang="en-US" dirty="0" err="1"/>
              <a:t>NameA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String </a:t>
            </a:r>
            <a:r>
              <a:rPr lang="en-US" dirty="0" err="1"/>
              <a:t>NameLastA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AgeA</a:t>
            </a:r>
            <a:r>
              <a:rPr lang="en-US" dirty="0"/>
              <a:t>, String </a:t>
            </a:r>
            <a:r>
              <a:rPr lang="en-US" dirty="0" err="1"/>
              <a:t>SchoolA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	void Show();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ShowNameLast</a:t>
            </a:r>
            <a:r>
              <a:rPr lang="en-US" dirty="0"/>
              <a:t>(String </a:t>
            </a:r>
            <a:r>
              <a:rPr lang="en-US" dirty="0" err="1"/>
              <a:t>NameLastAS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11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List::~List()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Деструктор класса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List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Пока по адресу есть хоть что-то</a:t>
            </a:r>
          </a:p>
          <a:p>
            <a:pPr marL="0" indent="0">
              <a:buNone/>
            </a:pPr>
            <a:r>
              <a:rPr lang="en-US" dirty="0"/>
              <a:t>		while (Head!=NULL)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	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запоминаем указатель на адрес //следующего элемента структуры</a:t>
            </a:r>
          </a:p>
          <a:p>
            <a:pPr marL="0" indent="0">
              <a:buNone/>
            </a:pPr>
            <a:r>
              <a:rPr lang="ru-RU" dirty="0"/>
              <a:t>			</a:t>
            </a:r>
            <a:r>
              <a:rPr lang="en-US" dirty="0"/>
              <a:t>Student *temp=Head-&gt;Next;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Освобождаем память по месту начала списка</a:t>
            </a:r>
          </a:p>
          <a:p>
            <a:pPr marL="0" indent="0">
              <a:buNone/>
            </a:pPr>
            <a:r>
              <a:rPr lang="ru-RU" dirty="0"/>
              <a:t>			</a:t>
            </a:r>
            <a:r>
              <a:rPr lang="en-US" dirty="0"/>
              <a:t>delete Head; 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Меняем адрес начала списка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Head=temp;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17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590" y="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/*ФУНКЦИЯ ДОБАВЛЕНИЯ НОВОЙ СТРУКТУРЫ В СПИСОК*/</a:t>
            </a:r>
          </a:p>
          <a:p>
            <a:pPr marL="0" indent="0">
              <a:buNone/>
            </a:pPr>
            <a:r>
              <a:rPr lang="en-US" dirty="0"/>
              <a:t>void List::Add(String </a:t>
            </a:r>
            <a:r>
              <a:rPr lang="en-US" dirty="0" err="1"/>
              <a:t>NameA,String</a:t>
            </a:r>
            <a:r>
              <a:rPr lang="en-US" dirty="0"/>
              <a:t> </a:t>
            </a:r>
            <a:r>
              <a:rPr lang="en-US" dirty="0" err="1"/>
              <a:t>NameLastA,int</a:t>
            </a:r>
            <a:r>
              <a:rPr lang="en-US" dirty="0"/>
              <a:t> </a:t>
            </a:r>
            <a:r>
              <a:rPr lang="en-US" dirty="0" err="1"/>
              <a:t>AgeA</a:t>
            </a:r>
            <a:r>
              <a:rPr lang="en-US" dirty="0"/>
              <a:t>, String </a:t>
            </a:r>
            <a:r>
              <a:rPr lang="en-US" dirty="0" err="1"/>
              <a:t>SchoolA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Выделение памяти под новую структуру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Student *temp=new Student; </a:t>
            </a:r>
            <a:r>
              <a:rPr lang="ru-RU" dirty="0"/>
              <a:t>	 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Указываем, что адрес следующего элемента </a:t>
            </a:r>
            <a:endParaRPr lang="ru-RU" sz="2800" dirty="0" smtClean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это начало списка</a:t>
            </a:r>
          </a:p>
          <a:p>
            <a:pPr marL="0" indent="0">
              <a:buNone/>
            </a:pPr>
            <a:r>
              <a:rPr lang="en-US" dirty="0" smtClean="0"/>
              <a:t>temp-</a:t>
            </a:r>
            <a:r>
              <a:rPr lang="en-US" dirty="0"/>
              <a:t>&gt;Next=Head;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90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590" y="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//Копирование содержимого параметра </a:t>
            </a:r>
            <a:endParaRPr lang="ru-RU" sz="2800" dirty="0" smtClean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student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в только что созданную переменную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temp-&gt;Name=</a:t>
            </a:r>
            <a:r>
              <a:rPr lang="en-US" dirty="0" err="1"/>
              <a:t>NameA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temp-&gt;</a:t>
            </a:r>
            <a:r>
              <a:rPr lang="en-US" dirty="0" err="1"/>
              <a:t>NameLast</a:t>
            </a:r>
            <a:r>
              <a:rPr lang="en-US" dirty="0"/>
              <a:t>=</a:t>
            </a:r>
            <a:r>
              <a:rPr lang="en-US" dirty="0" err="1"/>
              <a:t>NameLastA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temp-&gt;Age=</a:t>
            </a:r>
            <a:r>
              <a:rPr lang="en-US" dirty="0" err="1"/>
              <a:t>AgeA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temp-&gt;School=</a:t>
            </a:r>
            <a:r>
              <a:rPr lang="en-US" dirty="0" err="1"/>
              <a:t>SchoolA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Изменение адреса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Head=temp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}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88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List::Show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Объявляем указатель и изначально он </a:t>
            </a:r>
            <a:endParaRPr lang="ru-RU" sz="2800" dirty="0" smtClean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указывает на начало</a:t>
            </a:r>
          </a:p>
          <a:p>
            <a:pPr marL="0" indent="0">
              <a:buNone/>
            </a:pPr>
            <a:r>
              <a:rPr lang="en-US" dirty="0" smtClean="0"/>
              <a:t>Student </a:t>
            </a:r>
            <a:r>
              <a:rPr lang="en-US" dirty="0"/>
              <a:t>*temp=Head;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 </a:t>
            </a:r>
            <a:r>
              <a:rPr lang="en-US" dirty="0"/>
              <a:t>String rec;</a:t>
            </a:r>
          </a:p>
          <a:p>
            <a:pPr marL="0" indent="0">
              <a:buNone/>
            </a:pPr>
            <a:r>
              <a:rPr lang="en-US" dirty="0"/>
              <a:t>	 while (temp!=NULL) </a:t>
            </a:r>
            <a:r>
              <a:rPr lang="ru-RU" dirty="0"/>
              <a:t>	 {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/>
              <a:t>rec=temp-&gt;Name+" "+temp-&gt;</a:t>
            </a:r>
            <a:r>
              <a:rPr lang="en-US" dirty="0" err="1"/>
              <a:t>NameLast</a:t>
            </a:r>
            <a:r>
              <a:rPr lang="en-US" dirty="0"/>
              <a:t>+" "+</a:t>
            </a:r>
            <a:r>
              <a:rPr lang="en-US" dirty="0" err="1" smtClean="0"/>
              <a:t>IntToStr</a:t>
            </a:r>
            <a:r>
              <a:rPr lang="en-US" dirty="0" smtClean="0"/>
              <a:t> </a:t>
            </a:r>
            <a:r>
              <a:rPr lang="en-US" dirty="0"/>
              <a:t>(temp-&gt;Age)+" "+temp-&gt;School;</a:t>
            </a:r>
          </a:p>
          <a:p>
            <a:pPr marL="0" indent="0">
              <a:buNone/>
            </a:pPr>
            <a:r>
              <a:rPr lang="en-US" dirty="0" smtClean="0"/>
              <a:t>Form1-</a:t>
            </a:r>
            <a:r>
              <a:rPr lang="en-US" dirty="0"/>
              <a:t>&gt;Memo1-&gt;Lines-&gt;Add(rec);</a:t>
            </a:r>
          </a:p>
          <a:p>
            <a:pPr marL="0" indent="0">
              <a:buNone/>
            </a:pPr>
            <a:r>
              <a:rPr lang="en-US" dirty="0" smtClean="0"/>
              <a:t>temp=temp-</a:t>
            </a:r>
            <a:r>
              <a:rPr lang="en-US" dirty="0"/>
              <a:t>&gt;Next;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Указываем на следующий //адрес из списка</a:t>
            </a:r>
          </a:p>
          <a:p>
            <a:pPr marL="0" indent="0">
              <a:buNone/>
            </a:pPr>
            <a:r>
              <a:rPr lang="ru-RU" dirty="0"/>
              <a:t>	 </a:t>
            </a:r>
            <a:r>
              <a:rPr lang="ru-RU" dirty="0" smtClean="0"/>
              <a:t>} }</a:t>
            </a: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3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905" y="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List::</a:t>
            </a:r>
            <a:r>
              <a:rPr lang="en-US" dirty="0" err="1"/>
              <a:t>ShowNameLast</a:t>
            </a:r>
            <a:r>
              <a:rPr lang="en-US" dirty="0"/>
              <a:t>(String </a:t>
            </a:r>
            <a:r>
              <a:rPr lang="en-US" dirty="0" err="1"/>
              <a:t>NameLastAS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Student *temp=Head; </a:t>
            </a:r>
            <a:r>
              <a:rPr lang="ru-RU" dirty="0"/>
              <a:t>	</a:t>
            </a:r>
            <a:r>
              <a:rPr lang="en-US" dirty="0"/>
              <a:t>String rec;</a:t>
            </a:r>
          </a:p>
          <a:p>
            <a:pPr marL="0" indent="0">
              <a:buNone/>
            </a:pPr>
            <a:r>
              <a:rPr lang="en-US" dirty="0"/>
              <a:t>	 while (temp!=NULL) </a:t>
            </a:r>
            <a:r>
              <a:rPr lang="ru-RU" dirty="0" smtClean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//Выводим элементы 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структуры,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 </a:t>
            </a:r>
            <a:endParaRPr lang="ru-RU" sz="2800" dirty="0" smtClean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//соответствующие 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условию</a:t>
            </a:r>
          </a:p>
          <a:p>
            <a:pPr marL="0" indent="0">
              <a:buNone/>
            </a:pPr>
            <a:r>
              <a:rPr lang="ru-RU" dirty="0"/>
              <a:t>	 </a:t>
            </a:r>
            <a:r>
              <a:rPr lang="en-US" dirty="0"/>
              <a:t>if (temp-&gt;</a:t>
            </a:r>
            <a:r>
              <a:rPr lang="en-US" dirty="0" err="1"/>
              <a:t>NameLast</a:t>
            </a:r>
            <a:r>
              <a:rPr lang="en-US" dirty="0"/>
              <a:t>==</a:t>
            </a:r>
            <a:r>
              <a:rPr lang="en-US" dirty="0" err="1"/>
              <a:t>NameLastAS</a:t>
            </a:r>
            <a:r>
              <a:rPr lang="en-US" dirty="0" smtClean="0"/>
              <a:t>)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 rec=temp-&gt;Name+" "+temp-&gt;</a:t>
            </a:r>
            <a:r>
              <a:rPr lang="en-US" dirty="0" err="1"/>
              <a:t>NameLast</a:t>
            </a:r>
            <a:r>
              <a:rPr lang="en-US" dirty="0"/>
              <a:t>+" "+ </a:t>
            </a:r>
            <a:r>
              <a:rPr lang="en-US" dirty="0" err="1"/>
              <a:t>IntToStr</a:t>
            </a:r>
            <a:r>
              <a:rPr lang="en-US" dirty="0"/>
              <a:t> (temp-&gt;Age)+" "+temp-&gt;School;</a:t>
            </a:r>
          </a:p>
          <a:p>
            <a:pPr marL="0" indent="0">
              <a:buNone/>
            </a:pPr>
            <a:r>
              <a:rPr lang="en-US" dirty="0"/>
              <a:t>	 Form1-&gt;Memo1-&gt;Lines-&gt;Add(rec);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temp=temp-&gt;Next; </a:t>
            </a:r>
            <a:r>
              <a:rPr lang="ru-RU" dirty="0"/>
              <a:t>	 </a:t>
            </a:r>
            <a:r>
              <a:rPr lang="ru-RU" dirty="0" smtClean="0"/>
              <a:t>}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75275"/>
            <a:ext cx="871296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000000"/>
                </a:solidFill>
              </a:rPr>
              <a:t>struct</a:t>
            </a:r>
            <a:r>
              <a:rPr lang="ru-RU" sz="3200" dirty="0">
                <a:solidFill>
                  <a:srgbClr val="000000"/>
                </a:solidFill>
              </a:rPr>
              <a:t> </a:t>
            </a:r>
            <a:r>
              <a:rPr lang="ru-RU" sz="3200" dirty="0" err="1">
                <a:solidFill>
                  <a:srgbClr val="000000"/>
                </a:solidFill>
              </a:rPr>
              <a:t>имя_типа</a:t>
            </a:r>
            <a:r>
              <a:rPr lang="ru-RU" sz="3200" dirty="0">
                <a:solidFill>
                  <a:srgbClr val="000000"/>
                </a:solidFill>
              </a:rPr>
              <a:t> {                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ru-RU" sz="3200" dirty="0" smtClean="0">
                <a:solidFill>
                  <a:srgbClr val="000000"/>
                </a:solidFill>
              </a:rPr>
              <a:t>информационное </a:t>
            </a:r>
            <a:r>
              <a:rPr lang="ru-RU" sz="3200" dirty="0">
                <a:solidFill>
                  <a:srgbClr val="000000"/>
                </a:solidFill>
              </a:rPr>
              <a:t>поле;                 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ru-RU" sz="3200" dirty="0" smtClean="0">
                <a:solidFill>
                  <a:srgbClr val="000000"/>
                </a:solidFill>
              </a:rPr>
              <a:t>адресное </a:t>
            </a:r>
            <a:r>
              <a:rPr lang="ru-RU" sz="3200" dirty="0">
                <a:solidFill>
                  <a:srgbClr val="000000"/>
                </a:solidFill>
              </a:rPr>
              <a:t>поле;               </a:t>
            </a:r>
            <a:endParaRPr lang="en-US" sz="3200" dirty="0" smtClean="0">
              <a:solidFill>
                <a:srgbClr val="000000"/>
              </a:solidFill>
            </a:endParaRPr>
          </a:p>
          <a:p>
            <a:r>
              <a:rPr lang="ru-RU" sz="3200" dirty="0" smtClean="0">
                <a:solidFill>
                  <a:srgbClr val="000000"/>
                </a:solidFill>
              </a:rPr>
              <a:t> };</a:t>
            </a:r>
            <a:endParaRPr lang="en-US" sz="3200" dirty="0" smtClean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pPr indent="450215" algn="just" fontAlgn="t">
              <a:spcAft>
                <a:spcPts val="0"/>
              </a:spcAft>
            </a:pPr>
            <a:r>
              <a:rPr lang="ru-RU" sz="3200" dirty="0" err="1">
                <a:solidFill>
                  <a:srgbClr val="000000"/>
                </a:solidFill>
              </a:rPr>
              <a:t>struct</a:t>
            </a:r>
            <a:r>
              <a:rPr lang="ru-RU" sz="3200" dirty="0">
                <a:solidFill>
                  <a:srgbClr val="000000"/>
                </a:solidFill>
              </a:rPr>
              <a:t> </a:t>
            </a:r>
            <a:r>
              <a:rPr lang="ru-RU" sz="3200" dirty="0" err="1">
                <a:solidFill>
                  <a:srgbClr val="000000"/>
                </a:solidFill>
              </a:rPr>
              <a:t>Stack</a:t>
            </a:r>
            <a:r>
              <a:rPr lang="ru-RU" sz="3200" dirty="0">
                <a:solidFill>
                  <a:srgbClr val="000000"/>
                </a:solidFill>
              </a:rPr>
              <a:t> {</a:t>
            </a:r>
          </a:p>
          <a:p>
            <a:pPr indent="450215" algn="just" fontAlgn="t">
              <a:spcAft>
                <a:spcPts val="0"/>
              </a:spcAft>
            </a:pPr>
            <a:r>
              <a:rPr lang="ru-RU" sz="3200" dirty="0" err="1">
                <a:solidFill>
                  <a:srgbClr val="000000"/>
                </a:solidFill>
              </a:rPr>
              <a:t>int</a:t>
            </a:r>
            <a:r>
              <a:rPr lang="ru-RU" sz="3200" dirty="0">
                <a:solidFill>
                  <a:srgbClr val="000000"/>
                </a:solidFill>
              </a:rPr>
              <a:t> </a:t>
            </a:r>
            <a:r>
              <a:rPr lang="ru-RU" sz="3200" dirty="0" err="1">
                <a:solidFill>
                  <a:srgbClr val="000000"/>
                </a:solidFill>
              </a:rPr>
              <a:t>info</a:t>
            </a:r>
            <a:r>
              <a:rPr lang="ru-RU" sz="3200" dirty="0">
                <a:solidFill>
                  <a:srgbClr val="000000"/>
                </a:solidFill>
              </a:rPr>
              <a:t>; </a:t>
            </a:r>
            <a:endParaRPr lang="en-US" sz="3200" dirty="0" smtClean="0">
              <a:solidFill>
                <a:srgbClr val="000000"/>
              </a:solidFill>
            </a:endParaRPr>
          </a:p>
          <a:p>
            <a:pPr indent="450215" algn="just" fontAlgn="t">
              <a:spcAft>
                <a:spcPts val="0"/>
              </a:spcAft>
            </a:pPr>
            <a:r>
              <a:rPr lang="ru-RU" sz="3200" dirty="0" smtClean="0">
                <a:solidFill>
                  <a:srgbClr val="000000"/>
                </a:solidFill>
              </a:rPr>
              <a:t>// </a:t>
            </a:r>
            <a:r>
              <a:rPr lang="ru-RU" sz="3200" dirty="0">
                <a:solidFill>
                  <a:srgbClr val="000000"/>
                </a:solidFill>
              </a:rPr>
              <a:t>Информационная часть элемента, </a:t>
            </a:r>
            <a:r>
              <a:rPr lang="en-US" sz="3200" dirty="0" smtClean="0">
                <a:solidFill>
                  <a:srgbClr val="000000"/>
                </a:solidFill>
              </a:rPr>
              <a:t>//</a:t>
            </a:r>
            <a:r>
              <a:rPr lang="ru-RU" sz="3200" dirty="0" smtClean="0">
                <a:solidFill>
                  <a:srgbClr val="000000"/>
                </a:solidFill>
              </a:rPr>
              <a:t>например </a:t>
            </a:r>
            <a:r>
              <a:rPr lang="ru-RU" sz="3200" dirty="0" err="1">
                <a:solidFill>
                  <a:srgbClr val="000000"/>
                </a:solidFill>
              </a:rPr>
              <a:t>int</a:t>
            </a:r>
            <a:endParaRPr lang="ru-RU" sz="3200" dirty="0">
              <a:solidFill>
                <a:srgbClr val="000000"/>
              </a:solidFill>
            </a:endParaRPr>
          </a:p>
          <a:p>
            <a:pPr indent="450215" algn="just" fontAlgn="t">
              <a:spcAft>
                <a:spcPts val="0"/>
              </a:spcAft>
            </a:pPr>
            <a:r>
              <a:rPr lang="ru-RU" sz="3200" dirty="0" err="1">
                <a:solidFill>
                  <a:srgbClr val="000000"/>
                </a:solidFill>
              </a:rPr>
              <a:t>Stack</a:t>
            </a:r>
            <a:r>
              <a:rPr lang="ru-RU" sz="3200" dirty="0">
                <a:solidFill>
                  <a:srgbClr val="000000"/>
                </a:solidFill>
              </a:rPr>
              <a:t> *</a:t>
            </a:r>
            <a:r>
              <a:rPr lang="ru-RU" sz="3200" dirty="0" err="1">
                <a:solidFill>
                  <a:srgbClr val="000000"/>
                </a:solidFill>
              </a:rPr>
              <a:t>next</a:t>
            </a:r>
            <a:r>
              <a:rPr lang="ru-RU" sz="3200" dirty="0">
                <a:solidFill>
                  <a:srgbClr val="000000"/>
                </a:solidFill>
              </a:rPr>
              <a:t>; </a:t>
            </a:r>
            <a:endParaRPr lang="en-US" sz="3200" dirty="0" smtClean="0">
              <a:solidFill>
                <a:srgbClr val="000000"/>
              </a:solidFill>
            </a:endParaRPr>
          </a:p>
          <a:p>
            <a:pPr indent="450215" algn="just" fontAlgn="t">
              <a:spcAft>
                <a:spcPts val="0"/>
              </a:spcAft>
            </a:pPr>
            <a:r>
              <a:rPr lang="ru-RU" sz="3200" dirty="0" smtClean="0">
                <a:solidFill>
                  <a:srgbClr val="000000"/>
                </a:solidFill>
              </a:rPr>
              <a:t>// </a:t>
            </a:r>
            <a:r>
              <a:rPr lang="ru-RU" sz="3200" dirty="0">
                <a:solidFill>
                  <a:srgbClr val="000000"/>
                </a:solidFill>
              </a:rPr>
              <a:t>Адресная часть – указатель на </a:t>
            </a:r>
            <a:r>
              <a:rPr lang="en-US" sz="3200" dirty="0" smtClean="0">
                <a:solidFill>
                  <a:srgbClr val="000000"/>
                </a:solidFill>
              </a:rPr>
              <a:t>//</a:t>
            </a:r>
            <a:r>
              <a:rPr lang="ru-RU" sz="3200" dirty="0" smtClean="0">
                <a:solidFill>
                  <a:srgbClr val="000000"/>
                </a:solidFill>
              </a:rPr>
              <a:t>следующий </a:t>
            </a:r>
            <a:r>
              <a:rPr lang="ru-RU" sz="3200" dirty="0">
                <a:solidFill>
                  <a:srgbClr val="000000"/>
                </a:solidFill>
              </a:rPr>
              <a:t>элемент</a:t>
            </a:r>
          </a:p>
          <a:p>
            <a:pPr indent="450215" algn="just" fontAlgn="t"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</a:rPr>
              <a:t>} *</a:t>
            </a:r>
            <a:r>
              <a:rPr lang="ru-RU" sz="3200" dirty="0" err="1">
                <a:solidFill>
                  <a:srgbClr val="000000"/>
                </a:solidFill>
              </a:rPr>
              <a:t>begin</a:t>
            </a:r>
            <a:r>
              <a:rPr lang="ru-RU" sz="3200" dirty="0">
                <a:solidFill>
                  <a:srgbClr val="000000"/>
                </a:solidFill>
              </a:rPr>
              <a:t>; // Указатель вершины стека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301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</a:t>
            </a:r>
            <a:r>
              <a:rPr lang="en-US" dirty="0" err="1"/>
              <a:t>ob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n;</a:t>
            </a:r>
            <a:endParaRPr lang="ru-RU" dirty="0" smtClean="0"/>
          </a:p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Событие </a:t>
            </a:r>
            <a:r>
              <a:rPr lang="en-US" sz="2800" dirty="0" err="1">
                <a:solidFill>
                  <a:srgbClr val="00B050"/>
                </a:solidFill>
                <a:latin typeface="inherit"/>
                <a:ea typeface="Times New Roman"/>
              </a:rPr>
              <a:t>FormCreate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 </a:t>
            </a:r>
            <a:endParaRPr lang="ru-RU" sz="2800" dirty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en-US" dirty="0" smtClean="0"/>
              <a:t>StringGrid1-</a:t>
            </a:r>
            <a:r>
              <a:rPr lang="en-US" dirty="0"/>
              <a:t>&gt;</a:t>
            </a:r>
            <a:r>
              <a:rPr lang="en-US" dirty="0" err="1"/>
              <a:t>ColCount</a:t>
            </a:r>
            <a:r>
              <a:rPr lang="en-US" dirty="0"/>
              <a:t>=4;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StringGrid1-&gt;</a:t>
            </a:r>
            <a:r>
              <a:rPr lang="en-US" dirty="0" err="1"/>
              <a:t>RowCount</a:t>
            </a:r>
            <a:r>
              <a:rPr lang="en-US" dirty="0"/>
              <a:t>=2;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StringGrid1-&gt;</a:t>
            </a:r>
            <a:r>
              <a:rPr lang="en-US" dirty="0" err="1"/>
              <a:t>FixedCols</a:t>
            </a:r>
            <a:r>
              <a:rPr lang="en-US" dirty="0"/>
              <a:t>=0;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smtClean="0"/>
              <a:t>a[4</a:t>
            </a:r>
            <a:r>
              <a:rPr lang="ru-RU" dirty="0"/>
              <a:t>]={"</a:t>
            </a:r>
            <a:r>
              <a:rPr lang="ru-RU" dirty="0" err="1"/>
              <a:t>Имя","Фамилия","Возраст","Вуз</a:t>
            </a:r>
            <a:r>
              <a:rPr lang="ru-RU" dirty="0"/>
              <a:t>"};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=0;i&lt;4;i++)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StringGrid1-&gt;Cells[</a:t>
            </a:r>
            <a:r>
              <a:rPr lang="en-US" dirty="0" err="1"/>
              <a:t>i</a:t>
            </a:r>
            <a:r>
              <a:rPr lang="en-US" dirty="0"/>
              <a:t>][0]=a[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u-RU" dirty="0"/>
              <a:t>Memo1-&gt;</a:t>
            </a:r>
            <a:r>
              <a:rPr lang="ru-RU" dirty="0" err="1"/>
              <a:t>Clear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266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Событие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Edit1Change</a:t>
            </a:r>
            <a:endParaRPr lang="ru-RU" sz="2800" dirty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n=</a:t>
            </a:r>
            <a:r>
              <a:rPr lang="en-US" dirty="0" err="1"/>
              <a:t>StrToInt</a:t>
            </a:r>
            <a:r>
              <a:rPr lang="en-US" dirty="0"/>
              <a:t>(Edit1-&gt;Text)+1;</a:t>
            </a:r>
          </a:p>
          <a:p>
            <a:pPr marL="0" indent="0">
              <a:buNone/>
            </a:pPr>
            <a:r>
              <a:rPr lang="en-US" dirty="0"/>
              <a:t>StringGrid1-&gt;</a:t>
            </a:r>
            <a:r>
              <a:rPr lang="en-US" dirty="0" err="1"/>
              <a:t>RowCount</a:t>
            </a:r>
            <a:r>
              <a:rPr lang="en-US" dirty="0"/>
              <a:t>=n;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994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Заполнить список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</a:t>
            </a:r>
            <a:r>
              <a:rPr lang="en-US" dirty="0" err="1"/>
              <a:t>n;i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NameA</a:t>
            </a:r>
            <a:r>
              <a:rPr lang="en-US" dirty="0"/>
              <a:t> = StringGrid1-&gt;Cells[0][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NameLastA</a:t>
            </a:r>
            <a:r>
              <a:rPr lang="en-US" dirty="0"/>
              <a:t> = StringGrid1-&gt;Cells[1][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AgeA</a:t>
            </a:r>
            <a:r>
              <a:rPr lang="en-US" dirty="0"/>
              <a:t> = </a:t>
            </a:r>
            <a:r>
              <a:rPr lang="en-US" dirty="0" err="1"/>
              <a:t>StrToInt</a:t>
            </a:r>
            <a:r>
              <a:rPr lang="en-US" dirty="0"/>
              <a:t>(StringGrid1-&gt;Cells[2][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SchoolA</a:t>
            </a:r>
            <a:r>
              <a:rPr lang="en-US" dirty="0"/>
              <a:t> = StringGrid1-&gt;Cells[3][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ob.Add</a:t>
            </a:r>
            <a:r>
              <a:rPr lang="en-US" dirty="0"/>
              <a:t>(</a:t>
            </a:r>
            <a:r>
              <a:rPr lang="en-US" dirty="0" err="1"/>
              <a:t>NameA</a:t>
            </a:r>
            <a:r>
              <a:rPr lang="en-US" dirty="0"/>
              <a:t>, </a:t>
            </a:r>
            <a:r>
              <a:rPr lang="en-US" dirty="0" err="1"/>
              <a:t>NameLastA</a:t>
            </a:r>
            <a:r>
              <a:rPr lang="en-US" dirty="0"/>
              <a:t>, </a:t>
            </a:r>
            <a:r>
              <a:rPr lang="en-US" dirty="0" err="1"/>
              <a:t>AgeA</a:t>
            </a:r>
            <a:r>
              <a:rPr lang="en-US" dirty="0"/>
              <a:t>,  </a:t>
            </a:r>
            <a:r>
              <a:rPr lang="en-US" dirty="0" err="1"/>
              <a:t>SchoolA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ComboBox1-&gt;Items-&gt;Add(</a:t>
            </a:r>
            <a:r>
              <a:rPr lang="en-US" dirty="0" err="1"/>
              <a:t>NameLastA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80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49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удалить повторяющиеся записи в 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ComboBox1</a:t>
            </a:r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auto_ptr</a:t>
            </a:r>
            <a:r>
              <a:rPr lang="en-US" dirty="0"/>
              <a:t>&lt;</a:t>
            </a:r>
            <a:r>
              <a:rPr lang="en-US" dirty="0" err="1"/>
              <a:t>TStringList</a:t>
            </a:r>
            <a:r>
              <a:rPr lang="en-US" dirty="0"/>
              <a:t>&gt; list(new </a:t>
            </a:r>
            <a:r>
              <a:rPr lang="en-US" dirty="0" err="1"/>
              <a:t>TStringList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list-</a:t>
            </a:r>
            <a:r>
              <a:rPr lang="en-US" dirty="0"/>
              <a:t>&gt;Duplicates =System::Classes::</a:t>
            </a:r>
            <a:r>
              <a:rPr lang="en-US" dirty="0" err="1"/>
              <a:t>dupIgnore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list-&gt;Sorted = true;</a:t>
            </a:r>
          </a:p>
          <a:p>
            <a:pPr marL="0" indent="0">
              <a:buNone/>
            </a:pPr>
            <a:r>
              <a:rPr lang="en-US" dirty="0"/>
              <a:t>	list-&gt;</a:t>
            </a:r>
            <a:r>
              <a:rPr lang="en-US" dirty="0" err="1"/>
              <a:t>AddStrings</a:t>
            </a:r>
            <a:r>
              <a:rPr lang="en-US" dirty="0"/>
              <a:t>(ComboBox1-&gt;Items);</a:t>
            </a:r>
          </a:p>
          <a:p>
            <a:pPr marL="0" indent="0">
              <a:buNone/>
            </a:pPr>
            <a:r>
              <a:rPr lang="en-US" dirty="0"/>
              <a:t>	 ComboBox1-&gt;Clear();</a:t>
            </a:r>
          </a:p>
          <a:p>
            <a:pPr marL="0" indent="0">
              <a:buNone/>
            </a:pPr>
            <a:r>
              <a:rPr lang="en-US" dirty="0"/>
              <a:t>	ComboBox1-&gt;Items-&gt;</a:t>
            </a:r>
            <a:r>
              <a:rPr lang="en-US" dirty="0" err="1"/>
              <a:t>AddStrings</a:t>
            </a:r>
            <a:r>
              <a:rPr lang="en-US" dirty="0"/>
              <a:t>(</a:t>
            </a:r>
            <a:r>
              <a:rPr lang="en-US" dirty="0" err="1"/>
              <a:t>list.get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ComboBox1-</a:t>
            </a:r>
            <a:r>
              <a:rPr lang="en-US" dirty="0"/>
              <a:t>&gt;</a:t>
            </a:r>
            <a:r>
              <a:rPr lang="en-US" dirty="0" err="1"/>
              <a:t>ItemIndex</a:t>
            </a:r>
            <a:r>
              <a:rPr lang="en-US" dirty="0"/>
              <a:t>=0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inherit"/>
                <a:ea typeface="Times New Roman"/>
              </a:rPr>
              <a:t>шаблон интеллектуального указателя </a:t>
            </a:r>
            <a:r>
              <a:rPr lang="ru-RU" sz="2400" dirty="0" err="1">
                <a:solidFill>
                  <a:srgbClr val="00B050"/>
                </a:solidFill>
                <a:latin typeface="inherit"/>
                <a:ea typeface="Times New Roman"/>
              </a:rPr>
              <a:t>auto_ptr</a:t>
            </a:r>
            <a:endParaRPr lang="ru-RU" sz="2400" dirty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inherit"/>
                <a:ea typeface="Times New Roman"/>
              </a:rPr>
              <a:t>из стандартной библиотеки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400" dirty="0" err="1">
                <a:solidFill>
                  <a:srgbClr val="00B050"/>
                </a:solidFill>
                <a:latin typeface="inherit"/>
                <a:ea typeface="Times New Roman"/>
              </a:rPr>
              <a:t>list</a:t>
            </a:r>
            <a:r>
              <a:rPr lang="ru-RU" sz="2400" dirty="0">
                <a:solidFill>
                  <a:srgbClr val="00B050"/>
                </a:solidFill>
                <a:latin typeface="inherit"/>
                <a:ea typeface="Times New Roman"/>
              </a:rPr>
              <a:t> - это сам указатель, а не его содержимое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ru-RU" sz="2400" dirty="0" err="1">
                <a:solidFill>
                  <a:srgbClr val="00B050"/>
                </a:solidFill>
                <a:latin typeface="inherit"/>
                <a:ea typeface="Times New Roman"/>
              </a:rPr>
              <a:t>list.get</a:t>
            </a:r>
            <a:r>
              <a:rPr lang="ru-RU" sz="2400" dirty="0">
                <a:solidFill>
                  <a:srgbClr val="00B050"/>
                </a:solidFill>
                <a:latin typeface="inherit"/>
                <a:ea typeface="Times New Roman"/>
              </a:rPr>
              <a:t>() - взять содержимое указателя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  <a:latin typeface="inherit"/>
                <a:ea typeface="Times New Roman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inherit"/>
                <a:ea typeface="Times New Roman"/>
              </a:rPr>
              <a:t>//!!не забыть   #</a:t>
            </a:r>
            <a:r>
              <a:rPr lang="ru-RU" sz="2400" dirty="0" err="1">
                <a:solidFill>
                  <a:srgbClr val="00B050"/>
                </a:solidFill>
                <a:latin typeface="inherit"/>
                <a:ea typeface="Times New Roman"/>
              </a:rPr>
              <a:t>include</a:t>
            </a:r>
            <a:r>
              <a:rPr lang="ru-RU" sz="2400" dirty="0">
                <a:solidFill>
                  <a:srgbClr val="00B050"/>
                </a:solidFill>
                <a:latin typeface="inherit"/>
                <a:ea typeface="Times New Roman"/>
              </a:rPr>
              <a:t> &lt;</a:t>
            </a:r>
            <a:r>
              <a:rPr lang="ru-RU" sz="2400" dirty="0" err="1">
                <a:solidFill>
                  <a:srgbClr val="00B050"/>
                </a:solidFill>
                <a:latin typeface="inherit"/>
                <a:ea typeface="Times New Roman"/>
              </a:rPr>
              <a:t>memory</a:t>
            </a:r>
            <a:r>
              <a:rPr lang="ru-RU" sz="2400" dirty="0">
                <a:solidFill>
                  <a:srgbClr val="00B050"/>
                </a:solidFill>
                <a:latin typeface="inherit"/>
                <a:ea typeface="Times New Roman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75731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49"/>
            <a:ext cx="8964488" cy="640871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//Просмотреть список</a:t>
            </a:r>
            <a:endParaRPr lang="en-US" sz="2800" dirty="0" smtClean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en-US" dirty="0"/>
              <a:t>Memo1-&gt;Clear();</a:t>
            </a:r>
          </a:p>
          <a:p>
            <a:pPr marL="0" indent="0">
              <a:buNone/>
            </a:pPr>
            <a:r>
              <a:rPr lang="en-US" dirty="0" err="1"/>
              <a:t>ob.Show</a:t>
            </a:r>
            <a:r>
              <a:rPr lang="en-US" dirty="0" smtClean="0"/>
              <a:t>();</a:t>
            </a:r>
            <a:endParaRPr lang="ru-RU" dirty="0" smtClean="0"/>
          </a:p>
          <a:p>
            <a:pPr marL="0" indent="0">
              <a:buNone/>
            </a:pPr>
            <a:endParaRPr lang="ru-RU" sz="2400" dirty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//Удалить список</a:t>
            </a:r>
            <a:endParaRPr lang="en-US" sz="2800" dirty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en-US" dirty="0" err="1" smtClean="0"/>
              <a:t>ob</a:t>
            </a:r>
            <a:r>
              <a:rPr lang="en-US" dirty="0" err="1"/>
              <a:t>.~List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Memo1-&gt;Clear();</a:t>
            </a:r>
          </a:p>
          <a:p>
            <a:pPr marL="0" indent="0">
              <a:buNone/>
            </a:pPr>
            <a:r>
              <a:rPr lang="en-US" dirty="0"/>
              <a:t>ComboBox1-&gt;Clear();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527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964488" cy="407492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//</a:t>
            </a:r>
            <a:r>
              <a:rPr lang="en-US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ComboBox1Change</a:t>
            </a:r>
            <a:endParaRPr lang="ru-RU" sz="2800" dirty="0" smtClean="0">
              <a:solidFill>
                <a:srgbClr val="00B050"/>
              </a:solidFill>
              <a:latin typeface="inherit"/>
              <a:ea typeface="Times New Roman"/>
            </a:endParaRPr>
          </a:p>
          <a:p>
            <a:pPr marL="0" indent="0">
              <a:buNone/>
            </a:pPr>
            <a:r>
              <a:rPr lang="en-US" dirty="0" smtClean="0"/>
              <a:t>Memo1-</a:t>
            </a:r>
            <a:r>
              <a:rPr lang="en-US" dirty="0"/>
              <a:t>&gt;Clear();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//String </a:t>
            </a:r>
            <a:r>
              <a:rPr lang="en-US" sz="2800" dirty="0" err="1">
                <a:solidFill>
                  <a:srgbClr val="00B050"/>
                </a:solidFill>
                <a:latin typeface="inherit"/>
                <a:ea typeface="Times New Roman"/>
              </a:rPr>
              <a:t>NameLastA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=ComboBox1-&gt;Items-</a:t>
            </a:r>
            <a:r>
              <a:rPr lang="en-US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&gt;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        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B050"/>
                </a:solidFill>
                <a:latin typeface="inherit"/>
                <a:ea typeface="Times New Roman"/>
              </a:rPr>
              <a:t> </a:t>
            </a:r>
            <a:r>
              <a:rPr lang="ru-RU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                                                          </a:t>
            </a:r>
            <a:r>
              <a:rPr lang="en-US" sz="2800" dirty="0" smtClean="0">
                <a:solidFill>
                  <a:srgbClr val="00B050"/>
                </a:solidFill>
                <a:latin typeface="inherit"/>
                <a:ea typeface="Times New Roman"/>
              </a:rPr>
              <a:t>Strings[</a:t>
            </a:r>
            <a:r>
              <a:rPr lang="en-US" sz="2800" dirty="0" err="1" smtClean="0">
                <a:solidFill>
                  <a:srgbClr val="00B050"/>
                </a:solidFill>
                <a:latin typeface="inherit"/>
                <a:ea typeface="Times New Roman"/>
              </a:rPr>
              <a:t>ItemIndex</a:t>
            </a:r>
            <a:r>
              <a:rPr lang="en-US" sz="2800" dirty="0">
                <a:solidFill>
                  <a:srgbClr val="00B050"/>
                </a:solidFill>
                <a:latin typeface="inherit"/>
                <a:ea typeface="Times New Roman"/>
              </a:rPr>
              <a:t>];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NameLastA</a:t>
            </a:r>
            <a:r>
              <a:rPr lang="en-US" dirty="0"/>
              <a:t>=ComboBox1-&gt;Text;</a:t>
            </a:r>
          </a:p>
          <a:p>
            <a:pPr marL="0" indent="0">
              <a:buNone/>
            </a:pPr>
            <a:r>
              <a:rPr lang="en-US" dirty="0" err="1"/>
              <a:t>ob.ShowNameLast</a:t>
            </a:r>
            <a:r>
              <a:rPr lang="en-US" dirty="0"/>
              <a:t>(</a:t>
            </a:r>
            <a:r>
              <a:rPr lang="en-US" dirty="0" err="1"/>
              <a:t>NameLastA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57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24744"/>
            <a:ext cx="2467137" cy="31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87880" y="4941168"/>
            <a:ext cx="3895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Ян </a:t>
            </a:r>
            <a:r>
              <a:rPr lang="ru-RU" b="1" dirty="0" err="1"/>
              <a:t>Лукасе́вич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 smtClean="0"/>
              <a:t>(</a:t>
            </a:r>
            <a:r>
              <a:rPr lang="ru-RU" dirty="0"/>
              <a:t>польск. </a:t>
            </a:r>
            <a:r>
              <a:rPr lang="pl-PL" i="1" dirty="0"/>
              <a:t>Jan Łukasiewicz</a:t>
            </a:r>
            <a:r>
              <a:rPr lang="ru-RU" dirty="0"/>
              <a:t>; </a:t>
            </a:r>
            <a:endParaRPr lang="en-US" dirty="0" smtClean="0"/>
          </a:p>
          <a:p>
            <a:r>
              <a:rPr lang="ru-RU" dirty="0" smtClean="0"/>
              <a:t>21</a:t>
            </a:r>
            <a:r>
              <a:rPr lang="ru-RU" dirty="0"/>
              <a:t> декабря </a:t>
            </a:r>
            <a:r>
              <a:rPr lang="ru-RU" dirty="0" smtClean="0"/>
              <a:t>1878, </a:t>
            </a:r>
            <a:endParaRPr lang="en-US" dirty="0" smtClean="0"/>
          </a:p>
          <a:p>
            <a:r>
              <a:rPr lang="ru-RU" dirty="0" smtClean="0"/>
              <a:t>Львов</a:t>
            </a:r>
            <a:r>
              <a:rPr lang="ru-RU" dirty="0"/>
              <a:t> — 13 ноября 1956, Дублин) </a:t>
            </a:r>
            <a:endParaRPr lang="en-US" dirty="0"/>
          </a:p>
          <a:p>
            <a:r>
              <a:rPr lang="ru-RU" dirty="0" smtClean="0"/>
              <a:t>польский </a:t>
            </a:r>
            <a:r>
              <a:rPr lang="ru-RU" dirty="0"/>
              <a:t>логик, </a:t>
            </a:r>
            <a:endParaRPr lang="en-US" dirty="0" smtClean="0"/>
          </a:p>
          <a:p>
            <a:r>
              <a:rPr lang="ru-RU" dirty="0" smtClean="0"/>
              <a:t>член </a:t>
            </a:r>
            <a:r>
              <a:rPr lang="ru-RU" dirty="0"/>
              <a:t>Польской академии нау</a:t>
            </a:r>
            <a:r>
              <a:rPr lang="ru-RU" dirty="0">
                <a:hlinkClick r:id="rId3" tooltip="Польская академия знаний"/>
              </a:rPr>
              <a:t>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88640"/>
            <a:ext cx="70677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Обратная польская запись</a:t>
            </a:r>
            <a:endParaRPr lang="ru-RU" sz="40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23528" y="1136075"/>
            <a:ext cx="5760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latin typeface="+mn-lt"/>
              </a:rPr>
              <a:t>a + b </a:t>
            </a:r>
            <a:r>
              <a:rPr lang="ru-RU" sz="2800" dirty="0">
                <a:latin typeface="+mn-lt"/>
              </a:rPr>
              <a:t>записано в </a:t>
            </a:r>
            <a:r>
              <a:rPr lang="ru-RU" sz="2800" b="1" i="1" dirty="0" smtClean="0">
                <a:latin typeface="+mn-lt"/>
              </a:rPr>
              <a:t>инфиксной</a:t>
            </a:r>
            <a:r>
              <a:rPr lang="ru-RU" sz="2800" dirty="0">
                <a:latin typeface="+mn-lt"/>
              </a:rPr>
              <a:t>, </a:t>
            </a:r>
            <a:endParaRPr lang="en-US" sz="2800" dirty="0" smtClean="0">
              <a:latin typeface="+mn-lt"/>
            </a:endParaRPr>
          </a:p>
          <a:p>
            <a:r>
              <a:rPr lang="ru-RU" sz="2800" b="1" i="1" dirty="0" smtClean="0">
                <a:latin typeface="+mn-lt"/>
              </a:rPr>
              <a:t>+</a:t>
            </a:r>
            <a:r>
              <a:rPr lang="ru-RU" sz="2800" b="1" i="1" dirty="0" err="1">
                <a:latin typeface="+mn-lt"/>
              </a:rPr>
              <a:t>ab</a:t>
            </a:r>
            <a:r>
              <a:rPr lang="ru-RU" sz="2800" b="1" i="1" dirty="0">
                <a:latin typeface="+mn-lt"/>
              </a:rPr>
              <a:t> </a:t>
            </a:r>
            <a:r>
              <a:rPr lang="ru-RU" sz="2800" i="1" dirty="0">
                <a:latin typeface="+mn-lt"/>
              </a:rPr>
              <a:t>– </a:t>
            </a:r>
            <a:r>
              <a:rPr lang="ru-RU" sz="2800" dirty="0">
                <a:latin typeface="+mn-lt"/>
              </a:rPr>
              <a:t>в </a:t>
            </a:r>
            <a:r>
              <a:rPr lang="ru-RU" sz="2800" b="1" i="1" dirty="0">
                <a:latin typeface="+mn-lt"/>
              </a:rPr>
              <a:t>префиксной</a:t>
            </a:r>
            <a:r>
              <a:rPr lang="ru-RU" sz="2800" dirty="0" smtClean="0">
                <a:latin typeface="+mn-lt"/>
              </a:rPr>
              <a:t>,</a:t>
            </a:r>
            <a:endParaRPr lang="en-US" sz="2800" dirty="0" smtClean="0">
              <a:latin typeface="+mn-lt"/>
            </a:endParaRPr>
          </a:p>
          <a:p>
            <a:r>
              <a:rPr lang="ru-RU" sz="2800" b="1" i="1" dirty="0" err="1" smtClean="0">
                <a:latin typeface="+mn-lt"/>
              </a:rPr>
              <a:t>ab</a:t>
            </a:r>
            <a:r>
              <a:rPr lang="ru-RU" sz="2800" b="1" dirty="0">
                <a:latin typeface="+mn-lt"/>
              </a:rPr>
              <a:t>+ </a:t>
            </a:r>
            <a:r>
              <a:rPr lang="ru-RU" sz="2800" dirty="0" smtClean="0">
                <a:latin typeface="+mn-lt"/>
              </a:rPr>
              <a:t>–в </a:t>
            </a:r>
            <a:r>
              <a:rPr lang="ru-RU" sz="2800" b="1" i="1" dirty="0">
                <a:latin typeface="+mn-lt"/>
              </a:rPr>
              <a:t>постфиксной </a:t>
            </a:r>
            <a:r>
              <a:rPr lang="ru-RU" sz="2800" dirty="0">
                <a:latin typeface="+mn-lt"/>
              </a:rPr>
              <a:t>формах.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141302" y="2951368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(</a:t>
            </a:r>
            <a:r>
              <a:rPr lang="pt-BR" sz="2800" i="1" dirty="0"/>
              <a:t>a + b</a:t>
            </a:r>
            <a:r>
              <a:rPr lang="pt-BR" sz="2800" dirty="0"/>
              <a:t>) *  (</a:t>
            </a:r>
            <a:r>
              <a:rPr lang="pt-BR" sz="2800" i="1" dirty="0"/>
              <a:t>c + d</a:t>
            </a:r>
            <a:r>
              <a:rPr lang="pt-BR" sz="2800" dirty="0"/>
              <a:t>) </a:t>
            </a:r>
            <a:r>
              <a:rPr lang="pt-BR" sz="2800" i="1" dirty="0"/>
              <a:t>– e</a:t>
            </a:r>
          </a:p>
          <a:p>
            <a:r>
              <a:rPr lang="ru-RU" sz="2800" dirty="0"/>
              <a:t>выглядит следующим образом:</a:t>
            </a:r>
          </a:p>
          <a:p>
            <a:r>
              <a:rPr lang="en-US" sz="2800" i="1" dirty="0"/>
              <a:t>ab + cd + </a:t>
            </a:r>
            <a:r>
              <a:rPr lang="en-US" sz="2800" dirty="0"/>
              <a:t>* </a:t>
            </a:r>
            <a:r>
              <a:rPr lang="en-US" sz="2800" i="1" dirty="0"/>
              <a:t>e –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80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28902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Э́дсгер</a:t>
            </a:r>
            <a:r>
              <a:rPr lang="ru-RU" b="1" dirty="0" smtClean="0"/>
              <a:t> </a:t>
            </a:r>
            <a:r>
              <a:rPr lang="ru-RU" b="1" dirty="0" err="1" smtClean="0"/>
              <a:t>Ви́бе</a:t>
            </a:r>
            <a:r>
              <a:rPr lang="ru-RU" b="1" dirty="0" smtClean="0"/>
              <a:t> </a:t>
            </a:r>
            <a:r>
              <a:rPr lang="ru-RU" b="1" dirty="0" err="1" smtClean="0"/>
              <a:t>Де́йкстра</a:t>
            </a:r>
            <a:r>
              <a:rPr lang="ru-RU" dirty="0" smtClean="0"/>
              <a:t> (нидерл. </a:t>
            </a:r>
            <a:r>
              <a:rPr lang="nl-NL" i="1" dirty="0" smtClean="0"/>
              <a:t>Edsger Wybe Dijkstra</a:t>
            </a:r>
            <a:endParaRPr lang="en-US" baseline="30000" dirty="0" smtClean="0"/>
          </a:p>
          <a:p>
            <a:r>
              <a:rPr lang="ru-RU" dirty="0" smtClean="0"/>
              <a:t>(11 мая 1930, Роттердам, Нидерланды — </a:t>
            </a:r>
            <a:endParaRPr lang="en-US" dirty="0" smtClean="0"/>
          </a:p>
          <a:p>
            <a:r>
              <a:rPr lang="ru-RU" dirty="0" smtClean="0"/>
              <a:t>6 августа 2002, </a:t>
            </a:r>
            <a:r>
              <a:rPr lang="ru-RU" dirty="0" err="1" smtClean="0"/>
              <a:t>Нюэнен</a:t>
            </a:r>
            <a:r>
              <a:rPr lang="ru-RU" dirty="0" smtClean="0"/>
              <a:t>, Нидерланды) </a:t>
            </a:r>
            <a:endParaRPr lang="en-US" dirty="0" smtClean="0"/>
          </a:p>
          <a:p>
            <a:r>
              <a:rPr lang="ru-RU" dirty="0" smtClean="0"/>
              <a:t>нидерландский учёный, труды которого оказали влияние на развитие информатики и информационных технологий; </a:t>
            </a:r>
            <a:endParaRPr lang="en-US" dirty="0" smtClean="0"/>
          </a:p>
          <a:p>
            <a:r>
              <a:rPr lang="ru-RU" dirty="0" smtClean="0"/>
              <a:t>один из разработчиков концепции структурного программирования, исследователь формальной верификации и распределённых вычислений. </a:t>
            </a:r>
            <a:endParaRPr lang="en-US" dirty="0" smtClean="0"/>
          </a:p>
          <a:p>
            <a:r>
              <a:rPr lang="ru-RU" dirty="0" err="1" smtClean="0"/>
              <a:t>Тьюринговский</a:t>
            </a:r>
            <a:r>
              <a:rPr lang="ru-RU" dirty="0" smtClean="0"/>
              <a:t> лауреат (1972).</a:t>
            </a:r>
            <a:endParaRPr lang="ru-RU" dirty="0"/>
          </a:p>
        </p:txBody>
      </p:sp>
      <p:pic>
        <p:nvPicPr>
          <p:cNvPr id="2050" name="Picture 2" descr="https://upload.wikimedia.org/wikipedia/commons/d/d9/Edsger_Wybe_Dijkst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280831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30724" y="455265"/>
            <a:ext cx="34976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NewRoman"/>
              </a:rPr>
              <a:t>алгоритм получения ОПЗ из исходной строки символов</a:t>
            </a:r>
            <a:r>
              <a:rPr lang="ru-RU" sz="2000" dirty="0">
                <a:latin typeface="Times New Roman"/>
              </a:rPr>
              <a:t>, </a:t>
            </a:r>
            <a:r>
              <a:rPr lang="ru-RU" sz="2000" dirty="0" smtClean="0">
                <a:latin typeface="TimesNewRoman"/>
              </a:rPr>
              <a:t>в</a:t>
            </a:r>
            <a:r>
              <a:rPr lang="en-US" sz="2000" dirty="0" smtClean="0">
                <a:latin typeface="TimesNewRoman"/>
              </a:rPr>
              <a:t> </a:t>
            </a:r>
            <a:r>
              <a:rPr lang="ru-RU" sz="2000" dirty="0" smtClean="0">
                <a:latin typeface="TimesNewRoman"/>
              </a:rPr>
              <a:t>которой </a:t>
            </a:r>
            <a:r>
              <a:rPr lang="ru-RU" sz="2000" dirty="0">
                <a:latin typeface="TimesNewRoman"/>
              </a:rPr>
              <a:t>записано выражение в </a:t>
            </a:r>
            <a:r>
              <a:rPr lang="ru-RU" sz="2000" b="1" i="1" dirty="0">
                <a:latin typeface="TimesNewRoman,BoldItalic"/>
              </a:rPr>
              <a:t>инфиксной форме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352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1" y="548680"/>
            <a:ext cx="8717099" cy="58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89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32" y="1836"/>
            <a:ext cx="911516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TForm2 *Form2;</a:t>
            </a:r>
          </a:p>
          <a:p>
            <a:endParaRPr lang="en-US" sz="2800" dirty="0"/>
          </a:p>
          <a:p>
            <a:r>
              <a:rPr lang="en-US" sz="2800" dirty="0" err="1"/>
              <a:t>struct</a:t>
            </a:r>
            <a:r>
              <a:rPr lang="en-US" sz="2800" dirty="0"/>
              <a:t> Stack {</a:t>
            </a:r>
          </a:p>
          <a:p>
            <a:r>
              <a:rPr lang="en-US" sz="2800" dirty="0"/>
              <a:t>char info;</a:t>
            </a:r>
          </a:p>
          <a:p>
            <a:r>
              <a:rPr lang="en-US" sz="2800" dirty="0"/>
              <a:t>Stack *next;</a:t>
            </a:r>
          </a:p>
          <a:p>
            <a:r>
              <a:rPr lang="en-US" sz="2800" dirty="0"/>
              <a:t>} *begin;</a:t>
            </a:r>
          </a:p>
          <a:p>
            <a:r>
              <a:rPr lang="en-US" sz="2800" dirty="0"/>
              <a:t>int Prior (char);</a:t>
            </a:r>
          </a:p>
          <a:p>
            <a:r>
              <a:rPr lang="en-US" sz="2800" dirty="0"/>
              <a:t>Stack* </a:t>
            </a:r>
            <a:r>
              <a:rPr lang="en-US" sz="2800" dirty="0" err="1"/>
              <a:t>InStack</a:t>
            </a:r>
            <a:r>
              <a:rPr lang="en-US" sz="2800" dirty="0"/>
              <a:t>( Stack*,char);</a:t>
            </a:r>
          </a:p>
          <a:p>
            <a:r>
              <a:rPr lang="en-US" sz="2800" dirty="0"/>
              <a:t>Stack* </a:t>
            </a:r>
            <a:r>
              <a:rPr lang="en-US" sz="2800" dirty="0" err="1"/>
              <a:t>OutStack</a:t>
            </a:r>
            <a:r>
              <a:rPr lang="en-US" sz="2800" dirty="0"/>
              <a:t>( Stack*,char*);</a:t>
            </a:r>
          </a:p>
          <a:p>
            <a:r>
              <a:rPr lang="en-US" sz="2800" dirty="0"/>
              <a:t>double </a:t>
            </a:r>
            <a:r>
              <a:rPr lang="en-US" sz="2800" dirty="0" err="1"/>
              <a:t>Rezult</a:t>
            </a:r>
            <a:r>
              <a:rPr lang="en-US" sz="2800" dirty="0"/>
              <a:t>(String);</a:t>
            </a:r>
          </a:p>
          <a:p>
            <a:r>
              <a:rPr lang="en-US" sz="2800" dirty="0"/>
              <a:t>double mas[201]; // </a:t>
            </a:r>
            <a:r>
              <a:rPr lang="ru-RU" sz="2800" dirty="0"/>
              <a:t>Массив для вычисления</a:t>
            </a:r>
          </a:p>
          <a:p>
            <a:r>
              <a:rPr lang="en-US" sz="2800" dirty="0"/>
              <a:t>Set &lt;char, 0, 255&gt; </a:t>
            </a:r>
            <a:r>
              <a:rPr lang="en-US" sz="2800" dirty="0" err="1"/>
              <a:t>znak</a:t>
            </a:r>
            <a:r>
              <a:rPr lang="en-US" sz="2800" dirty="0"/>
              <a:t>; // </a:t>
            </a:r>
            <a:r>
              <a:rPr lang="ru-RU" sz="2800" dirty="0"/>
              <a:t>Множество символов-знаков</a:t>
            </a:r>
          </a:p>
          <a:p>
            <a:r>
              <a:rPr lang="en-US" sz="2800" dirty="0"/>
              <a:t>int </a:t>
            </a:r>
            <a:r>
              <a:rPr lang="en-US" sz="2800" dirty="0" err="1"/>
              <a:t>Kol</a:t>
            </a:r>
            <a:r>
              <a:rPr lang="en-US" sz="2800" dirty="0"/>
              <a:t> = 8;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6232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informatics.mccme.ru/moodle/file.php/18/PascalSt/image_2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5112568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54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064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__fastcall TForm2::</a:t>
            </a:r>
            <a:r>
              <a:rPr lang="en-US" sz="2800" dirty="0" err="1"/>
              <a:t>FormCreate</a:t>
            </a:r>
            <a:r>
              <a:rPr lang="en-US" sz="2800" dirty="0"/>
              <a:t>(</a:t>
            </a:r>
            <a:r>
              <a:rPr lang="en-US" sz="2800" dirty="0" err="1"/>
              <a:t>TObject</a:t>
            </a:r>
            <a:r>
              <a:rPr lang="en-US" sz="2800" dirty="0"/>
              <a:t> *Sender)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Edit1-&gt;Text = "</a:t>
            </a:r>
            <a:r>
              <a:rPr lang="en-US" sz="2800" dirty="0" err="1"/>
              <a:t>a+b</a:t>
            </a:r>
            <a:r>
              <a:rPr lang="en-US" sz="2800" dirty="0"/>
              <a:t>*(c-d)/e";</a:t>
            </a:r>
          </a:p>
          <a:p>
            <a:r>
              <a:rPr lang="en-US" sz="2800" dirty="0"/>
              <a:t>Edit2-&gt;Text = "";</a:t>
            </a:r>
          </a:p>
          <a:p>
            <a:r>
              <a:rPr lang="en-US" sz="2800" dirty="0"/>
              <a:t>char a = 'a';</a:t>
            </a:r>
          </a:p>
          <a:p>
            <a:r>
              <a:rPr lang="en-US" sz="2800" dirty="0"/>
              <a:t>StringGrid1-&gt;Cells[0][0] ="</a:t>
            </a:r>
            <a:r>
              <a:rPr lang="ru-RU" sz="2800" dirty="0"/>
              <a:t>Имя"; </a:t>
            </a:r>
            <a:r>
              <a:rPr lang="en-US" sz="2800" dirty="0"/>
              <a:t>StringGrid1-&gt;Cells[1][0] ="</a:t>
            </a:r>
            <a:r>
              <a:rPr lang="ru-RU" sz="2800" dirty="0"/>
              <a:t>Знач.";</a:t>
            </a:r>
          </a:p>
          <a:p>
            <a:r>
              <a:rPr lang="en-US" sz="2800" dirty="0"/>
              <a:t>for(int 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&lt;</a:t>
            </a:r>
            <a:r>
              <a:rPr lang="en-US" sz="2800" dirty="0" err="1"/>
              <a:t>Kol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r>
              <a:rPr lang="en-US" sz="2800" dirty="0"/>
              <a:t>StringGrid1-&gt;Cells[0][</a:t>
            </a:r>
            <a:r>
              <a:rPr lang="en-US" sz="2800" dirty="0" err="1"/>
              <a:t>i</a:t>
            </a:r>
            <a:r>
              <a:rPr lang="en-US" sz="2800" dirty="0"/>
              <a:t>] = a++; StringGrid1-&gt;Cells[1][</a:t>
            </a:r>
            <a:r>
              <a:rPr lang="en-US" sz="2800" dirty="0" err="1"/>
              <a:t>i</a:t>
            </a:r>
            <a:r>
              <a:rPr lang="en-US" sz="2800" dirty="0"/>
              <a:t>] =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10576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0872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__fastcall TForm2::Button1Click(</a:t>
            </a:r>
            <a:r>
              <a:rPr lang="en-US" sz="2800" dirty="0" err="1"/>
              <a:t>TObject</a:t>
            </a:r>
            <a:r>
              <a:rPr lang="en-US" sz="2800" dirty="0"/>
              <a:t> *Sender)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Stack *t;</a:t>
            </a:r>
          </a:p>
          <a:p>
            <a:r>
              <a:rPr lang="en-US" sz="2800" dirty="0"/>
              <a:t>begin = NULL; // </a:t>
            </a:r>
            <a:r>
              <a:rPr lang="ru-RU" sz="2800" dirty="0"/>
              <a:t>Стек операций пуст</a:t>
            </a:r>
          </a:p>
          <a:p>
            <a:r>
              <a:rPr lang="en-US" sz="2800" dirty="0"/>
              <a:t>char </a:t>
            </a:r>
            <a:r>
              <a:rPr lang="en-US" sz="2800" dirty="0" err="1"/>
              <a:t>ss</a:t>
            </a:r>
            <a:r>
              <a:rPr lang="en-US" sz="2800" dirty="0"/>
              <a:t>, a;</a:t>
            </a:r>
          </a:p>
          <a:p>
            <a:r>
              <a:rPr lang="en-US" sz="2800" dirty="0"/>
              <a:t>String </a:t>
            </a:r>
            <a:r>
              <a:rPr lang="en-US" sz="2800" dirty="0" err="1"/>
              <a:t>InStr</a:t>
            </a:r>
            <a:r>
              <a:rPr lang="en-US" sz="2800" dirty="0"/>
              <a:t>, </a:t>
            </a:r>
            <a:r>
              <a:rPr lang="en-US" sz="2800" dirty="0" err="1"/>
              <a:t>OutStr</a:t>
            </a:r>
            <a:r>
              <a:rPr lang="en-US" sz="2800" dirty="0"/>
              <a:t>; // </a:t>
            </a:r>
            <a:r>
              <a:rPr lang="ru-RU" sz="2800" dirty="0"/>
              <a:t>Входная и выходная строки</a:t>
            </a:r>
          </a:p>
          <a:p>
            <a:r>
              <a:rPr lang="en-US" sz="2800" dirty="0" err="1"/>
              <a:t>OutStr</a:t>
            </a:r>
            <a:r>
              <a:rPr lang="en-US" sz="2800" dirty="0"/>
              <a:t> = ""; Edit2-&gt;Text = "";</a:t>
            </a:r>
          </a:p>
          <a:p>
            <a:r>
              <a:rPr lang="en-US" sz="2800" dirty="0" err="1"/>
              <a:t>InStr</a:t>
            </a:r>
            <a:r>
              <a:rPr lang="en-US" sz="2800" dirty="0"/>
              <a:t> = Edit1-&gt;Text;</a:t>
            </a:r>
          </a:p>
          <a:p>
            <a:r>
              <a:rPr lang="en-US" sz="2800" dirty="0" err="1"/>
              <a:t>znak</a:t>
            </a:r>
            <a:r>
              <a:rPr lang="en-US" sz="2800" dirty="0"/>
              <a:t> &lt;&lt; '*' &lt;&lt; '/' &lt;&lt; '+' &lt;&lt; '-' &lt;&lt; '^';</a:t>
            </a:r>
          </a:p>
          <a:p>
            <a:r>
              <a:rPr lang="en-US" sz="2800" dirty="0"/>
              <a:t>int </a:t>
            </a:r>
            <a:r>
              <a:rPr lang="en-US" sz="2800" dirty="0" err="1"/>
              <a:t>len</a:t>
            </a:r>
            <a:r>
              <a:rPr lang="en-US" sz="2800" dirty="0"/>
              <a:t> = </a:t>
            </a:r>
            <a:r>
              <a:rPr lang="en-US" sz="2800" dirty="0" err="1"/>
              <a:t>InStr.Length</a:t>
            </a:r>
            <a:r>
              <a:rPr lang="en-US" sz="2800" dirty="0"/>
              <a:t>(), k;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24611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818" y="0"/>
            <a:ext cx="893767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(k = 1; k &lt;= </a:t>
            </a:r>
            <a:r>
              <a:rPr lang="en-US" sz="2800" dirty="0" err="1"/>
              <a:t>len</a:t>
            </a:r>
            <a:r>
              <a:rPr lang="en-US" sz="2800" dirty="0"/>
              <a:t>; k++) {</a:t>
            </a:r>
          </a:p>
          <a:p>
            <a:r>
              <a:rPr lang="en-US" sz="2800" dirty="0" err="1"/>
              <a:t>ss</a:t>
            </a:r>
            <a:r>
              <a:rPr lang="en-US" sz="2800" dirty="0"/>
              <a:t> = </a:t>
            </a:r>
            <a:r>
              <a:rPr lang="en-US" sz="2800" dirty="0" err="1"/>
              <a:t>InStr</a:t>
            </a:r>
            <a:r>
              <a:rPr lang="en-US" sz="2800" dirty="0"/>
              <a:t>[k];</a:t>
            </a:r>
          </a:p>
          <a:p>
            <a:r>
              <a:rPr lang="en-US" sz="2800" dirty="0"/>
              <a:t>// </a:t>
            </a:r>
            <a:r>
              <a:rPr lang="ru-RU" sz="2800" dirty="0"/>
              <a:t>Открывающую скобку записываем в стек</a:t>
            </a:r>
          </a:p>
          <a:p>
            <a:r>
              <a:rPr lang="en-US" sz="2800" dirty="0"/>
              <a:t>if ( </a:t>
            </a:r>
            <a:r>
              <a:rPr lang="en-US" sz="2800" dirty="0" err="1"/>
              <a:t>ss</a:t>
            </a:r>
            <a:r>
              <a:rPr lang="en-US" sz="2800" dirty="0"/>
              <a:t> == '(' ) begin = </a:t>
            </a:r>
            <a:r>
              <a:rPr lang="en-US" sz="2800" dirty="0" err="1"/>
              <a:t>InStack</a:t>
            </a:r>
            <a:r>
              <a:rPr lang="en-US" sz="2800" dirty="0"/>
              <a:t>(begin, </a:t>
            </a:r>
            <a:r>
              <a:rPr lang="en-US" sz="2800" dirty="0" err="1"/>
              <a:t>ss</a:t>
            </a:r>
            <a:r>
              <a:rPr lang="en-US" sz="2800" dirty="0"/>
              <a:t>);</a:t>
            </a:r>
          </a:p>
          <a:p>
            <a:r>
              <a:rPr lang="en-US" sz="2800" dirty="0"/>
              <a:t>if ( </a:t>
            </a:r>
            <a:r>
              <a:rPr lang="en-US" sz="2800" dirty="0" err="1"/>
              <a:t>ss</a:t>
            </a:r>
            <a:r>
              <a:rPr lang="en-US" sz="2800" dirty="0"/>
              <a:t> == ')' ) {</a:t>
            </a:r>
          </a:p>
          <a:p>
            <a:r>
              <a:rPr lang="en-US" sz="2800" dirty="0"/>
              <a:t>// </a:t>
            </a:r>
            <a:r>
              <a:rPr lang="ru-RU" sz="2800" dirty="0"/>
              <a:t>Выталкиваем из стека все знаки операций до открывающей скобки</a:t>
            </a:r>
          </a:p>
          <a:p>
            <a:r>
              <a:rPr lang="en-US" sz="2800" dirty="0"/>
              <a:t>while ( (begin -&gt; info) != '(' ) {</a:t>
            </a:r>
          </a:p>
          <a:p>
            <a:r>
              <a:rPr lang="en-US" sz="2800" dirty="0"/>
              <a:t>begin = </a:t>
            </a:r>
            <a:r>
              <a:rPr lang="en-US" sz="2800" dirty="0" err="1"/>
              <a:t>OutStack</a:t>
            </a:r>
            <a:r>
              <a:rPr lang="en-US" sz="2800" dirty="0"/>
              <a:t>(</a:t>
            </a:r>
            <a:r>
              <a:rPr lang="en-US" sz="2800" dirty="0" err="1"/>
              <a:t>begin,&amp;a</a:t>
            </a:r>
            <a:r>
              <a:rPr lang="en-US" sz="2800" dirty="0"/>
              <a:t>); // </a:t>
            </a:r>
            <a:r>
              <a:rPr lang="ru-RU" sz="2800" dirty="0"/>
              <a:t>Считываем элемент из стека</a:t>
            </a:r>
          </a:p>
          <a:p>
            <a:r>
              <a:rPr lang="en-US" sz="2800" dirty="0" err="1"/>
              <a:t>OutStr</a:t>
            </a:r>
            <a:r>
              <a:rPr lang="en-US" sz="2800" dirty="0"/>
              <a:t> += a; // </a:t>
            </a:r>
            <a:r>
              <a:rPr lang="ru-RU" sz="2800" dirty="0"/>
              <a:t>Записываем в строку</a:t>
            </a:r>
          </a:p>
          <a:p>
            <a:r>
              <a:rPr lang="ru-RU" sz="2800" dirty="0"/>
              <a:t>}</a:t>
            </a:r>
          </a:p>
          <a:p>
            <a:r>
              <a:rPr lang="en-US" sz="2800" dirty="0"/>
              <a:t>begin = </a:t>
            </a:r>
            <a:r>
              <a:rPr lang="en-US" sz="2800" dirty="0" err="1"/>
              <a:t>OutStack</a:t>
            </a:r>
            <a:r>
              <a:rPr lang="en-US" sz="2800" dirty="0"/>
              <a:t>(</a:t>
            </a:r>
            <a:r>
              <a:rPr lang="en-US" sz="2800" dirty="0" err="1"/>
              <a:t>begin,&amp;a</a:t>
            </a:r>
            <a:r>
              <a:rPr lang="en-US" sz="2800" dirty="0"/>
              <a:t>); // </a:t>
            </a:r>
            <a:r>
              <a:rPr lang="ru-RU" sz="2800" dirty="0"/>
              <a:t>Удаляем из стека скобку «(»</a:t>
            </a:r>
          </a:p>
          <a:p>
            <a:r>
              <a:rPr lang="ru-RU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68407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434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// Букву (операнд) заносим в выходную строку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ss</a:t>
            </a:r>
            <a:r>
              <a:rPr lang="en-US" sz="2800" dirty="0"/>
              <a:t> &gt;= 'a' &amp;&amp; </a:t>
            </a:r>
            <a:r>
              <a:rPr lang="en-US" sz="2800" dirty="0" err="1"/>
              <a:t>ss</a:t>
            </a:r>
            <a:r>
              <a:rPr lang="en-US" sz="2800" dirty="0"/>
              <a:t> &lt;= 'z' ) </a:t>
            </a:r>
            <a:r>
              <a:rPr lang="en-US" sz="2800" dirty="0" err="1"/>
              <a:t>OutStr</a:t>
            </a:r>
            <a:r>
              <a:rPr lang="en-US" sz="2800" dirty="0"/>
              <a:t> += </a:t>
            </a:r>
            <a:r>
              <a:rPr lang="en-US" sz="2800" dirty="0" err="1"/>
              <a:t>ss</a:t>
            </a:r>
            <a:r>
              <a:rPr lang="en-US" sz="2800" dirty="0"/>
              <a:t>;</a:t>
            </a:r>
          </a:p>
          <a:p>
            <a:r>
              <a:rPr lang="en-US" sz="2800" dirty="0"/>
              <a:t>/* </a:t>
            </a:r>
            <a:r>
              <a:rPr lang="ru-RU" sz="2800" dirty="0"/>
              <a:t>Если знак операции, то переписываем из стека в выходную строку все опера-</a:t>
            </a:r>
          </a:p>
          <a:p>
            <a:r>
              <a:rPr lang="ru-RU" sz="2800" dirty="0" err="1"/>
              <a:t>ции</a:t>
            </a:r>
            <a:r>
              <a:rPr lang="ru-RU" sz="2800" dirty="0"/>
              <a:t> с большим или равным приоритетом */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znak.Contains</a:t>
            </a:r>
            <a:r>
              <a:rPr lang="en-US" sz="2800" dirty="0"/>
              <a:t>(</a:t>
            </a:r>
            <a:r>
              <a:rPr lang="en-US" sz="2800" dirty="0" err="1"/>
              <a:t>ss</a:t>
            </a:r>
            <a:r>
              <a:rPr lang="en-US" sz="2800" dirty="0"/>
              <a:t>)) {</a:t>
            </a:r>
          </a:p>
          <a:p>
            <a:r>
              <a:rPr lang="en-US" sz="2800" dirty="0"/>
              <a:t>while ( begin != NULL &amp;&amp; Prior (begin -&gt; info) &gt;= Prior (</a:t>
            </a:r>
            <a:r>
              <a:rPr lang="en-US" sz="2800" dirty="0" err="1"/>
              <a:t>ss</a:t>
            </a:r>
            <a:r>
              <a:rPr lang="en-US" sz="2800" dirty="0"/>
              <a:t>) ) {</a:t>
            </a:r>
          </a:p>
          <a:p>
            <a:r>
              <a:rPr lang="en-US" sz="2800" dirty="0"/>
              <a:t>begin = </a:t>
            </a:r>
            <a:r>
              <a:rPr lang="en-US" sz="2800" dirty="0" err="1"/>
              <a:t>OutStack</a:t>
            </a:r>
            <a:r>
              <a:rPr lang="en-US" sz="2800" dirty="0"/>
              <a:t>(begin, &amp;a);</a:t>
            </a:r>
          </a:p>
          <a:p>
            <a:r>
              <a:rPr lang="en-US" sz="2800" dirty="0" err="1"/>
              <a:t>OutStr</a:t>
            </a:r>
            <a:r>
              <a:rPr lang="en-US" sz="2800" dirty="0"/>
              <a:t> += a;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begin = </a:t>
            </a:r>
            <a:r>
              <a:rPr lang="en-US" sz="2800" dirty="0" err="1"/>
              <a:t>InStack</a:t>
            </a:r>
            <a:r>
              <a:rPr lang="en-US" sz="2800" dirty="0"/>
              <a:t>(begin, </a:t>
            </a:r>
            <a:r>
              <a:rPr lang="en-US" sz="2800" dirty="0" err="1"/>
              <a:t>ss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568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08368"/>
            <a:ext cx="85689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/>
              </a:rPr>
              <a:t>// Если стек не пуст, переписываем </a:t>
            </a:r>
            <a:r>
              <a:rPr lang="ru-RU" sz="2800" dirty="0" smtClean="0">
                <a:latin typeface="+mn-lt"/>
                <a:ea typeface="Times New Roman"/>
              </a:rPr>
              <a:t>все</a:t>
            </a:r>
            <a:endParaRPr lang="en-US" sz="2800" dirty="0" smtClean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 smtClean="0">
                <a:latin typeface="+mn-lt"/>
                <a:ea typeface="Times New Roman"/>
              </a:rPr>
              <a:t>// </a:t>
            </a:r>
            <a:r>
              <a:rPr lang="ru-RU" sz="2800" dirty="0" smtClean="0">
                <a:latin typeface="+mn-lt"/>
                <a:ea typeface="Times New Roman"/>
              </a:rPr>
              <a:t>операции </a:t>
            </a:r>
            <a:r>
              <a:rPr lang="ru-RU" sz="2800" dirty="0">
                <a:latin typeface="+mn-lt"/>
                <a:ea typeface="Times New Roman"/>
              </a:rPr>
              <a:t>в выходную </a:t>
            </a:r>
            <a:r>
              <a:rPr lang="ru-RU" sz="2800" dirty="0" smtClean="0">
                <a:latin typeface="+mn-lt"/>
                <a:ea typeface="Times New Roman"/>
              </a:rPr>
              <a:t>строку</a:t>
            </a:r>
            <a:endParaRPr lang="en-US" sz="2800" dirty="0" smtClean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endParaRPr lang="ru-RU" sz="2800" dirty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while ( begin != NULL){</a:t>
            </a: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begin = </a:t>
            </a:r>
            <a:r>
              <a:rPr lang="en-US" sz="2800" dirty="0" err="1">
                <a:latin typeface="+mn-lt"/>
                <a:ea typeface="Times New Roman"/>
              </a:rPr>
              <a:t>OutStack</a:t>
            </a:r>
            <a:r>
              <a:rPr lang="en-US" sz="2800" dirty="0">
                <a:latin typeface="+mn-lt"/>
                <a:ea typeface="Times New Roman"/>
              </a:rPr>
              <a:t>(begin, &amp;a);</a:t>
            </a:r>
          </a:p>
          <a:p>
            <a:pPr indent="457200" algn="just">
              <a:spcAft>
                <a:spcPts val="0"/>
              </a:spcAft>
            </a:pPr>
            <a:r>
              <a:rPr lang="en-US" sz="2800" dirty="0" err="1">
                <a:latin typeface="+mn-lt"/>
                <a:ea typeface="Times New Roman"/>
              </a:rPr>
              <a:t>OutStr</a:t>
            </a:r>
            <a:r>
              <a:rPr lang="en-US" sz="2800" dirty="0">
                <a:latin typeface="+mn-lt"/>
                <a:ea typeface="Times New Roman"/>
              </a:rPr>
              <a:t> += a;</a:t>
            </a: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}</a:t>
            </a: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Edit2-&gt;Text = </a:t>
            </a:r>
            <a:r>
              <a:rPr lang="en-US" sz="2800" dirty="0" err="1">
                <a:latin typeface="+mn-lt"/>
                <a:ea typeface="Times New Roman"/>
              </a:rPr>
              <a:t>OutStr</a:t>
            </a:r>
            <a:r>
              <a:rPr lang="en-US" sz="2800" dirty="0">
                <a:latin typeface="+mn-lt"/>
                <a:ea typeface="Times New Roman"/>
              </a:rPr>
              <a:t>; </a:t>
            </a:r>
            <a:endParaRPr lang="en-US" sz="2800" dirty="0" smtClean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 smtClean="0">
                <a:latin typeface="+mn-lt"/>
                <a:ea typeface="Times New Roman"/>
              </a:rPr>
              <a:t>// </a:t>
            </a:r>
            <a:r>
              <a:rPr lang="ru-RU" sz="2800" dirty="0">
                <a:latin typeface="+mn-lt"/>
                <a:ea typeface="Times New Roman"/>
              </a:rPr>
              <a:t>Выводим полученную строку</a:t>
            </a: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/>
              </a:rPr>
              <a:t>}</a:t>
            </a:r>
            <a:endParaRPr lang="ru-RU" sz="2800" dirty="0">
              <a:effectLst/>
              <a:latin typeface="+mn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745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39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__fastcall TForm2::Button2Click(</a:t>
            </a:r>
            <a:r>
              <a:rPr lang="en-US" sz="2800" dirty="0" err="1"/>
              <a:t>TObject</a:t>
            </a:r>
            <a:r>
              <a:rPr lang="en-US" sz="2800" dirty="0"/>
              <a:t> *Sender)</a:t>
            </a:r>
          </a:p>
          <a:p>
            <a:r>
              <a:rPr lang="en-US" sz="2800" dirty="0"/>
              <a:t>{ char </a:t>
            </a:r>
            <a:r>
              <a:rPr lang="en-US" sz="2800" dirty="0" err="1"/>
              <a:t>ch</a:t>
            </a:r>
            <a:r>
              <a:rPr lang="en-US" sz="2800" dirty="0"/>
              <a:t>;</a:t>
            </a:r>
          </a:p>
          <a:p>
            <a:r>
              <a:rPr lang="en-US" sz="2800" dirty="0"/>
              <a:t> String </a:t>
            </a:r>
            <a:r>
              <a:rPr lang="en-US" sz="2800" dirty="0" err="1"/>
              <a:t>OutStr</a:t>
            </a:r>
            <a:r>
              <a:rPr lang="en-US" sz="2800" dirty="0"/>
              <a:t> = Edit2-&gt;Text;</a:t>
            </a:r>
          </a:p>
          <a:p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=1; </a:t>
            </a:r>
            <a:r>
              <a:rPr lang="en-US" sz="2800" dirty="0" err="1"/>
              <a:t>i</a:t>
            </a:r>
            <a:r>
              <a:rPr lang="en-US" sz="2800" dirty="0"/>
              <a:t>&lt;</a:t>
            </a:r>
            <a:r>
              <a:rPr lang="en-US" sz="2800" dirty="0" err="1"/>
              <a:t>Kol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r>
              <a:rPr lang="en-US" sz="2800" dirty="0" err="1"/>
              <a:t>ch</a:t>
            </a:r>
            <a:r>
              <a:rPr lang="en-US" sz="2800" dirty="0"/>
              <a:t> = StringGrid1-&gt;Cells[0][</a:t>
            </a:r>
            <a:r>
              <a:rPr lang="en-US" sz="2800" dirty="0" err="1"/>
              <a:t>i</a:t>
            </a:r>
            <a:r>
              <a:rPr lang="en-US" sz="2800" dirty="0"/>
              <a:t>][1];</a:t>
            </a:r>
          </a:p>
          <a:p>
            <a:r>
              <a:rPr lang="en-US" sz="2800" dirty="0"/>
              <a:t>mas[int(</a:t>
            </a:r>
            <a:r>
              <a:rPr lang="en-US" sz="2800" dirty="0" err="1"/>
              <a:t>ch</a:t>
            </a:r>
            <a:r>
              <a:rPr lang="en-US" sz="2800" dirty="0"/>
              <a:t>)]=</a:t>
            </a:r>
            <a:r>
              <a:rPr lang="en-US" sz="2800" dirty="0" err="1"/>
              <a:t>StrToFloat</a:t>
            </a:r>
            <a:r>
              <a:rPr lang="en-US" sz="2800" dirty="0"/>
              <a:t>(StringGrid1-&gt;Cells[1][</a:t>
            </a:r>
            <a:r>
              <a:rPr lang="en-US" sz="2800" dirty="0" err="1"/>
              <a:t>i</a:t>
            </a:r>
            <a:r>
              <a:rPr lang="en-US" sz="2800" dirty="0"/>
              <a:t>]);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Edit3-&gt;Text=</a:t>
            </a:r>
            <a:r>
              <a:rPr lang="en-US" sz="2800" dirty="0" err="1"/>
              <a:t>FloatToStr</a:t>
            </a:r>
            <a:r>
              <a:rPr lang="en-US" sz="2800" dirty="0"/>
              <a:t>(</a:t>
            </a:r>
            <a:r>
              <a:rPr lang="en-US" sz="2800" dirty="0" err="1"/>
              <a:t>Rezult</a:t>
            </a:r>
            <a:r>
              <a:rPr lang="en-US" sz="2800" dirty="0"/>
              <a:t>(</a:t>
            </a:r>
            <a:r>
              <a:rPr lang="en-US" sz="2800" dirty="0" err="1"/>
              <a:t>OutStr</a:t>
            </a:r>
            <a:r>
              <a:rPr lang="en-US" sz="2800" dirty="0"/>
              <a:t>));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9287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 </a:t>
            </a:r>
            <a:r>
              <a:rPr lang="ru-RU" sz="2800" dirty="0" smtClean="0"/>
              <a:t>//Функция </a:t>
            </a:r>
            <a:r>
              <a:rPr lang="ru-RU" sz="2800" dirty="0"/>
              <a:t>реализации приоритета операций </a:t>
            </a:r>
            <a:endParaRPr lang="en-US" sz="2800" dirty="0" smtClean="0"/>
          </a:p>
          <a:p>
            <a:r>
              <a:rPr lang="ru-RU" sz="2800" dirty="0" err="1" smtClean="0"/>
              <a:t>int</a:t>
            </a:r>
            <a:r>
              <a:rPr lang="ru-RU" sz="2800" dirty="0" smtClean="0"/>
              <a:t> </a:t>
            </a:r>
            <a:r>
              <a:rPr lang="ru-RU" sz="2800" dirty="0" err="1"/>
              <a:t>Prior</a:t>
            </a:r>
            <a:r>
              <a:rPr lang="ru-RU" sz="2800" dirty="0"/>
              <a:t> ( </a:t>
            </a:r>
            <a:r>
              <a:rPr lang="ru-RU" sz="2800" dirty="0" err="1"/>
              <a:t>char</a:t>
            </a:r>
            <a:r>
              <a:rPr lang="ru-RU" sz="2800" dirty="0"/>
              <a:t> a ){</a:t>
            </a:r>
          </a:p>
          <a:p>
            <a:r>
              <a:rPr lang="en-US" sz="2800" dirty="0"/>
              <a:t>switch ( a ) {</a:t>
            </a:r>
            <a:endParaRPr lang="ru-RU" sz="2800" dirty="0"/>
          </a:p>
          <a:p>
            <a:r>
              <a:rPr lang="en-US" sz="2800" dirty="0"/>
              <a:t>case '^': return 4;</a:t>
            </a:r>
            <a:endParaRPr lang="ru-RU" sz="2800" dirty="0"/>
          </a:p>
          <a:p>
            <a:r>
              <a:rPr lang="en-US" sz="2800" dirty="0"/>
              <a:t>case '*': case '/': return 3;</a:t>
            </a:r>
            <a:endParaRPr lang="ru-RU" sz="2800" dirty="0"/>
          </a:p>
          <a:p>
            <a:r>
              <a:rPr lang="en-US" sz="2800" dirty="0"/>
              <a:t>case '-': case '+': return 2;</a:t>
            </a:r>
            <a:endParaRPr lang="ru-RU" sz="2800" dirty="0"/>
          </a:p>
          <a:p>
            <a:r>
              <a:rPr lang="en-US" sz="2800" dirty="0"/>
              <a:t>case '(': return 1;</a:t>
            </a:r>
            <a:endParaRPr lang="ru-RU" sz="2800" dirty="0"/>
          </a:p>
          <a:p>
            <a:r>
              <a:rPr lang="en-US" sz="2800" dirty="0"/>
              <a:t>}</a:t>
            </a:r>
            <a:endParaRPr lang="ru-RU" sz="2800" dirty="0"/>
          </a:p>
          <a:p>
            <a:r>
              <a:rPr lang="en-US" sz="2800" dirty="0"/>
              <a:t>return 0;</a:t>
            </a:r>
            <a:endParaRPr lang="ru-RU" sz="2800" dirty="0"/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7541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89679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//</a:t>
            </a:r>
            <a:r>
              <a:rPr lang="ru-RU" sz="2800" dirty="0" smtClean="0"/>
              <a:t>Расчет </a:t>
            </a:r>
            <a:r>
              <a:rPr lang="ru-RU" sz="2800" dirty="0"/>
              <a:t>арифметического выражения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double </a:t>
            </a:r>
            <a:r>
              <a:rPr lang="en-US" sz="2800" dirty="0" err="1"/>
              <a:t>Rezult</a:t>
            </a:r>
            <a:r>
              <a:rPr lang="en-US" sz="2800" dirty="0"/>
              <a:t>(String </a:t>
            </a:r>
            <a:r>
              <a:rPr lang="en-US" sz="2800" dirty="0" err="1"/>
              <a:t>Str</a:t>
            </a:r>
            <a:r>
              <a:rPr lang="en-US" sz="2800" dirty="0"/>
              <a:t>) {</a:t>
            </a:r>
            <a:endParaRPr lang="ru-RU" sz="2800" dirty="0"/>
          </a:p>
          <a:p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, ch1, ch2;</a:t>
            </a:r>
            <a:endParaRPr lang="ru-RU" sz="2800" dirty="0"/>
          </a:p>
          <a:p>
            <a:r>
              <a:rPr lang="en-US" sz="2800" dirty="0"/>
              <a:t>double op1, op2, </a:t>
            </a:r>
            <a:r>
              <a:rPr lang="en-US" sz="2800" dirty="0" err="1"/>
              <a:t>rez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 err="1"/>
              <a:t>znak</a:t>
            </a:r>
            <a:r>
              <a:rPr lang="en-US" sz="2800" dirty="0"/>
              <a:t> &lt;&lt; '*' &lt;&lt; '/' &lt;&lt; '+' &lt;&lt; '-' &lt;&lt; '^';</a:t>
            </a:r>
            <a:endParaRPr lang="ru-RU" sz="2800" dirty="0"/>
          </a:p>
          <a:p>
            <a:r>
              <a:rPr lang="en-US" sz="2800" dirty="0"/>
              <a:t>char </a:t>
            </a:r>
            <a:r>
              <a:rPr lang="en-US" sz="2800" dirty="0" err="1"/>
              <a:t>chr</a:t>
            </a:r>
            <a:r>
              <a:rPr lang="en-US" sz="2800" dirty="0"/>
              <a:t> = 'z'+1;</a:t>
            </a:r>
            <a:endParaRPr lang="ru-RU" sz="2800" dirty="0"/>
          </a:p>
          <a:p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=1; </a:t>
            </a:r>
            <a:r>
              <a:rPr lang="en-US" sz="2800" dirty="0" err="1"/>
              <a:t>i</a:t>
            </a:r>
            <a:r>
              <a:rPr lang="en-US" sz="2800" dirty="0"/>
              <a:t> &lt;= </a:t>
            </a:r>
            <a:r>
              <a:rPr lang="en-US" sz="2800" dirty="0" err="1"/>
              <a:t>Str.Length</a:t>
            </a:r>
            <a:r>
              <a:rPr lang="en-US" sz="2800" dirty="0"/>
              <a:t>(); </a:t>
            </a:r>
            <a:r>
              <a:rPr lang="en-US" sz="2800" dirty="0" err="1"/>
              <a:t>i</a:t>
            </a:r>
            <a:r>
              <a:rPr lang="en-US" sz="2800" dirty="0"/>
              <a:t>++){</a:t>
            </a:r>
            <a:endParaRPr lang="ru-RU" sz="2800" dirty="0"/>
          </a:p>
          <a:p>
            <a:r>
              <a:rPr lang="en-US" sz="2800" dirty="0" err="1"/>
              <a:t>ch</a:t>
            </a:r>
            <a:r>
              <a:rPr lang="en-US" sz="2800" dirty="0"/>
              <a:t>=</a:t>
            </a:r>
            <a:r>
              <a:rPr lang="en-US" sz="2800" dirty="0" err="1"/>
              <a:t>Str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  <a:endParaRPr lang="ru-RU" sz="2800" dirty="0"/>
          </a:p>
          <a:p>
            <a:r>
              <a:rPr lang="en-US" sz="2800" dirty="0"/>
              <a:t>if (! </a:t>
            </a:r>
            <a:r>
              <a:rPr lang="en-US" sz="2800" dirty="0" err="1"/>
              <a:t>znak.Contains</a:t>
            </a:r>
            <a:r>
              <a:rPr lang="en-US" sz="2800" dirty="0"/>
              <a:t>(</a:t>
            </a:r>
            <a:r>
              <a:rPr lang="en-US" sz="2800" dirty="0" err="1"/>
              <a:t>ch</a:t>
            </a:r>
            <a:r>
              <a:rPr lang="en-US" sz="2800" dirty="0"/>
              <a:t>)) begin = </a:t>
            </a:r>
            <a:r>
              <a:rPr lang="en-US" sz="2800" dirty="0" err="1"/>
              <a:t>InStack</a:t>
            </a:r>
            <a:r>
              <a:rPr lang="en-US" sz="2800" dirty="0"/>
              <a:t>(begin, </a:t>
            </a:r>
            <a:r>
              <a:rPr lang="en-US" sz="2800" dirty="0" err="1"/>
              <a:t>ch</a:t>
            </a:r>
            <a:r>
              <a:rPr lang="en-US" sz="2800" dirty="0"/>
              <a:t>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26141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49694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else {</a:t>
            </a:r>
            <a:endParaRPr lang="ru-RU" sz="2600" dirty="0"/>
          </a:p>
          <a:p>
            <a:r>
              <a:rPr lang="en-US" sz="2600" dirty="0"/>
              <a:t>begin = </a:t>
            </a:r>
            <a:r>
              <a:rPr lang="en-US" sz="2600" dirty="0" err="1"/>
              <a:t>OutStack</a:t>
            </a:r>
            <a:r>
              <a:rPr lang="en-US" sz="2600" dirty="0"/>
              <a:t>(begin,&amp;ch1);</a:t>
            </a:r>
            <a:endParaRPr lang="ru-RU" sz="2600" dirty="0"/>
          </a:p>
          <a:p>
            <a:r>
              <a:rPr lang="en-US" sz="2600" dirty="0"/>
              <a:t>begin = </a:t>
            </a:r>
            <a:r>
              <a:rPr lang="en-US" sz="2600" dirty="0" err="1"/>
              <a:t>OutStack</a:t>
            </a:r>
            <a:r>
              <a:rPr lang="en-US" sz="2600" dirty="0"/>
              <a:t>(begin,&amp;ch2);</a:t>
            </a:r>
            <a:endParaRPr lang="ru-RU" sz="2600" dirty="0"/>
          </a:p>
          <a:p>
            <a:r>
              <a:rPr lang="en-US" sz="2600" dirty="0"/>
              <a:t>op1 = mas[</a:t>
            </a:r>
            <a:r>
              <a:rPr lang="en-US" sz="2600" dirty="0" err="1"/>
              <a:t>int</a:t>
            </a:r>
            <a:r>
              <a:rPr lang="en-US" sz="2600" dirty="0"/>
              <a:t> (ch1)];</a:t>
            </a:r>
            <a:endParaRPr lang="ru-RU" sz="2600" dirty="0"/>
          </a:p>
          <a:p>
            <a:r>
              <a:rPr lang="en-US" sz="2600" dirty="0"/>
              <a:t>op2 = mas[</a:t>
            </a:r>
            <a:r>
              <a:rPr lang="en-US" sz="2600" dirty="0" err="1"/>
              <a:t>int</a:t>
            </a:r>
            <a:r>
              <a:rPr lang="en-US" sz="2600" dirty="0"/>
              <a:t> (ch2)];</a:t>
            </a:r>
            <a:endParaRPr lang="ru-RU" sz="2600" dirty="0"/>
          </a:p>
          <a:p>
            <a:r>
              <a:rPr lang="en-US" sz="2600" dirty="0"/>
              <a:t>switch (</a:t>
            </a:r>
            <a:r>
              <a:rPr lang="en-US" sz="2600" dirty="0" err="1"/>
              <a:t>ch</a:t>
            </a:r>
            <a:r>
              <a:rPr lang="en-US" sz="2600" dirty="0"/>
              <a:t>){</a:t>
            </a:r>
            <a:endParaRPr lang="ru-RU" sz="2600" dirty="0"/>
          </a:p>
          <a:p>
            <a:r>
              <a:rPr lang="en-US" sz="2600" dirty="0"/>
              <a:t>case '+' : </a:t>
            </a:r>
            <a:r>
              <a:rPr lang="en-US" sz="2600" dirty="0" err="1"/>
              <a:t>rez</a:t>
            </a:r>
            <a:r>
              <a:rPr lang="en-US" sz="2600" dirty="0"/>
              <a:t>=op2+op1; break;</a:t>
            </a:r>
            <a:endParaRPr lang="ru-RU" sz="2600" dirty="0"/>
          </a:p>
          <a:p>
            <a:r>
              <a:rPr lang="en-US" sz="2600" dirty="0"/>
              <a:t>case '-' : </a:t>
            </a:r>
            <a:r>
              <a:rPr lang="en-US" sz="2600" dirty="0" err="1"/>
              <a:t>rez</a:t>
            </a:r>
            <a:r>
              <a:rPr lang="en-US" sz="2600" dirty="0"/>
              <a:t>=op2-op1; break;</a:t>
            </a:r>
            <a:endParaRPr lang="ru-RU" sz="2600" dirty="0"/>
          </a:p>
          <a:p>
            <a:r>
              <a:rPr lang="en-US" sz="2600" dirty="0"/>
              <a:t>case '*' : </a:t>
            </a:r>
            <a:r>
              <a:rPr lang="en-US" sz="2600" dirty="0" err="1"/>
              <a:t>rez</a:t>
            </a:r>
            <a:r>
              <a:rPr lang="en-US" sz="2600" dirty="0"/>
              <a:t>=op2*op1; break;</a:t>
            </a:r>
            <a:endParaRPr lang="ru-RU" sz="2600" dirty="0"/>
          </a:p>
          <a:p>
            <a:r>
              <a:rPr lang="en-US" sz="2600" dirty="0"/>
              <a:t>case '/' : </a:t>
            </a:r>
            <a:r>
              <a:rPr lang="en-US" sz="2600" dirty="0" err="1"/>
              <a:t>rez</a:t>
            </a:r>
            <a:r>
              <a:rPr lang="en-US" sz="2600" dirty="0"/>
              <a:t>=op2/op1; break;</a:t>
            </a:r>
            <a:endParaRPr lang="ru-RU" sz="2600" dirty="0"/>
          </a:p>
          <a:p>
            <a:r>
              <a:rPr lang="en-US" sz="2600" dirty="0"/>
              <a:t>case '^' : </a:t>
            </a:r>
            <a:r>
              <a:rPr lang="en-US" sz="2600" dirty="0" err="1"/>
              <a:t>rez</a:t>
            </a:r>
            <a:r>
              <a:rPr lang="en-US" sz="2600" dirty="0"/>
              <a:t>=pow(op2,op1); break;</a:t>
            </a:r>
            <a:endParaRPr lang="ru-RU" sz="2600" dirty="0"/>
          </a:p>
          <a:p>
            <a:r>
              <a:rPr lang="en-US" sz="2600" dirty="0"/>
              <a:t>}</a:t>
            </a:r>
            <a:endParaRPr lang="ru-RU" sz="2600" dirty="0"/>
          </a:p>
          <a:p>
            <a:r>
              <a:rPr lang="en-US" sz="2600" dirty="0"/>
              <a:t>mas[</a:t>
            </a:r>
            <a:r>
              <a:rPr lang="en-US" sz="2600" dirty="0" err="1"/>
              <a:t>int</a:t>
            </a:r>
            <a:r>
              <a:rPr lang="en-US" sz="2600" dirty="0"/>
              <a:t> (</a:t>
            </a:r>
            <a:r>
              <a:rPr lang="en-US" sz="2600" dirty="0" err="1"/>
              <a:t>chr</a:t>
            </a:r>
            <a:r>
              <a:rPr lang="en-US" sz="2600" dirty="0"/>
              <a:t>)] = </a:t>
            </a:r>
            <a:r>
              <a:rPr lang="en-US" sz="2600" dirty="0" err="1"/>
              <a:t>rez</a:t>
            </a:r>
            <a:r>
              <a:rPr lang="en-US" sz="2600" dirty="0"/>
              <a:t>;</a:t>
            </a:r>
            <a:endParaRPr lang="ru-RU" sz="2600" dirty="0"/>
          </a:p>
          <a:p>
            <a:r>
              <a:rPr lang="en-US" sz="2600" dirty="0"/>
              <a:t>begin = </a:t>
            </a:r>
            <a:r>
              <a:rPr lang="en-US" sz="2600" dirty="0" err="1"/>
              <a:t>InStack</a:t>
            </a:r>
            <a:r>
              <a:rPr lang="en-US" sz="2600" dirty="0"/>
              <a:t>(</a:t>
            </a:r>
            <a:r>
              <a:rPr lang="en-US" sz="2600" dirty="0" err="1"/>
              <a:t>begin,chr</a:t>
            </a:r>
            <a:r>
              <a:rPr lang="en-US" sz="2600" dirty="0"/>
              <a:t>);</a:t>
            </a:r>
            <a:endParaRPr lang="ru-RU" sz="2600" dirty="0"/>
          </a:p>
          <a:p>
            <a:r>
              <a:rPr lang="en-US" sz="2600" dirty="0" err="1"/>
              <a:t>chr</a:t>
            </a:r>
            <a:r>
              <a:rPr lang="en-US" sz="2600" dirty="0" smtClean="0"/>
              <a:t>++; }     }</a:t>
            </a:r>
            <a:endParaRPr lang="ru-RU" sz="2600" dirty="0"/>
          </a:p>
          <a:p>
            <a:r>
              <a:rPr lang="en-US" sz="2600" dirty="0"/>
              <a:t>return </a:t>
            </a:r>
            <a:r>
              <a:rPr lang="en-US" sz="2600" dirty="0" err="1"/>
              <a:t>rez</a:t>
            </a:r>
            <a:r>
              <a:rPr lang="en-US" sz="2600" dirty="0" smtClean="0"/>
              <a:t>;    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008807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6639"/>
            <a:ext cx="8568952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Stack* </a:t>
            </a:r>
            <a:r>
              <a:rPr lang="en-US" sz="2800" dirty="0" err="1">
                <a:latin typeface="+mn-lt"/>
                <a:ea typeface="Times New Roman"/>
              </a:rPr>
              <a:t>InStack</a:t>
            </a:r>
            <a:r>
              <a:rPr lang="en-US" sz="2800" dirty="0">
                <a:latin typeface="+mn-lt"/>
                <a:ea typeface="Times New Roman"/>
              </a:rPr>
              <a:t>(Stack *p, char in) {</a:t>
            </a:r>
            <a:endParaRPr lang="ru-RU" sz="2800" dirty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/>
              </a:rPr>
              <a:t>// Захватываем память для элемента</a:t>
            </a:r>
          </a:p>
          <a:p>
            <a:pPr indent="457200" algn="just">
              <a:spcAft>
                <a:spcPts val="0"/>
              </a:spcAft>
            </a:pPr>
            <a:r>
              <a:rPr lang="ru-RU" sz="2800" dirty="0" err="1" smtClean="0">
                <a:latin typeface="+mn-lt"/>
                <a:ea typeface="Times New Roman"/>
              </a:rPr>
              <a:t>Stack</a:t>
            </a:r>
            <a:r>
              <a:rPr lang="ru-RU" sz="2800" dirty="0" smtClean="0">
                <a:latin typeface="+mn-lt"/>
                <a:ea typeface="Times New Roman"/>
              </a:rPr>
              <a:t> </a:t>
            </a:r>
            <a:r>
              <a:rPr lang="ru-RU" sz="2800" dirty="0">
                <a:latin typeface="+mn-lt"/>
                <a:ea typeface="Times New Roman"/>
              </a:rPr>
              <a:t>*t = </a:t>
            </a:r>
            <a:r>
              <a:rPr lang="ru-RU" sz="2800" dirty="0" err="1">
                <a:latin typeface="+mn-lt"/>
                <a:ea typeface="Times New Roman"/>
              </a:rPr>
              <a:t>new</a:t>
            </a:r>
            <a:r>
              <a:rPr lang="ru-RU" sz="2800" dirty="0">
                <a:latin typeface="+mn-lt"/>
                <a:ea typeface="Times New Roman"/>
              </a:rPr>
              <a:t> </a:t>
            </a:r>
            <a:r>
              <a:rPr lang="ru-RU" sz="2800" dirty="0" err="1">
                <a:latin typeface="+mn-lt"/>
                <a:ea typeface="Times New Roman"/>
              </a:rPr>
              <a:t>Stack</a:t>
            </a:r>
            <a:r>
              <a:rPr lang="ru-RU" sz="2800" dirty="0">
                <a:latin typeface="+mn-lt"/>
                <a:ea typeface="Times New Roman"/>
              </a:rPr>
              <a:t>; </a:t>
            </a:r>
            <a:endParaRPr lang="en-US" sz="2800" dirty="0" smtClean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+mn-lt"/>
                <a:ea typeface="Times New Roman"/>
              </a:rPr>
              <a:t>t </a:t>
            </a:r>
            <a:r>
              <a:rPr lang="ru-RU" sz="2800" dirty="0">
                <a:latin typeface="+mn-lt"/>
                <a:ea typeface="Times New Roman"/>
              </a:rPr>
              <a:t>-&gt; </a:t>
            </a:r>
            <a:r>
              <a:rPr lang="ru-RU" sz="2800" dirty="0" err="1">
                <a:latin typeface="+mn-lt"/>
                <a:ea typeface="Times New Roman"/>
              </a:rPr>
              <a:t>info</a:t>
            </a:r>
            <a:r>
              <a:rPr lang="ru-RU" sz="2800" dirty="0">
                <a:latin typeface="+mn-lt"/>
                <a:ea typeface="Times New Roman"/>
              </a:rPr>
              <a:t> = </a:t>
            </a:r>
            <a:r>
              <a:rPr lang="ru-RU" sz="2800" dirty="0" err="1">
                <a:latin typeface="+mn-lt"/>
                <a:ea typeface="Times New Roman"/>
              </a:rPr>
              <a:t>in</a:t>
            </a:r>
            <a:r>
              <a:rPr lang="ru-RU" sz="2800" dirty="0">
                <a:latin typeface="+mn-lt"/>
                <a:ea typeface="Times New Roman"/>
              </a:rPr>
              <a:t>; </a:t>
            </a:r>
            <a:r>
              <a:rPr lang="ru-RU" sz="2400" dirty="0">
                <a:latin typeface="+mn-lt"/>
                <a:ea typeface="Times New Roman"/>
              </a:rPr>
              <a:t>// Формируем информационную часть</a:t>
            </a: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/>
              </a:rPr>
              <a:t>t -&gt; </a:t>
            </a:r>
            <a:r>
              <a:rPr lang="ru-RU" sz="2800" dirty="0" err="1">
                <a:latin typeface="+mn-lt"/>
                <a:ea typeface="Times New Roman"/>
              </a:rPr>
              <a:t>next</a:t>
            </a:r>
            <a:r>
              <a:rPr lang="ru-RU" sz="2800" dirty="0">
                <a:latin typeface="+mn-lt"/>
                <a:ea typeface="Times New Roman"/>
              </a:rPr>
              <a:t> = p; // Формируем адресную часть</a:t>
            </a: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return t</a:t>
            </a:r>
            <a:r>
              <a:rPr lang="en-US" sz="2800" dirty="0" smtClean="0">
                <a:latin typeface="+mn-lt"/>
                <a:ea typeface="Times New Roman"/>
              </a:rPr>
              <a:t>;  }</a:t>
            </a:r>
            <a:endParaRPr lang="ru-RU" sz="2800" dirty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 </a:t>
            </a:r>
            <a:endParaRPr lang="ru-RU" dirty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en-US" sz="2800" dirty="0">
                <a:latin typeface="+mn-lt"/>
                <a:ea typeface="Times New Roman"/>
              </a:rPr>
              <a:t> Stack* </a:t>
            </a:r>
            <a:r>
              <a:rPr lang="en-US" sz="2800" dirty="0" err="1">
                <a:latin typeface="+mn-lt"/>
                <a:ea typeface="Times New Roman"/>
              </a:rPr>
              <a:t>OutStack</a:t>
            </a:r>
            <a:r>
              <a:rPr lang="en-US" sz="2800" dirty="0">
                <a:latin typeface="+mn-lt"/>
                <a:ea typeface="Times New Roman"/>
              </a:rPr>
              <a:t>(Stack* p, char *out) {</a:t>
            </a:r>
            <a:endParaRPr lang="ru-RU" sz="2800" dirty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/>
              </a:rPr>
              <a:t>// Устанавливаем указатель t на вершину p</a:t>
            </a:r>
          </a:p>
          <a:p>
            <a:pPr indent="457200" algn="just">
              <a:spcAft>
                <a:spcPts val="0"/>
              </a:spcAft>
            </a:pPr>
            <a:r>
              <a:rPr lang="ru-RU" sz="2800" dirty="0" err="1" smtClean="0">
                <a:latin typeface="+mn-lt"/>
                <a:ea typeface="Times New Roman"/>
              </a:rPr>
              <a:t>Stack</a:t>
            </a:r>
            <a:r>
              <a:rPr lang="ru-RU" sz="2800" dirty="0" smtClean="0">
                <a:latin typeface="+mn-lt"/>
                <a:ea typeface="Times New Roman"/>
              </a:rPr>
              <a:t> </a:t>
            </a:r>
            <a:r>
              <a:rPr lang="ru-RU" sz="2800" dirty="0">
                <a:latin typeface="+mn-lt"/>
                <a:ea typeface="Times New Roman"/>
              </a:rPr>
              <a:t>*t = p; </a:t>
            </a:r>
            <a:endParaRPr lang="en-US" sz="2800" dirty="0" smtClean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+mn-lt"/>
                <a:ea typeface="Times New Roman"/>
              </a:rPr>
              <a:t>*</a:t>
            </a:r>
            <a:r>
              <a:rPr lang="ru-RU" sz="2800" dirty="0" err="1">
                <a:latin typeface="+mn-lt"/>
                <a:ea typeface="Times New Roman"/>
              </a:rPr>
              <a:t>out</a:t>
            </a:r>
            <a:r>
              <a:rPr lang="ru-RU" sz="2800" dirty="0">
                <a:latin typeface="+mn-lt"/>
                <a:ea typeface="Times New Roman"/>
              </a:rPr>
              <a:t> = p -&gt; </a:t>
            </a:r>
            <a:r>
              <a:rPr lang="ru-RU" sz="2800" dirty="0" err="1">
                <a:latin typeface="+mn-lt"/>
                <a:ea typeface="Times New Roman"/>
              </a:rPr>
              <a:t>info</a:t>
            </a:r>
            <a:r>
              <a:rPr lang="ru-RU" sz="2800" dirty="0">
                <a:latin typeface="+mn-lt"/>
                <a:ea typeface="Times New Roman"/>
              </a:rPr>
              <a:t>;</a:t>
            </a: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+mn-lt"/>
                <a:ea typeface="Times New Roman"/>
              </a:rPr>
              <a:t>// Переставляем вершину p на следующий элемент</a:t>
            </a:r>
          </a:p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+mn-lt"/>
                <a:ea typeface="Times New Roman"/>
              </a:rPr>
              <a:t>p </a:t>
            </a:r>
            <a:r>
              <a:rPr lang="ru-RU" sz="2800" dirty="0">
                <a:latin typeface="+mn-lt"/>
                <a:ea typeface="Times New Roman"/>
              </a:rPr>
              <a:t>= p -&gt; </a:t>
            </a:r>
            <a:r>
              <a:rPr lang="ru-RU" sz="2800" dirty="0" err="1">
                <a:latin typeface="+mn-lt"/>
                <a:ea typeface="Times New Roman"/>
              </a:rPr>
              <a:t>next</a:t>
            </a:r>
            <a:r>
              <a:rPr lang="ru-RU" sz="2800" dirty="0">
                <a:latin typeface="+mn-lt"/>
                <a:ea typeface="Times New Roman"/>
              </a:rPr>
              <a:t>; </a:t>
            </a:r>
            <a:endParaRPr lang="en-US" sz="2800" dirty="0">
              <a:latin typeface="+mn-lt"/>
              <a:ea typeface="Times New Roman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 err="1" smtClean="0">
                <a:latin typeface="+mn-lt"/>
                <a:ea typeface="Times New Roman"/>
              </a:rPr>
              <a:t>delete</a:t>
            </a:r>
            <a:r>
              <a:rPr lang="ru-RU" sz="2800" dirty="0" smtClean="0">
                <a:latin typeface="+mn-lt"/>
                <a:ea typeface="Times New Roman"/>
              </a:rPr>
              <a:t> </a:t>
            </a:r>
            <a:r>
              <a:rPr lang="ru-RU" sz="2800" dirty="0">
                <a:latin typeface="+mn-lt"/>
                <a:ea typeface="Times New Roman"/>
              </a:rPr>
              <a:t>t; // Удаляем бывшую вершину t</a:t>
            </a:r>
          </a:p>
          <a:p>
            <a:pPr indent="457200" algn="just">
              <a:spcAft>
                <a:spcPts val="0"/>
              </a:spcAft>
            </a:pPr>
            <a:r>
              <a:rPr lang="ru-RU" sz="2800" dirty="0" err="1">
                <a:latin typeface="+mn-lt"/>
                <a:ea typeface="Times New Roman"/>
              </a:rPr>
              <a:t>return</a:t>
            </a:r>
            <a:r>
              <a:rPr lang="ru-RU" sz="2800" dirty="0">
                <a:latin typeface="+mn-lt"/>
                <a:ea typeface="Times New Roman"/>
              </a:rPr>
              <a:t> p; // Возвращаем новую вершину p</a:t>
            </a: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+mn-lt"/>
                <a:ea typeface="Times New Roman"/>
              </a:rPr>
              <a:t>}</a:t>
            </a:r>
            <a:endParaRPr lang="ru-RU" sz="2800" dirty="0">
              <a:effectLst/>
              <a:latin typeface="+mn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844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764704"/>
            <a:ext cx="82241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>
              <a:spcAft>
                <a:spcPts val="0"/>
              </a:spcAft>
            </a:pPr>
            <a:r>
              <a:rPr lang="ru-RU" sz="3000" dirty="0" smtClean="0"/>
              <a:t>Стандартные операции </a:t>
            </a:r>
            <a:r>
              <a:rPr lang="ru-RU" sz="3000" dirty="0"/>
              <a:t>при работе со стеками </a:t>
            </a:r>
            <a:r>
              <a:rPr lang="ru-RU" sz="3000" dirty="0" smtClean="0"/>
              <a:t>:</a:t>
            </a:r>
          </a:p>
          <a:p>
            <a:pPr marL="457200" indent="-457200" algn="just" fontAlgn="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добавление </a:t>
            </a:r>
            <a:r>
              <a:rPr lang="ru-RU" sz="3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элемента в стек </a:t>
            </a:r>
            <a:r>
              <a:rPr lang="ru-RU" sz="3000" i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push</a:t>
            </a:r>
            <a:r>
              <a:rPr lang="ru-RU" sz="3000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(), </a:t>
            </a:r>
            <a:endParaRPr lang="ru-RU" sz="3000" dirty="0" smtClean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457200" indent="-457200" algn="just" fontAlgn="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извлечение </a:t>
            </a:r>
            <a:r>
              <a:rPr lang="ru-RU" sz="3000" i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pop</a:t>
            </a:r>
            <a:r>
              <a:rPr lang="ru-RU" sz="3000" i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() </a:t>
            </a:r>
            <a:endParaRPr lang="ru-RU" sz="3000" dirty="0" smtClean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marL="457200" indent="-457200" algn="just" fontAlgn="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чтение </a:t>
            </a:r>
            <a:r>
              <a:rPr lang="ru-RU" sz="3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информации из вершины без извлечения </a:t>
            </a:r>
            <a:r>
              <a:rPr lang="ru-RU" sz="3000" i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peek</a:t>
            </a:r>
            <a:r>
              <a:rPr lang="ru-RU" sz="3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()</a:t>
            </a:r>
            <a:endParaRPr lang="ru-RU" sz="30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54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8964488" cy="720080"/>
          </a:xfrm>
        </p:spPr>
        <p:txBody>
          <a:bodyPr/>
          <a:lstStyle/>
          <a:p>
            <a:r>
              <a:rPr lang="en-US" sz="3600" b="1" i="1" dirty="0" smtClean="0">
                <a:latin typeface="Times New Roman"/>
                <a:ea typeface="Times New Roman"/>
              </a:rPr>
              <a:t>**</a:t>
            </a:r>
            <a:r>
              <a:rPr lang="ru-RU" sz="3600" b="1" i="1" dirty="0" smtClean="0">
                <a:latin typeface="Times New Roman"/>
                <a:ea typeface="Times New Roman"/>
              </a:rPr>
              <a:t>Сортировка</a:t>
            </a:r>
            <a:r>
              <a:rPr lang="ru-RU" sz="3600" b="1" i="1" dirty="0" smtClean="0"/>
              <a:t> </a:t>
            </a:r>
            <a:r>
              <a:rPr lang="ru-RU" sz="3600" b="1" i="1" dirty="0">
                <a:latin typeface="Times New Roman"/>
                <a:ea typeface="Times New Roman"/>
              </a:rPr>
              <a:t>однонаправленных</a:t>
            </a:r>
            <a:r>
              <a:rPr lang="ru-RU" sz="3600" b="1" i="1" dirty="0"/>
              <a:t> </a:t>
            </a:r>
            <a:r>
              <a:rPr lang="ru-RU" sz="3600" b="1" i="1" dirty="0" smtClean="0">
                <a:latin typeface="Times New Roman"/>
                <a:ea typeface="Times New Roman"/>
              </a:rPr>
              <a:t>списков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857403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800" dirty="0"/>
              <a:t>void </a:t>
            </a:r>
            <a:r>
              <a:rPr lang="en-US" sz="2800" dirty="0" err="1"/>
              <a:t>Sort_p</a:t>
            </a:r>
            <a:r>
              <a:rPr lang="en-US" sz="2800" dirty="0"/>
              <a:t>(Stack **p) {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Stack *t = NULL, *t1, *r;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if ((*p) -&gt; next -&gt; next == NULL) return;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do {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for (t1=*p; t1-&gt; next-&gt;next != t; t1=t1-&gt; next)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if (t1-&gt;next-&gt;info &gt; t1-&gt; next-&gt; next-&gt; info){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r = t1-&gt;next-&gt;next;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t1 -&gt; next -&gt; next = r -&gt; next;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r-&gt; next =t1-&gt; next;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t1-&gt; next = r</a:t>
            </a:r>
            <a:r>
              <a:rPr lang="en-US" sz="2800" dirty="0" smtClean="0"/>
              <a:t>;</a:t>
            </a:r>
            <a:r>
              <a:rPr lang="ru-RU" sz="2800" dirty="0" smtClean="0"/>
              <a:t> </a:t>
            </a:r>
            <a:r>
              <a:rPr lang="en-US" sz="2800" dirty="0" smtClean="0"/>
              <a:t>}</a:t>
            </a:r>
            <a:endParaRPr lang="ru-RU" sz="2800" dirty="0"/>
          </a:p>
          <a:p>
            <a:pPr marL="0" indent="0" fontAlgn="t">
              <a:buNone/>
            </a:pPr>
            <a:r>
              <a:rPr lang="en-US" sz="2800" dirty="0"/>
              <a:t>t= t1-&gt; next</a:t>
            </a:r>
            <a:r>
              <a:rPr lang="en-US" sz="2800" dirty="0" smtClean="0"/>
              <a:t>;} </a:t>
            </a:r>
            <a:r>
              <a:rPr lang="en-US" sz="2800" dirty="0"/>
              <a:t>while ((*p)-&gt; next -&gt; next != t</a:t>
            </a:r>
            <a:r>
              <a:rPr lang="en-US" sz="2800" dirty="0" smtClean="0"/>
              <a:t>);</a:t>
            </a:r>
            <a:r>
              <a:rPr lang="ru-RU" sz="2800" dirty="0" smtClean="0"/>
              <a:t>}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Обращение к этой функции: </a:t>
            </a:r>
            <a:r>
              <a:rPr lang="ru-RU" sz="2800" dirty="0" err="1"/>
              <a:t>Sort_p</a:t>
            </a:r>
            <a:r>
              <a:rPr lang="ru-RU" sz="2800" dirty="0"/>
              <a:t>(&amp;</a:t>
            </a:r>
            <a:r>
              <a:rPr lang="ru-RU" sz="2800" dirty="0" err="1"/>
              <a:t>begin</a:t>
            </a:r>
            <a:r>
              <a:rPr lang="ru-RU" sz="2800" dirty="0" smtClean="0"/>
              <a:t>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8953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6"/>
            <a:ext cx="9144000" cy="6857634"/>
          </a:xfrm>
        </p:spPr>
        <p:txBody>
          <a:bodyPr/>
          <a:lstStyle/>
          <a:p>
            <a:pPr marL="0" indent="0" fontAlgn="t">
              <a:buNone/>
            </a:pPr>
            <a:r>
              <a:rPr lang="en-US" sz="3000" dirty="0"/>
              <a:t>void </a:t>
            </a:r>
            <a:r>
              <a:rPr lang="en-US" sz="3000" dirty="0" err="1"/>
              <a:t>Sort_info</a:t>
            </a:r>
            <a:r>
              <a:rPr lang="en-US" sz="3000" dirty="0"/>
              <a:t>(Stack *p) {</a:t>
            </a:r>
            <a:endParaRPr lang="ru-RU" sz="3000" dirty="0"/>
          </a:p>
          <a:p>
            <a:pPr marL="0" indent="0" fontAlgn="t">
              <a:buNone/>
            </a:pPr>
            <a:r>
              <a:rPr lang="ru-RU" sz="3000" dirty="0" err="1"/>
              <a:t>Stack</a:t>
            </a:r>
            <a:r>
              <a:rPr lang="ru-RU" sz="3000" dirty="0"/>
              <a:t> *t = NULL, *t1;</a:t>
            </a:r>
          </a:p>
          <a:p>
            <a:pPr marL="0" indent="0" fontAlgn="t">
              <a:buNone/>
            </a:pPr>
            <a:r>
              <a:rPr lang="ru-RU" sz="3000" dirty="0" err="1"/>
              <a:t>int</a:t>
            </a:r>
            <a:r>
              <a:rPr lang="ru-RU" sz="3000" dirty="0"/>
              <a:t> r;</a:t>
            </a:r>
          </a:p>
          <a:p>
            <a:pPr marL="0" indent="0" fontAlgn="t">
              <a:buNone/>
            </a:pPr>
            <a:r>
              <a:rPr lang="ru-RU" sz="3000" dirty="0"/>
              <a:t> </a:t>
            </a:r>
            <a:r>
              <a:rPr lang="en-US" sz="3000" dirty="0" smtClean="0"/>
              <a:t>do </a:t>
            </a:r>
            <a:r>
              <a:rPr lang="en-US" sz="3000" dirty="0"/>
              <a:t>{</a:t>
            </a:r>
            <a:endParaRPr lang="ru-RU" sz="3000" dirty="0"/>
          </a:p>
          <a:p>
            <a:pPr marL="0" indent="0" fontAlgn="t">
              <a:buNone/>
            </a:pPr>
            <a:r>
              <a:rPr lang="en-US" sz="3000" dirty="0"/>
              <a:t>for (t1=p; t1 -&gt; next != t; t1 = t1-&gt; next)</a:t>
            </a:r>
            <a:endParaRPr lang="ru-RU" sz="3000" dirty="0"/>
          </a:p>
          <a:p>
            <a:pPr marL="0" indent="0" fontAlgn="t">
              <a:buNone/>
            </a:pPr>
            <a:r>
              <a:rPr lang="en-US" sz="3000" dirty="0"/>
              <a:t>if (t1-&gt; info &gt; t1-&gt; next -&gt; info) {</a:t>
            </a:r>
            <a:endParaRPr lang="ru-RU" sz="3000" dirty="0"/>
          </a:p>
          <a:p>
            <a:pPr marL="0" indent="0" fontAlgn="t">
              <a:buNone/>
            </a:pPr>
            <a:r>
              <a:rPr lang="en-US" sz="3000" dirty="0"/>
              <a:t>r = t1-&gt; info;</a:t>
            </a:r>
            <a:endParaRPr lang="ru-RU" sz="3000" dirty="0"/>
          </a:p>
          <a:p>
            <a:pPr marL="0" indent="0" fontAlgn="t">
              <a:buNone/>
            </a:pPr>
            <a:r>
              <a:rPr lang="en-US" sz="3000" dirty="0"/>
              <a:t>t1-&gt; info = t1-&gt; next -&gt; info;</a:t>
            </a:r>
            <a:endParaRPr lang="ru-RU" sz="3000" dirty="0"/>
          </a:p>
          <a:p>
            <a:pPr marL="0" indent="0" fontAlgn="t">
              <a:buNone/>
            </a:pPr>
            <a:r>
              <a:rPr lang="en-US" sz="3000" dirty="0"/>
              <a:t>t1-&gt; next -&gt; info = r</a:t>
            </a:r>
            <a:r>
              <a:rPr lang="en-US" sz="3000" dirty="0" smtClean="0"/>
              <a:t>;}</a:t>
            </a:r>
            <a:endParaRPr lang="ru-RU" sz="3000" dirty="0"/>
          </a:p>
          <a:p>
            <a:pPr marL="0" indent="0" fontAlgn="t">
              <a:buNone/>
            </a:pPr>
            <a:r>
              <a:rPr lang="en-US" sz="3000" dirty="0"/>
              <a:t>t = t1;</a:t>
            </a:r>
            <a:endParaRPr lang="ru-RU" sz="3000" dirty="0"/>
          </a:p>
          <a:p>
            <a:pPr marL="0" indent="0" fontAlgn="t">
              <a:spcAft>
                <a:spcPts val="600"/>
              </a:spcAft>
              <a:buNone/>
            </a:pPr>
            <a:r>
              <a:rPr lang="ru-RU" sz="3000" dirty="0"/>
              <a:t>} </a:t>
            </a:r>
            <a:r>
              <a:rPr lang="ru-RU" sz="3000" dirty="0" err="1"/>
              <a:t>while</a:t>
            </a:r>
            <a:r>
              <a:rPr lang="ru-RU" sz="3000" dirty="0"/>
              <a:t> (p -&gt; </a:t>
            </a:r>
            <a:r>
              <a:rPr lang="ru-RU" sz="3000" dirty="0" err="1"/>
              <a:t>next</a:t>
            </a:r>
            <a:r>
              <a:rPr lang="ru-RU" sz="3000" dirty="0"/>
              <a:t> != t</a:t>
            </a:r>
            <a:r>
              <a:rPr lang="ru-RU" sz="3000" dirty="0" smtClean="0"/>
              <a:t>);}</a:t>
            </a:r>
          </a:p>
          <a:p>
            <a:pPr marL="0" indent="0">
              <a:buNone/>
            </a:pPr>
            <a:r>
              <a:rPr lang="ru-RU" sz="2800" dirty="0"/>
              <a:t>Обращение к этой функции: </a:t>
            </a:r>
            <a:r>
              <a:rPr lang="en-US" sz="3000" dirty="0" err="1" smtClean="0"/>
              <a:t>Sort_info</a:t>
            </a:r>
            <a:r>
              <a:rPr lang="ru-RU" sz="3000" dirty="0"/>
              <a:t>(</a:t>
            </a:r>
            <a:r>
              <a:rPr lang="ru-RU" sz="3000" dirty="0" err="1"/>
              <a:t>begin</a:t>
            </a:r>
            <a:r>
              <a:rPr lang="ru-RU" sz="3000" dirty="0"/>
              <a:t>);</a:t>
            </a:r>
          </a:p>
          <a:p>
            <a:pPr marL="0" indent="0">
              <a:buNone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09209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b="1" i="1" dirty="0">
                <a:latin typeface="Times New Roman"/>
                <a:ea typeface="Times New Roman"/>
              </a:rPr>
              <a:t>Функция формирования элемента стека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indent="0" fontAlgn="t"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Stack* </a:t>
            </a:r>
            <a:r>
              <a:rPr lang="en-US" dirty="0" err="1">
                <a:latin typeface="Times New Roman"/>
                <a:ea typeface="Times New Roman"/>
              </a:rPr>
              <a:t>InStack</a:t>
            </a:r>
            <a:r>
              <a:rPr lang="en-US" dirty="0">
                <a:latin typeface="Times New Roman"/>
                <a:ea typeface="Times New Roman"/>
              </a:rPr>
              <a:t>(Stack *p, </a:t>
            </a:r>
            <a:r>
              <a:rPr lang="en-US" dirty="0" err="1">
                <a:latin typeface="Times New Roman"/>
                <a:ea typeface="Times New Roman"/>
              </a:rPr>
              <a:t>int</a:t>
            </a:r>
            <a:r>
              <a:rPr lang="en-US" dirty="0">
                <a:latin typeface="Times New Roman"/>
                <a:ea typeface="Times New Roman"/>
              </a:rPr>
              <a:t> in) {</a:t>
            </a:r>
            <a:endParaRPr lang="ru-RU" dirty="0">
              <a:latin typeface="Times New Roman"/>
              <a:ea typeface="Times New Roman"/>
            </a:endParaRPr>
          </a:p>
          <a:p>
            <a:pPr indent="0" fontAlgn="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// Выделяем память для элемента</a:t>
            </a:r>
          </a:p>
          <a:p>
            <a:pPr indent="0" fontAlgn="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Stack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</a:rPr>
              <a:t>*t = </a:t>
            </a:r>
            <a:r>
              <a:rPr lang="ru-RU" dirty="0" err="1">
                <a:latin typeface="Times New Roman"/>
                <a:ea typeface="Times New Roman"/>
              </a:rPr>
              <a:t>new</a:t>
            </a:r>
            <a:r>
              <a:rPr lang="ru-RU" dirty="0">
                <a:latin typeface="Times New Roman"/>
                <a:ea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</a:rPr>
              <a:t>Stack</a:t>
            </a:r>
            <a:r>
              <a:rPr lang="ru-RU" dirty="0">
                <a:latin typeface="Times New Roman"/>
                <a:ea typeface="Times New Roman"/>
              </a:rPr>
              <a:t>;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fontAlgn="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// Формируем информационную часть</a:t>
            </a:r>
          </a:p>
          <a:p>
            <a:pPr indent="0" fontAlgn="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t </a:t>
            </a:r>
            <a:r>
              <a:rPr lang="ru-RU" dirty="0">
                <a:latin typeface="Times New Roman"/>
                <a:ea typeface="Times New Roman"/>
              </a:rPr>
              <a:t>-&gt; </a:t>
            </a:r>
            <a:r>
              <a:rPr lang="ru-RU" dirty="0" err="1">
                <a:latin typeface="Times New Roman"/>
                <a:ea typeface="Times New Roman"/>
              </a:rPr>
              <a:t>info</a:t>
            </a:r>
            <a:r>
              <a:rPr lang="ru-RU" dirty="0">
                <a:latin typeface="Times New Roman"/>
                <a:ea typeface="Times New Roman"/>
              </a:rPr>
              <a:t> = </a:t>
            </a:r>
            <a:r>
              <a:rPr lang="ru-RU" dirty="0" err="1">
                <a:latin typeface="Times New Roman"/>
                <a:ea typeface="Times New Roman"/>
              </a:rPr>
              <a:t>in</a:t>
            </a:r>
            <a:r>
              <a:rPr lang="ru-RU" dirty="0">
                <a:latin typeface="Times New Roman"/>
                <a:ea typeface="Times New Roman"/>
              </a:rPr>
              <a:t>;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fontAlgn="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// Формируем адресную часть</a:t>
            </a:r>
          </a:p>
          <a:p>
            <a:pPr indent="0" fontAlgn="t"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t </a:t>
            </a:r>
            <a:r>
              <a:rPr lang="ru-RU" dirty="0">
                <a:latin typeface="Times New Roman"/>
                <a:ea typeface="Times New Roman"/>
              </a:rPr>
              <a:t>-&gt; </a:t>
            </a:r>
            <a:r>
              <a:rPr lang="ru-RU" dirty="0" err="1">
                <a:latin typeface="Times New Roman"/>
                <a:ea typeface="Times New Roman"/>
              </a:rPr>
              <a:t>next</a:t>
            </a:r>
            <a:r>
              <a:rPr lang="ru-RU" dirty="0">
                <a:latin typeface="Times New Roman"/>
                <a:ea typeface="Times New Roman"/>
              </a:rPr>
              <a:t> = p; </a:t>
            </a:r>
            <a:endParaRPr lang="ru-RU" dirty="0" smtClean="0">
              <a:latin typeface="Times New Roman"/>
              <a:ea typeface="Times New Roman"/>
            </a:endParaRPr>
          </a:p>
          <a:p>
            <a:pPr indent="0" fontAlgn="t">
              <a:spcAft>
                <a:spcPts val="0"/>
              </a:spcAft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return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</a:rPr>
              <a:t>t;</a:t>
            </a:r>
          </a:p>
          <a:p>
            <a:pPr indent="0" fontAlgn="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34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/>
                <a:ea typeface="Times New Roman"/>
              </a:rPr>
              <a:t>Обращение к </a:t>
            </a:r>
            <a:r>
              <a:rPr lang="ru-RU" dirty="0" smtClean="0">
                <a:latin typeface="Times New Roman"/>
                <a:ea typeface="Times New Roman"/>
              </a:rPr>
              <a:t>функции </a:t>
            </a:r>
            <a:r>
              <a:rPr lang="en-US" dirty="0" err="1">
                <a:latin typeface="Times New Roman"/>
                <a:ea typeface="Times New Roman"/>
              </a:rPr>
              <a:t>InStack</a:t>
            </a:r>
            <a:r>
              <a:rPr lang="en-US" dirty="0">
                <a:latin typeface="Times New Roman"/>
                <a:ea typeface="Times New Roman"/>
              </a:rPr>
              <a:t>(Stack *p, </a:t>
            </a:r>
            <a:r>
              <a:rPr lang="en-US" dirty="0" err="1">
                <a:latin typeface="Times New Roman"/>
                <a:ea typeface="Times New Roman"/>
              </a:rPr>
              <a:t>int</a:t>
            </a:r>
            <a:r>
              <a:rPr lang="en-US" dirty="0">
                <a:latin typeface="Times New Roman"/>
                <a:ea typeface="Times New Roman"/>
              </a:rPr>
              <a:t> in)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</a:rPr>
              <a:t>для добавления нового элемента </a:t>
            </a:r>
            <a:r>
              <a:rPr lang="ru-RU" i="1" dirty="0">
                <a:latin typeface="Times New Roman"/>
                <a:ea typeface="Times New Roman"/>
              </a:rPr>
              <a:t>а </a:t>
            </a:r>
            <a:r>
              <a:rPr lang="ru-RU" dirty="0">
                <a:latin typeface="Times New Roman"/>
                <a:ea typeface="Times New Roman"/>
              </a:rPr>
              <a:t>в стек, вершиной которого является указатель </a:t>
            </a:r>
            <a:r>
              <a:rPr lang="ru-RU" i="1" dirty="0" err="1">
                <a:latin typeface="Times New Roman"/>
                <a:ea typeface="Times New Roman"/>
              </a:rPr>
              <a:t>begin</a:t>
            </a:r>
            <a:r>
              <a:rPr lang="ru-RU" dirty="0">
                <a:latin typeface="Times New Roman"/>
                <a:ea typeface="Times New Roman"/>
              </a:rPr>
              <a:t>: </a:t>
            </a:r>
            <a:endParaRPr lang="ru-RU" dirty="0" smtClean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ru-RU" dirty="0" err="1" smtClean="0">
                <a:latin typeface="Times New Roman"/>
                <a:ea typeface="Times New Roman"/>
              </a:rPr>
              <a:t>begin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</a:rPr>
              <a:t>= </a:t>
            </a:r>
            <a:r>
              <a:rPr lang="ru-RU" dirty="0" err="1">
                <a:latin typeface="Times New Roman"/>
                <a:ea typeface="Times New Roman"/>
              </a:rPr>
              <a:t>InStack</a:t>
            </a:r>
            <a:r>
              <a:rPr lang="ru-RU" dirty="0">
                <a:latin typeface="Times New Roman"/>
                <a:ea typeface="Times New Roman"/>
              </a:rPr>
              <a:t>(</a:t>
            </a:r>
            <a:r>
              <a:rPr lang="ru-RU" dirty="0" err="1">
                <a:latin typeface="Times New Roman"/>
                <a:ea typeface="Times New Roman"/>
              </a:rPr>
              <a:t>begin</a:t>
            </a:r>
            <a:r>
              <a:rPr lang="ru-RU" dirty="0">
                <a:latin typeface="Times New Roman"/>
                <a:ea typeface="Times New Roman"/>
              </a:rPr>
              <a:t>, a);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3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729"/>
            <a:ext cx="8229600" cy="1143000"/>
          </a:xfrm>
        </p:spPr>
        <p:txBody>
          <a:bodyPr/>
          <a:lstStyle/>
          <a:p>
            <a:r>
              <a:rPr lang="ru-RU" b="1" i="1" dirty="0">
                <a:latin typeface="Times New Roman"/>
                <a:ea typeface="Times New Roman"/>
              </a:rPr>
              <a:t>Функция для просмотра стека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/>
              <a:t>void View(Stack *p) {</a:t>
            </a:r>
            <a:endParaRPr lang="ru-RU" dirty="0"/>
          </a:p>
          <a:p>
            <a:pPr marL="0" indent="0" fontAlgn="t">
              <a:buNone/>
            </a:pPr>
            <a:r>
              <a:rPr lang="en-US" dirty="0"/>
              <a:t>Stack *t = p;</a:t>
            </a:r>
            <a:endParaRPr lang="ru-RU" dirty="0"/>
          </a:p>
          <a:p>
            <a:pPr marL="0" indent="0" fontAlgn="t">
              <a:buNone/>
            </a:pPr>
            <a:r>
              <a:rPr lang="ru-RU" dirty="0" err="1"/>
              <a:t>while</a:t>
            </a:r>
            <a:r>
              <a:rPr lang="ru-RU" dirty="0"/>
              <a:t>( t != NULL) {</a:t>
            </a:r>
          </a:p>
          <a:p>
            <a:pPr marL="0" indent="0" fontAlgn="t">
              <a:buNone/>
            </a:pPr>
            <a:r>
              <a:rPr lang="ru-RU" dirty="0"/>
              <a:t>// Вывод на экран информационной части, например </a:t>
            </a:r>
          </a:p>
          <a:p>
            <a:pPr marL="0" indent="0" fontAlgn="t">
              <a:buNone/>
            </a:pPr>
            <a:r>
              <a:rPr lang="en-US" dirty="0"/>
              <a:t>cout &lt;&lt; t -&gt; info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pPr marL="0" indent="0" fontAlgn="t">
              <a:buNone/>
            </a:pPr>
            <a:r>
              <a:rPr lang="en-US" dirty="0"/>
              <a:t>t = t -&gt; Next;</a:t>
            </a:r>
            <a:endParaRPr lang="ru-RU" dirty="0"/>
          </a:p>
          <a:p>
            <a:pPr marL="0" indent="0" fontAlgn="t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 fontAlgn="t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 fontAlgn="t">
              <a:buNone/>
            </a:pPr>
            <a:r>
              <a:rPr lang="ru-RU" dirty="0"/>
              <a:t>Обращение к этой функции: </a:t>
            </a:r>
            <a:r>
              <a:rPr lang="ru-RU" dirty="0" err="1"/>
              <a:t>View</a:t>
            </a:r>
            <a:r>
              <a:rPr lang="ru-RU" dirty="0"/>
              <a:t>(</a:t>
            </a:r>
            <a:r>
              <a:rPr lang="ru-RU" dirty="0" err="1"/>
              <a:t>begin</a:t>
            </a:r>
            <a:r>
              <a:rPr lang="ru-RU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29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729"/>
            <a:ext cx="8229600" cy="1143000"/>
          </a:xfrm>
        </p:spPr>
        <p:txBody>
          <a:bodyPr/>
          <a:lstStyle/>
          <a:p>
            <a:r>
              <a:rPr lang="ru-RU" b="1" i="1" dirty="0" smtClean="0">
                <a:latin typeface="Times New Roman"/>
                <a:ea typeface="Times New Roman"/>
              </a:rPr>
              <a:t>Функция для просмотра стека</a:t>
            </a:r>
            <a:endParaRPr lang="ru-RU" b="1" i="1" dirty="0">
              <a:latin typeface="Times New Roman"/>
              <a:ea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4525963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/>
              <a:t>Stack* </a:t>
            </a:r>
            <a:r>
              <a:rPr lang="en-US" dirty="0" err="1"/>
              <a:t>OutStack</a:t>
            </a:r>
            <a:r>
              <a:rPr lang="en-US" dirty="0"/>
              <a:t>(Stack* p, </a:t>
            </a:r>
            <a:r>
              <a:rPr lang="en-US" dirty="0" err="1"/>
              <a:t>int</a:t>
            </a:r>
            <a:r>
              <a:rPr lang="en-US" dirty="0"/>
              <a:t> *out) {</a:t>
            </a:r>
            <a:endParaRPr lang="ru-RU" dirty="0"/>
          </a:p>
          <a:p>
            <a:pPr marL="0" indent="0" fontAlgn="t">
              <a:buNone/>
            </a:pPr>
            <a:r>
              <a:rPr lang="ru-RU" dirty="0"/>
              <a:t>// Устанавливаем указатель t на вершину p</a:t>
            </a:r>
          </a:p>
          <a:p>
            <a:pPr marL="0" indent="0" fontAlgn="t">
              <a:buNone/>
            </a:pPr>
            <a:r>
              <a:rPr lang="ru-RU" dirty="0" err="1" smtClean="0"/>
              <a:t>Stack</a:t>
            </a:r>
            <a:r>
              <a:rPr lang="ru-RU" dirty="0" smtClean="0"/>
              <a:t> </a:t>
            </a:r>
            <a:r>
              <a:rPr lang="ru-RU" dirty="0"/>
              <a:t>*t = p;</a:t>
            </a:r>
            <a:endParaRPr lang="ru-RU" dirty="0" smtClean="0"/>
          </a:p>
          <a:p>
            <a:pPr marL="0" indent="0" fontAlgn="t">
              <a:buNone/>
            </a:pPr>
            <a:r>
              <a:rPr lang="ru-RU" dirty="0" smtClean="0"/>
              <a:t>*</a:t>
            </a:r>
            <a:r>
              <a:rPr lang="ru-RU" dirty="0" err="1"/>
              <a:t>out</a:t>
            </a:r>
            <a:r>
              <a:rPr lang="ru-RU" dirty="0"/>
              <a:t> = p -&gt; </a:t>
            </a:r>
            <a:r>
              <a:rPr lang="ru-RU" dirty="0" err="1"/>
              <a:t>info</a:t>
            </a:r>
            <a:r>
              <a:rPr lang="ru-RU" dirty="0"/>
              <a:t>;</a:t>
            </a:r>
          </a:p>
          <a:p>
            <a:pPr marL="0" indent="0" fontAlgn="t">
              <a:buNone/>
            </a:pPr>
            <a:r>
              <a:rPr lang="ru-RU" dirty="0"/>
              <a:t>p = p -&gt; </a:t>
            </a:r>
            <a:r>
              <a:rPr lang="ru-RU" dirty="0" err="1"/>
              <a:t>next</a:t>
            </a:r>
            <a:r>
              <a:rPr lang="ru-RU" dirty="0"/>
              <a:t>; // Переставляем вершину p на следующий элемент</a:t>
            </a:r>
          </a:p>
          <a:p>
            <a:pPr marL="0" indent="0" fontAlgn="t">
              <a:buNone/>
            </a:pPr>
            <a:r>
              <a:rPr lang="ru-RU" dirty="0" err="1"/>
              <a:t>delete</a:t>
            </a:r>
            <a:r>
              <a:rPr lang="ru-RU" dirty="0"/>
              <a:t> t; // Удаляем бывшую вершину t</a:t>
            </a:r>
          </a:p>
          <a:p>
            <a:pPr marL="0" indent="0" fontAlgn="t">
              <a:buNone/>
            </a:pPr>
            <a:r>
              <a:rPr lang="ru-RU" dirty="0" err="1"/>
              <a:t>return</a:t>
            </a:r>
            <a:r>
              <a:rPr lang="ru-RU" dirty="0"/>
              <a:t> p; // Возвращаем новую вершину p</a:t>
            </a:r>
          </a:p>
          <a:p>
            <a:pPr marL="0" indent="0">
              <a:buNone/>
            </a:pPr>
            <a:r>
              <a:rPr lang="ru-RU" dirty="0"/>
              <a:t>}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732515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1772</Words>
  <Application>Microsoft Office PowerPoint</Application>
  <PresentationFormat>Экран (4:3)</PresentationFormat>
  <Paragraphs>447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Оформление по умолчанию</vt:lpstr>
      <vt:lpstr>СТЕК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Функция формирования элемента стека</vt:lpstr>
      <vt:lpstr>Презентация PowerPoint</vt:lpstr>
      <vt:lpstr>Функция для просмотра стека</vt:lpstr>
      <vt:lpstr>Функция для просмотра стека</vt:lpstr>
      <vt:lpstr>Презентация PowerPoint</vt:lpstr>
      <vt:lpstr>Функция освобождения памяти, занятой стеком</vt:lpstr>
      <vt:lpstr>Презентация PowerPoint</vt:lpstr>
      <vt:lpstr>Примеры работы со стеком  (класс)</vt:lpstr>
      <vt:lpstr>Класс для работы с односвязным списком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**Сортировка однонаправленных списков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 структуры  данных</dc:title>
  <dc:creator>Anna</dc:creator>
  <cp:lastModifiedBy>ANNA</cp:lastModifiedBy>
  <cp:revision>79</cp:revision>
  <dcterms:created xsi:type="dcterms:W3CDTF">2010-12-26T23:56:19Z</dcterms:created>
  <dcterms:modified xsi:type="dcterms:W3CDTF">2018-04-02T20:18:07Z</dcterms:modified>
</cp:coreProperties>
</file>