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3" r:id="rId3"/>
    <p:sldId id="258" r:id="rId4"/>
    <p:sldId id="259" r:id="rId5"/>
    <p:sldId id="260" r:id="rId6"/>
    <p:sldId id="324" r:id="rId7"/>
    <p:sldId id="266" r:id="rId8"/>
    <p:sldId id="269" r:id="rId9"/>
    <p:sldId id="273" r:id="rId10"/>
    <p:sldId id="325" r:id="rId11"/>
    <p:sldId id="263" r:id="rId12"/>
    <p:sldId id="270" r:id="rId13"/>
    <p:sldId id="315" r:id="rId14"/>
    <p:sldId id="316" r:id="rId15"/>
    <p:sldId id="317" r:id="rId16"/>
    <p:sldId id="318" r:id="rId17"/>
    <p:sldId id="326" r:id="rId18"/>
    <p:sldId id="327" r:id="rId19"/>
    <p:sldId id="329" r:id="rId20"/>
    <p:sldId id="331" r:id="rId21"/>
    <p:sldId id="352" r:id="rId22"/>
    <p:sldId id="330" r:id="rId23"/>
    <p:sldId id="333" r:id="rId24"/>
    <p:sldId id="351" r:id="rId25"/>
    <p:sldId id="336" r:id="rId26"/>
    <p:sldId id="335" r:id="rId27"/>
    <p:sldId id="334" r:id="rId28"/>
    <p:sldId id="353" r:id="rId29"/>
    <p:sldId id="354" r:id="rId30"/>
    <p:sldId id="337" r:id="rId31"/>
    <p:sldId id="341" r:id="rId32"/>
    <p:sldId id="357" r:id="rId33"/>
    <p:sldId id="338" r:id="rId34"/>
    <p:sldId id="339" r:id="rId35"/>
    <p:sldId id="340" r:id="rId36"/>
    <p:sldId id="355" r:id="rId37"/>
    <p:sldId id="342" r:id="rId38"/>
    <p:sldId id="343" r:id="rId39"/>
    <p:sldId id="345" r:id="rId40"/>
    <p:sldId id="344" r:id="rId41"/>
    <p:sldId id="347" r:id="rId42"/>
    <p:sldId id="348" r:id="rId43"/>
    <p:sldId id="346" r:id="rId44"/>
    <p:sldId id="350" r:id="rId4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36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26.04.2018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26.04.2018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26.04.2018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26.04.2018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26.04.2018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26.04.2018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26.04.2018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26.04.2018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26.04.2018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26.04.2018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26.04.2018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26.04.2018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11560" y="764704"/>
            <a:ext cx="7772400" cy="1008112"/>
          </a:xfrm>
        </p:spPr>
        <p:txBody>
          <a:bodyPr/>
          <a:lstStyle/>
          <a:p>
            <a:r>
              <a:rPr lang="ru-RU" dirty="0"/>
              <a:t>Хеширование</a:t>
            </a:r>
          </a:p>
        </p:txBody>
      </p:sp>
      <p:sp>
        <p:nvSpPr>
          <p:cNvPr id="3" name="Подзаголовок 2"/>
          <p:cNvSpPr>
            <a:spLocks noGrp="1"/>
          </p:cNvSpPr>
          <p:nvPr>
            <p:ph type="subTitle" idx="1"/>
          </p:nvPr>
        </p:nvSpPr>
        <p:spPr>
          <a:xfrm>
            <a:off x="971600" y="2276872"/>
            <a:ext cx="7632848" cy="2664296"/>
          </a:xfrm>
        </p:spPr>
        <p:txBody>
          <a:bodyPr>
            <a:normAutofit/>
          </a:bodyPr>
          <a:lstStyle/>
          <a:p>
            <a:pPr marL="514350" indent="-514350" algn="l">
              <a:buFont typeface="+mj-lt"/>
              <a:buAutoNum type="arabicPeriod"/>
            </a:pPr>
            <a:r>
              <a:rPr lang="ru-RU" dirty="0">
                <a:solidFill>
                  <a:schemeClr val="tx1"/>
                </a:solidFill>
              </a:rPr>
              <a:t>Основные понятия </a:t>
            </a:r>
          </a:p>
          <a:p>
            <a:pPr marL="514350" indent="-514350" algn="l">
              <a:buFont typeface="+mj-lt"/>
              <a:buAutoNum type="arabicPeriod"/>
            </a:pPr>
            <a:r>
              <a:rPr lang="ru-RU" dirty="0">
                <a:solidFill>
                  <a:schemeClr val="tx1"/>
                </a:solidFill>
              </a:rPr>
              <a:t>Методы разрешения коллизий</a:t>
            </a:r>
            <a:endParaRPr lang="en-US" dirty="0">
              <a:solidFill>
                <a:schemeClr val="tx1"/>
              </a:solidFill>
            </a:endParaRPr>
          </a:p>
          <a:p>
            <a:pPr marL="514350" indent="-514350" algn="l">
              <a:buFont typeface="+mj-lt"/>
              <a:buAutoNum type="arabicPeriod"/>
            </a:pPr>
            <a:r>
              <a:rPr lang="ru-RU" dirty="0">
                <a:solidFill>
                  <a:schemeClr val="tx1"/>
                </a:solidFill>
              </a:rPr>
              <a:t>Типы функций хеширования </a:t>
            </a:r>
          </a:p>
          <a:p>
            <a:pPr marL="514350" indent="-514350" algn="l">
              <a:buFont typeface="+mj-lt"/>
              <a:buAutoNum type="arabicPeriod"/>
            </a:pPr>
            <a:r>
              <a:rPr lang="ru-RU" dirty="0" smtClean="0">
                <a:solidFill>
                  <a:schemeClr val="tx1"/>
                </a:solidFill>
              </a:rPr>
              <a:t>Примеры </a:t>
            </a:r>
            <a:r>
              <a:rPr lang="ru-RU" dirty="0">
                <a:solidFill>
                  <a:schemeClr val="tx1"/>
                </a:solidFill>
              </a:rPr>
              <a:t>использования</a:t>
            </a:r>
          </a:p>
        </p:txBody>
      </p:sp>
    </p:spTree>
    <p:extLst>
      <p:ext uri="{BB962C8B-B14F-4D97-AF65-F5344CB8AC3E}">
        <p14:creationId xmlns:p14="http://schemas.microsoft.com/office/powerpoint/2010/main" val="1218053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65352" y="188640"/>
            <a:ext cx="8856984" cy="6264696"/>
          </a:xfrm>
        </p:spPr>
        <p:txBody>
          <a:bodyPr>
            <a:noAutofit/>
          </a:bodyPr>
          <a:lstStyle/>
          <a:p>
            <a:pPr marL="0" indent="0">
              <a:buNone/>
            </a:pPr>
            <a:r>
              <a:rPr lang="en-US" sz="2800" dirty="0"/>
              <a:t>int h(char *key, int m) {</a:t>
            </a:r>
            <a:endParaRPr lang="ru-RU" sz="2800" dirty="0"/>
          </a:p>
          <a:p>
            <a:pPr marL="0" indent="0">
              <a:buNone/>
            </a:pPr>
            <a:r>
              <a:rPr lang="en-US" sz="2800" dirty="0"/>
              <a:t>int s = 0;</a:t>
            </a:r>
            <a:endParaRPr lang="ru-RU" sz="2800" dirty="0"/>
          </a:p>
          <a:p>
            <a:pPr marL="0" indent="0">
              <a:buNone/>
            </a:pPr>
            <a:r>
              <a:rPr lang="en-US" sz="2800" dirty="0"/>
              <a:t>while(*key)</a:t>
            </a:r>
            <a:endParaRPr lang="ru-RU" sz="2800" dirty="0"/>
          </a:p>
          <a:p>
            <a:pPr marL="0" indent="0">
              <a:buNone/>
            </a:pPr>
            <a:r>
              <a:rPr lang="en-US" sz="2800" dirty="0"/>
              <a:t>s += *key++;</a:t>
            </a:r>
            <a:endParaRPr lang="ru-RU" sz="2800" dirty="0"/>
          </a:p>
          <a:p>
            <a:pPr marL="0" indent="0">
              <a:buNone/>
            </a:pPr>
            <a:r>
              <a:rPr lang="ru-RU" sz="2800" dirty="0"/>
              <a:t>return s % m;</a:t>
            </a:r>
          </a:p>
          <a:p>
            <a:pPr marL="0" indent="0">
              <a:buNone/>
            </a:pPr>
            <a:r>
              <a:rPr lang="ru-RU" sz="2800" dirty="0" smtClean="0"/>
              <a:t>}</a:t>
            </a:r>
          </a:p>
          <a:p>
            <a:pPr marL="0" indent="0">
              <a:buNone/>
            </a:pPr>
            <a:endParaRPr lang="ru-RU" sz="800" dirty="0"/>
          </a:p>
          <a:p>
            <a:pPr marL="0" indent="0">
              <a:buNone/>
            </a:pPr>
            <a:r>
              <a:rPr lang="en-US" sz="2800" dirty="0"/>
              <a:t>int h(char *key, int m) {</a:t>
            </a:r>
            <a:endParaRPr lang="ru-RU" sz="2800" dirty="0"/>
          </a:p>
          <a:p>
            <a:pPr marL="0" indent="0">
              <a:buNone/>
            </a:pPr>
            <a:r>
              <a:rPr lang="en-US" sz="2800" dirty="0"/>
              <a:t>int </a:t>
            </a:r>
            <a:r>
              <a:rPr lang="en-US" sz="2800" dirty="0" err="1"/>
              <a:t>len</a:t>
            </a:r>
            <a:r>
              <a:rPr lang="en-US" sz="2800" dirty="0"/>
              <a:t> = </a:t>
            </a:r>
            <a:r>
              <a:rPr lang="en-US" sz="2800" dirty="0" err="1"/>
              <a:t>strlen</a:t>
            </a:r>
            <a:r>
              <a:rPr lang="en-US" sz="2800" dirty="0"/>
              <a:t>(key), s = 0;</a:t>
            </a:r>
            <a:endParaRPr lang="ru-RU" sz="2800" dirty="0"/>
          </a:p>
          <a:p>
            <a:pPr marL="0" indent="0">
              <a:buNone/>
            </a:pPr>
            <a:r>
              <a:rPr lang="ru-RU" sz="2800" dirty="0" err="1"/>
              <a:t>if</a:t>
            </a:r>
            <a:r>
              <a:rPr lang="ru-RU" sz="2800" dirty="0"/>
              <a:t>(</a:t>
            </a:r>
            <a:r>
              <a:rPr lang="ru-RU" sz="2800" dirty="0" err="1"/>
              <a:t>len</a:t>
            </a:r>
            <a:r>
              <a:rPr lang="ru-RU" sz="2800" dirty="0"/>
              <a:t> &lt; 2) // Если длина ключа равна 0 или 1,</a:t>
            </a:r>
          </a:p>
          <a:p>
            <a:pPr marL="0" indent="0">
              <a:buNone/>
            </a:pPr>
            <a:r>
              <a:rPr lang="en-US" sz="2800" dirty="0"/>
              <a:t>s = key[0]; // </a:t>
            </a:r>
            <a:r>
              <a:rPr lang="ru-RU" sz="2800" dirty="0"/>
              <a:t>возвратить</a:t>
            </a:r>
            <a:r>
              <a:rPr lang="en-US" sz="2800" dirty="0"/>
              <a:t> key[0]</a:t>
            </a:r>
            <a:endParaRPr lang="ru-RU" sz="2800" dirty="0"/>
          </a:p>
          <a:p>
            <a:pPr marL="0" indent="0">
              <a:buNone/>
            </a:pPr>
            <a:r>
              <a:rPr lang="en-US" sz="2800" dirty="0" smtClean="0"/>
              <a:t>else</a:t>
            </a:r>
            <a:r>
              <a:rPr lang="ru-RU" sz="2800" dirty="0" smtClean="0"/>
              <a:t>    </a:t>
            </a:r>
            <a:r>
              <a:rPr lang="en-US" sz="2800" dirty="0" smtClean="0"/>
              <a:t>s </a:t>
            </a:r>
            <a:r>
              <a:rPr lang="en-US" sz="2800" dirty="0"/>
              <a:t>= key[0] + key[</a:t>
            </a:r>
            <a:r>
              <a:rPr lang="en-US" sz="2800" dirty="0" err="1"/>
              <a:t>len</a:t>
            </a:r>
            <a:r>
              <a:rPr lang="en-US" sz="2800" dirty="0"/>
              <a:t>–1];</a:t>
            </a:r>
            <a:endParaRPr lang="ru-RU" sz="2800" dirty="0"/>
          </a:p>
          <a:p>
            <a:pPr marL="0" indent="0">
              <a:buNone/>
            </a:pPr>
            <a:r>
              <a:rPr lang="ru-RU" sz="2800" dirty="0"/>
              <a:t>return s % m</a:t>
            </a:r>
            <a:r>
              <a:rPr lang="ru-RU" sz="2800" dirty="0" smtClean="0"/>
              <a:t>;}</a:t>
            </a:r>
            <a:endParaRPr lang="ru-RU" sz="2800" dirty="0"/>
          </a:p>
          <a:p>
            <a:pPr marL="0" indent="0">
              <a:buNone/>
            </a:pPr>
            <a:endParaRPr lang="ru-RU" sz="2800" dirty="0"/>
          </a:p>
        </p:txBody>
      </p:sp>
    </p:spTree>
    <p:extLst>
      <p:ext uri="{BB962C8B-B14F-4D97-AF65-F5344CB8AC3E}">
        <p14:creationId xmlns:p14="http://schemas.microsoft.com/office/powerpoint/2010/main" val="119321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620688"/>
            <a:ext cx="8229600" cy="764704"/>
          </a:xfrm>
        </p:spPr>
        <p:txBody>
          <a:bodyPr>
            <a:normAutofit/>
          </a:bodyPr>
          <a:lstStyle/>
          <a:p>
            <a:r>
              <a:rPr lang="ru-RU" b="1" i="1" dirty="0"/>
              <a:t>Метод свертки</a:t>
            </a:r>
          </a:p>
        </p:txBody>
      </p:sp>
      <p:sp>
        <p:nvSpPr>
          <p:cNvPr id="3" name="Объект 2"/>
          <p:cNvSpPr>
            <a:spLocks noGrp="1"/>
          </p:cNvSpPr>
          <p:nvPr>
            <p:ph idx="1"/>
          </p:nvPr>
        </p:nvSpPr>
        <p:spPr>
          <a:xfrm>
            <a:off x="179512" y="1268760"/>
            <a:ext cx="8784976" cy="2952327"/>
          </a:xfrm>
        </p:spPr>
        <p:txBody>
          <a:bodyPr>
            <a:normAutofit fontScale="92500"/>
          </a:bodyPr>
          <a:lstStyle/>
          <a:p>
            <a:pPr marL="0" lvl="0" indent="0" fontAlgn="t">
              <a:buNone/>
            </a:pPr>
            <a:r>
              <a:rPr lang="ru-RU" dirty="0"/>
              <a:t>Ключ, записанный как число в некоторой системе счисления P, интерпретируется как число в системе счисления Q&gt;P. Обычно выбирают Q=P+1. Это число переводится из системы Q обратно в систему P, приводится к размеру пространства записей и интерпретируется как адрес</a:t>
            </a:r>
            <a:r>
              <a:rPr lang="ru-RU" dirty="0" smtClean="0"/>
              <a:t>.</a:t>
            </a:r>
            <a:endParaRPr lang="ru-RU" dirty="0"/>
          </a:p>
        </p:txBody>
      </p:sp>
    </p:spTree>
    <p:extLst>
      <p:ext uri="{BB962C8B-B14F-4D97-AF65-F5344CB8AC3E}">
        <p14:creationId xmlns:p14="http://schemas.microsoft.com/office/powerpoint/2010/main" val="97420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187624" y="44624"/>
            <a:ext cx="6552728" cy="1143000"/>
          </a:xfrm>
        </p:spPr>
        <p:txBody>
          <a:bodyPr>
            <a:normAutofit fontScale="90000"/>
          </a:bodyPr>
          <a:lstStyle/>
          <a:p>
            <a:r>
              <a:rPr lang="ru-RU" b="1" i="1" dirty="0"/>
              <a:t>Открытое </a:t>
            </a:r>
            <a:r>
              <a:rPr lang="ru-RU" b="1" i="1" dirty="0" smtClean="0"/>
              <a:t>хеширование</a:t>
            </a:r>
            <a:r>
              <a:rPr lang="ru-RU" dirty="0"/>
              <a:t> </a:t>
            </a:r>
            <a:r>
              <a:rPr lang="en-US" dirty="0" smtClean="0"/>
              <a:t/>
            </a:r>
            <a:br>
              <a:rPr lang="en-US" dirty="0" smtClean="0"/>
            </a:br>
            <a:r>
              <a:rPr lang="en-US" dirty="0"/>
              <a:t>(</a:t>
            </a:r>
            <a:r>
              <a:rPr lang="ru-RU" dirty="0" smtClean="0"/>
              <a:t>метод цепочек</a:t>
            </a:r>
            <a:r>
              <a:rPr lang="en-US" dirty="0" smtClean="0"/>
              <a:t>)</a:t>
            </a:r>
            <a:endParaRPr lang="ru-RU" dirty="0"/>
          </a:p>
        </p:txBody>
      </p:sp>
      <p:sp>
        <p:nvSpPr>
          <p:cNvPr id="5" name="Объект 4"/>
          <p:cNvSpPr>
            <a:spLocks noGrp="1"/>
          </p:cNvSpPr>
          <p:nvPr>
            <p:ph idx="1"/>
          </p:nvPr>
        </p:nvSpPr>
        <p:spPr>
          <a:xfrm>
            <a:off x="179512" y="1601416"/>
            <a:ext cx="8712968" cy="4923928"/>
          </a:xfrm>
        </p:spPr>
        <p:txBody>
          <a:bodyPr>
            <a:normAutofit/>
          </a:bodyPr>
          <a:lstStyle/>
          <a:p>
            <a:pPr marL="0" indent="0">
              <a:buNone/>
            </a:pPr>
            <a:r>
              <a:rPr lang="ru-RU" dirty="0"/>
              <a:t>Для В классов, пронумерованных от 0 до В-1, строится хеш-функция h(x) такая, что для любого элемента х исходного множества функция h(x) принимает целочисленное значение из интервала 0,1,...,В-1, соответствующее классу, которому принадлежит элемент х</a:t>
            </a:r>
            <a:r>
              <a:rPr lang="ru-RU" dirty="0" smtClean="0"/>
              <a:t>.</a:t>
            </a:r>
          </a:p>
          <a:p>
            <a:pPr marL="0" indent="0">
              <a:buNone/>
            </a:pPr>
            <a:endParaRPr lang="ru-RU" sz="1000" dirty="0"/>
          </a:p>
          <a:p>
            <a:pPr marL="0" indent="0">
              <a:buNone/>
            </a:pPr>
            <a:r>
              <a:rPr lang="ru-RU" dirty="0"/>
              <a:t>Элемент х, относящийся к i -му списку – это элемент исходного множества, для которого h(x)=i.</a:t>
            </a:r>
          </a:p>
        </p:txBody>
      </p:sp>
    </p:spTree>
    <p:extLst>
      <p:ext uri="{BB962C8B-B14F-4D97-AF65-F5344CB8AC3E}">
        <p14:creationId xmlns:p14="http://schemas.microsoft.com/office/powerpoint/2010/main" val="3484705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908720"/>
            <a:ext cx="8856984" cy="5040560"/>
          </a:xfrm>
        </p:spPr>
        <p:txBody>
          <a:bodyPr/>
          <a:lstStyle/>
          <a:p>
            <a:pPr marL="0" indent="0">
              <a:buNone/>
            </a:pPr>
            <a:r>
              <a:rPr lang="en-US" dirty="0" err="1"/>
              <a:t>typedef</a:t>
            </a:r>
            <a:r>
              <a:rPr lang="en-US" dirty="0"/>
              <a:t> int T</a:t>
            </a:r>
            <a:r>
              <a:rPr lang="ru-RU" dirty="0"/>
              <a:t>;  // тип элементов</a:t>
            </a:r>
          </a:p>
          <a:p>
            <a:pPr marL="0" indent="0">
              <a:buNone/>
            </a:pPr>
            <a:r>
              <a:rPr lang="en-US" dirty="0" err="1"/>
              <a:t>typedef</a:t>
            </a:r>
            <a:r>
              <a:rPr lang="en-US" dirty="0"/>
              <a:t> int </a:t>
            </a:r>
            <a:r>
              <a:rPr lang="en-US" dirty="0" err="1"/>
              <a:t>hashTableIndex</a:t>
            </a:r>
            <a:r>
              <a:rPr lang="ru-RU" dirty="0"/>
              <a:t>; // индекс в хеш-таблице</a:t>
            </a:r>
          </a:p>
          <a:p>
            <a:pPr marL="0" indent="0">
              <a:buNone/>
            </a:pPr>
            <a:r>
              <a:rPr lang="en-US" dirty="0"/>
              <a:t>#define </a:t>
            </a:r>
            <a:r>
              <a:rPr lang="en-US" dirty="0" err="1"/>
              <a:t>compEQ</a:t>
            </a:r>
            <a:r>
              <a:rPr lang="en-US" dirty="0"/>
              <a:t>(</a:t>
            </a:r>
            <a:r>
              <a:rPr lang="en-US" dirty="0" err="1"/>
              <a:t>a,b</a:t>
            </a:r>
            <a:r>
              <a:rPr lang="en-US" dirty="0"/>
              <a:t>) (a == b)</a:t>
            </a:r>
            <a:endParaRPr lang="ru-RU" dirty="0"/>
          </a:p>
          <a:p>
            <a:pPr marL="0" indent="0">
              <a:buNone/>
            </a:pPr>
            <a:r>
              <a:rPr lang="en-US" dirty="0" err="1"/>
              <a:t>typedef</a:t>
            </a:r>
            <a:r>
              <a:rPr lang="en-US" dirty="0"/>
              <a:t> </a:t>
            </a:r>
            <a:r>
              <a:rPr lang="en-US" dirty="0" err="1"/>
              <a:t>struct</a:t>
            </a:r>
            <a:r>
              <a:rPr lang="en-US" dirty="0"/>
              <a:t> Node_ {</a:t>
            </a:r>
            <a:endParaRPr lang="ru-RU" dirty="0"/>
          </a:p>
          <a:p>
            <a:pPr marL="0" indent="0">
              <a:buNone/>
            </a:pPr>
            <a:r>
              <a:rPr lang="en-US" dirty="0"/>
              <a:t>       T data;// </a:t>
            </a:r>
            <a:r>
              <a:rPr lang="en-US" dirty="0" err="1"/>
              <a:t>данные</a:t>
            </a:r>
            <a:r>
              <a:rPr lang="en-US" dirty="0"/>
              <a:t>, </a:t>
            </a:r>
            <a:r>
              <a:rPr lang="en-US" dirty="0" err="1"/>
              <a:t>хранящиеся</a:t>
            </a:r>
            <a:r>
              <a:rPr lang="en-US" dirty="0"/>
              <a:t> в </a:t>
            </a:r>
            <a:r>
              <a:rPr lang="en-US" dirty="0" err="1"/>
              <a:t>вершине</a:t>
            </a:r>
            <a:endParaRPr lang="ru-RU" dirty="0"/>
          </a:p>
          <a:p>
            <a:pPr marL="0" indent="0">
              <a:buNone/>
            </a:pPr>
            <a:r>
              <a:rPr lang="en-US" dirty="0"/>
              <a:t>       </a:t>
            </a:r>
            <a:r>
              <a:rPr lang="en-US" dirty="0" err="1"/>
              <a:t>struct</a:t>
            </a:r>
            <a:r>
              <a:rPr lang="en-US" dirty="0"/>
              <a:t> Node_ *next; // </a:t>
            </a:r>
            <a:r>
              <a:rPr lang="en-US" dirty="0" err="1"/>
              <a:t>следующая</a:t>
            </a:r>
            <a:r>
              <a:rPr lang="en-US" dirty="0"/>
              <a:t> </a:t>
            </a:r>
            <a:r>
              <a:rPr lang="en-US" dirty="0" err="1"/>
              <a:t>вершина</a:t>
            </a:r>
            <a:endParaRPr lang="ru-RU" dirty="0"/>
          </a:p>
          <a:p>
            <a:pPr marL="0" indent="0">
              <a:buNone/>
            </a:pPr>
            <a:r>
              <a:rPr lang="en-US" dirty="0"/>
              <a:t>} Node;</a:t>
            </a:r>
            <a:endParaRPr lang="ru-RU" dirty="0"/>
          </a:p>
        </p:txBody>
      </p:sp>
    </p:spTree>
    <p:extLst>
      <p:ext uri="{BB962C8B-B14F-4D97-AF65-F5344CB8AC3E}">
        <p14:creationId xmlns:p14="http://schemas.microsoft.com/office/powerpoint/2010/main" val="215200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5576" y="1052736"/>
            <a:ext cx="6912768" cy="4032448"/>
          </a:xfrm>
        </p:spPr>
        <p:txBody>
          <a:bodyPr>
            <a:normAutofit/>
          </a:bodyPr>
          <a:lstStyle/>
          <a:p>
            <a:pPr marL="0" indent="0">
              <a:buNone/>
            </a:pPr>
            <a:r>
              <a:rPr lang="en-US" dirty="0"/>
              <a:t>Node **</a:t>
            </a:r>
            <a:r>
              <a:rPr lang="en-US" dirty="0" err="1"/>
              <a:t>hashTable</a:t>
            </a:r>
            <a:r>
              <a:rPr lang="en-US" dirty="0"/>
              <a:t>;</a:t>
            </a:r>
            <a:endParaRPr lang="ru-RU" dirty="0"/>
          </a:p>
          <a:p>
            <a:pPr marL="0" indent="0">
              <a:buNone/>
            </a:pPr>
            <a:r>
              <a:rPr lang="en-US" dirty="0"/>
              <a:t>int </a:t>
            </a:r>
            <a:r>
              <a:rPr lang="en-US" dirty="0" err="1"/>
              <a:t>hashTableSize</a:t>
            </a:r>
            <a:r>
              <a:rPr lang="en-US" dirty="0"/>
              <a:t>;</a:t>
            </a:r>
            <a:endParaRPr lang="ru-RU" dirty="0"/>
          </a:p>
          <a:p>
            <a:pPr marL="0" indent="0">
              <a:buNone/>
            </a:pPr>
            <a:r>
              <a:rPr lang="en-US" dirty="0" err="1"/>
              <a:t>hashTableIndex</a:t>
            </a:r>
            <a:r>
              <a:rPr lang="en-US" dirty="0"/>
              <a:t> </a:t>
            </a:r>
            <a:r>
              <a:rPr lang="en-US" dirty="0" err="1"/>
              <a:t>myhash</a:t>
            </a:r>
            <a:r>
              <a:rPr lang="en-US" dirty="0"/>
              <a:t>(T data);</a:t>
            </a:r>
            <a:endParaRPr lang="ru-RU" dirty="0"/>
          </a:p>
          <a:p>
            <a:pPr marL="0" indent="0">
              <a:buNone/>
            </a:pPr>
            <a:r>
              <a:rPr lang="en-US" dirty="0"/>
              <a:t>Node *</a:t>
            </a:r>
            <a:r>
              <a:rPr lang="en-US" dirty="0" err="1"/>
              <a:t>insertNode</a:t>
            </a:r>
            <a:r>
              <a:rPr lang="en-US" dirty="0"/>
              <a:t>(T data);</a:t>
            </a:r>
            <a:endParaRPr lang="ru-RU" dirty="0"/>
          </a:p>
          <a:p>
            <a:pPr marL="0" indent="0">
              <a:buNone/>
            </a:pPr>
            <a:r>
              <a:rPr lang="en-US" dirty="0"/>
              <a:t>void </a:t>
            </a:r>
            <a:r>
              <a:rPr lang="en-US" dirty="0" err="1"/>
              <a:t>deleteNode</a:t>
            </a:r>
            <a:r>
              <a:rPr lang="en-US" dirty="0"/>
              <a:t>(T data);</a:t>
            </a:r>
            <a:endParaRPr lang="ru-RU" dirty="0"/>
          </a:p>
          <a:p>
            <a:pPr marL="0" indent="0">
              <a:buNone/>
            </a:pPr>
            <a:r>
              <a:rPr lang="en-US" dirty="0"/>
              <a:t>Node *</a:t>
            </a:r>
            <a:r>
              <a:rPr lang="en-US" dirty="0" err="1"/>
              <a:t>findNode</a:t>
            </a:r>
            <a:r>
              <a:rPr lang="en-US" dirty="0"/>
              <a:t> (T data);</a:t>
            </a:r>
            <a:endParaRPr lang="ru-RU" dirty="0"/>
          </a:p>
        </p:txBody>
      </p:sp>
    </p:spTree>
    <p:extLst>
      <p:ext uri="{BB962C8B-B14F-4D97-AF65-F5344CB8AC3E}">
        <p14:creationId xmlns:p14="http://schemas.microsoft.com/office/powerpoint/2010/main" val="404579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88640"/>
            <a:ext cx="8856984" cy="6408712"/>
          </a:xfrm>
        </p:spPr>
        <p:txBody>
          <a:bodyPr>
            <a:normAutofit fontScale="92500" lnSpcReduction="20000"/>
          </a:bodyPr>
          <a:lstStyle/>
          <a:p>
            <a:pPr marL="0" indent="0">
              <a:buNone/>
            </a:pPr>
            <a:r>
              <a:rPr lang="en-US" dirty="0"/>
              <a:t>int _</a:t>
            </a:r>
            <a:r>
              <a:rPr lang="en-US" dirty="0" err="1"/>
              <a:t>tmain</a:t>
            </a:r>
            <a:r>
              <a:rPr lang="en-US" dirty="0"/>
              <a:t>(int </a:t>
            </a:r>
            <a:r>
              <a:rPr lang="en-US" dirty="0" err="1"/>
              <a:t>argc</a:t>
            </a:r>
            <a:r>
              <a:rPr lang="en-US" dirty="0"/>
              <a:t>, _TCHAR* </a:t>
            </a:r>
            <a:r>
              <a:rPr lang="en-US" dirty="0" err="1"/>
              <a:t>argv</a:t>
            </a:r>
            <a:r>
              <a:rPr lang="en-US" dirty="0"/>
              <a:t>[]){</a:t>
            </a:r>
            <a:endParaRPr lang="ru-RU" dirty="0"/>
          </a:p>
          <a:p>
            <a:pPr marL="0" indent="0">
              <a:buNone/>
            </a:pPr>
            <a:r>
              <a:rPr lang="en-US" dirty="0"/>
              <a:t>  int </a:t>
            </a:r>
            <a:r>
              <a:rPr lang="en-US" dirty="0" err="1"/>
              <a:t>i</a:t>
            </a:r>
            <a:r>
              <a:rPr lang="en-US" dirty="0"/>
              <a:t>, *a, </a:t>
            </a:r>
            <a:r>
              <a:rPr lang="en-US" dirty="0" err="1"/>
              <a:t>maxnum</a:t>
            </a:r>
            <a:r>
              <a:rPr lang="en-US" dirty="0"/>
              <a:t>;</a:t>
            </a:r>
            <a:endParaRPr lang="ru-RU" dirty="0"/>
          </a:p>
          <a:p>
            <a:pPr marL="0" indent="0">
              <a:buNone/>
            </a:pPr>
            <a:r>
              <a:rPr lang="en-US" dirty="0"/>
              <a:t>  cout &lt;&lt; " </a:t>
            </a:r>
            <a:r>
              <a:rPr lang="en-US" dirty="0" err="1"/>
              <a:t>Vvedite</a:t>
            </a:r>
            <a:r>
              <a:rPr lang="en-US" dirty="0"/>
              <a:t> </a:t>
            </a:r>
            <a:r>
              <a:rPr lang="en-US" dirty="0" err="1"/>
              <a:t>kol-vo</a:t>
            </a:r>
            <a:r>
              <a:rPr lang="en-US" dirty="0"/>
              <a:t> </a:t>
            </a:r>
            <a:r>
              <a:rPr lang="en-US" dirty="0" err="1"/>
              <a:t>elementov</a:t>
            </a:r>
            <a:r>
              <a:rPr lang="en-US" dirty="0"/>
              <a:t> </a:t>
            </a:r>
            <a:r>
              <a:rPr lang="en-US" dirty="0" err="1"/>
              <a:t>maxnum</a:t>
            </a:r>
            <a:r>
              <a:rPr lang="en-US" dirty="0"/>
              <a:t>: ";</a:t>
            </a:r>
            <a:endParaRPr lang="ru-RU" dirty="0"/>
          </a:p>
          <a:p>
            <a:pPr marL="0" indent="0">
              <a:buNone/>
            </a:pPr>
            <a:r>
              <a:rPr lang="en-US" dirty="0"/>
              <a:t>  </a:t>
            </a:r>
            <a:r>
              <a:rPr lang="en-US" dirty="0" err="1"/>
              <a:t>cin</a:t>
            </a:r>
            <a:r>
              <a:rPr lang="en-US" dirty="0"/>
              <a:t> &gt;&gt; </a:t>
            </a:r>
            <a:r>
              <a:rPr lang="en-US" dirty="0" err="1"/>
              <a:t>maxnum</a:t>
            </a:r>
            <a:r>
              <a:rPr lang="en-US" dirty="0"/>
              <a:t>;</a:t>
            </a:r>
            <a:endParaRPr lang="ru-RU" dirty="0"/>
          </a:p>
          <a:p>
            <a:pPr marL="0" indent="0">
              <a:buNone/>
            </a:pPr>
            <a:r>
              <a:rPr lang="en-US" dirty="0"/>
              <a:t>  cout &lt;&lt; "  </a:t>
            </a:r>
            <a:r>
              <a:rPr lang="en-US" dirty="0" err="1"/>
              <a:t>Vvedite</a:t>
            </a:r>
            <a:r>
              <a:rPr lang="en-US" dirty="0"/>
              <a:t> </a:t>
            </a:r>
            <a:r>
              <a:rPr lang="en-US" dirty="0" err="1"/>
              <a:t>razmer</a:t>
            </a:r>
            <a:r>
              <a:rPr lang="en-US" dirty="0"/>
              <a:t> </a:t>
            </a:r>
            <a:r>
              <a:rPr lang="en-US" dirty="0" err="1"/>
              <a:t>hesh-tablizy</a:t>
            </a:r>
            <a:r>
              <a:rPr lang="en-US" dirty="0"/>
              <a:t> </a:t>
            </a:r>
            <a:r>
              <a:rPr lang="en-US" dirty="0" err="1"/>
              <a:t>HashTableSize</a:t>
            </a:r>
            <a:r>
              <a:rPr lang="en-US" dirty="0"/>
              <a:t> : ";</a:t>
            </a:r>
            <a:endParaRPr lang="ru-RU" dirty="0"/>
          </a:p>
          <a:p>
            <a:pPr marL="0" indent="0">
              <a:buNone/>
            </a:pPr>
            <a:r>
              <a:rPr lang="en-US" dirty="0"/>
              <a:t>  </a:t>
            </a:r>
            <a:r>
              <a:rPr lang="en-US" dirty="0" err="1"/>
              <a:t>cin</a:t>
            </a:r>
            <a:r>
              <a:rPr lang="en-US" dirty="0"/>
              <a:t> &gt;&gt; </a:t>
            </a:r>
            <a:r>
              <a:rPr lang="en-US" dirty="0" err="1"/>
              <a:t>hashTableSize</a:t>
            </a:r>
            <a:r>
              <a:rPr lang="en-US" dirty="0"/>
              <a:t>;</a:t>
            </a:r>
            <a:endParaRPr lang="ru-RU" dirty="0"/>
          </a:p>
          <a:p>
            <a:pPr marL="0" indent="0">
              <a:buNone/>
            </a:pPr>
            <a:r>
              <a:rPr lang="en-US" dirty="0"/>
              <a:t>  a = new int[</a:t>
            </a:r>
            <a:r>
              <a:rPr lang="en-US" dirty="0" err="1"/>
              <a:t>maxnum</a:t>
            </a:r>
            <a:r>
              <a:rPr lang="en-US" dirty="0"/>
              <a:t>];</a:t>
            </a:r>
            <a:endParaRPr lang="ru-RU" dirty="0"/>
          </a:p>
          <a:p>
            <a:pPr marL="0" indent="0">
              <a:buNone/>
            </a:pPr>
            <a:r>
              <a:rPr lang="en-US" dirty="0"/>
              <a:t>  </a:t>
            </a:r>
            <a:r>
              <a:rPr lang="en-US" dirty="0" err="1"/>
              <a:t>hashTable</a:t>
            </a:r>
            <a:r>
              <a:rPr lang="en-US" dirty="0"/>
              <a:t> = new Node*[</a:t>
            </a:r>
            <a:r>
              <a:rPr lang="en-US" dirty="0" err="1"/>
              <a:t>hashTableSize</a:t>
            </a:r>
            <a:r>
              <a:rPr lang="en-US" dirty="0"/>
              <a:t>];</a:t>
            </a:r>
            <a:endParaRPr lang="ru-RU" dirty="0"/>
          </a:p>
          <a:p>
            <a:pPr marL="0" indent="0">
              <a:buNone/>
            </a:pPr>
            <a:r>
              <a:rPr lang="en-US" dirty="0"/>
              <a:t>  for (</a:t>
            </a:r>
            <a:r>
              <a:rPr lang="en-US" dirty="0" err="1"/>
              <a:t>i</a:t>
            </a:r>
            <a:r>
              <a:rPr lang="en-US" dirty="0"/>
              <a:t> = 0; </a:t>
            </a:r>
            <a:r>
              <a:rPr lang="en-US" dirty="0" err="1"/>
              <a:t>i</a:t>
            </a:r>
            <a:r>
              <a:rPr lang="en-US" dirty="0"/>
              <a:t> &lt; </a:t>
            </a:r>
            <a:r>
              <a:rPr lang="en-US" dirty="0" err="1"/>
              <a:t>hashTableSize</a:t>
            </a:r>
            <a:r>
              <a:rPr lang="en-US" dirty="0"/>
              <a:t>; </a:t>
            </a:r>
            <a:r>
              <a:rPr lang="en-US" dirty="0" err="1"/>
              <a:t>i</a:t>
            </a:r>
            <a:r>
              <a:rPr lang="en-US" dirty="0"/>
              <a:t>++)</a:t>
            </a:r>
            <a:endParaRPr lang="ru-RU" dirty="0"/>
          </a:p>
          <a:p>
            <a:pPr marL="0" indent="0">
              <a:buNone/>
            </a:pPr>
            <a:r>
              <a:rPr lang="en-US" dirty="0"/>
              <a:t>    </a:t>
            </a:r>
            <a:r>
              <a:rPr lang="en-US" dirty="0" err="1"/>
              <a:t>hashTable</a:t>
            </a:r>
            <a:r>
              <a:rPr lang="en-US" dirty="0"/>
              <a:t>[</a:t>
            </a:r>
            <a:r>
              <a:rPr lang="en-US" dirty="0" err="1"/>
              <a:t>i</a:t>
            </a:r>
            <a:r>
              <a:rPr lang="en-US" dirty="0"/>
              <a:t>] = NULL;</a:t>
            </a:r>
            <a:endParaRPr lang="ru-RU" dirty="0"/>
          </a:p>
          <a:p>
            <a:pPr marL="0" indent="0">
              <a:buNone/>
            </a:pPr>
            <a:r>
              <a:rPr lang="en-US" dirty="0"/>
              <a:t>  // </a:t>
            </a:r>
            <a:r>
              <a:rPr lang="en-US" dirty="0" err="1"/>
              <a:t>генерация</a:t>
            </a:r>
            <a:r>
              <a:rPr lang="en-US" dirty="0"/>
              <a:t> </a:t>
            </a:r>
            <a:r>
              <a:rPr lang="en-US" dirty="0" err="1"/>
              <a:t>массива</a:t>
            </a:r>
            <a:endParaRPr lang="ru-RU" dirty="0"/>
          </a:p>
          <a:p>
            <a:pPr marL="0" indent="0">
              <a:buNone/>
            </a:pPr>
            <a:r>
              <a:rPr lang="en-US" dirty="0"/>
              <a:t>  for (</a:t>
            </a:r>
            <a:r>
              <a:rPr lang="en-US" dirty="0" err="1"/>
              <a:t>i</a:t>
            </a:r>
            <a:r>
              <a:rPr lang="en-US" dirty="0"/>
              <a:t> = 0; </a:t>
            </a:r>
            <a:r>
              <a:rPr lang="en-US" dirty="0" err="1"/>
              <a:t>i</a:t>
            </a:r>
            <a:r>
              <a:rPr lang="en-US" dirty="0"/>
              <a:t> &lt; </a:t>
            </a:r>
            <a:r>
              <a:rPr lang="en-US" dirty="0" err="1"/>
              <a:t>maxnum</a:t>
            </a:r>
            <a:r>
              <a:rPr lang="en-US" dirty="0"/>
              <a:t>; </a:t>
            </a:r>
            <a:r>
              <a:rPr lang="en-US" dirty="0" err="1"/>
              <a:t>i</a:t>
            </a:r>
            <a:r>
              <a:rPr lang="en-US" dirty="0"/>
              <a:t>++)</a:t>
            </a:r>
            <a:endParaRPr lang="ru-RU" dirty="0"/>
          </a:p>
          <a:p>
            <a:pPr marL="0" indent="0">
              <a:buNone/>
            </a:pPr>
            <a:r>
              <a:rPr lang="en-US" dirty="0"/>
              <a:t>    a</a:t>
            </a:r>
            <a:r>
              <a:rPr lang="ru-RU" dirty="0"/>
              <a:t>[</a:t>
            </a:r>
            <a:r>
              <a:rPr lang="en-US" dirty="0" err="1"/>
              <a:t>i</a:t>
            </a:r>
            <a:r>
              <a:rPr lang="ru-RU" dirty="0"/>
              <a:t>] = </a:t>
            </a:r>
            <a:r>
              <a:rPr lang="en-US" dirty="0"/>
              <a:t>rand</a:t>
            </a:r>
            <a:r>
              <a:rPr lang="ru-RU" dirty="0"/>
              <a:t>();</a:t>
            </a:r>
          </a:p>
        </p:txBody>
      </p:sp>
    </p:spTree>
    <p:extLst>
      <p:ext uri="{BB962C8B-B14F-4D97-AF65-F5344CB8AC3E}">
        <p14:creationId xmlns:p14="http://schemas.microsoft.com/office/powerpoint/2010/main" val="1481575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2561" y="692696"/>
            <a:ext cx="8856984" cy="5328592"/>
          </a:xfrm>
        </p:spPr>
        <p:txBody>
          <a:bodyPr>
            <a:noAutofit/>
          </a:bodyPr>
          <a:lstStyle/>
          <a:p>
            <a:pPr marL="0" indent="0">
              <a:buNone/>
            </a:pPr>
            <a:r>
              <a:rPr lang="ru-RU" dirty="0"/>
              <a:t>// заполнение хеш-таблицы элементами массива</a:t>
            </a:r>
          </a:p>
          <a:p>
            <a:pPr marL="0" indent="0">
              <a:buNone/>
            </a:pPr>
            <a:r>
              <a:rPr lang="ru-RU" dirty="0"/>
              <a:t>  </a:t>
            </a:r>
            <a:r>
              <a:rPr lang="en-US" dirty="0"/>
              <a:t>for (</a:t>
            </a:r>
            <a:r>
              <a:rPr lang="en-US" dirty="0" err="1"/>
              <a:t>i</a:t>
            </a:r>
            <a:r>
              <a:rPr lang="en-US" dirty="0"/>
              <a:t> = 0; </a:t>
            </a:r>
            <a:r>
              <a:rPr lang="en-US" dirty="0" err="1"/>
              <a:t>i</a:t>
            </a:r>
            <a:r>
              <a:rPr lang="en-US" dirty="0"/>
              <a:t> &lt; </a:t>
            </a:r>
            <a:r>
              <a:rPr lang="en-US" dirty="0" err="1"/>
              <a:t>maxnum</a:t>
            </a:r>
            <a:r>
              <a:rPr lang="en-US" dirty="0"/>
              <a:t>; </a:t>
            </a:r>
            <a:r>
              <a:rPr lang="en-US" dirty="0" err="1"/>
              <a:t>i</a:t>
            </a:r>
            <a:r>
              <a:rPr lang="en-US" dirty="0"/>
              <a:t>++) {</a:t>
            </a:r>
            <a:endParaRPr lang="ru-RU" dirty="0"/>
          </a:p>
          <a:p>
            <a:pPr marL="0" indent="0">
              <a:buNone/>
            </a:pPr>
            <a:r>
              <a:rPr lang="en-US" dirty="0"/>
              <a:t>	</a:t>
            </a:r>
            <a:r>
              <a:rPr lang="en-US" dirty="0" err="1"/>
              <a:t>insertNode</a:t>
            </a:r>
            <a:r>
              <a:rPr lang="en-US" dirty="0"/>
              <a:t>(a[</a:t>
            </a:r>
            <a:r>
              <a:rPr lang="en-US" dirty="0" err="1"/>
              <a:t>i</a:t>
            </a:r>
            <a:r>
              <a:rPr lang="en-US" dirty="0"/>
              <a:t>]);</a:t>
            </a:r>
            <a:endParaRPr lang="ru-RU" dirty="0"/>
          </a:p>
          <a:p>
            <a:pPr marL="0" indent="0">
              <a:buNone/>
            </a:pPr>
            <a:r>
              <a:rPr lang="en-US" dirty="0"/>
              <a:t>	cout&lt;&lt;a[</a:t>
            </a:r>
            <a:r>
              <a:rPr lang="en-US" dirty="0" err="1"/>
              <a:t>i</a:t>
            </a:r>
            <a:r>
              <a:rPr lang="en-US" dirty="0"/>
              <a:t>]&lt;&lt;"   ";</a:t>
            </a:r>
            <a:endParaRPr lang="ru-RU" dirty="0"/>
          </a:p>
          <a:p>
            <a:pPr marL="0" indent="0">
              <a:buNone/>
            </a:pPr>
            <a:r>
              <a:rPr lang="en-US" dirty="0"/>
              <a:t>  </a:t>
            </a:r>
            <a:r>
              <a:rPr lang="ru-RU" dirty="0"/>
              <a:t>}</a:t>
            </a:r>
          </a:p>
          <a:p>
            <a:pPr marL="0" indent="0">
              <a:buNone/>
            </a:pPr>
            <a:r>
              <a:rPr lang="ru-RU" dirty="0"/>
              <a:t>  </a:t>
            </a:r>
            <a:r>
              <a:rPr lang="en-US" dirty="0"/>
              <a:t>cout</a:t>
            </a:r>
            <a:r>
              <a:rPr lang="ru-RU" dirty="0"/>
              <a:t>&lt;&lt;"\</a:t>
            </a:r>
            <a:r>
              <a:rPr lang="en-US" dirty="0"/>
              <a:t>n</a:t>
            </a:r>
            <a:r>
              <a:rPr lang="ru-RU" dirty="0"/>
              <a:t>";</a:t>
            </a:r>
          </a:p>
          <a:p>
            <a:pPr marL="0" indent="0">
              <a:buNone/>
            </a:pPr>
            <a:r>
              <a:rPr lang="ru-RU" dirty="0"/>
              <a:t>  // поиск элементов массива по хеш-таблице</a:t>
            </a:r>
          </a:p>
          <a:p>
            <a:pPr marL="0" indent="0">
              <a:buNone/>
            </a:pPr>
            <a:r>
              <a:rPr lang="ru-RU" dirty="0"/>
              <a:t>  </a:t>
            </a:r>
            <a:r>
              <a:rPr lang="en-US" dirty="0"/>
              <a:t>for (</a:t>
            </a:r>
            <a:r>
              <a:rPr lang="en-US" dirty="0" err="1"/>
              <a:t>i</a:t>
            </a:r>
            <a:r>
              <a:rPr lang="en-US" dirty="0"/>
              <a:t> = maxnum-1; </a:t>
            </a:r>
            <a:r>
              <a:rPr lang="en-US" dirty="0" err="1"/>
              <a:t>i</a:t>
            </a:r>
            <a:r>
              <a:rPr lang="en-US" dirty="0"/>
              <a:t> &gt;= 0; </a:t>
            </a:r>
            <a:r>
              <a:rPr lang="en-US" dirty="0" err="1"/>
              <a:t>i</a:t>
            </a:r>
            <a:r>
              <a:rPr lang="en-US" dirty="0"/>
              <a:t>--) {</a:t>
            </a:r>
            <a:endParaRPr lang="ru-RU" dirty="0"/>
          </a:p>
          <a:p>
            <a:pPr marL="0" indent="0">
              <a:buNone/>
            </a:pPr>
            <a:r>
              <a:rPr lang="en-US" dirty="0"/>
              <a:t>    </a:t>
            </a:r>
            <a:r>
              <a:rPr lang="en-US" dirty="0" err="1"/>
              <a:t>findNode</a:t>
            </a:r>
            <a:r>
              <a:rPr lang="en-US" dirty="0"/>
              <a:t>(a[</a:t>
            </a:r>
            <a:r>
              <a:rPr lang="en-US" dirty="0" err="1"/>
              <a:t>i</a:t>
            </a:r>
            <a:r>
              <a:rPr lang="en-US" dirty="0"/>
              <a:t>]);</a:t>
            </a:r>
            <a:endParaRPr lang="ru-RU" dirty="0"/>
          </a:p>
          <a:p>
            <a:pPr marL="0" indent="0">
              <a:buNone/>
            </a:pPr>
            <a:r>
              <a:rPr lang="en-US" dirty="0"/>
              <a:t>  }</a:t>
            </a:r>
            <a:endParaRPr lang="ru-RU" dirty="0"/>
          </a:p>
        </p:txBody>
      </p:sp>
    </p:spTree>
    <p:extLst>
      <p:ext uri="{BB962C8B-B14F-4D97-AF65-F5344CB8AC3E}">
        <p14:creationId xmlns:p14="http://schemas.microsoft.com/office/powerpoint/2010/main" val="4226131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764704"/>
            <a:ext cx="8856984" cy="4896544"/>
          </a:xfrm>
        </p:spPr>
        <p:txBody>
          <a:bodyPr>
            <a:noAutofit/>
          </a:bodyPr>
          <a:lstStyle/>
          <a:p>
            <a:pPr marL="0" indent="0">
              <a:buNone/>
            </a:pPr>
            <a:r>
              <a:rPr lang="en-US" dirty="0"/>
              <a:t>for (</a:t>
            </a:r>
            <a:r>
              <a:rPr lang="en-US" dirty="0" err="1"/>
              <a:t>i</a:t>
            </a:r>
            <a:r>
              <a:rPr lang="en-US" dirty="0"/>
              <a:t> = 0; </a:t>
            </a:r>
            <a:r>
              <a:rPr lang="en-US" dirty="0" err="1"/>
              <a:t>i</a:t>
            </a:r>
            <a:r>
              <a:rPr lang="en-US" dirty="0"/>
              <a:t> &lt; </a:t>
            </a:r>
            <a:r>
              <a:rPr lang="en-US" dirty="0" err="1"/>
              <a:t>hashTableSize</a:t>
            </a:r>
            <a:r>
              <a:rPr lang="en-US" dirty="0"/>
              <a:t>; </a:t>
            </a:r>
            <a:r>
              <a:rPr lang="en-US" dirty="0" err="1"/>
              <a:t>i</a:t>
            </a:r>
            <a:r>
              <a:rPr lang="en-US" dirty="0"/>
              <a:t>++){</a:t>
            </a:r>
            <a:endParaRPr lang="ru-RU" dirty="0"/>
          </a:p>
          <a:p>
            <a:pPr marL="0" indent="0">
              <a:buNone/>
            </a:pPr>
            <a:r>
              <a:rPr lang="en-US" dirty="0"/>
              <a:t>	cout &lt;&lt; i+1 &lt;&lt; "  :  ";</a:t>
            </a:r>
            <a:endParaRPr lang="ru-RU" dirty="0"/>
          </a:p>
          <a:p>
            <a:pPr marL="0" indent="0">
              <a:buNone/>
            </a:pPr>
            <a:r>
              <a:rPr lang="en-US" dirty="0"/>
              <a:t>    Node *Temp = </a:t>
            </a:r>
            <a:r>
              <a:rPr lang="en-US" dirty="0" err="1"/>
              <a:t>hashTable</a:t>
            </a:r>
            <a:r>
              <a:rPr lang="en-US" dirty="0"/>
              <a:t>[</a:t>
            </a:r>
            <a:r>
              <a:rPr lang="en-US" dirty="0" err="1"/>
              <a:t>i</a:t>
            </a:r>
            <a:r>
              <a:rPr lang="en-US" dirty="0"/>
              <a:t>];</a:t>
            </a:r>
            <a:endParaRPr lang="ru-RU" dirty="0"/>
          </a:p>
          <a:p>
            <a:pPr marL="0" indent="0">
              <a:buNone/>
            </a:pPr>
            <a:r>
              <a:rPr lang="en-US" dirty="0"/>
              <a:t>    while ( Temp ){</a:t>
            </a:r>
            <a:endParaRPr lang="ru-RU" dirty="0"/>
          </a:p>
          <a:p>
            <a:pPr marL="0" indent="0">
              <a:buNone/>
            </a:pPr>
            <a:r>
              <a:rPr lang="en-US" dirty="0"/>
              <a:t>	  cout &lt;&lt; Temp-&gt;data &lt;&lt; " -&gt; ";</a:t>
            </a:r>
            <a:endParaRPr lang="ru-RU" dirty="0"/>
          </a:p>
          <a:p>
            <a:pPr marL="0" indent="0">
              <a:buNone/>
            </a:pPr>
            <a:r>
              <a:rPr lang="en-US" dirty="0"/>
              <a:t>      </a:t>
            </a:r>
            <a:r>
              <a:rPr lang="en-US" dirty="0" smtClean="0"/>
              <a:t>      Temp </a:t>
            </a:r>
            <a:r>
              <a:rPr lang="en-US" dirty="0"/>
              <a:t>= Temp-&gt;next;</a:t>
            </a:r>
            <a:endParaRPr lang="ru-RU" dirty="0"/>
          </a:p>
          <a:p>
            <a:pPr marL="0" indent="0">
              <a:buNone/>
            </a:pPr>
            <a:r>
              <a:rPr lang="en-US" dirty="0"/>
              <a:t>	}</a:t>
            </a:r>
            <a:endParaRPr lang="ru-RU" dirty="0"/>
          </a:p>
          <a:p>
            <a:pPr marL="0" indent="0">
              <a:buNone/>
            </a:pPr>
            <a:r>
              <a:rPr lang="en-US" dirty="0"/>
              <a:t>	cout &lt;&lt; "\n";</a:t>
            </a:r>
            <a:endParaRPr lang="ru-RU" dirty="0"/>
          </a:p>
          <a:p>
            <a:pPr marL="0" indent="0">
              <a:buNone/>
            </a:pPr>
            <a:r>
              <a:rPr lang="en-US" dirty="0"/>
              <a:t>  }</a:t>
            </a:r>
            <a:endParaRPr lang="ru-RU" dirty="0"/>
          </a:p>
        </p:txBody>
      </p:sp>
    </p:spTree>
    <p:extLst>
      <p:ext uri="{BB962C8B-B14F-4D97-AF65-F5344CB8AC3E}">
        <p14:creationId xmlns:p14="http://schemas.microsoft.com/office/powerpoint/2010/main" val="369243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15616" y="764704"/>
            <a:ext cx="7156475" cy="4593684"/>
          </a:xfrm>
        </p:spPr>
        <p:txBody>
          <a:bodyPr>
            <a:noAutofit/>
          </a:bodyPr>
          <a:lstStyle/>
          <a:p>
            <a:pPr marL="0" indent="0">
              <a:buNone/>
            </a:pPr>
            <a:r>
              <a:rPr lang="en-US" dirty="0"/>
              <a:t>cout&lt;&lt;"\n";</a:t>
            </a:r>
            <a:endParaRPr lang="ru-RU" dirty="0"/>
          </a:p>
          <a:p>
            <a:pPr marL="0" indent="0">
              <a:buNone/>
            </a:pPr>
            <a:r>
              <a:rPr lang="en-US" dirty="0"/>
              <a:t>  // </a:t>
            </a:r>
            <a:r>
              <a:rPr lang="en-US" dirty="0" err="1"/>
              <a:t>очистка</a:t>
            </a:r>
            <a:r>
              <a:rPr lang="en-US" dirty="0"/>
              <a:t> </a:t>
            </a:r>
            <a:r>
              <a:rPr lang="en-US" dirty="0" err="1"/>
              <a:t>хеш-таблицы</a:t>
            </a:r>
            <a:endParaRPr lang="ru-RU" dirty="0"/>
          </a:p>
          <a:p>
            <a:pPr marL="0" indent="0">
              <a:buNone/>
            </a:pPr>
            <a:r>
              <a:rPr lang="en-US" dirty="0"/>
              <a:t>    for (</a:t>
            </a:r>
            <a:r>
              <a:rPr lang="en-US" dirty="0" err="1"/>
              <a:t>i</a:t>
            </a:r>
            <a:r>
              <a:rPr lang="en-US" dirty="0"/>
              <a:t> = maxnum-1; </a:t>
            </a:r>
            <a:r>
              <a:rPr lang="en-US" dirty="0" err="1"/>
              <a:t>i</a:t>
            </a:r>
            <a:r>
              <a:rPr lang="en-US" dirty="0"/>
              <a:t> &gt;= 0; </a:t>
            </a:r>
            <a:r>
              <a:rPr lang="en-US" dirty="0" err="1"/>
              <a:t>i</a:t>
            </a:r>
            <a:r>
              <a:rPr lang="en-US" dirty="0"/>
              <a:t>--) {</a:t>
            </a:r>
            <a:endParaRPr lang="ru-RU" dirty="0"/>
          </a:p>
          <a:p>
            <a:pPr marL="0" indent="0">
              <a:buNone/>
            </a:pPr>
            <a:r>
              <a:rPr lang="en-US" dirty="0"/>
              <a:t>        </a:t>
            </a:r>
            <a:r>
              <a:rPr lang="en-US" dirty="0" err="1"/>
              <a:t>deleteNode</a:t>
            </a:r>
            <a:r>
              <a:rPr lang="en-US" dirty="0"/>
              <a:t>(a[</a:t>
            </a:r>
            <a:r>
              <a:rPr lang="en-US" dirty="0" err="1"/>
              <a:t>i</a:t>
            </a:r>
            <a:r>
              <a:rPr lang="en-US" dirty="0"/>
              <a:t>]);</a:t>
            </a:r>
            <a:endParaRPr lang="ru-RU" dirty="0"/>
          </a:p>
          <a:p>
            <a:pPr marL="0" indent="0">
              <a:buNone/>
            </a:pPr>
            <a:r>
              <a:rPr lang="en-US" dirty="0"/>
              <a:t>    }</a:t>
            </a:r>
            <a:endParaRPr lang="ru-RU" dirty="0"/>
          </a:p>
          <a:p>
            <a:pPr marL="0" indent="0">
              <a:buNone/>
            </a:pPr>
            <a:r>
              <a:rPr lang="en-US" dirty="0"/>
              <a:t>  system("pause");</a:t>
            </a:r>
            <a:endParaRPr lang="ru-RU" dirty="0"/>
          </a:p>
          <a:p>
            <a:pPr marL="0" indent="0">
              <a:buNone/>
            </a:pPr>
            <a:r>
              <a:rPr lang="en-US" dirty="0"/>
              <a:t>  return 0;</a:t>
            </a:r>
            <a:endParaRPr lang="ru-RU" dirty="0"/>
          </a:p>
          <a:p>
            <a:pPr marL="0" indent="0">
              <a:buNone/>
            </a:pPr>
            <a:r>
              <a:rPr lang="en-US" dirty="0"/>
              <a:t>}</a:t>
            </a:r>
            <a:endParaRPr lang="ru-RU" dirty="0"/>
          </a:p>
          <a:p>
            <a:pPr marL="0" indent="0">
              <a:buNone/>
            </a:pPr>
            <a:r>
              <a:rPr lang="en-US" dirty="0"/>
              <a:t> </a:t>
            </a:r>
            <a:endParaRPr lang="ru-RU" dirty="0"/>
          </a:p>
          <a:p>
            <a:pPr marL="0" indent="0">
              <a:buNone/>
            </a:pPr>
            <a:r>
              <a:rPr lang="ru-RU" dirty="0" smtClean="0"/>
              <a:t> </a:t>
            </a:r>
            <a:endParaRPr lang="ru-RU" dirty="0"/>
          </a:p>
        </p:txBody>
      </p:sp>
    </p:spTree>
    <p:extLst>
      <p:ext uri="{BB962C8B-B14F-4D97-AF65-F5344CB8AC3E}">
        <p14:creationId xmlns:p14="http://schemas.microsoft.com/office/powerpoint/2010/main" val="212766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5576" y="1556792"/>
            <a:ext cx="6336704" cy="2664296"/>
          </a:xfrm>
        </p:spPr>
        <p:txBody>
          <a:bodyPr>
            <a:noAutofit/>
          </a:bodyPr>
          <a:lstStyle/>
          <a:p>
            <a:pPr marL="0" indent="0">
              <a:buNone/>
            </a:pPr>
            <a:endParaRPr lang="ru-RU" dirty="0"/>
          </a:p>
          <a:p>
            <a:pPr marL="0" indent="0">
              <a:buNone/>
            </a:pPr>
            <a:r>
              <a:rPr lang="en-US" dirty="0"/>
              <a:t>// </a:t>
            </a:r>
            <a:r>
              <a:rPr lang="en-US" dirty="0" err="1"/>
              <a:t>хеш-функция</a:t>
            </a:r>
            <a:r>
              <a:rPr lang="en-US" dirty="0"/>
              <a:t> </a:t>
            </a:r>
            <a:r>
              <a:rPr lang="en-US" dirty="0" err="1"/>
              <a:t>размещения</a:t>
            </a:r>
            <a:r>
              <a:rPr lang="en-US" dirty="0"/>
              <a:t> </a:t>
            </a:r>
            <a:r>
              <a:rPr lang="en-US" dirty="0" err="1"/>
              <a:t>вершины</a:t>
            </a:r>
            <a:endParaRPr lang="ru-RU" dirty="0"/>
          </a:p>
          <a:p>
            <a:pPr marL="0" indent="0">
              <a:buNone/>
            </a:pPr>
            <a:r>
              <a:rPr lang="en-US" dirty="0" err="1"/>
              <a:t>hashTableIndex</a:t>
            </a:r>
            <a:r>
              <a:rPr lang="en-US" dirty="0"/>
              <a:t> </a:t>
            </a:r>
            <a:r>
              <a:rPr lang="en-US" dirty="0" err="1"/>
              <a:t>myhash</a:t>
            </a:r>
            <a:r>
              <a:rPr lang="en-US" dirty="0"/>
              <a:t>(T data) {</a:t>
            </a:r>
            <a:endParaRPr lang="ru-RU" dirty="0"/>
          </a:p>
          <a:p>
            <a:pPr marL="0" indent="0">
              <a:buNone/>
            </a:pPr>
            <a:r>
              <a:rPr lang="en-US" dirty="0"/>
              <a:t>  return</a:t>
            </a:r>
            <a:r>
              <a:rPr lang="ru-RU" dirty="0"/>
              <a:t> (</a:t>
            </a:r>
            <a:r>
              <a:rPr lang="en-US" dirty="0"/>
              <a:t>data</a:t>
            </a:r>
            <a:r>
              <a:rPr lang="ru-RU" dirty="0"/>
              <a:t> % </a:t>
            </a:r>
            <a:r>
              <a:rPr lang="en-US" dirty="0" err="1"/>
              <a:t>hashTableSize</a:t>
            </a:r>
            <a:r>
              <a:rPr lang="ru-RU" dirty="0"/>
              <a:t>);</a:t>
            </a:r>
          </a:p>
          <a:p>
            <a:pPr marL="0" indent="0">
              <a:buNone/>
            </a:pPr>
            <a:r>
              <a:rPr lang="ru-RU" dirty="0"/>
              <a:t>}</a:t>
            </a:r>
          </a:p>
        </p:txBody>
      </p:sp>
    </p:spTree>
    <p:extLst>
      <p:ext uri="{BB962C8B-B14F-4D97-AF65-F5344CB8AC3E}">
        <p14:creationId xmlns:p14="http://schemas.microsoft.com/office/powerpoint/2010/main" val="71398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88640"/>
            <a:ext cx="8856984" cy="6480720"/>
          </a:xfrm>
        </p:spPr>
        <p:txBody>
          <a:bodyPr>
            <a:normAutofit lnSpcReduction="10000"/>
          </a:bodyPr>
          <a:lstStyle/>
          <a:p>
            <a:r>
              <a:rPr lang="ru-RU" dirty="0"/>
              <a:t>1953 </a:t>
            </a:r>
            <a:r>
              <a:rPr lang="en-US" dirty="0" smtClean="0"/>
              <a:t> </a:t>
            </a:r>
            <a:r>
              <a:rPr lang="ru-RU" dirty="0" smtClean="0"/>
              <a:t> </a:t>
            </a:r>
            <a:r>
              <a:rPr lang="ru-RU" b="1" dirty="0" err="1"/>
              <a:t>Ханс</a:t>
            </a:r>
            <a:r>
              <a:rPr lang="ru-RU" b="1" dirty="0"/>
              <a:t> Петер Лун </a:t>
            </a:r>
            <a:r>
              <a:rPr lang="ru-RU" dirty="0" smtClean="0"/>
              <a:t>(</a:t>
            </a:r>
            <a:r>
              <a:rPr lang="en-US" dirty="0" smtClean="0"/>
              <a:t> </a:t>
            </a:r>
            <a:r>
              <a:rPr lang="ru-RU" dirty="0" smtClean="0"/>
              <a:t>IBM</a:t>
            </a:r>
            <a:r>
              <a:rPr lang="ru-RU" dirty="0"/>
              <a:t>) предложил «</a:t>
            </a:r>
            <a:r>
              <a:rPr lang="ru-RU" dirty="0" err="1"/>
              <a:t>хеш</a:t>
            </a:r>
            <a:r>
              <a:rPr lang="ru-RU" dirty="0"/>
              <a:t>-кодирование</a:t>
            </a:r>
            <a:r>
              <a:rPr lang="ru-RU" dirty="0" smtClean="0"/>
              <a:t>».</a:t>
            </a:r>
            <a:endParaRPr lang="en-US" dirty="0" smtClean="0"/>
          </a:p>
          <a:p>
            <a:r>
              <a:rPr lang="ru-RU" dirty="0"/>
              <a:t>1956 </a:t>
            </a:r>
            <a:r>
              <a:rPr lang="en-US" dirty="0" smtClean="0"/>
              <a:t> </a:t>
            </a:r>
            <a:r>
              <a:rPr lang="ru-RU" dirty="0" smtClean="0"/>
              <a:t> </a:t>
            </a:r>
            <a:r>
              <a:rPr lang="ru-RU" b="1" dirty="0"/>
              <a:t>Арнольд </a:t>
            </a:r>
            <a:r>
              <a:rPr lang="ru-RU" b="1" dirty="0" err="1"/>
              <a:t>Думи</a:t>
            </a:r>
            <a:r>
              <a:rPr lang="ru-RU" b="1" dirty="0"/>
              <a:t> </a:t>
            </a:r>
            <a:r>
              <a:rPr lang="ru-RU" dirty="0" smtClean="0"/>
              <a:t>в </a:t>
            </a:r>
            <a:r>
              <a:rPr lang="ru-RU" dirty="0"/>
              <a:t>своей работе «</a:t>
            </a:r>
            <a:r>
              <a:rPr lang="en-US" i="1" dirty="0"/>
              <a:t>Computers and automation</a:t>
            </a:r>
            <a:r>
              <a:rPr lang="en-US" dirty="0"/>
              <a:t>» </a:t>
            </a:r>
            <a:r>
              <a:rPr lang="ru-RU" dirty="0"/>
              <a:t>первым описал идею «хеширования</a:t>
            </a:r>
            <a:r>
              <a:rPr lang="ru-RU" dirty="0" smtClean="0"/>
              <a:t>»</a:t>
            </a:r>
            <a:endParaRPr lang="en-US" dirty="0" smtClean="0"/>
          </a:p>
          <a:p>
            <a:r>
              <a:rPr lang="ru-RU" dirty="0"/>
              <a:t>1957 </a:t>
            </a:r>
            <a:r>
              <a:rPr lang="en-US" dirty="0" smtClean="0"/>
              <a:t> </a:t>
            </a:r>
            <a:r>
              <a:rPr lang="ru-RU" dirty="0" smtClean="0"/>
              <a:t> </a:t>
            </a:r>
            <a:r>
              <a:rPr lang="ru-RU" dirty="0"/>
              <a:t>в журнале «</a:t>
            </a:r>
            <a:r>
              <a:rPr lang="en-US" dirty="0"/>
              <a:t>IBM Journal of Research and Development» </a:t>
            </a:r>
            <a:r>
              <a:rPr lang="ru-RU" dirty="0" smtClean="0"/>
              <a:t>статья </a:t>
            </a:r>
            <a:r>
              <a:rPr lang="ru-RU" b="1" dirty="0"/>
              <a:t>Уэсли Питерсона </a:t>
            </a:r>
            <a:r>
              <a:rPr lang="ru-RU" i="1" dirty="0" smtClean="0"/>
              <a:t>о </a:t>
            </a:r>
            <a:r>
              <a:rPr lang="ru-RU" i="1" dirty="0"/>
              <a:t>поиске текста в больших файлах</a:t>
            </a:r>
            <a:r>
              <a:rPr lang="ru-RU" dirty="0" smtClean="0"/>
              <a:t>.</a:t>
            </a:r>
            <a:endParaRPr lang="en-US" dirty="0" smtClean="0"/>
          </a:p>
          <a:p>
            <a:r>
              <a:rPr lang="ru-RU" dirty="0"/>
              <a:t>1967 </a:t>
            </a:r>
            <a:r>
              <a:rPr lang="en-US" dirty="0" smtClean="0"/>
              <a:t> </a:t>
            </a:r>
            <a:r>
              <a:rPr lang="ru-RU" dirty="0" smtClean="0"/>
              <a:t>книг</a:t>
            </a:r>
            <a:r>
              <a:rPr lang="en-US" dirty="0" smtClean="0"/>
              <a:t>a</a:t>
            </a:r>
            <a:r>
              <a:rPr lang="ru-RU" dirty="0" smtClean="0"/>
              <a:t> </a:t>
            </a:r>
            <a:r>
              <a:rPr lang="ru-RU" dirty="0" err="1"/>
              <a:t>Херберта</a:t>
            </a:r>
            <a:r>
              <a:rPr lang="ru-RU" dirty="0"/>
              <a:t> </a:t>
            </a:r>
            <a:r>
              <a:rPr lang="ru-RU" dirty="0" err="1"/>
              <a:t>Хеллермана</a:t>
            </a:r>
            <a:r>
              <a:rPr lang="ru-RU" dirty="0"/>
              <a:t> «</a:t>
            </a:r>
            <a:r>
              <a:rPr lang="ru-RU" i="1" dirty="0"/>
              <a:t>Принципы цифровых вычислительных систем</a:t>
            </a:r>
            <a:r>
              <a:rPr lang="ru-RU" dirty="0" smtClean="0"/>
              <a:t>»</a:t>
            </a:r>
            <a:endParaRPr lang="en-US" dirty="0" smtClean="0"/>
          </a:p>
          <a:p>
            <a:r>
              <a:rPr lang="ru-RU" dirty="0"/>
              <a:t>1968 </a:t>
            </a:r>
            <a:r>
              <a:rPr lang="ru-RU" dirty="0" smtClean="0"/>
              <a:t> </a:t>
            </a:r>
            <a:r>
              <a:rPr lang="ru-RU" b="1" dirty="0"/>
              <a:t>Роберт Моррис </a:t>
            </a:r>
            <a:r>
              <a:rPr lang="en-US" b="1" dirty="0" smtClean="0"/>
              <a:t> -</a:t>
            </a:r>
            <a:r>
              <a:rPr lang="ru-RU" dirty="0" smtClean="0"/>
              <a:t> </a:t>
            </a:r>
            <a:r>
              <a:rPr lang="ru-RU" dirty="0"/>
              <a:t>в журнале «</a:t>
            </a:r>
            <a:r>
              <a:rPr lang="en-US" i="1" dirty="0"/>
              <a:t>Communications of the ACM</a:t>
            </a:r>
            <a:r>
              <a:rPr lang="en-US" dirty="0"/>
              <a:t>» </a:t>
            </a:r>
            <a:r>
              <a:rPr lang="ru-RU" dirty="0"/>
              <a:t>большой </a:t>
            </a:r>
            <a:r>
              <a:rPr lang="ru-RU" i="1" dirty="0"/>
              <a:t>обзор</a:t>
            </a:r>
            <a:r>
              <a:rPr lang="ru-RU" dirty="0"/>
              <a:t> по «хешированию».</a:t>
            </a:r>
          </a:p>
        </p:txBody>
      </p:sp>
    </p:spTree>
    <p:extLst>
      <p:ext uri="{BB962C8B-B14F-4D97-AF65-F5344CB8AC3E}">
        <p14:creationId xmlns:p14="http://schemas.microsoft.com/office/powerpoint/2010/main" val="2841778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44624"/>
            <a:ext cx="8856984" cy="6552728"/>
          </a:xfrm>
        </p:spPr>
        <p:txBody>
          <a:bodyPr>
            <a:noAutofit/>
          </a:bodyPr>
          <a:lstStyle/>
          <a:p>
            <a:pPr marL="0" indent="0">
              <a:buNone/>
            </a:pPr>
            <a:r>
              <a:rPr lang="ru-RU" sz="2400" dirty="0" smtClean="0"/>
              <a:t>// </a:t>
            </a:r>
            <a:r>
              <a:rPr lang="ru-RU" sz="2400" dirty="0"/>
              <a:t>функция поиска местоположения и вставки вершины в таблицу</a:t>
            </a:r>
          </a:p>
          <a:p>
            <a:pPr marL="0" indent="0">
              <a:buNone/>
            </a:pPr>
            <a:r>
              <a:rPr lang="en-US" sz="2800" dirty="0"/>
              <a:t>Node *</a:t>
            </a:r>
            <a:r>
              <a:rPr lang="en-US" sz="2800" dirty="0" err="1"/>
              <a:t>insertNode</a:t>
            </a:r>
            <a:r>
              <a:rPr lang="en-US" sz="2800" dirty="0"/>
              <a:t>(T data) {</a:t>
            </a:r>
            <a:endParaRPr lang="ru-RU" sz="2800" dirty="0"/>
          </a:p>
          <a:p>
            <a:pPr marL="0" indent="0">
              <a:buNone/>
            </a:pPr>
            <a:r>
              <a:rPr lang="en-US" sz="2800" dirty="0"/>
              <a:t>  Node *p, *p0;</a:t>
            </a:r>
            <a:endParaRPr lang="ru-RU" sz="2800" dirty="0"/>
          </a:p>
          <a:p>
            <a:pPr marL="0" indent="0">
              <a:buNone/>
            </a:pPr>
            <a:r>
              <a:rPr lang="en-US" sz="2800" dirty="0"/>
              <a:t>  </a:t>
            </a:r>
            <a:r>
              <a:rPr lang="en-US" sz="2800" dirty="0" err="1"/>
              <a:t>hashTableIndex</a:t>
            </a:r>
            <a:r>
              <a:rPr lang="en-US" sz="2800" dirty="0"/>
              <a:t> bucket</a:t>
            </a:r>
            <a:r>
              <a:rPr lang="ru-RU" sz="2800" dirty="0"/>
              <a:t>;</a:t>
            </a:r>
          </a:p>
          <a:p>
            <a:pPr marL="0" indent="0">
              <a:buNone/>
            </a:pPr>
            <a:r>
              <a:rPr lang="ru-RU" sz="2800" dirty="0"/>
              <a:t>  // вставка вершины в начало списка</a:t>
            </a:r>
          </a:p>
          <a:p>
            <a:pPr marL="0" indent="0">
              <a:buNone/>
            </a:pPr>
            <a:r>
              <a:rPr lang="ru-RU" sz="2800" dirty="0"/>
              <a:t>  </a:t>
            </a:r>
            <a:r>
              <a:rPr lang="en-US" sz="2800" dirty="0"/>
              <a:t>bucket = </a:t>
            </a:r>
            <a:r>
              <a:rPr lang="en-US" sz="2800" dirty="0" err="1"/>
              <a:t>myhash</a:t>
            </a:r>
            <a:r>
              <a:rPr lang="en-US" sz="2800" dirty="0"/>
              <a:t>(data);</a:t>
            </a:r>
            <a:endParaRPr lang="ru-RU" sz="2800" dirty="0"/>
          </a:p>
          <a:p>
            <a:pPr marL="0" indent="0">
              <a:buNone/>
            </a:pPr>
            <a:r>
              <a:rPr lang="en-US" sz="2800" dirty="0"/>
              <a:t>  if ((p = new Node) == 0) {</a:t>
            </a:r>
            <a:endParaRPr lang="ru-RU" sz="2800" dirty="0"/>
          </a:p>
          <a:p>
            <a:pPr marL="0" indent="0">
              <a:buNone/>
            </a:pPr>
            <a:r>
              <a:rPr lang="en-US" sz="2800" dirty="0"/>
              <a:t>    </a:t>
            </a:r>
            <a:r>
              <a:rPr lang="en-US" sz="2800" dirty="0" err="1"/>
              <a:t>fprintf</a:t>
            </a:r>
            <a:r>
              <a:rPr lang="en-US" sz="2800" dirty="0"/>
              <a:t> (</a:t>
            </a:r>
            <a:r>
              <a:rPr lang="en-US" sz="2800" dirty="0" err="1"/>
              <a:t>stderr</a:t>
            </a:r>
            <a:r>
              <a:rPr lang="en-US" sz="2800" dirty="0"/>
              <a:t>, "</a:t>
            </a:r>
            <a:r>
              <a:rPr lang="en-US" sz="2800" dirty="0" err="1"/>
              <a:t>Нехватка</a:t>
            </a:r>
            <a:r>
              <a:rPr lang="en-US" sz="2800" dirty="0"/>
              <a:t> </a:t>
            </a:r>
            <a:r>
              <a:rPr lang="en-US" sz="2800" dirty="0" err="1"/>
              <a:t>памяти</a:t>
            </a:r>
            <a:r>
              <a:rPr lang="en-US" sz="2800" dirty="0"/>
              <a:t> (</a:t>
            </a:r>
            <a:r>
              <a:rPr lang="en-US" sz="2800" dirty="0" err="1"/>
              <a:t>insertNode</a:t>
            </a:r>
            <a:r>
              <a:rPr lang="en-US" sz="2800" dirty="0"/>
              <a:t>)\n");</a:t>
            </a:r>
            <a:endParaRPr lang="ru-RU" sz="2800" dirty="0"/>
          </a:p>
          <a:p>
            <a:pPr marL="0" indent="0">
              <a:buNone/>
            </a:pPr>
            <a:r>
              <a:rPr lang="en-US" sz="2800" dirty="0"/>
              <a:t>    exit(1</a:t>
            </a:r>
            <a:r>
              <a:rPr lang="en-US" sz="2800" dirty="0" smtClean="0"/>
              <a:t>);  </a:t>
            </a:r>
            <a:r>
              <a:rPr lang="en-US" sz="2800" dirty="0"/>
              <a:t>}</a:t>
            </a:r>
            <a:endParaRPr lang="ru-RU" sz="2800" dirty="0"/>
          </a:p>
          <a:p>
            <a:pPr marL="0" indent="0">
              <a:buNone/>
            </a:pPr>
            <a:r>
              <a:rPr lang="en-US" sz="2800" dirty="0"/>
              <a:t>  p0 = </a:t>
            </a:r>
            <a:r>
              <a:rPr lang="en-US" sz="2800" dirty="0" err="1"/>
              <a:t>hashTable</a:t>
            </a:r>
            <a:r>
              <a:rPr lang="en-US" sz="2800" dirty="0"/>
              <a:t>[bucket];</a:t>
            </a:r>
            <a:endParaRPr lang="ru-RU" sz="2800" dirty="0"/>
          </a:p>
          <a:p>
            <a:pPr marL="0" indent="0">
              <a:buNone/>
            </a:pPr>
            <a:r>
              <a:rPr lang="en-US" sz="2800" dirty="0"/>
              <a:t>  </a:t>
            </a:r>
            <a:r>
              <a:rPr lang="en-US" sz="2800" dirty="0" err="1"/>
              <a:t>hashTable</a:t>
            </a:r>
            <a:r>
              <a:rPr lang="en-US" sz="2800" dirty="0"/>
              <a:t>[bucket] = p;</a:t>
            </a:r>
            <a:endParaRPr lang="ru-RU" sz="2800" dirty="0"/>
          </a:p>
          <a:p>
            <a:pPr marL="0" indent="0">
              <a:buNone/>
            </a:pPr>
            <a:r>
              <a:rPr lang="en-US" sz="2800" dirty="0"/>
              <a:t>  p-&gt;next = p0</a:t>
            </a:r>
            <a:r>
              <a:rPr lang="en-US" sz="2800" dirty="0" smtClean="0"/>
              <a:t>;</a:t>
            </a:r>
            <a:r>
              <a:rPr lang="ru-RU" sz="2800" dirty="0" smtClean="0"/>
              <a:t>  </a:t>
            </a:r>
            <a:r>
              <a:rPr lang="en-US" sz="2800" dirty="0" smtClean="0"/>
              <a:t>  </a:t>
            </a:r>
            <a:r>
              <a:rPr lang="en-US" sz="2800" dirty="0"/>
              <a:t>p-&gt;data = data;</a:t>
            </a:r>
            <a:endParaRPr lang="ru-RU" sz="2800" dirty="0"/>
          </a:p>
          <a:p>
            <a:pPr marL="0" indent="0">
              <a:buNone/>
            </a:pPr>
            <a:r>
              <a:rPr lang="en-US" sz="2800" dirty="0"/>
              <a:t>  return p</a:t>
            </a:r>
            <a:r>
              <a:rPr lang="ru-RU" sz="2800" dirty="0" smtClean="0"/>
              <a:t>;  }</a:t>
            </a:r>
            <a:endParaRPr lang="ru-RU" sz="2800" dirty="0"/>
          </a:p>
        </p:txBody>
      </p:sp>
    </p:spTree>
    <p:extLst>
      <p:ext uri="{BB962C8B-B14F-4D97-AF65-F5344CB8AC3E}">
        <p14:creationId xmlns:p14="http://schemas.microsoft.com/office/powerpoint/2010/main" val="2673145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404664"/>
            <a:ext cx="8856984" cy="6048672"/>
          </a:xfrm>
        </p:spPr>
        <p:txBody>
          <a:bodyPr>
            <a:noAutofit/>
          </a:bodyPr>
          <a:lstStyle/>
          <a:p>
            <a:pPr marL="0" indent="0">
              <a:buNone/>
            </a:pPr>
            <a:r>
              <a:rPr lang="ru-RU" dirty="0"/>
              <a:t>//функция удаления вершины из таблицы</a:t>
            </a:r>
          </a:p>
          <a:p>
            <a:pPr marL="0" indent="0">
              <a:buNone/>
            </a:pPr>
            <a:r>
              <a:rPr lang="en-US" dirty="0"/>
              <a:t>void </a:t>
            </a:r>
            <a:r>
              <a:rPr lang="en-US" dirty="0" err="1"/>
              <a:t>deleteNode</a:t>
            </a:r>
            <a:r>
              <a:rPr lang="en-US" dirty="0"/>
              <a:t>(T data) {</a:t>
            </a:r>
            <a:endParaRPr lang="ru-RU" dirty="0"/>
          </a:p>
          <a:p>
            <a:pPr marL="0" indent="0">
              <a:buNone/>
            </a:pPr>
            <a:r>
              <a:rPr lang="en-US" dirty="0"/>
              <a:t>  Node *p0, *p;</a:t>
            </a:r>
            <a:endParaRPr lang="ru-RU" dirty="0"/>
          </a:p>
          <a:p>
            <a:pPr marL="0" indent="0">
              <a:buNone/>
            </a:pPr>
            <a:r>
              <a:rPr lang="en-US" dirty="0"/>
              <a:t>  </a:t>
            </a:r>
            <a:r>
              <a:rPr lang="en-US" dirty="0" err="1"/>
              <a:t>hashTableIndex</a:t>
            </a:r>
            <a:r>
              <a:rPr lang="en-US" dirty="0"/>
              <a:t> bucket;</a:t>
            </a:r>
            <a:endParaRPr lang="ru-RU" dirty="0"/>
          </a:p>
          <a:p>
            <a:pPr marL="0" indent="0">
              <a:buNone/>
            </a:pPr>
            <a:r>
              <a:rPr lang="en-US" dirty="0"/>
              <a:t>  p0 = 0;</a:t>
            </a:r>
            <a:endParaRPr lang="ru-RU" dirty="0"/>
          </a:p>
          <a:p>
            <a:pPr marL="0" indent="0">
              <a:buNone/>
            </a:pPr>
            <a:r>
              <a:rPr lang="en-US" dirty="0"/>
              <a:t>  bucket = </a:t>
            </a:r>
            <a:r>
              <a:rPr lang="en-US" dirty="0" err="1"/>
              <a:t>myhash</a:t>
            </a:r>
            <a:r>
              <a:rPr lang="en-US" dirty="0"/>
              <a:t>(data);</a:t>
            </a:r>
            <a:endParaRPr lang="ru-RU" dirty="0"/>
          </a:p>
          <a:p>
            <a:pPr marL="0" indent="0">
              <a:buNone/>
            </a:pPr>
            <a:r>
              <a:rPr lang="en-US" dirty="0"/>
              <a:t>  p = </a:t>
            </a:r>
            <a:r>
              <a:rPr lang="en-US" dirty="0" err="1"/>
              <a:t>hashTable</a:t>
            </a:r>
            <a:r>
              <a:rPr lang="en-US" dirty="0"/>
              <a:t>[bucket];</a:t>
            </a:r>
            <a:endParaRPr lang="ru-RU" dirty="0"/>
          </a:p>
          <a:p>
            <a:pPr marL="0" indent="0">
              <a:buNone/>
            </a:pPr>
            <a:r>
              <a:rPr lang="en-US" dirty="0"/>
              <a:t>  while (p &amp;&amp; !</a:t>
            </a:r>
            <a:r>
              <a:rPr lang="en-US" dirty="0" err="1"/>
              <a:t>compEQ</a:t>
            </a:r>
            <a:r>
              <a:rPr lang="en-US" dirty="0"/>
              <a:t>(p-&gt;data, data)) {</a:t>
            </a:r>
            <a:endParaRPr lang="ru-RU" dirty="0"/>
          </a:p>
          <a:p>
            <a:pPr marL="0" indent="0">
              <a:buNone/>
            </a:pPr>
            <a:r>
              <a:rPr lang="en-US" dirty="0"/>
              <a:t>    p0 = p</a:t>
            </a:r>
            <a:r>
              <a:rPr lang="en-US" dirty="0" smtClean="0"/>
              <a:t>;</a:t>
            </a:r>
            <a:r>
              <a:rPr lang="ru-RU" dirty="0" smtClean="0"/>
              <a:t>  </a:t>
            </a:r>
            <a:r>
              <a:rPr lang="en-US" dirty="0" smtClean="0"/>
              <a:t>    </a:t>
            </a:r>
          </a:p>
          <a:p>
            <a:pPr marL="0" indent="0">
              <a:buNone/>
            </a:pPr>
            <a:r>
              <a:rPr lang="en-US" dirty="0" smtClean="0"/>
              <a:t>p </a:t>
            </a:r>
            <a:r>
              <a:rPr lang="en-US" dirty="0"/>
              <a:t>= p-&gt;next;</a:t>
            </a:r>
            <a:endParaRPr lang="ru-RU" dirty="0"/>
          </a:p>
          <a:p>
            <a:pPr marL="0" indent="0">
              <a:buNone/>
            </a:pPr>
            <a:r>
              <a:rPr lang="en-US" dirty="0"/>
              <a:t>  }</a:t>
            </a:r>
            <a:endParaRPr lang="ru-RU" dirty="0"/>
          </a:p>
          <a:p>
            <a:pPr marL="0" indent="0">
              <a:buNone/>
            </a:pPr>
            <a:r>
              <a:rPr lang="en-US" dirty="0"/>
              <a:t>  </a:t>
            </a:r>
            <a:endParaRPr lang="ru-RU" dirty="0"/>
          </a:p>
        </p:txBody>
      </p:sp>
    </p:spTree>
    <p:extLst>
      <p:ext uri="{BB962C8B-B14F-4D97-AF65-F5344CB8AC3E}">
        <p14:creationId xmlns:p14="http://schemas.microsoft.com/office/powerpoint/2010/main" val="2101184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44624"/>
            <a:ext cx="8856984" cy="6552728"/>
          </a:xfrm>
        </p:spPr>
        <p:txBody>
          <a:bodyPr>
            <a:noAutofit/>
          </a:bodyPr>
          <a:lstStyle/>
          <a:p>
            <a:pPr marL="0" indent="0">
              <a:buNone/>
            </a:pPr>
            <a:r>
              <a:rPr lang="en-US" dirty="0" smtClean="0"/>
              <a:t>if </a:t>
            </a:r>
            <a:r>
              <a:rPr lang="en-US" dirty="0"/>
              <a:t>(!p) return;</a:t>
            </a:r>
            <a:endParaRPr lang="ru-RU" dirty="0"/>
          </a:p>
          <a:p>
            <a:pPr marL="0" indent="0">
              <a:buNone/>
            </a:pPr>
            <a:r>
              <a:rPr lang="en-US" dirty="0"/>
              <a:t>  if (p0)</a:t>
            </a:r>
            <a:endParaRPr lang="ru-RU" dirty="0"/>
          </a:p>
          <a:p>
            <a:pPr marL="0" indent="0">
              <a:buNone/>
            </a:pPr>
            <a:r>
              <a:rPr lang="en-US" dirty="0"/>
              <a:t>    p0-&gt;next = p-&gt;next;</a:t>
            </a:r>
            <a:endParaRPr lang="ru-RU" dirty="0"/>
          </a:p>
          <a:p>
            <a:pPr marL="0" indent="0">
              <a:buNone/>
            </a:pPr>
            <a:r>
              <a:rPr lang="en-US" dirty="0"/>
              <a:t>  else</a:t>
            </a:r>
            <a:endParaRPr lang="ru-RU" dirty="0"/>
          </a:p>
          <a:p>
            <a:pPr marL="0" indent="0">
              <a:buNone/>
            </a:pPr>
            <a:r>
              <a:rPr lang="en-US" dirty="0"/>
              <a:t>    </a:t>
            </a:r>
            <a:r>
              <a:rPr lang="en-US" dirty="0" err="1"/>
              <a:t>hashTable</a:t>
            </a:r>
            <a:r>
              <a:rPr lang="en-US" dirty="0"/>
              <a:t>[bucket] = p-&gt;next</a:t>
            </a:r>
            <a:r>
              <a:rPr lang="en-US" dirty="0" smtClean="0"/>
              <a:t>;</a:t>
            </a:r>
            <a:r>
              <a:rPr lang="ru-RU" dirty="0" smtClean="0"/>
              <a:t>   </a:t>
            </a:r>
            <a:r>
              <a:rPr lang="en-US" dirty="0" smtClean="0"/>
              <a:t>  </a:t>
            </a:r>
          </a:p>
          <a:p>
            <a:pPr marL="0" indent="0">
              <a:buNone/>
            </a:pPr>
            <a:r>
              <a:rPr lang="en-US" dirty="0"/>
              <a:t> </a:t>
            </a:r>
            <a:r>
              <a:rPr lang="en-US" dirty="0" smtClean="0"/>
              <a:t>   free</a:t>
            </a:r>
            <a:r>
              <a:rPr lang="ru-RU" dirty="0" smtClean="0"/>
              <a:t> </a:t>
            </a:r>
            <a:r>
              <a:rPr lang="ru-RU" dirty="0"/>
              <a:t>(</a:t>
            </a:r>
            <a:r>
              <a:rPr lang="en-US" dirty="0"/>
              <a:t>p</a:t>
            </a:r>
            <a:r>
              <a:rPr lang="ru-RU" dirty="0" smtClean="0"/>
              <a:t>);  </a:t>
            </a:r>
            <a:endParaRPr lang="en-US" dirty="0" smtClean="0"/>
          </a:p>
          <a:p>
            <a:pPr marL="0" indent="0">
              <a:buNone/>
            </a:pPr>
            <a:r>
              <a:rPr lang="ru-RU" dirty="0" smtClean="0"/>
              <a:t> }</a:t>
            </a:r>
            <a:endParaRPr lang="ru-RU" dirty="0"/>
          </a:p>
        </p:txBody>
      </p:sp>
    </p:spTree>
    <p:extLst>
      <p:ext uri="{BB962C8B-B14F-4D97-AF65-F5344CB8AC3E}">
        <p14:creationId xmlns:p14="http://schemas.microsoft.com/office/powerpoint/2010/main" val="3481653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980728"/>
            <a:ext cx="8856984" cy="4752528"/>
          </a:xfrm>
        </p:spPr>
        <p:txBody>
          <a:bodyPr>
            <a:noAutofit/>
          </a:bodyPr>
          <a:lstStyle/>
          <a:p>
            <a:pPr marL="0" indent="0">
              <a:buNone/>
            </a:pPr>
            <a:r>
              <a:rPr lang="ru-RU" dirty="0"/>
              <a:t>// функция поиска вершины со значением </a:t>
            </a:r>
            <a:r>
              <a:rPr lang="en-US" dirty="0"/>
              <a:t>data</a:t>
            </a:r>
            <a:endParaRPr lang="ru-RU" dirty="0"/>
          </a:p>
          <a:p>
            <a:pPr marL="0" indent="0">
              <a:buNone/>
            </a:pPr>
            <a:r>
              <a:rPr lang="en-US" dirty="0"/>
              <a:t>Node *</a:t>
            </a:r>
            <a:r>
              <a:rPr lang="en-US" dirty="0" err="1"/>
              <a:t>findNode</a:t>
            </a:r>
            <a:r>
              <a:rPr lang="en-US" dirty="0"/>
              <a:t> (T data) {</a:t>
            </a:r>
            <a:endParaRPr lang="ru-RU" dirty="0"/>
          </a:p>
          <a:p>
            <a:pPr marL="0" indent="0">
              <a:buNone/>
            </a:pPr>
            <a:r>
              <a:rPr lang="en-US" dirty="0"/>
              <a:t>  Node *p;</a:t>
            </a:r>
            <a:endParaRPr lang="ru-RU" dirty="0"/>
          </a:p>
          <a:p>
            <a:pPr marL="0" indent="0">
              <a:buNone/>
            </a:pPr>
            <a:r>
              <a:rPr lang="en-US" dirty="0"/>
              <a:t>  p = </a:t>
            </a:r>
            <a:r>
              <a:rPr lang="en-US" dirty="0" err="1"/>
              <a:t>hashTable</a:t>
            </a:r>
            <a:r>
              <a:rPr lang="en-US" dirty="0"/>
              <a:t>[</a:t>
            </a:r>
            <a:r>
              <a:rPr lang="en-US" dirty="0" err="1"/>
              <a:t>myhash</a:t>
            </a:r>
            <a:r>
              <a:rPr lang="en-US" dirty="0"/>
              <a:t>(data)];</a:t>
            </a:r>
            <a:endParaRPr lang="ru-RU" dirty="0"/>
          </a:p>
          <a:p>
            <a:pPr marL="0" indent="0">
              <a:buNone/>
            </a:pPr>
            <a:r>
              <a:rPr lang="en-US" dirty="0"/>
              <a:t>  while (p &amp;&amp; !</a:t>
            </a:r>
            <a:r>
              <a:rPr lang="en-US" dirty="0" err="1"/>
              <a:t>compEQ</a:t>
            </a:r>
            <a:r>
              <a:rPr lang="en-US" dirty="0"/>
              <a:t>(p-&gt;data, data))</a:t>
            </a:r>
            <a:endParaRPr lang="ru-RU" dirty="0"/>
          </a:p>
          <a:p>
            <a:pPr marL="0" indent="0">
              <a:buNone/>
            </a:pPr>
            <a:r>
              <a:rPr lang="en-US" dirty="0"/>
              <a:t>    p = p-&gt;next;</a:t>
            </a:r>
            <a:endParaRPr lang="ru-RU" dirty="0"/>
          </a:p>
          <a:p>
            <a:pPr marL="0" indent="0">
              <a:buNone/>
            </a:pPr>
            <a:r>
              <a:rPr lang="en-US" dirty="0"/>
              <a:t>  return p;</a:t>
            </a:r>
            <a:endParaRPr lang="ru-RU" dirty="0"/>
          </a:p>
          <a:p>
            <a:pPr marL="0" indent="0">
              <a:buNone/>
            </a:pPr>
            <a:r>
              <a:rPr lang="ru-RU" dirty="0"/>
              <a:t>}</a:t>
            </a:r>
          </a:p>
          <a:p>
            <a:pPr marL="0" indent="0">
              <a:buNone/>
            </a:pPr>
            <a:r>
              <a:rPr lang="ru-RU" dirty="0" smtClean="0"/>
              <a:t> </a:t>
            </a:r>
            <a:endParaRPr lang="ru-RU" dirty="0"/>
          </a:p>
        </p:txBody>
      </p:sp>
    </p:spTree>
    <p:extLst>
      <p:ext uri="{BB962C8B-B14F-4D97-AF65-F5344CB8AC3E}">
        <p14:creationId xmlns:p14="http://schemas.microsoft.com/office/powerpoint/2010/main" val="329279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2772" b="41072"/>
          <a:stretch/>
        </p:blipFill>
        <p:spPr bwMode="auto">
          <a:xfrm>
            <a:off x="202959" y="692696"/>
            <a:ext cx="8850826"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161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44624"/>
            <a:ext cx="8856984" cy="6552728"/>
          </a:xfrm>
        </p:spPr>
        <p:txBody>
          <a:bodyPr>
            <a:noAutofit/>
          </a:bodyPr>
          <a:lstStyle/>
          <a:p>
            <a:pPr marL="0" indent="0">
              <a:buNone/>
            </a:pPr>
            <a:r>
              <a:rPr lang="ru-RU" sz="2000" dirty="0" smtClean="0"/>
              <a:t>  </a:t>
            </a:r>
            <a:endParaRPr lang="ru-RU" sz="2400" dirty="0"/>
          </a:p>
        </p:txBody>
      </p:sp>
      <p:pic>
        <p:nvPicPr>
          <p:cNvPr id="4" name="Рисунок 3"/>
          <p:cNvPicPr/>
          <p:nvPr/>
        </p:nvPicPr>
        <p:blipFill rotWithShape="1">
          <a:blip r:embed="rId2"/>
          <a:srcRect l="20067" t="14458" r="39479" b="23192"/>
          <a:stretch/>
        </p:blipFill>
        <p:spPr bwMode="auto">
          <a:xfrm>
            <a:off x="179512" y="260648"/>
            <a:ext cx="8640960" cy="63367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97799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44624"/>
            <a:ext cx="8856984" cy="6552728"/>
          </a:xfrm>
        </p:spPr>
        <p:txBody>
          <a:bodyPr>
            <a:noAutofit/>
          </a:bodyPr>
          <a:lstStyle/>
          <a:p>
            <a:pPr marL="0" indent="0">
              <a:buNone/>
            </a:pPr>
            <a:r>
              <a:rPr lang="ru-RU" sz="2000" dirty="0" smtClean="0"/>
              <a:t> </a:t>
            </a:r>
            <a:endParaRPr lang="ru-RU" sz="2400" dirty="0"/>
          </a:p>
        </p:txBody>
      </p:sp>
      <p:pic>
        <p:nvPicPr>
          <p:cNvPr id="4" name="Рисунок 3"/>
          <p:cNvPicPr/>
          <p:nvPr/>
        </p:nvPicPr>
        <p:blipFill>
          <a:blip r:embed="rId2"/>
          <a:stretch>
            <a:fillRect/>
          </a:stretch>
        </p:blipFill>
        <p:spPr>
          <a:xfrm>
            <a:off x="323528" y="188640"/>
            <a:ext cx="8568952" cy="6552728"/>
          </a:xfrm>
          <a:prstGeom prst="rect">
            <a:avLst/>
          </a:prstGeom>
        </p:spPr>
      </p:pic>
    </p:spTree>
    <p:extLst>
      <p:ext uri="{BB962C8B-B14F-4D97-AF65-F5344CB8AC3E}">
        <p14:creationId xmlns:p14="http://schemas.microsoft.com/office/powerpoint/2010/main" val="3222645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44624"/>
            <a:ext cx="8856984" cy="6552728"/>
          </a:xfrm>
        </p:spPr>
        <p:txBody>
          <a:bodyPr>
            <a:noAutofit/>
          </a:bodyPr>
          <a:lstStyle/>
          <a:p>
            <a:pPr marL="0" indent="0">
              <a:buNone/>
            </a:pPr>
            <a:r>
              <a:rPr lang="en-US" dirty="0" smtClean="0"/>
              <a:t>  </a:t>
            </a:r>
            <a:r>
              <a:rPr lang="ru-RU" dirty="0" smtClean="0"/>
              <a:t>Memo1-</a:t>
            </a:r>
            <a:r>
              <a:rPr lang="ru-RU" dirty="0"/>
              <a:t>&gt;Clear();</a:t>
            </a:r>
          </a:p>
          <a:p>
            <a:pPr marL="0" indent="0">
              <a:buNone/>
            </a:pPr>
            <a:r>
              <a:rPr lang="ru-RU" dirty="0"/>
              <a:t>  Memo2-&gt;Clear();</a:t>
            </a:r>
          </a:p>
          <a:p>
            <a:pPr marL="0" indent="0">
              <a:buNone/>
            </a:pPr>
            <a:r>
              <a:rPr lang="ru-RU" dirty="0"/>
              <a:t>  int i, *a, </a:t>
            </a:r>
            <a:r>
              <a:rPr lang="ru-RU" dirty="0" err="1"/>
              <a:t>maxnum</a:t>
            </a:r>
            <a:r>
              <a:rPr lang="ru-RU" dirty="0"/>
              <a:t>;</a:t>
            </a:r>
          </a:p>
          <a:p>
            <a:pPr marL="0" indent="0">
              <a:buNone/>
            </a:pPr>
            <a:r>
              <a:rPr lang="ru-RU" dirty="0"/>
              <a:t>  </a:t>
            </a:r>
            <a:r>
              <a:rPr lang="ru-RU" dirty="0" err="1"/>
              <a:t>maxnum</a:t>
            </a:r>
            <a:r>
              <a:rPr lang="ru-RU" dirty="0"/>
              <a:t>=</a:t>
            </a:r>
            <a:r>
              <a:rPr lang="ru-RU" dirty="0" err="1"/>
              <a:t>StrToInt</a:t>
            </a:r>
            <a:r>
              <a:rPr lang="ru-RU" dirty="0"/>
              <a:t>(Edit1-&gt;</a:t>
            </a:r>
            <a:r>
              <a:rPr lang="ru-RU" dirty="0" err="1"/>
              <a:t>Text</a:t>
            </a:r>
            <a:r>
              <a:rPr lang="ru-RU" dirty="0"/>
              <a:t>);</a:t>
            </a:r>
          </a:p>
          <a:p>
            <a:pPr marL="0" indent="0">
              <a:buNone/>
            </a:pPr>
            <a:r>
              <a:rPr lang="ru-RU" dirty="0"/>
              <a:t> </a:t>
            </a:r>
            <a:r>
              <a:rPr lang="ru-RU" dirty="0" smtClean="0"/>
              <a:t>  </a:t>
            </a:r>
            <a:r>
              <a:rPr lang="ru-RU" dirty="0" err="1"/>
              <a:t>hashTableSize</a:t>
            </a:r>
            <a:r>
              <a:rPr lang="ru-RU" dirty="0"/>
              <a:t>=</a:t>
            </a:r>
            <a:r>
              <a:rPr lang="ru-RU" dirty="0" err="1"/>
              <a:t>StrToInt</a:t>
            </a:r>
            <a:r>
              <a:rPr lang="ru-RU" dirty="0"/>
              <a:t>(Edit2-&gt;</a:t>
            </a:r>
            <a:r>
              <a:rPr lang="ru-RU" dirty="0" err="1"/>
              <a:t>Text</a:t>
            </a:r>
            <a:r>
              <a:rPr lang="ru-RU" dirty="0"/>
              <a:t>);</a:t>
            </a:r>
          </a:p>
          <a:p>
            <a:pPr marL="0" indent="0">
              <a:buNone/>
            </a:pPr>
            <a:r>
              <a:rPr lang="ru-RU" dirty="0"/>
              <a:t>  //</a:t>
            </a:r>
            <a:r>
              <a:rPr lang="ru-RU" dirty="0" err="1"/>
              <a:t>randomize</a:t>
            </a:r>
            <a:r>
              <a:rPr lang="ru-RU" dirty="0"/>
              <a:t>();</a:t>
            </a:r>
          </a:p>
          <a:p>
            <a:pPr marL="0" indent="0">
              <a:buNone/>
            </a:pPr>
            <a:r>
              <a:rPr lang="ru-RU" dirty="0"/>
              <a:t>  a = </a:t>
            </a:r>
            <a:r>
              <a:rPr lang="ru-RU" dirty="0" err="1"/>
              <a:t>new</a:t>
            </a:r>
            <a:r>
              <a:rPr lang="ru-RU" dirty="0"/>
              <a:t> int[</a:t>
            </a:r>
            <a:r>
              <a:rPr lang="ru-RU" dirty="0" err="1"/>
              <a:t>maxnum</a:t>
            </a:r>
            <a:r>
              <a:rPr lang="ru-RU" dirty="0"/>
              <a:t>];</a:t>
            </a:r>
          </a:p>
          <a:p>
            <a:pPr marL="0" indent="0">
              <a:buNone/>
            </a:pPr>
            <a:r>
              <a:rPr lang="ru-RU" dirty="0"/>
              <a:t>  </a:t>
            </a:r>
            <a:r>
              <a:rPr lang="ru-RU" dirty="0" err="1"/>
              <a:t>hashTable</a:t>
            </a:r>
            <a:r>
              <a:rPr lang="ru-RU" dirty="0"/>
              <a:t> = </a:t>
            </a:r>
            <a:r>
              <a:rPr lang="ru-RU" dirty="0" err="1"/>
              <a:t>new</a:t>
            </a:r>
            <a:r>
              <a:rPr lang="ru-RU" dirty="0"/>
              <a:t> Node*[</a:t>
            </a:r>
            <a:r>
              <a:rPr lang="ru-RU" dirty="0" err="1"/>
              <a:t>hashTableSize</a:t>
            </a:r>
            <a:r>
              <a:rPr lang="ru-RU" dirty="0"/>
              <a:t>];</a:t>
            </a:r>
          </a:p>
          <a:p>
            <a:pPr marL="0" indent="0">
              <a:buNone/>
            </a:pPr>
            <a:r>
              <a:rPr lang="ru-RU" dirty="0"/>
              <a:t>  </a:t>
            </a:r>
            <a:r>
              <a:rPr lang="ru-RU" dirty="0" err="1"/>
              <a:t>for</a:t>
            </a:r>
            <a:r>
              <a:rPr lang="ru-RU" dirty="0"/>
              <a:t> (i = 0; i &lt; </a:t>
            </a:r>
            <a:r>
              <a:rPr lang="ru-RU" dirty="0" err="1"/>
              <a:t>hashTableSize</a:t>
            </a:r>
            <a:r>
              <a:rPr lang="ru-RU" dirty="0"/>
              <a:t>; i++)</a:t>
            </a:r>
          </a:p>
          <a:p>
            <a:pPr marL="0" indent="0">
              <a:buNone/>
            </a:pPr>
            <a:r>
              <a:rPr lang="ru-RU" dirty="0"/>
              <a:t>	</a:t>
            </a:r>
            <a:r>
              <a:rPr lang="ru-RU" dirty="0" err="1"/>
              <a:t>hashTable</a:t>
            </a:r>
            <a:r>
              <a:rPr lang="ru-RU" dirty="0"/>
              <a:t>[i] = NULL;</a:t>
            </a:r>
          </a:p>
          <a:p>
            <a:pPr marL="0" indent="0">
              <a:buNone/>
            </a:pPr>
            <a:r>
              <a:rPr lang="ru-RU" dirty="0"/>
              <a:t>  </a:t>
            </a:r>
          </a:p>
        </p:txBody>
      </p:sp>
    </p:spTree>
    <p:extLst>
      <p:ext uri="{BB962C8B-B14F-4D97-AF65-F5344CB8AC3E}">
        <p14:creationId xmlns:p14="http://schemas.microsoft.com/office/powerpoint/2010/main" val="1479001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052736"/>
            <a:ext cx="8856984" cy="3672408"/>
          </a:xfrm>
        </p:spPr>
        <p:txBody>
          <a:bodyPr>
            <a:noAutofit/>
          </a:bodyPr>
          <a:lstStyle/>
          <a:p>
            <a:pPr marL="0" indent="0">
              <a:buNone/>
            </a:pPr>
            <a:r>
              <a:rPr lang="ru-RU" dirty="0" smtClean="0"/>
              <a:t>// </a:t>
            </a:r>
            <a:r>
              <a:rPr lang="ru-RU" dirty="0"/>
              <a:t>генерация массива</a:t>
            </a:r>
          </a:p>
          <a:p>
            <a:pPr marL="0" indent="0">
              <a:buNone/>
            </a:pPr>
            <a:r>
              <a:rPr lang="ru-RU" dirty="0"/>
              <a:t>  </a:t>
            </a:r>
            <a:r>
              <a:rPr lang="ru-RU" dirty="0" err="1"/>
              <a:t>for</a:t>
            </a:r>
            <a:r>
              <a:rPr lang="ru-RU" dirty="0"/>
              <a:t> (i = 0; i &lt; </a:t>
            </a:r>
            <a:r>
              <a:rPr lang="ru-RU" dirty="0" err="1"/>
              <a:t>maxnum</a:t>
            </a:r>
            <a:r>
              <a:rPr lang="ru-RU" dirty="0"/>
              <a:t>; i++)</a:t>
            </a:r>
          </a:p>
          <a:p>
            <a:pPr marL="0" indent="0">
              <a:buNone/>
            </a:pPr>
            <a:r>
              <a:rPr lang="ru-RU" dirty="0"/>
              <a:t>	a[i] = </a:t>
            </a:r>
            <a:r>
              <a:rPr lang="ru-RU" dirty="0" err="1"/>
              <a:t>rand</a:t>
            </a:r>
            <a:r>
              <a:rPr lang="ru-RU" dirty="0"/>
              <a:t>();</a:t>
            </a:r>
          </a:p>
          <a:p>
            <a:pPr marL="0" indent="0">
              <a:buNone/>
            </a:pPr>
            <a:r>
              <a:rPr lang="ru-RU" dirty="0"/>
              <a:t>  // заполнение хеш-таблицы элементами массива</a:t>
            </a:r>
          </a:p>
          <a:p>
            <a:pPr marL="0" indent="0">
              <a:buNone/>
            </a:pPr>
            <a:r>
              <a:rPr lang="ru-RU" dirty="0"/>
              <a:t>   </a:t>
            </a:r>
            <a:r>
              <a:rPr lang="ru-RU" dirty="0" err="1"/>
              <a:t>for</a:t>
            </a:r>
            <a:r>
              <a:rPr lang="ru-RU" dirty="0"/>
              <a:t> (i = 0; i &lt; </a:t>
            </a:r>
            <a:r>
              <a:rPr lang="ru-RU" dirty="0" err="1"/>
              <a:t>maxnum</a:t>
            </a:r>
            <a:r>
              <a:rPr lang="ru-RU" dirty="0"/>
              <a:t>; i++) {</a:t>
            </a:r>
          </a:p>
          <a:p>
            <a:pPr marL="0" indent="0">
              <a:buNone/>
            </a:pPr>
            <a:r>
              <a:rPr lang="ru-RU" dirty="0"/>
              <a:t>	</a:t>
            </a:r>
            <a:r>
              <a:rPr lang="ru-RU" dirty="0" err="1"/>
              <a:t>insertNode</a:t>
            </a:r>
            <a:r>
              <a:rPr lang="ru-RU" dirty="0"/>
              <a:t>(a[i]);</a:t>
            </a:r>
          </a:p>
          <a:p>
            <a:pPr marL="0" indent="0">
              <a:buNone/>
            </a:pPr>
            <a:r>
              <a:rPr lang="ru-RU" dirty="0"/>
              <a:t> </a:t>
            </a:r>
            <a:r>
              <a:rPr lang="ru-RU" dirty="0" smtClean="0">
                <a:solidFill>
                  <a:srgbClr val="FF0000"/>
                </a:solidFill>
              </a:rPr>
              <a:t>Memo1-</a:t>
            </a:r>
            <a:r>
              <a:rPr lang="ru-RU" dirty="0">
                <a:solidFill>
                  <a:srgbClr val="FF0000"/>
                </a:solidFill>
              </a:rPr>
              <a:t>&gt;</a:t>
            </a:r>
            <a:r>
              <a:rPr lang="ru-RU" dirty="0" err="1">
                <a:solidFill>
                  <a:srgbClr val="FF0000"/>
                </a:solidFill>
              </a:rPr>
              <a:t>Lines</a:t>
            </a:r>
            <a:r>
              <a:rPr lang="ru-RU" dirty="0">
                <a:solidFill>
                  <a:srgbClr val="FF0000"/>
                </a:solidFill>
              </a:rPr>
              <a:t>-&gt;</a:t>
            </a:r>
            <a:r>
              <a:rPr lang="ru-RU" dirty="0" err="1">
                <a:solidFill>
                  <a:srgbClr val="FF0000"/>
                </a:solidFill>
              </a:rPr>
              <a:t>Add</a:t>
            </a:r>
            <a:r>
              <a:rPr lang="ru-RU" dirty="0">
                <a:solidFill>
                  <a:srgbClr val="FF0000"/>
                </a:solidFill>
              </a:rPr>
              <a:t>(a[i</a:t>
            </a:r>
            <a:r>
              <a:rPr lang="ru-RU" dirty="0" smtClean="0">
                <a:solidFill>
                  <a:srgbClr val="FF0000"/>
                </a:solidFill>
              </a:rPr>
              <a:t>]);</a:t>
            </a:r>
            <a:r>
              <a:rPr lang="ru-RU" dirty="0">
                <a:solidFill>
                  <a:srgbClr val="FF0000"/>
                </a:solidFill>
              </a:rPr>
              <a:t> </a:t>
            </a:r>
            <a:r>
              <a:rPr lang="ru-RU" dirty="0" smtClean="0">
                <a:solidFill>
                  <a:srgbClr val="FF0000"/>
                </a:solidFill>
              </a:rPr>
              <a:t> </a:t>
            </a:r>
            <a:r>
              <a:rPr lang="ru-RU" dirty="0" smtClean="0"/>
              <a:t>//</a:t>
            </a:r>
            <a:r>
              <a:rPr lang="ru-RU" dirty="0"/>
              <a:t>cout&lt;&lt;a[i]&lt;&lt;"   ";</a:t>
            </a:r>
          </a:p>
          <a:p>
            <a:pPr marL="0" indent="0">
              <a:buNone/>
            </a:pPr>
            <a:r>
              <a:rPr lang="ru-RU" dirty="0"/>
              <a:t>  }</a:t>
            </a:r>
          </a:p>
          <a:p>
            <a:pPr marL="0" indent="0">
              <a:buNone/>
            </a:pPr>
            <a:r>
              <a:rPr lang="ru-RU" dirty="0" smtClean="0"/>
              <a:t> </a:t>
            </a:r>
            <a:endParaRPr lang="ru-RU" dirty="0"/>
          </a:p>
        </p:txBody>
      </p:sp>
    </p:spTree>
    <p:extLst>
      <p:ext uri="{BB962C8B-B14F-4D97-AF65-F5344CB8AC3E}">
        <p14:creationId xmlns:p14="http://schemas.microsoft.com/office/powerpoint/2010/main" val="3010941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44016" y="260648"/>
            <a:ext cx="8892480" cy="6336704"/>
          </a:xfrm>
        </p:spPr>
        <p:txBody>
          <a:bodyPr>
            <a:noAutofit/>
          </a:bodyPr>
          <a:lstStyle/>
          <a:p>
            <a:pPr marL="0" indent="0">
              <a:buNone/>
            </a:pPr>
            <a:r>
              <a:rPr lang="ru-RU" dirty="0"/>
              <a:t> // поиск элементов массива по хеш-таблице</a:t>
            </a:r>
          </a:p>
          <a:p>
            <a:pPr marL="0" indent="0">
              <a:buNone/>
            </a:pPr>
            <a:r>
              <a:rPr lang="ru-RU" dirty="0"/>
              <a:t>  </a:t>
            </a:r>
            <a:r>
              <a:rPr lang="ru-RU" dirty="0" err="1"/>
              <a:t>for</a:t>
            </a:r>
            <a:r>
              <a:rPr lang="ru-RU" dirty="0"/>
              <a:t> (i = maxnum-1; i &gt;= 0; i--) </a:t>
            </a:r>
            <a:r>
              <a:rPr lang="en-US" dirty="0" smtClean="0"/>
              <a:t> </a:t>
            </a:r>
            <a:r>
              <a:rPr lang="ru-RU" dirty="0" smtClean="0"/>
              <a:t>{</a:t>
            </a:r>
            <a:r>
              <a:rPr lang="ru-RU" dirty="0"/>
              <a:t>	</a:t>
            </a:r>
            <a:r>
              <a:rPr lang="ru-RU" dirty="0" err="1"/>
              <a:t>findNode</a:t>
            </a:r>
            <a:r>
              <a:rPr lang="ru-RU" dirty="0"/>
              <a:t>(a[i</a:t>
            </a:r>
            <a:r>
              <a:rPr lang="ru-RU" dirty="0" smtClean="0"/>
              <a:t>]);  </a:t>
            </a:r>
            <a:r>
              <a:rPr lang="ru-RU" dirty="0"/>
              <a:t>}</a:t>
            </a:r>
          </a:p>
          <a:p>
            <a:pPr marL="0" indent="0">
              <a:buNone/>
            </a:pPr>
            <a:r>
              <a:rPr lang="ru-RU" dirty="0"/>
              <a:t> </a:t>
            </a:r>
            <a:r>
              <a:rPr lang="ru-RU" dirty="0" smtClean="0"/>
              <a:t>  </a:t>
            </a:r>
            <a:r>
              <a:rPr lang="ru-RU" dirty="0" err="1"/>
              <a:t>for</a:t>
            </a:r>
            <a:r>
              <a:rPr lang="ru-RU" dirty="0"/>
              <a:t> (i = 0; i &lt; </a:t>
            </a:r>
            <a:r>
              <a:rPr lang="ru-RU" dirty="0" err="1"/>
              <a:t>hashTableSize</a:t>
            </a:r>
            <a:r>
              <a:rPr lang="ru-RU" dirty="0"/>
              <a:t>; i</a:t>
            </a:r>
            <a:r>
              <a:rPr lang="ru-RU" dirty="0" smtClean="0"/>
              <a:t>++)</a:t>
            </a:r>
            <a:r>
              <a:rPr lang="en-US" dirty="0" smtClean="0"/>
              <a:t>  </a:t>
            </a:r>
            <a:r>
              <a:rPr lang="ru-RU" dirty="0" smtClean="0"/>
              <a:t>{</a:t>
            </a:r>
            <a:endParaRPr lang="ru-RU" dirty="0"/>
          </a:p>
          <a:p>
            <a:pPr marL="0" indent="0">
              <a:buNone/>
            </a:pPr>
            <a:r>
              <a:rPr lang="ru-RU" dirty="0"/>
              <a:t> 	RichEdit1-&gt;</a:t>
            </a:r>
            <a:r>
              <a:rPr lang="ru-RU" dirty="0" err="1"/>
              <a:t>Lines</a:t>
            </a:r>
            <a:r>
              <a:rPr lang="ru-RU" dirty="0"/>
              <a:t>-&gt;</a:t>
            </a:r>
            <a:r>
              <a:rPr lang="ru-RU" dirty="0" err="1"/>
              <a:t>Add</a:t>
            </a:r>
            <a:r>
              <a:rPr lang="ru-RU" dirty="0"/>
              <a:t>("");</a:t>
            </a:r>
          </a:p>
          <a:p>
            <a:pPr marL="0" indent="0">
              <a:buNone/>
            </a:pPr>
            <a:r>
              <a:rPr lang="ru-RU" dirty="0" smtClean="0"/>
              <a:t>RichEdit1-</a:t>
            </a:r>
            <a:r>
              <a:rPr lang="ru-RU" dirty="0"/>
              <a:t>&gt;</a:t>
            </a:r>
            <a:r>
              <a:rPr lang="ru-RU" dirty="0" err="1"/>
              <a:t>Text</a:t>
            </a:r>
            <a:r>
              <a:rPr lang="ru-RU" dirty="0"/>
              <a:t>=RichEdit1-&gt;</a:t>
            </a:r>
            <a:r>
              <a:rPr lang="ru-RU" dirty="0" err="1"/>
              <a:t>Text+IntToStr</a:t>
            </a:r>
            <a:r>
              <a:rPr lang="ru-RU" dirty="0"/>
              <a:t>(i+1)+" : ";</a:t>
            </a:r>
          </a:p>
          <a:p>
            <a:pPr marL="0" indent="0">
              <a:buNone/>
            </a:pPr>
            <a:r>
              <a:rPr lang="ru-RU" dirty="0"/>
              <a:t> 	Node *</a:t>
            </a:r>
            <a:r>
              <a:rPr lang="ru-RU" dirty="0" err="1"/>
              <a:t>Temp</a:t>
            </a:r>
            <a:r>
              <a:rPr lang="ru-RU" dirty="0"/>
              <a:t> = </a:t>
            </a:r>
            <a:r>
              <a:rPr lang="ru-RU" dirty="0" err="1"/>
              <a:t>hashTable</a:t>
            </a:r>
            <a:r>
              <a:rPr lang="ru-RU" dirty="0"/>
              <a:t>[i];</a:t>
            </a:r>
          </a:p>
          <a:p>
            <a:pPr marL="0" indent="0">
              <a:buNone/>
            </a:pPr>
            <a:r>
              <a:rPr lang="ru-RU" dirty="0"/>
              <a:t>	</a:t>
            </a:r>
            <a:r>
              <a:rPr lang="ru-RU" dirty="0" err="1"/>
              <a:t>while</a:t>
            </a:r>
            <a:r>
              <a:rPr lang="ru-RU" dirty="0"/>
              <a:t> ( </a:t>
            </a:r>
            <a:r>
              <a:rPr lang="ru-RU" dirty="0" err="1"/>
              <a:t>Temp</a:t>
            </a:r>
            <a:r>
              <a:rPr lang="ru-RU" dirty="0"/>
              <a:t> </a:t>
            </a:r>
            <a:r>
              <a:rPr lang="ru-RU" dirty="0" smtClean="0"/>
              <a:t>)</a:t>
            </a:r>
            <a:r>
              <a:rPr lang="en-US" dirty="0" smtClean="0"/>
              <a:t> </a:t>
            </a:r>
            <a:r>
              <a:rPr lang="ru-RU" dirty="0" smtClean="0"/>
              <a:t>{</a:t>
            </a:r>
            <a:r>
              <a:rPr lang="en-US" dirty="0" smtClean="0"/>
              <a:t>{ </a:t>
            </a:r>
            <a:r>
              <a:rPr lang="en-US" dirty="0"/>
              <a:t>Memo2-&gt;Lines-</a:t>
            </a:r>
            <a:r>
              <a:rPr lang="en-US" dirty="0" smtClean="0"/>
              <a:t>&gt; Add(</a:t>
            </a:r>
            <a:r>
              <a:rPr lang="en-US" dirty="0" err="1" smtClean="0"/>
              <a:t>IntToStr</a:t>
            </a:r>
            <a:r>
              <a:rPr lang="en-US" dirty="0" smtClean="0"/>
              <a:t>(i+1</a:t>
            </a:r>
            <a:r>
              <a:rPr lang="en-US" dirty="0"/>
              <a:t>)+":"+</a:t>
            </a:r>
            <a:r>
              <a:rPr lang="en-US" dirty="0" err="1"/>
              <a:t>IntToStr</a:t>
            </a:r>
            <a:r>
              <a:rPr lang="en-US" dirty="0"/>
              <a:t>(Temp-&gt;data) );</a:t>
            </a:r>
            <a:endParaRPr lang="ru-RU" dirty="0"/>
          </a:p>
          <a:p>
            <a:pPr marL="0" indent="0">
              <a:buNone/>
            </a:pPr>
            <a:r>
              <a:rPr lang="en-US" dirty="0"/>
              <a:t>RichEdit1-&gt;Text=RichEdit1-&gt;</a:t>
            </a:r>
            <a:r>
              <a:rPr lang="en-US" dirty="0" err="1"/>
              <a:t>Text+IntToStr</a:t>
            </a:r>
            <a:r>
              <a:rPr lang="en-US" dirty="0"/>
              <a:t>(Temp-</a:t>
            </a:r>
            <a:r>
              <a:rPr lang="en-US" dirty="0" smtClean="0"/>
              <a:t>&gt; data</a:t>
            </a:r>
            <a:r>
              <a:rPr lang="en-US" dirty="0"/>
              <a:t>)+ " -&gt; ";  }</a:t>
            </a:r>
            <a:endParaRPr lang="ru-RU" dirty="0"/>
          </a:p>
          <a:p>
            <a:pPr marL="0" indent="0">
              <a:buNone/>
            </a:pPr>
            <a:r>
              <a:rPr lang="en-US" dirty="0"/>
              <a:t>	  </a:t>
            </a:r>
            <a:r>
              <a:rPr lang="ru-RU" dirty="0" err="1"/>
              <a:t>Temp</a:t>
            </a:r>
            <a:r>
              <a:rPr lang="ru-RU" dirty="0"/>
              <a:t> = </a:t>
            </a:r>
            <a:r>
              <a:rPr lang="ru-RU" dirty="0" err="1"/>
              <a:t>Temp</a:t>
            </a:r>
            <a:r>
              <a:rPr lang="ru-RU" dirty="0"/>
              <a:t>-&gt;</a:t>
            </a:r>
            <a:r>
              <a:rPr lang="ru-RU" dirty="0" err="1"/>
              <a:t>next</a:t>
            </a:r>
            <a:r>
              <a:rPr lang="ru-RU" dirty="0" smtClean="0"/>
              <a:t>;</a:t>
            </a:r>
            <a:r>
              <a:rPr lang="ru-RU" dirty="0"/>
              <a:t>	</a:t>
            </a:r>
            <a:r>
              <a:rPr lang="ru-RU" dirty="0" smtClean="0"/>
              <a:t>}</a:t>
            </a:r>
            <a:r>
              <a:rPr lang="ru-RU" dirty="0"/>
              <a:t> </a:t>
            </a:r>
            <a:r>
              <a:rPr lang="ru-RU" dirty="0" smtClean="0"/>
              <a:t>  </a:t>
            </a:r>
            <a:r>
              <a:rPr lang="ru-RU" dirty="0"/>
              <a:t>}</a:t>
            </a:r>
          </a:p>
          <a:p>
            <a:pPr marL="0" indent="0">
              <a:buNone/>
            </a:pPr>
            <a:r>
              <a:rPr lang="ru-RU" dirty="0"/>
              <a:t> </a:t>
            </a:r>
          </a:p>
        </p:txBody>
      </p:sp>
    </p:spTree>
    <p:extLst>
      <p:ext uri="{BB962C8B-B14F-4D97-AF65-F5344CB8AC3E}">
        <p14:creationId xmlns:p14="http://schemas.microsoft.com/office/powerpoint/2010/main" val="2032137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692696"/>
            <a:ext cx="8229600" cy="5184576"/>
          </a:xfrm>
        </p:spPr>
        <p:txBody>
          <a:bodyPr>
            <a:normAutofit/>
          </a:bodyPr>
          <a:lstStyle/>
          <a:p>
            <a:pPr marL="0" indent="0">
              <a:buNone/>
            </a:pPr>
            <a:r>
              <a:rPr lang="ru-RU" b="1" dirty="0" smtClean="0"/>
              <a:t>Хеш-функция должна</a:t>
            </a:r>
          </a:p>
          <a:p>
            <a:pPr lvl="0"/>
            <a:r>
              <a:rPr lang="ru-RU" dirty="0" smtClean="0"/>
              <a:t>быть </a:t>
            </a:r>
            <a:r>
              <a:rPr lang="ru-RU" dirty="0"/>
              <a:t>простой с вычислительной точки зрения;</a:t>
            </a:r>
          </a:p>
          <a:p>
            <a:pPr lvl="0"/>
            <a:r>
              <a:rPr lang="ru-RU" dirty="0" smtClean="0"/>
              <a:t>распределять </a:t>
            </a:r>
            <a:r>
              <a:rPr lang="ru-RU" dirty="0"/>
              <a:t>ключи в хеш-таблице наиболее равномерно;</a:t>
            </a:r>
          </a:p>
          <a:p>
            <a:pPr lvl="0"/>
            <a:r>
              <a:rPr lang="ru-RU" dirty="0" smtClean="0"/>
              <a:t>не отображать </a:t>
            </a:r>
            <a:r>
              <a:rPr lang="ru-RU" dirty="0"/>
              <a:t>какую-либо связь между значениями ключей в связь между значениями адресов;</a:t>
            </a:r>
          </a:p>
          <a:p>
            <a:pPr lvl="0"/>
            <a:r>
              <a:rPr lang="ru-RU" dirty="0" smtClean="0"/>
              <a:t>минимизировать </a:t>
            </a:r>
            <a:r>
              <a:rPr lang="ru-RU" dirty="0"/>
              <a:t>число </a:t>
            </a:r>
            <a:r>
              <a:rPr lang="ru-RU" dirty="0" smtClean="0"/>
              <a:t>коллизий</a:t>
            </a:r>
            <a:endParaRPr lang="ru-RU" b="1" dirty="0" smtClean="0"/>
          </a:p>
          <a:p>
            <a:pPr marL="0" indent="0">
              <a:buNone/>
            </a:pPr>
            <a:endParaRPr lang="ru-RU" b="1" dirty="0"/>
          </a:p>
        </p:txBody>
      </p:sp>
    </p:spTree>
    <p:extLst>
      <p:ext uri="{BB962C8B-B14F-4D97-AF65-F5344CB8AC3E}">
        <p14:creationId xmlns:p14="http://schemas.microsoft.com/office/powerpoint/2010/main" val="2861432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71600" y="1700808"/>
            <a:ext cx="6696744" cy="3672408"/>
          </a:xfrm>
        </p:spPr>
        <p:txBody>
          <a:bodyPr>
            <a:noAutofit/>
          </a:bodyPr>
          <a:lstStyle/>
          <a:p>
            <a:pPr marL="0" indent="0">
              <a:buNone/>
            </a:pPr>
            <a:r>
              <a:rPr lang="ru-RU" dirty="0"/>
              <a:t> </a:t>
            </a:r>
            <a:r>
              <a:rPr lang="ru-RU" dirty="0" smtClean="0"/>
              <a:t>  </a:t>
            </a:r>
            <a:r>
              <a:rPr lang="ru-RU" dirty="0"/>
              <a:t>// очистка хеш-таблицы</a:t>
            </a:r>
          </a:p>
          <a:p>
            <a:pPr marL="0" indent="0">
              <a:buNone/>
            </a:pPr>
            <a:r>
              <a:rPr lang="ru-RU" dirty="0"/>
              <a:t>	</a:t>
            </a:r>
            <a:r>
              <a:rPr lang="ru-RU" dirty="0" err="1"/>
              <a:t>for</a:t>
            </a:r>
            <a:r>
              <a:rPr lang="ru-RU" dirty="0"/>
              <a:t> (i = maxnum-1; i &gt;= 0; i--) {</a:t>
            </a:r>
          </a:p>
          <a:p>
            <a:pPr marL="0" indent="0">
              <a:buNone/>
            </a:pPr>
            <a:r>
              <a:rPr lang="ru-RU" dirty="0"/>
              <a:t>		</a:t>
            </a:r>
            <a:r>
              <a:rPr lang="ru-RU" dirty="0" err="1"/>
              <a:t>deleteNode</a:t>
            </a:r>
            <a:r>
              <a:rPr lang="ru-RU" dirty="0"/>
              <a:t>(a[i</a:t>
            </a:r>
            <a:r>
              <a:rPr lang="ru-RU" dirty="0" smtClean="0"/>
              <a:t>]);</a:t>
            </a:r>
            <a:r>
              <a:rPr lang="ru-RU" dirty="0"/>
              <a:t>	</a:t>
            </a:r>
            <a:r>
              <a:rPr lang="ru-RU" dirty="0" smtClean="0"/>
              <a:t>} }</a:t>
            </a:r>
            <a:endParaRPr lang="ru-RU" dirty="0"/>
          </a:p>
          <a:p>
            <a:pPr marL="0" indent="0">
              <a:buNone/>
            </a:pPr>
            <a:r>
              <a:rPr lang="ru-RU" dirty="0" smtClean="0"/>
              <a:t> </a:t>
            </a:r>
            <a:endParaRPr lang="ru-RU" dirty="0"/>
          </a:p>
        </p:txBody>
      </p:sp>
    </p:spTree>
    <p:extLst>
      <p:ext uri="{BB962C8B-B14F-4D97-AF65-F5344CB8AC3E}">
        <p14:creationId xmlns:p14="http://schemas.microsoft.com/office/powerpoint/2010/main" val="1578544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fontScale="90000"/>
          </a:bodyPr>
          <a:lstStyle/>
          <a:p>
            <a:r>
              <a:rPr lang="ru-RU" b="1" i="1" dirty="0">
                <a:latin typeface="Cambria"/>
                <a:ea typeface="Times New Roman"/>
                <a:cs typeface="Times New Roman"/>
              </a:rPr>
              <a:t>Закрытое </a:t>
            </a:r>
            <a:r>
              <a:rPr lang="ru-RU" b="1" i="1" dirty="0" smtClean="0">
                <a:latin typeface="Cambria"/>
                <a:ea typeface="Times New Roman"/>
                <a:cs typeface="Times New Roman"/>
              </a:rPr>
              <a:t>хеширование</a:t>
            </a:r>
            <a:r>
              <a:rPr lang="en-US" b="1" i="1" dirty="0" smtClean="0">
                <a:latin typeface="Cambria"/>
                <a:ea typeface="Times New Roman"/>
                <a:cs typeface="Times New Roman"/>
              </a:rPr>
              <a:t/>
            </a:r>
            <a:br>
              <a:rPr lang="en-US" b="1" i="1" dirty="0" smtClean="0">
                <a:latin typeface="Cambria"/>
                <a:ea typeface="Times New Roman"/>
                <a:cs typeface="Times New Roman"/>
              </a:rPr>
            </a:br>
            <a:r>
              <a:rPr lang="en-US" dirty="0"/>
              <a:t>(</a:t>
            </a:r>
            <a:r>
              <a:rPr lang="ru-RU" dirty="0" smtClean="0"/>
              <a:t>метод </a:t>
            </a:r>
            <a:r>
              <a:rPr lang="ru-RU" dirty="0"/>
              <a:t>открытой </a:t>
            </a:r>
            <a:r>
              <a:rPr lang="ru-RU" dirty="0" smtClean="0"/>
              <a:t>адресации</a:t>
            </a:r>
            <a:r>
              <a:rPr lang="en-US" dirty="0" smtClean="0"/>
              <a:t>)</a:t>
            </a:r>
            <a:endParaRPr lang="ru-RU" dirty="0"/>
          </a:p>
        </p:txBody>
      </p:sp>
      <p:sp>
        <p:nvSpPr>
          <p:cNvPr id="3" name="Объект 2"/>
          <p:cNvSpPr>
            <a:spLocks noGrp="1"/>
          </p:cNvSpPr>
          <p:nvPr>
            <p:ph idx="1"/>
          </p:nvPr>
        </p:nvSpPr>
        <p:spPr>
          <a:xfrm>
            <a:off x="179512" y="1484784"/>
            <a:ext cx="8784976" cy="5184576"/>
          </a:xfrm>
        </p:spPr>
        <p:txBody>
          <a:bodyPr>
            <a:normAutofit fontScale="85000" lnSpcReduction="20000"/>
          </a:bodyPr>
          <a:lstStyle/>
          <a:p>
            <a:pPr marL="0" indent="0">
              <a:buNone/>
            </a:pPr>
            <a:r>
              <a:rPr lang="ru-RU" dirty="0"/>
              <a:t>При закрытом (внутреннем) хешировании в хеш-таблице хранятся непосредственно сами элементы, а не заголовки списков элементов. Поэтому в каждой записи (сегменте) может храниться только один элемент. При закрытом хешировании применяется методика </a:t>
            </a:r>
            <a:r>
              <a:rPr lang="ru-RU" i="1" dirty="0"/>
              <a:t>повторного хеширования</a:t>
            </a:r>
            <a:r>
              <a:rPr lang="ru-RU" dirty="0"/>
              <a:t>. Если осуществляется попытка поместить элемент х в сегмент с номером h(х), который уже занят другим элементом (коллизия), то в соответствии с методикой повторного хеширования выбирается последовательность других номеров сегментов h1(х),h2(х),..., куда можно поместить элемент х. Каждое из этих местоположений последовательно проверяется, пока не будет найдено свободное. Если свободных сегментов нет, то, следовательно, таблица заполнена, и элемент х добавить нельзя.</a:t>
            </a:r>
          </a:p>
          <a:p>
            <a:pPr marL="0" indent="0">
              <a:buNone/>
            </a:pPr>
            <a:endParaRPr lang="ru-RU" dirty="0"/>
          </a:p>
        </p:txBody>
      </p:sp>
    </p:spTree>
    <p:extLst>
      <p:ext uri="{BB962C8B-B14F-4D97-AF65-F5344CB8AC3E}">
        <p14:creationId xmlns:p14="http://schemas.microsoft.com/office/powerpoint/2010/main" val="274430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188640"/>
            <a:ext cx="8784976" cy="6480720"/>
          </a:xfrm>
        </p:spPr>
        <p:txBody>
          <a:bodyPr>
            <a:normAutofit fontScale="92500" lnSpcReduction="10000"/>
          </a:bodyPr>
          <a:lstStyle/>
          <a:p>
            <a:pPr marL="0" indent="0">
              <a:buNone/>
            </a:pPr>
            <a:r>
              <a:rPr lang="ru-RU" dirty="0"/>
              <a:t>При поиске элемента х необходимо просмотреть все местоположения h(x),h1(х),h2(х),..., пока не будет найден х или пока не встретится пустой сегмент. </a:t>
            </a:r>
            <a:endParaRPr lang="en-US" dirty="0" smtClean="0"/>
          </a:p>
          <a:p>
            <a:pPr marL="0" indent="0">
              <a:buNone/>
            </a:pPr>
            <a:r>
              <a:rPr lang="ru-RU" dirty="0"/>
              <a:t>Существует несколько методов повторного хеширования, то есть определения местоположений h(x),h1(х),h2(х),...:</a:t>
            </a:r>
          </a:p>
          <a:p>
            <a:pPr lvl="0"/>
            <a:r>
              <a:rPr lang="ru-RU" dirty="0"/>
              <a:t>линейное опробование (адрес=h(x)+</a:t>
            </a:r>
            <a:r>
              <a:rPr lang="ru-RU" dirty="0" err="1"/>
              <a:t>ci</a:t>
            </a:r>
            <a:r>
              <a:rPr lang="ru-RU" dirty="0"/>
              <a:t>);</a:t>
            </a:r>
          </a:p>
          <a:p>
            <a:pPr lvl="0"/>
            <a:r>
              <a:rPr lang="ru-RU" dirty="0"/>
              <a:t>квадратичное опробование (адрес=h(x)+ci+di</a:t>
            </a:r>
            <a:r>
              <a:rPr lang="ru-RU" baseline="30000" dirty="0"/>
              <a:t>2</a:t>
            </a:r>
            <a:r>
              <a:rPr lang="ru-RU" dirty="0"/>
              <a:t>);</a:t>
            </a:r>
          </a:p>
          <a:p>
            <a:pPr lvl="0"/>
            <a:r>
              <a:rPr lang="ru-RU" dirty="0"/>
              <a:t>двойное хеширование (адрес=h(x)+ih2(x</a:t>
            </a:r>
            <a:r>
              <a:rPr lang="ru-RU" dirty="0" smtClean="0"/>
              <a:t>)).</a:t>
            </a:r>
            <a:endParaRPr lang="en-US" dirty="0" smtClean="0"/>
          </a:p>
          <a:p>
            <a:pPr lvl="0"/>
            <a:endParaRPr lang="ru-RU" dirty="0"/>
          </a:p>
          <a:p>
            <a:pPr marL="0" indent="0">
              <a:buNone/>
            </a:pPr>
            <a:r>
              <a:rPr lang="ru-RU" dirty="0"/>
              <a:t>где i – номер попытки разрешить коллизию,</a:t>
            </a:r>
          </a:p>
          <a:p>
            <a:pPr marL="0" indent="0">
              <a:buNone/>
            </a:pPr>
            <a:r>
              <a:rPr lang="ru-RU" dirty="0"/>
              <a:t>c и d – константы</a:t>
            </a:r>
            <a:r>
              <a:rPr lang="ru-RU" dirty="0" smtClean="0"/>
              <a:t>.</a:t>
            </a:r>
            <a:endParaRPr lang="en-US" dirty="0" smtClean="0"/>
          </a:p>
          <a:p>
            <a:pPr marL="0" indent="0">
              <a:buNone/>
            </a:pPr>
            <a:endParaRPr lang="ru-RU" dirty="0"/>
          </a:p>
        </p:txBody>
      </p:sp>
    </p:spTree>
    <p:extLst>
      <p:ext uri="{BB962C8B-B14F-4D97-AF65-F5344CB8AC3E}">
        <p14:creationId xmlns:p14="http://schemas.microsoft.com/office/powerpoint/2010/main" val="455329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404664"/>
            <a:ext cx="8856984" cy="5976285"/>
          </a:xfrm>
        </p:spPr>
        <p:txBody>
          <a:bodyPr>
            <a:noAutofit/>
          </a:bodyPr>
          <a:lstStyle/>
          <a:p>
            <a:pPr marL="0" indent="0">
              <a:buNone/>
            </a:pPr>
            <a:r>
              <a:rPr lang="en-US" dirty="0" err="1" smtClean="0"/>
              <a:t>typedef</a:t>
            </a:r>
            <a:r>
              <a:rPr lang="en-US" dirty="0" smtClean="0"/>
              <a:t> </a:t>
            </a:r>
            <a:r>
              <a:rPr lang="en-US" dirty="0"/>
              <a:t>int T;  // </a:t>
            </a:r>
            <a:r>
              <a:rPr lang="en-US" dirty="0" err="1"/>
              <a:t>тип</a:t>
            </a:r>
            <a:r>
              <a:rPr lang="en-US" dirty="0"/>
              <a:t> </a:t>
            </a:r>
            <a:r>
              <a:rPr lang="en-US" dirty="0" err="1"/>
              <a:t>элементов</a:t>
            </a:r>
            <a:endParaRPr lang="ru-RU" dirty="0"/>
          </a:p>
          <a:p>
            <a:pPr marL="0" indent="0">
              <a:buNone/>
            </a:pPr>
            <a:r>
              <a:rPr lang="en-US" dirty="0" err="1"/>
              <a:t>typedef</a:t>
            </a:r>
            <a:r>
              <a:rPr lang="en-US" dirty="0"/>
              <a:t> int </a:t>
            </a:r>
            <a:r>
              <a:rPr lang="en-US" dirty="0" err="1"/>
              <a:t>hashTableIndex</a:t>
            </a:r>
            <a:r>
              <a:rPr lang="en-US" dirty="0"/>
              <a:t>;// </a:t>
            </a:r>
            <a:r>
              <a:rPr lang="en-US" sz="2800" dirty="0" err="1"/>
              <a:t>индекс</a:t>
            </a:r>
            <a:r>
              <a:rPr lang="en-US" sz="2800" dirty="0"/>
              <a:t> в </a:t>
            </a:r>
            <a:r>
              <a:rPr lang="en-US" sz="2800" dirty="0" err="1"/>
              <a:t>хеш-таблице</a:t>
            </a:r>
            <a:endParaRPr lang="ru-RU" sz="2800" dirty="0"/>
          </a:p>
          <a:p>
            <a:pPr marL="0" indent="0">
              <a:buNone/>
            </a:pPr>
            <a:r>
              <a:rPr lang="en-US" dirty="0"/>
              <a:t>int </a:t>
            </a:r>
            <a:r>
              <a:rPr lang="en-US" dirty="0" err="1"/>
              <a:t>hashTableSize</a:t>
            </a:r>
            <a:r>
              <a:rPr lang="en-US" dirty="0"/>
              <a:t>;</a:t>
            </a:r>
            <a:endParaRPr lang="ru-RU" dirty="0"/>
          </a:p>
          <a:p>
            <a:pPr marL="0" indent="0">
              <a:buNone/>
            </a:pPr>
            <a:r>
              <a:rPr lang="en-US" dirty="0"/>
              <a:t>T *</a:t>
            </a:r>
            <a:r>
              <a:rPr lang="en-US" dirty="0" err="1"/>
              <a:t>hashTable</a:t>
            </a:r>
            <a:r>
              <a:rPr lang="en-US" dirty="0"/>
              <a:t>;</a:t>
            </a:r>
            <a:endParaRPr lang="ru-RU" dirty="0"/>
          </a:p>
          <a:p>
            <a:pPr marL="0" indent="0">
              <a:buNone/>
            </a:pPr>
            <a:r>
              <a:rPr lang="en-US" dirty="0"/>
              <a:t>bool *used</a:t>
            </a:r>
            <a:r>
              <a:rPr lang="en-US" dirty="0" smtClean="0"/>
              <a:t>;</a:t>
            </a:r>
            <a:r>
              <a:rPr lang="ru-RU" dirty="0" smtClean="0"/>
              <a:t> </a:t>
            </a:r>
            <a:r>
              <a:rPr lang="en-US" dirty="0"/>
              <a:t> </a:t>
            </a:r>
            <a:endParaRPr lang="ru-RU" sz="800" dirty="0"/>
          </a:p>
          <a:p>
            <a:pPr marL="0" indent="0">
              <a:buNone/>
            </a:pPr>
            <a:r>
              <a:rPr lang="en-US" dirty="0" err="1"/>
              <a:t>hashTableIndex</a:t>
            </a:r>
            <a:r>
              <a:rPr lang="en-US" dirty="0"/>
              <a:t> </a:t>
            </a:r>
            <a:r>
              <a:rPr lang="en-US" dirty="0" err="1"/>
              <a:t>myhash</a:t>
            </a:r>
            <a:r>
              <a:rPr lang="en-US" dirty="0"/>
              <a:t>(T data);</a:t>
            </a:r>
            <a:endParaRPr lang="ru-RU" dirty="0"/>
          </a:p>
          <a:p>
            <a:pPr marL="0" indent="0">
              <a:buNone/>
            </a:pPr>
            <a:r>
              <a:rPr lang="en-US" dirty="0"/>
              <a:t>void </a:t>
            </a:r>
            <a:r>
              <a:rPr lang="en-US" dirty="0" err="1"/>
              <a:t>insertData</a:t>
            </a:r>
            <a:r>
              <a:rPr lang="en-US" dirty="0"/>
              <a:t>(T data);</a:t>
            </a:r>
            <a:endParaRPr lang="ru-RU" dirty="0"/>
          </a:p>
          <a:p>
            <a:pPr marL="0" indent="0">
              <a:buNone/>
            </a:pPr>
            <a:r>
              <a:rPr lang="en-US" dirty="0"/>
              <a:t>void </a:t>
            </a:r>
            <a:r>
              <a:rPr lang="en-US" dirty="0" err="1"/>
              <a:t>deleteData</a:t>
            </a:r>
            <a:r>
              <a:rPr lang="en-US" dirty="0"/>
              <a:t>(T data);</a:t>
            </a:r>
            <a:endParaRPr lang="ru-RU" dirty="0"/>
          </a:p>
          <a:p>
            <a:pPr marL="0" indent="0">
              <a:buNone/>
            </a:pPr>
            <a:r>
              <a:rPr lang="en-US" dirty="0"/>
              <a:t>bool </a:t>
            </a:r>
            <a:r>
              <a:rPr lang="en-US" dirty="0" err="1"/>
              <a:t>findData</a:t>
            </a:r>
            <a:r>
              <a:rPr lang="en-US" dirty="0"/>
              <a:t> (T data);</a:t>
            </a:r>
            <a:endParaRPr lang="ru-RU" dirty="0"/>
          </a:p>
          <a:p>
            <a:pPr marL="0" indent="0">
              <a:buNone/>
            </a:pPr>
            <a:r>
              <a:rPr lang="en-US" dirty="0"/>
              <a:t>int </a:t>
            </a:r>
            <a:r>
              <a:rPr lang="en-US" dirty="0" err="1"/>
              <a:t>dist</a:t>
            </a:r>
            <a:r>
              <a:rPr lang="en-US" dirty="0"/>
              <a:t> (</a:t>
            </a:r>
            <a:r>
              <a:rPr lang="en-US" dirty="0" err="1"/>
              <a:t>hashTableIndex</a:t>
            </a:r>
            <a:r>
              <a:rPr lang="en-US" dirty="0"/>
              <a:t> a</a:t>
            </a:r>
            <a:r>
              <a:rPr lang="en-US" dirty="0" smtClean="0"/>
              <a:t>,   </a:t>
            </a:r>
            <a:r>
              <a:rPr lang="en-US" dirty="0" err="1" smtClean="0"/>
              <a:t>hashTableIndex</a:t>
            </a:r>
            <a:r>
              <a:rPr lang="en-US" dirty="0" smtClean="0"/>
              <a:t> </a:t>
            </a:r>
            <a:r>
              <a:rPr lang="en-US" dirty="0"/>
              <a:t>b);</a:t>
            </a:r>
            <a:endParaRPr lang="ru-RU" dirty="0"/>
          </a:p>
        </p:txBody>
      </p:sp>
    </p:spTree>
    <p:extLst>
      <p:ext uri="{BB962C8B-B14F-4D97-AF65-F5344CB8AC3E}">
        <p14:creationId xmlns:p14="http://schemas.microsoft.com/office/powerpoint/2010/main" val="4202721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16632"/>
            <a:ext cx="8883790" cy="6552728"/>
          </a:xfrm>
        </p:spPr>
        <p:txBody>
          <a:bodyPr>
            <a:noAutofit/>
          </a:bodyPr>
          <a:lstStyle/>
          <a:p>
            <a:pPr marL="0" indent="0">
              <a:buNone/>
            </a:pPr>
            <a:r>
              <a:rPr lang="en-US" dirty="0"/>
              <a:t>int _</a:t>
            </a:r>
            <a:r>
              <a:rPr lang="en-US" dirty="0" err="1"/>
              <a:t>tmain</a:t>
            </a:r>
            <a:r>
              <a:rPr lang="en-US" dirty="0"/>
              <a:t>(int </a:t>
            </a:r>
            <a:r>
              <a:rPr lang="en-US" dirty="0" err="1"/>
              <a:t>argc</a:t>
            </a:r>
            <a:r>
              <a:rPr lang="en-US" dirty="0"/>
              <a:t>, _TCHAR* </a:t>
            </a:r>
            <a:r>
              <a:rPr lang="en-US" dirty="0" err="1"/>
              <a:t>argv</a:t>
            </a:r>
            <a:r>
              <a:rPr lang="en-US" dirty="0"/>
              <a:t>[]){</a:t>
            </a:r>
            <a:endParaRPr lang="ru-RU" dirty="0"/>
          </a:p>
          <a:p>
            <a:pPr marL="0" indent="0">
              <a:buNone/>
            </a:pPr>
            <a:r>
              <a:rPr lang="en-US" dirty="0"/>
              <a:t>  int </a:t>
            </a:r>
            <a:r>
              <a:rPr lang="en-US" dirty="0" err="1"/>
              <a:t>i</a:t>
            </a:r>
            <a:r>
              <a:rPr lang="ru-RU" dirty="0"/>
              <a:t>, *</a:t>
            </a:r>
            <a:r>
              <a:rPr lang="en-US" dirty="0"/>
              <a:t>a</a:t>
            </a:r>
            <a:r>
              <a:rPr lang="ru-RU" dirty="0"/>
              <a:t>, </a:t>
            </a:r>
            <a:r>
              <a:rPr lang="en-US" dirty="0" err="1"/>
              <a:t>maxnum</a:t>
            </a:r>
            <a:r>
              <a:rPr lang="ru-RU" dirty="0"/>
              <a:t>;</a:t>
            </a:r>
          </a:p>
          <a:p>
            <a:pPr marL="0" indent="0">
              <a:buNone/>
            </a:pPr>
            <a:r>
              <a:rPr lang="en-US" dirty="0" smtClean="0"/>
              <a:t>cout</a:t>
            </a:r>
            <a:r>
              <a:rPr lang="ru-RU" dirty="0" smtClean="0"/>
              <a:t> </a:t>
            </a:r>
            <a:r>
              <a:rPr lang="ru-RU" dirty="0"/>
              <a:t>&lt;&lt; </a:t>
            </a:r>
            <a:r>
              <a:rPr lang="ru-RU" sz="2800" dirty="0"/>
              <a:t>"Введите количество элементов </a:t>
            </a:r>
            <a:r>
              <a:rPr lang="en-US" sz="2800" dirty="0" err="1"/>
              <a:t>maxnum</a:t>
            </a:r>
            <a:r>
              <a:rPr lang="ru-RU" sz="2800" dirty="0"/>
              <a:t> : ";</a:t>
            </a:r>
          </a:p>
          <a:p>
            <a:pPr marL="0" indent="0">
              <a:buNone/>
            </a:pPr>
            <a:r>
              <a:rPr lang="en-US" dirty="0" err="1" smtClean="0"/>
              <a:t>cin</a:t>
            </a:r>
            <a:r>
              <a:rPr lang="ru-RU" dirty="0" smtClean="0"/>
              <a:t> </a:t>
            </a:r>
            <a:r>
              <a:rPr lang="ru-RU" dirty="0"/>
              <a:t>&gt;&gt; </a:t>
            </a:r>
            <a:r>
              <a:rPr lang="en-US" dirty="0" err="1"/>
              <a:t>maxnum</a:t>
            </a:r>
            <a:r>
              <a:rPr lang="ru-RU" dirty="0"/>
              <a:t>;</a:t>
            </a:r>
          </a:p>
          <a:p>
            <a:pPr marL="0" indent="0">
              <a:buNone/>
            </a:pPr>
            <a:r>
              <a:rPr lang="en-US" dirty="0" smtClean="0"/>
              <a:t>cout</a:t>
            </a:r>
            <a:r>
              <a:rPr lang="ru-RU" dirty="0" smtClean="0"/>
              <a:t> </a:t>
            </a:r>
            <a:r>
              <a:rPr lang="ru-RU" dirty="0"/>
              <a:t>&lt;&lt; </a:t>
            </a:r>
            <a:r>
              <a:rPr lang="ru-RU" sz="2800" dirty="0"/>
              <a:t>"Введите размер хеш-таблицы </a:t>
            </a:r>
            <a:r>
              <a:rPr lang="en-US" sz="2800" dirty="0" err="1"/>
              <a:t>hashTableSize</a:t>
            </a:r>
            <a:r>
              <a:rPr lang="ru-RU" sz="2800" dirty="0"/>
              <a:t> : ";</a:t>
            </a:r>
          </a:p>
          <a:p>
            <a:pPr marL="0" indent="0">
              <a:buNone/>
            </a:pPr>
            <a:r>
              <a:rPr lang="ru-RU" dirty="0"/>
              <a:t>  </a:t>
            </a:r>
            <a:r>
              <a:rPr lang="en-US" dirty="0" err="1"/>
              <a:t>cin</a:t>
            </a:r>
            <a:r>
              <a:rPr lang="en-US" dirty="0"/>
              <a:t> &gt;&gt; </a:t>
            </a:r>
            <a:r>
              <a:rPr lang="en-US" dirty="0" err="1"/>
              <a:t>hashTableSize</a:t>
            </a:r>
            <a:r>
              <a:rPr lang="en-US" dirty="0"/>
              <a:t>;</a:t>
            </a:r>
            <a:endParaRPr lang="ru-RU" dirty="0"/>
          </a:p>
          <a:p>
            <a:pPr marL="0" indent="0">
              <a:buNone/>
            </a:pPr>
            <a:r>
              <a:rPr lang="en-US" dirty="0"/>
              <a:t>  a = new int[</a:t>
            </a:r>
            <a:r>
              <a:rPr lang="en-US" dirty="0" err="1"/>
              <a:t>maxnum</a:t>
            </a:r>
            <a:r>
              <a:rPr lang="en-US" dirty="0"/>
              <a:t>];</a:t>
            </a:r>
            <a:endParaRPr lang="ru-RU" dirty="0"/>
          </a:p>
          <a:p>
            <a:pPr marL="0" indent="0">
              <a:buNone/>
            </a:pPr>
            <a:r>
              <a:rPr lang="en-US" dirty="0"/>
              <a:t>  </a:t>
            </a:r>
            <a:r>
              <a:rPr lang="en-US" dirty="0" err="1"/>
              <a:t>hashTable</a:t>
            </a:r>
            <a:r>
              <a:rPr lang="en-US" dirty="0"/>
              <a:t> = new T[</a:t>
            </a:r>
            <a:r>
              <a:rPr lang="en-US" dirty="0" err="1"/>
              <a:t>hashTableSize</a:t>
            </a:r>
            <a:r>
              <a:rPr lang="en-US" dirty="0"/>
              <a:t>];</a:t>
            </a:r>
            <a:endParaRPr lang="ru-RU" dirty="0"/>
          </a:p>
          <a:p>
            <a:pPr marL="0" indent="0">
              <a:buNone/>
            </a:pPr>
            <a:r>
              <a:rPr lang="en-US" dirty="0"/>
              <a:t>  used = new bool[</a:t>
            </a:r>
            <a:r>
              <a:rPr lang="en-US" dirty="0" err="1"/>
              <a:t>hashTableSize</a:t>
            </a:r>
            <a:r>
              <a:rPr lang="en-US" dirty="0"/>
              <a:t>];</a:t>
            </a:r>
            <a:endParaRPr lang="ru-RU" dirty="0"/>
          </a:p>
          <a:p>
            <a:pPr marL="0" indent="0">
              <a:buNone/>
            </a:pPr>
            <a:r>
              <a:rPr lang="en-US" dirty="0"/>
              <a:t>  for (</a:t>
            </a:r>
            <a:r>
              <a:rPr lang="en-US" dirty="0" err="1"/>
              <a:t>i</a:t>
            </a:r>
            <a:r>
              <a:rPr lang="en-US" dirty="0"/>
              <a:t> = 0; </a:t>
            </a:r>
            <a:r>
              <a:rPr lang="en-US" dirty="0" err="1"/>
              <a:t>i</a:t>
            </a:r>
            <a:r>
              <a:rPr lang="en-US" dirty="0"/>
              <a:t> &lt; </a:t>
            </a:r>
            <a:r>
              <a:rPr lang="en-US" dirty="0" err="1"/>
              <a:t>hashTableSize</a:t>
            </a:r>
            <a:r>
              <a:rPr lang="en-US" dirty="0"/>
              <a:t>; </a:t>
            </a:r>
            <a:r>
              <a:rPr lang="en-US" dirty="0" err="1"/>
              <a:t>i</a:t>
            </a:r>
            <a:r>
              <a:rPr lang="en-US" dirty="0"/>
              <a:t>++){</a:t>
            </a:r>
            <a:endParaRPr lang="ru-RU" dirty="0"/>
          </a:p>
          <a:p>
            <a:pPr marL="0" indent="0">
              <a:buNone/>
            </a:pPr>
            <a:r>
              <a:rPr lang="en-US" dirty="0"/>
              <a:t>    </a:t>
            </a:r>
            <a:r>
              <a:rPr lang="en-US" dirty="0" err="1"/>
              <a:t>hashTable</a:t>
            </a:r>
            <a:r>
              <a:rPr lang="en-US" dirty="0"/>
              <a:t>[</a:t>
            </a:r>
            <a:r>
              <a:rPr lang="en-US" dirty="0" err="1"/>
              <a:t>i</a:t>
            </a:r>
            <a:r>
              <a:rPr lang="en-US" dirty="0"/>
              <a:t>] = 0</a:t>
            </a:r>
            <a:r>
              <a:rPr lang="en-US" dirty="0" smtClean="0"/>
              <a:t>;  </a:t>
            </a:r>
            <a:r>
              <a:rPr lang="en-US" dirty="0"/>
              <a:t>	used[</a:t>
            </a:r>
            <a:r>
              <a:rPr lang="en-US" dirty="0" err="1"/>
              <a:t>i</a:t>
            </a:r>
            <a:r>
              <a:rPr lang="en-US" dirty="0"/>
              <a:t>] = false</a:t>
            </a:r>
            <a:r>
              <a:rPr lang="en-US" dirty="0" smtClean="0"/>
              <a:t>;</a:t>
            </a:r>
            <a:r>
              <a:rPr lang="ru-RU" dirty="0" smtClean="0"/>
              <a:t>  </a:t>
            </a:r>
            <a:r>
              <a:rPr lang="en-US" dirty="0" smtClean="0"/>
              <a:t>  </a:t>
            </a:r>
            <a:r>
              <a:rPr lang="en-US" dirty="0"/>
              <a:t>}</a:t>
            </a:r>
            <a:endParaRPr lang="ru-RU" dirty="0"/>
          </a:p>
          <a:p>
            <a:pPr marL="0" indent="0">
              <a:buNone/>
            </a:pPr>
            <a:r>
              <a:rPr lang="ru-RU" dirty="0" smtClean="0"/>
              <a:t> </a:t>
            </a:r>
            <a:endParaRPr lang="ru-RU" dirty="0"/>
          </a:p>
        </p:txBody>
      </p:sp>
    </p:spTree>
    <p:extLst>
      <p:ext uri="{BB962C8B-B14F-4D97-AF65-F5344CB8AC3E}">
        <p14:creationId xmlns:p14="http://schemas.microsoft.com/office/powerpoint/2010/main" val="698239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476672"/>
            <a:ext cx="8352928" cy="5976664"/>
          </a:xfrm>
        </p:spPr>
        <p:txBody>
          <a:bodyPr>
            <a:noAutofit/>
          </a:bodyPr>
          <a:lstStyle/>
          <a:p>
            <a:pPr marL="0" indent="0">
              <a:buNone/>
            </a:pPr>
            <a:r>
              <a:rPr lang="en-US" dirty="0"/>
              <a:t>// </a:t>
            </a:r>
            <a:r>
              <a:rPr lang="en-US" dirty="0" err="1"/>
              <a:t>генерация</a:t>
            </a:r>
            <a:r>
              <a:rPr lang="en-US" dirty="0"/>
              <a:t> </a:t>
            </a:r>
            <a:r>
              <a:rPr lang="en-US" dirty="0" err="1"/>
              <a:t>массива</a:t>
            </a:r>
            <a:endParaRPr lang="ru-RU" dirty="0"/>
          </a:p>
          <a:p>
            <a:pPr marL="0" indent="0">
              <a:buNone/>
            </a:pPr>
            <a:r>
              <a:rPr lang="en-US" dirty="0"/>
              <a:t>  for (</a:t>
            </a:r>
            <a:r>
              <a:rPr lang="en-US" dirty="0" err="1"/>
              <a:t>i</a:t>
            </a:r>
            <a:r>
              <a:rPr lang="en-US" dirty="0"/>
              <a:t> = 0; </a:t>
            </a:r>
            <a:r>
              <a:rPr lang="en-US" dirty="0" err="1"/>
              <a:t>i</a:t>
            </a:r>
            <a:r>
              <a:rPr lang="en-US" dirty="0"/>
              <a:t> &lt; </a:t>
            </a:r>
            <a:r>
              <a:rPr lang="en-US" dirty="0" err="1"/>
              <a:t>maxnum</a:t>
            </a:r>
            <a:r>
              <a:rPr lang="en-US" dirty="0"/>
              <a:t>; </a:t>
            </a:r>
            <a:r>
              <a:rPr lang="en-US" dirty="0" err="1"/>
              <a:t>i</a:t>
            </a:r>
            <a:r>
              <a:rPr lang="en-US" dirty="0"/>
              <a:t>++)</a:t>
            </a:r>
            <a:endParaRPr lang="ru-RU" dirty="0"/>
          </a:p>
          <a:p>
            <a:pPr marL="0" indent="0">
              <a:buNone/>
            </a:pPr>
            <a:r>
              <a:rPr lang="en-US" dirty="0"/>
              <a:t>	a</a:t>
            </a:r>
            <a:r>
              <a:rPr lang="ru-RU" dirty="0"/>
              <a:t>[</a:t>
            </a:r>
            <a:r>
              <a:rPr lang="en-US" dirty="0" err="1"/>
              <a:t>i</a:t>
            </a:r>
            <a:r>
              <a:rPr lang="ru-RU" dirty="0"/>
              <a:t>] = </a:t>
            </a:r>
            <a:r>
              <a:rPr lang="en-US" dirty="0"/>
              <a:t>rand</a:t>
            </a:r>
            <a:r>
              <a:rPr lang="ru-RU" dirty="0"/>
              <a:t>();</a:t>
            </a:r>
          </a:p>
          <a:p>
            <a:pPr marL="0" indent="0">
              <a:buNone/>
            </a:pPr>
            <a:r>
              <a:rPr lang="ru-RU" sz="2800" dirty="0"/>
              <a:t>  // заполнение хеш-таблицы элементами массива</a:t>
            </a:r>
          </a:p>
          <a:p>
            <a:pPr marL="0" indent="0">
              <a:buNone/>
            </a:pPr>
            <a:r>
              <a:rPr lang="ru-RU" dirty="0"/>
              <a:t>  </a:t>
            </a:r>
            <a:r>
              <a:rPr lang="en-US" dirty="0"/>
              <a:t>for (</a:t>
            </a:r>
            <a:r>
              <a:rPr lang="en-US" dirty="0" err="1"/>
              <a:t>i</a:t>
            </a:r>
            <a:r>
              <a:rPr lang="en-US" dirty="0"/>
              <a:t> = 0; </a:t>
            </a:r>
            <a:r>
              <a:rPr lang="en-US" dirty="0" err="1"/>
              <a:t>i</a:t>
            </a:r>
            <a:r>
              <a:rPr lang="en-US" dirty="0"/>
              <a:t> &lt; </a:t>
            </a:r>
            <a:r>
              <a:rPr lang="en-US" dirty="0" err="1"/>
              <a:t>maxnum</a:t>
            </a:r>
            <a:r>
              <a:rPr lang="en-US" dirty="0"/>
              <a:t>; </a:t>
            </a:r>
            <a:r>
              <a:rPr lang="en-US" dirty="0" err="1"/>
              <a:t>i</a:t>
            </a:r>
            <a:r>
              <a:rPr lang="en-US" dirty="0"/>
              <a:t>++)</a:t>
            </a:r>
            <a:endParaRPr lang="ru-RU" dirty="0"/>
          </a:p>
          <a:p>
            <a:pPr marL="0" indent="0">
              <a:buNone/>
            </a:pPr>
            <a:r>
              <a:rPr lang="en-US" dirty="0"/>
              <a:t>	</a:t>
            </a:r>
            <a:r>
              <a:rPr lang="en-US" dirty="0" err="1"/>
              <a:t>insertData</a:t>
            </a:r>
            <a:r>
              <a:rPr lang="ru-RU" dirty="0"/>
              <a:t>(</a:t>
            </a:r>
            <a:r>
              <a:rPr lang="en-US" dirty="0"/>
              <a:t>a</a:t>
            </a:r>
            <a:r>
              <a:rPr lang="ru-RU" dirty="0"/>
              <a:t>[</a:t>
            </a:r>
            <a:r>
              <a:rPr lang="en-US" dirty="0" err="1"/>
              <a:t>i</a:t>
            </a:r>
            <a:r>
              <a:rPr lang="ru-RU" dirty="0"/>
              <a:t>]);</a:t>
            </a:r>
          </a:p>
          <a:p>
            <a:pPr marL="0" indent="0">
              <a:buNone/>
            </a:pPr>
            <a:r>
              <a:rPr lang="ru-RU" dirty="0"/>
              <a:t>  // поиск элементов массива по хеш-таблице</a:t>
            </a:r>
          </a:p>
          <a:p>
            <a:pPr marL="0" indent="0">
              <a:buNone/>
            </a:pPr>
            <a:r>
              <a:rPr lang="ru-RU" dirty="0"/>
              <a:t>  </a:t>
            </a:r>
            <a:r>
              <a:rPr lang="en-US" dirty="0"/>
              <a:t>for (</a:t>
            </a:r>
            <a:r>
              <a:rPr lang="en-US" dirty="0" err="1"/>
              <a:t>i</a:t>
            </a:r>
            <a:r>
              <a:rPr lang="en-US" dirty="0"/>
              <a:t> = maxnum-1; </a:t>
            </a:r>
            <a:r>
              <a:rPr lang="en-US" dirty="0" err="1"/>
              <a:t>i</a:t>
            </a:r>
            <a:r>
              <a:rPr lang="en-US" dirty="0"/>
              <a:t> &gt;= 0; </a:t>
            </a:r>
            <a:r>
              <a:rPr lang="en-US" dirty="0" err="1"/>
              <a:t>i</a:t>
            </a:r>
            <a:r>
              <a:rPr lang="en-US" dirty="0"/>
              <a:t>--)</a:t>
            </a:r>
            <a:endParaRPr lang="ru-RU" dirty="0"/>
          </a:p>
          <a:p>
            <a:pPr marL="0" indent="0">
              <a:buNone/>
            </a:pPr>
            <a:r>
              <a:rPr lang="en-US" dirty="0"/>
              <a:t>	</a:t>
            </a:r>
            <a:r>
              <a:rPr lang="en-US" dirty="0" err="1"/>
              <a:t>findData</a:t>
            </a:r>
            <a:r>
              <a:rPr lang="ru-RU" dirty="0"/>
              <a:t>(</a:t>
            </a:r>
            <a:r>
              <a:rPr lang="en-US" dirty="0"/>
              <a:t>a</a:t>
            </a:r>
            <a:r>
              <a:rPr lang="ru-RU" dirty="0"/>
              <a:t>[</a:t>
            </a:r>
            <a:r>
              <a:rPr lang="en-US" dirty="0" err="1"/>
              <a:t>i</a:t>
            </a:r>
            <a:r>
              <a:rPr lang="ru-RU" dirty="0"/>
              <a:t>]);</a:t>
            </a:r>
          </a:p>
          <a:p>
            <a:pPr marL="0" indent="0">
              <a:buNone/>
            </a:pPr>
            <a:r>
              <a:rPr lang="ru-RU" dirty="0"/>
              <a:t>  </a:t>
            </a:r>
          </a:p>
        </p:txBody>
      </p:sp>
    </p:spTree>
    <p:extLst>
      <p:ext uri="{BB962C8B-B14F-4D97-AF65-F5344CB8AC3E}">
        <p14:creationId xmlns:p14="http://schemas.microsoft.com/office/powerpoint/2010/main" val="4264385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1340768"/>
            <a:ext cx="7848872" cy="3672408"/>
          </a:xfrm>
        </p:spPr>
        <p:txBody>
          <a:bodyPr>
            <a:noAutofit/>
          </a:bodyPr>
          <a:lstStyle/>
          <a:p>
            <a:pPr marL="0" indent="0">
              <a:buNone/>
            </a:pPr>
            <a:r>
              <a:rPr lang="ru-RU" dirty="0" smtClean="0"/>
              <a:t>// </a:t>
            </a:r>
            <a:r>
              <a:rPr lang="ru-RU" dirty="0"/>
              <a:t>вывод элементов массива </a:t>
            </a:r>
            <a:endParaRPr lang="en-US" dirty="0" smtClean="0"/>
          </a:p>
          <a:p>
            <a:pPr marL="0" indent="0">
              <a:buNone/>
            </a:pPr>
            <a:r>
              <a:rPr lang="en-US" dirty="0" smtClean="0"/>
              <a:t>for </a:t>
            </a:r>
            <a:r>
              <a:rPr lang="en-US" dirty="0"/>
              <a:t>(</a:t>
            </a:r>
            <a:r>
              <a:rPr lang="en-US" dirty="0" err="1"/>
              <a:t>i</a:t>
            </a:r>
            <a:r>
              <a:rPr lang="en-US" dirty="0"/>
              <a:t> = 0; </a:t>
            </a:r>
            <a:r>
              <a:rPr lang="en-US" dirty="0" err="1"/>
              <a:t>i</a:t>
            </a:r>
            <a:r>
              <a:rPr lang="en-US" dirty="0"/>
              <a:t> &lt; </a:t>
            </a:r>
            <a:r>
              <a:rPr lang="en-US" dirty="0" err="1"/>
              <a:t>maxnum</a:t>
            </a:r>
            <a:r>
              <a:rPr lang="en-US" dirty="0"/>
              <a:t>; </a:t>
            </a:r>
            <a:r>
              <a:rPr lang="en-US" dirty="0" err="1"/>
              <a:t>i</a:t>
            </a:r>
            <a:r>
              <a:rPr lang="en-US" dirty="0"/>
              <a:t>++){</a:t>
            </a:r>
            <a:endParaRPr lang="ru-RU" dirty="0"/>
          </a:p>
          <a:p>
            <a:pPr marL="0" indent="0">
              <a:buNone/>
            </a:pPr>
            <a:r>
              <a:rPr lang="en-US" dirty="0"/>
              <a:t>	cout &lt;&lt; a[</a:t>
            </a:r>
            <a:r>
              <a:rPr lang="en-US" dirty="0" err="1"/>
              <a:t>i</a:t>
            </a:r>
            <a:r>
              <a:rPr lang="en-US" dirty="0"/>
              <a:t>]&lt;&lt;" ";</a:t>
            </a:r>
            <a:endParaRPr lang="ru-RU" dirty="0"/>
          </a:p>
          <a:p>
            <a:pPr marL="0" indent="0">
              <a:buNone/>
            </a:pPr>
            <a:r>
              <a:rPr lang="en-US" dirty="0"/>
              <a:t>	if ( </a:t>
            </a:r>
            <a:r>
              <a:rPr lang="en-US" dirty="0" err="1"/>
              <a:t>i</a:t>
            </a:r>
            <a:r>
              <a:rPr lang="en-US" dirty="0"/>
              <a:t> &lt; </a:t>
            </a:r>
            <a:r>
              <a:rPr lang="en-US" dirty="0" err="1"/>
              <a:t>maxnum</a:t>
            </a:r>
            <a:r>
              <a:rPr lang="en-US" dirty="0"/>
              <a:t> - 1 ) cout &lt;&lt; "\t";</a:t>
            </a:r>
            <a:endParaRPr lang="ru-RU" dirty="0"/>
          </a:p>
          <a:p>
            <a:pPr marL="0" indent="0">
              <a:buNone/>
            </a:pPr>
            <a:r>
              <a:rPr lang="en-US" dirty="0"/>
              <a:t>  }</a:t>
            </a:r>
            <a:endParaRPr lang="ru-RU" dirty="0"/>
          </a:p>
          <a:p>
            <a:pPr marL="0" indent="0">
              <a:buNone/>
            </a:pPr>
            <a:r>
              <a:rPr lang="en-US" dirty="0"/>
              <a:t>  cout&lt;&lt;"\n";</a:t>
            </a:r>
            <a:endParaRPr lang="ru-RU" dirty="0"/>
          </a:p>
          <a:p>
            <a:pPr marL="0" indent="0">
              <a:buNone/>
            </a:pPr>
            <a:r>
              <a:rPr lang="ru-RU" dirty="0" smtClean="0"/>
              <a:t> </a:t>
            </a:r>
            <a:endParaRPr lang="ru-RU" dirty="0"/>
          </a:p>
        </p:txBody>
      </p:sp>
    </p:spTree>
    <p:extLst>
      <p:ext uri="{BB962C8B-B14F-4D97-AF65-F5344CB8AC3E}">
        <p14:creationId xmlns:p14="http://schemas.microsoft.com/office/powerpoint/2010/main" val="2046215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260648"/>
            <a:ext cx="8856984" cy="6192688"/>
          </a:xfrm>
        </p:spPr>
        <p:txBody>
          <a:bodyPr>
            <a:noAutofit/>
          </a:bodyPr>
          <a:lstStyle/>
          <a:p>
            <a:pPr marL="0" indent="0">
              <a:buNone/>
            </a:pPr>
            <a:r>
              <a:rPr lang="en-US" dirty="0"/>
              <a:t>// </a:t>
            </a:r>
            <a:r>
              <a:rPr lang="en-US" dirty="0" err="1"/>
              <a:t>вывод</a:t>
            </a:r>
            <a:r>
              <a:rPr lang="en-US" dirty="0"/>
              <a:t> </a:t>
            </a:r>
            <a:r>
              <a:rPr lang="en-US" dirty="0" err="1"/>
              <a:t>хеш-таблицы</a:t>
            </a:r>
            <a:endParaRPr lang="ru-RU" dirty="0"/>
          </a:p>
          <a:p>
            <a:pPr marL="0" indent="0">
              <a:buNone/>
            </a:pPr>
            <a:r>
              <a:rPr lang="en-US" dirty="0"/>
              <a:t>  for (</a:t>
            </a:r>
            <a:r>
              <a:rPr lang="en-US" dirty="0" err="1"/>
              <a:t>i</a:t>
            </a:r>
            <a:r>
              <a:rPr lang="en-US" dirty="0"/>
              <a:t> = 0; </a:t>
            </a:r>
            <a:r>
              <a:rPr lang="en-US" dirty="0" err="1"/>
              <a:t>i</a:t>
            </a:r>
            <a:r>
              <a:rPr lang="en-US" dirty="0"/>
              <a:t> &lt; </a:t>
            </a:r>
            <a:r>
              <a:rPr lang="en-US" dirty="0" err="1"/>
              <a:t>hashTableSize</a:t>
            </a:r>
            <a:r>
              <a:rPr lang="en-US" dirty="0"/>
              <a:t>; </a:t>
            </a:r>
            <a:r>
              <a:rPr lang="en-US" dirty="0" err="1"/>
              <a:t>i</a:t>
            </a:r>
            <a:r>
              <a:rPr lang="en-US" dirty="0"/>
              <a:t>++){</a:t>
            </a:r>
            <a:endParaRPr lang="ru-RU" dirty="0"/>
          </a:p>
          <a:p>
            <a:pPr marL="0" indent="0">
              <a:buNone/>
            </a:pPr>
            <a:r>
              <a:rPr lang="en-US" dirty="0"/>
              <a:t>cout&lt;&lt; </a:t>
            </a:r>
            <a:r>
              <a:rPr lang="en-US" dirty="0" err="1"/>
              <a:t>i</a:t>
            </a:r>
            <a:r>
              <a:rPr lang="en-US" dirty="0"/>
              <a:t> &lt;&lt; "  :  " &lt;&lt; used[</a:t>
            </a:r>
            <a:r>
              <a:rPr lang="en-US" dirty="0" err="1"/>
              <a:t>i</a:t>
            </a:r>
            <a:r>
              <a:rPr lang="en-US" dirty="0"/>
              <a:t>] &lt;&lt; " : " &lt;&lt; </a:t>
            </a:r>
            <a:r>
              <a:rPr lang="en-US" dirty="0" err="1"/>
              <a:t>hashTable</a:t>
            </a:r>
            <a:r>
              <a:rPr lang="en-US" dirty="0"/>
              <a:t>[</a:t>
            </a:r>
            <a:r>
              <a:rPr lang="en-US" dirty="0" err="1"/>
              <a:t>i</a:t>
            </a:r>
            <a:r>
              <a:rPr lang="en-US" dirty="0"/>
              <a:t>] &lt;&lt;</a:t>
            </a:r>
            <a:r>
              <a:rPr lang="en-US" dirty="0" err="1"/>
              <a:t>endl</a:t>
            </a:r>
            <a:r>
              <a:rPr lang="en-US" dirty="0"/>
              <a:t>;</a:t>
            </a:r>
            <a:endParaRPr lang="ru-RU" dirty="0"/>
          </a:p>
          <a:p>
            <a:pPr marL="0" indent="0">
              <a:buNone/>
            </a:pPr>
            <a:r>
              <a:rPr lang="en-US" dirty="0"/>
              <a:t>  </a:t>
            </a:r>
            <a:r>
              <a:rPr lang="en-US" dirty="0" smtClean="0"/>
              <a:t>}</a:t>
            </a:r>
            <a:r>
              <a:rPr lang="en-US" dirty="0"/>
              <a:t> </a:t>
            </a:r>
            <a:endParaRPr lang="ru-RU" sz="800" dirty="0"/>
          </a:p>
          <a:p>
            <a:pPr marL="0" indent="0">
              <a:buNone/>
            </a:pPr>
            <a:r>
              <a:rPr lang="en-US" dirty="0"/>
              <a:t>  // </a:t>
            </a:r>
            <a:r>
              <a:rPr lang="en-US" dirty="0" err="1"/>
              <a:t>очистка</a:t>
            </a:r>
            <a:r>
              <a:rPr lang="en-US" dirty="0"/>
              <a:t> </a:t>
            </a:r>
            <a:r>
              <a:rPr lang="en-US" dirty="0" err="1"/>
              <a:t>хеш-таблицы</a:t>
            </a:r>
            <a:endParaRPr lang="ru-RU" dirty="0"/>
          </a:p>
          <a:p>
            <a:pPr marL="0" indent="0">
              <a:buNone/>
            </a:pPr>
            <a:r>
              <a:rPr lang="en-US" dirty="0"/>
              <a:t>  for (</a:t>
            </a:r>
            <a:r>
              <a:rPr lang="en-US" dirty="0" err="1"/>
              <a:t>i</a:t>
            </a:r>
            <a:r>
              <a:rPr lang="en-US" dirty="0"/>
              <a:t> = maxnum-1; </a:t>
            </a:r>
            <a:r>
              <a:rPr lang="en-US" dirty="0" err="1"/>
              <a:t>i</a:t>
            </a:r>
            <a:r>
              <a:rPr lang="en-US" dirty="0"/>
              <a:t> &gt;= 0; </a:t>
            </a:r>
            <a:r>
              <a:rPr lang="en-US" dirty="0" err="1"/>
              <a:t>i</a:t>
            </a:r>
            <a:r>
              <a:rPr lang="en-US" dirty="0"/>
              <a:t>--) {</a:t>
            </a:r>
            <a:endParaRPr lang="ru-RU" dirty="0"/>
          </a:p>
          <a:p>
            <a:pPr marL="0" indent="0">
              <a:buNone/>
            </a:pPr>
            <a:r>
              <a:rPr lang="en-US" dirty="0"/>
              <a:t>    </a:t>
            </a:r>
            <a:r>
              <a:rPr lang="en-US" dirty="0" err="1"/>
              <a:t>deleteData</a:t>
            </a:r>
            <a:r>
              <a:rPr lang="en-US" dirty="0"/>
              <a:t>(a[</a:t>
            </a:r>
            <a:r>
              <a:rPr lang="en-US" dirty="0" err="1"/>
              <a:t>i</a:t>
            </a:r>
            <a:r>
              <a:rPr lang="en-US" dirty="0"/>
              <a:t>]);</a:t>
            </a:r>
            <a:endParaRPr lang="ru-RU" dirty="0"/>
          </a:p>
          <a:p>
            <a:pPr marL="0" indent="0">
              <a:buNone/>
            </a:pPr>
            <a:r>
              <a:rPr lang="en-US" dirty="0"/>
              <a:t>  }</a:t>
            </a:r>
            <a:endParaRPr lang="ru-RU" dirty="0"/>
          </a:p>
          <a:p>
            <a:pPr marL="0" indent="0">
              <a:buNone/>
            </a:pPr>
            <a:r>
              <a:rPr lang="en-US" dirty="0"/>
              <a:t>  system("pause</a:t>
            </a:r>
            <a:r>
              <a:rPr lang="en-US" dirty="0" smtClean="0"/>
              <a:t>");    </a:t>
            </a:r>
            <a:r>
              <a:rPr lang="en-US" dirty="0"/>
              <a:t>return 0;</a:t>
            </a:r>
            <a:endParaRPr lang="ru-RU" dirty="0"/>
          </a:p>
          <a:p>
            <a:pPr marL="0" indent="0">
              <a:buNone/>
            </a:pPr>
            <a:r>
              <a:rPr lang="en-US" dirty="0"/>
              <a:t>}</a:t>
            </a:r>
            <a:endParaRPr lang="ru-RU" dirty="0"/>
          </a:p>
          <a:p>
            <a:pPr marL="0" indent="0">
              <a:buNone/>
            </a:pPr>
            <a:r>
              <a:rPr lang="ru-RU" dirty="0" smtClean="0"/>
              <a:t> </a:t>
            </a:r>
            <a:endParaRPr lang="ru-RU" dirty="0"/>
          </a:p>
        </p:txBody>
      </p:sp>
    </p:spTree>
    <p:extLst>
      <p:ext uri="{BB962C8B-B14F-4D97-AF65-F5344CB8AC3E}">
        <p14:creationId xmlns:p14="http://schemas.microsoft.com/office/powerpoint/2010/main" val="2739410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55576" y="1124744"/>
            <a:ext cx="6519843" cy="2592288"/>
          </a:xfrm>
        </p:spPr>
        <p:txBody>
          <a:bodyPr>
            <a:noAutofit/>
          </a:bodyPr>
          <a:lstStyle/>
          <a:p>
            <a:pPr marL="0" indent="0">
              <a:buNone/>
            </a:pPr>
            <a:r>
              <a:rPr lang="en-US" dirty="0"/>
              <a:t>// </a:t>
            </a:r>
            <a:r>
              <a:rPr lang="en-US" dirty="0" err="1"/>
              <a:t>хеш-функция</a:t>
            </a:r>
            <a:r>
              <a:rPr lang="en-US" dirty="0"/>
              <a:t> </a:t>
            </a:r>
            <a:r>
              <a:rPr lang="en-US" dirty="0" err="1"/>
              <a:t>размещения</a:t>
            </a:r>
            <a:r>
              <a:rPr lang="en-US" dirty="0"/>
              <a:t> </a:t>
            </a:r>
            <a:r>
              <a:rPr lang="en-US" dirty="0" err="1"/>
              <a:t>величины</a:t>
            </a:r>
            <a:endParaRPr lang="ru-RU" dirty="0"/>
          </a:p>
          <a:p>
            <a:pPr marL="0" indent="0">
              <a:buNone/>
            </a:pPr>
            <a:r>
              <a:rPr lang="en-US" dirty="0" err="1"/>
              <a:t>hashTableIndex</a:t>
            </a:r>
            <a:r>
              <a:rPr lang="en-US" dirty="0"/>
              <a:t> </a:t>
            </a:r>
            <a:r>
              <a:rPr lang="en-US" dirty="0" err="1"/>
              <a:t>myhash</a:t>
            </a:r>
            <a:r>
              <a:rPr lang="en-US" dirty="0"/>
              <a:t>(T data) {</a:t>
            </a:r>
            <a:endParaRPr lang="ru-RU" dirty="0"/>
          </a:p>
          <a:p>
            <a:pPr marL="0" indent="0">
              <a:buNone/>
            </a:pPr>
            <a:r>
              <a:rPr lang="en-US" dirty="0"/>
              <a:t>    return</a:t>
            </a:r>
            <a:r>
              <a:rPr lang="ru-RU" dirty="0"/>
              <a:t> (</a:t>
            </a:r>
            <a:r>
              <a:rPr lang="en-US" dirty="0"/>
              <a:t>data</a:t>
            </a:r>
            <a:r>
              <a:rPr lang="ru-RU" dirty="0"/>
              <a:t> % </a:t>
            </a:r>
            <a:r>
              <a:rPr lang="en-US" dirty="0" err="1"/>
              <a:t>hashTableSize</a:t>
            </a:r>
            <a:r>
              <a:rPr lang="ru-RU" dirty="0"/>
              <a:t>);</a:t>
            </a:r>
          </a:p>
          <a:p>
            <a:pPr marL="0" indent="0">
              <a:buNone/>
            </a:pPr>
            <a:r>
              <a:rPr lang="ru-RU" dirty="0"/>
              <a:t>}</a:t>
            </a:r>
            <a:r>
              <a:rPr lang="ru-RU" dirty="0" smtClean="0"/>
              <a:t> </a:t>
            </a:r>
            <a:endParaRPr lang="ru-RU" dirty="0"/>
          </a:p>
        </p:txBody>
      </p:sp>
    </p:spTree>
    <p:extLst>
      <p:ext uri="{BB962C8B-B14F-4D97-AF65-F5344CB8AC3E}">
        <p14:creationId xmlns:p14="http://schemas.microsoft.com/office/powerpoint/2010/main" val="2057231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88640"/>
            <a:ext cx="8856984" cy="6408712"/>
          </a:xfrm>
        </p:spPr>
        <p:txBody>
          <a:bodyPr>
            <a:noAutofit/>
          </a:bodyPr>
          <a:lstStyle/>
          <a:p>
            <a:pPr marL="0" indent="0">
              <a:buNone/>
            </a:pPr>
            <a:r>
              <a:rPr lang="ru-RU" sz="2400" dirty="0"/>
              <a:t>// функция поиска местоположения и вставки величины в таблицу</a:t>
            </a:r>
          </a:p>
          <a:p>
            <a:pPr marL="0" indent="0">
              <a:buNone/>
            </a:pPr>
            <a:r>
              <a:rPr lang="en-US" dirty="0"/>
              <a:t>void </a:t>
            </a:r>
            <a:r>
              <a:rPr lang="en-US" dirty="0" err="1"/>
              <a:t>insertData</a:t>
            </a:r>
            <a:r>
              <a:rPr lang="en-US" dirty="0"/>
              <a:t>(T data) {</a:t>
            </a:r>
            <a:endParaRPr lang="ru-RU" dirty="0"/>
          </a:p>
          <a:p>
            <a:pPr marL="0" indent="0">
              <a:buNone/>
            </a:pPr>
            <a:r>
              <a:rPr lang="en-US" dirty="0"/>
              <a:t>  </a:t>
            </a:r>
            <a:r>
              <a:rPr lang="en-US" dirty="0" err="1"/>
              <a:t>hashTableIndex</a:t>
            </a:r>
            <a:r>
              <a:rPr lang="en-US" dirty="0"/>
              <a:t> bucket;</a:t>
            </a:r>
            <a:endParaRPr lang="ru-RU" dirty="0"/>
          </a:p>
          <a:p>
            <a:pPr marL="0" indent="0">
              <a:buNone/>
            </a:pPr>
            <a:r>
              <a:rPr lang="en-US" dirty="0"/>
              <a:t>    bucket = </a:t>
            </a:r>
            <a:r>
              <a:rPr lang="en-US" dirty="0" err="1"/>
              <a:t>myhash</a:t>
            </a:r>
            <a:r>
              <a:rPr lang="en-US" dirty="0"/>
              <a:t>(data);</a:t>
            </a:r>
            <a:endParaRPr lang="ru-RU" dirty="0"/>
          </a:p>
          <a:p>
            <a:pPr marL="0" indent="0">
              <a:buNone/>
            </a:pPr>
            <a:r>
              <a:rPr lang="en-US" dirty="0"/>
              <a:t>  </a:t>
            </a:r>
            <a:r>
              <a:rPr lang="en-US" sz="3000" dirty="0"/>
              <a:t>while  ( used[bucket] &amp;&amp; </a:t>
            </a:r>
            <a:r>
              <a:rPr lang="en-US" sz="3000" dirty="0" err="1"/>
              <a:t>hashTable</a:t>
            </a:r>
            <a:r>
              <a:rPr lang="en-US" sz="3000" dirty="0"/>
              <a:t>[bucket] != data)</a:t>
            </a:r>
            <a:endParaRPr lang="ru-RU" sz="3000" dirty="0"/>
          </a:p>
          <a:p>
            <a:pPr marL="0" indent="0">
              <a:buNone/>
            </a:pPr>
            <a:r>
              <a:rPr lang="en-US" dirty="0"/>
              <a:t>    bucket = (bucket + 1) % </a:t>
            </a:r>
            <a:r>
              <a:rPr lang="en-US" dirty="0" err="1"/>
              <a:t>hashTableSize</a:t>
            </a:r>
            <a:r>
              <a:rPr lang="en-US" dirty="0"/>
              <a:t>;</a:t>
            </a:r>
            <a:endParaRPr lang="ru-RU" dirty="0"/>
          </a:p>
          <a:p>
            <a:pPr marL="0" indent="0">
              <a:buNone/>
            </a:pPr>
            <a:r>
              <a:rPr lang="en-US" dirty="0"/>
              <a:t>  if ( !used[bucket] ) {</a:t>
            </a:r>
            <a:endParaRPr lang="ru-RU" dirty="0"/>
          </a:p>
          <a:p>
            <a:pPr marL="0" indent="0">
              <a:buNone/>
            </a:pPr>
            <a:r>
              <a:rPr lang="en-US" dirty="0"/>
              <a:t>    used[bucket] = true;</a:t>
            </a:r>
            <a:endParaRPr lang="ru-RU" dirty="0"/>
          </a:p>
          <a:p>
            <a:pPr marL="0" indent="0">
              <a:buNone/>
            </a:pPr>
            <a:r>
              <a:rPr lang="en-US" dirty="0"/>
              <a:t>    </a:t>
            </a:r>
            <a:r>
              <a:rPr lang="en-US" dirty="0" err="1"/>
              <a:t>hashTable</a:t>
            </a:r>
            <a:r>
              <a:rPr lang="en-US" dirty="0"/>
              <a:t>[bucket] = data;</a:t>
            </a:r>
            <a:endParaRPr lang="ru-RU" dirty="0"/>
          </a:p>
          <a:p>
            <a:pPr marL="0" indent="0">
              <a:buNone/>
            </a:pPr>
            <a:r>
              <a:rPr lang="en-US" dirty="0"/>
              <a:t>  </a:t>
            </a:r>
            <a:r>
              <a:rPr lang="ru-RU" dirty="0"/>
              <a:t>}</a:t>
            </a:r>
          </a:p>
          <a:p>
            <a:pPr marL="0" indent="0">
              <a:buNone/>
            </a:pPr>
            <a:r>
              <a:rPr lang="ru-RU" dirty="0"/>
              <a:t>}</a:t>
            </a:r>
          </a:p>
          <a:p>
            <a:pPr marL="0" indent="0">
              <a:buNone/>
            </a:pPr>
            <a:r>
              <a:rPr lang="ru-RU" dirty="0" smtClean="0"/>
              <a:t> </a:t>
            </a:r>
            <a:endParaRPr lang="ru-RU" dirty="0"/>
          </a:p>
        </p:txBody>
      </p:sp>
    </p:spTree>
    <p:extLst>
      <p:ext uri="{BB962C8B-B14F-4D97-AF65-F5344CB8AC3E}">
        <p14:creationId xmlns:p14="http://schemas.microsoft.com/office/powerpoint/2010/main" val="168913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764704"/>
            <a:ext cx="8229600" cy="1143000"/>
          </a:xfrm>
        </p:spPr>
        <p:txBody>
          <a:bodyPr>
            <a:normAutofit/>
          </a:bodyPr>
          <a:lstStyle/>
          <a:p>
            <a:r>
              <a:rPr lang="ru-RU" b="1" dirty="0"/>
              <a:t>Методы разрешения коллизий</a:t>
            </a:r>
          </a:p>
        </p:txBody>
      </p:sp>
      <p:sp>
        <p:nvSpPr>
          <p:cNvPr id="3" name="Объект 2"/>
          <p:cNvSpPr>
            <a:spLocks noGrp="1"/>
          </p:cNvSpPr>
          <p:nvPr>
            <p:ph idx="1"/>
          </p:nvPr>
        </p:nvSpPr>
        <p:spPr>
          <a:xfrm>
            <a:off x="395536" y="2060848"/>
            <a:ext cx="8229600" cy="3124944"/>
          </a:xfrm>
        </p:spPr>
        <p:txBody>
          <a:bodyPr/>
          <a:lstStyle/>
          <a:p>
            <a:pPr lvl="0"/>
            <a:r>
              <a:rPr lang="ru-RU" dirty="0"/>
              <a:t>метод цепочек (внешнее или открытое хеширование);</a:t>
            </a:r>
          </a:p>
          <a:p>
            <a:pPr lvl="0"/>
            <a:r>
              <a:rPr lang="ru-RU" dirty="0"/>
              <a:t>метод открытой адресации (закрытое хеширование).</a:t>
            </a:r>
          </a:p>
          <a:p>
            <a:pPr marL="0" indent="0">
              <a:buNone/>
            </a:pPr>
            <a:endParaRPr lang="ru-RU" dirty="0"/>
          </a:p>
        </p:txBody>
      </p:sp>
    </p:spTree>
    <p:extLst>
      <p:ext uri="{BB962C8B-B14F-4D97-AF65-F5344CB8AC3E}">
        <p14:creationId xmlns:p14="http://schemas.microsoft.com/office/powerpoint/2010/main" val="1601606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44624"/>
            <a:ext cx="8856984" cy="4680520"/>
          </a:xfrm>
        </p:spPr>
        <p:txBody>
          <a:bodyPr>
            <a:noAutofit/>
          </a:bodyPr>
          <a:lstStyle/>
          <a:p>
            <a:pPr marL="0" indent="0">
              <a:buNone/>
            </a:pPr>
            <a:r>
              <a:rPr lang="ru-RU" dirty="0" smtClean="0"/>
              <a:t>.</a:t>
            </a:r>
            <a:endParaRPr lang="ru-RU" dirty="0"/>
          </a:p>
          <a:p>
            <a:pPr marL="0" indent="0">
              <a:buNone/>
            </a:pPr>
            <a:r>
              <a:rPr lang="ru-RU" dirty="0" smtClean="0"/>
              <a:t> </a:t>
            </a:r>
            <a:r>
              <a:rPr lang="ru-RU" dirty="0"/>
              <a:t>// функция поиска величины, равной </a:t>
            </a:r>
            <a:r>
              <a:rPr lang="en-US" dirty="0"/>
              <a:t>data</a:t>
            </a:r>
            <a:endParaRPr lang="ru-RU" dirty="0"/>
          </a:p>
          <a:p>
            <a:pPr marL="0" indent="0">
              <a:buNone/>
            </a:pPr>
            <a:r>
              <a:rPr lang="en-US" dirty="0"/>
              <a:t>bool </a:t>
            </a:r>
            <a:r>
              <a:rPr lang="en-US" dirty="0" err="1"/>
              <a:t>findData</a:t>
            </a:r>
            <a:r>
              <a:rPr lang="ru-RU" dirty="0"/>
              <a:t> (</a:t>
            </a:r>
            <a:r>
              <a:rPr lang="en-US" dirty="0"/>
              <a:t>T data</a:t>
            </a:r>
            <a:r>
              <a:rPr lang="ru-RU" dirty="0"/>
              <a:t>) {</a:t>
            </a:r>
          </a:p>
          <a:p>
            <a:pPr marL="0" indent="0">
              <a:buNone/>
            </a:pPr>
            <a:r>
              <a:rPr lang="ru-RU" dirty="0"/>
              <a:t>  </a:t>
            </a:r>
            <a:r>
              <a:rPr lang="en-US" dirty="0" err="1"/>
              <a:t>hashTableIndex</a:t>
            </a:r>
            <a:r>
              <a:rPr lang="en-US" dirty="0"/>
              <a:t> bucket;</a:t>
            </a:r>
            <a:endParaRPr lang="ru-RU" dirty="0"/>
          </a:p>
          <a:p>
            <a:pPr marL="0" indent="0">
              <a:buNone/>
            </a:pPr>
            <a:r>
              <a:rPr lang="en-US" dirty="0"/>
              <a:t>  bucket = </a:t>
            </a:r>
            <a:r>
              <a:rPr lang="en-US" dirty="0" err="1"/>
              <a:t>myhash</a:t>
            </a:r>
            <a:r>
              <a:rPr lang="en-US" dirty="0"/>
              <a:t>(data);</a:t>
            </a:r>
            <a:endParaRPr lang="ru-RU" dirty="0"/>
          </a:p>
          <a:p>
            <a:pPr marL="0" indent="0">
              <a:buNone/>
            </a:pPr>
            <a:r>
              <a:rPr lang="en-US" dirty="0"/>
              <a:t> </a:t>
            </a:r>
            <a:r>
              <a:rPr lang="en-US" dirty="0" smtClean="0"/>
              <a:t>while </a:t>
            </a:r>
            <a:r>
              <a:rPr lang="en-US" dirty="0"/>
              <a:t>( used[bucket] &amp;&amp; </a:t>
            </a:r>
            <a:r>
              <a:rPr lang="en-US" dirty="0" err="1"/>
              <a:t>hashTable</a:t>
            </a:r>
            <a:r>
              <a:rPr lang="en-US" dirty="0"/>
              <a:t>[bucket] != data )</a:t>
            </a:r>
            <a:endParaRPr lang="ru-RU" dirty="0"/>
          </a:p>
          <a:p>
            <a:pPr marL="0" indent="0">
              <a:buNone/>
            </a:pPr>
            <a:r>
              <a:rPr lang="en-US" dirty="0"/>
              <a:t>    bucket = (bucket + 1) % </a:t>
            </a:r>
            <a:r>
              <a:rPr lang="en-US" dirty="0" err="1"/>
              <a:t>hashTableSize</a:t>
            </a:r>
            <a:r>
              <a:rPr lang="en-US" dirty="0"/>
              <a:t>;</a:t>
            </a:r>
            <a:endParaRPr lang="ru-RU" dirty="0"/>
          </a:p>
          <a:p>
            <a:pPr marL="0" indent="0">
              <a:buNone/>
            </a:pPr>
            <a:r>
              <a:rPr lang="en-US" dirty="0"/>
              <a:t>  return used[bucket] &amp;&amp; </a:t>
            </a:r>
            <a:r>
              <a:rPr lang="en-US" dirty="0" err="1"/>
              <a:t>hashTable</a:t>
            </a:r>
            <a:r>
              <a:rPr lang="en-US" dirty="0"/>
              <a:t>[bucket] == data;</a:t>
            </a:r>
            <a:endParaRPr lang="ru-RU" dirty="0"/>
          </a:p>
          <a:p>
            <a:pPr marL="0" indent="0">
              <a:buNone/>
            </a:pPr>
            <a:r>
              <a:rPr lang="ru-RU" dirty="0"/>
              <a:t>}</a:t>
            </a:r>
          </a:p>
          <a:p>
            <a:pPr marL="0" indent="0">
              <a:buNone/>
            </a:pPr>
            <a:endParaRPr lang="ru-RU" dirty="0"/>
          </a:p>
        </p:txBody>
      </p:sp>
    </p:spTree>
    <p:extLst>
      <p:ext uri="{BB962C8B-B14F-4D97-AF65-F5344CB8AC3E}">
        <p14:creationId xmlns:p14="http://schemas.microsoft.com/office/powerpoint/2010/main" val="1992026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44624"/>
            <a:ext cx="8856984" cy="6552728"/>
          </a:xfrm>
        </p:spPr>
        <p:txBody>
          <a:bodyPr>
            <a:noAutofit/>
          </a:bodyPr>
          <a:lstStyle/>
          <a:p>
            <a:pPr marL="0" indent="0">
              <a:buNone/>
            </a:pPr>
            <a:r>
              <a:rPr lang="ru-RU" sz="2800" dirty="0"/>
              <a:t>//функция удаления величины из таблицы</a:t>
            </a:r>
          </a:p>
          <a:p>
            <a:pPr marL="0" indent="0">
              <a:buNone/>
            </a:pPr>
            <a:r>
              <a:rPr lang="en-US" sz="2800" dirty="0"/>
              <a:t>void </a:t>
            </a:r>
            <a:r>
              <a:rPr lang="en-US" sz="2800" dirty="0" err="1"/>
              <a:t>deleteData</a:t>
            </a:r>
            <a:r>
              <a:rPr lang="ru-RU" sz="2800" dirty="0"/>
              <a:t>(</a:t>
            </a:r>
            <a:r>
              <a:rPr lang="en-US" sz="2800" dirty="0"/>
              <a:t>T data</a:t>
            </a:r>
            <a:r>
              <a:rPr lang="ru-RU" sz="2800" dirty="0"/>
              <a:t>){</a:t>
            </a:r>
          </a:p>
          <a:p>
            <a:pPr marL="0" indent="0">
              <a:buNone/>
            </a:pPr>
            <a:r>
              <a:rPr lang="ru-RU" sz="2800" dirty="0"/>
              <a:t>  </a:t>
            </a:r>
            <a:r>
              <a:rPr lang="en-US" sz="2800" dirty="0"/>
              <a:t>int bucket, gap;</a:t>
            </a:r>
            <a:endParaRPr lang="ru-RU" sz="2800" dirty="0"/>
          </a:p>
          <a:p>
            <a:pPr marL="0" indent="0">
              <a:buNone/>
            </a:pPr>
            <a:r>
              <a:rPr lang="en-US" sz="2800" dirty="0"/>
              <a:t>  bucket = </a:t>
            </a:r>
            <a:r>
              <a:rPr lang="en-US" sz="2800" dirty="0" err="1"/>
              <a:t>myhash</a:t>
            </a:r>
            <a:r>
              <a:rPr lang="en-US" sz="2800" dirty="0"/>
              <a:t>(data);</a:t>
            </a:r>
            <a:endParaRPr lang="ru-RU" sz="2800" dirty="0"/>
          </a:p>
          <a:p>
            <a:pPr marL="0" indent="0">
              <a:buNone/>
            </a:pPr>
            <a:r>
              <a:rPr lang="en-US" sz="2800" dirty="0"/>
              <a:t>  while ( used[bucket] &amp;&amp; </a:t>
            </a:r>
            <a:r>
              <a:rPr lang="en-US" sz="2800" dirty="0" err="1"/>
              <a:t>hashTable</a:t>
            </a:r>
            <a:r>
              <a:rPr lang="en-US" sz="2800" dirty="0"/>
              <a:t>[bucket] != data )</a:t>
            </a:r>
            <a:endParaRPr lang="ru-RU" sz="2800" dirty="0"/>
          </a:p>
          <a:p>
            <a:pPr marL="0" indent="0">
              <a:buNone/>
            </a:pPr>
            <a:r>
              <a:rPr lang="en-US" sz="2800" dirty="0"/>
              <a:t>    bucket = (bucket + 1) % </a:t>
            </a:r>
            <a:r>
              <a:rPr lang="en-US" sz="2800" dirty="0" err="1"/>
              <a:t>hashTableSize</a:t>
            </a:r>
            <a:r>
              <a:rPr lang="en-US" sz="2800" dirty="0"/>
              <a:t>;</a:t>
            </a:r>
            <a:endParaRPr lang="ru-RU" sz="2800" dirty="0"/>
          </a:p>
          <a:p>
            <a:pPr marL="0" indent="0">
              <a:buNone/>
            </a:pPr>
            <a:r>
              <a:rPr lang="en-US" sz="2800" dirty="0"/>
              <a:t>  if ( used[bucket] &amp;&amp; </a:t>
            </a:r>
            <a:r>
              <a:rPr lang="en-US" sz="2800" dirty="0" err="1"/>
              <a:t>hashTable</a:t>
            </a:r>
            <a:r>
              <a:rPr lang="en-US" sz="2800" dirty="0"/>
              <a:t>[bucket] == data ){</a:t>
            </a:r>
            <a:endParaRPr lang="ru-RU" sz="2800" dirty="0"/>
          </a:p>
          <a:p>
            <a:pPr marL="0" indent="0">
              <a:buNone/>
            </a:pPr>
            <a:r>
              <a:rPr lang="en-US" sz="2800" dirty="0"/>
              <a:t>    used[bucket] = false;</a:t>
            </a:r>
            <a:endParaRPr lang="ru-RU" sz="2800" dirty="0"/>
          </a:p>
          <a:p>
            <a:pPr marL="0" indent="0">
              <a:buNone/>
            </a:pPr>
            <a:r>
              <a:rPr lang="en-US" sz="2800" dirty="0"/>
              <a:t>    gap = bucket;</a:t>
            </a:r>
            <a:endParaRPr lang="ru-RU" sz="2800" dirty="0"/>
          </a:p>
          <a:p>
            <a:pPr marL="0" indent="0">
              <a:buNone/>
            </a:pPr>
            <a:r>
              <a:rPr lang="en-US" sz="2800" dirty="0"/>
              <a:t>    bucket = (bucket + 1) % </a:t>
            </a:r>
            <a:r>
              <a:rPr lang="en-US" sz="2800" dirty="0" err="1"/>
              <a:t>hashTableSize</a:t>
            </a:r>
            <a:r>
              <a:rPr lang="en-US" sz="2800" dirty="0"/>
              <a:t>;</a:t>
            </a:r>
            <a:endParaRPr lang="ru-RU" sz="2800" dirty="0"/>
          </a:p>
          <a:p>
            <a:pPr marL="0" indent="0">
              <a:buNone/>
            </a:pPr>
            <a:r>
              <a:rPr lang="en-US" sz="2800" dirty="0"/>
              <a:t>	while ( used[bucket] ){</a:t>
            </a:r>
            <a:endParaRPr lang="ru-RU" sz="2800" dirty="0"/>
          </a:p>
          <a:p>
            <a:pPr marL="0" indent="0">
              <a:buNone/>
            </a:pPr>
            <a:r>
              <a:rPr lang="en-US" sz="2800" dirty="0"/>
              <a:t>      if ( bucket == </a:t>
            </a:r>
            <a:r>
              <a:rPr lang="en-US" sz="2800" dirty="0" err="1"/>
              <a:t>myhash</a:t>
            </a:r>
            <a:r>
              <a:rPr lang="en-US" sz="2800" dirty="0"/>
              <a:t>(</a:t>
            </a:r>
            <a:r>
              <a:rPr lang="en-US" sz="2800" dirty="0" err="1"/>
              <a:t>hashTable</a:t>
            </a:r>
            <a:r>
              <a:rPr lang="en-US" sz="2800" dirty="0"/>
              <a:t>[bucket]) )</a:t>
            </a:r>
            <a:endParaRPr lang="ru-RU" sz="2800" dirty="0"/>
          </a:p>
          <a:p>
            <a:pPr marL="0" indent="0">
              <a:buNone/>
            </a:pPr>
            <a:r>
              <a:rPr lang="en-US" sz="2800" dirty="0"/>
              <a:t>        bucket = (bucket + 1) % </a:t>
            </a:r>
            <a:r>
              <a:rPr lang="en-US" sz="2800" dirty="0" err="1"/>
              <a:t>hashTableSize</a:t>
            </a:r>
            <a:r>
              <a:rPr lang="en-US" sz="2800" dirty="0"/>
              <a:t>;</a:t>
            </a:r>
            <a:endParaRPr lang="ru-RU" sz="2800" dirty="0"/>
          </a:p>
          <a:p>
            <a:pPr marL="0" indent="0">
              <a:buNone/>
            </a:pPr>
            <a:r>
              <a:rPr lang="en-US" sz="2800" dirty="0"/>
              <a:t>     </a:t>
            </a:r>
            <a:endParaRPr lang="ru-RU" sz="2800" dirty="0"/>
          </a:p>
        </p:txBody>
      </p:sp>
    </p:spTree>
    <p:extLst>
      <p:ext uri="{BB962C8B-B14F-4D97-AF65-F5344CB8AC3E}">
        <p14:creationId xmlns:p14="http://schemas.microsoft.com/office/powerpoint/2010/main" val="23730376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44624"/>
            <a:ext cx="8856984" cy="6552728"/>
          </a:xfrm>
        </p:spPr>
        <p:txBody>
          <a:bodyPr>
            <a:noAutofit/>
          </a:bodyPr>
          <a:lstStyle/>
          <a:p>
            <a:pPr marL="0" indent="0">
              <a:buNone/>
            </a:pPr>
            <a:r>
              <a:rPr lang="en-US" sz="2800" dirty="0"/>
              <a:t>else if ( </a:t>
            </a:r>
            <a:r>
              <a:rPr lang="en-US" sz="2800" dirty="0" err="1"/>
              <a:t>dist</a:t>
            </a:r>
            <a:r>
              <a:rPr lang="en-US" sz="2800" dirty="0"/>
              <a:t>(</a:t>
            </a:r>
            <a:r>
              <a:rPr lang="en-US" sz="2800" dirty="0" err="1"/>
              <a:t>myhash</a:t>
            </a:r>
            <a:r>
              <a:rPr lang="en-US" sz="2800" dirty="0"/>
              <a:t>(</a:t>
            </a:r>
            <a:r>
              <a:rPr lang="en-US" sz="2800" dirty="0" err="1"/>
              <a:t>hashTable</a:t>
            </a:r>
            <a:r>
              <a:rPr lang="en-US" sz="2800" dirty="0"/>
              <a:t>[bucket]),bucket) &lt; </a:t>
            </a:r>
            <a:r>
              <a:rPr lang="en-US" sz="2800" dirty="0" err="1"/>
              <a:t>dist</a:t>
            </a:r>
            <a:r>
              <a:rPr lang="en-US" sz="2800" dirty="0"/>
              <a:t>(</a:t>
            </a:r>
            <a:r>
              <a:rPr lang="en-US" sz="2800" dirty="0" err="1"/>
              <a:t>gap,bucket</a:t>
            </a:r>
            <a:r>
              <a:rPr lang="en-US" sz="2800" dirty="0"/>
              <a:t>) )</a:t>
            </a:r>
            <a:endParaRPr lang="ru-RU" sz="2800" dirty="0"/>
          </a:p>
          <a:p>
            <a:pPr marL="0" indent="0">
              <a:buNone/>
            </a:pPr>
            <a:r>
              <a:rPr lang="en-US" sz="2800" dirty="0"/>
              <a:t>        bucket = (bucket + 1) % </a:t>
            </a:r>
            <a:r>
              <a:rPr lang="en-US" sz="2800" dirty="0" err="1"/>
              <a:t>hashTableSize</a:t>
            </a:r>
            <a:r>
              <a:rPr lang="en-US" sz="2800" dirty="0"/>
              <a:t>;</a:t>
            </a:r>
            <a:endParaRPr lang="ru-RU" sz="2800" dirty="0"/>
          </a:p>
          <a:p>
            <a:pPr marL="0" indent="0">
              <a:buNone/>
            </a:pPr>
            <a:r>
              <a:rPr lang="en-US" sz="2800" dirty="0"/>
              <a:t>      else {</a:t>
            </a:r>
            <a:endParaRPr lang="ru-RU" sz="2800" dirty="0"/>
          </a:p>
          <a:p>
            <a:pPr marL="0" indent="0">
              <a:buNone/>
            </a:pPr>
            <a:r>
              <a:rPr lang="en-US" sz="2800" dirty="0"/>
              <a:t>        used[gap] = true;</a:t>
            </a:r>
            <a:endParaRPr lang="ru-RU" sz="2800" dirty="0"/>
          </a:p>
          <a:p>
            <a:pPr marL="0" indent="0">
              <a:buNone/>
            </a:pPr>
            <a:r>
              <a:rPr lang="en-US" sz="2800" dirty="0"/>
              <a:t>		</a:t>
            </a:r>
            <a:r>
              <a:rPr lang="en-US" sz="2800" dirty="0" err="1"/>
              <a:t>hashTable</a:t>
            </a:r>
            <a:r>
              <a:rPr lang="en-US" sz="2800" dirty="0"/>
              <a:t>[gap] = </a:t>
            </a:r>
            <a:r>
              <a:rPr lang="en-US" sz="2800" dirty="0" err="1"/>
              <a:t>hashTable</a:t>
            </a:r>
            <a:r>
              <a:rPr lang="en-US" sz="2800" dirty="0"/>
              <a:t>[bucket];</a:t>
            </a:r>
            <a:endParaRPr lang="ru-RU" sz="2800" dirty="0"/>
          </a:p>
          <a:p>
            <a:pPr marL="0" indent="0">
              <a:buNone/>
            </a:pPr>
            <a:r>
              <a:rPr lang="en-US" sz="2800" dirty="0"/>
              <a:t>        used[bucket] = false;</a:t>
            </a:r>
            <a:endParaRPr lang="ru-RU" sz="2800" dirty="0"/>
          </a:p>
          <a:p>
            <a:pPr marL="0" indent="0">
              <a:buNone/>
            </a:pPr>
            <a:r>
              <a:rPr lang="en-US" sz="2800" dirty="0"/>
              <a:t>        gap = bucket;</a:t>
            </a:r>
            <a:endParaRPr lang="ru-RU" sz="2800" dirty="0"/>
          </a:p>
          <a:p>
            <a:pPr marL="0" indent="0">
              <a:buNone/>
            </a:pPr>
            <a:r>
              <a:rPr lang="ru-RU" sz="2800" dirty="0"/>
              <a:t>        </a:t>
            </a:r>
            <a:r>
              <a:rPr lang="en-US" sz="2800" dirty="0"/>
              <a:t>bucket</a:t>
            </a:r>
            <a:r>
              <a:rPr lang="ru-RU" sz="2800" dirty="0"/>
              <a:t>++;</a:t>
            </a:r>
          </a:p>
          <a:p>
            <a:pPr marL="0" indent="0">
              <a:buNone/>
            </a:pPr>
            <a:r>
              <a:rPr lang="ru-RU" sz="2800" dirty="0"/>
              <a:t>      }</a:t>
            </a:r>
          </a:p>
          <a:p>
            <a:pPr marL="0" indent="0">
              <a:buNone/>
            </a:pPr>
            <a:r>
              <a:rPr lang="ru-RU" sz="2800" dirty="0"/>
              <a:t>    }</a:t>
            </a:r>
          </a:p>
          <a:p>
            <a:pPr marL="0" indent="0">
              <a:buNone/>
            </a:pPr>
            <a:r>
              <a:rPr lang="ru-RU" sz="2800" dirty="0"/>
              <a:t>  }</a:t>
            </a:r>
          </a:p>
          <a:p>
            <a:pPr marL="0" indent="0">
              <a:buNone/>
            </a:pPr>
            <a:r>
              <a:rPr lang="ru-RU" sz="2800" dirty="0"/>
              <a:t>}</a:t>
            </a:r>
          </a:p>
        </p:txBody>
      </p:sp>
    </p:spTree>
    <p:extLst>
      <p:ext uri="{BB962C8B-B14F-4D97-AF65-F5344CB8AC3E}">
        <p14:creationId xmlns:p14="http://schemas.microsoft.com/office/powerpoint/2010/main" val="3484365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44624"/>
            <a:ext cx="8856984" cy="6552728"/>
          </a:xfrm>
        </p:spPr>
        <p:txBody>
          <a:bodyPr>
            <a:noAutofit/>
          </a:bodyPr>
          <a:lstStyle/>
          <a:p>
            <a:pPr marL="0" indent="0">
              <a:buNone/>
            </a:pPr>
            <a:r>
              <a:rPr lang="ru-RU" dirty="0"/>
              <a:t>// функция вычисления расстояние от </a:t>
            </a:r>
            <a:r>
              <a:rPr lang="en-US" dirty="0"/>
              <a:t>a</a:t>
            </a:r>
            <a:r>
              <a:rPr lang="ru-RU" dirty="0"/>
              <a:t> до </a:t>
            </a:r>
            <a:r>
              <a:rPr lang="en-US" dirty="0"/>
              <a:t>b</a:t>
            </a:r>
            <a:r>
              <a:rPr lang="ru-RU" dirty="0"/>
              <a:t> (по часовой стрелке, слева </a:t>
            </a:r>
            <a:r>
              <a:rPr lang="ru-RU"/>
              <a:t>направо</a:t>
            </a:r>
            <a:r>
              <a:rPr lang="ru-RU" smtClean="0"/>
              <a:t>)</a:t>
            </a:r>
          </a:p>
          <a:p>
            <a:pPr marL="0" indent="0">
              <a:buNone/>
            </a:pPr>
            <a:endParaRPr lang="ru-RU" dirty="0"/>
          </a:p>
          <a:p>
            <a:pPr marL="0" indent="0">
              <a:buNone/>
            </a:pPr>
            <a:r>
              <a:rPr lang="en-US" dirty="0"/>
              <a:t>int </a:t>
            </a:r>
            <a:r>
              <a:rPr lang="en-US" dirty="0" err="1"/>
              <a:t>dist</a:t>
            </a:r>
            <a:r>
              <a:rPr lang="en-US" dirty="0"/>
              <a:t> (</a:t>
            </a:r>
            <a:r>
              <a:rPr lang="en-US" dirty="0" err="1"/>
              <a:t>hashTableIndex</a:t>
            </a:r>
            <a:r>
              <a:rPr lang="en-US" dirty="0"/>
              <a:t> </a:t>
            </a:r>
            <a:r>
              <a:rPr lang="en-US" dirty="0" err="1"/>
              <a:t>a,hashTableIndex</a:t>
            </a:r>
            <a:r>
              <a:rPr lang="en-US" dirty="0"/>
              <a:t> b){</a:t>
            </a:r>
            <a:endParaRPr lang="ru-RU" dirty="0"/>
          </a:p>
          <a:p>
            <a:pPr marL="0" indent="0">
              <a:buNone/>
            </a:pPr>
            <a:r>
              <a:rPr lang="en-US" dirty="0"/>
              <a:t>  return (b - a + </a:t>
            </a:r>
            <a:r>
              <a:rPr lang="en-US" dirty="0" err="1"/>
              <a:t>hashTableSize</a:t>
            </a:r>
            <a:r>
              <a:rPr lang="en-US" dirty="0"/>
              <a:t>) % </a:t>
            </a:r>
            <a:r>
              <a:rPr lang="en-US" dirty="0" err="1"/>
              <a:t>hashTableSize</a:t>
            </a:r>
            <a:r>
              <a:rPr lang="en-US" dirty="0"/>
              <a:t>;</a:t>
            </a:r>
            <a:endParaRPr lang="ru-RU" dirty="0"/>
          </a:p>
          <a:p>
            <a:pPr marL="0" indent="0">
              <a:buNone/>
            </a:pPr>
            <a:r>
              <a:rPr lang="ru-RU" dirty="0"/>
              <a:t>}</a:t>
            </a:r>
          </a:p>
          <a:p>
            <a:pPr marL="0" indent="0">
              <a:buNone/>
            </a:pPr>
            <a:r>
              <a:rPr lang="ru-RU" sz="2000" dirty="0" smtClean="0"/>
              <a:t> </a:t>
            </a:r>
            <a:endParaRPr lang="ru-RU" sz="2400" dirty="0"/>
          </a:p>
        </p:txBody>
      </p:sp>
    </p:spTree>
    <p:extLst>
      <p:ext uri="{BB962C8B-B14F-4D97-AF65-F5344CB8AC3E}">
        <p14:creationId xmlns:p14="http://schemas.microsoft.com/office/powerpoint/2010/main" val="3292923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66" y="980728"/>
            <a:ext cx="8953838" cy="4523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667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87703" y="615099"/>
            <a:ext cx="4680520" cy="748680"/>
          </a:xfrm>
        </p:spPr>
        <p:txBody>
          <a:bodyPr/>
          <a:lstStyle/>
          <a:p>
            <a:pPr marL="0" indent="0">
              <a:buNone/>
            </a:pPr>
            <a:r>
              <a:rPr lang="ru-RU" i="1" dirty="0">
                <a:latin typeface="Times New Roman"/>
                <a:ea typeface="Calibri"/>
              </a:rPr>
              <a:t>Метод </a:t>
            </a:r>
            <a:r>
              <a:rPr lang="ru-RU" i="1" dirty="0" smtClean="0">
                <a:latin typeface="Times New Roman"/>
                <a:ea typeface="Calibri"/>
              </a:rPr>
              <a:t>цепочек</a:t>
            </a:r>
            <a:r>
              <a:rPr lang="ru-RU" dirty="0" smtClean="0">
                <a:latin typeface="Times New Roman"/>
                <a:ea typeface="Calibri"/>
              </a:rPr>
              <a:t> </a:t>
            </a:r>
            <a:endParaRPr lang="ru-RU" dirty="0"/>
          </a:p>
        </p:txBody>
      </p:sp>
      <p:pic>
        <p:nvPicPr>
          <p:cNvPr id="4" name="Рисунок 3" descr="Разрешение коллизий при помощи цепочек"/>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8"/>
            <a:ext cx="8352928" cy="4464495"/>
          </a:xfrm>
          <a:prstGeom prst="rect">
            <a:avLst/>
          </a:prstGeom>
          <a:noFill/>
          <a:ln>
            <a:noFill/>
          </a:ln>
        </p:spPr>
      </p:pic>
      <p:sp>
        <p:nvSpPr>
          <p:cNvPr id="2" name="Прямоугольник 1"/>
          <p:cNvSpPr/>
          <p:nvPr/>
        </p:nvSpPr>
        <p:spPr>
          <a:xfrm>
            <a:off x="6252519" y="683600"/>
            <a:ext cx="1306768" cy="584775"/>
          </a:xfrm>
          <a:prstGeom prst="rect">
            <a:avLst/>
          </a:prstGeom>
        </p:spPr>
        <p:txBody>
          <a:bodyPr wrap="none">
            <a:spAutoFit/>
          </a:bodyPr>
          <a:lstStyle/>
          <a:p>
            <a:r>
              <a:rPr lang="ru-RU" sz="3200" i="1" dirty="0"/>
              <a:t>O(1+k)</a:t>
            </a:r>
          </a:p>
        </p:txBody>
      </p:sp>
    </p:spTree>
    <p:extLst>
      <p:ext uri="{BB962C8B-B14F-4D97-AF65-F5344CB8AC3E}">
        <p14:creationId xmlns:p14="http://schemas.microsoft.com/office/powerpoint/2010/main" val="2631187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476672"/>
            <a:ext cx="7776864" cy="748680"/>
          </a:xfrm>
        </p:spPr>
        <p:txBody>
          <a:bodyPr>
            <a:noAutofit/>
          </a:bodyPr>
          <a:lstStyle/>
          <a:p>
            <a:pPr marL="0" indent="0">
              <a:buNone/>
            </a:pPr>
            <a:r>
              <a:rPr lang="ru-RU" i="1" dirty="0">
                <a:latin typeface="Times New Roman" panose="02020603050405020304" pitchFamily="18" charset="0"/>
                <a:cs typeface="Times New Roman" panose="02020603050405020304" pitchFamily="18" charset="0"/>
              </a:rPr>
              <a:t>Метод открытой адресации</a:t>
            </a:r>
            <a:endParaRPr lang="ru-RU" dirty="0">
              <a:latin typeface="Times New Roman" panose="02020603050405020304" pitchFamily="18" charset="0"/>
              <a:cs typeface="Times New Roman" panose="02020603050405020304" pitchFamily="18" charset="0"/>
            </a:endParaRPr>
          </a:p>
        </p:txBody>
      </p:sp>
      <p:pic>
        <p:nvPicPr>
          <p:cNvPr id="5" name="Рисунок 4" descr="Разрешение коллизий при помощи открытой адресации"/>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40768"/>
            <a:ext cx="7992888" cy="4968552"/>
          </a:xfrm>
          <a:prstGeom prst="rect">
            <a:avLst/>
          </a:prstGeom>
          <a:noFill/>
          <a:ln>
            <a:noFill/>
          </a:ln>
        </p:spPr>
      </p:pic>
    </p:spTree>
    <p:extLst>
      <p:ext uri="{BB962C8B-B14F-4D97-AF65-F5344CB8AC3E}">
        <p14:creationId xmlns:p14="http://schemas.microsoft.com/office/powerpoint/2010/main" val="2812104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620688"/>
            <a:ext cx="8229600" cy="1066130"/>
          </a:xfrm>
        </p:spPr>
        <p:txBody>
          <a:bodyPr>
            <a:normAutofit fontScale="90000"/>
          </a:bodyPr>
          <a:lstStyle/>
          <a:p>
            <a:r>
              <a:rPr lang="ru-RU" b="1" dirty="0" smtClean="0"/>
              <a:t/>
            </a:r>
            <a:br>
              <a:rPr lang="ru-RU" b="1" dirty="0" smtClean="0"/>
            </a:br>
            <a:r>
              <a:rPr lang="ru-RU" b="1" dirty="0" smtClean="0"/>
              <a:t>Типы функций хеширования</a:t>
            </a:r>
            <a:endParaRPr lang="ru-RU" b="1" dirty="0"/>
          </a:p>
        </p:txBody>
      </p:sp>
      <p:sp>
        <p:nvSpPr>
          <p:cNvPr id="3" name="Объект 2"/>
          <p:cNvSpPr>
            <a:spLocks noGrp="1"/>
          </p:cNvSpPr>
          <p:nvPr>
            <p:ph idx="1"/>
          </p:nvPr>
        </p:nvSpPr>
        <p:spPr>
          <a:xfrm>
            <a:off x="539552" y="1844824"/>
            <a:ext cx="8229600" cy="4421088"/>
          </a:xfrm>
        </p:spPr>
        <p:txBody>
          <a:bodyPr>
            <a:normAutofit/>
          </a:bodyPr>
          <a:lstStyle/>
          <a:p>
            <a:r>
              <a:rPr lang="ru-RU" dirty="0"/>
              <a:t>Таблица прямого </a:t>
            </a:r>
            <a:r>
              <a:rPr lang="ru-RU" dirty="0" smtClean="0"/>
              <a:t>доступа </a:t>
            </a:r>
            <a:r>
              <a:rPr lang="ru-RU" i="1" dirty="0" smtClean="0"/>
              <a:t>(</a:t>
            </a:r>
            <a:r>
              <a:rPr lang="ru-RU" dirty="0" smtClean="0"/>
              <a:t>a=h(k</a:t>
            </a:r>
            <a:r>
              <a:rPr lang="ru-RU" dirty="0"/>
              <a:t>), где a – адрес, k – </a:t>
            </a:r>
            <a:r>
              <a:rPr lang="ru-RU" dirty="0" smtClean="0"/>
              <a:t>ключ)</a:t>
            </a:r>
            <a:endParaRPr lang="ru-RU" b="1" i="1" dirty="0"/>
          </a:p>
          <a:p>
            <a:r>
              <a:rPr lang="ru-RU" dirty="0"/>
              <a:t>Метод остатков от деления</a:t>
            </a:r>
            <a:r>
              <a:rPr lang="ru-RU" dirty="0" smtClean="0"/>
              <a:t>, </a:t>
            </a:r>
          </a:p>
          <a:p>
            <a:r>
              <a:rPr lang="ru-RU" dirty="0"/>
              <a:t>Метод функции середины квадрата</a:t>
            </a:r>
          </a:p>
          <a:p>
            <a:r>
              <a:rPr lang="ru-RU"/>
              <a:t>Метод </a:t>
            </a:r>
            <a:r>
              <a:rPr lang="ru-RU" smtClean="0"/>
              <a:t>свертки</a:t>
            </a:r>
            <a:endParaRPr lang="ru-RU" dirty="0"/>
          </a:p>
        </p:txBody>
      </p:sp>
    </p:spTree>
    <p:extLst>
      <p:ext uri="{BB962C8B-B14F-4D97-AF65-F5344CB8AC3E}">
        <p14:creationId xmlns:p14="http://schemas.microsoft.com/office/powerpoint/2010/main" val="2182263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836712"/>
            <a:ext cx="8507288" cy="2290266"/>
          </a:xfrm>
        </p:spPr>
        <p:txBody>
          <a:bodyPr>
            <a:normAutofit/>
          </a:bodyPr>
          <a:lstStyle/>
          <a:p>
            <a:r>
              <a:rPr lang="ru-RU" i="1" dirty="0"/>
              <a:t>Таблица прямого доступа </a:t>
            </a:r>
            <a:r>
              <a:rPr lang="ru-RU" i="1" dirty="0" smtClean="0"/>
              <a:t/>
            </a:r>
            <a:br>
              <a:rPr lang="ru-RU" i="1" dirty="0" smtClean="0"/>
            </a:br>
            <a:r>
              <a:rPr lang="ru-RU" i="1" dirty="0"/>
              <a:t/>
            </a:r>
            <a:br>
              <a:rPr lang="ru-RU" i="1" dirty="0"/>
            </a:br>
            <a:r>
              <a:rPr lang="ru-RU" dirty="0" smtClean="0"/>
              <a:t>a=h(k</a:t>
            </a:r>
            <a:r>
              <a:rPr lang="ru-RU" dirty="0"/>
              <a:t>), где a – адрес, k – </a:t>
            </a:r>
            <a:r>
              <a:rPr lang="ru-RU" dirty="0" smtClean="0"/>
              <a:t>ключ</a:t>
            </a:r>
            <a:endParaRPr lang="ru-RU" b="1" i="1" dirty="0"/>
          </a:p>
        </p:txBody>
      </p:sp>
    </p:spTree>
    <p:extLst>
      <p:ext uri="{BB962C8B-B14F-4D97-AF65-F5344CB8AC3E}">
        <p14:creationId xmlns:p14="http://schemas.microsoft.com/office/powerpoint/2010/main" val="313802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836712"/>
          </a:xfrm>
        </p:spPr>
        <p:txBody>
          <a:bodyPr/>
          <a:lstStyle/>
          <a:p>
            <a:r>
              <a:rPr lang="ru-RU" b="1" i="1" dirty="0"/>
              <a:t>Метод остатков от деления</a:t>
            </a:r>
          </a:p>
        </p:txBody>
      </p:sp>
      <p:sp>
        <p:nvSpPr>
          <p:cNvPr id="3" name="Объект 2"/>
          <p:cNvSpPr>
            <a:spLocks noGrp="1"/>
          </p:cNvSpPr>
          <p:nvPr>
            <p:ph idx="1"/>
          </p:nvPr>
        </p:nvSpPr>
        <p:spPr>
          <a:xfrm>
            <a:off x="107504" y="836712"/>
            <a:ext cx="8856984" cy="2160240"/>
          </a:xfrm>
        </p:spPr>
        <p:txBody>
          <a:bodyPr>
            <a:normAutofit/>
          </a:bodyPr>
          <a:lstStyle/>
          <a:p>
            <a:pPr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2800" dirty="0" err="1"/>
              <a:t>Key</a:t>
            </a:r>
            <a:r>
              <a:rPr lang="ru-RU" sz="2800" dirty="0"/>
              <a:t> % </a:t>
            </a:r>
            <a:r>
              <a:rPr lang="ru-RU" sz="2800" dirty="0" err="1" smtClean="0"/>
              <a:t>HashTableSize</a:t>
            </a:r>
            <a:endParaRPr lang="ru-RU" sz="2800" dirty="0" smtClean="0"/>
          </a:p>
          <a:p>
            <a:pPr marL="3175"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2600" dirty="0" smtClean="0"/>
              <a:t>//</a:t>
            </a:r>
            <a:r>
              <a:rPr lang="ru-RU" sz="2600" dirty="0"/>
              <a:t>функция создания хеш-таблицы метод деления по </a:t>
            </a:r>
            <a:r>
              <a:rPr lang="ru-RU" sz="2600" dirty="0" smtClean="0"/>
              <a:t>модулю</a:t>
            </a:r>
          </a:p>
          <a:p>
            <a:pPr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smtClean="0"/>
              <a:t>int </a:t>
            </a:r>
            <a:r>
              <a:rPr lang="en-US" sz="2800" dirty="0"/>
              <a:t>Hash(int Key, int </a:t>
            </a:r>
            <a:r>
              <a:rPr lang="en-US" sz="2800" dirty="0" err="1"/>
              <a:t>HashTableSize</a:t>
            </a:r>
            <a:r>
              <a:rPr lang="en-US" sz="2800" dirty="0"/>
              <a:t>) {//</a:t>
            </a:r>
            <a:r>
              <a:rPr lang="en-US" sz="2800" dirty="0" err="1"/>
              <a:t>HashTableSize</a:t>
            </a:r>
            <a:r>
              <a:rPr lang="en-US" sz="2800" dirty="0"/>
              <a:t>    return Key % </a:t>
            </a:r>
            <a:r>
              <a:rPr lang="en-US" sz="2800" dirty="0" err="1"/>
              <a:t>HashTableSize</a:t>
            </a:r>
            <a:r>
              <a:rPr lang="en-US" sz="2800" dirty="0"/>
              <a:t>;}</a:t>
            </a:r>
            <a:endParaRPr lang="ru-RU" sz="2800" dirty="0"/>
          </a:p>
        </p:txBody>
      </p:sp>
      <p:pic>
        <p:nvPicPr>
          <p:cNvPr id="4" name="Рисунок 3"/>
          <p:cNvPicPr/>
          <p:nvPr/>
        </p:nvPicPr>
        <p:blipFill>
          <a:blip r:embed="rId2">
            <a:extLst>
              <a:ext uri="{28A0092B-C50C-407E-A947-70E740481C1C}">
                <a14:useLocalDpi xmlns:a14="http://schemas.microsoft.com/office/drawing/2010/main" val="0"/>
              </a:ext>
            </a:extLst>
          </a:blip>
          <a:stretch>
            <a:fillRect/>
          </a:stretch>
        </p:blipFill>
        <p:spPr>
          <a:xfrm>
            <a:off x="467544" y="2876550"/>
            <a:ext cx="7992888" cy="2136626"/>
          </a:xfrm>
          <a:prstGeom prst="rect">
            <a:avLst/>
          </a:prstGeom>
        </p:spPr>
      </p:pic>
      <p:pic>
        <p:nvPicPr>
          <p:cNvPr id="5" name="Рисунок 4"/>
          <p:cNvPicPr/>
          <p:nvPr/>
        </p:nvPicPr>
        <p:blipFill>
          <a:blip r:embed="rId3">
            <a:extLst>
              <a:ext uri="{28A0092B-C50C-407E-A947-70E740481C1C}">
                <a14:useLocalDpi xmlns:a14="http://schemas.microsoft.com/office/drawing/2010/main" val="0"/>
              </a:ext>
            </a:extLst>
          </a:blip>
          <a:stretch>
            <a:fillRect/>
          </a:stretch>
        </p:blipFill>
        <p:spPr>
          <a:xfrm>
            <a:off x="467544" y="4869160"/>
            <a:ext cx="7704856" cy="1800200"/>
          </a:xfrm>
          <a:prstGeom prst="rect">
            <a:avLst/>
          </a:prstGeom>
        </p:spPr>
      </p:pic>
    </p:spTree>
    <p:extLst>
      <p:ext uri="{BB962C8B-B14F-4D97-AF65-F5344CB8AC3E}">
        <p14:creationId xmlns:p14="http://schemas.microsoft.com/office/powerpoint/2010/main" val="429369081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1639</Words>
  <Application>Microsoft Office PowerPoint</Application>
  <PresentationFormat>Экран (4:3)</PresentationFormat>
  <Paragraphs>304</Paragraphs>
  <Slides>44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44</vt:i4>
      </vt:variant>
    </vt:vector>
  </HeadingPairs>
  <TitlesOfParts>
    <vt:vector size="45" baseType="lpstr">
      <vt:lpstr>Тема Office</vt:lpstr>
      <vt:lpstr>Хеширование</vt:lpstr>
      <vt:lpstr>Презентация PowerPoint</vt:lpstr>
      <vt:lpstr>Презентация PowerPoint</vt:lpstr>
      <vt:lpstr>Методы разрешения коллизий</vt:lpstr>
      <vt:lpstr>Презентация PowerPoint</vt:lpstr>
      <vt:lpstr>Презентация PowerPoint</vt:lpstr>
      <vt:lpstr> Типы функций хеширования</vt:lpstr>
      <vt:lpstr>Таблица прямого доступа   a=h(k), где a – адрес, k – ключ</vt:lpstr>
      <vt:lpstr>Метод остатков от деления</vt:lpstr>
      <vt:lpstr>Презентация PowerPoint</vt:lpstr>
      <vt:lpstr>Метод свертки</vt:lpstr>
      <vt:lpstr>Открытое хеширование  (метод цепочек)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Закрытое хеширование (метод открытой адресации)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ANNA</dc:creator>
  <cp:lastModifiedBy>ANNA</cp:lastModifiedBy>
  <cp:revision>58</cp:revision>
  <dcterms:created xsi:type="dcterms:W3CDTF">2017-05-14T14:01:27Z</dcterms:created>
  <dcterms:modified xsi:type="dcterms:W3CDTF">2018-04-26T17:34:45Z</dcterms:modified>
</cp:coreProperties>
</file>