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1" r:id="rId4"/>
    <p:sldId id="347" r:id="rId5"/>
    <p:sldId id="342" r:id="rId6"/>
    <p:sldId id="352" r:id="rId7"/>
    <p:sldId id="353" r:id="rId8"/>
    <p:sldId id="354" r:id="rId9"/>
    <p:sldId id="355" r:id="rId10"/>
    <p:sldId id="350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45" r:id="rId21"/>
    <p:sldId id="343" r:id="rId22"/>
    <p:sldId id="346" r:id="rId23"/>
    <p:sldId id="344" r:id="rId24"/>
    <p:sldId id="348" r:id="rId25"/>
    <p:sldId id="349" r:id="rId26"/>
    <p:sldId id="366" r:id="rId27"/>
    <p:sldId id="367" r:id="rId28"/>
    <p:sldId id="368" r:id="rId29"/>
    <p:sldId id="369" r:id="rId30"/>
    <p:sldId id="373" r:id="rId31"/>
    <p:sldId id="370" r:id="rId32"/>
    <p:sldId id="371" r:id="rId33"/>
    <p:sldId id="372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1978-C727-4408-BEBF-A621E35BDD8E}" type="datetimeFigureOut">
              <a:rPr lang="ru-RU" smtClean="0"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5A6B0-6433-4AA9-BBE0-7DAE67A59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425-15F3-4523-9418-6E76F0B0BB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AFE5-A79D-455B-B03D-02BD5CA74E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2C321-A512-42ED-B7FE-956AB5EB77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9B65-C6CF-41E9-8165-872B21FDBE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ABBCB-D32E-4958-A10D-80CBD36944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B300-53BC-4F5F-8AAF-9259F0D5F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3D88-86F9-4FCF-8F48-BA34840162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DB1AB-AD18-415F-A4BB-689C06E48B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302C2-F199-4265-98E5-A6CC9B074C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7996-882C-4CBC-812F-168770EE9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E8D07-33B9-4176-8D7D-7FCEACCFCB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CFDC8AF-442B-4AD2-BC70-EAAAE7FA30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16632"/>
            <a:ext cx="8456613" cy="1124744"/>
          </a:xfrm>
        </p:spPr>
        <p:txBody>
          <a:bodyPr/>
          <a:lstStyle/>
          <a:p>
            <a:pPr eaLnBrk="1" hangingPunct="1">
              <a:defRPr/>
            </a:pPr>
            <a:r>
              <a:rPr lang="ru-RU" b="1" cap="all" dirty="0" smtClean="0"/>
              <a:t>Очередь</a:t>
            </a:r>
            <a:endParaRPr lang="ru-RU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311" y="1124744"/>
            <a:ext cx="8796177" cy="482453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Двунаправленный (двусвязный) список 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Операции, выполняемые с двунаправленным списком. 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Очереди и их классификация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Основные операции с очередью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Работа с очередью с использованием класса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457200" y="188640"/>
            <a:ext cx="8229600" cy="6408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/>
              <a:t>//вставка элемента с заданным номером в двунаправленный </a:t>
            </a:r>
            <a:r>
              <a:rPr lang="ru-RU" sz="2800" dirty="0" smtClean="0"/>
              <a:t>список</a:t>
            </a:r>
          </a:p>
          <a:p>
            <a:pPr marL="0" indent="0">
              <a:buFontTx/>
              <a:buNone/>
            </a:pPr>
            <a:r>
              <a:rPr lang="en-US" sz="2800" dirty="0" err="1" smtClean="0"/>
              <a:t>Double_List</a:t>
            </a:r>
            <a:r>
              <a:rPr lang="en-US" sz="2800" dirty="0"/>
              <a:t>* </a:t>
            </a:r>
            <a:r>
              <a:rPr lang="en-US" sz="2800" dirty="0" err="1"/>
              <a:t>Insert_Item_Double_List</a:t>
            </a:r>
            <a:r>
              <a:rPr lang="en-US" sz="2800" dirty="0"/>
              <a:t>(</a:t>
            </a:r>
            <a:r>
              <a:rPr lang="en-US" sz="2800" dirty="0" err="1"/>
              <a:t>Double_List</a:t>
            </a:r>
            <a:r>
              <a:rPr lang="en-US" sz="2800" dirty="0"/>
              <a:t>* Head</a:t>
            </a:r>
            <a:r>
              <a:rPr lang="en-US" sz="2800" dirty="0" smtClean="0"/>
              <a:t>,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 </a:t>
            </a:r>
            <a:r>
              <a:rPr lang="en-US" sz="2800" dirty="0"/>
              <a:t>int Number, int </a:t>
            </a:r>
            <a:r>
              <a:rPr lang="en-US" sz="2800" dirty="0" err="1"/>
              <a:t>DataItem</a:t>
            </a:r>
            <a:r>
              <a:rPr lang="en-US" sz="2800" dirty="0" smtClean="0"/>
              <a:t>){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</a:t>
            </a:r>
            <a:r>
              <a:rPr lang="en-US" sz="2800" dirty="0"/>
              <a:t>Number-</a:t>
            </a:r>
            <a:r>
              <a:rPr lang="en-US" sz="2800" dirty="0" smtClean="0"/>
              <a:t>-;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</a:t>
            </a:r>
            <a:r>
              <a:rPr lang="en-US" sz="2800" dirty="0" err="1"/>
              <a:t>Double_List</a:t>
            </a:r>
            <a:r>
              <a:rPr lang="en-US" sz="2800" dirty="0"/>
              <a:t> *</a:t>
            </a:r>
            <a:r>
              <a:rPr lang="en-US" sz="2800" dirty="0" err="1" smtClean="0"/>
              <a:t>NewItem</a:t>
            </a:r>
            <a:r>
              <a:rPr lang="en-US" sz="2800" dirty="0" smtClean="0"/>
              <a:t>=new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Double_List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</a:t>
            </a:r>
            <a:r>
              <a:rPr lang="ru-RU" sz="2800" dirty="0" smtClean="0"/>
              <a:t>  </a:t>
            </a:r>
            <a:r>
              <a:rPr lang="en-US" sz="2800" dirty="0" err="1" smtClean="0"/>
              <a:t>NewItem</a:t>
            </a:r>
            <a:r>
              <a:rPr lang="en-US" sz="2800" dirty="0" smtClean="0"/>
              <a:t>-</a:t>
            </a:r>
            <a:r>
              <a:rPr lang="en-US" sz="2800" dirty="0"/>
              <a:t>&gt;Data=</a:t>
            </a:r>
            <a:r>
              <a:rPr lang="en-US" sz="2800" dirty="0" err="1"/>
              <a:t>DataItem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</a:t>
            </a:r>
            <a:r>
              <a:rPr lang="en-US" sz="2800" dirty="0" err="1"/>
              <a:t>NewItem</a:t>
            </a:r>
            <a:r>
              <a:rPr lang="en-US" sz="2800" dirty="0"/>
              <a:t>-&gt;Prior=NULL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ru-RU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/>
              <a:t>NewItem</a:t>
            </a:r>
            <a:r>
              <a:rPr lang="en-US" sz="2800" dirty="0"/>
              <a:t>-&gt;Next = NULL;</a:t>
            </a:r>
            <a:endParaRPr lang="ru-RU" sz="2800" kern="0" dirty="0"/>
          </a:p>
        </p:txBody>
      </p:sp>
    </p:spTree>
    <p:extLst>
      <p:ext uri="{BB962C8B-B14F-4D97-AF65-F5344CB8AC3E}">
        <p14:creationId xmlns:p14="http://schemas.microsoft.com/office/powerpoint/2010/main" val="243396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7504" y="188640"/>
            <a:ext cx="8928992" cy="6408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/>
              <a:t> </a:t>
            </a:r>
            <a:r>
              <a:rPr lang="en-US" sz="2800" dirty="0"/>
              <a:t>if (Head == NULL) {//</a:t>
            </a:r>
            <a:r>
              <a:rPr lang="ru-RU" sz="2800" dirty="0"/>
              <a:t>список </a:t>
            </a:r>
            <a:r>
              <a:rPr lang="ru-RU" sz="2800" dirty="0" smtClean="0"/>
              <a:t>пуст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ru-RU" sz="2800" dirty="0" err="1"/>
              <a:t>Head</a:t>
            </a:r>
            <a:r>
              <a:rPr lang="ru-RU" sz="2800" dirty="0"/>
              <a:t> = </a:t>
            </a:r>
            <a:r>
              <a:rPr lang="ru-RU" sz="2800" dirty="0" err="1"/>
              <a:t>NewItem</a:t>
            </a:r>
            <a:r>
              <a:rPr lang="ru-RU" sz="2800" dirty="0" smtClean="0"/>
              <a:t>;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  </a:t>
            </a:r>
            <a:r>
              <a:rPr lang="en-US" sz="2800" dirty="0"/>
              <a:t>}  else {//</a:t>
            </a:r>
            <a:r>
              <a:rPr lang="ru-RU" sz="2800" dirty="0"/>
              <a:t>список не </a:t>
            </a:r>
            <a:r>
              <a:rPr lang="ru-RU" sz="2800" dirty="0" smtClean="0"/>
              <a:t>пуст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/>
              <a:t>Double_List</a:t>
            </a:r>
            <a:r>
              <a:rPr lang="en-US" sz="2800" dirty="0"/>
              <a:t> *Current=Head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for(int </a:t>
            </a:r>
            <a:r>
              <a:rPr lang="en-US" sz="2800" dirty="0" err="1"/>
              <a:t>i</a:t>
            </a:r>
            <a:r>
              <a:rPr lang="en-US" sz="2800" dirty="0"/>
              <a:t>=1; </a:t>
            </a:r>
            <a:r>
              <a:rPr lang="en-US" sz="2800" dirty="0" err="1"/>
              <a:t>i</a:t>
            </a:r>
            <a:r>
              <a:rPr lang="en-US" sz="2800" dirty="0"/>
              <a:t> &lt; Number &amp;&amp; Current-&gt;Next!=NULL; </a:t>
            </a:r>
            <a:r>
              <a:rPr lang="en-US" sz="2800" dirty="0" err="1"/>
              <a:t>i</a:t>
            </a:r>
            <a:r>
              <a:rPr lang="en-US" sz="2800" dirty="0" smtClean="0"/>
              <a:t>++)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/>
              <a:t>Current=Current-&gt;Next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/>
              <a:t>if (Number == 0</a:t>
            </a:r>
            <a:r>
              <a:rPr lang="en-US" sz="2800" dirty="0" smtClean="0"/>
              <a:t>){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ru-RU" sz="2800" dirty="0"/>
              <a:t>//вставляем новый элемент на первое </a:t>
            </a:r>
            <a:r>
              <a:rPr lang="ru-RU" sz="2800" dirty="0" smtClean="0"/>
              <a:t>место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     </a:t>
            </a:r>
            <a:r>
              <a:rPr lang="en-US" sz="2800" dirty="0" err="1" smtClean="0"/>
              <a:t>NewItem</a:t>
            </a:r>
            <a:r>
              <a:rPr lang="en-US" sz="2800" dirty="0" smtClean="0"/>
              <a:t>-</a:t>
            </a:r>
            <a:r>
              <a:rPr lang="en-US" sz="2800" dirty="0"/>
              <a:t>&gt;Next = Head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Head-&gt;Prior = </a:t>
            </a:r>
            <a:r>
              <a:rPr lang="en-US" sz="2800" dirty="0" err="1"/>
              <a:t>NewItem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ru-RU" sz="2800" dirty="0" err="1"/>
              <a:t>Head</a:t>
            </a:r>
            <a:r>
              <a:rPr lang="ru-RU" sz="2800" dirty="0"/>
              <a:t> = </a:t>
            </a:r>
            <a:r>
              <a:rPr lang="ru-RU" sz="2800" dirty="0" err="1"/>
              <a:t>NewItem</a:t>
            </a:r>
            <a:r>
              <a:rPr lang="ru-RU" sz="2800" dirty="0" smtClean="0"/>
              <a:t>;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   </a:t>
            </a:r>
            <a:r>
              <a:rPr lang="ru-RU" sz="2800" dirty="0"/>
              <a:t>}</a:t>
            </a:r>
            <a:endParaRPr lang="ru-RU" sz="2800" kern="0" dirty="0"/>
          </a:p>
        </p:txBody>
      </p:sp>
    </p:spTree>
    <p:extLst>
      <p:ext uri="{BB962C8B-B14F-4D97-AF65-F5344CB8AC3E}">
        <p14:creationId xmlns:p14="http://schemas.microsoft.com/office/powerpoint/2010/main" val="390370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7504" y="188640"/>
            <a:ext cx="8928992" cy="64087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/>
              <a:t> </a:t>
            </a:r>
            <a:r>
              <a:rPr lang="ru-RU" sz="2800" dirty="0" err="1"/>
              <a:t>else</a:t>
            </a:r>
            <a:r>
              <a:rPr lang="ru-RU" sz="2800" dirty="0"/>
              <a:t> </a:t>
            </a:r>
            <a:r>
              <a:rPr lang="ru-RU" sz="2800" dirty="0" smtClean="0"/>
              <a:t>{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//</a:t>
            </a:r>
            <a:r>
              <a:rPr lang="ru-RU" sz="2800" dirty="0"/>
              <a:t>вставляем новый элемент на </a:t>
            </a:r>
            <a:r>
              <a:rPr lang="ru-RU" sz="2800" dirty="0" smtClean="0"/>
              <a:t>не первое место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     </a:t>
            </a:r>
            <a:r>
              <a:rPr lang="en-US" sz="2800" dirty="0"/>
              <a:t>if (Current-&gt;Next != NULL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/>
              <a:t>Current-&gt;Next-&gt;Prior = </a:t>
            </a:r>
            <a:r>
              <a:rPr lang="en-US" sz="2800" dirty="0" err="1"/>
              <a:t>NewItem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 err="1"/>
              <a:t>NewItem</a:t>
            </a:r>
            <a:r>
              <a:rPr lang="en-US" sz="2800" dirty="0"/>
              <a:t>-&gt;Next = Current-&gt;Next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Current-&gt;Next = </a:t>
            </a:r>
            <a:r>
              <a:rPr lang="en-US" sz="2800" dirty="0" err="1" smtClean="0"/>
              <a:t>NewItem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	</a:t>
            </a:r>
            <a:r>
              <a:rPr lang="en-US" sz="2800" dirty="0" err="1"/>
              <a:t>NewItem</a:t>
            </a:r>
            <a:r>
              <a:rPr lang="en-US" sz="2800" dirty="0"/>
              <a:t>-&gt;Prior = Current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Current = </a:t>
            </a:r>
            <a:r>
              <a:rPr lang="en-US" sz="2800" dirty="0" err="1"/>
              <a:t>NewItem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}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 }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 </a:t>
            </a:r>
            <a:r>
              <a:rPr lang="ru-RU" sz="2800" dirty="0"/>
              <a:t>return </a:t>
            </a:r>
            <a:r>
              <a:rPr lang="ru-RU" sz="2800" dirty="0" err="1"/>
              <a:t>Head</a:t>
            </a:r>
            <a:r>
              <a:rPr lang="ru-RU" sz="2800" dirty="0" smtClean="0"/>
              <a:t>;</a:t>
            </a:r>
          </a:p>
          <a:p>
            <a:pPr marL="0" indent="0">
              <a:buFontTx/>
              <a:buNone/>
            </a:pPr>
            <a:r>
              <a:rPr lang="ru-RU" sz="2800" dirty="0" smtClean="0"/>
              <a:t> </a:t>
            </a:r>
            <a:r>
              <a:rPr lang="ru-RU" sz="2800" dirty="0"/>
              <a:t>}</a:t>
            </a:r>
            <a:endParaRPr lang="ru-RU" sz="2800" kern="0" dirty="0"/>
          </a:p>
        </p:txBody>
      </p:sp>
    </p:spTree>
    <p:extLst>
      <p:ext uri="{BB962C8B-B14F-4D97-AF65-F5344CB8AC3E}">
        <p14:creationId xmlns:p14="http://schemas.microsoft.com/office/powerpoint/2010/main" val="306721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7504" y="3068960"/>
            <a:ext cx="8928992" cy="35283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sz="2800" dirty="0" smtClean="0"/>
              <a:t> </a:t>
            </a:r>
            <a:endParaRPr lang="ru-RU" sz="2800" kern="0" dirty="0"/>
          </a:p>
        </p:txBody>
      </p:sp>
      <p:pic>
        <p:nvPicPr>
          <p:cNvPr id="4" name="Рисунок 3" descr="Удаление элемента из двунаправленного списк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68860"/>
            <a:ext cx="8496944" cy="3132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79512" y="115277"/>
            <a:ext cx="8784976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b="1" dirty="0"/>
              <a:t>Удаление элемента из двунаправленного списка</a:t>
            </a:r>
          </a:p>
          <a:p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29707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44016"/>
            <a:ext cx="8964488" cy="6525344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/*удаление элемента с заданным номером из двунаправленного списка</a:t>
            </a:r>
            <a:r>
              <a:rPr lang="ru-RU" sz="2800" dirty="0" smtClean="0"/>
              <a:t>*/</a:t>
            </a:r>
          </a:p>
          <a:p>
            <a:pPr marL="0" indent="0">
              <a:buNone/>
            </a:pPr>
            <a:r>
              <a:rPr lang="en-US" sz="2600" dirty="0" err="1" smtClean="0"/>
              <a:t>Double_List</a:t>
            </a:r>
            <a:r>
              <a:rPr lang="en-US" sz="2600" dirty="0"/>
              <a:t>* </a:t>
            </a:r>
            <a:r>
              <a:rPr lang="en-US" sz="2600" dirty="0" err="1"/>
              <a:t>Delete_Item_Double_List</a:t>
            </a:r>
            <a:r>
              <a:rPr lang="en-US" sz="2600" dirty="0"/>
              <a:t>(</a:t>
            </a:r>
            <a:r>
              <a:rPr lang="en-US" sz="2600" dirty="0" err="1"/>
              <a:t>Double_List</a:t>
            </a:r>
            <a:r>
              <a:rPr lang="en-US" sz="2600" dirty="0"/>
              <a:t>* Head</a:t>
            </a:r>
            <a:r>
              <a:rPr lang="en-US" sz="2600" dirty="0" smtClean="0"/>
              <a:t>,</a:t>
            </a:r>
            <a:endParaRPr lang="ru-RU" sz="2600" dirty="0" smtClean="0"/>
          </a:p>
          <a:p>
            <a:pPr marL="0" indent="0">
              <a:buNone/>
            </a:pPr>
            <a:r>
              <a:rPr lang="en-US" sz="2800" dirty="0" smtClean="0"/>
              <a:t>       </a:t>
            </a:r>
            <a:r>
              <a:rPr lang="en-US" sz="2800" dirty="0"/>
              <a:t>int Number</a:t>
            </a:r>
            <a:r>
              <a:rPr lang="en-US" sz="2800" dirty="0" smtClean="0"/>
              <a:t>){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 err="1"/>
              <a:t>Double_List</a:t>
            </a:r>
            <a:r>
              <a:rPr lang="en-US" sz="2800" dirty="0"/>
              <a:t> *</a:t>
            </a:r>
            <a:r>
              <a:rPr lang="en-US" sz="2800" dirty="0" err="1"/>
              <a:t>ptr</a:t>
            </a:r>
            <a:r>
              <a:rPr lang="en-US" sz="2800" dirty="0"/>
              <a:t>;//</a:t>
            </a:r>
            <a:r>
              <a:rPr lang="ru-RU" sz="2800" dirty="0"/>
              <a:t>вспомогательный указатель</a:t>
            </a:r>
            <a:r>
              <a:rPr lang="en-US" sz="2800" dirty="0"/>
              <a:t>  </a:t>
            </a:r>
            <a:r>
              <a:rPr lang="en-US" sz="2800" dirty="0" err="1"/>
              <a:t>Double_List</a:t>
            </a:r>
            <a:r>
              <a:rPr lang="en-US" sz="2800" dirty="0"/>
              <a:t> *Current = Head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 Number &amp;&amp; Current != NULL; </a:t>
            </a:r>
            <a:r>
              <a:rPr lang="en-US" sz="2800" dirty="0" err="1"/>
              <a:t>i</a:t>
            </a:r>
            <a:r>
              <a:rPr lang="en-US" sz="2800" dirty="0"/>
              <a:t>++)    Current = Current-&gt;Next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ru-RU" sz="2800" dirty="0" err="1"/>
              <a:t>if</a:t>
            </a:r>
            <a:r>
              <a:rPr lang="ru-RU" sz="2800" dirty="0"/>
              <a:t> (</a:t>
            </a:r>
            <a:r>
              <a:rPr lang="ru-RU" sz="2800" dirty="0" err="1"/>
              <a:t>Current</a:t>
            </a:r>
            <a:r>
              <a:rPr lang="ru-RU" sz="2800" dirty="0"/>
              <a:t> != NULL){//проверка на корректность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</a:t>
            </a:r>
            <a:r>
              <a:rPr lang="en-US" sz="2800" dirty="0"/>
              <a:t>if (Current-&gt;Prior == NULL){</a:t>
            </a:r>
            <a:r>
              <a:rPr lang="en-US" sz="2400" dirty="0"/>
              <a:t>//</a:t>
            </a:r>
            <a:r>
              <a:rPr lang="ru-RU" sz="2400" dirty="0"/>
              <a:t>удаляем первый </a:t>
            </a:r>
            <a:r>
              <a:rPr lang="ru-RU" sz="2400" dirty="0" smtClean="0"/>
              <a:t>элемент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800" dirty="0"/>
              <a:t>Head = Head-&gt;Next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delete(Current);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/>
              <a:t>Head-&gt;Prior = NULL;      Current = Head;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7526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44016"/>
            <a:ext cx="8964488" cy="65253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else {//</a:t>
            </a:r>
            <a:r>
              <a:rPr lang="ru-RU" sz="2800" dirty="0"/>
              <a:t>удаляем не первый </a:t>
            </a:r>
            <a:r>
              <a:rPr lang="ru-RU" sz="2800" dirty="0" smtClean="0"/>
              <a:t>элемент</a:t>
            </a:r>
          </a:p>
          <a:p>
            <a:pPr marL="0" indent="0"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if (Current-&gt;Next == NULL) 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//</a:t>
            </a:r>
            <a:r>
              <a:rPr lang="ru-RU" sz="2800" dirty="0"/>
              <a:t>удаляем последний </a:t>
            </a:r>
            <a:r>
              <a:rPr lang="ru-RU" sz="2800" dirty="0" smtClean="0"/>
              <a:t>элемент</a:t>
            </a:r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en-US" sz="2800" dirty="0"/>
              <a:t>Current-&gt;Prior-&gt;Next = NULL;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  </a:t>
            </a:r>
            <a:r>
              <a:rPr lang="en-US" sz="2800" dirty="0"/>
              <a:t>delete(Current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   </a:t>
            </a:r>
            <a:r>
              <a:rPr lang="ru-RU" sz="2800" dirty="0" err="1"/>
              <a:t>Current</a:t>
            </a:r>
            <a:r>
              <a:rPr lang="ru-RU" sz="2800" dirty="0"/>
              <a:t> = </a:t>
            </a:r>
            <a:r>
              <a:rPr lang="ru-RU" sz="2800" dirty="0" err="1"/>
              <a:t>Head</a:t>
            </a:r>
            <a:r>
              <a:rPr lang="ru-RU" sz="2800" dirty="0"/>
              <a:t>;      }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</a:t>
            </a:r>
            <a:r>
              <a:rPr lang="ru-RU" sz="2800" dirty="0" err="1"/>
              <a:t>else</a:t>
            </a:r>
            <a:r>
              <a:rPr lang="ru-RU" sz="2800" dirty="0"/>
              <a:t> {//удаляем не первый и не последний </a:t>
            </a:r>
            <a:r>
              <a:rPr lang="ru-RU" sz="2800" dirty="0" smtClean="0"/>
              <a:t>элемент</a:t>
            </a:r>
          </a:p>
          <a:p>
            <a:pPr marL="0" indent="0">
              <a:buNone/>
            </a:pPr>
            <a:r>
              <a:rPr lang="ru-RU" sz="2800" dirty="0" smtClean="0"/>
              <a:t>   </a:t>
            </a:r>
            <a:r>
              <a:rPr lang="en-US" sz="2800" dirty="0" err="1"/>
              <a:t>ptr</a:t>
            </a:r>
            <a:r>
              <a:rPr lang="en-US" sz="2800" dirty="0"/>
              <a:t> = Current-&gt;Next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/>
              <a:t>Current-&gt;Prior-&gt;Next =Current-&gt;Next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/>
              <a:t>Current-&gt;Next-&gt;Prior =Current-&gt;Prior;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/>
              <a:t>delete(Current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Current = </a:t>
            </a:r>
            <a:r>
              <a:rPr lang="en-US" sz="2800" dirty="0" err="1"/>
              <a:t>ptr</a:t>
            </a:r>
            <a:r>
              <a:rPr lang="en-US" sz="2800" dirty="0"/>
              <a:t>;      }    }  }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return Head;</a:t>
            </a:r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21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ahoma"/>
                <a:ea typeface="Times New Roman"/>
              </a:rPr>
              <a:t>Поиск элемента в двунаправленном списке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608512"/>
          </a:xfrm>
        </p:spPr>
        <p:txBody>
          <a:bodyPr/>
          <a:lstStyle/>
          <a:p>
            <a:pPr marL="0" indent="0" fontAlgn="t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ahoma"/>
                <a:ea typeface="Times New Roman"/>
              </a:rPr>
              <a:t>а) просматривая элементы от начала к концу списка;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 fontAlgn="t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ahoma"/>
                <a:ea typeface="Times New Roman"/>
              </a:rPr>
              <a:t>б) просматривая элементы от конца списка к началу;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 fontAlgn="t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ahoma"/>
                <a:ea typeface="Times New Roman"/>
              </a:rPr>
              <a:t>в) просматривая список в обоих направлениях одновременно: от начала к середине списка и от конца к середине (учитывая, что элементов в списке может быть четное или нечетное количество).</a:t>
            </a:r>
            <a:endParaRPr lang="ru-RU" sz="2800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14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50" y="186908"/>
            <a:ext cx="9036496" cy="56494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</a:t>
            </a:r>
            <a:r>
              <a:rPr lang="ru-RU" dirty="0">
                <a:solidFill>
                  <a:srgbClr val="000000"/>
                </a:solidFill>
              </a:rPr>
              <a:t>поиск элемента в двунаправленном </a:t>
            </a:r>
            <a:r>
              <a:rPr lang="ru-RU" dirty="0" smtClean="0">
                <a:solidFill>
                  <a:srgbClr val="000000"/>
                </a:solidFill>
              </a:rPr>
              <a:t>списке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bool </a:t>
            </a:r>
            <a:r>
              <a:rPr lang="en-US" dirty="0" err="1">
                <a:solidFill>
                  <a:srgbClr val="000000"/>
                </a:solidFill>
              </a:rPr>
              <a:t>Find_Item_Double_List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Double_List</a:t>
            </a:r>
            <a:r>
              <a:rPr lang="en-US" dirty="0">
                <a:solidFill>
                  <a:srgbClr val="000000"/>
                </a:solidFill>
              </a:rPr>
              <a:t>* Head,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int </a:t>
            </a:r>
            <a:r>
              <a:rPr lang="en-US" dirty="0" err="1">
                <a:solidFill>
                  <a:srgbClr val="000000"/>
                </a:solidFill>
              </a:rPr>
              <a:t>DataItem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Double_List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; //</a:t>
            </a:r>
            <a:r>
              <a:rPr lang="ru-RU" dirty="0">
                <a:solidFill>
                  <a:srgbClr val="000000"/>
                </a:solidFill>
              </a:rPr>
              <a:t>вспомогательный </a:t>
            </a:r>
            <a:r>
              <a:rPr lang="ru-RU" dirty="0" smtClean="0">
                <a:solidFill>
                  <a:srgbClr val="000000"/>
                </a:solidFill>
              </a:rPr>
              <a:t>указатель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= Head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ru-RU" dirty="0" err="1">
                <a:solidFill>
                  <a:srgbClr val="000000"/>
                </a:solidFill>
              </a:rPr>
              <a:t>while</a:t>
            </a:r>
            <a:r>
              <a:rPr lang="ru-RU" dirty="0">
                <a:solidFill>
                  <a:srgbClr val="000000"/>
                </a:solidFill>
              </a:rPr>
              <a:t> (</a:t>
            </a:r>
            <a:r>
              <a:rPr lang="ru-RU" dirty="0" err="1">
                <a:solidFill>
                  <a:srgbClr val="000000"/>
                </a:solidFill>
              </a:rPr>
              <a:t>ptr</a:t>
            </a:r>
            <a:r>
              <a:rPr lang="ru-RU" dirty="0">
                <a:solidFill>
                  <a:srgbClr val="000000"/>
                </a:solidFill>
              </a:rPr>
              <a:t> != NULL){//пока не конец списка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if (</a:t>
            </a:r>
            <a:r>
              <a:rPr lang="en-US" dirty="0" err="1">
                <a:solidFill>
                  <a:srgbClr val="000000"/>
                </a:solidFill>
              </a:rPr>
              <a:t>DataItem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-&gt;Data) return true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000000"/>
                </a:solidFill>
              </a:rPr>
              <a:t>else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-&gt;Next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}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return false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9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ahoma"/>
                <a:ea typeface="Times New Roman"/>
              </a:rPr>
              <a:t>Проверка пустоты двунаправленного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</a:t>
            </a:r>
            <a:r>
              <a:rPr lang="ru-RU" dirty="0">
                <a:solidFill>
                  <a:srgbClr val="000000"/>
                </a:solidFill>
              </a:rPr>
              <a:t>проверка пустоты </a:t>
            </a:r>
            <a:r>
              <a:rPr lang="ru-RU" dirty="0" err="1">
                <a:solidFill>
                  <a:srgbClr val="000000"/>
                </a:solidFill>
              </a:rPr>
              <a:t>двунаправленого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списка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bool </a:t>
            </a:r>
            <a:r>
              <a:rPr lang="en-US" dirty="0" err="1">
                <a:solidFill>
                  <a:srgbClr val="000000"/>
                </a:solidFill>
              </a:rPr>
              <a:t>Empty_Double_List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Double_List</a:t>
            </a:r>
            <a:r>
              <a:rPr lang="en-US" dirty="0">
                <a:solidFill>
                  <a:srgbClr val="000000"/>
                </a:solidFill>
              </a:rPr>
              <a:t>* Head){  if (Head!=NULL)  return false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ru-RU" dirty="0" err="1">
                <a:solidFill>
                  <a:srgbClr val="000000"/>
                </a:solidFill>
              </a:rPr>
              <a:t>else</a:t>
            </a:r>
            <a:r>
              <a:rPr lang="ru-RU" dirty="0">
                <a:solidFill>
                  <a:srgbClr val="000000"/>
                </a:solidFill>
              </a:rPr>
              <a:t>  return </a:t>
            </a:r>
            <a:r>
              <a:rPr lang="ru-RU" dirty="0" err="1">
                <a:solidFill>
                  <a:srgbClr val="000000"/>
                </a:solidFill>
              </a:rPr>
              <a:t>true</a:t>
            </a:r>
            <a:r>
              <a:rPr lang="ru-RU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dirty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1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/>
          <a:lstStyle/>
          <a:p>
            <a:pPr fontAlgn="t"/>
            <a:r>
              <a:rPr lang="ru-RU" b="1" dirty="0"/>
              <a:t>Удаление двунаправленного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//освобождение памяти, выделенной под двунаправленный </a:t>
            </a:r>
            <a:r>
              <a:rPr lang="ru-RU" dirty="0" smtClean="0"/>
              <a:t>список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Delete_Double_List</a:t>
            </a:r>
            <a:r>
              <a:rPr lang="en-US" dirty="0"/>
              <a:t>(</a:t>
            </a:r>
            <a:r>
              <a:rPr lang="en-US" dirty="0" err="1"/>
              <a:t>Double_List</a:t>
            </a:r>
            <a:r>
              <a:rPr lang="en-US" dirty="0"/>
              <a:t>* Head){  if (Head != NULL</a:t>
            </a:r>
            <a:r>
              <a:rPr lang="en-US" dirty="0" smtClean="0"/>
              <a:t>){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Delete_Double_List</a:t>
            </a:r>
            <a:r>
              <a:rPr lang="en-US" dirty="0"/>
              <a:t>(Head-&gt;Next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err="1"/>
              <a:t>delete</a:t>
            </a:r>
            <a:r>
              <a:rPr lang="ru-RU" dirty="0"/>
              <a:t> </a:t>
            </a:r>
            <a:r>
              <a:rPr lang="ru-RU" dirty="0" err="1"/>
              <a:t>Head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}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61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Двунаправленный список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2088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</a:rPr>
              <a:t>Очереди и их </a:t>
            </a:r>
            <a:r>
              <a:rPr lang="ru-RU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Области применения</a:t>
            </a:r>
            <a:r>
              <a:rPr lang="ru-RU" dirty="0"/>
              <a:t> очередей 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системное </a:t>
            </a:r>
            <a:endParaRPr lang="ru-RU" dirty="0" smtClean="0"/>
          </a:p>
          <a:p>
            <a:pPr lvl="0" algn="just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800" dirty="0">
                <a:latin typeface="Times New Roman"/>
                <a:ea typeface="Times New Roman"/>
              </a:rPr>
              <a:t>диспетчеризация задач операционной системой;</a:t>
            </a:r>
          </a:p>
          <a:p>
            <a:pPr lvl="0" algn="just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800" dirty="0">
                <a:latin typeface="Times New Roman"/>
                <a:ea typeface="Times New Roman"/>
              </a:rPr>
              <a:t>буферизация ввода/вывода;</a:t>
            </a:r>
          </a:p>
          <a:p>
            <a:pPr marL="0" lvl="0" indent="0" algn="just"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ru-RU" dirty="0" smtClean="0">
                <a:latin typeface="Times New Roman"/>
                <a:ea typeface="Times New Roman"/>
              </a:rPr>
              <a:t>прикладное</a:t>
            </a:r>
          </a:p>
          <a:p>
            <a:pPr lvl="0" algn="just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800" dirty="0" smtClean="0">
                <a:latin typeface="Times New Roman"/>
                <a:ea typeface="Times New Roman"/>
              </a:rPr>
              <a:t>моделирование </a:t>
            </a:r>
            <a:r>
              <a:rPr lang="ru-RU" sz="2800" dirty="0">
                <a:latin typeface="Times New Roman"/>
                <a:ea typeface="Times New Roman"/>
              </a:rPr>
              <a:t>процессов (например, систем массового обслуживания);</a:t>
            </a:r>
          </a:p>
          <a:p>
            <a:pPr lvl="0" algn="just"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800" dirty="0">
                <a:latin typeface="Times New Roman"/>
                <a:ea typeface="Times New Roman"/>
              </a:rPr>
              <a:t>использование очередей как вспомогательных структур данных в каких-либо алгоритмах (например, при поиске в графах).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54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/>
                <a:ea typeface="Times New Roman"/>
              </a:rPr>
              <a:t>Классификация очередей:</a:t>
            </a:r>
          </a:p>
          <a:p>
            <a:pPr marL="0" indent="0">
              <a:buNone/>
            </a:pPr>
            <a:r>
              <a:rPr lang="ru-RU" dirty="0" smtClean="0">
                <a:latin typeface="Times New Roman"/>
                <a:ea typeface="Times New Roman"/>
              </a:rPr>
              <a:t>По </a:t>
            </a:r>
            <a:r>
              <a:rPr lang="ru-RU" b="1" dirty="0">
                <a:latin typeface="Times New Roman"/>
                <a:ea typeface="Times New Roman"/>
              </a:rPr>
              <a:t>архитектуре</a:t>
            </a:r>
            <a:r>
              <a:rPr lang="ru-RU" dirty="0">
                <a:latin typeface="Times New Roman"/>
                <a:ea typeface="Times New Roman"/>
              </a:rPr>
              <a:t> </a:t>
            </a:r>
            <a:endParaRPr lang="ru-RU" dirty="0" smtClean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ru-RU" dirty="0"/>
              <a:t>линейные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кольцевые </a:t>
            </a:r>
            <a:r>
              <a:rPr lang="ru-RU" dirty="0"/>
              <a:t>(циклические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>
                <a:latin typeface="Times New Roman"/>
                <a:ea typeface="Times New Roman"/>
              </a:rPr>
              <a:t>двухвходовая очередь</a:t>
            </a:r>
            <a:r>
              <a:rPr lang="ru-RU" dirty="0">
                <a:latin typeface="Times New Roman"/>
                <a:ea typeface="Times New Roman"/>
              </a:rPr>
              <a:t> или </a:t>
            </a:r>
            <a:r>
              <a:rPr lang="ru-RU" b="1" dirty="0">
                <a:latin typeface="Times New Roman"/>
                <a:ea typeface="Times New Roman"/>
              </a:rPr>
              <a:t>дек</a:t>
            </a:r>
            <a:r>
              <a:rPr lang="ru-RU" dirty="0">
                <a:latin typeface="Times New Roman"/>
                <a:ea typeface="Times New Roman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34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32993"/>
            <a:ext cx="8504628" cy="464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4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имя_типа</a:t>
            </a:r>
            <a:r>
              <a:rPr lang="ru-RU" dirty="0"/>
              <a:t> 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                 </a:t>
            </a:r>
            <a:r>
              <a:rPr lang="ru-RU" dirty="0"/>
              <a:t>информационное поле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              </a:t>
            </a:r>
            <a:r>
              <a:rPr lang="ru-RU" dirty="0"/>
              <a:t>адресное поле1;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ru-RU" dirty="0"/>
              <a:t>адресное поле2;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</a:t>
            </a:r>
            <a:r>
              <a:rPr lang="ru-R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565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/>
          <a:lstStyle/>
          <a:p>
            <a:pPr indent="0" algn="just" fontAlgn="t">
              <a:spcBef>
                <a:spcPts val="72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1 способ: адресное поле ссылается на объявляемую структуру.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Times New Roman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list2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{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type  pole1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;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indent="0" algn="just" fontAlgn="t">
              <a:spcBef>
                <a:spcPts val="72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list2 *pole1, *pole2; 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indent="0" algn="just" fontAlgn="t">
              <a:spcBef>
                <a:spcPts val="72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}</a:t>
            </a:r>
          </a:p>
          <a:p>
            <a:pPr indent="0" algn="just" fontAlgn="t">
              <a:spcBef>
                <a:spcPts val="72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</a:rPr>
              <a:t>2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способ: адресное поле ссылается на ранее объявленную структуру.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list1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{   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type  pole1; 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list1 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*pole2; 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}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 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ch3 {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list1 *beg, *next ; 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8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07288" cy="778098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</a:rPr>
              <a:t>Основные операции с очередью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616624"/>
          </a:xfrm>
        </p:spPr>
        <p:txBody>
          <a:bodyPr/>
          <a:lstStyle/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создание очереди;</a:t>
            </a:r>
            <a:endParaRPr lang="ru-RU" dirty="0">
              <a:latin typeface="Times New Roman"/>
              <a:ea typeface="Times New Roman"/>
            </a:endParaRPr>
          </a:p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печать (просмотр) очереди;</a:t>
            </a:r>
            <a:endParaRPr lang="ru-RU" dirty="0">
              <a:latin typeface="Times New Roman"/>
              <a:ea typeface="Times New Roman"/>
            </a:endParaRPr>
          </a:p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добавление элемента в конец очереди;</a:t>
            </a:r>
            <a:endParaRPr lang="ru-RU" dirty="0">
              <a:latin typeface="Times New Roman"/>
              <a:ea typeface="Times New Roman"/>
            </a:endParaRPr>
          </a:p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извлечение элемента из начала очереди;</a:t>
            </a:r>
            <a:endParaRPr lang="ru-RU" dirty="0">
              <a:latin typeface="Times New Roman"/>
              <a:ea typeface="Times New Roman"/>
            </a:endParaRPr>
          </a:p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проверка пустоты очереди;</a:t>
            </a:r>
            <a:endParaRPr lang="ru-RU" dirty="0">
              <a:latin typeface="Times New Roman"/>
              <a:ea typeface="Times New Roman"/>
            </a:endParaRPr>
          </a:p>
          <a:p>
            <a:pPr lvl="0" algn="just" fontAlgn="t">
              <a:spcAft>
                <a:spcPts val="0"/>
              </a:spcAft>
              <a:buSzPts val="1000"/>
              <a:buFont typeface="Symbol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</a:rPr>
              <a:t>очистка очереди.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750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</a:t>
            </a:r>
            <a:r>
              <a:rPr lang="ru-RU" dirty="0">
                <a:solidFill>
                  <a:srgbClr val="000000"/>
                </a:solidFill>
              </a:rPr>
              <a:t>создание </a:t>
            </a:r>
            <a:r>
              <a:rPr lang="ru-RU" dirty="0" smtClean="0">
                <a:solidFill>
                  <a:srgbClr val="000000"/>
                </a:solidFill>
              </a:rPr>
              <a:t>очереди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Make_Queue</a:t>
            </a:r>
            <a:r>
              <a:rPr lang="en-US" dirty="0">
                <a:solidFill>
                  <a:srgbClr val="000000"/>
                </a:solidFill>
              </a:rPr>
              <a:t>(int n, Queue* </a:t>
            </a:r>
            <a:r>
              <a:rPr lang="en-US" dirty="0" err="1">
                <a:solidFill>
                  <a:srgbClr val="000000"/>
                </a:solidFill>
              </a:rPr>
              <a:t>End_Queue</a:t>
            </a:r>
            <a:r>
              <a:rPr lang="en-US" dirty="0">
                <a:solidFill>
                  <a:srgbClr val="000000"/>
                </a:solidFill>
              </a:rPr>
              <a:t>){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Make_Double_List</a:t>
            </a:r>
            <a:r>
              <a:rPr lang="en-US" dirty="0">
                <a:solidFill>
                  <a:srgbClr val="000000"/>
                </a:solidFill>
              </a:rPr>
              <a:t>(n,&amp;(</a:t>
            </a:r>
            <a:r>
              <a:rPr lang="en-US" dirty="0" err="1">
                <a:solidFill>
                  <a:srgbClr val="000000"/>
                </a:solidFill>
              </a:rPr>
              <a:t>End_Queue</a:t>
            </a:r>
            <a:r>
              <a:rPr lang="en-US" dirty="0">
                <a:solidFill>
                  <a:srgbClr val="000000"/>
                </a:solidFill>
              </a:rPr>
              <a:t>-&gt;Begin</a:t>
            </a:r>
            <a:r>
              <a:rPr lang="en-US" dirty="0" smtClean="0">
                <a:solidFill>
                  <a:srgbClr val="000000"/>
                </a:solidFill>
              </a:rPr>
              <a:t>),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	</a:t>
            </a:r>
            <a:r>
              <a:rPr lang="ru-RU" dirty="0" smtClean="0">
                <a:solidFill>
                  <a:srgbClr val="000000"/>
                </a:solidFill>
              </a:rPr>
              <a:t>						      </a:t>
            </a:r>
            <a:r>
              <a:rPr lang="en-US" dirty="0" smtClean="0">
                <a:solidFill>
                  <a:srgbClr val="000000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Double_List</a:t>
            </a:r>
            <a:r>
              <a:rPr lang="en-US" dirty="0">
                <a:solidFill>
                  <a:srgbClr val="000000"/>
                </a:solidFill>
              </a:rPr>
              <a:t> *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;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//</a:t>
            </a:r>
            <a:r>
              <a:rPr lang="ru-RU" dirty="0">
                <a:solidFill>
                  <a:srgbClr val="000000"/>
                </a:solidFill>
              </a:rPr>
              <a:t>вспомогательный </a:t>
            </a:r>
            <a:r>
              <a:rPr lang="ru-RU" dirty="0" smtClean="0">
                <a:solidFill>
                  <a:srgbClr val="000000"/>
                </a:solidFill>
              </a:rPr>
              <a:t>указатель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End_Queue</a:t>
            </a:r>
            <a:r>
              <a:rPr lang="en-US" dirty="0">
                <a:solidFill>
                  <a:srgbClr val="000000"/>
                </a:solidFill>
              </a:rPr>
              <a:t>-&gt;Begin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while (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-&gt;Next != NULL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>
                <a:solidFill>
                  <a:srgbClr val="000000"/>
                </a:solidFill>
              </a:rPr>
              <a:t>-&gt;Next;  </a:t>
            </a:r>
            <a:r>
              <a:rPr lang="en-US" dirty="0" err="1">
                <a:solidFill>
                  <a:srgbClr val="000000"/>
                </a:solidFill>
              </a:rPr>
              <a:t>End_Queue</a:t>
            </a:r>
            <a:r>
              <a:rPr lang="en-US" dirty="0">
                <a:solidFill>
                  <a:srgbClr val="000000"/>
                </a:solidFill>
              </a:rPr>
              <a:t>-&gt;End = </a:t>
            </a:r>
            <a:r>
              <a:rPr lang="en-US" dirty="0" err="1">
                <a:solidFill>
                  <a:srgbClr val="000000"/>
                </a:solidFill>
              </a:rPr>
              <a:t>ptr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48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печать </a:t>
            </a:r>
            <a:r>
              <a:rPr lang="ru-RU" dirty="0" smtClean="0"/>
              <a:t>очереди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Print_Queue</a:t>
            </a:r>
            <a:r>
              <a:rPr lang="en-US" dirty="0"/>
              <a:t>(Queue* Begin_Queue){  </a:t>
            </a:r>
            <a:r>
              <a:rPr lang="en-US" dirty="0" err="1"/>
              <a:t>Print_Double_List</a:t>
            </a:r>
            <a:r>
              <a:rPr lang="en-US" dirty="0"/>
              <a:t>(Begin_Queue-&gt;Begin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добавление элемента в конец </a:t>
            </a:r>
            <a:r>
              <a:rPr lang="ru-RU" dirty="0" smtClean="0"/>
              <a:t>очереди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Add_Item_Queue</a:t>
            </a:r>
            <a:r>
              <a:rPr lang="en-US" dirty="0"/>
              <a:t>(int NewElem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  <a:r>
              <a:rPr lang="en-US" dirty="0" smtClean="0"/>
              <a:t> </a:t>
            </a:r>
            <a:r>
              <a:rPr lang="en-US" dirty="0"/>
              <a:t>Queue* </a:t>
            </a:r>
            <a:r>
              <a:rPr lang="en-US" dirty="0" err="1"/>
              <a:t>End_Queue</a:t>
            </a:r>
            <a:r>
              <a:rPr lang="en-US" dirty="0"/>
              <a:t>){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End_Queue</a:t>
            </a:r>
            <a:r>
              <a:rPr lang="en-US" dirty="0"/>
              <a:t>-&gt;End = </a:t>
            </a:r>
            <a:r>
              <a:rPr lang="en-US" dirty="0" err="1"/>
              <a:t>Insert_Item_Double_List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           </a:t>
            </a:r>
            <a:r>
              <a:rPr lang="en-US" dirty="0" err="1" smtClean="0"/>
              <a:t>End_Queue</a:t>
            </a:r>
            <a:r>
              <a:rPr lang="en-US" dirty="0" smtClean="0"/>
              <a:t>-</a:t>
            </a:r>
            <a:r>
              <a:rPr lang="en-US" dirty="0"/>
              <a:t>&gt;End, </a:t>
            </a:r>
            <a:r>
              <a:rPr lang="ru-RU" dirty="0" smtClean="0"/>
              <a:t>0</a:t>
            </a:r>
            <a:r>
              <a:rPr lang="ru-RU" dirty="0"/>
              <a:t>, NewElem)-&gt;</a:t>
            </a:r>
            <a:r>
              <a:rPr lang="ru-RU" dirty="0" err="1"/>
              <a:t>Next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02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56" y="188640"/>
            <a:ext cx="896448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//извлечение элемента из начала </a:t>
            </a:r>
            <a:r>
              <a:rPr lang="ru-RU" dirty="0" smtClean="0">
                <a:solidFill>
                  <a:srgbClr val="000000"/>
                </a:solidFill>
              </a:rPr>
              <a:t>очереди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int </a:t>
            </a:r>
            <a:r>
              <a:rPr lang="en-US" dirty="0" err="1">
                <a:solidFill>
                  <a:srgbClr val="000000"/>
                </a:solidFill>
              </a:rPr>
              <a:t>Extract_Item_Queue</a:t>
            </a:r>
            <a:r>
              <a:rPr lang="en-US" dirty="0">
                <a:solidFill>
                  <a:srgbClr val="000000"/>
                </a:solidFill>
              </a:rPr>
              <a:t>(Queue* Begin_Queue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{  </a:t>
            </a:r>
            <a:r>
              <a:rPr lang="en-US" dirty="0">
                <a:solidFill>
                  <a:srgbClr val="000000"/>
                </a:solidFill>
              </a:rPr>
              <a:t>int NewElem = NULL;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if (Begin_Queue-&gt;Begin != NULL)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NewElem = Begin_Queue-&gt;Begin-&gt;Data;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Begin_Queue-&gt;Begin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</a:rPr>
              <a:t>Delete_Item_Double_List</a:t>
            </a:r>
            <a:r>
              <a:rPr lang="en-US" sz="3000" dirty="0" smtClean="0">
                <a:solidFill>
                  <a:srgbClr val="000000"/>
                </a:solidFill>
              </a:rPr>
              <a:t>(Begin_Queue-</a:t>
            </a:r>
            <a:r>
              <a:rPr lang="en-US" sz="3000" dirty="0">
                <a:solidFill>
                  <a:srgbClr val="000000"/>
                </a:solidFill>
              </a:rPr>
              <a:t>&gt;Begin,0</a:t>
            </a:r>
            <a:r>
              <a:rPr lang="en-US" sz="3000" dirty="0" smtClean="0">
                <a:solidFill>
                  <a:srgbClr val="000000"/>
                </a:solidFill>
              </a:rPr>
              <a:t>);</a:t>
            </a:r>
            <a:endParaRPr lang="ru-RU" sz="3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ru-RU" dirty="0">
                <a:solidFill>
                  <a:srgbClr val="000000"/>
                </a:solidFill>
              </a:rPr>
              <a:t>//удаляем </a:t>
            </a:r>
            <a:r>
              <a:rPr lang="ru-RU" dirty="0" smtClean="0">
                <a:solidFill>
                  <a:srgbClr val="000000"/>
                </a:solidFill>
              </a:rPr>
              <a:t>вершину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 </a:t>
            </a:r>
            <a:r>
              <a:rPr lang="ru-RU" dirty="0">
                <a:solidFill>
                  <a:srgbClr val="000000"/>
                </a:solidFill>
              </a:rPr>
              <a:t>return NewElem</a:t>
            </a:r>
            <a:r>
              <a:rPr lang="ru-RU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296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//проверка пустоты </a:t>
            </a:r>
            <a:r>
              <a:rPr lang="ru-RU" dirty="0" smtClean="0"/>
              <a:t>очереди</a:t>
            </a:r>
          </a:p>
          <a:p>
            <a:pPr marL="0" indent="0">
              <a:buNone/>
            </a:pPr>
            <a:r>
              <a:rPr lang="en-US" dirty="0" smtClean="0"/>
              <a:t>bool </a:t>
            </a:r>
            <a:r>
              <a:rPr lang="en-US" dirty="0" err="1"/>
              <a:t>Empty_Queue</a:t>
            </a:r>
            <a:r>
              <a:rPr lang="en-US" dirty="0"/>
              <a:t>(Queue* Begin_Queue){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err="1"/>
              <a:t>Empty_Double_List</a:t>
            </a:r>
            <a:r>
              <a:rPr lang="en-US" dirty="0" smtClean="0"/>
              <a:t>(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                    </a:t>
            </a:r>
            <a:r>
              <a:rPr lang="en-US" dirty="0" smtClean="0"/>
              <a:t>Begin_Queue-</a:t>
            </a:r>
            <a:r>
              <a:rPr lang="en-US" dirty="0"/>
              <a:t>&gt;Begin);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/>
              <a:t>очистка </a:t>
            </a:r>
            <a:r>
              <a:rPr lang="ru-RU" dirty="0" smtClean="0"/>
              <a:t>очереди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Clear_Queue</a:t>
            </a:r>
            <a:r>
              <a:rPr lang="en-US" dirty="0"/>
              <a:t>(Queue* Begin_Queue){  return </a:t>
            </a:r>
            <a:r>
              <a:rPr lang="en-US" dirty="0" err="1"/>
              <a:t>Delete_Double_List</a:t>
            </a:r>
            <a:r>
              <a:rPr lang="en-US" dirty="0" smtClean="0"/>
              <a:t>(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</a:t>
            </a:r>
            <a:r>
              <a:rPr lang="en-US" dirty="0" smtClean="0"/>
              <a:t>Begin_Queue-</a:t>
            </a:r>
            <a:r>
              <a:rPr lang="en-US" dirty="0"/>
              <a:t>&gt;Begin);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6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75275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struct</a:t>
            </a:r>
            <a:r>
              <a:rPr lang="ru-RU" sz="3200" dirty="0"/>
              <a:t> </a:t>
            </a:r>
            <a:r>
              <a:rPr lang="ru-RU" sz="3200" dirty="0" err="1"/>
              <a:t>имя_типа</a:t>
            </a:r>
            <a:r>
              <a:rPr lang="ru-RU" sz="3200" dirty="0"/>
              <a:t> {                 </a:t>
            </a:r>
            <a:endParaRPr lang="ru-RU" sz="3200" dirty="0" smtClean="0"/>
          </a:p>
          <a:p>
            <a:r>
              <a:rPr lang="ru-RU" sz="3200" dirty="0" smtClean="0"/>
              <a:t>информационное </a:t>
            </a:r>
            <a:r>
              <a:rPr lang="ru-RU" sz="3200" dirty="0"/>
              <a:t>поле;                 </a:t>
            </a:r>
            <a:endParaRPr lang="ru-RU" sz="3200" dirty="0" smtClean="0"/>
          </a:p>
          <a:p>
            <a:r>
              <a:rPr lang="ru-RU" sz="3200" dirty="0" smtClean="0"/>
              <a:t>адресное </a:t>
            </a:r>
            <a:r>
              <a:rPr lang="ru-RU" sz="3200" dirty="0"/>
              <a:t>поле 1;                 </a:t>
            </a:r>
            <a:endParaRPr lang="ru-RU" sz="3200" dirty="0" smtClean="0"/>
          </a:p>
          <a:p>
            <a:r>
              <a:rPr lang="ru-RU" sz="3200" dirty="0" smtClean="0"/>
              <a:t>адресное </a:t>
            </a:r>
            <a:r>
              <a:rPr lang="ru-RU" sz="3200" dirty="0"/>
              <a:t>поле 2; </a:t>
            </a:r>
            <a:endParaRPr lang="ru-RU" sz="3200" dirty="0" smtClean="0"/>
          </a:p>
          <a:p>
            <a:r>
              <a:rPr lang="ru-RU" sz="3200" dirty="0" smtClean="0"/>
              <a:t>   </a:t>
            </a:r>
            <a:r>
              <a:rPr lang="ru-RU" sz="3200" dirty="0"/>
              <a:t>};</a:t>
            </a:r>
            <a:r>
              <a:rPr lang="ru-RU" sz="3200" dirty="0" smtClean="0">
                <a:solidFill>
                  <a:srgbClr val="000000"/>
                </a:solidFill>
              </a:rPr>
              <a:t> </a:t>
            </a:r>
          </a:p>
          <a:p>
            <a:endParaRPr lang="ru-RU" sz="3200" dirty="0">
              <a:solidFill>
                <a:srgbClr val="000000"/>
              </a:solidFill>
            </a:endParaRPr>
          </a:p>
          <a:p>
            <a:r>
              <a:rPr lang="en-US" sz="3200" dirty="0" err="1"/>
              <a:t>struct</a:t>
            </a:r>
            <a:r>
              <a:rPr lang="en-US" sz="3200" dirty="0"/>
              <a:t> list </a:t>
            </a:r>
            <a:r>
              <a:rPr lang="en-US" sz="3200" dirty="0" smtClean="0"/>
              <a:t>{</a:t>
            </a:r>
            <a:endParaRPr lang="ru-RU" sz="3200" dirty="0" smtClean="0"/>
          </a:p>
          <a:p>
            <a:r>
              <a:rPr lang="en-US" sz="3200" dirty="0" smtClean="0"/>
              <a:t>             type </a:t>
            </a:r>
            <a:r>
              <a:rPr lang="en-US" sz="3200" dirty="0" err="1"/>
              <a:t>elem</a:t>
            </a:r>
            <a:r>
              <a:rPr lang="en-US" sz="3200" dirty="0"/>
              <a:t> ; </a:t>
            </a:r>
            <a:endParaRPr lang="ru-RU" sz="3200" dirty="0" smtClean="0"/>
          </a:p>
          <a:p>
            <a:r>
              <a:rPr lang="en-US" sz="3200" dirty="0" smtClean="0"/>
              <a:t>             </a:t>
            </a:r>
            <a:r>
              <a:rPr lang="en-US" sz="3200" dirty="0"/>
              <a:t>list *next, *</a:t>
            </a:r>
            <a:r>
              <a:rPr lang="en-US" sz="3200" dirty="0" err="1"/>
              <a:t>pred</a:t>
            </a:r>
            <a:r>
              <a:rPr lang="en-US" sz="3200" dirty="0"/>
              <a:t> 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r>
              <a:rPr lang="en-US" sz="3200" dirty="0" smtClean="0"/>
              <a:t>             }</a:t>
            </a:r>
            <a:endParaRPr lang="ru-RU" sz="3200" dirty="0" smtClean="0"/>
          </a:p>
          <a:p>
            <a:r>
              <a:rPr lang="en-US" sz="3200" dirty="0" smtClean="0"/>
              <a:t>list </a:t>
            </a:r>
            <a:r>
              <a:rPr lang="en-US" sz="3200" dirty="0"/>
              <a:t>*</a:t>
            </a:r>
            <a:r>
              <a:rPr lang="en-US" sz="3200" dirty="0" err="1" smtClean="0"/>
              <a:t>headlist</a:t>
            </a:r>
            <a:r>
              <a:rPr lang="ru-RU" sz="3200" dirty="0"/>
              <a:t>;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301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</a:rPr>
              <a:t>Работа с очередью с использованием класса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4785"/>
            <a:ext cx="5184576" cy="53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09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TForm1 *Form1;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//Структура являющаяся звеном списка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struct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Node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</a:rPr>
              <a:t>{</a:t>
            </a:r>
            <a:endParaRPr lang="ru-RU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int x</a:t>
            </a:r>
            <a:r>
              <a:rPr lang="ru-RU" dirty="0" smtClean="0">
                <a:latin typeface="Times New Roman"/>
                <a:ea typeface="Times New Roman"/>
              </a:rPr>
              <a:t>;    </a:t>
            </a:r>
            <a:r>
              <a:rPr lang="ru-RU" dirty="0">
                <a:latin typeface="Times New Roman"/>
                <a:ea typeface="Times New Roman"/>
              </a:rPr>
              <a:t>//Значение x будет передаваться в список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Node</a:t>
            </a:r>
            <a:r>
              <a:rPr lang="ru-RU" dirty="0">
                <a:latin typeface="Times New Roman"/>
                <a:ea typeface="Times New Roman"/>
              </a:rPr>
              <a:t> *</a:t>
            </a:r>
            <a:r>
              <a:rPr lang="ru-RU" dirty="0" err="1">
                <a:latin typeface="Times New Roman"/>
                <a:ea typeface="Times New Roman"/>
              </a:rPr>
              <a:t>Next</a:t>
            </a:r>
            <a:r>
              <a:rPr lang="ru-RU" dirty="0">
                <a:latin typeface="Times New Roman"/>
                <a:ea typeface="Times New Roman"/>
              </a:rPr>
              <a:t>,*</a:t>
            </a:r>
            <a:r>
              <a:rPr lang="ru-RU" dirty="0" err="1">
                <a:latin typeface="Times New Roman"/>
                <a:ea typeface="Times New Roman"/>
              </a:rPr>
              <a:t>Prev</a:t>
            </a:r>
            <a:r>
              <a:rPr lang="ru-RU" dirty="0">
                <a:latin typeface="Times New Roman"/>
                <a:ea typeface="Times New Roman"/>
              </a:rPr>
              <a:t>; //Указатели на адреса следующего и предыдущего элементов списка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};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21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class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 smtClean="0">
                <a:latin typeface="Times New Roman"/>
                <a:ea typeface="Times New Roman"/>
              </a:rPr>
              <a:t>Queue</a:t>
            </a:r>
            <a:r>
              <a:rPr lang="ru-RU" dirty="0" smtClean="0">
                <a:latin typeface="Times New Roman"/>
                <a:ea typeface="Times New Roman"/>
              </a:rPr>
              <a:t> {</a:t>
            </a:r>
            <a:endParaRPr lang="ru-RU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Node</a:t>
            </a:r>
            <a:r>
              <a:rPr lang="ru-RU" dirty="0">
                <a:latin typeface="Times New Roman"/>
                <a:ea typeface="Times New Roman"/>
              </a:rPr>
              <a:t> *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,*</a:t>
            </a:r>
            <a:r>
              <a:rPr lang="ru-RU" dirty="0" err="1">
                <a:latin typeface="Times New Roman"/>
                <a:ea typeface="Times New Roman"/>
              </a:rPr>
              <a:t>Tail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//</a:t>
            </a:r>
            <a:r>
              <a:rPr lang="ru-RU" dirty="0">
                <a:latin typeface="Times New Roman"/>
                <a:ea typeface="Times New Roman"/>
              </a:rPr>
              <a:t>Указатели на адреса начала списка и его конца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public</a:t>
            </a:r>
            <a:r>
              <a:rPr lang="ru-RU" dirty="0">
                <a:latin typeface="Times New Roman"/>
                <a:ea typeface="Times New Roman"/>
              </a:rPr>
              <a:t>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/>
                <a:ea typeface="Times New Roman"/>
              </a:rPr>
              <a:t>//Конструктор по умолчанию (</a:t>
            </a:r>
            <a:r>
              <a:rPr lang="en-US" sz="2400" dirty="0">
                <a:latin typeface="Times New Roman"/>
                <a:ea typeface="Times New Roman"/>
              </a:rPr>
              <a:t>Head</a:t>
            </a:r>
            <a:r>
              <a:rPr lang="ru-RU" sz="2400" dirty="0">
                <a:latin typeface="Times New Roman"/>
                <a:ea typeface="Times New Roman"/>
              </a:rPr>
              <a:t>=</a:t>
            </a:r>
            <a:r>
              <a:rPr lang="en-US" sz="2400" dirty="0">
                <a:latin typeface="Times New Roman"/>
                <a:ea typeface="Times New Roman"/>
              </a:rPr>
              <a:t>NULL</a:t>
            </a:r>
            <a:r>
              <a:rPr lang="ru-RU" sz="2400" dirty="0">
                <a:latin typeface="Times New Roman"/>
                <a:ea typeface="Times New Roman"/>
              </a:rPr>
              <a:t>; </a:t>
            </a:r>
            <a:r>
              <a:rPr lang="en-US" sz="2400" dirty="0">
                <a:latin typeface="Times New Roman"/>
                <a:ea typeface="Times New Roman"/>
              </a:rPr>
              <a:t>Tail</a:t>
            </a:r>
            <a:r>
              <a:rPr lang="ru-RU" sz="2400" dirty="0">
                <a:latin typeface="Times New Roman"/>
                <a:ea typeface="Times New Roman"/>
              </a:rPr>
              <a:t>=</a:t>
            </a:r>
            <a:r>
              <a:rPr lang="en-US" sz="2400" dirty="0">
                <a:latin typeface="Times New Roman"/>
                <a:ea typeface="Times New Roman"/>
              </a:rPr>
              <a:t>NULL</a:t>
            </a:r>
            <a:r>
              <a:rPr lang="ru-RU" sz="2400" dirty="0">
                <a:latin typeface="Times New Roman"/>
                <a:ea typeface="Times New Roman"/>
              </a:rPr>
              <a:t>; 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Queue</a:t>
            </a:r>
            <a:r>
              <a:rPr lang="ru-RU" dirty="0">
                <a:latin typeface="Times New Roman"/>
                <a:ea typeface="Times New Roman"/>
              </a:rPr>
              <a:t>():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(NULL), </a:t>
            </a:r>
            <a:r>
              <a:rPr lang="ru-RU" dirty="0" err="1">
                <a:latin typeface="Times New Roman"/>
                <a:ea typeface="Times New Roman"/>
              </a:rPr>
              <a:t>Tail</a:t>
            </a:r>
            <a:r>
              <a:rPr lang="ru-RU" dirty="0">
                <a:latin typeface="Times New Roman"/>
                <a:ea typeface="Times New Roman"/>
              </a:rPr>
              <a:t>(NULL) </a:t>
            </a:r>
            <a:r>
              <a:rPr lang="ru-RU" dirty="0" smtClean="0">
                <a:latin typeface="Times New Roman"/>
                <a:ea typeface="Times New Roman"/>
              </a:rPr>
              <a:t>{}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</a:rPr>
              <a:t>~</a:t>
            </a:r>
            <a:r>
              <a:rPr lang="en-US" dirty="0">
                <a:latin typeface="Times New Roman"/>
                <a:ea typeface="Times New Roman"/>
              </a:rPr>
              <a:t>Queue();</a:t>
            </a:r>
            <a:r>
              <a:rPr lang="en-US" sz="2800" dirty="0">
                <a:latin typeface="Times New Roman"/>
                <a:ea typeface="Times New Roman"/>
              </a:rPr>
              <a:t>//</a:t>
            </a:r>
            <a:r>
              <a:rPr lang="ru-RU" sz="2800" dirty="0">
                <a:latin typeface="Times New Roman"/>
                <a:ea typeface="Times New Roman"/>
              </a:rPr>
              <a:t>Деструктор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void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Show</a:t>
            </a:r>
            <a:r>
              <a:rPr lang="ru-RU" dirty="0">
                <a:latin typeface="Times New Roman"/>
                <a:ea typeface="Times New Roman"/>
              </a:rPr>
              <a:t>(); </a:t>
            </a:r>
            <a:r>
              <a:rPr lang="ru-RU" sz="2800" dirty="0">
                <a:latin typeface="Times New Roman"/>
                <a:ea typeface="Times New Roman"/>
              </a:rPr>
              <a:t>//Функция отображения списка на экране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void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Add</a:t>
            </a:r>
            <a:r>
              <a:rPr lang="ru-RU" dirty="0">
                <a:latin typeface="Times New Roman"/>
                <a:ea typeface="Times New Roman"/>
              </a:rPr>
              <a:t>(int x); </a:t>
            </a:r>
            <a:r>
              <a:rPr lang="ru-RU" sz="2800" dirty="0">
                <a:latin typeface="Times New Roman"/>
                <a:ea typeface="Times New Roman"/>
              </a:rPr>
              <a:t>//Функция добавления элементов в список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void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DelN</a:t>
            </a:r>
            <a:r>
              <a:rPr lang="ru-RU" dirty="0">
                <a:latin typeface="Times New Roman"/>
                <a:ea typeface="Times New Roman"/>
              </a:rPr>
              <a:t>();</a:t>
            </a:r>
            <a:r>
              <a:rPr lang="ru-RU" sz="2800" dirty="0">
                <a:latin typeface="Times New Roman"/>
                <a:ea typeface="Times New Roman"/>
              </a:rPr>
              <a:t>//удаление элемента из </a:t>
            </a:r>
            <a:r>
              <a:rPr lang="ru-RU" sz="2800" dirty="0" smtClean="0">
                <a:latin typeface="Times New Roman"/>
                <a:ea typeface="Times New Roman"/>
              </a:rPr>
              <a:t>начала очереди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 </a:t>
            </a:r>
            <a:r>
              <a:rPr lang="ru-RU" dirty="0" smtClean="0">
                <a:latin typeface="Times New Roman"/>
                <a:ea typeface="Times New Roman"/>
              </a:rPr>
              <a:t>};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337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88640"/>
            <a:ext cx="8964488" cy="648072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 //  удаление списка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Queue</a:t>
            </a:r>
            <a:r>
              <a:rPr lang="ru-RU" dirty="0">
                <a:latin typeface="Times New Roman"/>
                <a:ea typeface="Times New Roman"/>
              </a:rPr>
              <a:t>::~</a:t>
            </a:r>
            <a:r>
              <a:rPr lang="ru-RU" dirty="0" err="1">
                <a:latin typeface="Times New Roman"/>
                <a:ea typeface="Times New Roman"/>
              </a:rPr>
              <a:t>Queue</a:t>
            </a:r>
            <a:r>
              <a:rPr lang="ru-RU" dirty="0" smtClean="0">
                <a:latin typeface="Times New Roman"/>
                <a:ea typeface="Times New Roman"/>
              </a:rPr>
              <a:t>(){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while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</a:rPr>
              <a:t>(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 smtClean="0">
                <a:latin typeface="Times New Roman"/>
                <a:ea typeface="Times New Roman"/>
              </a:rPr>
              <a:t>)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</a:rPr>
              <a:t>{     </a:t>
            </a:r>
            <a:r>
              <a:rPr lang="ru-RU" sz="2000" dirty="0" smtClean="0">
                <a:latin typeface="Times New Roman"/>
                <a:ea typeface="Times New Roman"/>
              </a:rPr>
              <a:t>//</a:t>
            </a:r>
            <a:r>
              <a:rPr lang="ru-RU" sz="2000" dirty="0">
                <a:latin typeface="Times New Roman"/>
                <a:ea typeface="Times New Roman"/>
              </a:rPr>
              <a:t>Пока по адресу на начало списка что-то есть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//Резервная копия адреса следующего звена списка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	 </a:t>
            </a:r>
            <a:r>
              <a:rPr lang="ru-RU" dirty="0" err="1" smtClean="0">
                <a:latin typeface="Times New Roman"/>
                <a:ea typeface="Times New Roman"/>
              </a:rPr>
              <a:t>Tail</a:t>
            </a:r>
            <a:r>
              <a:rPr lang="ru-RU" dirty="0" smtClean="0">
                <a:latin typeface="Times New Roman"/>
                <a:ea typeface="Times New Roman"/>
              </a:rPr>
              <a:t>=</a:t>
            </a:r>
            <a:r>
              <a:rPr lang="ru-RU" dirty="0" err="1" smtClean="0">
                <a:latin typeface="Times New Roman"/>
                <a:ea typeface="Times New Roman"/>
              </a:rPr>
              <a:t>Head</a:t>
            </a:r>
            <a:r>
              <a:rPr lang="ru-RU" dirty="0" smtClean="0">
                <a:latin typeface="Times New Roman"/>
                <a:ea typeface="Times New Roman"/>
              </a:rPr>
              <a:t>-</a:t>
            </a:r>
            <a:r>
              <a:rPr lang="ru-RU" dirty="0">
                <a:latin typeface="Times New Roman"/>
                <a:ea typeface="Times New Roman"/>
              </a:rPr>
              <a:t>&gt;</a:t>
            </a:r>
            <a:r>
              <a:rPr lang="ru-RU" dirty="0" err="1">
                <a:latin typeface="Times New Roman"/>
                <a:ea typeface="Times New Roman"/>
              </a:rPr>
              <a:t>Next</a:t>
            </a:r>
            <a:r>
              <a:rPr lang="ru-RU" dirty="0" smtClean="0">
                <a:latin typeface="Times New Roman"/>
                <a:ea typeface="Times New Roman"/>
              </a:rPr>
              <a:t>;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delete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; //Очистка памяти от первого </a:t>
            </a:r>
            <a:r>
              <a:rPr lang="ru-RU" dirty="0" smtClean="0">
                <a:latin typeface="Times New Roman"/>
                <a:ea typeface="Times New Roman"/>
              </a:rPr>
              <a:t>звена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//Смена адреса начала на адрес следующего элемента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=</a:t>
            </a:r>
            <a:r>
              <a:rPr lang="ru-RU" dirty="0" err="1">
                <a:latin typeface="Times New Roman"/>
                <a:ea typeface="Times New Roman"/>
              </a:rPr>
              <a:t>Tail</a:t>
            </a:r>
            <a:r>
              <a:rPr lang="ru-RU" dirty="0">
                <a:latin typeface="Times New Roman"/>
                <a:ea typeface="Times New Roman"/>
              </a:rPr>
              <a:t>;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	 }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61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//добавление элемента в конец очереди</a:t>
            </a:r>
          </a:p>
          <a:p>
            <a:pPr marL="0" indent="0">
              <a:buNone/>
            </a:pP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::</a:t>
            </a:r>
            <a:r>
              <a:rPr lang="ru-RU" dirty="0" err="1"/>
              <a:t>Add</a:t>
            </a:r>
            <a:r>
              <a:rPr lang="ru-RU" dirty="0"/>
              <a:t>(int x)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//Выделение памяти под новый элемент структуры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Node</a:t>
            </a:r>
            <a:r>
              <a:rPr lang="ru-RU" dirty="0"/>
              <a:t> *</a:t>
            </a:r>
            <a:r>
              <a:rPr lang="ru-RU" dirty="0" err="1"/>
              <a:t>temp</a:t>
            </a:r>
            <a:r>
              <a:rPr lang="ru-RU" dirty="0"/>
              <a:t>=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Node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/>
              <a:t> //Указываем, что изначально по следующему адресу пусто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temp</a:t>
            </a:r>
            <a:r>
              <a:rPr lang="ru-RU" dirty="0"/>
              <a:t>-&gt;</a:t>
            </a:r>
            <a:r>
              <a:rPr lang="ru-RU" dirty="0" err="1"/>
              <a:t>Next</a:t>
            </a:r>
            <a:r>
              <a:rPr lang="ru-RU" dirty="0"/>
              <a:t>=NULL;  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ru-RU" dirty="0" err="1"/>
              <a:t>temp</a:t>
            </a:r>
            <a:r>
              <a:rPr lang="ru-RU" dirty="0"/>
              <a:t>-&gt;x=x;//Записываем значение в структуру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76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if</a:t>
            </a:r>
            <a:r>
              <a:rPr lang="ru-RU" dirty="0">
                <a:latin typeface="Times New Roman"/>
                <a:ea typeface="Times New Roman"/>
              </a:rPr>
              <a:t> (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!=NULL</a:t>
            </a:r>
            <a:r>
              <a:rPr lang="ru-RU" dirty="0" smtClean="0">
                <a:latin typeface="Times New Roman"/>
                <a:ea typeface="Times New Roman"/>
              </a:rPr>
              <a:t>)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</a:rPr>
              <a:t>{ </a:t>
            </a:r>
            <a:r>
              <a:rPr lang="ru-RU" dirty="0">
                <a:latin typeface="Times New Roman"/>
                <a:ea typeface="Times New Roman"/>
              </a:rPr>
              <a:t>//Если список не пуст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400" dirty="0">
                <a:latin typeface="Times New Roman"/>
                <a:ea typeface="Times New Roman"/>
              </a:rPr>
              <a:t>//Указываем адрес на предыдущий элемент в соотв. поле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 smtClean="0">
                <a:latin typeface="Times New Roman"/>
                <a:ea typeface="Times New Roman"/>
              </a:rPr>
              <a:t>-</a:t>
            </a:r>
            <a:r>
              <a:rPr lang="ru-RU" dirty="0">
                <a:latin typeface="Times New Roman"/>
                <a:ea typeface="Times New Roman"/>
              </a:rPr>
              <a:t>&gt;</a:t>
            </a:r>
            <a:r>
              <a:rPr lang="ru-RU" dirty="0" err="1">
                <a:latin typeface="Times New Roman"/>
                <a:ea typeface="Times New Roman"/>
              </a:rPr>
              <a:t>Prev</a:t>
            </a:r>
            <a:r>
              <a:rPr lang="ru-RU" dirty="0">
                <a:latin typeface="Times New Roman"/>
                <a:ea typeface="Times New Roman"/>
              </a:rPr>
              <a:t>=</a:t>
            </a:r>
            <a:r>
              <a:rPr lang="ru-RU" dirty="0" err="1">
                <a:latin typeface="Times New Roman"/>
                <a:ea typeface="Times New Roman"/>
              </a:rPr>
              <a:t>Tail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sz="2400" dirty="0">
                <a:latin typeface="Times New Roman"/>
                <a:ea typeface="Times New Roman"/>
              </a:rPr>
              <a:t>//Указываем адрес следующего за хвостом элемента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//Меняем адрес хвоста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Tail</a:t>
            </a:r>
            <a:r>
              <a:rPr lang="ru-RU" dirty="0" smtClean="0">
                <a:latin typeface="Times New Roman"/>
                <a:ea typeface="Times New Roman"/>
              </a:rPr>
              <a:t>-</a:t>
            </a:r>
            <a:r>
              <a:rPr lang="ru-RU" dirty="0">
                <a:latin typeface="Times New Roman"/>
                <a:ea typeface="Times New Roman"/>
              </a:rPr>
              <a:t>&gt;</a:t>
            </a:r>
            <a:r>
              <a:rPr lang="ru-RU" dirty="0" err="1">
                <a:latin typeface="Times New Roman"/>
                <a:ea typeface="Times New Roman"/>
              </a:rPr>
              <a:t>Next</a:t>
            </a:r>
            <a:r>
              <a:rPr lang="ru-RU" dirty="0">
                <a:latin typeface="Times New Roman"/>
                <a:ea typeface="Times New Roman"/>
              </a:rPr>
              <a:t>=</a:t>
            </a:r>
            <a:r>
              <a:rPr lang="ru-RU" dirty="0" err="1">
                <a:latin typeface="Times New Roman"/>
                <a:ea typeface="Times New Roman"/>
              </a:rPr>
              <a:t>temp</a:t>
            </a:r>
            <a:r>
              <a:rPr lang="ru-RU" dirty="0">
                <a:latin typeface="Times New Roman"/>
                <a:ea typeface="Times New Roman"/>
              </a:rPr>
              <a:t>; </a:t>
            </a:r>
            <a:r>
              <a:rPr lang="ru-RU" dirty="0" err="1" smtClean="0">
                <a:latin typeface="Times New Roman"/>
                <a:ea typeface="Times New Roman"/>
              </a:rPr>
              <a:t>Tail</a:t>
            </a:r>
            <a:r>
              <a:rPr lang="ru-RU" dirty="0" smtClean="0">
                <a:latin typeface="Times New Roman"/>
                <a:ea typeface="Times New Roman"/>
              </a:rPr>
              <a:t>=</a:t>
            </a: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}   </a:t>
            </a:r>
            <a:r>
              <a:rPr lang="ru-RU" dirty="0" err="1">
                <a:latin typeface="Times New Roman"/>
                <a:ea typeface="Times New Roman"/>
              </a:rPr>
              <a:t>else</a:t>
            </a:r>
            <a:r>
              <a:rPr lang="ru-RU" dirty="0">
                <a:latin typeface="Times New Roman"/>
                <a:ea typeface="Times New Roman"/>
              </a:rPr>
              <a:t> {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 smtClean="0">
                <a:latin typeface="Times New Roman"/>
                <a:ea typeface="Times New Roman"/>
              </a:rPr>
              <a:t>//</a:t>
            </a:r>
            <a:r>
              <a:rPr lang="ru-RU" sz="2800" dirty="0">
                <a:latin typeface="Times New Roman"/>
                <a:ea typeface="Times New Roman"/>
              </a:rPr>
              <a:t>Если список пустой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//Предыдущий элемент указывает в пустоту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 smtClean="0">
                <a:latin typeface="Times New Roman"/>
                <a:ea typeface="Times New Roman"/>
              </a:rPr>
              <a:t>-</a:t>
            </a:r>
            <a:r>
              <a:rPr lang="ru-RU" dirty="0">
                <a:latin typeface="Times New Roman"/>
                <a:ea typeface="Times New Roman"/>
              </a:rPr>
              <a:t>&gt;</a:t>
            </a:r>
            <a:r>
              <a:rPr lang="ru-RU" dirty="0" err="1">
                <a:latin typeface="Times New Roman"/>
                <a:ea typeface="Times New Roman"/>
              </a:rPr>
              <a:t>Prev</a:t>
            </a:r>
            <a:r>
              <a:rPr lang="ru-RU" dirty="0">
                <a:latin typeface="Times New Roman"/>
                <a:ea typeface="Times New Roman"/>
              </a:rPr>
              <a:t>=NULL;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//Голова=Хвост=тот элемент, что сейчас добавили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Head</a:t>
            </a:r>
            <a:r>
              <a:rPr lang="ru-RU" dirty="0" smtClean="0">
                <a:latin typeface="Times New Roman"/>
                <a:ea typeface="Times New Roman"/>
              </a:rPr>
              <a:t>=</a:t>
            </a:r>
            <a:r>
              <a:rPr lang="ru-RU" dirty="0" err="1" smtClean="0">
                <a:latin typeface="Times New Roman"/>
                <a:ea typeface="Times New Roman"/>
              </a:rPr>
              <a:t>Tail</a:t>
            </a:r>
            <a:r>
              <a:rPr lang="ru-RU" dirty="0" smtClean="0">
                <a:latin typeface="Times New Roman"/>
                <a:ea typeface="Times New Roman"/>
              </a:rPr>
              <a:t>=</a:t>
            </a: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>
                <a:latin typeface="Times New Roman"/>
                <a:ea typeface="Times New Roman"/>
              </a:rPr>
              <a:t>; </a:t>
            </a:r>
            <a:r>
              <a:rPr lang="ru-RU" dirty="0" smtClean="0">
                <a:latin typeface="Times New Roman"/>
                <a:ea typeface="Times New Roman"/>
              </a:rPr>
              <a:t>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227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5527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//удаление элемента из конца очереди</a:t>
            </a:r>
          </a:p>
          <a:p>
            <a:pPr marL="0" indent="0">
              <a:buNone/>
            </a:pP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::</a:t>
            </a:r>
            <a:r>
              <a:rPr lang="ru-RU" dirty="0" err="1"/>
              <a:t>DelN</a:t>
            </a:r>
            <a:r>
              <a:rPr lang="ru-RU" dirty="0" smtClean="0"/>
              <a:t>()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(Head==0) {   Application-&gt;Title="</a:t>
            </a:r>
            <a:r>
              <a:rPr lang="ru-RU" dirty="0"/>
              <a:t>Внимание</a:t>
            </a:r>
            <a:r>
              <a:rPr lang="en-US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ShowMessage</a:t>
            </a:r>
            <a:r>
              <a:rPr lang="en-US" dirty="0"/>
              <a:t>("</a:t>
            </a:r>
            <a:r>
              <a:rPr lang="ru-RU" dirty="0"/>
              <a:t>Список пуст</a:t>
            </a:r>
            <a:r>
              <a:rPr lang="en-US" dirty="0"/>
              <a:t>!!");  </a:t>
            </a:r>
            <a:r>
              <a:rPr lang="en-US" dirty="0" smtClean="0"/>
              <a:t>return;}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Node</a:t>
            </a:r>
            <a:r>
              <a:rPr lang="ru-RU" dirty="0"/>
              <a:t> *</a:t>
            </a:r>
            <a:r>
              <a:rPr lang="en-US" dirty="0"/>
              <a:t>temp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 err="1"/>
              <a:t>temp</a:t>
            </a:r>
            <a:r>
              <a:rPr lang="ru-RU" dirty="0"/>
              <a:t>=</a:t>
            </a:r>
            <a:r>
              <a:rPr lang="ru-RU" dirty="0" err="1"/>
              <a:t>Head</a:t>
            </a:r>
            <a:r>
              <a:rPr lang="ru-RU" dirty="0"/>
              <a:t>-&gt;</a:t>
            </a:r>
            <a:r>
              <a:rPr lang="ru-RU" dirty="0" err="1"/>
              <a:t>Next</a:t>
            </a:r>
            <a:r>
              <a:rPr lang="ru-RU" dirty="0"/>
              <a:t>; //Резервная копия адреса следующего звена списка</a:t>
            </a:r>
          </a:p>
          <a:p>
            <a:pPr marL="0" indent="0">
              <a:buNone/>
            </a:pPr>
            <a:r>
              <a:rPr lang="ru-RU" dirty="0" err="1"/>
              <a:t>delete</a:t>
            </a:r>
            <a:r>
              <a:rPr lang="ru-RU" dirty="0"/>
              <a:t> </a:t>
            </a:r>
            <a:r>
              <a:rPr lang="ru-RU" dirty="0" err="1"/>
              <a:t>Head</a:t>
            </a:r>
            <a:r>
              <a:rPr lang="ru-RU" dirty="0"/>
              <a:t>; //Очистка памяти от первого звена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Head</a:t>
            </a:r>
            <a:r>
              <a:rPr lang="ru-RU" dirty="0"/>
              <a:t>=</a:t>
            </a:r>
            <a:r>
              <a:rPr lang="ru-RU" dirty="0" err="1"/>
              <a:t>temp</a:t>
            </a:r>
            <a:r>
              <a:rPr lang="ru-RU" dirty="0"/>
              <a:t>;   //Смена адреса начала на адрес следующего элемента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49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408"/>
            <a:ext cx="8856984" cy="671496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//вывод элементов очереди с начала списка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void Queue::Show</a:t>
            </a:r>
            <a:r>
              <a:rPr lang="en-US" dirty="0" smtClean="0">
                <a:latin typeface="Times New Roman"/>
                <a:ea typeface="Times New Roman"/>
              </a:rPr>
              <a:t>(){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	 Node *temp=Tail;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 </a:t>
            </a:r>
            <a:r>
              <a:rPr lang="ru-RU" dirty="0">
                <a:latin typeface="Times New Roman"/>
                <a:ea typeface="Times New Roman"/>
              </a:rPr>
              <a:t>	 </a:t>
            </a:r>
            <a:r>
              <a:rPr lang="ru-RU" dirty="0" err="1">
                <a:latin typeface="Times New Roman"/>
                <a:ea typeface="Times New Roman"/>
              </a:rPr>
              <a:t>temp</a:t>
            </a:r>
            <a:r>
              <a:rPr lang="ru-RU" dirty="0">
                <a:latin typeface="Times New Roman"/>
                <a:ea typeface="Times New Roman"/>
              </a:rPr>
              <a:t>=</a:t>
            </a:r>
            <a:r>
              <a:rPr lang="ru-RU" dirty="0" err="1">
                <a:latin typeface="Times New Roman"/>
                <a:ea typeface="Times New Roman"/>
              </a:rPr>
              <a:t>Head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 smtClean="0">
                <a:latin typeface="Times New Roman"/>
                <a:ea typeface="Times New Roman"/>
              </a:rPr>
              <a:t>//</a:t>
            </a:r>
            <a:r>
              <a:rPr lang="ru-RU" sz="2800" dirty="0">
                <a:latin typeface="Times New Roman"/>
                <a:ea typeface="Times New Roman"/>
              </a:rPr>
              <a:t>Временно указываем на адрес первого элемента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	  </a:t>
            </a:r>
            <a:r>
              <a:rPr lang="ru-RU" dirty="0" err="1">
                <a:latin typeface="Times New Roman"/>
                <a:ea typeface="Times New Roman"/>
              </a:rPr>
              <a:t>while</a:t>
            </a:r>
            <a:r>
              <a:rPr lang="ru-RU" dirty="0">
                <a:latin typeface="Times New Roman"/>
                <a:ea typeface="Times New Roman"/>
              </a:rPr>
              <a:t> (</a:t>
            </a:r>
            <a:r>
              <a:rPr lang="ru-RU" dirty="0" err="1">
                <a:latin typeface="Times New Roman"/>
                <a:ea typeface="Times New Roman"/>
              </a:rPr>
              <a:t>temp</a:t>
            </a:r>
            <a:r>
              <a:rPr lang="ru-RU" dirty="0">
                <a:latin typeface="Times New Roman"/>
                <a:ea typeface="Times New Roman"/>
              </a:rPr>
              <a:t>!=NULL) {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 smtClean="0">
                <a:latin typeface="Times New Roman"/>
                <a:ea typeface="Times New Roman"/>
              </a:rPr>
              <a:t>//</a:t>
            </a:r>
            <a:r>
              <a:rPr lang="ru-RU" sz="2800" dirty="0">
                <a:latin typeface="Times New Roman"/>
                <a:ea typeface="Times New Roman"/>
              </a:rPr>
              <a:t>Пока не встретим пустое значение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 smtClean="0">
                <a:latin typeface="Times New Roman"/>
                <a:ea typeface="Times New Roman"/>
              </a:rPr>
              <a:t>//</a:t>
            </a:r>
            <a:r>
              <a:rPr lang="ru-RU" sz="2800" dirty="0">
                <a:latin typeface="Times New Roman"/>
                <a:ea typeface="Times New Roman"/>
              </a:rPr>
              <a:t>cout&lt;&lt;</a:t>
            </a:r>
            <a:r>
              <a:rPr lang="ru-RU" sz="2800" dirty="0" err="1">
                <a:latin typeface="Times New Roman"/>
                <a:ea typeface="Times New Roman"/>
              </a:rPr>
              <a:t>temp</a:t>
            </a:r>
            <a:r>
              <a:rPr lang="ru-RU" sz="2800" dirty="0">
                <a:latin typeface="Times New Roman"/>
                <a:ea typeface="Times New Roman"/>
              </a:rPr>
              <a:t>-&gt;x&lt;&lt;" ";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</a:rPr>
              <a:t>//Выводим каждое считанное значение на экран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Form1-&gt;Memo1-&gt;Lines-&gt;Add(temp-&gt;x);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//Смена адреса на адрес следующего элемента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 smtClean="0">
                <a:latin typeface="Times New Roman"/>
                <a:ea typeface="Times New Roman"/>
              </a:rPr>
              <a:t>=</a:t>
            </a:r>
            <a:r>
              <a:rPr lang="ru-RU" dirty="0" err="1" smtClean="0">
                <a:latin typeface="Times New Roman"/>
                <a:ea typeface="Times New Roman"/>
              </a:rPr>
              <a:t>temp</a:t>
            </a:r>
            <a:r>
              <a:rPr lang="ru-RU" dirty="0" smtClean="0">
                <a:latin typeface="Times New Roman"/>
                <a:ea typeface="Times New Roman"/>
              </a:rPr>
              <a:t>-</a:t>
            </a:r>
            <a:r>
              <a:rPr lang="ru-RU" dirty="0">
                <a:latin typeface="Times New Roman"/>
                <a:ea typeface="Times New Roman"/>
              </a:rPr>
              <a:t>&gt;</a:t>
            </a:r>
            <a:r>
              <a:rPr lang="ru-RU" dirty="0" err="1">
                <a:latin typeface="Times New Roman"/>
                <a:ea typeface="Times New Roman"/>
              </a:rPr>
              <a:t>Next</a:t>
            </a:r>
            <a:r>
              <a:rPr lang="ru-RU" dirty="0">
                <a:latin typeface="Times New Roman"/>
                <a:ea typeface="Times New Roman"/>
              </a:rPr>
              <a:t>; 	 </a:t>
            </a:r>
            <a:r>
              <a:rPr lang="en-US" dirty="0" smtClean="0">
                <a:latin typeface="Times New Roman"/>
                <a:ea typeface="Times New Roman"/>
              </a:rPr>
              <a:t>}</a:t>
            </a:r>
            <a:r>
              <a:rPr lang="ru-RU" dirty="0" smtClean="0">
                <a:latin typeface="Times New Roman"/>
                <a:ea typeface="Times New Roman"/>
              </a:rPr>
              <a:t>  </a:t>
            </a:r>
            <a:r>
              <a:rPr lang="en-US" dirty="0" smtClean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 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823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int 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Queue </a:t>
            </a:r>
            <a:r>
              <a:rPr lang="en-US" dirty="0" err="1"/>
              <a:t>ob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//-------------------------------------------------------------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fastcall</a:t>
            </a:r>
            <a:r>
              <a:rPr lang="en-US" dirty="0"/>
              <a:t> TForm1::TForm1(</a:t>
            </a:r>
            <a:r>
              <a:rPr lang="en-US" dirty="0" err="1"/>
              <a:t>TComponent</a:t>
            </a:r>
            <a:r>
              <a:rPr lang="en-US" dirty="0"/>
              <a:t>* Owner)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: </a:t>
            </a:r>
            <a:r>
              <a:rPr lang="en-US" dirty="0" err="1"/>
              <a:t>TForm</a:t>
            </a:r>
            <a:r>
              <a:rPr lang="en-US" dirty="0"/>
              <a:t>(Owner)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154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Обработчик события изменения содержимого поля </a:t>
            </a:r>
            <a:r>
              <a:rPr lang="en-US" dirty="0"/>
              <a:t>Edit</a:t>
            </a:r>
            <a:r>
              <a:rPr lang="ru-RU" dirty="0"/>
              <a:t>1</a:t>
            </a:r>
            <a:r>
              <a:rPr lang="en-US" dirty="0"/>
              <a:t>Change</a:t>
            </a:r>
            <a:r>
              <a:rPr lang="ru-RU" dirty="0"/>
              <a:t>(</a:t>
            </a:r>
            <a:r>
              <a:rPr lang="en-US" dirty="0" err="1"/>
              <a:t>TObject</a:t>
            </a:r>
            <a:r>
              <a:rPr lang="ru-RU" dirty="0"/>
              <a:t> *</a:t>
            </a:r>
            <a:r>
              <a:rPr lang="en-US" dirty="0"/>
              <a:t>Sender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n=</a:t>
            </a:r>
            <a:r>
              <a:rPr lang="en-US" dirty="0" err="1"/>
              <a:t>StrToInt</a:t>
            </a:r>
            <a:r>
              <a:rPr lang="en-US" dirty="0"/>
              <a:t>(Edit1-&gt;Text)+1;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RowCount</a:t>
            </a:r>
            <a:r>
              <a:rPr lang="en-US" dirty="0"/>
              <a:t>=n;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n;i</a:t>
            </a:r>
            <a:r>
              <a:rPr lang="en-US" dirty="0"/>
              <a:t>++)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StringGrid1-&gt;Cells[0][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3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vr-online.ru/article/cpp_list/0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82089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696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Обработчик события открытия формы </a:t>
            </a:r>
            <a:r>
              <a:rPr lang="en-US" dirty="0" err="1"/>
              <a:t>FormCreate</a:t>
            </a:r>
            <a:r>
              <a:rPr lang="ru-RU" dirty="0"/>
              <a:t>(</a:t>
            </a:r>
            <a:r>
              <a:rPr lang="en-US" dirty="0" err="1"/>
              <a:t>TObject</a:t>
            </a:r>
            <a:r>
              <a:rPr lang="ru-RU" dirty="0"/>
              <a:t> *</a:t>
            </a:r>
            <a:r>
              <a:rPr lang="en-US" dirty="0"/>
              <a:t>Sender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ColCount</a:t>
            </a:r>
            <a:r>
              <a:rPr lang="en-US" dirty="0"/>
              <a:t>=2;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RowCount</a:t>
            </a:r>
            <a:r>
              <a:rPr lang="en-US" dirty="0"/>
              <a:t>=2;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//StringGrid1-&gt;</a:t>
            </a:r>
            <a:r>
              <a:rPr lang="en-US" dirty="0" err="1"/>
              <a:t>FixedCols</a:t>
            </a:r>
            <a:r>
              <a:rPr lang="en-US" dirty="0"/>
              <a:t>=0;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StringGrid1-&gt;Cells[0][0]="</a:t>
            </a:r>
            <a:r>
              <a:rPr lang="ru-RU" dirty="0"/>
              <a:t>Номер</a:t>
            </a:r>
            <a:r>
              <a:rPr lang="en-US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StringGrid1-&gt;Cells[1][0]="</a:t>
            </a:r>
            <a:r>
              <a:rPr lang="ru-RU" dirty="0"/>
              <a:t>Значение</a:t>
            </a:r>
            <a:r>
              <a:rPr lang="en-US" dirty="0"/>
              <a:t>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Memo1-&gt;Clear();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719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Обработчик события нажатия на кнопку «Заполнить» </a:t>
            </a:r>
            <a:r>
              <a:rPr lang="en-US" dirty="0"/>
              <a:t>Button</a:t>
            </a:r>
            <a:r>
              <a:rPr lang="ru-RU" dirty="0"/>
              <a:t>1</a:t>
            </a:r>
            <a:r>
              <a:rPr lang="en-US" dirty="0"/>
              <a:t>Click</a:t>
            </a:r>
            <a:r>
              <a:rPr lang="ru-RU" dirty="0"/>
              <a:t>(</a:t>
            </a:r>
            <a:r>
              <a:rPr lang="en-US" dirty="0" err="1"/>
              <a:t>TObject</a:t>
            </a:r>
            <a:r>
              <a:rPr lang="ru-RU" dirty="0"/>
              <a:t> *</a:t>
            </a:r>
            <a:r>
              <a:rPr lang="en-US" dirty="0"/>
              <a:t>Sender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 int </a:t>
            </a:r>
            <a:r>
              <a:rPr lang="en-US" dirty="0" err="1"/>
              <a:t>xA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	for(int 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n;i</a:t>
            </a:r>
            <a:r>
              <a:rPr lang="en-US" dirty="0"/>
              <a:t>++)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= </a:t>
            </a:r>
            <a:r>
              <a:rPr lang="en-US" dirty="0" err="1"/>
              <a:t>StrToInt</a:t>
            </a:r>
            <a:r>
              <a:rPr lang="en-US" dirty="0"/>
              <a:t>(StringGrid1-&gt;Cells[1][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 smtClean="0"/>
              <a:t>ob.Add</a:t>
            </a:r>
            <a:r>
              <a:rPr lang="en-US" dirty="0" smtClean="0"/>
              <a:t>(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		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Button2Click(Sender);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174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Обработчик события нажатия на кнопку «Просмотреть» </a:t>
            </a:r>
            <a:r>
              <a:rPr lang="en-US" dirty="0"/>
              <a:t>Button</a:t>
            </a:r>
            <a:r>
              <a:rPr lang="ru-RU" dirty="0"/>
              <a:t>2</a:t>
            </a:r>
            <a:r>
              <a:rPr lang="en-US" dirty="0"/>
              <a:t>Click</a:t>
            </a:r>
            <a:r>
              <a:rPr lang="ru-RU" dirty="0"/>
              <a:t>(</a:t>
            </a:r>
            <a:r>
              <a:rPr lang="en-US" dirty="0" err="1"/>
              <a:t>TObject</a:t>
            </a:r>
            <a:r>
              <a:rPr lang="ru-RU" dirty="0"/>
              <a:t> *</a:t>
            </a:r>
            <a:r>
              <a:rPr lang="en-US" dirty="0"/>
              <a:t>Sender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 Memo1-&gt;Clear();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ob.Show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79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Обработчик события нажатия на кнопку «Удалить список»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</a:rPr>
              <a:t>ob.~Queue</a:t>
            </a:r>
            <a:r>
              <a:rPr lang="en-US" dirty="0">
                <a:latin typeface="Times New Roman"/>
                <a:ea typeface="Times New Roman"/>
              </a:rPr>
              <a:t>();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Memo1-&gt;Clear();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5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Обработчик события нажатия на кнопку «Удалить из начала очереди» </a:t>
            </a:r>
            <a:r>
              <a:rPr lang="en-US" dirty="0">
                <a:latin typeface="Times New Roman"/>
                <a:ea typeface="Times New Roman"/>
              </a:rPr>
              <a:t>Button</a:t>
            </a:r>
            <a:r>
              <a:rPr lang="ru-RU" dirty="0">
                <a:latin typeface="Times New Roman"/>
                <a:ea typeface="Times New Roman"/>
              </a:rPr>
              <a:t>4</a:t>
            </a:r>
            <a:r>
              <a:rPr lang="en-US" dirty="0">
                <a:latin typeface="Times New Roman"/>
                <a:ea typeface="Times New Roman"/>
              </a:rPr>
              <a:t>Click</a:t>
            </a:r>
            <a:r>
              <a:rPr lang="ru-RU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TObject</a:t>
            </a:r>
            <a:r>
              <a:rPr lang="ru-RU" dirty="0">
                <a:latin typeface="Times New Roman"/>
                <a:ea typeface="Times New Roman"/>
              </a:rPr>
              <a:t> *</a:t>
            </a:r>
            <a:r>
              <a:rPr lang="en-US" dirty="0">
                <a:latin typeface="Times New Roman"/>
                <a:ea typeface="Times New Roman"/>
              </a:rPr>
              <a:t>Sender</a:t>
            </a:r>
            <a:r>
              <a:rPr lang="ru-RU" dirty="0">
                <a:latin typeface="Times New Roman"/>
                <a:ea typeface="Times New Roman"/>
              </a:rPr>
              <a:t>)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{  try{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   </a:t>
            </a:r>
            <a:r>
              <a:rPr lang="en-US" dirty="0" err="1">
                <a:latin typeface="Times New Roman"/>
                <a:ea typeface="Times New Roman"/>
              </a:rPr>
              <a:t>ob.DelN</a:t>
            </a:r>
            <a:r>
              <a:rPr lang="en-US" dirty="0">
                <a:latin typeface="Times New Roman"/>
                <a:ea typeface="Times New Roman"/>
              </a:rPr>
              <a:t>();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	Memo1-&gt;Clear();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</a:rPr>
              <a:t>ob.Show</a:t>
            </a:r>
            <a:r>
              <a:rPr lang="en-US" dirty="0">
                <a:latin typeface="Times New Roman"/>
                <a:ea typeface="Times New Roman"/>
              </a:rPr>
              <a:t>();}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 catch(...)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{}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  </a:t>
            </a:r>
            <a:endParaRPr lang="ru-RU" dirty="0">
              <a:latin typeface="Times New Roman"/>
              <a:ea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720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Обработчик события нажатия на кнопку «Добавить» </a:t>
            </a:r>
            <a:r>
              <a:rPr lang="en-US" dirty="0"/>
              <a:t>Button</a:t>
            </a:r>
            <a:r>
              <a:rPr lang="ru-RU" dirty="0"/>
              <a:t>5</a:t>
            </a:r>
            <a:r>
              <a:rPr lang="en-US" dirty="0"/>
              <a:t>Click</a:t>
            </a:r>
            <a:r>
              <a:rPr lang="ru-RU" dirty="0"/>
              <a:t>(</a:t>
            </a:r>
            <a:r>
              <a:rPr lang="en-US" dirty="0" err="1"/>
              <a:t>TObject</a:t>
            </a:r>
            <a:r>
              <a:rPr lang="ru-RU" dirty="0"/>
              <a:t> *</a:t>
            </a:r>
            <a:r>
              <a:rPr lang="en-US" dirty="0"/>
              <a:t>Sender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xA</a:t>
            </a:r>
            <a:r>
              <a:rPr lang="en-US" dirty="0"/>
              <a:t> = </a:t>
            </a:r>
            <a:r>
              <a:rPr lang="en-US" dirty="0" err="1"/>
              <a:t>StrToInt</a:t>
            </a:r>
            <a:r>
              <a:rPr lang="en-US" dirty="0"/>
              <a:t>(Edit2-&gt;Text);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ob.Add</a:t>
            </a:r>
            <a:r>
              <a:rPr lang="en-US" dirty="0"/>
              <a:t>(</a:t>
            </a:r>
            <a:r>
              <a:rPr lang="en-US" dirty="0" err="1"/>
              <a:t>xA</a:t>
            </a:r>
            <a:r>
              <a:rPr lang="en-US" dirty="0"/>
              <a:t> 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Button2Click(Sender);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98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764704"/>
            <a:ext cx="822410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>
              <a:spcAft>
                <a:spcPts val="0"/>
              </a:spcAft>
            </a:pPr>
            <a:r>
              <a:rPr lang="ru-RU" sz="3200" b="1" dirty="0"/>
              <a:t>Операции, выполняемые с двунаправленным </a:t>
            </a:r>
            <a:r>
              <a:rPr lang="ru-RU" sz="3200" b="1" dirty="0" smtClean="0"/>
              <a:t>списком:</a:t>
            </a:r>
          </a:p>
          <a:p>
            <a:pPr lvl="0" fontAlgn="t"/>
            <a:r>
              <a:rPr lang="ru-RU" sz="3200" dirty="0"/>
              <a:t>создание списка;</a:t>
            </a:r>
          </a:p>
          <a:p>
            <a:pPr lvl="0" fontAlgn="t"/>
            <a:r>
              <a:rPr lang="ru-RU" sz="3200" dirty="0"/>
              <a:t>печать (просмотр) списка;</a:t>
            </a:r>
          </a:p>
          <a:p>
            <a:pPr lvl="0" fontAlgn="t"/>
            <a:r>
              <a:rPr lang="ru-RU" sz="3200" dirty="0"/>
              <a:t>вставка элемента в список;</a:t>
            </a:r>
          </a:p>
          <a:p>
            <a:pPr lvl="0" fontAlgn="t"/>
            <a:r>
              <a:rPr lang="ru-RU" sz="3200" dirty="0"/>
              <a:t>удаление элемента из списка;</a:t>
            </a:r>
          </a:p>
          <a:p>
            <a:pPr lvl="0" fontAlgn="t"/>
            <a:r>
              <a:rPr lang="ru-RU" sz="3200" dirty="0"/>
              <a:t>поиск элемента в списке;</a:t>
            </a:r>
          </a:p>
          <a:p>
            <a:pPr lvl="0" fontAlgn="t"/>
            <a:r>
              <a:rPr lang="ru-RU" sz="3200" dirty="0"/>
              <a:t>проверка пустоты списка;</a:t>
            </a:r>
          </a:p>
          <a:p>
            <a:pPr lvl="0" fontAlgn="t"/>
            <a:r>
              <a:rPr lang="ru-RU" sz="3200" dirty="0"/>
              <a:t>удаление списка.</a:t>
            </a:r>
          </a:p>
          <a:p>
            <a:pPr algn="just" fontAlgn="t">
              <a:spcAft>
                <a:spcPts val="0"/>
              </a:spcAft>
            </a:pPr>
            <a:endParaRPr lang="ru-RU" sz="3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5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</a:rPr>
              <a:t>struct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Double_List</a:t>
            </a:r>
            <a:r>
              <a:rPr lang="ru-RU" dirty="0">
                <a:solidFill>
                  <a:srgbClr val="000000"/>
                </a:solidFill>
              </a:rPr>
              <a:t> {//структура данных                    int </a:t>
            </a:r>
            <a:r>
              <a:rPr lang="ru-RU" dirty="0" err="1">
                <a:solidFill>
                  <a:srgbClr val="000000"/>
                </a:solidFill>
              </a:rPr>
              <a:t>Data</a:t>
            </a:r>
            <a:r>
              <a:rPr lang="ru-RU" dirty="0">
                <a:solidFill>
                  <a:srgbClr val="000000"/>
                </a:solidFill>
              </a:rPr>
              <a:t>; //информационное поле                    </a:t>
            </a:r>
            <a:r>
              <a:rPr lang="ru-RU" dirty="0" err="1">
                <a:solidFill>
                  <a:srgbClr val="000000"/>
                </a:solidFill>
              </a:rPr>
              <a:t>Double_List</a:t>
            </a:r>
            <a:r>
              <a:rPr lang="ru-RU" dirty="0">
                <a:solidFill>
                  <a:srgbClr val="000000"/>
                </a:solidFill>
              </a:rPr>
              <a:t> *</a:t>
            </a:r>
            <a:r>
              <a:rPr lang="ru-RU" dirty="0" err="1">
                <a:solidFill>
                  <a:srgbClr val="000000"/>
                </a:solidFill>
              </a:rPr>
              <a:t>Next</a:t>
            </a:r>
            <a:r>
              <a:rPr lang="ru-RU" dirty="0">
                <a:solidFill>
                  <a:srgbClr val="000000"/>
                </a:solidFill>
              </a:rPr>
              <a:t>, //адресное поле                                *</a:t>
            </a:r>
            <a:r>
              <a:rPr lang="ru-RU" dirty="0" err="1">
                <a:solidFill>
                  <a:srgbClr val="000000"/>
                </a:solidFill>
              </a:rPr>
              <a:t>Prior</a:t>
            </a:r>
            <a:r>
              <a:rPr lang="ru-RU" dirty="0">
                <a:solidFill>
                  <a:srgbClr val="000000"/>
                </a:solidFill>
              </a:rPr>
              <a:t>; //адресное поле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                 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. . . . . . . . .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0000"/>
                </a:solidFill>
              </a:rPr>
              <a:t>Double_List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*</a:t>
            </a:r>
            <a:r>
              <a:rPr lang="ru-RU" dirty="0" err="1">
                <a:solidFill>
                  <a:srgbClr val="000000"/>
                </a:solidFill>
              </a:rPr>
              <a:t>Head</a:t>
            </a:r>
            <a:r>
              <a:rPr lang="ru-RU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//указатель на первый элемент </a:t>
            </a:r>
            <a:r>
              <a:rPr lang="ru-RU" dirty="0" smtClean="0">
                <a:solidFill>
                  <a:srgbClr val="000000"/>
                </a:solidFill>
              </a:rPr>
              <a:t>списка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. . . . . . . . . 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0000"/>
                </a:solidFill>
              </a:rPr>
              <a:t>Double_List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*</a:t>
            </a:r>
            <a:r>
              <a:rPr lang="ru-RU" dirty="0" err="1">
                <a:solidFill>
                  <a:srgbClr val="000000"/>
                </a:solidFill>
              </a:rPr>
              <a:t>Current</a:t>
            </a:r>
            <a:r>
              <a:rPr lang="ru-RU" dirty="0">
                <a:solidFill>
                  <a:srgbClr val="000000"/>
                </a:solidFill>
              </a:rPr>
              <a:t>; //указатель на текущий элемент списка (при необходимости)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1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1076"/>
            <a:ext cx="8784976" cy="67323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</a:rPr>
              <a:t>//создание двунаправленного списка (</a:t>
            </a:r>
            <a:r>
              <a:rPr lang="ru-RU" sz="2800" dirty="0" smtClean="0">
                <a:solidFill>
                  <a:srgbClr val="000000"/>
                </a:solidFill>
              </a:rPr>
              <a:t>добавление </a:t>
            </a:r>
            <a:r>
              <a:rPr lang="ru-RU" sz="2800" dirty="0">
                <a:solidFill>
                  <a:srgbClr val="000000"/>
                </a:solidFill>
              </a:rPr>
              <a:t>в конец</a:t>
            </a:r>
            <a:r>
              <a:rPr lang="ru-RU" sz="28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000000"/>
                </a:solidFill>
              </a:rPr>
              <a:t>void</a:t>
            </a:r>
            <a:r>
              <a:rPr lang="ru-RU" sz="2800" dirty="0" smtClean="0">
                <a:solidFill>
                  <a:srgbClr val="000000"/>
                </a:solidFill>
              </a:rPr>
              <a:t> </a:t>
            </a:r>
            <a:r>
              <a:rPr lang="ru-RU" sz="2800" dirty="0" err="1">
                <a:solidFill>
                  <a:srgbClr val="000000"/>
                </a:solidFill>
              </a:rPr>
              <a:t>Make_Double_List</a:t>
            </a:r>
            <a:r>
              <a:rPr lang="ru-RU" sz="2800" dirty="0">
                <a:solidFill>
                  <a:srgbClr val="000000"/>
                </a:solidFill>
              </a:rPr>
              <a:t>(int </a:t>
            </a:r>
            <a:r>
              <a:rPr lang="ru-RU" sz="2800" dirty="0" err="1">
                <a:solidFill>
                  <a:srgbClr val="000000"/>
                </a:solidFill>
              </a:rPr>
              <a:t>n,Double_List</a:t>
            </a:r>
            <a:r>
              <a:rPr lang="ru-RU" sz="2800" dirty="0">
                <a:solidFill>
                  <a:srgbClr val="000000"/>
                </a:solidFill>
              </a:rPr>
              <a:t>** </a:t>
            </a:r>
            <a:r>
              <a:rPr lang="ru-RU" sz="2800" dirty="0" err="1">
                <a:solidFill>
                  <a:srgbClr val="000000"/>
                </a:solidFill>
              </a:rPr>
              <a:t>Head</a:t>
            </a:r>
            <a:r>
              <a:rPr lang="ru-RU" sz="2800" dirty="0" smtClean="0">
                <a:solidFill>
                  <a:srgbClr val="000000"/>
                </a:solidFill>
              </a:rPr>
              <a:t>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</a:rPr>
              <a:t> </a:t>
            </a:r>
            <a:r>
              <a:rPr lang="ru-RU" sz="2800" dirty="0" smtClean="0">
                <a:solidFill>
                  <a:srgbClr val="000000"/>
                </a:solidFill>
              </a:rPr>
              <a:t>                                      </a:t>
            </a:r>
            <a:r>
              <a:rPr lang="en-US" sz="2800" dirty="0" err="1">
                <a:solidFill>
                  <a:srgbClr val="000000"/>
                </a:solidFill>
              </a:rPr>
              <a:t>Double_List</a:t>
            </a:r>
            <a:r>
              <a:rPr lang="en-US" sz="2800" dirty="0">
                <a:solidFill>
                  <a:srgbClr val="000000"/>
                </a:solidFill>
              </a:rPr>
              <a:t>* Prior</a:t>
            </a:r>
            <a:r>
              <a:rPr lang="en-US" sz="2800" dirty="0" smtClean="0">
                <a:solidFill>
                  <a:srgbClr val="000000"/>
                </a:solidFill>
              </a:rPr>
              <a:t>){</a:t>
            </a:r>
            <a:endParaRPr lang="ru-RU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>
                <a:solidFill>
                  <a:srgbClr val="000000"/>
                </a:solidFill>
              </a:rPr>
              <a:t>if (n &gt; 0) 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endParaRPr lang="ru-RU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ru-RU" sz="2800" dirty="0">
                <a:solidFill>
                  <a:srgbClr val="000000"/>
                </a:solidFill>
              </a:rPr>
              <a:t>(*</a:t>
            </a:r>
            <a:r>
              <a:rPr lang="ru-RU" sz="2800" dirty="0" err="1">
                <a:solidFill>
                  <a:srgbClr val="000000"/>
                </a:solidFill>
              </a:rPr>
              <a:t>Head</a:t>
            </a:r>
            <a:r>
              <a:rPr lang="ru-RU" sz="2800" dirty="0">
                <a:solidFill>
                  <a:srgbClr val="000000"/>
                </a:solidFill>
              </a:rPr>
              <a:t>) = </a:t>
            </a:r>
            <a:r>
              <a:rPr lang="ru-RU" sz="2800" dirty="0" err="1">
                <a:solidFill>
                  <a:srgbClr val="000000"/>
                </a:solidFill>
              </a:rPr>
              <a:t>new</a:t>
            </a:r>
            <a:r>
              <a:rPr lang="ru-RU" sz="2800" dirty="0">
                <a:solidFill>
                  <a:srgbClr val="000000"/>
                </a:solidFill>
              </a:rPr>
              <a:t> </a:t>
            </a:r>
            <a:r>
              <a:rPr lang="ru-RU" sz="2800" dirty="0" err="1">
                <a:solidFill>
                  <a:srgbClr val="000000"/>
                </a:solidFill>
              </a:rPr>
              <a:t>Double_List</a:t>
            </a:r>
            <a:r>
              <a:rPr lang="ru-RU" sz="2800" dirty="0">
                <a:solidFill>
                  <a:srgbClr val="000000"/>
                </a:solidFill>
              </a:rPr>
              <a:t>();    </a:t>
            </a:r>
            <a:endParaRPr lang="ru-RU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 </a:t>
            </a:r>
            <a:r>
              <a:rPr lang="ru-RU" sz="2800" dirty="0">
                <a:solidFill>
                  <a:srgbClr val="000000"/>
                </a:solidFill>
              </a:rPr>
              <a:t>//выделяем память под новый </a:t>
            </a:r>
            <a:r>
              <a:rPr lang="ru-RU" sz="2800" dirty="0" smtClean="0">
                <a:solidFill>
                  <a:srgbClr val="000000"/>
                </a:solidFill>
              </a:rPr>
              <a:t>элемент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    </a:t>
            </a:r>
            <a:r>
              <a:rPr lang="ru-RU" sz="2800" dirty="0">
                <a:solidFill>
                  <a:srgbClr val="000000"/>
                </a:solidFill>
              </a:rPr>
              <a:t>cout &lt;&lt; "Введите значение </a:t>
            </a:r>
            <a:r>
              <a:rPr lang="ru-RU" sz="2800" dirty="0" smtClean="0">
                <a:solidFill>
                  <a:srgbClr val="000000"/>
                </a:solidFill>
              </a:rPr>
              <a:t>";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    </a:t>
            </a:r>
            <a:r>
              <a:rPr lang="ru-RU" sz="2800" dirty="0" err="1">
                <a:solidFill>
                  <a:srgbClr val="000000"/>
                </a:solidFill>
              </a:rPr>
              <a:t>cin</a:t>
            </a:r>
            <a:r>
              <a:rPr lang="ru-RU" sz="2800" dirty="0">
                <a:solidFill>
                  <a:srgbClr val="000000"/>
                </a:solidFill>
              </a:rPr>
              <a:t> &gt;&gt; (*</a:t>
            </a:r>
            <a:r>
              <a:rPr lang="ru-RU" sz="2800" dirty="0" err="1">
                <a:solidFill>
                  <a:srgbClr val="000000"/>
                </a:solidFill>
              </a:rPr>
              <a:t>Head</a:t>
            </a:r>
            <a:r>
              <a:rPr lang="ru-RU" sz="2800" dirty="0">
                <a:solidFill>
                  <a:srgbClr val="000000"/>
                </a:solidFill>
              </a:rPr>
              <a:t>)-&gt;</a:t>
            </a:r>
            <a:r>
              <a:rPr lang="ru-RU" sz="2800" dirty="0" err="1">
                <a:solidFill>
                  <a:srgbClr val="000000"/>
                </a:solidFill>
              </a:rPr>
              <a:t>Data</a:t>
            </a:r>
            <a:r>
              <a:rPr lang="ru-RU" sz="28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    </a:t>
            </a:r>
            <a:r>
              <a:rPr lang="ru-RU" sz="2800" dirty="0">
                <a:solidFill>
                  <a:srgbClr val="000000"/>
                </a:solidFill>
              </a:rPr>
              <a:t>//вводим значение информационного поля    </a:t>
            </a:r>
            <a:r>
              <a:rPr lang="en-US" sz="2800" dirty="0">
                <a:solidFill>
                  <a:srgbClr val="000000"/>
                </a:solidFill>
              </a:rPr>
              <a:t>(*Head)-&gt;Prior = Prior</a:t>
            </a:r>
            <a:r>
              <a:rPr lang="en-US" sz="2800" dirty="0" smtClean="0">
                <a:solidFill>
                  <a:srgbClr val="000000"/>
                </a:solidFill>
              </a:rPr>
              <a:t>;</a:t>
            </a:r>
            <a:endParaRPr lang="ru-RU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>
                <a:solidFill>
                  <a:srgbClr val="000000"/>
                </a:solidFill>
              </a:rPr>
              <a:t>(*Head)-&gt;Next=NULL;//</a:t>
            </a:r>
            <a:r>
              <a:rPr lang="ru-RU" sz="2800" dirty="0">
                <a:solidFill>
                  <a:srgbClr val="000000"/>
                </a:solidFill>
              </a:rPr>
              <a:t>обнуление адресного поля</a:t>
            </a:r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err="1">
                <a:solidFill>
                  <a:srgbClr val="000000"/>
                </a:solidFill>
              </a:rPr>
              <a:t>Make_Double_List</a:t>
            </a:r>
            <a:r>
              <a:rPr lang="en-US" sz="2800" dirty="0">
                <a:solidFill>
                  <a:srgbClr val="000000"/>
                </a:solidFill>
              </a:rPr>
              <a:t>(n-1,&amp;((*Head)-&gt;Next),(*Head));  </a:t>
            </a:r>
            <a:r>
              <a:rPr lang="ru-RU" sz="2800" dirty="0">
                <a:solidFill>
                  <a:srgbClr val="000000"/>
                </a:solidFill>
              </a:rPr>
              <a:t>}  </a:t>
            </a:r>
            <a:r>
              <a:rPr lang="ru-RU" sz="2800" dirty="0" err="1">
                <a:solidFill>
                  <a:srgbClr val="000000"/>
                </a:solidFill>
              </a:rPr>
              <a:t>else</a:t>
            </a:r>
            <a:r>
              <a:rPr lang="ru-RU" sz="2800" dirty="0">
                <a:solidFill>
                  <a:srgbClr val="000000"/>
                </a:solidFill>
              </a:rPr>
              <a:t> (*</a:t>
            </a:r>
            <a:r>
              <a:rPr lang="ru-RU" sz="2800" dirty="0" err="1">
                <a:solidFill>
                  <a:srgbClr val="000000"/>
                </a:solidFill>
              </a:rPr>
              <a:t>Head</a:t>
            </a:r>
            <a:r>
              <a:rPr lang="ru-RU" sz="2800" dirty="0">
                <a:solidFill>
                  <a:srgbClr val="000000"/>
                </a:solidFill>
              </a:rPr>
              <a:t>) = NULL;}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49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//печать двунаправленного </a:t>
            </a:r>
            <a:r>
              <a:rPr lang="ru-RU" sz="2800" dirty="0" smtClean="0"/>
              <a:t>списка</a:t>
            </a:r>
          </a:p>
          <a:p>
            <a:pPr marL="0" indent="0">
              <a:buNone/>
            </a:pPr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/>
              <a:t>Print_Double_List</a:t>
            </a:r>
            <a:r>
              <a:rPr lang="ru-RU" sz="2800" dirty="0"/>
              <a:t>(</a:t>
            </a:r>
            <a:r>
              <a:rPr lang="ru-RU" sz="2800" dirty="0" err="1"/>
              <a:t>Double_List</a:t>
            </a:r>
            <a:r>
              <a:rPr lang="ru-RU" sz="2800" dirty="0"/>
              <a:t>* </a:t>
            </a:r>
            <a:r>
              <a:rPr lang="ru-RU" sz="2800" dirty="0" err="1"/>
              <a:t>Head</a:t>
            </a:r>
            <a:r>
              <a:rPr lang="ru-RU" sz="2800" dirty="0"/>
              <a:t>) </a:t>
            </a:r>
            <a:r>
              <a:rPr lang="ru-RU" sz="2800" dirty="0" smtClean="0"/>
              <a:t>{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en-US" sz="2800" dirty="0"/>
              <a:t>if (Head != NULL) 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cout &lt;&lt; Head-&gt;Data &lt;&lt; "\t";    </a:t>
            </a:r>
            <a:r>
              <a:rPr lang="en-US" sz="2800" dirty="0" err="1"/>
              <a:t>Print_Double_List</a:t>
            </a:r>
            <a:r>
              <a:rPr lang="en-US" sz="2800" dirty="0"/>
              <a:t>(Head-&gt;Next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/>
              <a:t>//переход к следующему </a:t>
            </a:r>
            <a:r>
              <a:rPr lang="ru-RU" sz="2800" dirty="0" smtClean="0"/>
              <a:t>элементу</a:t>
            </a:r>
          </a:p>
          <a:p>
            <a:pPr marL="0" indent="0">
              <a:buNone/>
            </a:pPr>
            <a:r>
              <a:rPr lang="ru-RU" sz="2800" dirty="0" smtClean="0"/>
              <a:t>  }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ru-RU" sz="2800" dirty="0" err="1"/>
              <a:t>else</a:t>
            </a:r>
            <a:r>
              <a:rPr lang="ru-RU" sz="2800" dirty="0"/>
              <a:t> cout &lt;&lt; "\n</a:t>
            </a:r>
            <a:r>
              <a:rPr lang="ru-RU" sz="2800" dirty="0" smtClean="0"/>
              <a:t>";</a:t>
            </a:r>
          </a:p>
          <a:p>
            <a:pPr marL="0" indent="0">
              <a:buNone/>
            </a:pPr>
            <a:r>
              <a:rPr lang="ru-RU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6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143000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</a:rPr>
              <a:t>Вставка элемента в двунаправленный </a:t>
            </a:r>
            <a:r>
              <a:rPr lang="ru-RU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endParaRPr lang="ru-RU" dirty="0"/>
          </a:p>
        </p:txBody>
      </p:sp>
      <p:pic>
        <p:nvPicPr>
          <p:cNvPr id="4" name="Рисунок 3" descr="Добавление элемента в двунаправленный списо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507924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1683</Words>
  <Application>Microsoft Office PowerPoint</Application>
  <PresentationFormat>Экран (4:3)</PresentationFormat>
  <Paragraphs>344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Оформление по умолчанию</vt:lpstr>
      <vt:lpstr>Очередь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Вставка элемента в двунаправленный список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элемента в двунаправленном списке</vt:lpstr>
      <vt:lpstr>Презентация PowerPoint</vt:lpstr>
      <vt:lpstr>Проверка пустоты двунаправленного списка</vt:lpstr>
      <vt:lpstr>Удаление двунаправленного списка</vt:lpstr>
      <vt:lpstr>Очереди и их классификация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операции с очередью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очередью с использованием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 структуры  данных</dc:title>
  <dc:creator>Anna</dc:creator>
  <cp:lastModifiedBy>ANNA</cp:lastModifiedBy>
  <cp:revision>95</cp:revision>
  <dcterms:created xsi:type="dcterms:W3CDTF">2010-12-26T23:56:19Z</dcterms:created>
  <dcterms:modified xsi:type="dcterms:W3CDTF">2018-04-05T21:23:59Z</dcterms:modified>
</cp:coreProperties>
</file>