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9EF76-D971-46CC-814C-C9910E89E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Verifikation von Algorithmen zur Pfadplanung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EE392-7BF4-4118-90A4-5D5A9242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89253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Nicolas Kremp</a:t>
            </a:r>
          </a:p>
          <a:p>
            <a:r>
              <a:rPr lang="de-DE" dirty="0"/>
              <a:t>Matrikelnummer: 965985</a:t>
            </a:r>
          </a:p>
        </p:txBody>
      </p:sp>
    </p:spTree>
    <p:extLst>
      <p:ext uri="{BB962C8B-B14F-4D97-AF65-F5344CB8AC3E}">
        <p14:creationId xmlns:p14="http://schemas.microsoft.com/office/powerpoint/2010/main" val="367246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F7160-25C9-4F56-B9AD-4767D52A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Laufzeiten nach O-Notation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6DD6-63D6-4A62-85A3-BB935DB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510"/>
            <a:ext cx="10820400" cy="438117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Dijkstra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O(|V|²) </a:t>
            </a:r>
            <a:r>
              <a:rPr lang="de-DE" dirty="0">
                <a:sym typeface="Wingdings" panose="05000000000000000000" pitchFamily="2" charset="2"/>
              </a:rPr>
              <a:t> O(n²) verbessert in O(n * log(n) + m)</a:t>
            </a:r>
          </a:p>
          <a:p>
            <a:endParaRPr lang="de-DE" dirty="0"/>
          </a:p>
          <a:p>
            <a:r>
              <a:rPr lang="de-DE" dirty="0"/>
              <a:t>A*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O(|V|²) </a:t>
            </a:r>
            <a:r>
              <a:rPr lang="de-DE" dirty="0">
                <a:sym typeface="Wingdings" panose="05000000000000000000" pitchFamily="2" charset="2"/>
              </a:rPr>
              <a:t> O(n²) verbessert in O(n * log(n))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Bellman</a:t>
            </a:r>
            <a:r>
              <a:rPr lang="de-DE" dirty="0"/>
              <a:t>-Ford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O(|V|²) </a:t>
            </a:r>
            <a:r>
              <a:rPr lang="de-DE" dirty="0">
                <a:sym typeface="Wingdings" panose="05000000000000000000" pitchFamily="2" charset="2"/>
              </a:rPr>
              <a:t> O(n²) erkennt negative Zyklen</a:t>
            </a:r>
            <a:endParaRPr lang="de-DE" dirty="0"/>
          </a:p>
          <a:p>
            <a:endParaRPr lang="de-DE" dirty="0"/>
          </a:p>
          <a:p>
            <a:r>
              <a:rPr lang="de-DE" dirty="0"/>
              <a:t>Floyd-</a:t>
            </a:r>
            <a:r>
              <a:rPr lang="de-DE" dirty="0" err="1"/>
              <a:t>Warshall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O(|V|³) </a:t>
            </a:r>
            <a:r>
              <a:rPr lang="de-DE" dirty="0">
                <a:sym typeface="Wingdings" panose="05000000000000000000" pitchFamily="2" charset="2"/>
              </a:rPr>
              <a:t> O(n³) da für Variablen </a:t>
            </a:r>
            <a:r>
              <a:rPr lang="de-DE" dirty="0" err="1">
                <a:sym typeface="Wingdings" panose="05000000000000000000" pitchFamily="2" charset="2"/>
              </a:rPr>
              <a:t>k,i,j</a:t>
            </a:r>
            <a:r>
              <a:rPr lang="de-DE" dirty="0">
                <a:sym typeface="Wingdings" panose="05000000000000000000" pitchFamily="2" charset="2"/>
              </a:rPr>
              <a:t> 1 bis n werte durchlaufen werden müssen.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08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1A6FD-4EB3-415B-BDFC-16F5922C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44841-7144-4CA4-86EF-445E5D35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4264"/>
            <a:ext cx="10820400" cy="422442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Routing</a:t>
            </a:r>
            <a:br>
              <a:rPr lang="de-DE" dirty="0"/>
            </a:br>
            <a:r>
              <a:rPr lang="de-DE" dirty="0"/>
              <a:t>Kommunikation in Netzwerken</a:t>
            </a:r>
          </a:p>
          <a:p>
            <a:endParaRPr lang="de-DE" dirty="0"/>
          </a:p>
          <a:p>
            <a:r>
              <a:rPr lang="de-DE" dirty="0"/>
              <a:t>Navigation</a:t>
            </a:r>
            <a:br>
              <a:rPr lang="de-DE" dirty="0"/>
            </a:br>
            <a:r>
              <a:rPr lang="de-DE" dirty="0"/>
              <a:t>Errechnung der Routen für Fahrzeuge</a:t>
            </a:r>
          </a:p>
          <a:p>
            <a:endParaRPr lang="de-DE" dirty="0"/>
          </a:p>
          <a:p>
            <a:r>
              <a:rPr lang="de-DE" dirty="0"/>
              <a:t>Tomographie</a:t>
            </a:r>
            <a:br>
              <a:rPr lang="de-DE" dirty="0"/>
            </a:br>
            <a:r>
              <a:rPr lang="de-DE" dirty="0"/>
              <a:t>Rekonstruktion der Mantelfläche bei Auswertung von CISS Volumendaten</a:t>
            </a:r>
          </a:p>
          <a:p>
            <a:endParaRPr lang="de-DE" dirty="0"/>
          </a:p>
          <a:p>
            <a:r>
              <a:rPr lang="de-DE" dirty="0"/>
              <a:t> Stock-Marketing</a:t>
            </a:r>
            <a:br>
              <a:rPr lang="de-DE" dirty="0"/>
            </a:br>
            <a:r>
              <a:rPr lang="de-DE" dirty="0"/>
              <a:t> Errechnung von Gewinnen durch Transaktionen</a:t>
            </a:r>
          </a:p>
          <a:p>
            <a:endParaRPr lang="de-DE" dirty="0"/>
          </a:p>
          <a:p>
            <a:r>
              <a:rPr lang="de-DE" dirty="0"/>
              <a:t>Spieleentwicklung</a:t>
            </a:r>
            <a:br>
              <a:rPr lang="de-DE" dirty="0"/>
            </a:br>
            <a:r>
              <a:rPr lang="de-DE" dirty="0"/>
              <a:t>Bestimmen des kürzesten Weges der NPC oder Player-Charakter</a:t>
            </a:r>
          </a:p>
        </p:txBody>
      </p:sp>
    </p:spTree>
    <p:extLst>
      <p:ext uri="{BB962C8B-B14F-4D97-AF65-F5344CB8AC3E}">
        <p14:creationId xmlns:p14="http://schemas.microsoft.com/office/powerpoint/2010/main" val="3791062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E7A46-ECD2-4215-BE7D-6F4333CB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Erhebung Empirischer Daten</a:t>
            </a:r>
          </a:p>
        </p:txBody>
      </p:sp>
      <p:pic>
        <p:nvPicPr>
          <p:cNvPr id="5" name="Inhaltsplatzhalter 4" descr="Ein Bild, das Tastatur, Elektronik, Computer, Foto enthält.&#10;&#10;Automatisch generierte Beschreibung">
            <a:extLst>
              <a:ext uri="{FF2B5EF4-FFF2-40B4-BE49-F238E27FC236}">
                <a16:creationId xmlns:a16="http://schemas.microsoft.com/office/drawing/2014/main" id="{D52C4C97-589A-4240-8DDA-B7475DE46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44" y="1962138"/>
            <a:ext cx="4020111" cy="3924848"/>
          </a:xfrm>
        </p:spPr>
      </p:pic>
      <p:pic>
        <p:nvPicPr>
          <p:cNvPr id="7" name="Grafik 6" descr="Ein Bild, das Computer, drinnen, gefüttert, sitzend enthält.&#10;&#10;Automatisch generierte Beschreibung">
            <a:extLst>
              <a:ext uri="{FF2B5EF4-FFF2-40B4-BE49-F238E27FC236}">
                <a16:creationId xmlns:a16="http://schemas.microsoft.com/office/drawing/2014/main" id="{47D7FF55-A639-4C83-B7C5-B337405C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878" y="1962138"/>
            <a:ext cx="4086795" cy="402011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3E53DE-1677-4F40-BE09-BAE285C7C457}"/>
              </a:ext>
            </a:extLst>
          </p:cNvPr>
          <p:cNvSpPr txBox="1"/>
          <p:nvPr/>
        </p:nvSpPr>
        <p:spPr>
          <a:xfrm>
            <a:off x="4905655" y="5990418"/>
            <a:ext cx="281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109410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590CE-11BC-4571-BFE8-2821EE5C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Erhebung Empirischer Daten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7C26B6-46D2-440C-AE02-D2E312B4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Der Dijkstra (Bild </a:t>
            </a:r>
            <a:r>
              <a:rPr lang="en-US" dirty="0" err="1"/>
              <a:t>oben</a:t>
            </a:r>
            <a:r>
              <a:rPr lang="en-US" dirty="0"/>
              <a:t>) </a:t>
            </a:r>
            <a:r>
              <a:rPr lang="en-US" dirty="0" err="1"/>
              <a:t>bearbeitet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Knoten</a:t>
            </a:r>
            <a:br>
              <a:rPr lang="en-US" dirty="0"/>
            </a:br>
            <a:r>
              <a:rPr lang="en-US" dirty="0"/>
              <a:t>(Greedy-</a:t>
            </a:r>
            <a:r>
              <a:rPr lang="en-US" dirty="0" err="1"/>
              <a:t>Algorithmus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der A* - </a:t>
            </a:r>
            <a:r>
              <a:rPr lang="en-US" dirty="0" err="1"/>
              <a:t>Algorithmus</a:t>
            </a:r>
            <a:r>
              <a:rPr lang="en-US" dirty="0"/>
              <a:t> (Bild </a:t>
            </a:r>
            <a:r>
              <a:rPr lang="en-US" dirty="0" err="1"/>
              <a:t>unten</a:t>
            </a:r>
            <a:r>
              <a:rPr lang="en-US" dirty="0"/>
              <a:t>)</a:t>
            </a:r>
          </a:p>
        </p:txBody>
      </p:sp>
      <p:pic>
        <p:nvPicPr>
          <p:cNvPr id="7" name="Grafik 6" descr="Ein Bild, das Elektronik, Computer, Tastatur, sitzend enthält.&#10;&#10;Automatisch generierte Beschreibung">
            <a:extLst>
              <a:ext uri="{FF2B5EF4-FFF2-40B4-BE49-F238E27FC236}">
                <a16:creationId xmlns:a16="http://schemas.microsoft.com/office/drawing/2014/main" id="{565852D6-BDAC-4E6F-9365-4D1AFEC21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4" r="-2" b="7186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5" name="Inhaltsplatzhalter 4" descr="Ein Bild, das Elektronik, Computer, Tastatur, sitzend enthält.&#10;&#10;Automatisch generierte Beschreibung">
            <a:extLst>
              <a:ext uri="{FF2B5EF4-FFF2-40B4-BE49-F238E27FC236}">
                <a16:creationId xmlns:a16="http://schemas.microsoft.com/office/drawing/2014/main" id="{B20088EE-349B-4E00-90EC-B8E1B1490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14" b="277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A380A12-2139-484D-8503-960DCDCE06B2}"/>
              </a:ext>
            </a:extLst>
          </p:cNvPr>
          <p:cNvSpPr txBox="1"/>
          <p:nvPr/>
        </p:nvSpPr>
        <p:spPr>
          <a:xfrm>
            <a:off x="7861238" y="6218685"/>
            <a:ext cx="364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9307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279D0-E93F-4FE1-99D9-D38CD44B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Erhebung Empirischer </a:t>
            </a:r>
            <a:r>
              <a:rPr lang="de-DE" sz="3600" dirty="0" err="1"/>
              <a:t>DAten</a:t>
            </a:r>
            <a:endParaRPr lang="de-DE" sz="3600" dirty="0"/>
          </a:p>
        </p:txBody>
      </p:sp>
      <p:pic>
        <p:nvPicPr>
          <p:cNvPr id="5" name="Grafik 4" descr="Ein Bild, das verschieden, gefüttert, farbig, Tastatur enthält.&#10;&#10;Automatisch generierte Beschreibung">
            <a:extLst>
              <a:ext uri="{FF2B5EF4-FFF2-40B4-BE49-F238E27FC236}">
                <a16:creationId xmlns:a16="http://schemas.microsoft.com/office/drawing/2014/main" id="{1FB86A99-94C2-472B-A673-55C0C773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5" y="2272748"/>
            <a:ext cx="3716769" cy="363933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9BA74-FBC1-4EE9-9CB2-1267E40E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 Spezialfall ist das U – Shape Problem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Bei diesem Problem „verläuft“ sich der A* - Algorithmus in einem U – förmigen Hindernis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09154E-FF6F-49AA-8F7A-AC1C859C2258}"/>
              </a:ext>
            </a:extLst>
          </p:cNvPr>
          <p:cNvSpPr txBox="1"/>
          <p:nvPr/>
        </p:nvSpPr>
        <p:spPr>
          <a:xfrm>
            <a:off x="1088015" y="6218685"/>
            <a:ext cx="37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44554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ECDB9-E3DE-44FD-A78F-FF9D1660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de-DE" sz="3600" dirty="0"/>
              <a:t>Ergebnisse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7E805-4C78-46B4-9D21-832F3AE3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de-DE" dirty="0"/>
              <a:t>Alle vier Algorithmen konnten das Problem Lösen</a:t>
            </a:r>
          </a:p>
          <a:p>
            <a:endParaRPr lang="de-DE" dirty="0"/>
          </a:p>
          <a:p>
            <a:r>
              <a:rPr lang="de-DE" dirty="0"/>
              <a:t>Die kürzeste Rechenzeit erreichte der A* dicht gefolgt vom Dijkstra</a:t>
            </a:r>
          </a:p>
          <a:p>
            <a:endParaRPr lang="de-DE" dirty="0"/>
          </a:p>
          <a:p>
            <a:r>
              <a:rPr lang="de-DE" dirty="0"/>
              <a:t>Die beiden schlechtesten Ergebnisse erzielten der </a:t>
            </a:r>
            <a:r>
              <a:rPr lang="de-DE" dirty="0" err="1"/>
              <a:t>Bellman</a:t>
            </a:r>
            <a:r>
              <a:rPr lang="de-DE" dirty="0"/>
              <a:t>-Ford und der </a:t>
            </a:r>
            <a:r>
              <a:rPr lang="de-DE" dirty="0" err="1"/>
              <a:t>Flyod-Warshall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42B3956-C7EF-4698-B4D7-C4A24D51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B2048-7C02-4A22-BF64-3B9BE788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/>
              <a:t>Verifikation der Algorithmen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DEEBC-5B4C-4F23-B835-F3434722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Dijkstra </a:t>
            </a:r>
            <a:r>
              <a:rPr lang="de-DE" dirty="0">
                <a:sym typeface="Wingdings" panose="05000000000000000000" pitchFamily="2" charset="2"/>
              </a:rPr>
              <a:t> gut wenn der gesamte Graph berechnet werden soll (Bsp. Netzwerke)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A*  Beste Laufzeit (nicht </a:t>
            </a:r>
            <a:r>
              <a:rPr lang="de-DE" dirty="0" err="1">
                <a:sym typeface="Wingdings" panose="05000000000000000000" pitchFamily="2" charset="2"/>
              </a:rPr>
              <a:t>Greedy</a:t>
            </a:r>
            <a:r>
              <a:rPr lang="de-DE" dirty="0">
                <a:sym typeface="Wingdings" panose="05000000000000000000" pitchFamily="2" charset="2"/>
              </a:rPr>
              <a:t>) bestes Ergebnis im Projekt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Bellman</a:t>
            </a:r>
            <a:r>
              <a:rPr lang="de-DE" dirty="0">
                <a:sym typeface="Wingdings" panose="05000000000000000000" pitchFamily="2" charset="2"/>
              </a:rPr>
              <a:t>-Ford  erkennt negative Zyklen (ebenfalls gut bei Netzwerken und Gewinn </a:t>
            </a:r>
            <a:r>
              <a:rPr lang="de-DE" dirty="0" err="1">
                <a:sym typeface="Wingdings" panose="05000000000000000000" pitchFamily="2" charset="2"/>
              </a:rPr>
              <a:t>kalkulationen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Floyd-</a:t>
            </a:r>
            <a:r>
              <a:rPr lang="de-DE" dirty="0" err="1">
                <a:sym typeface="Wingdings" panose="05000000000000000000" pitchFamily="2" charset="2"/>
              </a:rPr>
              <a:t>Warshall</a:t>
            </a:r>
            <a:r>
              <a:rPr lang="de-DE" dirty="0">
                <a:sym typeface="Wingdings" panose="05000000000000000000" pitchFamily="2" charset="2"/>
              </a:rPr>
              <a:t>  Eignet sich wenn die Daten bereits als Matrix vorliegen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8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2587F-DFC7-455A-9F77-7205A96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Zusammenfassung &amp;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25346-BC10-4844-9B31-BBA3963A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Algorithmus hat seine Vor- und Nachteile, ein Gebiet auf dem er sich eignet</a:t>
            </a:r>
          </a:p>
          <a:p>
            <a:endParaRPr lang="de-DE" dirty="0"/>
          </a:p>
          <a:p>
            <a:r>
              <a:rPr lang="de-DE" dirty="0"/>
              <a:t>Der A* - Algorithmus eignete sich für das Projekt am besten</a:t>
            </a:r>
          </a:p>
          <a:p>
            <a:endParaRPr lang="de-DE" dirty="0"/>
          </a:p>
          <a:p>
            <a:r>
              <a:rPr lang="de-DE" dirty="0"/>
              <a:t>Ungenauigkeiten bei der Zeitmessung wurden durch Bildung des Mittelwertes geschmälert</a:t>
            </a:r>
          </a:p>
          <a:p>
            <a:endParaRPr lang="de-DE" dirty="0"/>
          </a:p>
          <a:p>
            <a:r>
              <a:rPr lang="de-DE" dirty="0"/>
              <a:t>Praktisch orientiertes Projekt kann in theoretischem Rahmen wiederholt werden</a:t>
            </a:r>
          </a:p>
        </p:txBody>
      </p:sp>
    </p:spTree>
    <p:extLst>
      <p:ext uri="{BB962C8B-B14F-4D97-AF65-F5344CB8AC3E}">
        <p14:creationId xmlns:p14="http://schemas.microsoft.com/office/powerpoint/2010/main" val="177513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4F388-FA11-4505-BE1D-DF243D78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Kolloquiums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471FD-F44A-47E0-A404-5A3BFA75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								</a:t>
            </a:r>
            <a:r>
              <a:rPr lang="de-DE" sz="2400" dirty="0">
                <a:solidFill>
                  <a:srgbClr val="FF0000"/>
                </a:solidFill>
              </a:rPr>
              <a:t>Fragen 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17D499-537C-4F5E-9160-C025EFBC1199}"/>
              </a:ext>
            </a:extLst>
          </p:cNvPr>
          <p:cNvSpPr txBox="1"/>
          <p:nvPr/>
        </p:nvSpPr>
        <p:spPr>
          <a:xfrm>
            <a:off x="1299201" y="4935136"/>
            <a:ext cx="337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Fachhochschule Trier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551FF2-A7EB-4A41-BA8F-8C619E76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1" y="3429000"/>
            <a:ext cx="4543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F7876-2BE6-4090-84C9-84C62247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Pfadplanung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AB23C-310E-4849-8E4A-5822263F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der </a:t>
            </a:r>
            <a:r>
              <a:rPr lang="de-DE" dirty="0" err="1"/>
              <a:t>Pfadplaung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Die Aufgabe der Pfadplanung ist es, einen Weg zwischen zwei Punkten zu finden, der beliebigen Anforderungen entspricht. 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r>
              <a:rPr lang="de-DE" dirty="0"/>
              <a:t>Anforderungen</a:t>
            </a:r>
            <a:br>
              <a:rPr lang="de-DE" dirty="0"/>
            </a:br>
            <a:r>
              <a:rPr lang="de-DE" dirty="0"/>
              <a:t>Die Anforderungen sind beispielsweise die Berücksichtigung der Kosten die beim Beschreiten des Weges entstehen. Zum Beispiel Verzögerungszeit (ping) beim senden von Daten oder Anfragen an Rechner im Netz.</a:t>
            </a:r>
          </a:p>
        </p:txBody>
      </p:sp>
    </p:spTree>
    <p:extLst>
      <p:ext uri="{BB962C8B-B14F-4D97-AF65-F5344CB8AC3E}">
        <p14:creationId xmlns:p14="http://schemas.microsoft.com/office/powerpoint/2010/main" val="21133475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879D8-81D1-47E2-A508-69BBCEEB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/>
              <a:t>Entstehung &amp;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BF860-1A69-4F41-A3E0-9779D138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Leonard Euler 1736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Beschäftigte sich mit dem 7 Brücken Problem</a:t>
            </a:r>
            <a:br>
              <a:rPr lang="de-DE" dirty="0">
                <a:effectLst/>
                <a:latin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</a:rPr>
              <a:t>der Stadt Kaliningrad (ehemals Königsberg)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r>
              <a:rPr lang="de-DE" dirty="0"/>
              <a:t>Legte den Grundstein zur Graphentheorie</a:t>
            </a:r>
          </a:p>
          <a:p>
            <a:endParaRPr lang="de-DE" dirty="0"/>
          </a:p>
          <a:p>
            <a:r>
              <a:rPr lang="de-DE" dirty="0"/>
              <a:t>Topologie der Stadt</a:t>
            </a:r>
            <a:br>
              <a:rPr lang="de-DE" dirty="0"/>
            </a:br>
            <a:r>
              <a:rPr lang="de-DE" dirty="0"/>
              <a:t>wurde als „Graph“ abgebildet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1C1879-CE53-43C5-B48A-32197D98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45162"/>
            <a:ext cx="4521200" cy="22945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18AC64-ADB1-4D62-8B43-279FF9B13655}"/>
              </a:ext>
            </a:extLst>
          </p:cNvPr>
          <p:cNvSpPr txBox="1"/>
          <p:nvPr/>
        </p:nvSpPr>
        <p:spPr>
          <a:xfrm>
            <a:off x="6984999" y="5467739"/>
            <a:ext cx="385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verschiedenen Teilgebiete Der Stadt </a:t>
            </a:r>
            <a:r>
              <a:rPr lang="de-DE" sz="1200" dirty="0" err="1">
                <a:effectLst/>
                <a:latin typeface="Arial" panose="020B0604020202020204" pitchFamily="34" charset="0"/>
              </a:rPr>
              <a:t>Kalinigrad</a:t>
            </a:r>
            <a:r>
              <a:rPr lang="de-DE" sz="1200" dirty="0">
                <a:effectLst/>
                <a:latin typeface="Arial" panose="020B0604020202020204" pitchFamily="34" charset="0"/>
              </a:rPr>
              <a:t>. </a:t>
            </a:r>
            <a:r>
              <a:rPr lang="de-DE" sz="1200" dirty="0">
                <a:latin typeface="Arial" panose="020B0604020202020204" pitchFamily="34" charset="0"/>
              </a:rPr>
              <a:t>Quelle: Sch09, Abbildung aus Kapitel 15.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203528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53924-4F4B-4257-8A6D-DB7AFB6E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>
                <a:effectLst/>
                <a:latin typeface="Arial" panose="020B0604020202020204" pitchFamily="34" charset="0"/>
              </a:rPr>
              <a:t>Graphentheorie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63987-71DB-456D-A1B1-F7C979F9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de-DE" dirty="0"/>
              <a:t>Die Graphentheorie ist eine einheitliche, mathematische Repräsentationsform in der eine Situation Graphisch dargestellt werden kann.</a:t>
            </a:r>
          </a:p>
          <a:p>
            <a:endParaRPr lang="de-DE" dirty="0"/>
          </a:p>
          <a:p>
            <a:r>
              <a:rPr lang="de-DE" dirty="0"/>
              <a:t>Durch die Algorithmen die im Folgenenden gezeigt werden, können mit Hilfe von Operationen auf dem Graphen, beispielsweise „kürzeste Wege“ errechnet werden.</a:t>
            </a:r>
          </a:p>
        </p:txBody>
      </p:sp>
      <p:pic>
        <p:nvPicPr>
          <p:cNvPr id="5" name="Grafik 4" descr="Ein Bild, das Foto, sitzend, hängend, Tisch enthält.&#10;&#10;Automatisch generierte Beschreibung">
            <a:extLst>
              <a:ext uri="{FF2B5EF4-FFF2-40B4-BE49-F238E27FC236}">
                <a16:creationId xmlns:a16="http://schemas.microsoft.com/office/drawing/2014/main" id="{F56FF95F-ED4B-4D81-A27E-2383EF57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3012980"/>
            <a:ext cx="4521200" cy="215887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83710B2-A36B-4FAC-BD94-826A54D99B9B}"/>
              </a:ext>
            </a:extLst>
          </p:cNvPr>
          <p:cNvSpPr txBox="1"/>
          <p:nvPr/>
        </p:nvSpPr>
        <p:spPr>
          <a:xfrm>
            <a:off x="6985000" y="5503817"/>
            <a:ext cx="452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Der zugehörige Graph zur Topologie der Stadt Kaliningrad. Quelle: Eigene Darstellung.</a:t>
            </a:r>
          </a:p>
        </p:txBody>
      </p:sp>
    </p:spTree>
    <p:extLst>
      <p:ext uri="{BB962C8B-B14F-4D97-AF65-F5344CB8AC3E}">
        <p14:creationId xmlns:p14="http://schemas.microsoft.com/office/powerpoint/2010/main" val="37873666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C0730-AA5C-41F6-A46A-91A291B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Graphen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4D0C7-2218-4A4A-9F50-6EF25280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Graph kann gewichtet sein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An den Kanten ist ein Betrag notiert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Ein Graph kann gerichtet sein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Die Kanten besitzen Symbole zur Richtungsangabe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Ein Graph kann zusammenhängen oder Teilstücke enthalten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Dabei stellt sich die Frage, gibt es eine Kante zwischen zwei Knoten im Graphen (</a:t>
            </a:r>
            <a:r>
              <a:rPr lang="de-DE" dirty="0" err="1">
                <a:effectLst/>
                <a:latin typeface="Arial" panose="020B0604020202020204" pitchFamily="34" charset="0"/>
              </a:rPr>
              <a:t>Adjazenzmatrix</a:t>
            </a:r>
            <a:r>
              <a:rPr lang="de-DE" dirty="0">
                <a:sym typeface="Wingdings" panose="05000000000000000000" pitchFamily="2" charset="2"/>
              </a:rPr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88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AC6563-CBC0-4A34-B91F-B48866F6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de-DE"/>
              <a:t>Die Probleme der Pfadplanung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57771-0F7D-49FC-A6C2-FE51ADC4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de-DE" sz="1900"/>
              <a:t>Shortest Path Problem (SSP)</a:t>
            </a:r>
            <a:br>
              <a:rPr lang="de-DE" sz="1900"/>
            </a:br>
            <a:r>
              <a:rPr lang="de-DE" sz="1900"/>
              <a:t>als Überbegriff</a:t>
            </a:r>
          </a:p>
          <a:p>
            <a:endParaRPr lang="de-DE" sz="1900"/>
          </a:p>
          <a:p>
            <a:r>
              <a:rPr lang="de-DE" sz="1900"/>
              <a:t>Single Source/Destination Shortest Path Problem (SSSPP &amp; SDSPP)</a:t>
            </a:r>
            <a:br>
              <a:rPr lang="de-DE" sz="1900"/>
            </a:br>
            <a:r>
              <a:rPr lang="de-DE" sz="1900"/>
              <a:t>komplette Strecke von s nach t (invertierbar)</a:t>
            </a:r>
          </a:p>
          <a:p>
            <a:endParaRPr lang="de-DE" sz="1900"/>
          </a:p>
          <a:p>
            <a:r>
              <a:rPr lang="de-DE" sz="1900"/>
              <a:t>All Pairs Shortest Path Problem (APSP)</a:t>
            </a:r>
            <a:br>
              <a:rPr lang="de-DE" sz="1900"/>
            </a:br>
            <a:r>
              <a:rPr lang="de-DE" sz="1900"/>
              <a:t>Der kürzeste Weg zwischen allen Knoten Paaren im Graph (wobei sich aus der Gesamtinformation wieder das SSSPP lösen läst)</a:t>
            </a:r>
          </a:p>
        </p:txBody>
      </p:sp>
    </p:spTree>
    <p:extLst>
      <p:ext uri="{BB962C8B-B14F-4D97-AF65-F5344CB8AC3E}">
        <p14:creationId xmlns:p14="http://schemas.microsoft.com/office/powerpoint/2010/main" val="3816322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14309-7454-4370-8CD0-20D4073D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de-DE"/>
              <a:t>Problem der Verifikation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62C11-B304-4353-9BF3-A3B75865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de-DE" sz="1900"/>
              <a:t>Um einen Algorithmus der Pfadplanung zu verifizieren sollte zunächst das vorliegende Problem betrachtet werden (was für eine Lösung suche ich)</a:t>
            </a:r>
          </a:p>
          <a:p>
            <a:endParaRPr lang="de-DE" sz="1900"/>
          </a:p>
          <a:p>
            <a:r>
              <a:rPr lang="de-DE" sz="1900"/>
              <a:t>Die Algorithmen können durch Attribute verglichen werden:</a:t>
            </a:r>
            <a:br>
              <a:rPr lang="de-DE" sz="1900"/>
            </a:br>
            <a:br>
              <a:rPr lang="de-DE" sz="1900"/>
            </a:br>
            <a:r>
              <a:rPr lang="de-DE" sz="1900"/>
              <a:t>Laufzeit</a:t>
            </a:r>
            <a:br>
              <a:rPr lang="de-DE" sz="1900"/>
            </a:br>
            <a:r>
              <a:rPr lang="de-DE" sz="1900"/>
              <a:t>Implementierungsaufwand</a:t>
            </a:r>
            <a:br>
              <a:rPr lang="de-DE" sz="1900"/>
            </a:br>
            <a:r>
              <a:rPr lang="de-DE" sz="1900"/>
              <a:t>Spiecherplatzbedarf</a:t>
            </a:r>
          </a:p>
          <a:p>
            <a:endParaRPr lang="de-DE" sz="1900"/>
          </a:p>
          <a:p>
            <a:r>
              <a:rPr lang="de-DE" sz="1900"/>
              <a:t>Zwei Wege eine Analyse durchzuführen…..</a:t>
            </a:r>
          </a:p>
        </p:txBody>
      </p:sp>
    </p:spTree>
    <p:extLst>
      <p:ext uri="{BB962C8B-B14F-4D97-AF65-F5344CB8AC3E}">
        <p14:creationId xmlns:p14="http://schemas.microsoft.com/office/powerpoint/2010/main" val="220665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8D53C9-A944-4CFD-ABC2-9F205AD3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de-DE" sz="3600"/>
              <a:t>Theorie und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17EAC-970F-4ABC-ACDC-1AABF8DA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1800" dirty="0"/>
              <a:t>Theoretisches Konzept:</a:t>
            </a:r>
            <a:br>
              <a:rPr lang="de-DE" sz="1800" dirty="0"/>
            </a:br>
            <a:r>
              <a:rPr lang="de-DE" sz="1800" dirty="0"/>
              <a:t>Laufzeitanalyse mit zugrundeliegendem Kostenmodell</a:t>
            </a:r>
            <a:br>
              <a:rPr lang="de-DE" sz="1800" dirty="0"/>
            </a:br>
            <a:r>
              <a:rPr lang="de-DE" sz="1800" dirty="0">
                <a:sym typeface="Wingdings" panose="05000000000000000000" pitchFamily="2" charset="2"/>
              </a:rPr>
              <a:t> Dies kann uniform sein, logarithmisch oder ein 	Mischkostenmodell</a:t>
            </a:r>
          </a:p>
          <a:p>
            <a:pPr marL="457200" indent="-457200">
              <a:buFont typeface="+mj-lt"/>
              <a:buAutoNum type="arabicPeriod"/>
            </a:pPr>
            <a:endParaRPr lang="de-DE" sz="18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1800" dirty="0">
                <a:sym typeface="Wingdings" panose="05000000000000000000" pitchFamily="2" charset="2"/>
              </a:rPr>
              <a:t>Praktisches Konzept:</a:t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>
                <a:sym typeface="Wingdings" panose="05000000000000000000" pitchFamily="2" charset="2"/>
              </a:rPr>
              <a:t>Messung der tatsächlichen Laufzeit auf dem Rechner (verwendet)</a:t>
            </a:r>
            <a:br>
              <a:rPr lang="de-DE" sz="1800" dirty="0">
                <a:sym typeface="Wingdings" panose="05000000000000000000" pitchFamily="2" charset="2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4288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9F5A-4CA4-4CD2-8401-CEAB6892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/>
              <a:t>Verwendete 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C50D2-AE3B-4F94-B733-69101BB3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5554"/>
            <a:ext cx="10820400" cy="4537166"/>
          </a:xfrm>
        </p:spPr>
        <p:txBody>
          <a:bodyPr/>
          <a:lstStyle/>
          <a:p>
            <a:r>
              <a:rPr lang="de-DE" dirty="0"/>
              <a:t>Dijkstra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nach dem Informatiker </a:t>
            </a:r>
            <a:r>
              <a:rPr lang="de-DE" dirty="0" err="1">
                <a:effectLst/>
                <a:latin typeface="Arial" panose="020B0604020202020204" pitchFamily="34" charset="0"/>
              </a:rPr>
              <a:t>Edsger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Wybe</a:t>
            </a:r>
            <a:r>
              <a:rPr lang="de-DE" dirty="0">
                <a:effectLst/>
                <a:latin typeface="Arial" panose="020B0604020202020204" pitchFamily="34" charset="0"/>
              </a:rPr>
              <a:t> Dijkstra benannt, veröffentlicht 1959.</a:t>
            </a:r>
          </a:p>
          <a:p>
            <a:endParaRPr lang="de-DE" dirty="0"/>
          </a:p>
          <a:p>
            <a:r>
              <a:rPr lang="de-DE" dirty="0"/>
              <a:t>A*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von Peter Hart, Nils Nilsson und Bertram Raphael </a:t>
            </a:r>
            <a:r>
              <a:rPr lang="de-DE" dirty="0" err="1">
                <a:effectLst/>
                <a:latin typeface="Arial" panose="020B0604020202020204" pitchFamily="34" charset="0"/>
              </a:rPr>
              <a:t>beschieben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1968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de-DE" dirty="0"/>
          </a:p>
          <a:p>
            <a:r>
              <a:rPr lang="de-DE" dirty="0" err="1"/>
              <a:t>Bellman</a:t>
            </a:r>
            <a:r>
              <a:rPr lang="de-DE" dirty="0"/>
              <a:t>-Ford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wurde von Richard </a:t>
            </a:r>
            <a:r>
              <a:rPr lang="de-DE" dirty="0" err="1">
                <a:effectLst/>
                <a:latin typeface="Arial" panose="020B0604020202020204" pitchFamily="34" charset="0"/>
              </a:rPr>
              <a:t>Bellman</a:t>
            </a:r>
            <a:r>
              <a:rPr lang="de-DE" dirty="0">
                <a:effectLst/>
                <a:latin typeface="Arial" panose="020B0604020202020204" pitchFamily="34" charset="0"/>
              </a:rPr>
              <a:t> und Lester Ford 1956 – 1958 entwickelt.</a:t>
            </a:r>
            <a:endParaRPr lang="de-DE" dirty="0"/>
          </a:p>
          <a:p>
            <a:endParaRPr lang="de-DE" dirty="0"/>
          </a:p>
          <a:p>
            <a:r>
              <a:rPr lang="de-DE" dirty="0"/>
              <a:t>Floyd-</a:t>
            </a:r>
            <a:r>
              <a:rPr lang="de-DE" dirty="0" err="1"/>
              <a:t>Warshall</a:t>
            </a:r>
            <a:br>
              <a:rPr lang="de-DE" dirty="0"/>
            </a:br>
            <a:r>
              <a:rPr lang="de-DE" dirty="0"/>
              <a:t>Beide Versionen (Floyds und </a:t>
            </a:r>
            <a:r>
              <a:rPr lang="de-DE" dirty="0" err="1"/>
              <a:t>Warshalls</a:t>
            </a:r>
            <a:r>
              <a:rPr lang="de-DE" dirty="0"/>
              <a:t>) wurden 1962 vorgestellt.</a:t>
            </a:r>
          </a:p>
        </p:txBody>
      </p:sp>
    </p:spTree>
    <p:extLst>
      <p:ext uri="{BB962C8B-B14F-4D97-AF65-F5344CB8AC3E}">
        <p14:creationId xmlns:p14="http://schemas.microsoft.com/office/powerpoint/2010/main" val="531225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Breitbild</PresentationFormat>
  <Paragraphs>110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Whitney</vt:lpstr>
      <vt:lpstr>Kondensstreifen</vt:lpstr>
      <vt:lpstr>Verifikation von Algorithmen zur Pfadplanung</vt:lpstr>
      <vt:lpstr>Pfadplanung</vt:lpstr>
      <vt:lpstr>Entstehung &amp; Geschichte</vt:lpstr>
      <vt:lpstr>Graphentheorie</vt:lpstr>
      <vt:lpstr>Graphen</vt:lpstr>
      <vt:lpstr>Die Probleme der Pfadplanung</vt:lpstr>
      <vt:lpstr>Problem der Verifikation</vt:lpstr>
      <vt:lpstr>Theorie und Praxis</vt:lpstr>
      <vt:lpstr>Verwendete Algorithmen</vt:lpstr>
      <vt:lpstr>Laufzeiten nach O-Notation</vt:lpstr>
      <vt:lpstr>Anwendungsbereiche</vt:lpstr>
      <vt:lpstr>Erhebung Empirischer Daten</vt:lpstr>
      <vt:lpstr>Erhebung Empirischer Daten</vt:lpstr>
      <vt:lpstr>Erhebung Empirischer DAten</vt:lpstr>
      <vt:lpstr>Ergebnisse des Projektes</vt:lpstr>
      <vt:lpstr>Verifikation der Algorithmen</vt:lpstr>
      <vt:lpstr>Zusammenfassung &amp; Ausblick</vt:lpstr>
      <vt:lpstr>Ende des Kolloquiums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Verifikation von Algorithmen zur Pfadplanung</dc:title>
  <dc:creator>Nicolas Kremp</dc:creator>
  <cp:lastModifiedBy>Nicolas Kremp</cp:lastModifiedBy>
  <cp:revision>5</cp:revision>
  <dcterms:created xsi:type="dcterms:W3CDTF">2020-12-03T11:53:38Z</dcterms:created>
  <dcterms:modified xsi:type="dcterms:W3CDTF">2020-12-03T12:17:02Z</dcterms:modified>
</cp:coreProperties>
</file>