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2" r:id="rId7"/>
    <p:sldId id="263" r:id="rId8"/>
    <p:sldId id="257" r:id="rId9"/>
    <p:sldId id="258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B35FD-9E2F-4E87-8BA3-55F43C5F9F97}" v="21" dt="2024-04-18T10:06:57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ii Krenevych" userId="87808208e2df3d44" providerId="LiveId" clId="{1F2B35FD-9E2F-4E87-8BA3-55F43C5F9F97}"/>
    <pc:docChg chg="undo custSel modSld">
      <pc:chgData name="Andrii Krenevych" userId="87808208e2df3d44" providerId="LiveId" clId="{1F2B35FD-9E2F-4E87-8BA3-55F43C5F9F97}" dt="2024-04-18T10:07:49.421" v="142" actId="20577"/>
      <pc:docMkLst>
        <pc:docMk/>
      </pc:docMkLst>
      <pc:sldChg chg="addSp modSp mod">
        <pc:chgData name="Andrii Krenevych" userId="87808208e2df3d44" providerId="LiveId" clId="{1F2B35FD-9E2F-4E87-8BA3-55F43C5F9F97}" dt="2024-04-18T10:06:25.330" v="70" actId="20577"/>
        <pc:sldMkLst>
          <pc:docMk/>
          <pc:sldMk cId="2518637087" sldId="265"/>
        </pc:sldMkLst>
        <pc:spChg chg="mod">
          <ac:chgData name="Andrii Krenevych" userId="87808208e2df3d44" providerId="LiveId" clId="{1F2B35FD-9E2F-4E87-8BA3-55F43C5F9F97}" dt="2024-04-18T10:06:25.330" v="70" actId="20577"/>
          <ac:spMkLst>
            <pc:docMk/>
            <pc:sldMk cId="2518637087" sldId="265"/>
            <ac:spMk id="2" creationId="{4ADE125B-AB41-1140-5BFE-CA48FFA71D53}"/>
          </ac:spMkLst>
        </pc:spChg>
        <pc:spChg chg="add">
          <ac:chgData name="Andrii Krenevych" userId="87808208e2df3d44" providerId="LiveId" clId="{1F2B35FD-9E2F-4E87-8BA3-55F43C5F9F97}" dt="2024-04-18T10:01:03.556" v="0"/>
          <ac:spMkLst>
            <pc:docMk/>
            <pc:sldMk cId="2518637087" sldId="265"/>
            <ac:spMk id="6" creationId="{0ABC8CE6-A95F-BEBA-A29E-C28088A33981}"/>
          </ac:spMkLst>
        </pc:spChg>
        <pc:picChg chg="add mod">
          <ac:chgData name="Andrii Krenevych" userId="87808208e2df3d44" providerId="LiveId" clId="{1F2B35FD-9E2F-4E87-8BA3-55F43C5F9F97}" dt="2024-04-18T10:01:40.933" v="6" actId="1076"/>
          <ac:picMkLst>
            <pc:docMk/>
            <pc:sldMk cId="2518637087" sldId="265"/>
            <ac:picMk id="8" creationId="{A83C2308-659C-6545-BC00-E9315141B456}"/>
          </ac:picMkLst>
        </pc:picChg>
      </pc:sldChg>
      <pc:sldChg chg="addSp delSp modSp mod">
        <pc:chgData name="Andrii Krenevych" userId="87808208e2df3d44" providerId="LiveId" clId="{1F2B35FD-9E2F-4E87-8BA3-55F43C5F9F97}" dt="2024-04-18T10:04:57.740" v="33" actId="1076"/>
        <pc:sldMkLst>
          <pc:docMk/>
          <pc:sldMk cId="1669944232" sldId="266"/>
        </pc:sldMkLst>
        <pc:spChg chg="mod">
          <ac:chgData name="Andrii Krenevych" userId="87808208e2df3d44" providerId="LiveId" clId="{1F2B35FD-9E2F-4E87-8BA3-55F43C5F9F97}" dt="2024-04-18T10:04:23.539" v="26" actId="207"/>
          <ac:spMkLst>
            <pc:docMk/>
            <pc:sldMk cId="1669944232" sldId="266"/>
            <ac:spMk id="5" creationId="{060B7EBA-AF6F-DEA6-65A1-3C61F949567B}"/>
          </ac:spMkLst>
        </pc:spChg>
        <pc:picChg chg="add del mod">
          <ac:chgData name="Andrii Krenevych" userId="87808208e2df3d44" providerId="LiveId" clId="{1F2B35FD-9E2F-4E87-8BA3-55F43C5F9F97}" dt="2024-04-18T10:02:06.692" v="12" actId="22"/>
          <ac:picMkLst>
            <pc:docMk/>
            <pc:sldMk cId="1669944232" sldId="266"/>
            <ac:picMk id="8" creationId="{338DC732-4097-1B5D-ADE0-6E1427DC17EE}"/>
          </ac:picMkLst>
        </pc:picChg>
        <pc:picChg chg="add mod ord">
          <ac:chgData name="Andrii Krenevych" userId="87808208e2df3d44" providerId="LiveId" clId="{1F2B35FD-9E2F-4E87-8BA3-55F43C5F9F97}" dt="2024-04-18T10:04:39.433" v="29" actId="1076"/>
          <ac:picMkLst>
            <pc:docMk/>
            <pc:sldMk cId="1669944232" sldId="266"/>
            <ac:picMk id="10" creationId="{092D903A-7D1C-ABEA-32B4-3553DD8DF5FB}"/>
          </ac:picMkLst>
        </pc:picChg>
        <pc:picChg chg="add mod">
          <ac:chgData name="Andrii Krenevych" userId="87808208e2df3d44" providerId="LiveId" clId="{1F2B35FD-9E2F-4E87-8BA3-55F43C5F9F97}" dt="2024-04-18T10:03:45.644" v="18" actId="14100"/>
          <ac:picMkLst>
            <pc:docMk/>
            <pc:sldMk cId="1669944232" sldId="266"/>
            <ac:picMk id="3077" creationId="{0BD5F9A4-47C4-90EB-9D4F-96618564FC45}"/>
          </ac:picMkLst>
        </pc:picChg>
        <pc:picChg chg="add mod">
          <ac:chgData name="Andrii Krenevych" userId="87808208e2df3d44" providerId="LiveId" clId="{1F2B35FD-9E2F-4E87-8BA3-55F43C5F9F97}" dt="2024-04-18T10:04:57.740" v="33" actId="1076"/>
          <ac:picMkLst>
            <pc:docMk/>
            <pc:sldMk cId="1669944232" sldId="266"/>
            <ac:picMk id="3079" creationId="{3DA44A6A-7402-D1F1-38F6-133C3873B954}"/>
          </ac:picMkLst>
        </pc:picChg>
      </pc:sldChg>
      <pc:sldChg chg="modSp mod">
        <pc:chgData name="Andrii Krenevych" userId="87808208e2df3d44" providerId="LiveId" clId="{1F2B35FD-9E2F-4E87-8BA3-55F43C5F9F97}" dt="2024-04-18T10:07:49.421" v="142" actId="20577"/>
        <pc:sldMkLst>
          <pc:docMk/>
          <pc:sldMk cId="3805402733" sldId="267"/>
        </pc:sldMkLst>
        <pc:spChg chg="mod">
          <ac:chgData name="Andrii Krenevych" userId="87808208e2df3d44" providerId="LiveId" clId="{1F2B35FD-9E2F-4E87-8BA3-55F43C5F9F97}" dt="2024-04-18T10:07:49.421" v="142" actId="20577"/>
          <ac:spMkLst>
            <pc:docMk/>
            <pc:sldMk cId="3805402733" sldId="267"/>
            <ac:spMk id="4" creationId="{A48EC49A-F338-7DEC-5D51-510260F26728}"/>
          </ac:spMkLst>
        </pc:spChg>
        <pc:spChg chg="mod">
          <ac:chgData name="Andrii Krenevych" userId="87808208e2df3d44" providerId="LiveId" clId="{1F2B35FD-9E2F-4E87-8BA3-55F43C5F9F97}" dt="2024-04-18T10:06:57.104" v="72" actId="14100"/>
          <ac:spMkLst>
            <pc:docMk/>
            <pc:sldMk cId="3805402733" sldId="267"/>
            <ac:spMk id="5" creationId="{3C3B033F-8DC8-3436-A97C-B90C0D6F8B49}"/>
          </ac:spMkLst>
        </pc:spChg>
      </pc:sldChg>
      <pc:sldChg chg="modSp mod">
        <pc:chgData name="Andrii Krenevych" userId="87808208e2df3d44" providerId="LiveId" clId="{1F2B35FD-9E2F-4E87-8BA3-55F43C5F9F97}" dt="2024-04-18T10:05:44.623" v="62" actId="108"/>
        <pc:sldMkLst>
          <pc:docMk/>
          <pc:sldMk cId="4198061949" sldId="268"/>
        </pc:sldMkLst>
        <pc:spChg chg="mod">
          <ac:chgData name="Andrii Krenevych" userId="87808208e2df3d44" providerId="LiveId" clId="{1F2B35FD-9E2F-4E87-8BA3-55F43C5F9F97}" dt="2024-04-18T10:05:44.623" v="62" actId="108"/>
          <ac:spMkLst>
            <pc:docMk/>
            <pc:sldMk cId="4198061949" sldId="268"/>
            <ac:spMk id="9" creationId="{DB47A3E6-7F00-692E-4AE5-8D07D01EC2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D3203-E2E0-4C48-F249-1A3734E4C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CF52DDE-15B5-BE22-1972-BB279B9E3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DEBA9C4-9AC7-5306-5338-B46BCE6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8166B95-D58A-DF33-6037-11214675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1EF8957-4347-54E0-B9E2-E4D9CBE1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0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91024-FAF4-B64B-A5EF-C695F31A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0063D11-3387-A78B-77C0-31ECDD3FB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6462847-41E3-1CE1-B347-B6C98D79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A8B52BF-1012-BD09-A94E-7F1BD8CF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C0BF98B-E610-D4B3-1217-88803494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19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E8EE2221-3687-3300-2FA1-65C90343A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3824DCD-E3ED-6853-AC3A-CB6E2A0D8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D2B191D-4F22-37D2-D75B-D69E67C0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4C94F4E-6722-2033-2463-064D5B7E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6286D43-7DFA-56BC-9719-2B8B9225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083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828C1-52B0-4997-EDDF-1201C24D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0A68F0C-62F7-76D0-E0FD-8D11607C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531247C-0403-0E91-86F1-4EB68537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015899B-CBA7-9328-0AF8-BD953A46F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BD1A5BB-8CA4-7EA9-4A62-AACE7531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065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FA23C-5229-7770-E1ED-0ED5AC395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E437704-B3C5-6949-E346-C216B8C2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6B7934E-7C39-ED88-F98D-E0CAD853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29C5753-57F1-32E7-CF9E-DEC8E5A3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AC1A022-3BDE-536D-42F3-39849560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511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A717D-0CFE-E13E-EF36-DA3E233E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9E99B82-EB03-2D3D-2813-E38DD5B3C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C019B3F-71DC-CB3F-174F-95FB1A99A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D223F98-13F6-6F76-AB55-9D42E068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EDB6683-FF1E-5B4C-DF80-ADFD124C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6AF15A4-E3BD-B18F-4EF6-88D3A756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655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215A7-3EF4-148A-7EFA-CA6489BE2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3DD6E1C-44ED-C09B-87F6-95B45B00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9399B4B4-DF0B-DECB-809B-17FEECFD8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466A82C7-6D80-4434-708B-4303D5A5B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BCE7E47-2A99-9D15-0850-2C82F739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C31CF4DD-4C4E-4FE2-D5E1-E811CD2D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E06BCF5C-CC4A-9CFF-829B-06C040D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614942E0-3B27-1202-062F-4018CB7C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771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89BCC-59BC-0E4D-759A-9A2D4A8C9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F67C564-9D59-C5F0-4241-40132CB4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89E6F0E9-1CFD-EE14-2170-D0FC3D14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0E126A4-57BC-AC0A-EA94-C12A19CB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680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084F90EA-54E8-2DA5-D44C-6CB747CE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30B7DF43-153E-9578-4C1F-13F3A25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CAAD92BF-30E2-98A9-6B1A-83CC0C68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569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5B389-0DCA-745F-CCCF-539996A2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A5BA7BA-657D-EDFC-6C32-41270B5FF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CFF95D4-D288-000D-9413-BD0A4BE13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13BB0AF-5814-05C9-9665-B25E5FB8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786AA2E-E6F5-D4A5-FE8D-EC00E394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34DD96F-274E-53CD-AC6E-AA356D9A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575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35807-EF2A-C22B-AA93-D834F8DA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8511D2B6-5AB0-4324-4FCF-9CC9AE462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8748E1D-23A9-879B-7918-FD796D41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D55A63B-7458-07D6-AFD5-86A268E9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2DFD71C-1CB9-1046-9B57-D7E5B58D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3B7A050-88DB-E081-8B7E-AF25D275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92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6607DD1E-CADF-E81E-79D7-3323A4F2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C8E5994-0407-7EC2-C1B9-ACF6EDAA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1F848F4-B3E9-E2D4-4ADE-FB8E3DE74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20E11-DD68-477A-94FD-4FE66E8928FC}" type="datetimeFigureOut">
              <a:rPr lang="uk-UA" smtClean="0"/>
              <a:t>18.04.2024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5E3146D-CBFE-4E24-BD36-C2AD61728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5B71CB7-55AF-C3F5-AED5-F4443E2DA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B34F05-F24F-428D-84CA-C7D26F7EDF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3509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enevych/KickOffToDesignPatter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D5FCC-2AF9-4244-5C60-A7A7511CA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Архітектурні </a:t>
            </a:r>
            <a:r>
              <a:rPr lang="uk-UA" dirty="0" err="1"/>
              <a:t>патерни</a:t>
            </a:r>
            <a:r>
              <a:rPr lang="uk-UA" dirty="0"/>
              <a:t>: таємниця професійного програміста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F235256-908A-734F-6C04-DE7CCBBAF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доцент Андрій Креневич</a:t>
            </a:r>
          </a:p>
          <a:p>
            <a:endParaRPr lang="uk-UA" dirty="0"/>
          </a:p>
          <a:p>
            <a:r>
              <a:rPr lang="en-US" dirty="0">
                <a:hlinkClick r:id="rId2"/>
              </a:rPr>
              <a:t>https://github.com/krenevych/KickOffToDesignPatterns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4124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E125B-AB41-1140-5BFE-CA48FFA7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kern="1200" noProof="1">
                <a:latin typeface="+mj-lt"/>
                <a:ea typeface="+mj-ea"/>
                <a:cs typeface="+mj-cs"/>
              </a:rPr>
              <a:t>Запрошуємо мебляра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5BD642C-2053-26D2-BF37-58A5645E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19"/>
            <a:ext cx="6894576" cy="1905983"/>
          </a:xfrm>
        </p:spPr>
        <p:txBody>
          <a:bodyPr anchor="ctr">
            <a:normAutofit lnSpcReduction="10000"/>
          </a:bodyPr>
          <a:lstStyle/>
          <a:p>
            <a:r>
              <a:rPr lang="uk-UA" sz="2200" dirty="0"/>
              <a:t>Зведемо всі меблі до однієї ієрархії, що магазину працювати з усіма меблями незалежно від їхнього типу</a:t>
            </a:r>
          </a:p>
          <a:p>
            <a:r>
              <a:rPr lang="uk-UA" sz="2200" dirty="0"/>
              <a:t>Делегуємо виготовлення меблів майстру, кожна конкретна реалізація якого буде виготовляти конкретний тип меблів</a:t>
            </a:r>
            <a:endParaRPr lang="en-US" sz="2200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4922C8E8-8009-0DD1-7F13-076FB010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63" y="2653775"/>
            <a:ext cx="10720706" cy="39593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3C2308-659C-6545-BC00-E9315141B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42" y="2408902"/>
            <a:ext cx="2279903" cy="231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3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2D903A-7D1C-ABEA-32B4-3553DD8D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498" y="144776"/>
            <a:ext cx="2265353" cy="2300749"/>
          </a:xfrm>
          <a:prstGeom prst="rect">
            <a:avLst/>
          </a:prstGeom>
        </p:spPr>
      </p:pic>
      <p:pic>
        <p:nvPicPr>
          <p:cNvPr id="3079" name="Picture 7" descr="Стокова ілюстрація Піктограма Стільця На Білому Тлі Знак Крісла Символ  Деревяного Стільця Плоский Стиль — Завантажте зображення зараз - iStock">
            <a:extLst>
              <a:ext uri="{FF2B5EF4-FFF2-40B4-BE49-F238E27FC236}">
                <a16:creationId xmlns:a16="http://schemas.microsoft.com/office/drawing/2014/main" id="{3DA44A6A-7402-D1F1-38F6-133C3873B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794" y="4719484"/>
            <a:ext cx="1922206" cy="192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17852-7710-218F-914C-96393880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Майстер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0B7EBA-AF6F-DEA6-65A1-3C61F94956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6488"/>
            <a:ext cx="10227095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material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color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uk-UA" sz="2400" noProof="1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sz="2400" b="0" i="0" u="none" strike="noStrike" cap="none" normalizeH="0" baseline="0" noProof="1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ChairMaker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material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color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Chair(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material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uk-UA" sz="24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uk-UA" sz="24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4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48EC49A-F338-7DEC-5D51-510260F267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949" y="1384992"/>
            <a:ext cx="844442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altLang="uk-UA" sz="2000" i="1" noProof="1">
                <a:solidFill>
                  <a:srgbClr val="8C8C8C"/>
                </a:solidFill>
                <a:latin typeface="JetBrains Mono"/>
              </a:rPr>
              <a:t>// </a:t>
            </a:r>
            <a:r>
              <a:rPr lang="uk-UA" altLang="uk-UA" sz="2000" i="1" noProof="1">
                <a:solidFill>
                  <a:srgbClr val="8C8C8C"/>
                </a:solidFill>
                <a:latin typeface="JetBrains Mono"/>
              </a:rPr>
              <a:t>різні поля методи магазину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Список меблів, що є магазині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furnitureList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Виготовити нові меблі за типом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furnitureMaker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furniture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nails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furnitureList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3B033F-8DC8-3436-A97C-B90C0D6F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698" y="347557"/>
            <a:ext cx="4756353" cy="23391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i="1" noProof="1">
                <a:solidFill>
                  <a:srgbClr val="8C8C8C"/>
                </a:solidFill>
                <a:latin typeface="JetBrains Mono"/>
              </a:rPr>
              <a:t>// </a:t>
            </a:r>
            <a:r>
              <a:rPr lang="uk-UA" altLang="uk-UA" sz="2000" i="1" noProof="1">
                <a:solidFill>
                  <a:srgbClr val="8C8C8C"/>
                </a:solidFill>
                <a:latin typeface="JetBrains Mono"/>
              </a:rPr>
              <a:t>клієнтський код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chairMaker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ChairMaker();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tableMaker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TableMaker();</a:t>
            </a:r>
            <a:endParaRPr kumimoji="0" lang="en-US" altLang="uk-UA" b="0" i="0" u="none" strike="noStrike" cap="none" normalizeH="0" baseline="0" noProof="1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en-US" altLang="uk-UA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chairMaker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tableMaker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40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3433D-AC49-F676-CC47-CB896E8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Подальше асортименту товарів у магазині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199962-3E39-A54A-C1B4-0C1A6F2452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9020"/>
            <a:ext cx="6370847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Sofa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sz="44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F44147-42A1-6E05-9112-9CCEE608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773917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SofaMaker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en-US" altLang="uk-UA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material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color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new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Sofa(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material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nailNumber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sz="4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F6105B-2EE5-F13B-AF73-B2B59D4CC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961" y="1619020"/>
            <a:ext cx="4551063" cy="3277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47A3E6-7F00-692E-4AE5-8D07D01EC296}"/>
              </a:ext>
            </a:extLst>
          </p:cNvPr>
          <p:cNvSpPr txBox="1"/>
          <p:nvPr/>
        </p:nvSpPr>
        <p:spPr>
          <a:xfrm>
            <a:off x="2481370" y="5459051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uk-UA" sz="2000" i="1" noProof="1">
                <a:solidFill>
                  <a:srgbClr val="8C8C8C"/>
                </a:solidFill>
                <a:latin typeface="JetBrains Mono"/>
              </a:rPr>
              <a:t>// </a:t>
            </a:r>
            <a:r>
              <a:rPr lang="uk-UA" altLang="uk-UA" sz="2000" i="1" noProof="1">
                <a:solidFill>
                  <a:srgbClr val="8C8C8C"/>
                </a:solidFill>
                <a:latin typeface="JetBrains Mono"/>
              </a:rPr>
              <a:t>клієнтський код</a:t>
            </a:r>
            <a:endParaRPr lang="en-US" altLang="uk-UA" sz="2000" i="1" noProof="1">
              <a:solidFill>
                <a:srgbClr val="8C8C8C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FurnitureMaker </a:t>
            </a:r>
            <a:r>
              <a:rPr kumimoji="0" lang="en-US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Maker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SofaMaker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endParaRPr kumimoji="0" lang="en-US" altLang="uk-UA" b="0" i="0" u="none" strike="noStrike" cap="none" normalizeH="0" baseline="0" noProof="1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en-US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sofa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Maker</a:t>
            </a:r>
            <a:r>
              <a:rPr kumimoji="0" lang="uk-UA" altLang="uk-UA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uk-UA" b="0" i="0" u="none" strike="noStrike" cap="none" normalizeH="0" baseline="0" noProof="1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419806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4DB96-364F-5B58-46E4-7EF536C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Архітектура</a:t>
            </a:r>
            <a:r>
              <a:rPr lang="ru-RU" dirty="0"/>
              <a:t>… </a:t>
            </a:r>
            <a:r>
              <a:rPr lang="ru-RU" dirty="0" err="1"/>
              <a:t>навіщо</a:t>
            </a:r>
            <a:r>
              <a:rPr lang="ru-RU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2BF1F30-6B76-22BD-0D5F-D74CDD21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uk-UA" b="0" i="0" u="none" strike="noStrike" baseline="0" dirty="0">
                <a:solidFill>
                  <a:srgbClr val="444444"/>
                </a:solidFill>
                <a:latin typeface="PTSans-Regular"/>
              </a:rPr>
              <a:t>Найважливіші метрики при розробці комерційних програмних продуктів:</a:t>
            </a:r>
          </a:p>
          <a:p>
            <a:pPr marL="0" indent="0" algn="l">
              <a:buNone/>
            </a:pPr>
            <a:r>
              <a:rPr lang="uk-UA" b="1" i="0" u="none" strike="noStrike" baseline="0" dirty="0">
                <a:solidFill>
                  <a:srgbClr val="444444"/>
                </a:solidFill>
                <a:latin typeface="PTSans-Regular"/>
              </a:rPr>
              <a:t>	вартість</a:t>
            </a:r>
            <a:r>
              <a:rPr lang="uk-UA" b="0" i="0" u="none" strike="noStrike" baseline="0" dirty="0">
                <a:solidFill>
                  <a:srgbClr val="444444"/>
                </a:solidFill>
                <a:latin typeface="PTSans-Regular"/>
              </a:rPr>
              <a:t> і </a:t>
            </a:r>
            <a:r>
              <a:rPr lang="uk-UA" b="1" i="0" u="none" strike="noStrike" baseline="0" dirty="0">
                <a:solidFill>
                  <a:srgbClr val="444444"/>
                </a:solidFill>
                <a:latin typeface="PTSans-Regular"/>
              </a:rPr>
              <a:t>час</a:t>
            </a:r>
            <a:r>
              <a:rPr lang="uk-UA" b="0" i="0" u="none" strike="noStrike" baseline="0" dirty="0">
                <a:solidFill>
                  <a:srgbClr val="444444"/>
                </a:solidFill>
                <a:latin typeface="PTSans-Regular"/>
              </a:rPr>
              <a:t> розробки</a:t>
            </a:r>
          </a:p>
          <a:p>
            <a:pPr marL="0" indent="0" algn="l">
              <a:buNone/>
            </a:pPr>
            <a:endParaRPr lang="uk-UA" dirty="0">
              <a:solidFill>
                <a:srgbClr val="444444"/>
              </a:solidFill>
              <a:latin typeface="PTSans-Regular"/>
            </a:endParaRPr>
          </a:p>
          <a:p>
            <a:pPr marL="0" indent="0" algn="just">
              <a:buNone/>
            </a:pPr>
            <a:r>
              <a:rPr lang="uk-UA" b="1" dirty="0">
                <a:solidFill>
                  <a:srgbClr val="444444"/>
                </a:solidFill>
                <a:latin typeface="PTSans-Regular"/>
              </a:rPr>
              <a:t>Повторне використання</a:t>
            </a:r>
            <a:r>
              <a:rPr lang="uk-UA" dirty="0">
                <a:solidFill>
                  <a:srgbClr val="444444"/>
                </a:solidFill>
                <a:latin typeface="PTSans-Regular"/>
              </a:rPr>
              <a:t> програмної архітектури та коду 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— </a:t>
            </a:r>
            <a:r>
              <a:rPr lang="uk-UA" dirty="0">
                <a:solidFill>
                  <a:srgbClr val="444444"/>
                </a:solidFill>
                <a:latin typeface="PTSans-Regular"/>
              </a:rPr>
              <a:t>це один з найбільш поширених </a:t>
            </a:r>
            <a:r>
              <a:rPr lang="uk-UA" b="1" dirty="0">
                <a:solidFill>
                  <a:srgbClr val="444444"/>
                </a:solidFill>
                <a:latin typeface="PTSans-Regular"/>
              </a:rPr>
              <a:t>способів зниження вартості розробки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.</a:t>
            </a:r>
            <a:endParaRPr lang="uk-UA" b="0" i="0" u="none" strike="noStrike" baseline="0" dirty="0">
              <a:solidFill>
                <a:srgbClr val="444444"/>
              </a:solidFill>
              <a:latin typeface="PTSans-Regular"/>
            </a:endParaRPr>
          </a:p>
          <a:p>
            <a:pPr marL="0" indent="0" algn="l">
              <a:buNone/>
            </a:pPr>
            <a:r>
              <a:rPr lang="uk-UA" dirty="0">
                <a:solidFill>
                  <a:srgbClr val="444444"/>
                </a:solidFill>
                <a:latin typeface="PTSans-Regular"/>
              </a:rPr>
              <a:t>Основні проблеми, що не дозволяють пристосувати старий код до нових умов:</a:t>
            </a:r>
          </a:p>
          <a:p>
            <a:r>
              <a:rPr lang="uk-UA" dirty="0">
                <a:solidFill>
                  <a:srgbClr val="444444"/>
                </a:solidFill>
                <a:latin typeface="PTSans-Regular"/>
              </a:rPr>
              <a:t>занадто </a:t>
            </a:r>
            <a:r>
              <a:rPr lang="ru-RU" b="1" dirty="0" err="1">
                <a:solidFill>
                  <a:srgbClr val="444444"/>
                </a:solidFill>
                <a:latin typeface="PTSans-Regular"/>
              </a:rPr>
              <a:t>тісні</a:t>
            </a:r>
            <a:r>
              <a:rPr lang="ru-RU" b="1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b="1" dirty="0" err="1">
                <a:solidFill>
                  <a:srgbClr val="444444"/>
                </a:solidFill>
                <a:latin typeface="PTSans-Regular"/>
              </a:rPr>
              <a:t>зв’язки</a:t>
            </a:r>
            <a:r>
              <a:rPr lang="ru-RU" b="1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dirty="0" err="1">
                <a:solidFill>
                  <a:srgbClr val="444444"/>
                </a:solidFill>
                <a:latin typeface="PTSans-Regular"/>
              </a:rPr>
              <a:t>між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компонентами,</a:t>
            </a:r>
          </a:p>
          <a:p>
            <a:r>
              <a:rPr lang="ru-RU" b="1" dirty="0" err="1">
                <a:solidFill>
                  <a:srgbClr val="444444"/>
                </a:solidFill>
                <a:latin typeface="PTSans-Regular"/>
              </a:rPr>
              <a:t>залежність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коду </a:t>
            </a:r>
            <a:r>
              <a:rPr lang="ru-RU" b="1" dirty="0" err="1">
                <a:solidFill>
                  <a:srgbClr val="444444"/>
                </a:solidFill>
                <a:latin typeface="PTSans-Regular"/>
              </a:rPr>
              <a:t>від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b="1" dirty="0" err="1">
                <a:solidFill>
                  <a:srgbClr val="444444"/>
                </a:solidFill>
                <a:latin typeface="PTSans-Regular"/>
              </a:rPr>
              <a:t>конкретних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dirty="0" err="1">
                <a:solidFill>
                  <a:srgbClr val="444444"/>
                </a:solidFill>
                <a:latin typeface="PTSans-Regular"/>
              </a:rPr>
              <a:t>класів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, а не </a:t>
            </a:r>
            <a:r>
              <a:rPr lang="ru-RU" dirty="0" err="1">
                <a:solidFill>
                  <a:srgbClr val="444444"/>
                </a:solidFill>
                <a:latin typeface="PTSans-Regular"/>
              </a:rPr>
              <a:t>абстрактних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</a:t>
            </a:r>
            <a:r>
              <a:rPr lang="ru-RU" dirty="0" err="1">
                <a:solidFill>
                  <a:srgbClr val="444444"/>
                </a:solidFill>
                <a:latin typeface="PTSans-Regular"/>
              </a:rPr>
              <a:t>інтерфейсів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,</a:t>
            </a:r>
          </a:p>
          <a:p>
            <a:r>
              <a:rPr lang="uk-UA" b="1" dirty="0">
                <a:solidFill>
                  <a:srgbClr val="444444"/>
                </a:solidFill>
                <a:latin typeface="PTSans-Regular"/>
              </a:rPr>
              <a:t>вшиті</a:t>
            </a:r>
            <a:r>
              <a:rPr lang="ru-RU" dirty="0">
                <a:solidFill>
                  <a:srgbClr val="444444"/>
                </a:solidFill>
                <a:latin typeface="PTSans-Regular"/>
              </a:rPr>
              <a:t> в код </a:t>
            </a:r>
            <a:r>
              <a:rPr lang="uk-UA" b="1" dirty="0">
                <a:solidFill>
                  <a:srgbClr val="444444"/>
                </a:solidFill>
                <a:latin typeface="PTSans-Regular"/>
              </a:rPr>
              <a:t>операції</a:t>
            </a:r>
            <a:r>
              <a:rPr lang="uk-UA" dirty="0">
                <a:solidFill>
                  <a:srgbClr val="444444"/>
                </a:solidFill>
                <a:latin typeface="PTSans-Regular"/>
              </a:rPr>
              <a:t>, які неможливо розширити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975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2F76A-79F2-F61D-0985-AEF3DE79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Шаблони проектування</a:t>
            </a:r>
            <a:br>
              <a:rPr lang="en-US" dirty="0"/>
            </a:b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BE5E205-CC33-E87A-127D-F392C89B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493" y="3870325"/>
            <a:ext cx="10515600" cy="2784475"/>
          </a:xfrm>
        </p:spPr>
        <p:txBody>
          <a:bodyPr/>
          <a:lstStyle/>
          <a:p>
            <a:pPr algn="just"/>
            <a:r>
              <a:rPr lang="uk-UA" sz="2800" dirty="0"/>
              <a:t>На відміну від готових функцій чи бібліотек, </a:t>
            </a:r>
            <a:r>
              <a:rPr lang="uk-UA" sz="2800" dirty="0" err="1"/>
              <a:t>патерн</a:t>
            </a:r>
            <a:r>
              <a:rPr lang="uk-UA" sz="2800" dirty="0"/>
              <a:t> не можна просто взяти й скопіювати в програму.</a:t>
            </a:r>
          </a:p>
          <a:p>
            <a:pPr algn="just"/>
            <a:endParaRPr lang="uk-UA" sz="2800" dirty="0"/>
          </a:p>
          <a:p>
            <a:pPr algn="just"/>
            <a:r>
              <a:rPr lang="uk-UA" sz="2800" dirty="0" err="1"/>
              <a:t>Патерн</a:t>
            </a:r>
            <a:r>
              <a:rPr lang="uk-UA" sz="2800" dirty="0"/>
              <a:t> </a:t>
            </a:r>
            <a:r>
              <a:rPr lang="uk-UA" dirty="0"/>
              <a:t>це </a:t>
            </a:r>
            <a:r>
              <a:rPr lang="uk-UA" sz="2800" b="1" dirty="0"/>
              <a:t>не якийсь конкретний код</a:t>
            </a:r>
            <a:r>
              <a:rPr lang="uk-UA" sz="2800" dirty="0"/>
              <a:t>, а </a:t>
            </a:r>
            <a:r>
              <a:rPr lang="uk-UA" sz="2800" b="1" dirty="0"/>
              <a:t>загальний принцип </a:t>
            </a:r>
            <a:r>
              <a:rPr lang="uk-UA" sz="2800" dirty="0"/>
              <a:t>вирішення певної проблеми, який майже завжди треба підлаштовувати для потреб тієї чи іншої програми.</a:t>
            </a:r>
          </a:p>
        </p:txBody>
      </p:sp>
      <p:sp>
        <p:nvSpPr>
          <p:cNvPr id="4" name="Скругленный прямоугольник 4">
            <a:extLst>
              <a:ext uri="{FF2B5EF4-FFF2-40B4-BE49-F238E27FC236}">
                <a16:creationId xmlns:a16="http://schemas.microsoft.com/office/drawing/2014/main" id="{9460664D-2238-F9D5-A029-EFB524E82D50}"/>
              </a:ext>
            </a:extLst>
          </p:cNvPr>
          <p:cNvSpPr/>
          <p:nvPr/>
        </p:nvSpPr>
        <p:spPr>
          <a:xfrm>
            <a:off x="288028" y="1385888"/>
            <a:ext cx="11730065" cy="72008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628650"/>
            <a:r>
              <a:rPr lang="uk-UA" sz="3200" b="1" dirty="0"/>
              <a:t>Шаблони проектування програмного забезпечення</a:t>
            </a:r>
            <a:endParaRPr lang="uk-UA" sz="3200" dirty="0"/>
          </a:p>
        </p:txBody>
      </p:sp>
      <p:pic>
        <p:nvPicPr>
          <p:cNvPr id="5" name="Picture 2" descr="D:\akren\Downloads\AttributeDefinition.png">
            <a:extLst>
              <a:ext uri="{FF2B5EF4-FFF2-40B4-BE49-F238E27FC236}">
                <a16:creationId xmlns:a16="http://schemas.microsoft.com/office/drawing/2014/main" id="{5110CFEF-BEBD-3AA5-2878-9C0B41242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5868"/>
            <a:ext cx="1034614" cy="10081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6">
            <a:extLst>
              <a:ext uri="{FF2B5EF4-FFF2-40B4-BE49-F238E27FC236}">
                <a16:creationId xmlns:a16="http://schemas.microsoft.com/office/drawing/2014/main" id="{F42F423B-8525-998E-CAB2-086A274E196C}"/>
              </a:ext>
            </a:extLst>
          </p:cNvPr>
          <p:cNvSpPr/>
          <p:nvPr/>
        </p:nvSpPr>
        <p:spPr>
          <a:xfrm>
            <a:off x="615019" y="2069964"/>
            <a:ext cx="10722890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uk-UA" sz="2400" b="1" dirty="0"/>
              <a:t>Шаблон проектування програмного забезпечення, </a:t>
            </a:r>
            <a:r>
              <a:rPr lang="uk-UA" sz="2400" dirty="0"/>
              <a:t>(</a:t>
            </a:r>
            <a:r>
              <a:rPr lang="uk-UA" sz="2400" i="1" dirty="0" err="1"/>
              <a:t>патерн</a:t>
            </a:r>
            <a:r>
              <a:rPr lang="uk-UA" sz="2400" i="1" dirty="0"/>
              <a:t> проектування, </a:t>
            </a:r>
            <a:r>
              <a:rPr lang="en-US" sz="2400" i="1" dirty="0" err="1"/>
              <a:t>eng</a:t>
            </a:r>
            <a:r>
              <a:rPr lang="en-US" sz="2400" i="1" dirty="0"/>
              <a:t> software design patterns</a:t>
            </a:r>
            <a:r>
              <a:rPr lang="uk-UA" sz="2400" dirty="0"/>
              <a:t>) – це </a:t>
            </a:r>
            <a:r>
              <a:rPr lang="uk-UA" sz="2400" b="1" dirty="0"/>
              <a:t>типовий спосіб вирішення певної проблеми</a:t>
            </a:r>
            <a:r>
              <a:rPr lang="uk-UA" sz="2400" dirty="0"/>
              <a:t>, що часто зустрічається при проектуванні архітектури програм.</a:t>
            </a:r>
          </a:p>
        </p:txBody>
      </p:sp>
    </p:spTree>
    <p:extLst>
      <p:ext uri="{BB962C8B-B14F-4D97-AF65-F5344CB8AC3E}">
        <p14:creationId xmlns:p14="http://schemas.microsoft.com/office/powerpoint/2010/main" val="190225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F3FBB-3FB0-DE36-4FB3-F20FBFF5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Патерни</a:t>
            </a:r>
            <a:r>
              <a:rPr lang="ru-RU" dirty="0"/>
              <a:t>… </a:t>
            </a:r>
            <a:r>
              <a:rPr lang="ru-RU" dirty="0" err="1"/>
              <a:t>навіщо</a:t>
            </a:r>
            <a:r>
              <a:rPr lang="ru-RU" dirty="0"/>
              <a:t>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646ACDB-ABC1-FC33-ED4F-9D6D62BC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err="1"/>
              <a:t>Патерни</a:t>
            </a:r>
            <a:r>
              <a:rPr lang="uk-UA" dirty="0"/>
              <a:t> проектування дозволяють розробникам створювати програми, які є більш ефективними, легкими для розуміння, підтримки та масштабування.</a:t>
            </a:r>
          </a:p>
        </p:txBody>
      </p:sp>
    </p:spTree>
    <p:extLst>
      <p:ext uri="{BB962C8B-B14F-4D97-AF65-F5344CB8AC3E}">
        <p14:creationId xmlns:p14="http://schemas.microsoft.com/office/powerpoint/2010/main" val="412254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0A924-962A-DE9E-E96E-697D2A45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Класифікація (архітектурних) </a:t>
            </a:r>
            <a:r>
              <a:rPr lang="uk-UA" dirty="0" err="1"/>
              <a:t>патернів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B2A6302-A55A-D48A-ED50-7715FF9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b="1" dirty="0" err="1"/>
              <a:t>Породжуючі</a:t>
            </a:r>
            <a:r>
              <a:rPr lang="uk-UA" sz="2800" b="1" dirty="0"/>
              <a:t> шаблони </a:t>
            </a:r>
            <a:r>
              <a:rPr lang="uk-UA" sz="2800" dirty="0"/>
              <a:t>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Creational patterns) — </a:t>
            </a:r>
            <a:r>
              <a:rPr lang="uk-UA" sz="2800" dirty="0"/>
              <a:t>це шаблони проєктування, що абстрагують процес побудови об'єктів.</a:t>
            </a:r>
          </a:p>
          <a:p>
            <a:endParaRPr lang="ru-RU" sz="2800" dirty="0"/>
          </a:p>
          <a:p>
            <a:r>
              <a:rPr lang="ru-RU" sz="2800" b="1" dirty="0" err="1"/>
              <a:t>Структурні</a:t>
            </a:r>
            <a:r>
              <a:rPr lang="ru-RU" sz="2800" b="1" dirty="0"/>
              <a:t> </a:t>
            </a:r>
            <a:r>
              <a:rPr lang="ru-RU" sz="2800" b="1" dirty="0" err="1"/>
              <a:t>патерни</a:t>
            </a:r>
            <a:r>
              <a:rPr lang="ru-RU" sz="2800" b="1" dirty="0"/>
              <a:t> </a:t>
            </a:r>
            <a:r>
              <a:rPr lang="ru-RU" sz="2800" dirty="0"/>
              <a:t>(англ. </a:t>
            </a:r>
            <a:r>
              <a:rPr lang="en-US" sz="2800" dirty="0"/>
              <a:t>structural patterns) — </a:t>
            </a:r>
            <a:r>
              <a:rPr lang="ru-RU" sz="2800" dirty="0" err="1"/>
              <a:t>показують</a:t>
            </a:r>
            <a:r>
              <a:rPr lang="ru-RU" sz="2800" dirty="0"/>
              <a:t> </a:t>
            </a:r>
            <a:r>
              <a:rPr lang="ru-RU" sz="2800" dirty="0" err="1"/>
              <a:t>різні</a:t>
            </a:r>
            <a:r>
              <a:rPr lang="ru-RU" sz="2800" dirty="0"/>
              <a:t> </a:t>
            </a:r>
            <a:r>
              <a:rPr lang="ru-RU" sz="2800" dirty="0" err="1"/>
              <a:t>способи</a:t>
            </a:r>
            <a:r>
              <a:rPr lang="ru-RU" sz="2800" dirty="0"/>
              <a:t> </a:t>
            </a:r>
            <a:r>
              <a:rPr lang="ru-RU" sz="2800" dirty="0" err="1"/>
              <a:t>побудови</a:t>
            </a:r>
            <a:r>
              <a:rPr lang="ru-RU" sz="2800" dirty="0"/>
              <a:t> зв’язків </a:t>
            </a:r>
            <a:r>
              <a:rPr lang="ru-RU" sz="2800" dirty="0" err="1"/>
              <a:t>між</a:t>
            </a:r>
            <a:r>
              <a:rPr lang="ru-RU" sz="2800" dirty="0"/>
              <a:t> </a:t>
            </a:r>
            <a:r>
              <a:rPr lang="ru-RU" sz="2800" dirty="0" err="1"/>
              <a:t>об’єктами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 err="1"/>
              <a:t>Поведінкові</a:t>
            </a:r>
            <a:r>
              <a:rPr lang="ru-RU" sz="2800" b="1" dirty="0"/>
              <a:t> </a:t>
            </a:r>
            <a:r>
              <a:rPr lang="ru-RU" sz="2800" b="1" dirty="0" err="1"/>
              <a:t>патерни</a:t>
            </a:r>
            <a:r>
              <a:rPr lang="ru-RU" sz="2800" b="1" dirty="0"/>
              <a:t> </a:t>
            </a:r>
            <a:r>
              <a:rPr lang="ru-RU" sz="2800" dirty="0"/>
              <a:t>(англ. </a:t>
            </a:r>
            <a:r>
              <a:rPr lang="en-US" sz="2800" dirty="0"/>
              <a:t>behavioral patterns</a:t>
            </a:r>
            <a:r>
              <a:rPr lang="ru-RU" sz="2800" dirty="0"/>
              <a:t>)</a:t>
            </a:r>
            <a:r>
              <a:rPr lang="ru-RU" sz="2800" b="1" dirty="0"/>
              <a:t> </a:t>
            </a:r>
            <a:r>
              <a:rPr lang="ru-RU" sz="2800" dirty="0" err="1"/>
              <a:t>піклуються</a:t>
            </a:r>
            <a:r>
              <a:rPr lang="ru-RU" sz="2800" dirty="0"/>
              <a:t> про </a:t>
            </a:r>
            <a:r>
              <a:rPr lang="ru-RU" sz="2800" dirty="0" err="1"/>
              <a:t>ефективну</a:t>
            </a:r>
            <a:r>
              <a:rPr lang="ru-RU" sz="2800" dirty="0"/>
              <a:t> </a:t>
            </a:r>
            <a:r>
              <a:rPr lang="ru-RU" sz="2800" dirty="0" err="1"/>
              <a:t>комунікацію</a:t>
            </a:r>
            <a:r>
              <a:rPr lang="ru-RU" sz="2800" dirty="0"/>
              <a:t> </a:t>
            </a:r>
            <a:r>
              <a:rPr lang="ru-RU" sz="2800" dirty="0" err="1"/>
              <a:t>між</a:t>
            </a:r>
            <a:r>
              <a:rPr lang="ru-RU" sz="2800" dirty="0"/>
              <a:t> </a:t>
            </a:r>
            <a:r>
              <a:rPr lang="ru-RU" sz="2800" dirty="0" err="1"/>
              <a:t>об’єктами</a:t>
            </a:r>
            <a:r>
              <a:rPr lang="ru-RU" sz="2800" dirty="0"/>
              <a:t>.</a:t>
            </a:r>
            <a:endParaRPr lang="uk-UA" sz="2800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5704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B89C7-62ED-FFC0-8AE3-BE09E75B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Історія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7AA88AB-FA5D-8521-2FEB-5A85925F5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uk-UA" sz="2800" dirty="0"/>
              <a:t>Концепцію </a:t>
            </a:r>
            <a:r>
              <a:rPr lang="uk-UA" sz="2800" dirty="0" err="1"/>
              <a:t>патернів</a:t>
            </a:r>
            <a:r>
              <a:rPr lang="uk-UA" sz="2800" dirty="0"/>
              <a:t> вперше у 70х </a:t>
            </a:r>
            <a:r>
              <a:rPr lang="uk-UA" sz="2800" dirty="0" err="1"/>
              <a:t>рр</a:t>
            </a:r>
            <a:r>
              <a:rPr lang="uk-UA" sz="2800" dirty="0"/>
              <a:t> ХХ століття описав архітектор Крістофер </a:t>
            </a:r>
            <a:r>
              <a:rPr lang="uk-UA" sz="2800" dirty="0" err="1"/>
              <a:t>Александер</a:t>
            </a:r>
            <a:r>
              <a:rPr lang="uk-UA" sz="2800" dirty="0"/>
              <a:t> у книзі Мова шаблонів. Міста. Будівлі. Будівництво.</a:t>
            </a:r>
          </a:p>
          <a:p>
            <a:pPr algn="just"/>
            <a:endParaRPr lang="uk-UA" sz="2800" dirty="0"/>
          </a:p>
          <a:p>
            <a:pPr algn="just"/>
            <a:r>
              <a:rPr lang="uk-UA" sz="2800" dirty="0"/>
              <a:t>У </a:t>
            </a:r>
            <a:r>
              <a:rPr lang="uk-UA" sz="2800" b="1" dirty="0"/>
              <a:t>1987</a:t>
            </a:r>
            <a:r>
              <a:rPr lang="uk-UA" sz="2800" dirty="0"/>
              <a:t> році Кент Бек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Kent Beck) </a:t>
            </a:r>
            <a:r>
              <a:rPr lang="uk-UA" sz="2800" dirty="0"/>
              <a:t>і </a:t>
            </a:r>
            <a:r>
              <a:rPr lang="uk-UA" sz="2800" dirty="0" err="1"/>
              <a:t>Вард</a:t>
            </a:r>
            <a:r>
              <a:rPr lang="uk-UA" sz="2800" dirty="0"/>
              <a:t> </a:t>
            </a:r>
            <a:r>
              <a:rPr lang="uk-UA" sz="2800" dirty="0" err="1"/>
              <a:t>Каннігем</a:t>
            </a:r>
            <a:r>
              <a:rPr lang="uk-UA" sz="2800" dirty="0"/>
              <a:t>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Ward Cunningham) </a:t>
            </a:r>
            <a:r>
              <a:rPr lang="uk-UA" sz="2800" dirty="0"/>
              <a:t>узяли ідеї Крістофера </a:t>
            </a:r>
            <a:r>
              <a:rPr lang="uk-UA" sz="2800" dirty="0" err="1"/>
              <a:t>Александра</a:t>
            </a:r>
            <a:r>
              <a:rPr lang="uk-UA" sz="2800" dirty="0"/>
              <a:t> та розробили шаблони відповідно до розробки програмного забезпечення для розробки графічних оболонок мовою </a:t>
            </a:r>
            <a:r>
              <a:rPr lang="en-US" sz="2800" dirty="0"/>
              <a:t>Smalltalk.</a:t>
            </a:r>
          </a:p>
          <a:p>
            <a:pPr algn="just"/>
            <a:endParaRPr lang="en-US" sz="2800" dirty="0"/>
          </a:p>
          <a:p>
            <a:pPr algn="just"/>
            <a:r>
              <a:rPr lang="uk-UA" sz="2800" dirty="0"/>
              <a:t>У </a:t>
            </a:r>
            <a:r>
              <a:rPr lang="uk-UA" sz="2800" b="1" dirty="0"/>
              <a:t>1988</a:t>
            </a:r>
            <a:r>
              <a:rPr lang="uk-UA" sz="2800" dirty="0"/>
              <a:t> році Ерік Ґамма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Erich Gamma) </a:t>
            </a:r>
            <a:r>
              <a:rPr lang="uk-UA" sz="2800" dirty="0"/>
              <a:t>почав писати докторську роботу про загальну переносимість цієї методики на розробку програм.</a:t>
            </a:r>
          </a:p>
          <a:p>
            <a:pPr algn="just"/>
            <a:endParaRPr lang="uk-UA" sz="2800" dirty="0"/>
          </a:p>
          <a:p>
            <a:pPr algn="just"/>
            <a:r>
              <a:rPr lang="uk-UA" sz="2800" dirty="0"/>
              <a:t>У </a:t>
            </a:r>
            <a:r>
              <a:rPr lang="uk-UA" sz="2800" b="1" dirty="0"/>
              <a:t>1989–1991</a:t>
            </a:r>
            <a:r>
              <a:rPr lang="uk-UA" sz="2800" dirty="0"/>
              <a:t> роках Джеймс </a:t>
            </a:r>
            <a:r>
              <a:rPr lang="uk-UA" sz="2800" dirty="0" err="1"/>
              <a:t>Коплін</a:t>
            </a:r>
            <a:r>
              <a:rPr lang="uk-UA" sz="2800" dirty="0"/>
              <a:t>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James </a:t>
            </a:r>
            <a:r>
              <a:rPr lang="en-US" sz="2800" dirty="0" err="1"/>
              <a:t>Coplien</a:t>
            </a:r>
            <a:r>
              <a:rPr lang="en-US" sz="2800" dirty="0"/>
              <a:t>) </a:t>
            </a:r>
            <a:r>
              <a:rPr lang="uk-UA" sz="2800" dirty="0"/>
              <a:t>трудився над розробкою ідіом для програмування мовою </a:t>
            </a:r>
            <a:r>
              <a:rPr lang="en-US" sz="2800" dirty="0"/>
              <a:t>C++ </a:t>
            </a:r>
            <a:r>
              <a:rPr lang="uk-UA" sz="2800" dirty="0"/>
              <a:t>та опублікував у </a:t>
            </a:r>
            <a:r>
              <a:rPr lang="uk-UA" sz="2800" b="1" dirty="0"/>
              <a:t>1991</a:t>
            </a:r>
            <a:r>
              <a:rPr lang="uk-UA" sz="2800" dirty="0"/>
              <a:t> році книгу «</a:t>
            </a:r>
            <a:r>
              <a:rPr lang="en-US" sz="2800" dirty="0"/>
              <a:t>Advanced C++ Idioms».</a:t>
            </a:r>
            <a:endParaRPr lang="uk-UA" sz="28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9845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135C-238B-4256-2503-7D68CA7A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Історія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46E8281-8C35-8D1E-396C-C0FEEA33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uk-UA" sz="2800" dirty="0"/>
              <a:t>У </a:t>
            </a:r>
            <a:r>
              <a:rPr lang="uk-UA" sz="2800" b="1" dirty="0"/>
              <a:t>1994</a:t>
            </a:r>
            <a:r>
              <a:rPr lang="uk-UA" sz="2800" dirty="0"/>
              <a:t> році Ерік Ґамма, Річард </a:t>
            </a:r>
            <a:r>
              <a:rPr lang="uk-UA" sz="2800" dirty="0" err="1"/>
              <a:t>Гелм</a:t>
            </a:r>
            <a:r>
              <a:rPr lang="uk-UA" sz="2800" dirty="0"/>
              <a:t>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Richard Helm), </a:t>
            </a:r>
            <a:r>
              <a:rPr lang="uk-UA" sz="2800" dirty="0" err="1"/>
              <a:t>Ральф</a:t>
            </a:r>
            <a:r>
              <a:rPr lang="uk-UA" sz="2800" dirty="0"/>
              <a:t> Джонсон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Ralph Johnson) </a:t>
            </a:r>
            <a:r>
              <a:rPr lang="uk-UA" sz="2800" dirty="0"/>
              <a:t>та Джон </a:t>
            </a:r>
            <a:r>
              <a:rPr lang="uk-UA" sz="2800" dirty="0" err="1"/>
              <a:t>Вліссідс</a:t>
            </a:r>
            <a:r>
              <a:rPr lang="uk-UA" sz="2800" dirty="0"/>
              <a:t>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dirty="0"/>
              <a:t>John </a:t>
            </a:r>
            <a:r>
              <a:rPr lang="en-US" sz="2800" dirty="0" err="1"/>
              <a:t>Vlissides</a:t>
            </a:r>
            <a:r>
              <a:rPr lang="en-US" sz="2800" dirty="0"/>
              <a:t>) </a:t>
            </a:r>
            <a:r>
              <a:rPr lang="uk-UA" sz="2800" dirty="0"/>
              <a:t>публікує книгу  «</a:t>
            </a:r>
            <a:r>
              <a:rPr lang="ru-RU" sz="2800" dirty="0" err="1"/>
              <a:t>Патерни</a:t>
            </a:r>
            <a:r>
              <a:rPr lang="ru-RU" sz="2800" dirty="0"/>
              <a:t> </a:t>
            </a:r>
            <a:r>
              <a:rPr lang="ru-RU" sz="2800" dirty="0" err="1"/>
              <a:t>проектування</a:t>
            </a:r>
            <a:r>
              <a:rPr lang="ru-RU" sz="2800" dirty="0"/>
              <a:t>: повторно </a:t>
            </a:r>
            <a:r>
              <a:rPr lang="ru-RU" sz="2800" dirty="0" err="1"/>
              <a:t>використовувані</a:t>
            </a:r>
            <a:r>
              <a:rPr lang="ru-RU" sz="2800" dirty="0"/>
              <a:t> </a:t>
            </a:r>
            <a:r>
              <a:rPr lang="ru-RU" sz="2800" dirty="0" err="1"/>
              <a:t>елементи</a:t>
            </a:r>
            <a:r>
              <a:rPr lang="ru-RU" sz="2800" dirty="0"/>
              <a:t> </a:t>
            </a:r>
            <a:r>
              <a:rPr lang="ru-RU" sz="2800" dirty="0" err="1"/>
              <a:t>архітектури</a:t>
            </a:r>
            <a:r>
              <a:rPr lang="ru-RU" sz="2800" dirty="0"/>
              <a:t> </a:t>
            </a:r>
            <a:r>
              <a:rPr lang="ru-RU" sz="2800" dirty="0" err="1"/>
              <a:t>об’єктно-орієнтованого</a:t>
            </a:r>
            <a:r>
              <a:rPr lang="ru-RU" sz="2800" dirty="0"/>
              <a:t> </a:t>
            </a:r>
            <a:r>
              <a:rPr lang="ru-RU" sz="2800" dirty="0" err="1"/>
              <a:t>програмного</a:t>
            </a:r>
            <a:r>
              <a:rPr lang="ru-RU" sz="2800" dirty="0"/>
              <a:t> </a:t>
            </a:r>
            <a:r>
              <a:rPr lang="ru-RU" sz="2800" dirty="0" err="1"/>
              <a:t>забезпечення</a:t>
            </a:r>
            <a:r>
              <a:rPr lang="ru-RU" sz="2800" dirty="0"/>
              <a:t>» (</a:t>
            </a:r>
            <a:r>
              <a:rPr lang="uk-UA" sz="2800" dirty="0"/>
              <a:t>«</a:t>
            </a:r>
            <a:r>
              <a:rPr lang="en-US" sz="2800" b="1" dirty="0"/>
              <a:t>Design Patterns — Elements of Reusable Object-Oriented Software</a:t>
            </a:r>
            <a:r>
              <a:rPr lang="en-US" sz="2800" dirty="0"/>
              <a:t>»</a:t>
            </a:r>
            <a:r>
              <a:rPr lang="uk-UA" sz="2800" dirty="0"/>
              <a:t>)</a:t>
            </a:r>
            <a:r>
              <a:rPr lang="en-US" sz="2800" dirty="0"/>
              <a:t>.</a:t>
            </a:r>
            <a:r>
              <a:rPr lang="uk-UA" sz="2800" dirty="0"/>
              <a:t> Ця книга послужила приводом до прориву методу шаблонів.</a:t>
            </a:r>
          </a:p>
          <a:p>
            <a:pPr algn="just"/>
            <a:endParaRPr lang="uk-UA" sz="2800" dirty="0"/>
          </a:p>
          <a:p>
            <a:pPr algn="just"/>
            <a:r>
              <a:rPr lang="uk-UA" sz="2800" dirty="0"/>
              <a:t>Також команда авторів цієї книги відома суспільству під назвою Банда чотирьох (</a:t>
            </a:r>
            <a:r>
              <a:rPr lang="uk-UA" sz="2800" dirty="0" err="1"/>
              <a:t>англ</a:t>
            </a:r>
            <a:r>
              <a:rPr lang="uk-UA" sz="2800" dirty="0"/>
              <a:t>. </a:t>
            </a:r>
            <a:r>
              <a:rPr lang="en-US" sz="2800" b="1" dirty="0"/>
              <a:t>Gang of Four - </a:t>
            </a:r>
            <a:r>
              <a:rPr lang="en-US" sz="2800" b="1" dirty="0" err="1"/>
              <a:t>GoF</a:t>
            </a:r>
            <a:r>
              <a:rPr lang="en-US" sz="2800" dirty="0"/>
              <a:t>). </a:t>
            </a:r>
            <a:endParaRPr lang="uk-UA" sz="28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582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5040D-0D13-803F-6E39-02E951EA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136585"/>
            <a:ext cx="10515600" cy="1325563"/>
          </a:xfrm>
        </p:spPr>
        <p:txBody>
          <a:bodyPr/>
          <a:lstStyle/>
          <a:p>
            <a:r>
              <a:rPr lang="uk-UA" dirty="0"/>
              <a:t>Меблевий магазин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906366-C316-B3A7-DD17-1B649737B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196" y="85761"/>
            <a:ext cx="2722191" cy="224216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2EE78EB-1F46-0777-8DEE-2AF8E21FF7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6522" y="1142382"/>
            <a:ext cx="5905719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Сировина для виготовлення меблів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material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"Wood"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матеріал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"Crimson"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фарба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int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nails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100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     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цвяхи, шурупи тощо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// Список стільців, що є в наявності в магазині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Список столів, що є в наявності в магазині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final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ArrayList&lt;&gt;();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Демонструвати меблі в салоні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demonstrateFurniture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.forEach(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::demo);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.forEach(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::demo);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83B2321-345D-A145-3313-DF8EDAC2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93" y="1206842"/>
            <a:ext cx="2198084" cy="9019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31F352E-336C-0963-61A8-AB8CBAF70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269" y="2143518"/>
            <a:ext cx="1587742" cy="1047694"/>
          </a:xfrm>
          <a:prstGeom prst="rect">
            <a:avLst/>
          </a:prstGeom>
        </p:spPr>
      </p:pic>
      <p:pic>
        <p:nvPicPr>
          <p:cNvPr id="1034" name="Picture 10" descr="Більше 15 800 стокових ілюстрацій, векторної графіки та картинок роялті-фрі  на тему цвях - iStock">
            <a:extLst>
              <a:ext uri="{FF2B5EF4-FFF2-40B4-BE49-F238E27FC236}">
                <a16:creationId xmlns:a16="http://schemas.microsoft.com/office/drawing/2014/main" id="{9A15A10B-DC92-96B5-5A17-2D7D166D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7239" y="2773368"/>
            <a:ext cx="1652985" cy="165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253FF29-F0D9-B6CE-E886-45240C73B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286" y="4962280"/>
            <a:ext cx="3181503" cy="14018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D0FDDCD-AC45-5265-946E-475F5F709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2553" y="4714482"/>
            <a:ext cx="2099802" cy="16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4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27A0300-3C78-0759-F540-CD658CB62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768" y="1092723"/>
            <a:ext cx="5400709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uk-UA" sz="2000" noProof="1">
                <a:solidFill>
                  <a:srgbClr val="0033B3"/>
                </a:solidFill>
                <a:latin typeface="JetBrains Mono"/>
              </a:rPr>
              <a:t> 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enum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Типи меблів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Виготовити нові меблі за типом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createFurniture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 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 chair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Chair(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nails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 table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Table(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material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nails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tables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.add(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E267F47-8AE6-B1EF-D9B6-9CF94D4F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55" y="136585"/>
            <a:ext cx="10515600" cy="1325563"/>
          </a:xfrm>
        </p:spPr>
        <p:txBody>
          <a:bodyPr/>
          <a:lstStyle/>
          <a:p>
            <a:r>
              <a:rPr lang="uk-UA" dirty="0"/>
              <a:t>Меблевий магазин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9E9D84-6CF4-FDF5-6EF0-B2453F3A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196" y="85761"/>
            <a:ext cx="2722191" cy="224216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AE73298-DEC1-62A4-2590-FA7B905CA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407" y="7189090"/>
            <a:ext cx="858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uk-UA" altLang="uk-UA" sz="1800" noProof="1"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CB5BBC1-D7E8-63BA-3E15-B4775AFE6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5864" y="1797284"/>
            <a:ext cx="6225523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 shop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Shop();   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Магазин з продажу меблів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Створюємо асортимент меблів - 3 столи і </a:t>
            </a:r>
            <a:r>
              <a:rPr lang="uk-UA" altLang="uk-UA" sz="2000" i="1" noProof="1">
                <a:solidFill>
                  <a:srgbClr val="8C8C8C"/>
                </a:solidFill>
                <a:latin typeface="JetBrains Mono"/>
              </a:rPr>
              <a:t>3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стільці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++){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CHAIR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.createFurniture(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Type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TABLE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Демонструємо меблі у салоні</a:t>
            </a:r>
            <a:br>
              <a:rPr kumimoji="0" lang="uk-UA" altLang="uk-UA" sz="2000" b="0" i="1" u="none" strike="noStrike" cap="none" normalizeH="0" baseline="0" noProof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shop</a:t>
            </a:r>
            <a:r>
              <a:rPr kumimoji="0" lang="uk-UA" altLang="uk-UA" sz="2000" b="0" i="0" u="none" strike="noStrike" cap="none" normalizeH="0" baseline="0" noProof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.demonstrateFurniture();</a:t>
            </a:r>
            <a:endParaRPr kumimoji="0" lang="uk-UA" altLang="uk-UA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945111-D8E7-F193-D849-2AFDEF5E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703" y="5370375"/>
            <a:ext cx="3181503" cy="14018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4762EF-801F-89EA-8A08-ACAF077DB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198" y="4401997"/>
            <a:ext cx="2099802" cy="16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92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1104</Words>
  <Application>Microsoft Office PowerPoint</Application>
  <PresentationFormat>Широкий екран</PresentationFormat>
  <Paragraphs>65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JetBrains Mono</vt:lpstr>
      <vt:lpstr>PTSans-Regular</vt:lpstr>
      <vt:lpstr>Тема Office</vt:lpstr>
      <vt:lpstr>Архітектурні патерни: таємниця професійного програміста</vt:lpstr>
      <vt:lpstr>Архітектура… навіщо?</vt:lpstr>
      <vt:lpstr>Шаблони проектування </vt:lpstr>
      <vt:lpstr>Патерни… навіщо?</vt:lpstr>
      <vt:lpstr>Класифікація (архітектурних) патернів</vt:lpstr>
      <vt:lpstr>Історія</vt:lpstr>
      <vt:lpstr>Історія</vt:lpstr>
      <vt:lpstr>Меблевий магазин</vt:lpstr>
      <vt:lpstr>Меблевий магазин</vt:lpstr>
      <vt:lpstr>Запрошуємо мебляра</vt:lpstr>
      <vt:lpstr>Майстер</vt:lpstr>
      <vt:lpstr>Презентація PowerPoint</vt:lpstr>
      <vt:lpstr>Подальше асортименту товарів у магазині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Архітектурні патерни: таємниця професійного програміста</dc:title>
  <dc:creator>Andrii Krenevych</dc:creator>
  <cp:lastModifiedBy>Andrii Krenevych</cp:lastModifiedBy>
  <cp:revision>2</cp:revision>
  <dcterms:created xsi:type="dcterms:W3CDTF">2024-04-18T08:13:51Z</dcterms:created>
  <dcterms:modified xsi:type="dcterms:W3CDTF">2024-04-18T10:18:41Z</dcterms:modified>
</cp:coreProperties>
</file>