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>
      <p:cViewPr>
        <p:scale>
          <a:sx n="66" d="100"/>
          <a:sy n="66" d="100"/>
        </p:scale>
        <p:origin x="-1853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65B1-E4E2-470A-801D-D248062CC269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76AA-D35C-421C-9894-93D89B057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 Вове за вопрос и акцент к ситуации - Пример из 8.1, в </a:t>
            </a:r>
            <a:r>
              <a:rPr lang="en-US" dirty="0" smtClean="0"/>
              <a:t>t1 </a:t>
            </a:r>
            <a:r>
              <a:rPr lang="ru-RU" dirty="0" smtClean="0"/>
              <a:t>передается набор цифр </a:t>
            </a:r>
            <a:r>
              <a:rPr lang="ru-RU" dirty="0" err="1" smtClean="0"/>
              <a:t>неконвертированный</a:t>
            </a:r>
            <a:r>
              <a:rPr lang="ru-RU" dirty="0" smtClean="0"/>
              <a:t> </a:t>
            </a:r>
            <a:r>
              <a:rPr lang="en-US" dirty="0" smtClean="0"/>
              <a:t>ft1=</a:t>
            </a:r>
            <a:r>
              <a:rPr lang="ru-RU" dirty="0" smtClean="0"/>
              <a:t>123.456 </a:t>
            </a:r>
            <a:r>
              <a:rPr lang="en-US" dirty="0" smtClean="0"/>
              <a:t>-&gt; x1=</a:t>
            </a:r>
            <a:r>
              <a:rPr lang="ru-RU" dirty="0" smtClean="0"/>
              <a:t>1123477881</a:t>
            </a:r>
            <a:r>
              <a:rPr lang="en-US" dirty="0" smtClean="0"/>
              <a:t> -&gt;</a:t>
            </a:r>
            <a:r>
              <a:rPr lang="en-US" baseline="0" dirty="0" smtClean="0"/>
              <a:t> 01000010111101101110100101111001</a:t>
            </a:r>
          </a:p>
          <a:p>
            <a:r>
              <a:rPr lang="ru-RU" baseline="0" dirty="0" smtClean="0"/>
              <a:t>Слайд 14 в АВС8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7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8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делением на 0 пока не удалось найти</a:t>
            </a:r>
            <a:r>
              <a:rPr lang="ru-RU" baseline="0" dirty="0" smtClean="0"/>
              <a:t> пояснений или инструкций, сегодня самостоятельно посмотрите что происходит при делении на 0. Можно также сравнить что происходит </a:t>
            </a:r>
            <a:r>
              <a:rPr lang="ru-RU" baseline="0" smtClean="0"/>
              <a:t>при целочисленном делении на 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BDC3C4-C4AB-493E-BF6C-BC05A81F78A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3795" y="5499209"/>
            <a:ext cx="5637010" cy="882119"/>
          </a:xfrm>
        </p:spPr>
        <p:txBody>
          <a:bodyPr/>
          <a:lstStyle/>
          <a:p>
            <a:r>
              <a:rPr lang="ru-RU" dirty="0" err="1" smtClean="0"/>
              <a:t>Пашигорев</a:t>
            </a:r>
            <a:r>
              <a:rPr lang="ru-RU" dirty="0" smtClean="0"/>
              <a:t> Кирилл Игоревич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2.10.2023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6428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sz="3200" dirty="0" smtClean="0"/>
              <a:t>Математический сопроцессор. Арифметика с плавающей точкой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476672"/>
            <a:ext cx="7642851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ru-RU" sz="3200" dirty="0" smtClean="0"/>
              <a:t>Семинар </a:t>
            </a:r>
            <a:r>
              <a:rPr lang="en-US" sz="3200" dirty="0" smtClean="0"/>
              <a:t>9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55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b="1" dirty="0" smtClean="0"/>
              <a:t>Семинар </a:t>
            </a:r>
            <a:r>
              <a:rPr lang="ru-RU" b="1" dirty="0" err="1" smtClean="0"/>
              <a:t>Пн</a:t>
            </a:r>
            <a:r>
              <a:rPr lang="ru-RU" b="1" dirty="0" smtClean="0"/>
              <a:t>:</a:t>
            </a:r>
          </a:p>
          <a:p>
            <a:r>
              <a:rPr lang="en-US" dirty="0" err="1" smtClean="0"/>
              <a:t>flw</a:t>
            </a:r>
            <a:endParaRPr lang="en-US" dirty="0" smtClean="0"/>
          </a:p>
          <a:p>
            <a:r>
              <a:rPr lang="en-US" dirty="0" err="1" smtClean="0"/>
              <a:t>fmv</a:t>
            </a:r>
            <a:endParaRPr lang="en-US" dirty="0" smtClean="0"/>
          </a:p>
          <a:p>
            <a:r>
              <a:rPr lang="en-US" dirty="0" err="1" smtClean="0"/>
              <a:t>fmadd</a:t>
            </a:r>
            <a:endParaRPr lang="ru-RU" dirty="0" smtClean="0"/>
          </a:p>
          <a:p>
            <a:endParaRPr lang="ru-RU" dirty="0"/>
          </a:p>
          <a:p>
            <a:pPr marL="45720" indent="0">
              <a:buNone/>
            </a:pPr>
            <a:r>
              <a:rPr lang="ru-RU" b="1" dirty="0" smtClean="0"/>
              <a:t>Семинар </a:t>
            </a:r>
            <a:r>
              <a:rPr lang="ru-RU" b="1" dirty="0" err="1" smtClean="0"/>
              <a:t>Чт</a:t>
            </a:r>
            <a:r>
              <a:rPr lang="ru-RU" b="1" dirty="0" smtClean="0"/>
              <a:t>: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cvt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rflags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div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add</a:t>
            </a:r>
            <a:endParaRPr lang="en-US" dirty="0" smtClean="0"/>
          </a:p>
          <a:p>
            <a:r>
              <a:rPr lang="en-US" dirty="0" err="1" smtClean="0"/>
              <a:t>fsrm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26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378904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Преобразовывать</a:t>
            </a:r>
            <a:r>
              <a:rPr lang="ru-RU" sz="2400" dirty="0"/>
              <a:t> из вещественного формата в целый и обратно (а также из двойного в одинарный и обратно) </a:t>
            </a:r>
            <a:br>
              <a:rPr lang="ru-RU" sz="2400" dirty="0"/>
            </a:br>
            <a:r>
              <a:rPr lang="ru-RU" sz="2400" b="1" dirty="0"/>
              <a:t>умеет</a:t>
            </a:r>
            <a:r>
              <a:rPr lang="ru-RU" sz="2400" dirty="0"/>
              <a:t> </a:t>
            </a:r>
            <a:r>
              <a:rPr lang="ru-RU" sz="2400" b="1" dirty="0"/>
              <a:t>только FPU</a:t>
            </a:r>
            <a:r>
              <a:rPr lang="ru-RU" sz="2400" dirty="0"/>
              <a:t>: </a:t>
            </a:r>
            <a:r>
              <a:rPr lang="ru-RU" sz="2400" dirty="0" err="1"/>
              <a:t>fcvt.d.s</a:t>
            </a:r>
            <a:r>
              <a:rPr lang="ru-RU" sz="2400" dirty="0"/>
              <a:t> </a:t>
            </a:r>
            <a:r>
              <a:rPr lang="ru-RU" sz="2400" dirty="0" err="1"/>
              <a:t>fcvt.s.d</a:t>
            </a:r>
            <a:r>
              <a:rPr lang="ru-RU" sz="2400" dirty="0"/>
              <a:t>, </a:t>
            </a:r>
            <a:r>
              <a:rPr lang="ru-RU" sz="2400" dirty="0" err="1"/>
              <a:t>fcvt.P.w</a:t>
            </a:r>
            <a:r>
              <a:rPr lang="ru-RU" sz="2400" dirty="0"/>
              <a:t>[u] и </a:t>
            </a:r>
            <a:r>
              <a:rPr lang="ru-RU" sz="2400" dirty="0" err="1"/>
              <a:t>fcvt.w</a:t>
            </a:r>
            <a:r>
              <a:rPr lang="ru-RU" sz="2400" dirty="0"/>
              <a:t>[u].P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8" y="1700808"/>
            <a:ext cx="4491540" cy="17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8600743" cy="114300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Управляющий регистр </a:t>
            </a:r>
            <a:r>
              <a:rPr lang="en-US" sz="3200" dirty="0" err="1" smtClean="0"/>
              <a:t>fcsr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/>
              <a:t>RISC-V определяет отдельное адресное пространство из 4096 регистров управления и состояния, связанных с каждым портом. Регистры образуют 4K (12 битов) пространство управляющих счётчиков, флагов, масок и прочего. </a:t>
            </a:r>
            <a:endParaRPr lang="en-US" sz="1800" dirty="0" smtClean="0"/>
          </a:p>
          <a:p>
            <a:pPr marL="45720" indent="0">
              <a:buNone/>
            </a:pPr>
            <a:r>
              <a:rPr lang="ru-RU" sz="1800" dirty="0" smtClean="0"/>
              <a:t>Имеется </a:t>
            </a:r>
            <a:r>
              <a:rPr lang="ru-RU" sz="1800" dirty="0"/>
              <a:t>набор инструкций CSR, которые работают с блоком. Все инструкции CSR атомарно читают-изменяют-записывают один регистр блока, спецификатор регистра которого закодирован в 12-битном поле </a:t>
            </a:r>
            <a:r>
              <a:rPr lang="ru-RU" sz="1800" dirty="0" err="1"/>
              <a:t>csr</a:t>
            </a:r>
            <a:r>
              <a:rPr lang="ru-RU" sz="1800" dirty="0"/>
              <a:t> инструкции, хранящемся в битах 31–20. Это атомарные R/W инструкции типа I.</a:t>
            </a:r>
            <a:endParaRPr lang="en-US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152960"/>
            <a:ext cx="8496944" cy="35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4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0199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b="1" dirty="0"/>
              <a:t>До 8 баллов </a:t>
            </a:r>
            <a:endParaRPr lang="ru-RU" sz="1400" b="1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Написать </a:t>
            </a:r>
            <a:r>
              <a:rPr lang="ru-RU" sz="1400" dirty="0"/>
              <a:t>программу, осуществляющую вычисление корня квадратного из положительного числа с заданной точностью, используя для этого соответствующую итерационную формулу. </a:t>
            </a:r>
            <a:endParaRPr lang="ru-RU" sz="14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В </a:t>
            </a:r>
            <a:r>
              <a:rPr lang="ru-RU" sz="1400" dirty="0"/>
              <a:t>качестве исходных данных вводятся исходное действительное число и точность вычислений, задаваемая также действительным числом. </a:t>
            </a:r>
            <a:endParaRPr lang="ru-RU" sz="14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Вычисление </a:t>
            </a:r>
            <a:r>
              <a:rPr lang="ru-RU" sz="1400" dirty="0"/>
              <a:t>корня оформить как отдельную подпрограмму, принимающую значение аргумента и точность, которая возвращает в качестве результата полученную величину квадратного корня. </a:t>
            </a:r>
            <a:endParaRPr lang="ru-RU" sz="14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Основная </a:t>
            </a:r>
            <a:r>
              <a:rPr lang="ru-RU" sz="1400" dirty="0"/>
              <a:t>программа осуществляет ввод исходного числа и точности с консоли с проверкой на корректные значения, а также вывод результата. </a:t>
            </a:r>
            <a:endParaRPr lang="ru-RU" sz="14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b="1" dirty="0" smtClean="0"/>
              <a:t>Опционально </a:t>
            </a:r>
            <a:r>
              <a:rPr lang="ru-RU" sz="1400" b="1" dirty="0"/>
              <a:t>до +2 баллов </a:t>
            </a:r>
            <a:endParaRPr lang="ru-RU" sz="1400" b="1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Обернуть </a:t>
            </a:r>
            <a:r>
              <a:rPr lang="ru-RU" sz="1400" dirty="0"/>
              <a:t>ввод исходных данных и их проверку, вывод результата вычислений, вызов подпрограммы вычисления квадратного корня в отдельные макроопределения. </a:t>
            </a:r>
            <a:endParaRPr lang="ru-RU" sz="14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400" dirty="0" smtClean="0"/>
              <a:t>Эти </a:t>
            </a:r>
            <a:r>
              <a:rPr lang="ru-RU" sz="1400" dirty="0"/>
              <a:t>макроопределения оформить в отдельном файле, подключаемом к основной программе вместо описания в ней глобальных точек. Подпрограмма вычисления квадратного корня также должна находиться в отдельном файле. При выполнении задания разработать только одну программу с учетом целевой оценки.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575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34252</TotalTime>
  <Words>347</Words>
  <Application>Microsoft Office PowerPoint</Application>
  <PresentationFormat>Экран (4:3)</PresentationFormat>
  <Paragraphs>36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Математический сопроцессор. Арифметика с плавающей точкой</vt:lpstr>
      <vt:lpstr>Инструкции</vt:lpstr>
      <vt:lpstr>Презентация PowerPoint</vt:lpstr>
      <vt:lpstr>Управляющий регистр fcsr</vt:lpstr>
      <vt:lpstr>Презентация PowerPoint</vt:lpstr>
      <vt:lpstr>Домашнее задание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1. Эмулятор RARS. Первоначальное знакомство</dc:title>
  <dc:creator>HP</dc:creator>
  <cp:lastModifiedBy>HP</cp:lastModifiedBy>
  <cp:revision>81</cp:revision>
  <dcterms:created xsi:type="dcterms:W3CDTF">2023-08-30T09:14:18Z</dcterms:created>
  <dcterms:modified xsi:type="dcterms:W3CDTF">2023-10-11T14:55:02Z</dcterms:modified>
</cp:coreProperties>
</file>