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80" r:id="rId5"/>
    <p:sldId id="275" r:id="rId6"/>
    <p:sldId id="261" r:id="rId7"/>
    <p:sldId id="283" r:id="rId8"/>
    <p:sldId id="284" r:id="rId9"/>
    <p:sldId id="281" r:id="rId10"/>
    <p:sldId id="265" r:id="rId11"/>
    <p:sldId id="272" r:id="rId12"/>
    <p:sldId id="26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p:scale>
          <a:sx n="100" d="100"/>
          <a:sy n="100" d="100"/>
        </p:scale>
        <p:origin x="1022" y="461"/>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87824" y="915566"/>
            <a:ext cx="5580112" cy="1080121"/>
          </a:xfrm>
        </p:spPr>
        <p:txBody>
          <a:bodyPr/>
          <a:lstStyle/>
          <a:p>
            <a:pPr algn="ctr"/>
            <a:r>
              <a:rPr lang="en-US" altLang="ko-KR" sz="2800" dirty="0"/>
              <a:t>Project In Parallel/Distributed Programming </a:t>
            </a:r>
          </a:p>
        </p:txBody>
      </p:sp>
      <p:sp>
        <p:nvSpPr>
          <p:cNvPr id="4" name="Text Placeholder 3"/>
          <p:cNvSpPr>
            <a:spLocks noGrp="1"/>
          </p:cNvSpPr>
          <p:nvPr>
            <p:ph type="body" sz="quarter" idx="11"/>
          </p:nvPr>
        </p:nvSpPr>
        <p:spPr>
          <a:xfrm>
            <a:off x="3491880" y="2009016"/>
            <a:ext cx="5292080" cy="2866989"/>
          </a:xfrm>
        </p:spPr>
        <p:txBody>
          <a:bodyPr/>
          <a:lstStyle/>
          <a:p>
            <a:pPr>
              <a:spcBef>
                <a:spcPts val="0"/>
              </a:spcBef>
              <a:defRPr/>
            </a:pPr>
            <a:r>
              <a:rPr lang="en-US" altLang="ko-KR" dirty="0"/>
              <a:t>Project Name : Online Poker Application</a:t>
            </a:r>
          </a:p>
          <a:p>
            <a:pPr>
              <a:spcBef>
                <a:spcPts val="0"/>
              </a:spcBef>
              <a:defRPr/>
            </a:pPr>
            <a:endParaRPr lang="en-US" altLang="ko-KR" dirty="0"/>
          </a:p>
          <a:p>
            <a:pPr>
              <a:spcBef>
                <a:spcPts val="0"/>
              </a:spcBef>
              <a:defRPr/>
            </a:pPr>
            <a:r>
              <a:rPr lang="en-US" altLang="ko-KR" dirty="0"/>
              <a:t>Lecturer in Charge :  Prof. Roy Friedman</a:t>
            </a:r>
          </a:p>
          <a:p>
            <a:pPr>
              <a:spcBef>
                <a:spcPts val="0"/>
              </a:spcBef>
              <a:defRPr/>
            </a:pPr>
            <a:endParaRPr lang="en-US" altLang="ko-KR" dirty="0"/>
          </a:p>
          <a:p>
            <a:pPr>
              <a:spcBef>
                <a:spcPts val="0"/>
              </a:spcBef>
              <a:defRPr/>
            </a:pPr>
            <a:r>
              <a:rPr lang="en-US" altLang="ko-KR" dirty="0"/>
              <a:t>Moderator : Mr. Ohad Eytan</a:t>
            </a:r>
          </a:p>
          <a:p>
            <a:pPr>
              <a:spcBef>
                <a:spcPts val="0"/>
              </a:spcBef>
              <a:defRPr/>
            </a:pPr>
            <a:endParaRPr lang="en-US" altLang="ko-KR" dirty="0"/>
          </a:p>
          <a:p>
            <a:pPr>
              <a:spcBef>
                <a:spcPts val="0"/>
              </a:spcBef>
              <a:defRPr/>
            </a:pPr>
            <a:endParaRPr lang="en-US" altLang="ko-KR"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819" y="11281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lstStyle/>
          <a:p>
            <a:r>
              <a:rPr lang="en-US" altLang="ko-KR" dirty="0">
                <a:solidFill>
                  <a:schemeClr val="tx1">
                    <a:lumMod val="75000"/>
                    <a:lumOff val="25000"/>
                  </a:schemeClr>
                </a:solidFill>
              </a:rPr>
              <a:t>Online Poker Application</a:t>
            </a:r>
            <a:endParaRPr lang="ko-KR" altLang="en-US" dirty="0">
              <a:solidFill>
                <a:schemeClr val="tx1">
                  <a:lumMod val="75000"/>
                  <a:lumOff val="25000"/>
                </a:schemeClr>
              </a:solidFill>
            </a:endParaRPr>
          </a:p>
        </p:txBody>
      </p:sp>
      <p:sp>
        <p:nvSpPr>
          <p:cNvPr id="7" name="TextBox 6"/>
          <p:cNvSpPr txBox="1"/>
          <p:nvPr/>
        </p:nvSpPr>
        <p:spPr>
          <a:xfrm>
            <a:off x="536394" y="1850522"/>
            <a:ext cx="4827694" cy="2492990"/>
          </a:xfrm>
          <a:prstGeom prst="rect">
            <a:avLst/>
          </a:prstGeom>
          <a:noFill/>
        </p:spPr>
        <p:txBody>
          <a:bodyPr wrap="square" rtlCol="0">
            <a:spAutoFit/>
          </a:bodyPr>
          <a:lstStyle/>
          <a:p>
            <a:pPr marL="171450" indent="-171450" algn="just">
              <a:buSzPct val="150000"/>
              <a:buFont typeface="Arial" panose="020B0604020202020204" pitchFamily="34" charset="0"/>
              <a:buChar char="•"/>
            </a:pPr>
            <a:r>
              <a:rPr lang="en-US" altLang="ko-KR" sz="1200" b="1" dirty="0">
                <a:solidFill>
                  <a:schemeClr val="bg1"/>
                </a:solidFill>
                <a:cs typeface="Arial" pitchFamily="34" charset="0"/>
              </a:rPr>
              <a:t>Our application is an interactive online poker app that allows you to play poker games with hundreds of real players from all over the world. </a:t>
            </a:r>
          </a:p>
          <a:p>
            <a:pPr algn="just"/>
            <a:endParaRPr lang="en-US" altLang="ko-KR" sz="1200" b="1" dirty="0">
              <a:solidFill>
                <a:schemeClr val="bg1"/>
              </a:solidFill>
              <a:cs typeface="Arial" pitchFamily="34" charset="0"/>
            </a:endParaRPr>
          </a:p>
          <a:p>
            <a:pPr marL="171450" indent="-171450" algn="just">
              <a:buSzPct val="150000"/>
              <a:buFont typeface="Arial" panose="020B0604020202020204" pitchFamily="34" charset="0"/>
              <a:buChar char="•"/>
            </a:pPr>
            <a:r>
              <a:rPr lang="en-US" altLang="ko-KR" sz="1200" b="1" dirty="0">
                <a:solidFill>
                  <a:schemeClr val="bg1"/>
                </a:solidFill>
                <a:cs typeface="Arial" pitchFamily="34" charset="0"/>
              </a:rPr>
              <a:t>You can enjoy betting and playing poker using the app’s easy and comfortable user interface.</a:t>
            </a:r>
          </a:p>
          <a:p>
            <a:pPr algn="just"/>
            <a:endParaRPr lang="en-US" altLang="ko-KR" sz="1200" b="1" dirty="0">
              <a:solidFill>
                <a:schemeClr val="bg1"/>
              </a:solidFill>
              <a:cs typeface="Arial" pitchFamily="34" charset="0"/>
            </a:endParaRPr>
          </a:p>
          <a:p>
            <a:pPr marL="171450" indent="-171450" algn="just">
              <a:buSzPct val="150000"/>
              <a:buFont typeface="Arial" panose="020B0604020202020204" pitchFamily="34" charset="0"/>
              <a:buChar char="•"/>
            </a:pPr>
            <a:r>
              <a:rPr lang="en-US" altLang="ko-KR" sz="1200" b="1" dirty="0">
                <a:solidFill>
                  <a:schemeClr val="bg1"/>
                </a:solidFill>
                <a:cs typeface="Arial" pitchFamily="34" charset="0"/>
              </a:rPr>
              <a:t>The app provides many poker tables with various betting options allowing each player to play with the budget he prefers.</a:t>
            </a:r>
          </a:p>
          <a:p>
            <a:pPr algn="just"/>
            <a:endParaRPr lang="en-US" altLang="ko-KR" sz="1200" b="1" dirty="0">
              <a:solidFill>
                <a:schemeClr val="bg1"/>
              </a:solidFill>
              <a:cs typeface="Arial" pitchFamily="34" charset="0"/>
            </a:endParaRPr>
          </a:p>
          <a:p>
            <a:pPr algn="just"/>
            <a:endParaRPr lang="en-US" altLang="ko-KR" sz="1200" b="1" dirty="0">
              <a:solidFill>
                <a:schemeClr val="bg1"/>
              </a:solidFill>
              <a:cs typeface="Arial" pitchFamily="34" charset="0"/>
            </a:endParaRPr>
          </a:p>
          <a:p>
            <a:pPr algn="just"/>
            <a:endParaRPr lang="ko-KR" altLang="en-US" sz="1200" b="1" dirty="0">
              <a:solidFill>
                <a:schemeClr val="bg1"/>
              </a:solidFill>
              <a:cs typeface="Arial" pitchFamily="34" charset="0"/>
            </a:endParaRPr>
          </a:p>
        </p:txBody>
      </p:sp>
      <p:sp>
        <p:nvSpPr>
          <p:cNvPr id="35" name="Text Placeholder 1"/>
          <p:cNvSpPr txBox="1">
            <a:spLocks/>
          </p:cNvSpPr>
          <p:nvPr/>
        </p:nvSpPr>
        <p:spPr>
          <a:xfrm>
            <a:off x="511434" y="1419622"/>
            <a:ext cx="2999507" cy="2880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600" b="1" dirty="0">
                <a:solidFill>
                  <a:schemeClr val="accent1"/>
                </a:solidFill>
                <a:cs typeface="Arial" pitchFamily="34" charset="0"/>
              </a:rPr>
              <a:t>General Description</a:t>
            </a:r>
            <a:endParaRPr lang="ko-KR" altLang="en-US" sz="1600" b="1" dirty="0">
              <a:solidFill>
                <a:schemeClr val="accent1"/>
              </a:solidFill>
              <a:cs typeface="Arial" pitchFamily="34" charset="0"/>
            </a:endParaRPr>
          </a:p>
        </p:txBody>
      </p:sp>
      <p:pic>
        <p:nvPicPr>
          <p:cNvPr id="70" name="Picture Placeholder 69" descr="A picture containing shape&#10;&#10;Description automatically generated">
            <a:extLst>
              <a:ext uri="{FF2B5EF4-FFF2-40B4-BE49-F238E27FC236}">
                <a16:creationId xmlns:a16="http://schemas.microsoft.com/office/drawing/2014/main" id="{5E6F4E42-23A9-4F31-ACC0-11462F93F5D5}"/>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7720" r="17720"/>
          <a:stretch>
            <a:fillRect/>
          </a:stretch>
        </p:blipFill>
        <p:spPr/>
      </p:pic>
      <p:pic>
        <p:nvPicPr>
          <p:cNvPr id="72" name="Picture 71" descr="A picture containing graphical user interface&#10;&#10;Description automatically generated">
            <a:extLst>
              <a:ext uri="{FF2B5EF4-FFF2-40B4-BE49-F238E27FC236}">
                <a16:creationId xmlns:a16="http://schemas.microsoft.com/office/drawing/2014/main" id="{E215D38E-143E-4FFD-A219-B9207AD475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19" y="1242177"/>
            <a:ext cx="1640571" cy="2645837"/>
          </a:xfrm>
          <a:prstGeom prst="rect">
            <a:avLst/>
          </a:prstGeom>
        </p:spPr>
      </p:pic>
    </p:spTree>
    <p:extLst>
      <p:ext uri="{BB962C8B-B14F-4D97-AF65-F5344CB8AC3E}">
        <p14:creationId xmlns:p14="http://schemas.microsoft.com/office/powerpoint/2010/main" val="196838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Implementation Architecture</a:t>
            </a:r>
            <a:endParaRPr lang="ko-KR" altLang="en-US" dirty="0"/>
          </a:p>
        </p:txBody>
      </p:sp>
      <p:pic>
        <p:nvPicPr>
          <p:cNvPr id="23" name="Picture 22">
            <a:extLst>
              <a:ext uri="{FF2B5EF4-FFF2-40B4-BE49-F238E27FC236}">
                <a16:creationId xmlns:a16="http://schemas.microsoft.com/office/drawing/2014/main" id="{EB14116C-BD40-4555-91FF-64A8433656C1}"/>
              </a:ext>
            </a:extLst>
          </p:cNvPr>
          <p:cNvPicPr>
            <a:picLocks noChangeAspect="1"/>
          </p:cNvPicPr>
          <p:nvPr/>
        </p:nvPicPr>
        <p:blipFill>
          <a:blip r:embed="rId2"/>
          <a:stretch>
            <a:fillRect/>
          </a:stretch>
        </p:blipFill>
        <p:spPr>
          <a:xfrm>
            <a:off x="144016" y="701771"/>
            <a:ext cx="8820472" cy="4246243"/>
          </a:xfrm>
          <a:prstGeom prst="rect">
            <a:avLst/>
          </a:prstGeom>
        </p:spPr>
      </p:pic>
      <p:sp>
        <p:nvSpPr>
          <p:cNvPr id="24" name="TextBox 23">
            <a:extLst>
              <a:ext uri="{FF2B5EF4-FFF2-40B4-BE49-F238E27FC236}">
                <a16:creationId xmlns:a16="http://schemas.microsoft.com/office/drawing/2014/main" id="{26ED413F-CEB7-4583-931D-DFA48C17EADF}"/>
              </a:ext>
            </a:extLst>
          </p:cNvPr>
          <p:cNvSpPr txBox="1"/>
          <p:nvPr/>
        </p:nvSpPr>
        <p:spPr>
          <a:xfrm>
            <a:off x="1691680" y="1419622"/>
            <a:ext cx="432048" cy="338554"/>
          </a:xfrm>
          <a:prstGeom prst="rect">
            <a:avLst/>
          </a:prstGeom>
          <a:noFill/>
        </p:spPr>
        <p:txBody>
          <a:bodyPr wrap="square" rtlCol="0">
            <a:spAutoFit/>
          </a:bodyPr>
          <a:lstStyle/>
          <a:p>
            <a:pPr algn="ctr"/>
            <a:r>
              <a:rPr lang="en-US" sz="800" dirty="0"/>
              <a:t>App</a:t>
            </a:r>
          </a:p>
          <a:p>
            <a:pPr algn="ctr"/>
            <a:r>
              <a:rPr lang="en-US" sz="800" dirty="0"/>
              <a:t>Code</a:t>
            </a:r>
          </a:p>
        </p:txBody>
      </p:sp>
      <p:sp>
        <p:nvSpPr>
          <p:cNvPr id="51" name="TextBox 50">
            <a:extLst>
              <a:ext uri="{FF2B5EF4-FFF2-40B4-BE49-F238E27FC236}">
                <a16:creationId xmlns:a16="http://schemas.microsoft.com/office/drawing/2014/main" id="{7E44FAE7-7E52-46B8-86A0-C41AAE427771}"/>
              </a:ext>
            </a:extLst>
          </p:cNvPr>
          <p:cNvSpPr txBox="1"/>
          <p:nvPr/>
        </p:nvSpPr>
        <p:spPr>
          <a:xfrm>
            <a:off x="1691680" y="3651870"/>
            <a:ext cx="432048" cy="338554"/>
          </a:xfrm>
          <a:prstGeom prst="rect">
            <a:avLst/>
          </a:prstGeom>
          <a:noFill/>
        </p:spPr>
        <p:txBody>
          <a:bodyPr wrap="square" rtlCol="0">
            <a:spAutoFit/>
          </a:bodyPr>
          <a:lstStyle/>
          <a:p>
            <a:pPr algn="ctr"/>
            <a:r>
              <a:rPr lang="en-US" sz="800" dirty="0"/>
              <a:t>App</a:t>
            </a:r>
          </a:p>
          <a:p>
            <a:pPr algn="ctr"/>
            <a:r>
              <a:rPr lang="en-US" sz="800" dirty="0"/>
              <a:t>Code</a:t>
            </a:r>
          </a:p>
        </p:txBody>
      </p:sp>
    </p:spTree>
    <p:extLst>
      <p:ext uri="{BB962C8B-B14F-4D97-AF65-F5344CB8AC3E}">
        <p14:creationId xmlns:p14="http://schemas.microsoft.com/office/powerpoint/2010/main" val="227677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Technologies Used</a:t>
            </a:r>
          </a:p>
        </p:txBody>
      </p:sp>
      <p:grpSp>
        <p:nvGrpSpPr>
          <p:cNvPr id="6" name="Group 5"/>
          <p:cNvGrpSpPr/>
          <p:nvPr/>
        </p:nvGrpSpPr>
        <p:grpSpPr>
          <a:xfrm>
            <a:off x="3131840" y="1275605"/>
            <a:ext cx="5256584" cy="1080121"/>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499742"/>
            <a:ext cx="5256584" cy="108000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49974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grpSp>
        <p:nvGrpSpPr>
          <p:cNvPr id="7" name="Group 6"/>
          <p:cNvGrpSpPr/>
          <p:nvPr/>
        </p:nvGrpSpPr>
        <p:grpSpPr>
          <a:xfrm>
            <a:off x="3851840" y="1356248"/>
            <a:ext cx="4464576" cy="915556"/>
            <a:chOff x="3851840" y="1356248"/>
            <a:chExt cx="4464576" cy="915556"/>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Python</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51840" y="1625473"/>
              <a:ext cx="4464576"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We used Python as our server-side programming language. The game logic, rules, database management and all controlling functions were written in Python using AWS services. </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3851840" y="2586590"/>
            <a:ext cx="4392568" cy="915556"/>
            <a:chOff x="3851840" y="1356248"/>
            <a:chExt cx="4392568" cy="915556"/>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Java</a:t>
              </a:r>
              <a:endParaRPr lang="ko-KR" altLang="en-US" sz="1400"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We used Java to write our application’s code. Everything that manages and controls the Android device and the app’s elements’ roles was written in Java using Android Studio. </a:t>
              </a:r>
              <a:endParaRPr lang="ko-KR" altLang="en-US" sz="1200"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0AB79C82-1786-4EA0-B7D7-A3AF50E90E1F}"/>
              </a:ext>
            </a:extLst>
          </p:cNvPr>
          <p:cNvGrpSpPr/>
          <p:nvPr/>
        </p:nvGrpSpPr>
        <p:grpSpPr>
          <a:xfrm>
            <a:off x="3137595" y="3723996"/>
            <a:ext cx="5256584" cy="1080002"/>
            <a:chOff x="3131840" y="1491630"/>
            <a:chExt cx="5256584" cy="576064"/>
          </a:xfrm>
        </p:grpSpPr>
        <p:sp>
          <p:nvSpPr>
            <p:cNvPr id="45" name="Rectangle 44">
              <a:extLst>
                <a:ext uri="{FF2B5EF4-FFF2-40B4-BE49-F238E27FC236}">
                  <a16:creationId xmlns:a16="http://schemas.microsoft.com/office/drawing/2014/main" id="{3FCE5516-78D1-43D3-A598-334587DF679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a:extLst>
                <a:ext uri="{FF2B5EF4-FFF2-40B4-BE49-F238E27FC236}">
                  <a16:creationId xmlns:a16="http://schemas.microsoft.com/office/drawing/2014/main" id="{2B9B85B4-BEC3-43A2-BC1A-AD1CEF298190}"/>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7" name="TextBox 46">
            <a:extLst>
              <a:ext uri="{FF2B5EF4-FFF2-40B4-BE49-F238E27FC236}">
                <a16:creationId xmlns:a16="http://schemas.microsoft.com/office/drawing/2014/main" id="{F917A73E-9238-40E9-82BE-430964006654}"/>
              </a:ext>
            </a:extLst>
          </p:cNvPr>
          <p:cNvSpPr txBox="1"/>
          <p:nvPr/>
        </p:nvSpPr>
        <p:spPr>
          <a:xfrm>
            <a:off x="3131840" y="37239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48" name="Group 47">
            <a:extLst>
              <a:ext uri="{FF2B5EF4-FFF2-40B4-BE49-F238E27FC236}">
                <a16:creationId xmlns:a16="http://schemas.microsoft.com/office/drawing/2014/main" id="{7634F3C6-E670-4F22-B477-2FF1A6F691B4}"/>
              </a:ext>
            </a:extLst>
          </p:cNvPr>
          <p:cNvGrpSpPr/>
          <p:nvPr/>
        </p:nvGrpSpPr>
        <p:grpSpPr>
          <a:xfrm>
            <a:off x="3863350" y="3810844"/>
            <a:ext cx="4392568" cy="730890"/>
            <a:chOff x="3851840" y="1356248"/>
            <a:chExt cx="4392568" cy="730890"/>
          </a:xfrm>
        </p:grpSpPr>
        <p:sp>
          <p:nvSpPr>
            <p:cNvPr id="49" name="TextBox 48">
              <a:extLst>
                <a:ext uri="{FF2B5EF4-FFF2-40B4-BE49-F238E27FC236}">
                  <a16:creationId xmlns:a16="http://schemas.microsoft.com/office/drawing/2014/main" id="{96CAF0F4-F2DA-434E-B6D1-BF560DB5650C}"/>
                </a:ext>
              </a:extLst>
            </p:cNvPr>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XML (markup language)</a:t>
              </a:r>
              <a:endParaRPr lang="ko-KR" altLang="en-US" sz="1400" b="1"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7498EED9-1195-4008-A956-3D1FCCE6BE6E}"/>
                </a:ext>
              </a:extLst>
            </p:cNvPr>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used XML to design the application’s UI layouts and the screen elements they contain such as buttons and images.</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11510"/>
            <a:ext cx="9144000" cy="576064"/>
          </a:xfrm>
        </p:spPr>
        <p:txBody>
          <a:bodyPr/>
          <a:lstStyle/>
          <a:p>
            <a:r>
              <a:rPr lang="en-US" sz="3600" dirty="0">
                <a:cs typeface="Arial" pitchFamily="34" charset="0"/>
              </a:rPr>
              <a:t>Main Modules</a:t>
            </a:r>
          </a:p>
        </p:txBody>
      </p:sp>
      <p:sp>
        <p:nvSpPr>
          <p:cNvPr id="6" name="Rectangle 5"/>
          <p:cNvSpPr/>
          <p:nvPr/>
        </p:nvSpPr>
        <p:spPr>
          <a:xfrm>
            <a:off x="0" y="1266383"/>
            <a:ext cx="9144000" cy="375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458389" y="1347614"/>
            <a:ext cx="390997" cy="3899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106461" y="1321324"/>
            <a:ext cx="7224110" cy="560296"/>
            <a:chOff x="803640" y="3362835"/>
            <a:chExt cx="2059657" cy="560296"/>
          </a:xfrm>
        </p:grpSpPr>
        <p:sp>
          <p:nvSpPr>
            <p:cNvPr id="12" name="TextBox 11"/>
            <p:cNvSpPr txBox="1"/>
            <p:nvPr/>
          </p:nvSpPr>
          <p:spPr>
            <a:xfrm>
              <a:off x="803640" y="3646132"/>
              <a:ext cx="2059657" cy="276999"/>
            </a:xfrm>
            <a:prstGeom prst="rect">
              <a:avLst/>
            </a:prstGeom>
            <a:noFill/>
          </p:spPr>
          <p:txBody>
            <a:bodyPr wrap="square" rtlCol="0">
              <a:spAutoFit/>
            </a:bodyPr>
            <a:lstStyle/>
            <a:p>
              <a:pPr algn="just"/>
              <a:r>
                <a:rPr lang="en-US" altLang="ko-KR" sz="1200" dirty="0">
                  <a:solidFill>
                    <a:schemeClr val="bg1"/>
                  </a:solidFill>
                  <a:cs typeface="Arial" pitchFamily="34" charset="0"/>
                </a:rPr>
                <a:t>This module’s responsibility is to make all procedures needed after a user logs into the application. </a:t>
              </a: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onConnect</a:t>
              </a:r>
              <a:endParaRPr lang="ko-KR" altLang="en-US" sz="1400" b="1" dirty="0">
                <a:solidFill>
                  <a:schemeClr val="bg1"/>
                </a:solidFill>
                <a:cs typeface="Arial" pitchFamily="34" charset="0"/>
              </a:endParaRPr>
            </a:p>
          </p:txBody>
        </p:sp>
      </p:grpSp>
      <p:sp>
        <p:nvSpPr>
          <p:cNvPr id="33" name="TextBox 32"/>
          <p:cNvSpPr txBox="1"/>
          <p:nvPr/>
        </p:nvSpPr>
        <p:spPr>
          <a:xfrm>
            <a:off x="395536" y="1357943"/>
            <a:ext cx="516701" cy="369332"/>
          </a:xfrm>
          <a:prstGeom prst="rect">
            <a:avLst/>
          </a:prstGeom>
          <a:noFill/>
        </p:spPr>
        <p:txBody>
          <a:bodyPr wrap="square" rtlCol="0">
            <a:spAutoFit/>
          </a:bodyPr>
          <a:lstStyle/>
          <a:p>
            <a:pPr algn="ctr"/>
            <a:r>
              <a:rPr lang="en-US" altLang="ko-KR"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20" name="Oval 19">
            <a:extLst>
              <a:ext uri="{FF2B5EF4-FFF2-40B4-BE49-F238E27FC236}">
                <a16:creationId xmlns:a16="http://schemas.microsoft.com/office/drawing/2014/main" id="{9EB4379D-BC03-4899-BF43-12DB1E33F1D5}"/>
              </a:ext>
            </a:extLst>
          </p:cNvPr>
          <p:cNvSpPr/>
          <p:nvPr/>
        </p:nvSpPr>
        <p:spPr>
          <a:xfrm>
            <a:off x="466036" y="1949968"/>
            <a:ext cx="390997" cy="3899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1" name="Group 20">
            <a:extLst>
              <a:ext uri="{FF2B5EF4-FFF2-40B4-BE49-F238E27FC236}">
                <a16:creationId xmlns:a16="http://schemas.microsoft.com/office/drawing/2014/main" id="{C33D5D3A-F35E-45AB-96FC-2342A71ACE09}"/>
              </a:ext>
            </a:extLst>
          </p:cNvPr>
          <p:cNvGrpSpPr/>
          <p:nvPr/>
        </p:nvGrpSpPr>
        <p:grpSpPr>
          <a:xfrm>
            <a:off x="1114108" y="1923678"/>
            <a:ext cx="7224110" cy="560296"/>
            <a:chOff x="803640" y="3362835"/>
            <a:chExt cx="2059657" cy="560296"/>
          </a:xfrm>
        </p:grpSpPr>
        <p:sp>
          <p:nvSpPr>
            <p:cNvPr id="22" name="TextBox 21">
              <a:extLst>
                <a:ext uri="{FF2B5EF4-FFF2-40B4-BE49-F238E27FC236}">
                  <a16:creationId xmlns:a16="http://schemas.microsoft.com/office/drawing/2014/main" id="{7C7AA5E4-FC88-42C7-8481-5B4D9EF4BE2D}"/>
                </a:ext>
              </a:extLst>
            </p:cNvPr>
            <p:cNvSpPr txBox="1"/>
            <p:nvPr/>
          </p:nvSpPr>
          <p:spPr>
            <a:xfrm>
              <a:off x="803640" y="3646132"/>
              <a:ext cx="2059657" cy="276999"/>
            </a:xfrm>
            <a:prstGeom prst="rect">
              <a:avLst/>
            </a:prstGeom>
            <a:noFill/>
          </p:spPr>
          <p:txBody>
            <a:bodyPr wrap="square" rtlCol="0">
              <a:spAutoFit/>
            </a:bodyPr>
            <a:lstStyle/>
            <a:p>
              <a:pPr algn="just"/>
              <a:r>
                <a:rPr lang="en-US" altLang="ko-KR" sz="1200" dirty="0">
                  <a:solidFill>
                    <a:schemeClr val="bg1"/>
                  </a:solidFill>
                  <a:cs typeface="Arial" pitchFamily="34" charset="0"/>
                </a:rPr>
                <a:t>This module is responsible for all procedures needed when a user joins a table.</a:t>
              </a:r>
              <a:endParaRPr lang="ko-KR" altLang="en-US" sz="1200" dirty="0">
                <a:solidFill>
                  <a:schemeClr val="bg1"/>
                </a:solidFill>
                <a:cs typeface="Arial" pitchFamily="34" charset="0"/>
              </a:endParaRPr>
            </a:p>
          </p:txBody>
        </p:sp>
        <p:sp>
          <p:nvSpPr>
            <p:cNvPr id="23" name="TextBox 22">
              <a:extLst>
                <a:ext uri="{FF2B5EF4-FFF2-40B4-BE49-F238E27FC236}">
                  <a16:creationId xmlns:a16="http://schemas.microsoft.com/office/drawing/2014/main" id="{45FBF628-8C31-4529-869B-AD56826E1764}"/>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onJoin</a:t>
              </a:r>
              <a:endParaRPr lang="ko-KR" altLang="en-US" sz="1400" b="1" dirty="0">
                <a:solidFill>
                  <a:schemeClr val="bg1"/>
                </a:solidFill>
                <a:cs typeface="Arial" pitchFamily="34" charset="0"/>
              </a:endParaRPr>
            </a:p>
          </p:txBody>
        </p:sp>
      </p:grpSp>
      <p:sp>
        <p:nvSpPr>
          <p:cNvPr id="24" name="TextBox 23">
            <a:extLst>
              <a:ext uri="{FF2B5EF4-FFF2-40B4-BE49-F238E27FC236}">
                <a16:creationId xmlns:a16="http://schemas.microsoft.com/office/drawing/2014/main" id="{ED44BA8C-8F46-4DE5-BE1E-3A0666612934}"/>
              </a:ext>
            </a:extLst>
          </p:cNvPr>
          <p:cNvSpPr txBox="1"/>
          <p:nvPr/>
        </p:nvSpPr>
        <p:spPr>
          <a:xfrm>
            <a:off x="403183" y="1960297"/>
            <a:ext cx="516701" cy="369332"/>
          </a:xfrm>
          <a:prstGeom prst="rect">
            <a:avLst/>
          </a:prstGeom>
          <a:noFill/>
        </p:spPr>
        <p:txBody>
          <a:bodyPr wrap="square" rtlCol="0">
            <a:spAutoFit/>
          </a:bodyPr>
          <a:lstStyle/>
          <a:p>
            <a:pPr algn="ctr"/>
            <a:r>
              <a:rPr lang="en-US" altLang="ko-KR"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25" name="Oval 24">
            <a:extLst>
              <a:ext uri="{FF2B5EF4-FFF2-40B4-BE49-F238E27FC236}">
                <a16:creationId xmlns:a16="http://schemas.microsoft.com/office/drawing/2014/main" id="{B95CD2EE-3522-49FD-A4E8-7DF99D3C351D}"/>
              </a:ext>
            </a:extLst>
          </p:cNvPr>
          <p:cNvSpPr/>
          <p:nvPr/>
        </p:nvSpPr>
        <p:spPr>
          <a:xfrm>
            <a:off x="458389" y="2587518"/>
            <a:ext cx="390997" cy="3899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6" name="Group 25">
            <a:extLst>
              <a:ext uri="{FF2B5EF4-FFF2-40B4-BE49-F238E27FC236}">
                <a16:creationId xmlns:a16="http://schemas.microsoft.com/office/drawing/2014/main" id="{956E52A6-9B1D-411C-90B5-D8739FFD1510}"/>
              </a:ext>
            </a:extLst>
          </p:cNvPr>
          <p:cNvGrpSpPr/>
          <p:nvPr/>
        </p:nvGrpSpPr>
        <p:grpSpPr>
          <a:xfrm>
            <a:off x="1106461" y="2561228"/>
            <a:ext cx="7224110" cy="560296"/>
            <a:chOff x="803640" y="3362835"/>
            <a:chExt cx="2059657" cy="560296"/>
          </a:xfrm>
        </p:grpSpPr>
        <p:sp>
          <p:nvSpPr>
            <p:cNvPr id="27" name="TextBox 26">
              <a:extLst>
                <a:ext uri="{FF2B5EF4-FFF2-40B4-BE49-F238E27FC236}">
                  <a16:creationId xmlns:a16="http://schemas.microsoft.com/office/drawing/2014/main" id="{C81646BC-5171-478A-9D24-BF75E2410824}"/>
                </a:ext>
              </a:extLst>
            </p:cNvPr>
            <p:cNvSpPr txBox="1"/>
            <p:nvPr/>
          </p:nvSpPr>
          <p:spPr>
            <a:xfrm>
              <a:off x="803640" y="3646132"/>
              <a:ext cx="2059657" cy="276999"/>
            </a:xfrm>
            <a:prstGeom prst="rect">
              <a:avLst/>
            </a:prstGeom>
            <a:noFill/>
          </p:spPr>
          <p:txBody>
            <a:bodyPr wrap="square" rtlCol="0">
              <a:spAutoFit/>
            </a:bodyPr>
            <a:lstStyle/>
            <a:p>
              <a:pPr algn="just"/>
              <a:r>
                <a:rPr lang="en-US" altLang="ko-KR" sz="1200" dirty="0">
                  <a:solidFill>
                    <a:schemeClr val="bg1"/>
                  </a:solidFill>
                  <a:cs typeface="Arial" pitchFamily="34" charset="0"/>
                </a:rPr>
                <a:t>This module takes care of everything needed when a user wants to sit on a table and play.</a:t>
              </a:r>
              <a:endParaRPr lang="ko-KR" altLang="en-US" sz="1200" dirty="0">
                <a:solidFill>
                  <a:schemeClr val="bg1"/>
                </a:solidFill>
                <a:cs typeface="Arial" pitchFamily="34" charset="0"/>
              </a:endParaRPr>
            </a:p>
          </p:txBody>
        </p:sp>
        <p:sp>
          <p:nvSpPr>
            <p:cNvPr id="28" name="TextBox 27">
              <a:extLst>
                <a:ext uri="{FF2B5EF4-FFF2-40B4-BE49-F238E27FC236}">
                  <a16:creationId xmlns:a16="http://schemas.microsoft.com/office/drawing/2014/main" id="{DEEDDDD4-A458-42EC-B4E5-ADB2FC58E8A5}"/>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onSit</a:t>
              </a:r>
              <a:endParaRPr lang="ko-KR" altLang="en-US" sz="1400" b="1" dirty="0">
                <a:solidFill>
                  <a:schemeClr val="bg1"/>
                </a:solidFill>
                <a:cs typeface="Arial" pitchFamily="34" charset="0"/>
              </a:endParaRPr>
            </a:p>
          </p:txBody>
        </p:sp>
      </p:grpSp>
      <p:sp>
        <p:nvSpPr>
          <p:cNvPr id="29" name="TextBox 28">
            <a:extLst>
              <a:ext uri="{FF2B5EF4-FFF2-40B4-BE49-F238E27FC236}">
                <a16:creationId xmlns:a16="http://schemas.microsoft.com/office/drawing/2014/main" id="{62554BF1-1497-4BA9-A81D-33B3E2AEF0BD}"/>
              </a:ext>
            </a:extLst>
          </p:cNvPr>
          <p:cNvSpPr txBox="1"/>
          <p:nvPr/>
        </p:nvSpPr>
        <p:spPr>
          <a:xfrm>
            <a:off x="395536" y="2597847"/>
            <a:ext cx="516701" cy="369332"/>
          </a:xfrm>
          <a:prstGeom prst="rect">
            <a:avLst/>
          </a:prstGeom>
          <a:noFill/>
        </p:spPr>
        <p:txBody>
          <a:bodyPr wrap="square" rtlCol="0">
            <a:spAutoFit/>
          </a:bodyPr>
          <a:lstStyle/>
          <a:p>
            <a:pPr algn="ctr"/>
            <a:r>
              <a:rPr lang="en-US" altLang="ko-KR"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0" name="Oval 29">
            <a:extLst>
              <a:ext uri="{FF2B5EF4-FFF2-40B4-BE49-F238E27FC236}">
                <a16:creationId xmlns:a16="http://schemas.microsoft.com/office/drawing/2014/main" id="{063CE664-24EB-49A1-94A8-6681B9CBB8BA}"/>
              </a:ext>
            </a:extLst>
          </p:cNvPr>
          <p:cNvSpPr/>
          <p:nvPr/>
        </p:nvSpPr>
        <p:spPr>
          <a:xfrm>
            <a:off x="466036" y="3189872"/>
            <a:ext cx="390997" cy="3899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1" name="Group 30">
            <a:extLst>
              <a:ext uri="{FF2B5EF4-FFF2-40B4-BE49-F238E27FC236}">
                <a16:creationId xmlns:a16="http://schemas.microsoft.com/office/drawing/2014/main" id="{E2101E4B-4A5C-40C1-B66E-B54B6ACF2A44}"/>
              </a:ext>
            </a:extLst>
          </p:cNvPr>
          <p:cNvGrpSpPr/>
          <p:nvPr/>
        </p:nvGrpSpPr>
        <p:grpSpPr>
          <a:xfrm>
            <a:off x="1114108" y="3163582"/>
            <a:ext cx="7224110" cy="744962"/>
            <a:chOff x="803640" y="3362835"/>
            <a:chExt cx="2059657" cy="744962"/>
          </a:xfrm>
        </p:grpSpPr>
        <p:sp>
          <p:nvSpPr>
            <p:cNvPr id="32" name="TextBox 31">
              <a:extLst>
                <a:ext uri="{FF2B5EF4-FFF2-40B4-BE49-F238E27FC236}">
                  <a16:creationId xmlns:a16="http://schemas.microsoft.com/office/drawing/2014/main" id="{06527498-37EC-485A-806E-26D3858AC46D}"/>
                </a:ext>
              </a:extLst>
            </p:cNvPr>
            <p:cNvSpPr txBox="1"/>
            <p:nvPr/>
          </p:nvSpPr>
          <p:spPr>
            <a:xfrm>
              <a:off x="803640" y="3646132"/>
              <a:ext cx="2059657" cy="461665"/>
            </a:xfrm>
            <a:prstGeom prst="rect">
              <a:avLst/>
            </a:prstGeom>
            <a:noFill/>
          </p:spPr>
          <p:txBody>
            <a:bodyPr wrap="square" rtlCol="0">
              <a:spAutoFit/>
            </a:bodyPr>
            <a:lstStyle/>
            <a:p>
              <a:pPr algn="just"/>
              <a:r>
                <a:rPr lang="en-US" altLang="ko-KR" sz="1200" dirty="0">
                  <a:solidFill>
                    <a:schemeClr val="bg1"/>
                  </a:solidFill>
                  <a:cs typeface="Arial" pitchFamily="34" charset="0"/>
                </a:rPr>
                <a:t>This module’s role is to manage the flow of the game and take care of everything needed for the game to work as expected and according to the rules.</a:t>
              </a:r>
              <a:endParaRPr lang="ko-KR" altLang="en-US" sz="1200" dirty="0">
                <a:solidFill>
                  <a:schemeClr val="bg1"/>
                </a:solidFill>
                <a:cs typeface="Arial" pitchFamily="34" charset="0"/>
              </a:endParaRPr>
            </a:p>
          </p:txBody>
        </p:sp>
        <p:sp>
          <p:nvSpPr>
            <p:cNvPr id="36" name="TextBox 35">
              <a:extLst>
                <a:ext uri="{FF2B5EF4-FFF2-40B4-BE49-F238E27FC236}">
                  <a16:creationId xmlns:a16="http://schemas.microsoft.com/office/drawing/2014/main" id="{CCE7CE8D-553A-4660-A478-7155CA0718F2}"/>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Controller</a:t>
              </a:r>
              <a:endParaRPr lang="ko-KR" altLang="en-US" sz="1400" b="1" dirty="0">
                <a:solidFill>
                  <a:schemeClr val="bg1"/>
                </a:solidFill>
                <a:cs typeface="Arial" pitchFamily="34" charset="0"/>
              </a:endParaRPr>
            </a:p>
          </p:txBody>
        </p:sp>
      </p:grpSp>
      <p:sp>
        <p:nvSpPr>
          <p:cNvPr id="37" name="TextBox 36">
            <a:extLst>
              <a:ext uri="{FF2B5EF4-FFF2-40B4-BE49-F238E27FC236}">
                <a16:creationId xmlns:a16="http://schemas.microsoft.com/office/drawing/2014/main" id="{DEB1A9A2-99AC-4592-A88E-FA1FF1C6CC90}"/>
              </a:ext>
            </a:extLst>
          </p:cNvPr>
          <p:cNvSpPr txBox="1"/>
          <p:nvPr/>
        </p:nvSpPr>
        <p:spPr>
          <a:xfrm>
            <a:off x="403183" y="3200201"/>
            <a:ext cx="516701" cy="369332"/>
          </a:xfrm>
          <a:prstGeom prst="rect">
            <a:avLst/>
          </a:prstGeom>
          <a:noFill/>
        </p:spPr>
        <p:txBody>
          <a:bodyPr wrap="square" rtlCol="0">
            <a:spAutoFit/>
          </a:bodyPr>
          <a:lstStyle/>
          <a:p>
            <a:pPr algn="ctr"/>
            <a:r>
              <a:rPr lang="en-US" altLang="ko-KR"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38" name="Oval 37">
            <a:extLst>
              <a:ext uri="{FF2B5EF4-FFF2-40B4-BE49-F238E27FC236}">
                <a16:creationId xmlns:a16="http://schemas.microsoft.com/office/drawing/2014/main" id="{1A982728-3D98-4726-8E9B-7D2D70497E24}"/>
              </a:ext>
            </a:extLst>
          </p:cNvPr>
          <p:cNvSpPr/>
          <p:nvPr/>
        </p:nvSpPr>
        <p:spPr>
          <a:xfrm>
            <a:off x="458389" y="3894184"/>
            <a:ext cx="390997" cy="3899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9" name="Group 38">
            <a:extLst>
              <a:ext uri="{FF2B5EF4-FFF2-40B4-BE49-F238E27FC236}">
                <a16:creationId xmlns:a16="http://schemas.microsoft.com/office/drawing/2014/main" id="{67805142-5282-448D-B3E6-8CFB8A4C1E20}"/>
              </a:ext>
            </a:extLst>
          </p:cNvPr>
          <p:cNvGrpSpPr/>
          <p:nvPr/>
        </p:nvGrpSpPr>
        <p:grpSpPr>
          <a:xfrm>
            <a:off x="1106461" y="3867894"/>
            <a:ext cx="7224110" cy="560296"/>
            <a:chOff x="803640" y="3362835"/>
            <a:chExt cx="2059657" cy="560296"/>
          </a:xfrm>
        </p:grpSpPr>
        <p:sp>
          <p:nvSpPr>
            <p:cNvPr id="40" name="TextBox 39">
              <a:extLst>
                <a:ext uri="{FF2B5EF4-FFF2-40B4-BE49-F238E27FC236}">
                  <a16:creationId xmlns:a16="http://schemas.microsoft.com/office/drawing/2014/main" id="{462416A0-F2AF-4BFF-8766-9441D1A84413}"/>
                </a:ext>
              </a:extLst>
            </p:cNvPr>
            <p:cNvSpPr txBox="1"/>
            <p:nvPr/>
          </p:nvSpPr>
          <p:spPr>
            <a:xfrm>
              <a:off x="803640" y="3646132"/>
              <a:ext cx="2059657" cy="276999"/>
            </a:xfrm>
            <a:prstGeom prst="rect">
              <a:avLst/>
            </a:prstGeom>
            <a:noFill/>
          </p:spPr>
          <p:txBody>
            <a:bodyPr wrap="square" rtlCol="0">
              <a:spAutoFit/>
            </a:bodyPr>
            <a:lstStyle/>
            <a:p>
              <a:pPr algn="just"/>
              <a:r>
                <a:rPr lang="en-US" altLang="ko-KR" sz="1200">
                  <a:solidFill>
                    <a:schemeClr val="bg1"/>
                  </a:solidFill>
                  <a:cs typeface="Arial" pitchFamily="34" charset="0"/>
                </a:rPr>
                <a:t>This module is responsible for handling responses from client.</a:t>
              </a:r>
              <a:endParaRPr lang="ko-KR" altLang="en-US" sz="1200" dirty="0">
                <a:solidFill>
                  <a:schemeClr val="bg1"/>
                </a:solidFill>
                <a:cs typeface="Arial" pitchFamily="34" charset="0"/>
              </a:endParaRPr>
            </a:p>
          </p:txBody>
        </p:sp>
        <p:sp>
          <p:nvSpPr>
            <p:cNvPr id="41" name="TextBox 40">
              <a:extLst>
                <a:ext uri="{FF2B5EF4-FFF2-40B4-BE49-F238E27FC236}">
                  <a16:creationId xmlns:a16="http://schemas.microsoft.com/office/drawing/2014/main" id="{025AC460-5A04-426C-98E7-7052249BBF46}"/>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clientResponse</a:t>
              </a:r>
              <a:endParaRPr lang="ko-KR" altLang="en-US" sz="1400" b="1" dirty="0">
                <a:solidFill>
                  <a:schemeClr val="bg1"/>
                </a:solidFill>
                <a:cs typeface="Arial" pitchFamily="34" charset="0"/>
              </a:endParaRPr>
            </a:p>
          </p:txBody>
        </p:sp>
      </p:grpSp>
      <p:sp>
        <p:nvSpPr>
          <p:cNvPr id="42" name="TextBox 41">
            <a:extLst>
              <a:ext uri="{FF2B5EF4-FFF2-40B4-BE49-F238E27FC236}">
                <a16:creationId xmlns:a16="http://schemas.microsoft.com/office/drawing/2014/main" id="{F4667D51-5580-4779-B356-C5F21EE5B36E}"/>
              </a:ext>
            </a:extLst>
          </p:cNvPr>
          <p:cNvSpPr txBox="1"/>
          <p:nvPr/>
        </p:nvSpPr>
        <p:spPr>
          <a:xfrm>
            <a:off x="395536" y="3904513"/>
            <a:ext cx="516701" cy="369332"/>
          </a:xfrm>
          <a:prstGeom prst="rect">
            <a:avLst/>
          </a:prstGeom>
          <a:noFill/>
        </p:spPr>
        <p:txBody>
          <a:bodyPr wrap="square" rtlCol="0">
            <a:spAutoFit/>
          </a:bodyPr>
          <a:lstStyle/>
          <a:p>
            <a:pPr algn="ctr"/>
            <a:r>
              <a:rPr lang="en-US" altLang="ko-KR" b="1" dirty="0">
                <a:solidFill>
                  <a:schemeClr val="accent1"/>
                </a:solidFill>
                <a:cs typeface="Arial" pitchFamily="34" charset="0"/>
              </a:rPr>
              <a:t>05</a:t>
            </a:r>
            <a:endParaRPr lang="ko-KR" altLang="en-US" sz="2400" b="1" dirty="0">
              <a:solidFill>
                <a:schemeClr val="accent1"/>
              </a:solidFill>
              <a:cs typeface="Arial" pitchFamily="34" charset="0"/>
            </a:endParaRPr>
          </a:p>
        </p:txBody>
      </p:sp>
      <p:sp>
        <p:nvSpPr>
          <p:cNvPr id="43" name="Oval 42">
            <a:extLst>
              <a:ext uri="{FF2B5EF4-FFF2-40B4-BE49-F238E27FC236}">
                <a16:creationId xmlns:a16="http://schemas.microsoft.com/office/drawing/2014/main" id="{0F3ED9D9-1BDF-4B1E-A043-9A51C485065A}"/>
              </a:ext>
            </a:extLst>
          </p:cNvPr>
          <p:cNvSpPr/>
          <p:nvPr/>
        </p:nvSpPr>
        <p:spPr>
          <a:xfrm>
            <a:off x="466036" y="4414008"/>
            <a:ext cx="390997" cy="3899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4" name="Group 43">
            <a:extLst>
              <a:ext uri="{FF2B5EF4-FFF2-40B4-BE49-F238E27FC236}">
                <a16:creationId xmlns:a16="http://schemas.microsoft.com/office/drawing/2014/main" id="{DE8CA384-3E20-46E6-9164-E976D1B4A271}"/>
              </a:ext>
            </a:extLst>
          </p:cNvPr>
          <p:cNvGrpSpPr/>
          <p:nvPr/>
        </p:nvGrpSpPr>
        <p:grpSpPr>
          <a:xfrm>
            <a:off x="1114108" y="4387718"/>
            <a:ext cx="7224110" cy="744962"/>
            <a:chOff x="803640" y="3362835"/>
            <a:chExt cx="2059657" cy="744962"/>
          </a:xfrm>
        </p:grpSpPr>
        <p:sp>
          <p:nvSpPr>
            <p:cNvPr id="45" name="TextBox 44">
              <a:extLst>
                <a:ext uri="{FF2B5EF4-FFF2-40B4-BE49-F238E27FC236}">
                  <a16:creationId xmlns:a16="http://schemas.microsoft.com/office/drawing/2014/main" id="{9FEF6CF5-5ECA-4BBC-B6E3-F9DE4E4812C5}"/>
                </a:ext>
              </a:extLst>
            </p:cNvPr>
            <p:cNvSpPr txBox="1"/>
            <p:nvPr/>
          </p:nvSpPr>
          <p:spPr>
            <a:xfrm>
              <a:off x="803640" y="3646132"/>
              <a:ext cx="2059657" cy="461665"/>
            </a:xfrm>
            <a:prstGeom prst="rect">
              <a:avLst/>
            </a:prstGeom>
            <a:noFill/>
          </p:spPr>
          <p:txBody>
            <a:bodyPr wrap="square" rtlCol="0">
              <a:spAutoFit/>
            </a:bodyPr>
            <a:lstStyle/>
            <a:p>
              <a:pPr algn="just"/>
              <a:r>
                <a:rPr lang="en-US" altLang="ko-KR" sz="1200" dirty="0">
                  <a:solidFill>
                    <a:schemeClr val="bg1"/>
                  </a:solidFill>
                  <a:cs typeface="Arial" pitchFamily="34" charset="0"/>
                </a:rPr>
                <a:t>This module includes all kinds of helping functions such as : shuffler, winner chooser, pots updater and more. </a:t>
              </a:r>
              <a:endParaRPr lang="ko-KR" altLang="en-US" sz="1200" dirty="0">
                <a:solidFill>
                  <a:schemeClr val="bg1"/>
                </a:solidFill>
                <a:cs typeface="Arial" pitchFamily="34" charset="0"/>
              </a:endParaRPr>
            </a:p>
          </p:txBody>
        </p:sp>
        <p:sp>
          <p:nvSpPr>
            <p:cNvPr id="46" name="TextBox 45">
              <a:extLst>
                <a:ext uri="{FF2B5EF4-FFF2-40B4-BE49-F238E27FC236}">
                  <a16:creationId xmlns:a16="http://schemas.microsoft.com/office/drawing/2014/main" id="{D1C88F6D-AE4D-4DF6-A134-349A338415A9}"/>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Utils</a:t>
              </a:r>
              <a:endParaRPr lang="ko-KR" altLang="en-US" sz="1400" b="1" dirty="0">
                <a:solidFill>
                  <a:schemeClr val="bg1"/>
                </a:solidFill>
                <a:cs typeface="Arial" pitchFamily="34" charset="0"/>
              </a:endParaRPr>
            </a:p>
          </p:txBody>
        </p:sp>
      </p:grpSp>
      <p:sp>
        <p:nvSpPr>
          <p:cNvPr id="47" name="TextBox 46">
            <a:extLst>
              <a:ext uri="{FF2B5EF4-FFF2-40B4-BE49-F238E27FC236}">
                <a16:creationId xmlns:a16="http://schemas.microsoft.com/office/drawing/2014/main" id="{A1608B28-A6B7-428F-ACAE-8A0B6FAACCC0}"/>
              </a:ext>
            </a:extLst>
          </p:cNvPr>
          <p:cNvSpPr txBox="1"/>
          <p:nvPr/>
        </p:nvSpPr>
        <p:spPr>
          <a:xfrm>
            <a:off x="403183" y="4424337"/>
            <a:ext cx="516701" cy="369332"/>
          </a:xfrm>
          <a:prstGeom prst="rect">
            <a:avLst/>
          </a:prstGeom>
          <a:noFill/>
        </p:spPr>
        <p:txBody>
          <a:bodyPr wrap="square" rtlCol="0">
            <a:spAutoFit/>
          </a:bodyPr>
          <a:lstStyle/>
          <a:p>
            <a:pPr algn="ctr"/>
            <a:r>
              <a:rPr lang="en-US" altLang="ko-KR" b="1" dirty="0">
                <a:solidFill>
                  <a:schemeClr val="accent1"/>
                </a:solidFill>
                <a:cs typeface="Arial" pitchFamily="34" charset="0"/>
              </a:rPr>
              <a:t>06</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173161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11510"/>
            <a:ext cx="9144000" cy="576064"/>
          </a:xfrm>
        </p:spPr>
        <p:txBody>
          <a:bodyPr/>
          <a:lstStyle/>
          <a:p>
            <a:r>
              <a:rPr lang="en-US" sz="3600" dirty="0">
                <a:cs typeface="Arial" pitchFamily="34" charset="0"/>
              </a:rPr>
              <a:t>Main Activities (in Android Studio)</a:t>
            </a:r>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7224110" cy="929628"/>
            <a:chOff x="803640" y="3362835"/>
            <a:chExt cx="2059657" cy="929628"/>
          </a:xfrm>
        </p:grpSpPr>
        <p:sp>
          <p:nvSpPr>
            <p:cNvPr id="12" name="TextBox 11"/>
            <p:cNvSpPr txBox="1"/>
            <p:nvPr/>
          </p:nvSpPr>
          <p:spPr>
            <a:xfrm>
              <a:off x="803640" y="3646132"/>
              <a:ext cx="2059657" cy="646331"/>
            </a:xfrm>
            <a:prstGeom prst="rect">
              <a:avLst/>
            </a:prstGeom>
            <a:noFill/>
          </p:spPr>
          <p:txBody>
            <a:bodyPr wrap="square" rtlCol="0">
              <a:spAutoFit/>
            </a:bodyPr>
            <a:lstStyle/>
            <a:p>
              <a:pPr algn="just"/>
              <a:r>
                <a:rPr lang="en-US" altLang="ko-KR" sz="1200" dirty="0">
                  <a:solidFill>
                    <a:schemeClr val="bg1"/>
                  </a:solidFill>
                  <a:cs typeface="Arial" pitchFamily="34" charset="0"/>
                </a:rPr>
                <a:t>This activity is the first activity the user sees when opening the application. Through this activity the user can log in to his/her account in order to start playing. After logging in the user is moved to the next activity in which he/she can choose a table he/she would like to join.  </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Entry Page (Main Activity)</a:t>
              </a:r>
              <a:endParaRPr lang="ko-KR" altLang="en-US" sz="1400" b="1" dirty="0">
                <a:solidFill>
                  <a:schemeClr val="bg1"/>
                </a:solidFill>
                <a:cs typeface="Arial" pitchFamily="34" charset="0"/>
              </a:endParaRPr>
            </a:p>
          </p:txBody>
        </p:sp>
      </p:grpSp>
      <p:grpSp>
        <p:nvGrpSpPr>
          <p:cNvPr id="14" name="Group 13"/>
          <p:cNvGrpSpPr/>
          <p:nvPr/>
        </p:nvGrpSpPr>
        <p:grpSpPr>
          <a:xfrm>
            <a:off x="1300683" y="2538984"/>
            <a:ext cx="7224110" cy="929628"/>
            <a:chOff x="803640" y="3362835"/>
            <a:chExt cx="2059657" cy="929628"/>
          </a:xfrm>
        </p:grpSpPr>
        <p:sp>
          <p:nvSpPr>
            <p:cNvPr id="15" name="TextBox 14"/>
            <p:cNvSpPr txBox="1"/>
            <p:nvPr/>
          </p:nvSpPr>
          <p:spPr>
            <a:xfrm>
              <a:off x="803640" y="3646132"/>
              <a:ext cx="2059657" cy="646331"/>
            </a:xfrm>
            <a:prstGeom prst="rect">
              <a:avLst/>
            </a:prstGeom>
            <a:noFill/>
          </p:spPr>
          <p:txBody>
            <a:bodyPr wrap="square" rtlCol="0">
              <a:spAutoFit/>
            </a:bodyPr>
            <a:lstStyle/>
            <a:p>
              <a:pPr algn="just"/>
              <a:r>
                <a:rPr lang="en-US" altLang="ko-KR" sz="1200" dirty="0">
                  <a:solidFill>
                    <a:schemeClr val="bg1"/>
                  </a:solidFill>
                  <a:cs typeface="Arial" pitchFamily="34" charset="0"/>
                </a:rPr>
                <a:t>This is the activity where the user chooses the table he would like to join. It includes a view of 4 tables as options and a navigation menu which the user can use in order to go back to the entry page, logout and  check his account details. </a:t>
              </a:r>
              <a:endParaRPr lang="ko-KR" altLang="en-US" sz="1200" dirty="0">
                <a:solidFill>
                  <a:schemeClr val="bg1"/>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“Choose A Table” Page</a:t>
              </a:r>
              <a:endParaRPr lang="ko-KR" altLang="en-US" sz="1400" b="1" dirty="0">
                <a:solidFill>
                  <a:schemeClr val="bg1"/>
                </a:solidFill>
                <a:cs typeface="Arial" pitchFamily="34" charset="0"/>
              </a:endParaRPr>
            </a:p>
          </p:txBody>
        </p:sp>
      </p:grpSp>
      <p:grpSp>
        <p:nvGrpSpPr>
          <p:cNvPr id="17" name="Group 16"/>
          <p:cNvGrpSpPr/>
          <p:nvPr/>
        </p:nvGrpSpPr>
        <p:grpSpPr>
          <a:xfrm>
            <a:off x="1300682" y="3547096"/>
            <a:ext cx="7224109" cy="744962"/>
            <a:chOff x="803640" y="3362835"/>
            <a:chExt cx="2059657" cy="744962"/>
          </a:xfrm>
        </p:grpSpPr>
        <p:sp>
          <p:nvSpPr>
            <p:cNvPr id="18" name="TextBox 17"/>
            <p:cNvSpPr txBox="1"/>
            <p:nvPr/>
          </p:nvSpPr>
          <p:spPr>
            <a:xfrm>
              <a:off x="803640" y="364613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This is the activity where the user sees the actual poker table where the game is played. The user can watch the game or sit on a chair and play if he/she likes. </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“Poker Table” page </a:t>
              </a:r>
              <a:endParaRPr lang="ko-KR" altLang="en-US" sz="1400" b="1" dirty="0">
                <a:solidFill>
                  <a:schemeClr val="bg1"/>
                </a:solidFill>
                <a:cs typeface="Arial" pitchFamily="34" charset="0"/>
              </a:endParaRPr>
            </a:p>
          </p:txBody>
        </p:sp>
      </p:gr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353024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11510"/>
            <a:ext cx="9144000" cy="576064"/>
          </a:xfrm>
        </p:spPr>
        <p:txBody>
          <a:bodyPr/>
          <a:lstStyle/>
          <a:p>
            <a:r>
              <a:rPr lang="en-US" sz="3600" dirty="0">
                <a:cs typeface="Arial" pitchFamily="34" charset="0"/>
              </a:rPr>
              <a:t>Main Challenges</a:t>
            </a:r>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49810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82701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97914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321324"/>
            <a:ext cx="7224110" cy="1298960"/>
            <a:chOff x="803640" y="3362835"/>
            <a:chExt cx="2059657" cy="1298960"/>
          </a:xfrm>
        </p:grpSpPr>
        <p:sp>
          <p:nvSpPr>
            <p:cNvPr id="12" name="TextBox 11"/>
            <p:cNvSpPr txBox="1"/>
            <p:nvPr/>
          </p:nvSpPr>
          <p:spPr>
            <a:xfrm>
              <a:off x="803640" y="3646132"/>
              <a:ext cx="2059657" cy="1015663"/>
            </a:xfrm>
            <a:prstGeom prst="rect">
              <a:avLst/>
            </a:prstGeom>
            <a:noFill/>
          </p:spPr>
          <p:txBody>
            <a:bodyPr wrap="square" rtlCol="0">
              <a:spAutoFit/>
            </a:bodyPr>
            <a:lstStyle/>
            <a:p>
              <a:pPr algn="just"/>
              <a:r>
                <a:rPr lang="en-US" altLang="ko-KR" sz="1200" dirty="0">
                  <a:solidFill>
                    <a:schemeClr val="bg1"/>
                  </a:solidFill>
                  <a:cs typeface="Arial" pitchFamily="34" charset="0"/>
                </a:rPr>
                <a:t>Since this was our first experience in building online applications, none of us had any knowledge about building applications or working with servers, so we spent a lot of time trying to find what are the best tools, cloud platform and IDE to use for our purpose, trying to figure out how to set things up and learning all the needed knowledge from scratch. This was definitely a big challenge but facing it was exciting and gaining all that knowledge will most certainly help us in the future.</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Lack of Knowledge</a:t>
              </a:r>
              <a:endParaRPr lang="ko-KR" altLang="en-US" sz="1400" b="1" dirty="0">
                <a:solidFill>
                  <a:schemeClr val="bg1"/>
                </a:solidFill>
                <a:cs typeface="Arial" pitchFamily="34" charset="0"/>
              </a:endParaRPr>
            </a:p>
          </p:txBody>
        </p:sp>
      </p:grpSp>
      <p:grpSp>
        <p:nvGrpSpPr>
          <p:cNvPr id="14" name="Group 13"/>
          <p:cNvGrpSpPr/>
          <p:nvPr/>
        </p:nvGrpSpPr>
        <p:grpSpPr>
          <a:xfrm>
            <a:off x="1300683" y="2650234"/>
            <a:ext cx="7224110" cy="1114294"/>
            <a:chOff x="803640" y="3362835"/>
            <a:chExt cx="2059657" cy="1114294"/>
          </a:xfrm>
        </p:grpSpPr>
        <p:sp>
          <p:nvSpPr>
            <p:cNvPr id="15" name="TextBox 14"/>
            <p:cNvSpPr txBox="1"/>
            <p:nvPr/>
          </p:nvSpPr>
          <p:spPr>
            <a:xfrm>
              <a:off x="803640" y="3646132"/>
              <a:ext cx="2059657" cy="830997"/>
            </a:xfrm>
            <a:prstGeom prst="rect">
              <a:avLst/>
            </a:prstGeom>
            <a:noFill/>
          </p:spPr>
          <p:txBody>
            <a:bodyPr wrap="square" rtlCol="0">
              <a:spAutoFit/>
            </a:bodyPr>
            <a:lstStyle/>
            <a:p>
              <a:pPr algn="just"/>
              <a:r>
                <a:rPr lang="en-US" altLang="ko-KR" sz="1200" dirty="0">
                  <a:solidFill>
                    <a:schemeClr val="bg1"/>
                  </a:solidFill>
                  <a:cs typeface="Arial" pitchFamily="34" charset="0"/>
                </a:rPr>
                <a:t>Like every other online multiplayer game, there are always issues that involve parallel executions. We had these issues for example when two players from different mobiles try to sit on the same chair at the same time, that would cause some mess in the database. But using some AWS tools we managed to solve this issue.</a:t>
              </a:r>
              <a:endParaRPr lang="ko-KR" altLang="en-US" sz="1200" dirty="0">
                <a:solidFill>
                  <a:schemeClr val="bg1"/>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Parallel Executions </a:t>
              </a:r>
              <a:endParaRPr lang="ko-KR" altLang="en-US" sz="1400" b="1" dirty="0">
                <a:solidFill>
                  <a:schemeClr val="bg1"/>
                </a:solidFill>
                <a:cs typeface="Arial" pitchFamily="34" charset="0"/>
              </a:endParaRPr>
            </a:p>
          </p:txBody>
        </p:sp>
      </p:grpSp>
      <p:grpSp>
        <p:nvGrpSpPr>
          <p:cNvPr id="17" name="Group 16"/>
          <p:cNvGrpSpPr/>
          <p:nvPr/>
        </p:nvGrpSpPr>
        <p:grpSpPr>
          <a:xfrm>
            <a:off x="1300682" y="3802362"/>
            <a:ext cx="7224109"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pPr algn="just"/>
              <a:r>
                <a:rPr lang="en-US" altLang="ko-KR" sz="1200" dirty="0">
                  <a:solidFill>
                    <a:schemeClr val="bg1"/>
                  </a:solidFill>
                  <a:cs typeface="Arial" pitchFamily="34" charset="0"/>
                </a:rPr>
                <a:t>The project demanded a lot of work on both sides, Backend and Frontend. Building a working version before the alpha presentation deadline was a bit challenging. But eventually we managed to finish the whole application before the deadline.</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Alpha Presentation Deadline </a:t>
              </a:r>
              <a:endParaRPr lang="ko-KR" altLang="en-US" sz="1400" b="1" dirty="0">
                <a:solidFill>
                  <a:schemeClr val="bg1"/>
                </a:solidFill>
                <a:cs typeface="Arial" pitchFamily="34" charset="0"/>
              </a:endParaRPr>
            </a:p>
          </p:txBody>
        </p:sp>
      </p:grpSp>
      <p:sp>
        <p:nvSpPr>
          <p:cNvPr id="33" name="TextBox 32"/>
          <p:cNvSpPr txBox="1"/>
          <p:nvPr/>
        </p:nvSpPr>
        <p:spPr>
          <a:xfrm>
            <a:off x="619207" y="1563688"/>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288421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4036343"/>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158421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11510"/>
            <a:ext cx="9144000" cy="576064"/>
          </a:xfrm>
        </p:spPr>
        <p:txBody>
          <a:bodyPr/>
          <a:lstStyle/>
          <a:p>
            <a:r>
              <a:rPr lang="en-US" sz="3600" dirty="0">
                <a:cs typeface="Arial" pitchFamily="34" charset="0"/>
              </a:rPr>
              <a:t>Possible Extensions</a:t>
            </a:r>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7224110" cy="929628"/>
            <a:chOff x="803640" y="3362835"/>
            <a:chExt cx="2059657" cy="929628"/>
          </a:xfrm>
        </p:grpSpPr>
        <p:sp>
          <p:nvSpPr>
            <p:cNvPr id="12" name="TextBox 11"/>
            <p:cNvSpPr txBox="1"/>
            <p:nvPr/>
          </p:nvSpPr>
          <p:spPr>
            <a:xfrm>
              <a:off x="803640" y="3646132"/>
              <a:ext cx="2059657" cy="646331"/>
            </a:xfrm>
            <a:prstGeom prst="rect">
              <a:avLst/>
            </a:prstGeom>
            <a:noFill/>
          </p:spPr>
          <p:txBody>
            <a:bodyPr wrap="square" rtlCol="0">
              <a:spAutoFit/>
            </a:bodyPr>
            <a:lstStyle/>
            <a:p>
              <a:pPr algn="just"/>
              <a:r>
                <a:rPr lang="en-US" altLang="ko-KR" sz="1200" dirty="0">
                  <a:solidFill>
                    <a:schemeClr val="bg1"/>
                  </a:solidFill>
                  <a:cs typeface="Arial" pitchFamily="34" charset="0"/>
                </a:rPr>
                <a:t>All tables in our application are played by the Texas Hold’em poker version which is the most playable in the world. A possible extension is to add tables that play by different poker versions such as Omaha Hold’em or Seven Card Study, which gives the user more options to choose.  </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Different Poker Versions </a:t>
              </a:r>
              <a:endParaRPr lang="ko-KR" altLang="en-US" sz="1400" b="1" dirty="0">
                <a:solidFill>
                  <a:schemeClr val="bg1"/>
                </a:solidFill>
                <a:cs typeface="Arial" pitchFamily="34" charset="0"/>
              </a:endParaRPr>
            </a:p>
          </p:txBody>
        </p:sp>
      </p:grpSp>
      <p:grpSp>
        <p:nvGrpSpPr>
          <p:cNvPr id="14" name="Group 13"/>
          <p:cNvGrpSpPr/>
          <p:nvPr/>
        </p:nvGrpSpPr>
        <p:grpSpPr>
          <a:xfrm>
            <a:off x="1300683" y="2538984"/>
            <a:ext cx="7224110" cy="929628"/>
            <a:chOff x="803640" y="3362835"/>
            <a:chExt cx="2059657" cy="929628"/>
          </a:xfrm>
        </p:grpSpPr>
        <p:sp>
          <p:nvSpPr>
            <p:cNvPr id="15" name="TextBox 14"/>
            <p:cNvSpPr txBox="1"/>
            <p:nvPr/>
          </p:nvSpPr>
          <p:spPr>
            <a:xfrm>
              <a:off x="803640" y="3646132"/>
              <a:ext cx="2059657" cy="646331"/>
            </a:xfrm>
            <a:prstGeom prst="rect">
              <a:avLst/>
            </a:prstGeom>
            <a:noFill/>
          </p:spPr>
          <p:txBody>
            <a:bodyPr wrap="square" rtlCol="0">
              <a:spAutoFit/>
            </a:bodyPr>
            <a:lstStyle/>
            <a:p>
              <a:pPr algn="just"/>
              <a:r>
                <a:rPr lang="en-US" altLang="ko-KR" sz="1200" dirty="0">
                  <a:solidFill>
                    <a:schemeClr val="bg1"/>
                  </a:solidFill>
                  <a:cs typeface="Arial" pitchFamily="34" charset="0"/>
                </a:rPr>
                <a:t>Our application has a fixed number of tables with a various number of betting options. A possible extension is to let users add customized tables with their own settings such as betting stakes, whether the table is public or private and more. </a:t>
              </a:r>
              <a:endParaRPr lang="ko-KR" altLang="en-US" sz="1200" dirty="0">
                <a:solidFill>
                  <a:schemeClr val="bg1"/>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Creating Tables </a:t>
              </a:r>
              <a:endParaRPr lang="ko-KR" altLang="en-US" sz="1400" b="1" dirty="0">
                <a:solidFill>
                  <a:schemeClr val="bg1"/>
                </a:solidFill>
                <a:cs typeface="Arial" pitchFamily="34" charset="0"/>
              </a:endParaRPr>
            </a:p>
          </p:txBody>
        </p:sp>
      </p:grpSp>
      <p:grpSp>
        <p:nvGrpSpPr>
          <p:cNvPr id="17" name="Group 16"/>
          <p:cNvGrpSpPr/>
          <p:nvPr/>
        </p:nvGrpSpPr>
        <p:grpSpPr>
          <a:xfrm>
            <a:off x="1300682" y="3547096"/>
            <a:ext cx="7224109" cy="744962"/>
            <a:chOff x="803640" y="3362835"/>
            <a:chExt cx="2059657" cy="744962"/>
          </a:xfrm>
        </p:grpSpPr>
        <p:sp>
          <p:nvSpPr>
            <p:cNvPr id="18" name="TextBox 17"/>
            <p:cNvSpPr txBox="1"/>
            <p:nvPr/>
          </p:nvSpPr>
          <p:spPr>
            <a:xfrm>
              <a:off x="803640" y="364613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A possible extension that can be a great addition to the application is invitation links, which can be used if a player wants to invite a friend to play with him on the same table.  </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Invitation Links</a:t>
              </a:r>
              <a:endParaRPr lang="ko-KR" altLang="en-US" sz="1400" b="1" dirty="0">
                <a:solidFill>
                  <a:schemeClr val="bg1"/>
                </a:solidFill>
                <a:cs typeface="Arial" pitchFamily="34" charset="0"/>
              </a:endParaRPr>
            </a:p>
          </p:txBody>
        </p:sp>
      </p:gr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Conclusions</a:t>
            </a:r>
            <a:endParaRPr lang="ko-KR" altLang="en-US" dirty="0"/>
          </a:p>
        </p:txBody>
      </p:sp>
      <p:sp>
        <p:nvSpPr>
          <p:cNvPr id="3" name="Text Placeholder 2"/>
          <p:cNvSpPr>
            <a:spLocks noGrp="1"/>
          </p:cNvSpPr>
          <p:nvPr>
            <p:ph type="body" sz="quarter" idx="11"/>
          </p:nvPr>
        </p:nvSpPr>
        <p:spPr/>
        <p:txBody>
          <a:bodyPr/>
          <a:lstStyle/>
          <a:p>
            <a:pPr lvl="0"/>
            <a:r>
              <a:rPr lang="en-US" altLang="ko-KR" dirty="0"/>
              <a:t>What will we take from this experience ? </a:t>
            </a:r>
          </a:p>
        </p:txBody>
      </p:sp>
      <p:grpSp>
        <p:nvGrpSpPr>
          <p:cNvPr id="13319" name="Group 13318"/>
          <p:cNvGrpSpPr/>
          <p:nvPr/>
        </p:nvGrpSpPr>
        <p:grpSpPr>
          <a:xfrm rot="19917947">
            <a:off x="1469388" y="1353546"/>
            <a:ext cx="1665869" cy="3558872"/>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3313" name="Freeform 13312"/>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p:cNvSpPr/>
          <p:nvPr/>
        </p:nvSpPr>
        <p:spPr>
          <a:xfrm>
            <a:off x="3813316" y="1275939"/>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1" name="Oval 50"/>
          <p:cNvSpPr/>
          <p:nvPr/>
        </p:nvSpPr>
        <p:spPr>
          <a:xfrm>
            <a:off x="3813316" y="3044781"/>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grpSp>
        <p:nvGrpSpPr>
          <p:cNvPr id="53" name="Group 52"/>
          <p:cNvGrpSpPr/>
          <p:nvPr/>
        </p:nvGrpSpPr>
        <p:grpSpPr>
          <a:xfrm>
            <a:off x="4490267" y="1191490"/>
            <a:ext cx="3672408" cy="1668292"/>
            <a:chOff x="803640" y="3362835"/>
            <a:chExt cx="2059657" cy="1668292"/>
          </a:xfrm>
        </p:grpSpPr>
        <p:sp>
          <p:nvSpPr>
            <p:cNvPr id="54" name="TextBox 53"/>
            <p:cNvSpPr txBox="1"/>
            <p:nvPr/>
          </p:nvSpPr>
          <p:spPr>
            <a:xfrm>
              <a:off x="803640" y="3646132"/>
              <a:ext cx="2059657" cy="1384995"/>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Our first experience in online app development was great. We enjoyed building the application and creating it from scratch while paying attention to both big details and small details, from working with the servers and managing the databases to making sure the right buttons are shown. Overall, we loved it and we will probably love to do it again. </a:t>
              </a:r>
              <a:endParaRPr lang="ko-KR" altLang="en-US" sz="1200" dirty="0">
                <a:solidFill>
                  <a:schemeClr val="tx1">
                    <a:lumMod val="75000"/>
                    <a:lumOff val="25000"/>
                  </a:schemeClr>
                </a:solidFill>
                <a:cs typeface="Arial" pitchFamily="34" charset="0"/>
              </a:endParaRPr>
            </a:p>
          </p:txBody>
        </p:sp>
        <p:sp>
          <p:nvSpPr>
            <p:cNvPr id="55" name="TextBox 54"/>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Online App Development is Fascinating </a:t>
              </a:r>
              <a:endParaRPr lang="ko-KR" altLang="en-US" sz="1400" b="1" dirty="0">
                <a:solidFill>
                  <a:schemeClr val="tx1">
                    <a:lumMod val="75000"/>
                    <a:lumOff val="25000"/>
                  </a:schemeClr>
                </a:solidFill>
                <a:cs typeface="Arial" pitchFamily="34" charset="0"/>
              </a:endParaRPr>
            </a:p>
          </p:txBody>
        </p:sp>
      </p:grpSp>
      <p:grpSp>
        <p:nvGrpSpPr>
          <p:cNvPr id="56" name="Group 55"/>
          <p:cNvGrpSpPr/>
          <p:nvPr/>
        </p:nvGrpSpPr>
        <p:grpSpPr>
          <a:xfrm>
            <a:off x="4490267" y="2960332"/>
            <a:ext cx="3672408" cy="1483626"/>
            <a:chOff x="803640" y="3362835"/>
            <a:chExt cx="2059657" cy="1483626"/>
          </a:xfrm>
        </p:grpSpPr>
        <p:sp>
          <p:nvSpPr>
            <p:cNvPr id="57" name="TextBox 56"/>
            <p:cNvSpPr txBox="1"/>
            <p:nvPr/>
          </p:nvSpPr>
          <p:spPr>
            <a:xfrm>
              <a:off x="803640" y="3646132"/>
              <a:ext cx="2059657" cy="1200329"/>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We learned from this project that nothing is impossible, because even though none of us had any knowledge in any part of the project, we still managed to learn everything from scratch using the help of the course’s staff and build a great looking, fully functioning application that we are proud of.</a:t>
              </a:r>
              <a:endParaRPr lang="ko-KR" altLang="en-US" sz="1200" dirty="0">
                <a:solidFill>
                  <a:schemeClr val="tx1">
                    <a:lumMod val="75000"/>
                    <a:lumOff val="25000"/>
                  </a:schemeClr>
                </a:solidFill>
                <a:cs typeface="Arial" pitchFamily="34" charset="0"/>
              </a:endParaRPr>
            </a:p>
          </p:txBody>
        </p:sp>
        <p:sp>
          <p:nvSpPr>
            <p:cNvPr id="58" name="TextBox 57"/>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Nothing is Impossible </a:t>
              </a:r>
              <a:endParaRPr lang="ko-KR" altLang="en-US" sz="1400" b="1" dirty="0">
                <a:solidFill>
                  <a:schemeClr val="tx1">
                    <a:lumMod val="75000"/>
                    <a:lumOff val="25000"/>
                  </a:schemeClr>
                </a:solidFill>
                <a:cs typeface="Arial" pitchFamily="34" charset="0"/>
              </a:endParaRPr>
            </a:p>
          </p:txBody>
        </p:sp>
      </p:grpSp>
      <p:sp>
        <p:nvSpPr>
          <p:cNvPr id="62" name="TextBox 61"/>
          <p:cNvSpPr txBox="1"/>
          <p:nvPr/>
        </p:nvSpPr>
        <p:spPr>
          <a:xfrm>
            <a:off x="3779912" y="1333139"/>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63" name="TextBox 62"/>
          <p:cNvSpPr txBox="1"/>
          <p:nvPr/>
        </p:nvSpPr>
        <p:spPr>
          <a:xfrm>
            <a:off x="3779912" y="3101981"/>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3522230557"/>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19585</TotalTime>
  <Words>993</Words>
  <Application>Microsoft Office PowerPoint</Application>
  <PresentationFormat>On-screen Show (16:9)</PresentationFormat>
  <Paragraphs>87</Paragraphs>
  <Slides>10</Slides>
  <Notes>0</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10</vt:i4>
      </vt:variant>
    </vt:vector>
  </HeadingPairs>
  <TitlesOfParts>
    <vt:vector size="14" baseType="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Nawras Amal</cp:lastModifiedBy>
  <cp:revision>151</cp:revision>
  <dcterms:created xsi:type="dcterms:W3CDTF">2016-12-05T23:26:54Z</dcterms:created>
  <dcterms:modified xsi:type="dcterms:W3CDTF">2021-08-01T16:44:00Z</dcterms:modified>
</cp:coreProperties>
</file>