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81" r:id="rId4"/>
    <p:sldId id="282" r:id="rId5"/>
    <p:sldId id="285" r:id="rId6"/>
    <p:sldId id="293" r:id="rId7"/>
    <p:sldId id="291" r:id="rId8"/>
    <p:sldId id="265" r:id="rId9"/>
    <p:sldId id="280" r:id="rId10"/>
    <p:sldId id="278" r:id="rId11"/>
    <p:sldId id="287" r:id="rId12"/>
    <p:sldId id="269" r:id="rId13"/>
    <p:sldId id="286" r:id="rId14"/>
    <p:sldId id="262" r:id="rId15"/>
    <p:sldId id="263" r:id="rId16"/>
    <p:sldId id="264" r:id="rId17"/>
    <p:sldId id="272" r:id="rId18"/>
    <p:sldId id="257" r:id="rId19"/>
    <p:sldId id="288" r:id="rId20"/>
    <p:sldId id="294" r:id="rId21"/>
    <p:sldId id="292" r:id="rId22"/>
    <p:sldId id="295" r:id="rId23"/>
    <p:sldId id="296" r:id="rId24"/>
    <p:sldId id="297" r:id="rId25"/>
    <p:sldId id="298" r:id="rId26"/>
    <p:sldId id="299" r:id="rId27"/>
    <p:sldId id="30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6B5DDB-27EE-4FF8-95D2-0C385B683F40}" v="3" dt="2023-12-14T04:55:54.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p:scale>
          <a:sx n="69" d="100"/>
          <a:sy n="69"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i reddy" userId="f04dbac86e1b2ab6" providerId="LiveId" clId="{7D6B5DDB-27EE-4FF8-95D2-0C385B683F40}"/>
    <pc:docChg chg="undo custSel modSld">
      <pc:chgData name="keerti reddy" userId="f04dbac86e1b2ab6" providerId="LiveId" clId="{7D6B5DDB-27EE-4FF8-95D2-0C385B683F40}" dt="2023-12-14T04:55:58.173" v="172" actId="20577"/>
      <pc:docMkLst>
        <pc:docMk/>
      </pc:docMkLst>
      <pc:sldChg chg="modSp mod">
        <pc:chgData name="keerti reddy" userId="f04dbac86e1b2ab6" providerId="LiveId" clId="{7D6B5DDB-27EE-4FF8-95D2-0C385B683F40}" dt="2023-12-14T04:44:58.579" v="7" actId="20577"/>
        <pc:sldMkLst>
          <pc:docMk/>
          <pc:sldMk cId="95992585" sldId="272"/>
        </pc:sldMkLst>
        <pc:spChg chg="mod">
          <ac:chgData name="keerti reddy" userId="f04dbac86e1b2ab6" providerId="LiveId" clId="{7D6B5DDB-27EE-4FF8-95D2-0C385B683F40}" dt="2023-12-14T04:44:58.579" v="7" actId="20577"/>
          <ac:spMkLst>
            <pc:docMk/>
            <pc:sldMk cId="95992585" sldId="272"/>
            <ac:spMk id="3" creationId="{EB4C7AEF-12E8-7FAA-29BD-5B0EAF769522}"/>
          </ac:spMkLst>
        </pc:spChg>
      </pc:sldChg>
      <pc:sldChg chg="modSp mod">
        <pc:chgData name="keerti reddy" userId="f04dbac86e1b2ab6" providerId="LiveId" clId="{7D6B5DDB-27EE-4FF8-95D2-0C385B683F40}" dt="2023-12-14T04:46:45.277" v="37"/>
        <pc:sldMkLst>
          <pc:docMk/>
          <pc:sldMk cId="793791583" sldId="278"/>
        </pc:sldMkLst>
        <pc:spChg chg="mod">
          <ac:chgData name="keerti reddy" userId="f04dbac86e1b2ab6" providerId="LiveId" clId="{7D6B5DDB-27EE-4FF8-95D2-0C385B683F40}" dt="2023-12-14T04:46:45.277" v="37"/>
          <ac:spMkLst>
            <pc:docMk/>
            <pc:sldMk cId="793791583" sldId="278"/>
            <ac:spMk id="7" creationId="{452281AC-7BE8-A339-E79D-CFED4737E92C}"/>
          </ac:spMkLst>
        </pc:spChg>
      </pc:sldChg>
      <pc:sldChg chg="modSp mod">
        <pc:chgData name="keerti reddy" userId="f04dbac86e1b2ab6" providerId="LiveId" clId="{7D6B5DDB-27EE-4FF8-95D2-0C385B683F40}" dt="2023-12-14T04:47:49.347" v="41" actId="13926"/>
        <pc:sldMkLst>
          <pc:docMk/>
          <pc:sldMk cId="2637299299" sldId="281"/>
        </pc:sldMkLst>
        <pc:spChg chg="mod">
          <ac:chgData name="keerti reddy" userId="f04dbac86e1b2ab6" providerId="LiveId" clId="{7D6B5DDB-27EE-4FF8-95D2-0C385B683F40}" dt="2023-12-14T04:45:16.414" v="12" actId="20577"/>
          <ac:spMkLst>
            <pc:docMk/>
            <pc:sldMk cId="2637299299" sldId="281"/>
            <ac:spMk id="9" creationId="{72904495-B1A2-489F-D743-240C10B1E9BE}"/>
          </ac:spMkLst>
        </pc:spChg>
        <pc:spChg chg="mod">
          <ac:chgData name="keerti reddy" userId="f04dbac86e1b2ab6" providerId="LiveId" clId="{7D6B5DDB-27EE-4FF8-95D2-0C385B683F40}" dt="2023-12-14T04:47:49.347" v="41" actId="13926"/>
          <ac:spMkLst>
            <pc:docMk/>
            <pc:sldMk cId="2637299299" sldId="281"/>
            <ac:spMk id="13" creationId="{9EC9321E-F432-F6AE-7F3F-53042EDB2DBC}"/>
          </ac:spMkLst>
        </pc:spChg>
      </pc:sldChg>
      <pc:sldChg chg="modSp mod">
        <pc:chgData name="keerti reddy" userId="f04dbac86e1b2ab6" providerId="LiveId" clId="{7D6B5DDB-27EE-4FF8-95D2-0C385B683F40}" dt="2023-12-14T04:47:57.535" v="42" actId="13926"/>
        <pc:sldMkLst>
          <pc:docMk/>
          <pc:sldMk cId="1259948599" sldId="282"/>
        </pc:sldMkLst>
        <pc:spChg chg="mod">
          <ac:chgData name="keerti reddy" userId="f04dbac86e1b2ab6" providerId="LiveId" clId="{7D6B5DDB-27EE-4FF8-95D2-0C385B683F40}" dt="2023-12-14T04:46:15.380" v="33" actId="20577"/>
          <ac:spMkLst>
            <pc:docMk/>
            <pc:sldMk cId="1259948599" sldId="282"/>
            <ac:spMk id="3" creationId="{A35312E0-86FB-10CE-09CA-1987582913CD}"/>
          </ac:spMkLst>
        </pc:spChg>
        <pc:spChg chg="mod">
          <ac:chgData name="keerti reddy" userId="f04dbac86e1b2ab6" providerId="LiveId" clId="{7D6B5DDB-27EE-4FF8-95D2-0C385B683F40}" dt="2023-12-14T04:47:57.535" v="42" actId="13926"/>
          <ac:spMkLst>
            <pc:docMk/>
            <pc:sldMk cId="1259948599" sldId="282"/>
            <ac:spMk id="5" creationId="{1F59AFDE-5BF1-6524-C867-AE98D33EB25D}"/>
          </ac:spMkLst>
        </pc:spChg>
      </pc:sldChg>
      <pc:sldChg chg="modSp mod">
        <pc:chgData name="keerti reddy" userId="f04dbac86e1b2ab6" providerId="LiveId" clId="{7D6B5DDB-27EE-4FF8-95D2-0C385B683F40}" dt="2023-12-14T04:55:58.173" v="172" actId="20577"/>
        <pc:sldMkLst>
          <pc:docMk/>
          <pc:sldMk cId="3932477664" sldId="286"/>
        </pc:sldMkLst>
        <pc:spChg chg="mod">
          <ac:chgData name="keerti reddy" userId="f04dbac86e1b2ab6" providerId="LiveId" clId="{7D6B5DDB-27EE-4FF8-95D2-0C385B683F40}" dt="2023-12-14T04:55:58.173" v="172" actId="20577"/>
          <ac:spMkLst>
            <pc:docMk/>
            <pc:sldMk cId="3932477664" sldId="286"/>
            <ac:spMk id="3" creationId="{0AC14A93-E62C-6779-49F7-CCFED5B06657}"/>
          </ac:spMkLst>
        </pc:spChg>
      </pc:sldChg>
      <pc:sldChg chg="modSp mod">
        <pc:chgData name="keerti reddy" userId="f04dbac86e1b2ab6" providerId="LiveId" clId="{7D6B5DDB-27EE-4FF8-95D2-0C385B683F40}" dt="2023-12-14T04:48:15.795" v="44" actId="13926"/>
        <pc:sldMkLst>
          <pc:docMk/>
          <pc:sldMk cId="896158880" sldId="288"/>
        </pc:sldMkLst>
        <pc:spChg chg="mod">
          <ac:chgData name="keerti reddy" userId="f04dbac86e1b2ab6" providerId="LiveId" clId="{7D6B5DDB-27EE-4FF8-95D2-0C385B683F40}" dt="2023-12-14T04:48:15.795" v="44" actId="13926"/>
          <ac:spMkLst>
            <pc:docMk/>
            <pc:sldMk cId="896158880" sldId="288"/>
            <ac:spMk id="2" creationId="{649407E9-ABEE-C215-8981-21BAE733DBE8}"/>
          </ac:spMkLst>
        </pc:spChg>
      </pc:sldChg>
      <pc:sldChg chg="modSp mod">
        <pc:chgData name="keerti reddy" userId="f04dbac86e1b2ab6" providerId="LiveId" clId="{7D6B5DDB-27EE-4FF8-95D2-0C385B683F40}" dt="2023-12-14T04:47:30.047" v="38" actId="13926"/>
        <pc:sldMkLst>
          <pc:docMk/>
          <pc:sldMk cId="2017029290" sldId="293"/>
        </pc:sldMkLst>
        <pc:spChg chg="mod">
          <ac:chgData name="keerti reddy" userId="f04dbac86e1b2ab6" providerId="LiveId" clId="{7D6B5DDB-27EE-4FF8-95D2-0C385B683F40}" dt="2023-12-14T04:47:30.047" v="38" actId="13926"/>
          <ac:spMkLst>
            <pc:docMk/>
            <pc:sldMk cId="2017029290" sldId="293"/>
            <ac:spMk id="2" creationId="{86557BBE-04AA-60C1-B7F5-E339CE85AD97}"/>
          </ac:spMkLst>
        </pc:spChg>
      </pc:sldChg>
      <pc:sldChg chg="modSp mod">
        <pc:chgData name="keerti reddy" userId="f04dbac86e1b2ab6" providerId="LiveId" clId="{7D6B5DDB-27EE-4FF8-95D2-0C385B683F40}" dt="2023-12-14T04:48:07.533" v="43" actId="13926"/>
        <pc:sldMkLst>
          <pc:docMk/>
          <pc:sldMk cId="1817950748" sldId="294"/>
        </pc:sldMkLst>
        <pc:spChg chg="mod">
          <ac:chgData name="keerti reddy" userId="f04dbac86e1b2ab6" providerId="LiveId" clId="{7D6B5DDB-27EE-4FF8-95D2-0C385B683F40}" dt="2023-12-14T04:48:07.533" v="43" actId="13926"/>
          <ac:spMkLst>
            <pc:docMk/>
            <pc:sldMk cId="1817950748" sldId="294"/>
            <ac:spMk id="3" creationId="{3170FB9F-CE89-B615-5990-21F1AFECFC30}"/>
          </ac:spMkLst>
        </pc:spChg>
      </pc:sldChg>
      <pc:sldChg chg="addSp delSp modSp mod setBg chgLayout">
        <pc:chgData name="keerti reddy" userId="f04dbac86e1b2ab6" providerId="LiveId" clId="{7D6B5DDB-27EE-4FF8-95D2-0C385B683F40}" dt="2023-12-14T04:51:58.339" v="95" actId="14100"/>
        <pc:sldMkLst>
          <pc:docMk/>
          <pc:sldMk cId="1484286998" sldId="296"/>
        </pc:sldMkLst>
        <pc:spChg chg="add mod ord">
          <ac:chgData name="keerti reddy" userId="f04dbac86e1b2ab6" providerId="LiveId" clId="{7D6B5DDB-27EE-4FF8-95D2-0C385B683F40}" dt="2023-12-14T04:49:59.462" v="60" actId="26606"/>
          <ac:spMkLst>
            <pc:docMk/>
            <pc:sldMk cId="1484286998" sldId="296"/>
            <ac:spMk id="2" creationId="{B7663194-D185-93AC-BE43-C5289CF6EE4A}"/>
          </ac:spMkLst>
        </pc:spChg>
        <pc:spChg chg="mod ord">
          <ac:chgData name="keerti reddy" userId="f04dbac86e1b2ab6" providerId="LiveId" clId="{7D6B5DDB-27EE-4FF8-95D2-0C385B683F40}" dt="2023-12-14T04:51:58.339" v="95" actId="14100"/>
          <ac:spMkLst>
            <pc:docMk/>
            <pc:sldMk cId="1484286998" sldId="296"/>
            <ac:spMk id="3" creationId="{E1F62A4B-0B94-0E34-C1BE-F03493919656}"/>
          </ac:spMkLst>
        </pc:spChg>
        <pc:grpChg chg="add">
          <ac:chgData name="keerti reddy" userId="f04dbac86e1b2ab6" providerId="LiveId" clId="{7D6B5DDB-27EE-4FF8-95D2-0C385B683F40}" dt="2023-12-14T04:49:59.462" v="60" actId="26606"/>
          <ac:grpSpMkLst>
            <pc:docMk/>
            <pc:sldMk cId="1484286998" sldId="296"/>
            <ac:grpSpMk id="5" creationId="{8DD77349-6ADE-99FE-8E04-12919EE56F9C}"/>
          </ac:grpSpMkLst>
        </pc:grpChg>
        <pc:grpChg chg="add del">
          <ac:chgData name="keerti reddy" userId="f04dbac86e1b2ab6" providerId="LiveId" clId="{7D6B5DDB-27EE-4FF8-95D2-0C385B683F40}" dt="2023-12-14T04:49:24.973" v="56" actId="26606"/>
          <ac:grpSpMkLst>
            <pc:docMk/>
            <pc:sldMk cId="1484286998" sldId="296"/>
            <ac:grpSpMk id="8" creationId="{8DD77349-6ADE-99FE-8E04-12919EE56F9C}"/>
          </ac:grpSpMkLst>
        </pc:grpChg>
      </pc:sldChg>
      <pc:sldChg chg="addSp modSp mod setBg">
        <pc:chgData name="keerti reddy" userId="f04dbac86e1b2ab6" providerId="LiveId" clId="{7D6B5DDB-27EE-4FF8-95D2-0C385B683F40}" dt="2023-12-14T04:48:51.276" v="52" actId="27636"/>
        <pc:sldMkLst>
          <pc:docMk/>
          <pc:sldMk cId="2283925873" sldId="297"/>
        </pc:sldMkLst>
        <pc:spChg chg="mod">
          <ac:chgData name="keerti reddy" userId="f04dbac86e1b2ab6" providerId="LiveId" clId="{7D6B5DDB-27EE-4FF8-95D2-0C385B683F40}" dt="2023-12-14T04:48:36.914" v="46" actId="26606"/>
          <ac:spMkLst>
            <pc:docMk/>
            <pc:sldMk cId="2283925873" sldId="297"/>
            <ac:spMk id="2" creationId="{40C2133A-2A62-88FE-3EAF-BE3C562A6330}"/>
          </ac:spMkLst>
        </pc:spChg>
        <pc:spChg chg="mod">
          <ac:chgData name="keerti reddy" userId="f04dbac86e1b2ab6" providerId="LiveId" clId="{7D6B5DDB-27EE-4FF8-95D2-0C385B683F40}" dt="2023-12-14T04:48:51.276" v="52" actId="27636"/>
          <ac:spMkLst>
            <pc:docMk/>
            <pc:sldMk cId="2283925873" sldId="297"/>
            <ac:spMk id="3" creationId="{63DB27DF-E014-8D92-FC0D-263E62686416}"/>
          </ac:spMkLst>
        </pc:spChg>
        <pc:grpChg chg="add">
          <ac:chgData name="keerti reddy" userId="f04dbac86e1b2ab6" providerId="LiveId" clId="{7D6B5DDB-27EE-4FF8-95D2-0C385B683F40}" dt="2023-12-14T04:48:36.914" v="46" actId="26606"/>
          <ac:grpSpMkLst>
            <pc:docMk/>
            <pc:sldMk cId="2283925873" sldId="297"/>
            <ac:grpSpMk id="8" creationId="{8DD77349-6ADE-99FE-8E04-12919EE56F9C}"/>
          </ac:grpSpMkLst>
        </pc:grpChg>
      </pc:sldChg>
      <pc:sldChg chg="addSp delSp modSp mod setBg chgLayout">
        <pc:chgData name="keerti reddy" userId="f04dbac86e1b2ab6" providerId="LiveId" clId="{7D6B5DDB-27EE-4FF8-95D2-0C385B683F40}" dt="2023-12-14T04:51:41.804" v="93" actId="255"/>
        <pc:sldMkLst>
          <pc:docMk/>
          <pc:sldMk cId="4069793570" sldId="298"/>
        </pc:sldMkLst>
        <pc:spChg chg="add mod ord">
          <ac:chgData name="keerti reddy" userId="f04dbac86e1b2ab6" providerId="LiveId" clId="{7D6B5DDB-27EE-4FF8-95D2-0C385B683F40}" dt="2023-12-14T04:50:51.484" v="87" actId="26606"/>
          <ac:spMkLst>
            <pc:docMk/>
            <pc:sldMk cId="4069793570" sldId="298"/>
            <ac:spMk id="2" creationId="{977D0B62-B6A2-F04E-9F99-A1E4E50F008E}"/>
          </ac:spMkLst>
        </pc:spChg>
        <pc:spChg chg="mod ord">
          <ac:chgData name="keerti reddy" userId="f04dbac86e1b2ab6" providerId="LiveId" clId="{7D6B5DDB-27EE-4FF8-95D2-0C385B683F40}" dt="2023-12-14T04:51:41.804" v="93" actId="255"/>
          <ac:spMkLst>
            <pc:docMk/>
            <pc:sldMk cId="4069793570" sldId="298"/>
            <ac:spMk id="3" creationId="{D8A238F8-7C96-5959-B786-9A0F46F3C21F}"/>
          </ac:spMkLst>
        </pc:spChg>
        <pc:grpChg chg="add">
          <ac:chgData name="keerti reddy" userId="f04dbac86e1b2ab6" providerId="LiveId" clId="{7D6B5DDB-27EE-4FF8-95D2-0C385B683F40}" dt="2023-12-14T04:50:51.484" v="87" actId="26606"/>
          <ac:grpSpMkLst>
            <pc:docMk/>
            <pc:sldMk cId="4069793570" sldId="298"/>
            <ac:grpSpMk id="5" creationId="{8DD77349-6ADE-99FE-8E04-12919EE56F9C}"/>
          </ac:grpSpMkLst>
        </pc:grpChg>
        <pc:grpChg chg="add del">
          <ac:chgData name="keerti reddy" userId="f04dbac86e1b2ab6" providerId="LiveId" clId="{7D6B5DDB-27EE-4FF8-95D2-0C385B683F40}" dt="2023-12-14T04:49:03.124" v="54" actId="26606"/>
          <ac:grpSpMkLst>
            <pc:docMk/>
            <pc:sldMk cId="4069793570" sldId="298"/>
            <ac:grpSpMk id="8" creationId="{8DD77349-6ADE-99FE-8E04-12919EE56F9C}"/>
          </ac:grpSpMkLst>
        </pc:gr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ww.himss.org/resources/heart-failure-readmission-prevention-case-study" TargetMode="External"/><Relationship Id="rId7" Type="http://schemas.openxmlformats.org/officeDocument/2006/relationships/image" Target="../media/image19.svg"/><Relationship Id="rId2" Type="http://schemas.openxmlformats.org/officeDocument/2006/relationships/hyperlink" Target="https://www.cms.gov/medicare/quality/value-based-programs/hospital-readmissions" TargetMode="External"/><Relationship Id="rId1" Type="http://schemas.openxmlformats.org/officeDocument/2006/relationships/hyperlink" Target="https://www.hfma.org/wp-content/uploads/2022/10/5061.pdf" TargetMode="Externa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hyperlink" Target="https://www.cms.gov/medicare/quality/value-based-programs/hospital-readmissions" TargetMode="External"/><Relationship Id="rId3" Type="http://schemas.openxmlformats.org/officeDocument/2006/relationships/hyperlink" Target="https://www.hfma.org/wp-content/uploads/2022/10/5061.pdf" TargetMode="External"/><Relationship Id="rId7" Type="http://schemas.openxmlformats.org/officeDocument/2006/relationships/image" Target="../media/image21.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0.png"/><Relationship Id="rId11" Type="http://schemas.openxmlformats.org/officeDocument/2006/relationships/hyperlink" Target="https://www.himss.org/resources/heart-failure-readmission-prevention-case-study" TargetMode="External"/><Relationship Id="rId5" Type="http://schemas.openxmlformats.org/officeDocument/2006/relationships/image" Target="../media/image19.svg"/><Relationship Id="rId10" Type="http://schemas.openxmlformats.org/officeDocument/2006/relationships/image" Target="../media/image23.svg"/><Relationship Id="rId4" Type="http://schemas.openxmlformats.org/officeDocument/2006/relationships/image" Target="../media/image18.pn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C03385-A682-4AD4-B6E0-F9E03DBA19A3}"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986D50C-F236-46A0-9D72-EDD7771985E9}">
      <dgm:prSet/>
      <dgm:spPr/>
      <dgm:t>
        <a:bodyPr/>
        <a:lstStyle/>
        <a:p>
          <a:r>
            <a:rPr lang="en-US">
              <a:hlinkClick xmlns:r="http://schemas.openxmlformats.org/officeDocument/2006/relationships" r:id="rId1"/>
            </a:rPr>
            <a:t>References: </a:t>
          </a:r>
          <a:endParaRPr lang="en-US"/>
        </a:p>
      </dgm:t>
    </dgm:pt>
    <dgm:pt modelId="{51E68900-FA78-471A-9E6C-EAB68B099C32}" type="parTrans" cxnId="{FDDFA5FE-113C-44BA-A171-D26891E0573D}">
      <dgm:prSet/>
      <dgm:spPr/>
      <dgm:t>
        <a:bodyPr/>
        <a:lstStyle/>
        <a:p>
          <a:endParaRPr lang="en-US"/>
        </a:p>
      </dgm:t>
    </dgm:pt>
    <dgm:pt modelId="{6AAA4316-6CDA-4797-94A8-C257C2749332}" type="sibTrans" cxnId="{FDDFA5FE-113C-44BA-A171-D26891E0573D}">
      <dgm:prSet/>
      <dgm:spPr/>
      <dgm:t>
        <a:bodyPr/>
        <a:lstStyle/>
        <a:p>
          <a:endParaRPr lang="en-US"/>
        </a:p>
      </dgm:t>
    </dgm:pt>
    <dgm:pt modelId="{5E1CCFB2-7D9C-4B70-91F7-5F728531F1C2}">
      <dgm:prSet/>
      <dgm:spPr/>
      <dgm:t>
        <a:bodyPr/>
        <a:lstStyle/>
        <a:p>
          <a:r>
            <a:rPr lang="en-US">
              <a:hlinkClick xmlns:r="http://schemas.openxmlformats.org/officeDocument/2006/relationships" r:id="rId1"/>
            </a:rPr>
            <a:t>1.)5061.pdf (hfma.org)</a:t>
          </a:r>
          <a:endParaRPr lang="en-US"/>
        </a:p>
      </dgm:t>
    </dgm:pt>
    <dgm:pt modelId="{7259919F-991D-4260-977A-7A42A6C15513}" type="parTrans" cxnId="{B0896220-114A-4C3C-A0AF-76A4A69B4024}">
      <dgm:prSet/>
      <dgm:spPr/>
      <dgm:t>
        <a:bodyPr/>
        <a:lstStyle/>
        <a:p>
          <a:endParaRPr lang="en-US"/>
        </a:p>
      </dgm:t>
    </dgm:pt>
    <dgm:pt modelId="{ACD961CB-6310-47A9-9E17-A5EA754FC418}" type="sibTrans" cxnId="{B0896220-114A-4C3C-A0AF-76A4A69B4024}">
      <dgm:prSet/>
      <dgm:spPr/>
      <dgm:t>
        <a:bodyPr/>
        <a:lstStyle/>
        <a:p>
          <a:endParaRPr lang="en-US"/>
        </a:p>
      </dgm:t>
    </dgm:pt>
    <dgm:pt modelId="{4484EF39-862C-4780-9057-FDF66564B863}">
      <dgm:prSet/>
      <dgm:spPr/>
      <dgm:t>
        <a:bodyPr/>
        <a:lstStyle/>
        <a:p>
          <a:r>
            <a:rPr lang="en-US">
              <a:hlinkClick xmlns:r="http://schemas.openxmlformats.org/officeDocument/2006/relationships" r:id="rId2"/>
            </a:rPr>
            <a:t>2.)Hosp. Readmission Reduction | CMS</a:t>
          </a:r>
          <a:endParaRPr lang="en-US"/>
        </a:p>
      </dgm:t>
    </dgm:pt>
    <dgm:pt modelId="{20A034EF-E7E5-4B92-B5FB-8DDB047E042A}" type="parTrans" cxnId="{D79E80FA-EBE7-4650-8D03-55A816984552}">
      <dgm:prSet/>
      <dgm:spPr/>
      <dgm:t>
        <a:bodyPr/>
        <a:lstStyle/>
        <a:p>
          <a:endParaRPr lang="en-US"/>
        </a:p>
      </dgm:t>
    </dgm:pt>
    <dgm:pt modelId="{5D6F375F-6540-4A6D-A43B-C62FDDB382E4}" type="sibTrans" cxnId="{D79E80FA-EBE7-4650-8D03-55A816984552}">
      <dgm:prSet/>
      <dgm:spPr/>
      <dgm:t>
        <a:bodyPr/>
        <a:lstStyle/>
        <a:p>
          <a:endParaRPr lang="en-US"/>
        </a:p>
      </dgm:t>
    </dgm:pt>
    <dgm:pt modelId="{A21C154F-EF81-4BF8-924C-A35BEDD28B0C}">
      <dgm:prSet/>
      <dgm:spPr/>
      <dgm:t>
        <a:bodyPr/>
        <a:lstStyle/>
        <a:p>
          <a:r>
            <a:rPr lang="en-US">
              <a:hlinkClick xmlns:r="http://schemas.openxmlformats.org/officeDocument/2006/relationships" r:id="rId3"/>
            </a:rPr>
            <a:t>3.)Heart Failure Readmission Prevention Case Study | HIMSS</a:t>
          </a:r>
          <a:endParaRPr lang="en-US"/>
        </a:p>
      </dgm:t>
    </dgm:pt>
    <dgm:pt modelId="{85D013D0-9434-4480-AAB3-47365D53074C}" type="parTrans" cxnId="{889491EA-7741-4DAA-82FD-822CB8A12E01}">
      <dgm:prSet/>
      <dgm:spPr/>
      <dgm:t>
        <a:bodyPr/>
        <a:lstStyle/>
        <a:p>
          <a:endParaRPr lang="en-US"/>
        </a:p>
      </dgm:t>
    </dgm:pt>
    <dgm:pt modelId="{78317623-8E7C-428F-BB3A-EA06AAD46C89}" type="sibTrans" cxnId="{889491EA-7741-4DAA-82FD-822CB8A12E01}">
      <dgm:prSet/>
      <dgm:spPr/>
      <dgm:t>
        <a:bodyPr/>
        <a:lstStyle/>
        <a:p>
          <a:endParaRPr lang="en-US"/>
        </a:p>
      </dgm:t>
    </dgm:pt>
    <dgm:pt modelId="{705D4BAD-FAEA-4AB7-9FE6-9D7D9121D1BE}" type="pres">
      <dgm:prSet presAssocID="{D2C03385-A682-4AD4-B6E0-F9E03DBA19A3}" presName="root" presStyleCnt="0">
        <dgm:presLayoutVars>
          <dgm:dir/>
          <dgm:resizeHandles val="exact"/>
        </dgm:presLayoutVars>
      </dgm:prSet>
      <dgm:spPr/>
    </dgm:pt>
    <dgm:pt modelId="{73C90CC8-6624-41A0-A0F1-0162E8D1B70B}" type="pres">
      <dgm:prSet presAssocID="{0986D50C-F236-46A0-9D72-EDD7771985E9}" presName="compNode" presStyleCnt="0"/>
      <dgm:spPr/>
    </dgm:pt>
    <dgm:pt modelId="{774786B0-D838-4086-91AF-F284FADB3B14}" type="pres">
      <dgm:prSet presAssocID="{0986D50C-F236-46A0-9D72-EDD7771985E9}" presName="iconRect" presStyleLbl="node1" presStyleIdx="0"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ooks"/>
        </a:ext>
      </dgm:extLst>
    </dgm:pt>
    <dgm:pt modelId="{5A4DFA7C-CF28-4EE1-9DF0-F29BB866CB0B}" type="pres">
      <dgm:prSet presAssocID="{0986D50C-F236-46A0-9D72-EDD7771985E9}" presName="spaceRect" presStyleCnt="0"/>
      <dgm:spPr/>
    </dgm:pt>
    <dgm:pt modelId="{EAEF53C8-1DCD-44E4-AF62-F89B343BE72D}" type="pres">
      <dgm:prSet presAssocID="{0986D50C-F236-46A0-9D72-EDD7771985E9}" presName="textRect" presStyleLbl="revTx" presStyleIdx="0" presStyleCnt="4">
        <dgm:presLayoutVars>
          <dgm:chMax val="1"/>
          <dgm:chPref val="1"/>
        </dgm:presLayoutVars>
      </dgm:prSet>
      <dgm:spPr/>
    </dgm:pt>
    <dgm:pt modelId="{934B82F0-196D-4D10-99B0-74BF9A2B09E8}" type="pres">
      <dgm:prSet presAssocID="{6AAA4316-6CDA-4797-94A8-C257C2749332}" presName="sibTrans" presStyleCnt="0"/>
      <dgm:spPr/>
    </dgm:pt>
    <dgm:pt modelId="{04D15A85-F876-4C66-B179-2151E032C982}" type="pres">
      <dgm:prSet presAssocID="{5E1CCFB2-7D9C-4B70-91F7-5F728531F1C2}" presName="compNode" presStyleCnt="0"/>
      <dgm:spPr/>
    </dgm:pt>
    <dgm:pt modelId="{C8A820B2-890C-4BF3-B332-05C5DC260BD3}" type="pres">
      <dgm:prSet presAssocID="{5E1CCFB2-7D9C-4B70-91F7-5F728531F1C2}" presName="iconRect" presStyleLbl="node1" presStyleIdx="1"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arketing"/>
        </a:ext>
      </dgm:extLst>
    </dgm:pt>
    <dgm:pt modelId="{1D7298A5-B6DD-4668-A783-C0309F2A9578}" type="pres">
      <dgm:prSet presAssocID="{5E1CCFB2-7D9C-4B70-91F7-5F728531F1C2}" presName="spaceRect" presStyleCnt="0"/>
      <dgm:spPr/>
    </dgm:pt>
    <dgm:pt modelId="{0200DD0E-507F-4A5E-ABBD-DF5316E833D6}" type="pres">
      <dgm:prSet presAssocID="{5E1CCFB2-7D9C-4B70-91F7-5F728531F1C2}" presName="textRect" presStyleLbl="revTx" presStyleIdx="1" presStyleCnt="4">
        <dgm:presLayoutVars>
          <dgm:chMax val="1"/>
          <dgm:chPref val="1"/>
        </dgm:presLayoutVars>
      </dgm:prSet>
      <dgm:spPr/>
    </dgm:pt>
    <dgm:pt modelId="{5BDB0C9E-99D1-45E4-92AD-271E6951C6EA}" type="pres">
      <dgm:prSet presAssocID="{ACD961CB-6310-47A9-9E17-A5EA754FC418}" presName="sibTrans" presStyleCnt="0"/>
      <dgm:spPr/>
    </dgm:pt>
    <dgm:pt modelId="{A11A74E5-F93E-4CB8-A137-FADF5D69BB32}" type="pres">
      <dgm:prSet presAssocID="{4484EF39-862C-4780-9057-FDF66564B863}" presName="compNode" presStyleCnt="0"/>
      <dgm:spPr/>
    </dgm:pt>
    <dgm:pt modelId="{4DC020B5-C802-4EBB-B4B3-DC01A529E270}" type="pres">
      <dgm:prSet presAssocID="{4484EF39-862C-4780-9057-FDF66564B863}" presName="iconRect" presStyleLbl="node1" presStyleIdx="2"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Checkmark"/>
        </a:ext>
      </dgm:extLst>
    </dgm:pt>
    <dgm:pt modelId="{A84870A8-5E92-4FD3-82C4-0F13F1F86F68}" type="pres">
      <dgm:prSet presAssocID="{4484EF39-862C-4780-9057-FDF66564B863}" presName="spaceRect" presStyleCnt="0"/>
      <dgm:spPr/>
    </dgm:pt>
    <dgm:pt modelId="{8702E4DC-95DB-426B-BC28-28EE71CBD91D}" type="pres">
      <dgm:prSet presAssocID="{4484EF39-862C-4780-9057-FDF66564B863}" presName="textRect" presStyleLbl="revTx" presStyleIdx="2" presStyleCnt="4">
        <dgm:presLayoutVars>
          <dgm:chMax val="1"/>
          <dgm:chPref val="1"/>
        </dgm:presLayoutVars>
      </dgm:prSet>
      <dgm:spPr/>
    </dgm:pt>
    <dgm:pt modelId="{2E0ADE64-668E-456D-B430-AB2961246E9C}" type="pres">
      <dgm:prSet presAssocID="{5D6F375F-6540-4A6D-A43B-C62FDDB382E4}" presName="sibTrans" presStyleCnt="0"/>
      <dgm:spPr/>
    </dgm:pt>
    <dgm:pt modelId="{3C1BB59B-08CE-4959-8B6A-2D2F567B287D}" type="pres">
      <dgm:prSet presAssocID="{A21C154F-EF81-4BF8-924C-A35BEDD28B0C}" presName="compNode" presStyleCnt="0"/>
      <dgm:spPr/>
    </dgm:pt>
    <dgm:pt modelId="{599B6BB4-B5B2-4DD5-9B9A-5261B64F36DA}" type="pres">
      <dgm:prSet presAssocID="{A21C154F-EF81-4BF8-924C-A35BEDD28B0C}" presName="iconRect" presStyleLbl="node1" presStyleIdx="3" presStyleCnt="4"/>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Heartbeat"/>
        </a:ext>
      </dgm:extLst>
    </dgm:pt>
    <dgm:pt modelId="{F38FEEF9-81EB-417D-B6E3-33501BC7A5FC}" type="pres">
      <dgm:prSet presAssocID="{A21C154F-EF81-4BF8-924C-A35BEDD28B0C}" presName="spaceRect" presStyleCnt="0"/>
      <dgm:spPr/>
    </dgm:pt>
    <dgm:pt modelId="{50054BD6-3D18-45B7-ABF8-613DAF3A8C27}" type="pres">
      <dgm:prSet presAssocID="{A21C154F-EF81-4BF8-924C-A35BEDD28B0C}" presName="textRect" presStyleLbl="revTx" presStyleIdx="3" presStyleCnt="4">
        <dgm:presLayoutVars>
          <dgm:chMax val="1"/>
          <dgm:chPref val="1"/>
        </dgm:presLayoutVars>
      </dgm:prSet>
      <dgm:spPr/>
    </dgm:pt>
  </dgm:ptLst>
  <dgm:cxnLst>
    <dgm:cxn modelId="{B0896220-114A-4C3C-A0AF-76A4A69B4024}" srcId="{D2C03385-A682-4AD4-B6E0-F9E03DBA19A3}" destId="{5E1CCFB2-7D9C-4B70-91F7-5F728531F1C2}" srcOrd="1" destOrd="0" parTransId="{7259919F-991D-4260-977A-7A42A6C15513}" sibTransId="{ACD961CB-6310-47A9-9E17-A5EA754FC418}"/>
    <dgm:cxn modelId="{DCE63627-2C2C-4147-B91E-E2EA978AD551}" type="presOf" srcId="{0986D50C-F236-46A0-9D72-EDD7771985E9}" destId="{EAEF53C8-1DCD-44E4-AF62-F89B343BE72D}" srcOrd="0" destOrd="0" presId="urn:microsoft.com/office/officeart/2018/2/layout/IconLabelList"/>
    <dgm:cxn modelId="{33669738-78D7-454D-A05D-182E26D5F7C4}" type="presOf" srcId="{A21C154F-EF81-4BF8-924C-A35BEDD28B0C}" destId="{50054BD6-3D18-45B7-ABF8-613DAF3A8C27}" srcOrd="0" destOrd="0" presId="urn:microsoft.com/office/officeart/2018/2/layout/IconLabelList"/>
    <dgm:cxn modelId="{C1970D44-3AA8-41D3-8A21-C4FA6D2E6627}" type="presOf" srcId="{4484EF39-862C-4780-9057-FDF66564B863}" destId="{8702E4DC-95DB-426B-BC28-28EE71CBD91D}" srcOrd="0" destOrd="0" presId="urn:microsoft.com/office/officeart/2018/2/layout/IconLabelList"/>
    <dgm:cxn modelId="{1A68416E-DECB-4252-837C-525439B947A1}" type="presOf" srcId="{5E1CCFB2-7D9C-4B70-91F7-5F728531F1C2}" destId="{0200DD0E-507F-4A5E-ABBD-DF5316E833D6}" srcOrd="0" destOrd="0" presId="urn:microsoft.com/office/officeart/2018/2/layout/IconLabelList"/>
    <dgm:cxn modelId="{889491EA-7741-4DAA-82FD-822CB8A12E01}" srcId="{D2C03385-A682-4AD4-B6E0-F9E03DBA19A3}" destId="{A21C154F-EF81-4BF8-924C-A35BEDD28B0C}" srcOrd="3" destOrd="0" parTransId="{85D013D0-9434-4480-AAB3-47365D53074C}" sibTransId="{78317623-8E7C-428F-BB3A-EA06AAD46C89}"/>
    <dgm:cxn modelId="{39EAE1F5-6B36-4D97-AE10-93ED95E3DE5B}" type="presOf" srcId="{D2C03385-A682-4AD4-B6E0-F9E03DBA19A3}" destId="{705D4BAD-FAEA-4AB7-9FE6-9D7D9121D1BE}" srcOrd="0" destOrd="0" presId="urn:microsoft.com/office/officeart/2018/2/layout/IconLabelList"/>
    <dgm:cxn modelId="{D79E80FA-EBE7-4650-8D03-55A816984552}" srcId="{D2C03385-A682-4AD4-B6E0-F9E03DBA19A3}" destId="{4484EF39-862C-4780-9057-FDF66564B863}" srcOrd="2" destOrd="0" parTransId="{20A034EF-E7E5-4B92-B5FB-8DDB047E042A}" sibTransId="{5D6F375F-6540-4A6D-A43B-C62FDDB382E4}"/>
    <dgm:cxn modelId="{FDDFA5FE-113C-44BA-A171-D26891E0573D}" srcId="{D2C03385-A682-4AD4-B6E0-F9E03DBA19A3}" destId="{0986D50C-F236-46A0-9D72-EDD7771985E9}" srcOrd="0" destOrd="0" parTransId="{51E68900-FA78-471A-9E6C-EAB68B099C32}" sibTransId="{6AAA4316-6CDA-4797-94A8-C257C2749332}"/>
    <dgm:cxn modelId="{59C36716-5AD5-4CB6-8AD2-CDA058AB4F7A}" type="presParOf" srcId="{705D4BAD-FAEA-4AB7-9FE6-9D7D9121D1BE}" destId="{73C90CC8-6624-41A0-A0F1-0162E8D1B70B}" srcOrd="0" destOrd="0" presId="urn:microsoft.com/office/officeart/2018/2/layout/IconLabelList"/>
    <dgm:cxn modelId="{E2496B14-23BA-46FE-9F1F-6B86A0299F84}" type="presParOf" srcId="{73C90CC8-6624-41A0-A0F1-0162E8D1B70B}" destId="{774786B0-D838-4086-91AF-F284FADB3B14}" srcOrd="0" destOrd="0" presId="urn:microsoft.com/office/officeart/2018/2/layout/IconLabelList"/>
    <dgm:cxn modelId="{AF15B663-5648-4196-9267-3006EAEA1429}" type="presParOf" srcId="{73C90CC8-6624-41A0-A0F1-0162E8D1B70B}" destId="{5A4DFA7C-CF28-4EE1-9DF0-F29BB866CB0B}" srcOrd="1" destOrd="0" presId="urn:microsoft.com/office/officeart/2018/2/layout/IconLabelList"/>
    <dgm:cxn modelId="{EB4172BF-B539-4AB9-88CF-4E71BF8D605E}" type="presParOf" srcId="{73C90CC8-6624-41A0-A0F1-0162E8D1B70B}" destId="{EAEF53C8-1DCD-44E4-AF62-F89B343BE72D}" srcOrd="2" destOrd="0" presId="urn:microsoft.com/office/officeart/2018/2/layout/IconLabelList"/>
    <dgm:cxn modelId="{1FB8FB7D-A5BA-4D03-B585-D629AA24CDDB}" type="presParOf" srcId="{705D4BAD-FAEA-4AB7-9FE6-9D7D9121D1BE}" destId="{934B82F0-196D-4D10-99B0-74BF9A2B09E8}" srcOrd="1" destOrd="0" presId="urn:microsoft.com/office/officeart/2018/2/layout/IconLabelList"/>
    <dgm:cxn modelId="{C8B9B968-FAB4-4649-8986-C9820DABDB58}" type="presParOf" srcId="{705D4BAD-FAEA-4AB7-9FE6-9D7D9121D1BE}" destId="{04D15A85-F876-4C66-B179-2151E032C982}" srcOrd="2" destOrd="0" presId="urn:microsoft.com/office/officeart/2018/2/layout/IconLabelList"/>
    <dgm:cxn modelId="{FE2F170C-A5F5-43CF-9144-7F6CEEA6EB14}" type="presParOf" srcId="{04D15A85-F876-4C66-B179-2151E032C982}" destId="{C8A820B2-890C-4BF3-B332-05C5DC260BD3}" srcOrd="0" destOrd="0" presId="urn:microsoft.com/office/officeart/2018/2/layout/IconLabelList"/>
    <dgm:cxn modelId="{C4255331-AFAA-457F-AC51-D416CCFDA40C}" type="presParOf" srcId="{04D15A85-F876-4C66-B179-2151E032C982}" destId="{1D7298A5-B6DD-4668-A783-C0309F2A9578}" srcOrd="1" destOrd="0" presId="urn:microsoft.com/office/officeart/2018/2/layout/IconLabelList"/>
    <dgm:cxn modelId="{CFD44E91-58EB-444F-97DA-8207DB7F975F}" type="presParOf" srcId="{04D15A85-F876-4C66-B179-2151E032C982}" destId="{0200DD0E-507F-4A5E-ABBD-DF5316E833D6}" srcOrd="2" destOrd="0" presId="urn:microsoft.com/office/officeart/2018/2/layout/IconLabelList"/>
    <dgm:cxn modelId="{F021CC47-C4DA-4BBF-A6C2-D601E458E5BA}" type="presParOf" srcId="{705D4BAD-FAEA-4AB7-9FE6-9D7D9121D1BE}" destId="{5BDB0C9E-99D1-45E4-92AD-271E6951C6EA}" srcOrd="3" destOrd="0" presId="urn:microsoft.com/office/officeart/2018/2/layout/IconLabelList"/>
    <dgm:cxn modelId="{1776049A-98FB-438A-A41F-6BF0766FD7DB}" type="presParOf" srcId="{705D4BAD-FAEA-4AB7-9FE6-9D7D9121D1BE}" destId="{A11A74E5-F93E-4CB8-A137-FADF5D69BB32}" srcOrd="4" destOrd="0" presId="urn:microsoft.com/office/officeart/2018/2/layout/IconLabelList"/>
    <dgm:cxn modelId="{4FC9885E-8D86-4A64-8E49-37064C8F84C8}" type="presParOf" srcId="{A11A74E5-F93E-4CB8-A137-FADF5D69BB32}" destId="{4DC020B5-C802-4EBB-B4B3-DC01A529E270}" srcOrd="0" destOrd="0" presId="urn:microsoft.com/office/officeart/2018/2/layout/IconLabelList"/>
    <dgm:cxn modelId="{4D8EB0ED-1203-485F-956A-BAE4C3CD12A2}" type="presParOf" srcId="{A11A74E5-F93E-4CB8-A137-FADF5D69BB32}" destId="{A84870A8-5E92-4FD3-82C4-0F13F1F86F68}" srcOrd="1" destOrd="0" presId="urn:microsoft.com/office/officeart/2018/2/layout/IconLabelList"/>
    <dgm:cxn modelId="{8272685F-0693-4D1B-B47B-9DE8E64C92EA}" type="presParOf" srcId="{A11A74E5-F93E-4CB8-A137-FADF5D69BB32}" destId="{8702E4DC-95DB-426B-BC28-28EE71CBD91D}" srcOrd="2" destOrd="0" presId="urn:microsoft.com/office/officeart/2018/2/layout/IconLabelList"/>
    <dgm:cxn modelId="{712938F1-4A1E-4AB5-AE03-6CE1DD7BADFC}" type="presParOf" srcId="{705D4BAD-FAEA-4AB7-9FE6-9D7D9121D1BE}" destId="{2E0ADE64-668E-456D-B430-AB2961246E9C}" srcOrd="5" destOrd="0" presId="urn:microsoft.com/office/officeart/2018/2/layout/IconLabelList"/>
    <dgm:cxn modelId="{EF01CD2B-6C61-4F14-9F3A-98809C43E305}" type="presParOf" srcId="{705D4BAD-FAEA-4AB7-9FE6-9D7D9121D1BE}" destId="{3C1BB59B-08CE-4959-8B6A-2D2F567B287D}" srcOrd="6" destOrd="0" presId="urn:microsoft.com/office/officeart/2018/2/layout/IconLabelList"/>
    <dgm:cxn modelId="{F03958E1-F357-4833-B728-9445F83AE15C}" type="presParOf" srcId="{3C1BB59B-08CE-4959-8B6A-2D2F567B287D}" destId="{599B6BB4-B5B2-4DD5-9B9A-5261B64F36DA}" srcOrd="0" destOrd="0" presId="urn:microsoft.com/office/officeart/2018/2/layout/IconLabelList"/>
    <dgm:cxn modelId="{33D1D092-CCE4-4A7E-BECF-4CD6487355D4}" type="presParOf" srcId="{3C1BB59B-08CE-4959-8B6A-2D2F567B287D}" destId="{F38FEEF9-81EB-417D-B6E3-33501BC7A5FC}" srcOrd="1" destOrd="0" presId="urn:microsoft.com/office/officeart/2018/2/layout/IconLabelList"/>
    <dgm:cxn modelId="{CE93AFE6-DD18-44AE-920A-EBF5559B0376}" type="presParOf" srcId="{3C1BB59B-08CE-4959-8B6A-2D2F567B287D}" destId="{50054BD6-3D18-45B7-ABF8-613DAF3A8C2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786B0-D838-4086-91AF-F284FADB3B14}">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EF53C8-1DCD-44E4-AF62-F89B343BE72D}">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hlinkClick xmlns:r="http://schemas.openxmlformats.org/officeDocument/2006/relationships" r:id="rId3"/>
            </a:rPr>
            <a:t>References: </a:t>
          </a:r>
          <a:endParaRPr lang="en-US" sz="1600" kern="1200"/>
        </a:p>
      </dsp:txBody>
      <dsp:txXfrm>
        <a:off x="569079" y="2427788"/>
        <a:ext cx="2072362" cy="720000"/>
      </dsp:txXfrm>
    </dsp:sp>
    <dsp:sp modelId="{C8A820B2-890C-4BF3-B332-05C5DC260BD3}">
      <dsp:nvSpPr>
        <dsp:cNvPr id="0" name=""/>
        <dsp:cNvSpPr/>
      </dsp:nvSpPr>
      <dsp:spPr>
        <a:xfrm>
          <a:off x="3574005" y="1203549"/>
          <a:ext cx="932563" cy="932563"/>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00DD0E-507F-4A5E-ABBD-DF5316E833D6}">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hlinkClick xmlns:r="http://schemas.openxmlformats.org/officeDocument/2006/relationships" r:id="rId3"/>
            </a:rPr>
            <a:t>1.)5061.pdf (hfma.org)</a:t>
          </a:r>
          <a:endParaRPr lang="en-US" sz="1600" kern="1200"/>
        </a:p>
      </dsp:txBody>
      <dsp:txXfrm>
        <a:off x="3004105" y="2427788"/>
        <a:ext cx="2072362" cy="720000"/>
      </dsp:txXfrm>
    </dsp:sp>
    <dsp:sp modelId="{4DC020B5-C802-4EBB-B4B3-DC01A529E270}">
      <dsp:nvSpPr>
        <dsp:cNvPr id="0" name=""/>
        <dsp:cNvSpPr/>
      </dsp:nvSpPr>
      <dsp:spPr>
        <a:xfrm>
          <a:off x="6009031" y="1203549"/>
          <a:ext cx="932563" cy="932563"/>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02E4DC-95DB-426B-BC28-28EE71CBD91D}">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hlinkClick xmlns:r="http://schemas.openxmlformats.org/officeDocument/2006/relationships" r:id="rId8"/>
            </a:rPr>
            <a:t>2.)Hosp. Readmission Reduction | CMS</a:t>
          </a:r>
          <a:endParaRPr lang="en-US" sz="1600" kern="1200"/>
        </a:p>
      </dsp:txBody>
      <dsp:txXfrm>
        <a:off x="5439131" y="2427788"/>
        <a:ext cx="2072362" cy="720000"/>
      </dsp:txXfrm>
    </dsp:sp>
    <dsp:sp modelId="{599B6BB4-B5B2-4DD5-9B9A-5261B64F36DA}">
      <dsp:nvSpPr>
        <dsp:cNvPr id="0" name=""/>
        <dsp:cNvSpPr/>
      </dsp:nvSpPr>
      <dsp:spPr>
        <a:xfrm>
          <a:off x="8444057" y="1203549"/>
          <a:ext cx="932563" cy="93256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054BD6-3D18-45B7-ABF8-613DAF3A8C27}">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hlinkClick xmlns:r="http://schemas.openxmlformats.org/officeDocument/2006/relationships" r:id="rId11"/>
            </a:rPr>
            <a:t>3.)Heart Failure Readmission Prevention Case Study | HIMSS</a:t>
          </a:r>
          <a:endParaRPr lang="en-US" sz="1600" kern="1200"/>
        </a:p>
      </dsp:txBody>
      <dsp:txXfrm>
        <a:off x="7874157" y="2427788"/>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12/14/2023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12/14/2023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12/14/2023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12/14/2023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12/14/2023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12/14/2023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12/14/2023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12/14/2023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12/14/2023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12/14/2023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12/14/2023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12/14/2023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F1840EE-4E75-ABC9-9699-3EA5A95427DA}"/>
              </a:ext>
            </a:extLst>
          </p:cNvPr>
          <p:cNvPicPr>
            <a:picLocks noChangeAspect="1"/>
          </p:cNvPicPr>
          <p:nvPr/>
        </p:nvPicPr>
        <p:blipFill rotWithShape="1">
          <a:blip r:embed="rId2">
            <a:alphaModFix amt="50000"/>
          </a:blip>
          <a:srcRect t="23844" b="22284"/>
          <a:stretch/>
        </p:blipFill>
        <p:spPr>
          <a:xfrm>
            <a:off x="20" y="10"/>
            <a:ext cx="12188930" cy="6857990"/>
          </a:xfrm>
          <a:prstGeom prst="rect">
            <a:avLst/>
          </a:prstGeom>
        </p:spPr>
      </p:pic>
      <p:sp>
        <p:nvSpPr>
          <p:cNvPr id="2" name="slide1">
            <a:extLst>
              <a:ext uri="{FF2B5EF4-FFF2-40B4-BE49-F238E27FC236}">
                <a16:creationId xmlns:a16="http://schemas.microsoft.com/office/drawing/2014/main" id="{540A910C-C303-40AF-AEC7-C327FC06DAD3}"/>
              </a:ext>
            </a:extLst>
          </p:cNvPr>
          <p:cNvSpPr>
            <a:spLocks noGrp="1"/>
          </p:cNvSpPr>
          <p:nvPr>
            <p:ph type="ctrTitle"/>
          </p:nvPr>
        </p:nvSpPr>
        <p:spPr>
          <a:xfrm>
            <a:off x="1524000" y="1122363"/>
            <a:ext cx="9144000" cy="3063240"/>
          </a:xfrm>
        </p:spPr>
        <p:txBody>
          <a:bodyPr>
            <a:normAutofit/>
          </a:bodyPr>
          <a:lstStyle/>
          <a:p>
            <a:r>
              <a:rPr lang="en-US" sz="6600" b="1">
                <a:solidFill>
                  <a:schemeClr val="bg1"/>
                </a:solidFill>
              </a:rPr>
              <a:t>Data Analysis Project for Flowers Hospital</a:t>
            </a:r>
          </a:p>
        </p:txBody>
      </p:sp>
      <p:sp>
        <p:nvSpPr>
          <p:cNvPr id="3" name="slide1">
            <a:extLst>
              <a:ext uri="{FF2B5EF4-FFF2-40B4-BE49-F238E27FC236}">
                <a16:creationId xmlns:a16="http://schemas.microsoft.com/office/drawing/2014/main" id="{3CEDA171-6BDD-4EF6-B0C4-C1C3D98756A8}"/>
              </a:ext>
            </a:extLst>
          </p:cNvPr>
          <p:cNvSpPr>
            <a:spLocks noGrp="1"/>
          </p:cNvSpPr>
          <p:nvPr>
            <p:ph type="subTitle" idx="1"/>
          </p:nvPr>
        </p:nvSpPr>
        <p:spPr>
          <a:xfrm>
            <a:off x="1527048" y="4613287"/>
            <a:ext cx="9144000" cy="1536192"/>
          </a:xfrm>
        </p:spPr>
        <p:txBody>
          <a:bodyPr>
            <a:normAutofit/>
          </a:bodyPr>
          <a:lstStyle/>
          <a:p>
            <a:r>
              <a:rPr lang="en-US">
                <a:solidFill>
                  <a:schemeClr val="bg1"/>
                </a:solidFill>
              </a:rPr>
              <a:t>Presented by:</a:t>
            </a:r>
          </a:p>
          <a:p>
            <a:r>
              <a:rPr lang="en-US">
                <a:solidFill>
                  <a:schemeClr val="bg1"/>
                </a:solidFill>
              </a:rPr>
              <a:t>Keerti Reddy Resapu</a:t>
            </a:r>
          </a:p>
        </p:txBody>
      </p:sp>
      <p:sp>
        <p:nvSpPr>
          <p:cNvPr id="3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2" descr="hospital a">
            <a:extLst>
              <a:ext uri="{FF2B5EF4-FFF2-40B4-BE49-F238E27FC236}">
                <a16:creationId xmlns:a16="http://schemas.microsoft.com/office/drawing/2014/main" id="{067C027F-92ED-436A-910B-18497BABD0FD}"/>
              </a:ext>
            </a:extLst>
          </p:cNvPr>
          <p:cNvPicPr>
            <a:picLocks noChangeAspect="1"/>
          </p:cNvPicPr>
          <p:nvPr/>
        </p:nvPicPr>
        <p:blipFill rotWithShape="1">
          <a:blip r:embed="rId2">
            <a:extLst>
              <a:ext uri="{28A0092B-C50C-407E-A947-70E740481C1C}">
                <a14:useLocalDpi xmlns:a14="http://schemas.microsoft.com/office/drawing/2010/main" val="0"/>
              </a:ext>
            </a:extLst>
          </a:blip>
          <a:srcRect r="37386" b="26061"/>
          <a:stretch/>
        </p:blipFill>
        <p:spPr>
          <a:xfrm>
            <a:off x="249382" y="360218"/>
            <a:ext cx="4793673" cy="6137564"/>
          </a:xfrm>
          <a:prstGeom prst="rect">
            <a:avLst/>
          </a:prstGeom>
        </p:spPr>
      </p:pic>
      <p:sp>
        <p:nvSpPr>
          <p:cNvPr id="7" name="TextBox 6">
            <a:extLst>
              <a:ext uri="{FF2B5EF4-FFF2-40B4-BE49-F238E27FC236}">
                <a16:creationId xmlns:a16="http://schemas.microsoft.com/office/drawing/2014/main" id="{452281AC-7BE8-A339-E79D-CFED4737E92C}"/>
              </a:ext>
            </a:extLst>
          </p:cNvPr>
          <p:cNvSpPr txBox="1"/>
          <p:nvPr/>
        </p:nvSpPr>
        <p:spPr>
          <a:xfrm>
            <a:off x="5264728" y="180109"/>
            <a:ext cx="6012873" cy="6986528"/>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The bar chart illustrates the average excess readmission ratios (ERR) for different medical conditions at Flowers Hospital. Here's a brief breakdown:</a:t>
            </a:r>
          </a:p>
          <a:p>
            <a:r>
              <a:rPr lang="en-US" sz="1600" b="1" dirty="0">
                <a:latin typeface="Times New Roman" panose="02020603050405020304" pitchFamily="18" charset="0"/>
                <a:cs typeface="Times New Roman" panose="02020603050405020304" pitchFamily="18" charset="0"/>
              </a:rPr>
              <a:t>AMI (Acute Myocardial Infarction): </a:t>
            </a:r>
            <a:r>
              <a:rPr lang="en-US" sz="1600" dirty="0">
                <a:latin typeface="Times New Roman" panose="02020603050405020304" pitchFamily="18" charset="0"/>
                <a:cs typeface="Times New Roman" panose="02020603050405020304" pitchFamily="18" charset="0"/>
              </a:rPr>
              <a:t>Average ERR: 1.04210. Indicates a slightly higher than expected ratio of readmissions for patients with heart attacks. Further investigation into post-treatment care and follow-up procedures may be beneficial.</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HF (Heart Failure): </a:t>
            </a:r>
            <a:r>
              <a:rPr lang="en-US" sz="1600" dirty="0">
                <a:latin typeface="Times New Roman" panose="02020603050405020304" pitchFamily="18" charset="0"/>
                <a:cs typeface="Times New Roman" panose="02020603050405020304" pitchFamily="18" charset="0"/>
              </a:rPr>
              <a:t>Average ERR: 1.02710. Heart failure cases show a moderately elevated ratio of readmissions. Exploring strategies to improve transitional care and patient education post-discharge could be valuable.</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HIP (Hip Replacement): </a:t>
            </a:r>
            <a:r>
              <a:rPr lang="en-US" sz="1600" dirty="0">
                <a:latin typeface="Times New Roman" panose="02020603050405020304" pitchFamily="18" charset="0"/>
                <a:cs typeface="Times New Roman" panose="02020603050405020304" pitchFamily="18" charset="0"/>
              </a:rPr>
              <a:t>Average ERR: 0.98450. Hip replacement cases exhibit a lower-than-expected ratio of readmissions. This suggests effective surgical and postoperative care protocols, contributing to positive patient outcomes.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PN (Pneumonia): </a:t>
            </a:r>
            <a:r>
              <a:rPr lang="en-US" sz="1600" dirty="0">
                <a:latin typeface="Times New Roman" panose="02020603050405020304" pitchFamily="18" charset="0"/>
                <a:cs typeface="Times New Roman" panose="02020603050405020304" pitchFamily="18" charset="0"/>
              </a:rPr>
              <a:t>Average ERR: 0.97610. Pneumonia cases demonstrate a lower-than-expected readmission ratio, indicating successful treatment and aftercare strategies.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COPD (Chronic Obstructive Pulmonary Disease): </a:t>
            </a:r>
            <a:r>
              <a:rPr lang="en-US" sz="1600" dirty="0">
                <a:latin typeface="Times New Roman" panose="02020603050405020304" pitchFamily="18" charset="0"/>
                <a:cs typeface="Times New Roman" panose="02020603050405020304" pitchFamily="18" charset="0"/>
              </a:rPr>
              <a:t>Average ERR: 0.94990. COPD cases have the lowest ERR, implying a lower-than-expected ratio of readmissions. Identifying and implementing effective COPD management practices could be beneficial for overall patient care.</a:t>
            </a:r>
          </a:p>
        </p:txBody>
      </p:sp>
    </p:spTree>
    <p:extLst>
      <p:ext uri="{BB962C8B-B14F-4D97-AF65-F5344CB8AC3E}">
        <p14:creationId xmlns:p14="http://schemas.microsoft.com/office/powerpoint/2010/main" val="793791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8E5FAE-9E57-B19E-B703-88081380276B}"/>
              </a:ext>
            </a:extLst>
          </p:cNvPr>
          <p:cNvSpPr>
            <a:spLocks noGrp="1"/>
          </p:cNvSpPr>
          <p:nvPr>
            <p:ph idx="1"/>
          </p:nvPr>
        </p:nvSpPr>
        <p:spPr>
          <a:xfrm>
            <a:off x="5687292" y="138545"/>
            <a:ext cx="6283036" cy="7111341"/>
          </a:xfrm>
        </p:spPr>
        <p:txBody>
          <a:bodyPr>
            <a:normAutofit fontScale="25000" lnSpcReduction="20000"/>
          </a:bodyPr>
          <a:lstStyle/>
          <a:p>
            <a:r>
              <a:rPr lang="en-US" sz="6000" b="1" dirty="0">
                <a:latin typeface="Times New Roman" panose="02020603050405020304" pitchFamily="18" charset="0"/>
                <a:cs typeface="Times New Roman" panose="02020603050405020304" pitchFamily="18" charset="0"/>
              </a:rPr>
              <a:t>Scatter Plot Interpretation:</a:t>
            </a:r>
          </a:p>
          <a:p>
            <a:r>
              <a:rPr lang="en-US" sz="6000" dirty="0">
                <a:latin typeface="Times New Roman" panose="02020603050405020304" pitchFamily="18" charset="0"/>
                <a:cs typeface="Times New Roman" panose="02020603050405020304" pitchFamily="18" charset="0"/>
              </a:rPr>
              <a:t>In the scatter plot graph, we explore the relationship between the number of heart failure (HF) discharges and the average HF Excess Readmission Ratio (ERR) across various hospitals. Each point on the plot represents a specific hospital, labeled for clarity.</a:t>
            </a:r>
          </a:p>
          <a:p>
            <a:r>
              <a:rPr lang="en-US" sz="6000" b="1" dirty="0">
                <a:latin typeface="Times New Roman" panose="02020603050405020304" pitchFamily="18" charset="0"/>
                <a:cs typeface="Times New Roman" panose="02020603050405020304" pitchFamily="18" charset="0"/>
              </a:rPr>
              <a:t>Key Observations:</a:t>
            </a:r>
          </a:p>
          <a:p>
            <a:r>
              <a:rPr lang="en-US" sz="6000" b="1" dirty="0">
                <a:latin typeface="Times New Roman" panose="02020603050405020304" pitchFamily="18" charset="0"/>
                <a:cs typeface="Times New Roman" panose="02020603050405020304" pitchFamily="18" charset="0"/>
              </a:rPr>
              <a:t>Downward Trend: </a:t>
            </a:r>
            <a:r>
              <a:rPr lang="en-US" sz="6000" dirty="0">
                <a:latin typeface="Times New Roman" panose="02020603050405020304" pitchFamily="18" charset="0"/>
                <a:cs typeface="Times New Roman" panose="02020603050405020304" pitchFamily="18" charset="0"/>
              </a:rPr>
              <a:t>The plot reveals a slight downward trend, indicating that, on average, as the number of HF discharges increases, the ERR tends to slightly decrease. This trend suggests a potential association between higher patient volumes and more efficient care practices, leading to reduced readmission ratios.</a:t>
            </a:r>
          </a:p>
          <a:p>
            <a:r>
              <a:rPr lang="en-US" sz="6000" b="1" dirty="0">
                <a:latin typeface="Times New Roman" panose="02020603050405020304" pitchFamily="18" charset="0"/>
                <a:cs typeface="Times New Roman" panose="02020603050405020304" pitchFamily="18" charset="0"/>
              </a:rPr>
              <a:t>Hospital-Specific Insights: </a:t>
            </a:r>
            <a:r>
              <a:rPr lang="en-US" sz="6000" dirty="0">
                <a:latin typeface="Times New Roman" panose="02020603050405020304" pitchFamily="18" charset="0"/>
                <a:cs typeface="Times New Roman" panose="02020603050405020304" pitchFamily="18" charset="0"/>
              </a:rPr>
              <a:t>By labeling each point with the corresponding hospital name, the graph provides a detailed view of individual hospital performance. Some hospitals may stand out as high performers, consistently maintaining lower ERR values even with varying discharge numbers.</a:t>
            </a:r>
          </a:p>
          <a:p>
            <a:r>
              <a:rPr lang="en-US" sz="6000" b="1" dirty="0">
                <a:latin typeface="Times New Roman" panose="02020603050405020304" pitchFamily="18" charset="0"/>
                <a:cs typeface="Times New Roman" panose="02020603050405020304" pitchFamily="18" charset="0"/>
              </a:rPr>
              <a:t>Interpretation by Hospital Name:</a:t>
            </a:r>
          </a:p>
          <a:p>
            <a:r>
              <a:rPr lang="en-US" sz="6000" b="1" dirty="0">
                <a:latin typeface="Times New Roman" panose="02020603050405020304" pitchFamily="18" charset="0"/>
                <a:cs typeface="Times New Roman" panose="02020603050405020304" pitchFamily="18" charset="0"/>
              </a:rPr>
              <a:t>Florida hospital: </a:t>
            </a:r>
            <a:r>
              <a:rPr lang="en-US" sz="6000" dirty="0">
                <a:latin typeface="Times New Roman" panose="02020603050405020304" pitchFamily="18" charset="0"/>
                <a:cs typeface="Times New Roman" panose="02020603050405020304" pitchFamily="18" charset="0"/>
              </a:rPr>
              <a:t>Positioned higher on the graph with higher ERR values, suggesting challenges in managing HF patients and higher-than-expected readmission ratios.</a:t>
            </a:r>
          </a:p>
          <a:p>
            <a:r>
              <a:rPr lang="en-US" sz="6000" b="1" dirty="0">
                <a:latin typeface="Times New Roman" panose="02020603050405020304" pitchFamily="18" charset="0"/>
                <a:cs typeface="Times New Roman" panose="02020603050405020304" pitchFamily="18" charset="0"/>
              </a:rPr>
              <a:t>Maine medical center: </a:t>
            </a:r>
            <a:r>
              <a:rPr lang="en-US" sz="6000" dirty="0">
                <a:latin typeface="Times New Roman" panose="02020603050405020304" pitchFamily="18" charset="0"/>
                <a:cs typeface="Times New Roman" panose="02020603050405020304" pitchFamily="18" charset="0"/>
              </a:rPr>
              <a:t>Positioned lower on the graph with lower ERR values, indicating effective management of HF patients with varying discharge numbers.</a:t>
            </a:r>
          </a:p>
          <a:p>
            <a:r>
              <a:rPr lang="en-US" sz="6000" b="1" dirty="0">
                <a:latin typeface="Times New Roman" panose="02020603050405020304" pitchFamily="18" charset="0"/>
                <a:cs typeface="Times New Roman" panose="02020603050405020304" pitchFamily="18" charset="0"/>
              </a:rPr>
              <a:t>Implications:</a:t>
            </a:r>
          </a:p>
          <a:p>
            <a:r>
              <a:rPr lang="en-US" sz="6000" b="1" dirty="0">
                <a:latin typeface="Times New Roman" panose="02020603050405020304" pitchFamily="18" charset="0"/>
                <a:cs typeface="Times New Roman" panose="02020603050405020304" pitchFamily="18" charset="0"/>
              </a:rPr>
              <a:t>Efficiency Improvement: </a:t>
            </a:r>
            <a:r>
              <a:rPr lang="en-US" sz="6000" dirty="0">
                <a:latin typeface="Times New Roman" panose="02020603050405020304" pitchFamily="18" charset="0"/>
                <a:cs typeface="Times New Roman" panose="02020603050405020304" pitchFamily="18" charset="0"/>
              </a:rPr>
              <a:t>Hospitals experiencing a decrease in ERR with rising discharges may have implemented more efficient processes or focused interventions, contributing to better patient outcomes.</a:t>
            </a:r>
          </a:p>
          <a:p>
            <a:r>
              <a:rPr lang="en-US" sz="6000" b="1" dirty="0">
                <a:latin typeface="Times New Roman" panose="02020603050405020304" pitchFamily="18" charset="0"/>
                <a:cs typeface="Times New Roman" panose="02020603050405020304" pitchFamily="18" charset="0"/>
              </a:rPr>
              <a:t>Benchmarking: </a:t>
            </a:r>
            <a:r>
              <a:rPr lang="en-US" sz="6000" dirty="0">
                <a:latin typeface="Times New Roman" panose="02020603050405020304" pitchFamily="18" charset="0"/>
                <a:cs typeface="Times New Roman" panose="02020603050405020304" pitchFamily="18" charset="0"/>
              </a:rPr>
              <a:t>Identification of high-performing hospitals serves as a benchmark for others, offering insights into potential strategies to enhance care practices and reduce readmission ratios.</a:t>
            </a:r>
          </a:p>
          <a:p>
            <a:pPr marL="0" indent="0">
              <a:buNone/>
            </a:pPr>
            <a:endParaRPr lang="en-US" dirty="0"/>
          </a:p>
        </p:txBody>
      </p:sp>
      <p:pic>
        <p:nvPicPr>
          <p:cNvPr id="4" name="slide2" descr="copd vs discharges (2)">
            <a:extLst>
              <a:ext uri="{FF2B5EF4-FFF2-40B4-BE49-F238E27FC236}">
                <a16:creationId xmlns:a16="http://schemas.microsoft.com/office/drawing/2014/main" id="{7BB37273-0117-78C8-52AE-FEDB922FAD46}"/>
              </a:ext>
            </a:extLst>
          </p:cNvPr>
          <p:cNvPicPr>
            <a:picLocks noChangeAspect="1"/>
          </p:cNvPicPr>
          <p:nvPr/>
        </p:nvPicPr>
        <p:blipFill rotWithShape="1">
          <a:blip r:embed="rId2">
            <a:extLst>
              <a:ext uri="{28A0092B-C50C-407E-A947-70E740481C1C}">
                <a14:useLocalDpi xmlns:a14="http://schemas.microsoft.com/office/drawing/2010/main" val="0"/>
              </a:ext>
            </a:extLst>
          </a:blip>
          <a:srcRect t="26" r="19368" b="8421"/>
          <a:stretch/>
        </p:blipFill>
        <p:spPr>
          <a:xfrm>
            <a:off x="221672" y="138545"/>
            <a:ext cx="5375564" cy="6594764"/>
          </a:xfrm>
          <a:prstGeom prst="rect">
            <a:avLst/>
          </a:prstGeom>
        </p:spPr>
      </p:pic>
    </p:spTree>
    <p:extLst>
      <p:ext uri="{BB962C8B-B14F-4D97-AF65-F5344CB8AC3E}">
        <p14:creationId xmlns:p14="http://schemas.microsoft.com/office/powerpoint/2010/main" val="3618209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slide14" descr="map1 (2)">
            <a:extLst>
              <a:ext uri="{FF2B5EF4-FFF2-40B4-BE49-F238E27FC236}">
                <a16:creationId xmlns:a16="http://schemas.microsoft.com/office/drawing/2014/main" id="{70C28CD4-E076-4827-80EF-884DB7641945}"/>
              </a:ext>
            </a:extLst>
          </p:cNvPr>
          <p:cNvPicPr>
            <a:picLocks noChangeAspect="1"/>
          </p:cNvPicPr>
          <p:nvPr/>
        </p:nvPicPr>
        <p:blipFill rotWithShape="1">
          <a:blip r:embed="rId2">
            <a:extLst>
              <a:ext uri="{28A0092B-C50C-407E-A947-70E740481C1C}">
                <a14:useLocalDpi xmlns:a14="http://schemas.microsoft.com/office/drawing/2010/main" val="0"/>
              </a:ext>
            </a:extLst>
          </a:blip>
          <a:srcRect t="-1920" r="16300" b="10979"/>
          <a:stretch/>
        </p:blipFill>
        <p:spPr>
          <a:xfrm>
            <a:off x="584200" y="0"/>
            <a:ext cx="10210800" cy="67056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14A93-E62C-6779-49F7-CCFED5B06657}"/>
              </a:ext>
            </a:extLst>
          </p:cNvPr>
          <p:cNvSpPr>
            <a:spLocks noGrp="1"/>
          </p:cNvSpPr>
          <p:nvPr>
            <p:ph idx="1"/>
          </p:nvPr>
        </p:nvSpPr>
        <p:spPr>
          <a:xfrm>
            <a:off x="0" y="174171"/>
            <a:ext cx="12100956" cy="2296432"/>
          </a:xfrm>
        </p:spPr>
        <p:txBody>
          <a:bodyPr>
            <a:noAutofit/>
          </a:bodyPr>
          <a:lstStyle/>
          <a:p>
            <a:r>
              <a:rPr lang="en-US" sz="1800" b="1" dirty="0">
                <a:latin typeface="Times New Roman" panose="02020603050405020304" pitchFamily="18" charset="0"/>
                <a:cs typeface="Times New Roman" panose="02020603050405020304" pitchFamily="18" charset="0"/>
              </a:rPr>
              <a:t>Graph Description:</a:t>
            </a:r>
          </a:p>
          <a:p>
            <a:r>
              <a:rPr lang="en-US" sz="1600" dirty="0">
                <a:latin typeface="Times New Roman" panose="02020603050405020304" pitchFamily="18" charset="0"/>
                <a:cs typeface="Times New Roman" panose="02020603050405020304" pitchFamily="18" charset="0"/>
              </a:rPr>
              <a:t>The map graph visualizes the excess readmission ratios (ERR) for AMI in different states across the USA. The ERR values represent the comparison of each state’s AMI readmission ratios to the national average, which is denoted by 1.000. </a:t>
            </a:r>
          </a:p>
          <a:p>
            <a:r>
              <a:rPr lang="en-US" sz="1600" b="1" dirty="0">
                <a:latin typeface="Times New Roman" panose="02020603050405020304" pitchFamily="18" charset="0"/>
                <a:cs typeface="Times New Roman" panose="02020603050405020304" pitchFamily="18" charset="0"/>
              </a:rPr>
              <a:t>Key Insights:</a:t>
            </a:r>
          </a:p>
          <a:p>
            <a:r>
              <a:rPr lang="en-US" sz="1600" dirty="0">
                <a:latin typeface="Times New Roman" panose="02020603050405020304" pitchFamily="18" charset="0"/>
                <a:cs typeface="Times New Roman" panose="02020603050405020304" pitchFamily="18" charset="0"/>
              </a:rPr>
              <a:t>Below-Average ERR (ERR &lt; 1.0): States like Maine (ME) and Nebraska (NE) showcase effective AMI management, resulting in fewer readmissions than the national average. These areas serve as benchmarks for successful care practices.</a:t>
            </a:r>
          </a:p>
          <a:p>
            <a:r>
              <a:rPr lang="en-US" sz="1600" dirty="0">
                <a:latin typeface="Times New Roman" panose="02020603050405020304" pitchFamily="18" charset="0"/>
                <a:cs typeface="Times New Roman" panose="02020603050405020304" pitchFamily="18" charset="0"/>
              </a:rPr>
              <a:t>Above-Average ERR (ERR &gt; 1.0): Regions in New York (NY) ,Alabama(AL), Florida (FL) exhibit higher AMI readmission ratios than the national average. Identifying challenges in these areas can guide targeted interventions to enhance patient outcomes.</a:t>
            </a:r>
          </a:p>
          <a:p>
            <a:r>
              <a:rPr lang="en-US" sz="1600" b="1" dirty="0">
                <a:latin typeface="Times New Roman" panose="02020603050405020304" pitchFamily="18" charset="0"/>
                <a:cs typeface="Times New Roman" panose="02020603050405020304" pitchFamily="18" charset="0"/>
              </a:rPr>
              <a:t>Importance of Mapping:</a:t>
            </a:r>
          </a:p>
          <a:p>
            <a:r>
              <a:rPr lang="en-US" sz="1600" dirty="0">
                <a:latin typeface="Times New Roman" panose="02020603050405020304" pitchFamily="18" charset="0"/>
                <a:cs typeface="Times New Roman" panose="02020603050405020304" pitchFamily="18" charset="0"/>
              </a:rPr>
              <a:t>Regional Disparities: Mapping ERR values reveals spatial variations in AMI care outcomes, aiding healthcare professionals in identifying areas with differing performance levels.</a:t>
            </a:r>
          </a:p>
          <a:p>
            <a:r>
              <a:rPr lang="en-US" sz="1600" dirty="0">
                <a:latin typeface="Times New Roman" panose="02020603050405020304" pitchFamily="18" charset="0"/>
                <a:cs typeface="Times New Roman" panose="02020603050405020304" pitchFamily="18" charset="0"/>
              </a:rPr>
              <a:t>Targeted Interventions: Identifying regions with above-average ERRs enables healthcare providers to implement interventions and improve care practices, ultimately reducing readmissions.</a:t>
            </a:r>
          </a:p>
          <a:p>
            <a:r>
              <a:rPr lang="en-US" sz="1600" b="1" dirty="0">
                <a:latin typeface="Times New Roman" panose="02020603050405020304" pitchFamily="18" charset="0"/>
                <a:cs typeface="Times New Roman" panose="02020603050405020304" pitchFamily="18" charset="0"/>
              </a:rPr>
              <a:t>Map Orientation:</a:t>
            </a:r>
          </a:p>
          <a:p>
            <a:r>
              <a:rPr lang="en-US" sz="1600" dirty="0">
                <a:latin typeface="Times New Roman" panose="02020603050405020304" pitchFamily="18" charset="0"/>
                <a:cs typeface="Times New Roman" panose="02020603050405020304" pitchFamily="18" charset="0"/>
              </a:rPr>
              <a:t>The west and mid-west side of the map, featuring ERR values below 1.0, signifies regions with potentially more effective AMI management and lower readmission ratios.</a:t>
            </a:r>
          </a:p>
          <a:p>
            <a:r>
              <a:rPr lang="en-US" sz="1600" dirty="0">
                <a:latin typeface="Times New Roman" panose="02020603050405020304" pitchFamily="18" charset="0"/>
                <a:cs typeface="Times New Roman" panose="02020603050405020304" pitchFamily="18" charset="0"/>
              </a:rPr>
              <a:t>The south side of the map, with ERR values above 1.0, highlights areas that may require additional attention and interventions to bring about improvements in AMI care.</a:t>
            </a:r>
          </a:p>
          <a:p>
            <a:r>
              <a:rPr lang="en-US" sz="1600" b="1" dirty="0">
                <a:latin typeface="Times New Roman" panose="02020603050405020304" pitchFamily="18" charset="0"/>
                <a:cs typeface="Times New Roman" panose="02020603050405020304" pitchFamily="18" charset="0"/>
              </a:rPr>
              <a:t>Conclusion:</a:t>
            </a:r>
          </a:p>
          <a:p>
            <a:r>
              <a:rPr lang="en-US" sz="1600" dirty="0">
                <a:latin typeface="Times New Roman" panose="02020603050405020304" pitchFamily="18" charset="0"/>
                <a:cs typeface="Times New Roman" panose="02020603050405020304" pitchFamily="18" charset="0"/>
              </a:rPr>
              <a:t>The color-coded map graph visually communicates regional variations in AMI care outcomes. The use of red (ERR &gt; 1) and green (ERR &lt; 1) aids in easily identifying areas that may need focused interventions for improved patient care based on ERR interpretations.</a:t>
            </a:r>
          </a:p>
        </p:txBody>
      </p:sp>
    </p:spTree>
    <p:extLst>
      <p:ext uri="{BB962C8B-B14F-4D97-AF65-F5344CB8AC3E}">
        <p14:creationId xmlns:p14="http://schemas.microsoft.com/office/powerpoint/2010/main" val="3932477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7" descr="ami timeliness">
            <a:extLst>
              <a:ext uri="{FF2B5EF4-FFF2-40B4-BE49-F238E27FC236}">
                <a16:creationId xmlns:a16="http://schemas.microsoft.com/office/drawing/2014/main" id="{0C9D2995-57FF-3C43-FAA8-7E501CA8CE02}"/>
              </a:ext>
            </a:extLst>
          </p:cNvPr>
          <p:cNvPicPr>
            <a:picLocks noChangeAspect="1"/>
          </p:cNvPicPr>
          <p:nvPr/>
        </p:nvPicPr>
        <p:blipFill rotWithShape="1">
          <a:blip r:embed="rId2">
            <a:extLst>
              <a:ext uri="{28A0092B-C50C-407E-A947-70E740481C1C}">
                <a14:useLocalDpi xmlns:a14="http://schemas.microsoft.com/office/drawing/2010/main" val="0"/>
              </a:ext>
            </a:extLst>
          </a:blip>
          <a:srcRect l="-1069" t="-285" r="40642" b="16796"/>
          <a:stretch/>
        </p:blipFill>
        <p:spPr>
          <a:xfrm>
            <a:off x="318656" y="180110"/>
            <a:ext cx="5250872" cy="6456218"/>
          </a:xfrm>
          <a:prstGeom prst="rect">
            <a:avLst/>
          </a:prstGeom>
        </p:spPr>
      </p:pic>
      <p:sp>
        <p:nvSpPr>
          <p:cNvPr id="4" name="TextBox 3">
            <a:extLst>
              <a:ext uri="{FF2B5EF4-FFF2-40B4-BE49-F238E27FC236}">
                <a16:creationId xmlns:a16="http://schemas.microsoft.com/office/drawing/2014/main" id="{69EB00A1-0702-EE32-ADF1-D449E3A2B97A}"/>
              </a:ext>
            </a:extLst>
          </p:cNvPr>
          <p:cNvSpPr txBox="1"/>
          <p:nvPr/>
        </p:nvSpPr>
        <p:spPr>
          <a:xfrm>
            <a:off x="5694218" y="299675"/>
            <a:ext cx="6096000" cy="6217087"/>
          </a:xfrm>
          <a:prstGeom prst="rect">
            <a:avLst/>
          </a:prstGeom>
          <a:noFill/>
        </p:spPr>
        <p:txBody>
          <a:bodyPr wrap="square">
            <a:spAutoFit/>
          </a:bodyPr>
          <a:lstStyle/>
          <a:p>
            <a:pPr marL="0" indent="0">
              <a:buNone/>
            </a:pPr>
            <a:r>
              <a:rPr lang="en-US" b="1" dirty="0">
                <a:latin typeface="Times New Roman" panose="02020603050405020304" pitchFamily="18" charset="0"/>
                <a:cs typeface="Times New Roman" panose="02020603050405020304" pitchFamily="18" charset="0"/>
              </a:rPr>
              <a:t>Interpretation:</a:t>
            </a:r>
          </a:p>
          <a:p>
            <a:pPr marL="0" indent="0">
              <a:buNone/>
            </a:pPr>
            <a:r>
              <a:rPr lang="en-US" sz="1800" b="1" dirty="0">
                <a:latin typeface="Times New Roman" panose="02020603050405020304" pitchFamily="18" charset="0"/>
                <a:cs typeface="Times New Roman" panose="02020603050405020304" pitchFamily="18" charset="0"/>
              </a:rPr>
              <a:t>Same as National Comparison (0.99746):</a:t>
            </a:r>
          </a:p>
          <a:p>
            <a:pPr marL="0" indent="0">
              <a:buNone/>
            </a:pPr>
            <a:r>
              <a:rPr lang="en-US" sz="1800" dirty="0">
                <a:latin typeface="Times New Roman" panose="02020603050405020304" pitchFamily="18" charset="0"/>
                <a:cs typeface="Times New Roman" panose="02020603050405020304" pitchFamily="18" charset="0"/>
              </a:rPr>
              <a:t>When the timeliness of care matches the national average, the AMI Excess Readmission Ratio (ERR) is close to 1.0. This suggests a baseline level of risk.</a:t>
            </a:r>
          </a:p>
          <a:p>
            <a:pPr marL="0" indent="0">
              <a:buNone/>
            </a:pPr>
            <a:r>
              <a:rPr lang="en-US" sz="1800" b="1" dirty="0">
                <a:latin typeface="Times New Roman" panose="02020603050405020304" pitchFamily="18" charset="0"/>
                <a:cs typeface="Times New Roman" panose="02020603050405020304" pitchFamily="18" charset="0"/>
              </a:rPr>
              <a:t>Below National Comparison (1.01403):</a:t>
            </a:r>
          </a:p>
          <a:p>
            <a:pPr marL="0" indent="0">
              <a:buNone/>
            </a:pPr>
            <a:r>
              <a:rPr lang="en-US" sz="1800" dirty="0">
                <a:latin typeface="Times New Roman" panose="02020603050405020304" pitchFamily="18" charset="0"/>
                <a:cs typeface="Times New Roman" panose="02020603050405020304" pitchFamily="18" charset="0"/>
              </a:rPr>
              <a:t>A rise in AMI ERR above 1.0 indicates that falling below the national benchmark for timeliness of care increases the risk of readmission. This highlights the critical role of timely care in mitigating readmission risk for AMI patients.</a:t>
            </a:r>
          </a:p>
          <a:p>
            <a:pPr marL="0" indent="0">
              <a:buNone/>
            </a:pPr>
            <a:r>
              <a:rPr lang="en-US" sz="1800" b="1" dirty="0">
                <a:latin typeface="Times New Roman" panose="02020603050405020304" pitchFamily="18" charset="0"/>
                <a:cs typeface="Times New Roman" panose="02020603050405020304" pitchFamily="18" charset="0"/>
              </a:rPr>
              <a:t>Above National Comparison (0.98918):</a:t>
            </a:r>
          </a:p>
          <a:p>
            <a:pPr marL="0" indent="0">
              <a:buNone/>
            </a:pPr>
            <a:r>
              <a:rPr lang="en-US" sz="1800" dirty="0">
                <a:latin typeface="Times New Roman" panose="02020603050405020304" pitchFamily="18" charset="0"/>
                <a:cs typeface="Times New Roman" panose="02020603050405020304" pitchFamily="18" charset="0"/>
              </a:rPr>
              <a:t>Conversely, when timeliness of care exceeds the national average, the AMI ERR drops below 1.0. This signals a potential reduction in the risk of readmission, emphasizing the importance of efficient and prompt care delivery.</a:t>
            </a:r>
          </a:p>
          <a:p>
            <a:pPr marL="0" indent="0">
              <a:buNone/>
            </a:pPr>
            <a:r>
              <a:rPr lang="en-US" sz="1800" b="1" dirty="0">
                <a:latin typeface="Times New Roman" panose="02020603050405020304" pitchFamily="18" charset="0"/>
                <a:cs typeface="Times New Roman" panose="02020603050405020304" pitchFamily="18" charset="0"/>
              </a:rPr>
              <a:t>Key Point: </a:t>
            </a:r>
            <a:r>
              <a:rPr lang="en-US" sz="1800" dirty="0">
                <a:latin typeface="Times New Roman" panose="02020603050405020304" pitchFamily="18" charset="0"/>
                <a:cs typeface="Times New Roman" panose="02020603050405020304" pitchFamily="18" charset="0"/>
              </a:rPr>
              <a:t>Timeliness of care plays a pivotal role in determining the risk of readmission for Acute Myocardial Infarction (AMI) cases at flowers hospital. Consistently meeting or surpassing national benchmarks for timeliness is associated with better outcomes and a lower likelihood of readmission. This underscores the significance of prioritizing and optimizing timely care practices in managing AMI patients effectively</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hf Safety of care">
            <a:extLst>
              <a:ext uri="{FF2B5EF4-FFF2-40B4-BE49-F238E27FC236}">
                <a16:creationId xmlns:a16="http://schemas.microsoft.com/office/drawing/2014/main" id="{562D1DB8-ACE7-4FEE-BB8E-EC90D571EFEA}"/>
              </a:ext>
            </a:extLst>
          </p:cNvPr>
          <p:cNvPicPr>
            <a:picLocks noChangeAspect="1"/>
          </p:cNvPicPr>
          <p:nvPr/>
        </p:nvPicPr>
        <p:blipFill rotWithShape="1">
          <a:blip r:embed="rId2">
            <a:extLst>
              <a:ext uri="{28A0092B-C50C-407E-A947-70E740481C1C}">
                <a14:useLocalDpi xmlns:a14="http://schemas.microsoft.com/office/drawing/2010/main" val="0"/>
              </a:ext>
            </a:extLst>
          </a:blip>
          <a:srcRect t="872" r="36729" b="16530"/>
          <a:stretch/>
        </p:blipFill>
        <p:spPr>
          <a:xfrm>
            <a:off x="673676" y="221673"/>
            <a:ext cx="4563341" cy="6497782"/>
          </a:xfrm>
          <a:prstGeom prst="rect">
            <a:avLst/>
          </a:prstGeom>
        </p:spPr>
      </p:pic>
      <p:sp>
        <p:nvSpPr>
          <p:cNvPr id="3" name="TextBox 2">
            <a:extLst>
              <a:ext uri="{FF2B5EF4-FFF2-40B4-BE49-F238E27FC236}">
                <a16:creationId xmlns:a16="http://schemas.microsoft.com/office/drawing/2014/main" id="{58549D09-00DA-BD3E-6115-A1AAD56A2146}"/>
              </a:ext>
            </a:extLst>
          </p:cNvPr>
          <p:cNvSpPr txBox="1"/>
          <p:nvPr/>
        </p:nvSpPr>
        <p:spPr>
          <a:xfrm>
            <a:off x="5699415" y="58846"/>
            <a:ext cx="5597236" cy="6740307"/>
          </a:xfrm>
          <a:prstGeom prst="rect">
            <a:avLst/>
          </a:prstGeom>
          <a:noFill/>
        </p:spPr>
        <p:txBody>
          <a:bodyPr wrap="square">
            <a:spAutoFit/>
          </a:bodyPr>
          <a:lstStyle/>
          <a:p>
            <a:pPr marL="0" indent="0">
              <a:buNone/>
            </a:pPr>
            <a:r>
              <a:rPr lang="en-US" b="1" dirty="0">
                <a:latin typeface="Times New Roman" panose="02020603050405020304" pitchFamily="18" charset="0"/>
                <a:cs typeface="Times New Roman" panose="02020603050405020304" pitchFamily="18" charset="0"/>
              </a:rPr>
              <a:t>Interpretation:</a:t>
            </a:r>
          </a:p>
          <a:p>
            <a:pPr marL="0" indent="0">
              <a:buNone/>
            </a:pPr>
            <a:r>
              <a:rPr lang="en-US" b="1" dirty="0">
                <a:latin typeface="Times New Roman" panose="02020603050405020304" pitchFamily="18" charset="0"/>
                <a:cs typeface="Times New Roman" panose="02020603050405020304" pitchFamily="18" charset="0"/>
              </a:rPr>
              <a:t>Same as National Average Safety of Care (0.996599):</a:t>
            </a:r>
          </a:p>
          <a:p>
            <a:pPr marL="0" indent="0">
              <a:buNone/>
            </a:pPr>
            <a:r>
              <a:rPr lang="en-US" dirty="0">
                <a:latin typeface="Times New Roman" panose="02020603050405020304" pitchFamily="18" charset="0"/>
                <a:cs typeface="Times New Roman" panose="02020603050405020304" pitchFamily="18" charset="0"/>
              </a:rPr>
              <a:t>When the safety of care aligns with the national average, the Excess Readmission Ratio (ERR) for Heart Failure (HF) remains relatively low. This implies that maintaining standard safety measures in care contributes to lower risks of readmission for heart failure.</a:t>
            </a:r>
          </a:p>
          <a:p>
            <a:pPr marL="0" indent="0">
              <a:buNone/>
            </a:pPr>
            <a:r>
              <a:rPr lang="en-US" b="1" dirty="0">
                <a:latin typeface="Times New Roman" panose="02020603050405020304" pitchFamily="18" charset="0"/>
                <a:cs typeface="Times New Roman" panose="02020603050405020304" pitchFamily="18" charset="0"/>
              </a:rPr>
              <a:t>Below National Average Safety of Care (1.006439):</a:t>
            </a:r>
          </a:p>
          <a:p>
            <a:pPr marL="0" indent="0">
              <a:buNone/>
            </a:pPr>
            <a:r>
              <a:rPr lang="en-US" dirty="0">
                <a:latin typeface="Times New Roman" panose="02020603050405020304" pitchFamily="18" charset="0"/>
                <a:cs typeface="Times New Roman" panose="02020603050405020304" pitchFamily="18" charset="0"/>
              </a:rPr>
              <a:t>Falling below the national benchmark for safety of care increases the ERR for heart failure. This suggests that compromising on safety measures may elevate the likelihood of readmission for heart failure patients.</a:t>
            </a:r>
          </a:p>
          <a:p>
            <a:pPr marL="0" indent="0">
              <a:buNone/>
            </a:pPr>
            <a:r>
              <a:rPr lang="en-US" b="1" dirty="0">
                <a:latin typeface="Times New Roman" panose="02020603050405020304" pitchFamily="18" charset="0"/>
                <a:cs typeface="Times New Roman" panose="02020603050405020304" pitchFamily="18" charset="0"/>
              </a:rPr>
              <a:t>Above National Average Safety of Care (0.999587):</a:t>
            </a:r>
          </a:p>
          <a:p>
            <a:pPr marL="0" indent="0">
              <a:buNone/>
            </a:pPr>
            <a:r>
              <a:rPr lang="en-US" dirty="0">
                <a:latin typeface="Times New Roman" panose="02020603050405020304" pitchFamily="18" charset="0"/>
                <a:cs typeface="Times New Roman" panose="02020603050405020304" pitchFamily="18" charset="0"/>
              </a:rPr>
              <a:t>Conversely, when the safety of care surpasses the national average, the ERR for heart failure decreases. This highlights the importance of maintaining high safety standards in care to reduce the risk of readmission for heart failure.</a:t>
            </a:r>
          </a:p>
          <a:p>
            <a:pPr marL="0" indent="0">
              <a:buNone/>
            </a:pPr>
            <a:r>
              <a:rPr lang="en-US" b="1" dirty="0">
                <a:latin typeface="Times New Roman" panose="02020603050405020304" pitchFamily="18" charset="0"/>
                <a:cs typeface="Times New Roman" panose="02020603050405020304" pitchFamily="18" charset="0"/>
              </a:rPr>
              <a:t>Key Features: </a:t>
            </a:r>
            <a:r>
              <a:rPr lang="en-US" dirty="0">
                <a:latin typeface="Times New Roman" panose="02020603050405020304" pitchFamily="18" charset="0"/>
                <a:cs typeface="Times New Roman" panose="02020603050405020304" pitchFamily="18" charset="0"/>
              </a:rPr>
              <a:t>Safety of care is a crucial determinant. Adhering to or exceeding national safety benchmarks is associated with lower risks of readmission for heart failure. This underscores the significance of maintaining a safe care environment for better outcomes in heart failure management.</a:t>
            </a:r>
          </a:p>
        </p:txBody>
      </p:sp>
    </p:spTree>
    <p:extLst>
      <p:ext uri="{BB962C8B-B14F-4D97-AF65-F5344CB8AC3E}">
        <p14:creationId xmlns:p14="http://schemas.microsoft.com/office/powerpoint/2010/main" val="959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ami pteperience">
            <a:extLst>
              <a:ext uri="{FF2B5EF4-FFF2-40B4-BE49-F238E27FC236}">
                <a16:creationId xmlns:a16="http://schemas.microsoft.com/office/drawing/2014/main" id="{E6EBCBF2-9B9B-4B07-8B66-32DE9392FA35}"/>
              </a:ext>
            </a:extLst>
          </p:cNvPr>
          <p:cNvPicPr>
            <a:picLocks noChangeAspect="1"/>
          </p:cNvPicPr>
          <p:nvPr/>
        </p:nvPicPr>
        <p:blipFill rotWithShape="1">
          <a:blip r:embed="rId2">
            <a:extLst>
              <a:ext uri="{28A0092B-C50C-407E-A947-70E740481C1C}">
                <a14:useLocalDpi xmlns:a14="http://schemas.microsoft.com/office/drawing/2010/main" val="0"/>
              </a:ext>
            </a:extLst>
          </a:blip>
          <a:srcRect t="-1865" r="39951" b="14218"/>
          <a:stretch/>
        </p:blipFill>
        <p:spPr>
          <a:xfrm>
            <a:off x="387927" y="346364"/>
            <a:ext cx="4959928" cy="6186309"/>
          </a:xfrm>
          <a:prstGeom prst="rect">
            <a:avLst/>
          </a:prstGeom>
        </p:spPr>
      </p:pic>
      <p:sp>
        <p:nvSpPr>
          <p:cNvPr id="3" name="TextBox 2">
            <a:extLst>
              <a:ext uri="{FF2B5EF4-FFF2-40B4-BE49-F238E27FC236}">
                <a16:creationId xmlns:a16="http://schemas.microsoft.com/office/drawing/2014/main" id="{2D89E7D6-EBC9-5A2E-FC72-7A01E9669286}"/>
              </a:ext>
            </a:extLst>
          </p:cNvPr>
          <p:cNvSpPr txBox="1"/>
          <p:nvPr/>
        </p:nvSpPr>
        <p:spPr>
          <a:xfrm>
            <a:off x="5680363" y="474345"/>
            <a:ext cx="5694218" cy="5909310"/>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Interpretation:</a:t>
            </a:r>
          </a:p>
          <a:p>
            <a:r>
              <a:rPr lang="en-US" sz="1800" b="1" dirty="0">
                <a:latin typeface="Times New Roman" panose="02020603050405020304" pitchFamily="18" charset="0"/>
                <a:cs typeface="Times New Roman" panose="02020603050405020304" pitchFamily="18" charset="0"/>
              </a:rPr>
              <a:t>Average Patient Experience (0.99854):</a:t>
            </a:r>
          </a:p>
          <a:p>
            <a:r>
              <a:rPr lang="en-US" sz="1800" dirty="0">
                <a:latin typeface="Times New Roman" panose="02020603050405020304" pitchFamily="18" charset="0"/>
                <a:cs typeface="Times New Roman" panose="02020603050405020304" pitchFamily="18" charset="0"/>
              </a:rPr>
              <a:t>The risk of patients being readmitted for Acute Myocardial Infarction (AMI) is standard when their experience aligns with the national norm. It's like a typical or expected level of risk.</a:t>
            </a:r>
          </a:p>
          <a:p>
            <a:r>
              <a:rPr lang="en-US" sz="1800" b="1" dirty="0">
                <a:latin typeface="Times New Roman" panose="02020603050405020304" pitchFamily="18" charset="0"/>
                <a:cs typeface="Times New Roman" panose="02020603050405020304" pitchFamily="18" charset="0"/>
              </a:rPr>
              <a:t>Below Average Patient Experience (1.01769):</a:t>
            </a:r>
          </a:p>
          <a:p>
            <a:r>
              <a:rPr lang="en-US" sz="1800" dirty="0">
                <a:latin typeface="Times New Roman" panose="02020603050405020304" pitchFamily="18" charset="0"/>
                <a:cs typeface="Times New Roman" panose="02020603050405020304" pitchFamily="18" charset="0"/>
              </a:rPr>
              <a:t>If patient experiences fall below the national benchmark, the risk of AMI readmission increases. Providing fewer positive experiences may elevate the likelihood of patients returning.</a:t>
            </a:r>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Above Average Patient Experience (0.98082):</a:t>
            </a:r>
          </a:p>
          <a:p>
            <a:r>
              <a:rPr lang="en-US" sz="1800" dirty="0">
                <a:latin typeface="Times New Roman" panose="02020603050405020304" pitchFamily="18" charset="0"/>
                <a:cs typeface="Times New Roman" panose="02020603050405020304" pitchFamily="18" charset="0"/>
              </a:rPr>
              <a:t>Conversely, when patient experiences surpass the national average, the risk of AMI readmission decreases. This hints that exceptionally positive patient experiences could reduce the chances of patients coming back.</a:t>
            </a:r>
          </a:p>
          <a:p>
            <a:r>
              <a:rPr lang="en-US" b="1" dirty="0">
                <a:latin typeface="Times New Roman" panose="02020603050405020304" pitchFamily="18" charset="0"/>
                <a:cs typeface="Times New Roman" panose="02020603050405020304" pitchFamily="18" charset="0"/>
              </a:rPr>
              <a:t>Conclusion:</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Patient experience is crucial. Aiming for experiences beyond the national average lowers the risk of AMI readmission, emphasizing the importance of exceptional and patient-centered care for better outcomes.</a:t>
            </a:r>
          </a:p>
        </p:txBody>
      </p:sp>
    </p:spTree>
    <p:extLst>
      <p:ext uri="{BB962C8B-B14F-4D97-AF65-F5344CB8AC3E}">
        <p14:creationId xmlns:p14="http://schemas.microsoft.com/office/powerpoint/2010/main" val="959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slide17" descr="hf timeliness">
            <a:extLst>
              <a:ext uri="{FF2B5EF4-FFF2-40B4-BE49-F238E27FC236}">
                <a16:creationId xmlns:a16="http://schemas.microsoft.com/office/drawing/2014/main" id="{0ABFE7A4-1ADE-490C-838E-F2E9D1837038}"/>
              </a:ext>
            </a:extLst>
          </p:cNvPr>
          <p:cNvPicPr>
            <a:picLocks noChangeAspect="1"/>
          </p:cNvPicPr>
          <p:nvPr/>
        </p:nvPicPr>
        <p:blipFill rotWithShape="1">
          <a:blip r:embed="rId2">
            <a:extLst>
              <a:ext uri="{28A0092B-C50C-407E-A947-70E740481C1C}">
                <a14:useLocalDpi xmlns:a14="http://schemas.microsoft.com/office/drawing/2010/main" val="0"/>
              </a:ext>
            </a:extLst>
          </a:blip>
          <a:srcRect l="577" r="38989" b="16582"/>
          <a:stretch/>
        </p:blipFill>
        <p:spPr>
          <a:xfrm>
            <a:off x="623453" y="398190"/>
            <a:ext cx="4724402" cy="6400800"/>
          </a:xfrm>
          <a:prstGeom prst="rect">
            <a:avLst/>
          </a:prstGeom>
        </p:spPr>
      </p:pic>
      <p:sp>
        <p:nvSpPr>
          <p:cNvPr id="3" name="TextBox 2">
            <a:extLst>
              <a:ext uri="{FF2B5EF4-FFF2-40B4-BE49-F238E27FC236}">
                <a16:creationId xmlns:a16="http://schemas.microsoft.com/office/drawing/2014/main" id="{EB4C7AEF-12E8-7FAA-29BD-5B0EAF769522}"/>
              </a:ext>
            </a:extLst>
          </p:cNvPr>
          <p:cNvSpPr txBox="1"/>
          <p:nvPr/>
        </p:nvSpPr>
        <p:spPr>
          <a:xfrm>
            <a:off x="5231741" y="328425"/>
            <a:ext cx="6096000" cy="646330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Interpretation:</a:t>
            </a:r>
          </a:p>
          <a:p>
            <a:r>
              <a:rPr lang="en-US" b="1" dirty="0">
                <a:latin typeface="Times New Roman" panose="02020603050405020304" pitchFamily="18" charset="0"/>
                <a:cs typeface="Times New Roman" panose="02020603050405020304" pitchFamily="18" charset="0"/>
              </a:rPr>
              <a:t>Same as National Average Timeliness of Care (0.99385):</a:t>
            </a:r>
          </a:p>
          <a:p>
            <a:r>
              <a:rPr lang="en-US" dirty="0">
                <a:latin typeface="Times New Roman" panose="02020603050405020304" pitchFamily="18" charset="0"/>
                <a:cs typeface="Times New Roman" panose="02020603050405020304" pitchFamily="18" charset="0"/>
              </a:rPr>
              <a:t>When timeliness of care aligns with the national average, the Excess Readmission Ratio (ERR) for Heart Failure (HF) is relatively low. This suggests that maintaining a standard level of timeliness contributes to lower risks of readmission for heart failure.</a:t>
            </a:r>
          </a:p>
          <a:p>
            <a:r>
              <a:rPr lang="en-US" b="1" dirty="0">
                <a:latin typeface="Times New Roman" panose="02020603050405020304" pitchFamily="18" charset="0"/>
                <a:cs typeface="Times New Roman" panose="02020603050405020304" pitchFamily="18" charset="0"/>
              </a:rPr>
              <a:t>Below National Average Timeliness of Care (1.01533):</a:t>
            </a:r>
          </a:p>
          <a:p>
            <a:r>
              <a:rPr lang="en-US" dirty="0">
                <a:latin typeface="Times New Roman" panose="02020603050405020304" pitchFamily="18" charset="0"/>
                <a:cs typeface="Times New Roman" panose="02020603050405020304" pitchFamily="18" charset="0"/>
              </a:rPr>
              <a:t>Falling below the national benchmark for timeliness of care increases the ERR for heart failure. This indicates that delays or slower response times may elevate the likelihood of readmission for heart failure patients.</a:t>
            </a:r>
          </a:p>
          <a:p>
            <a:r>
              <a:rPr lang="en-US" b="1" dirty="0">
                <a:latin typeface="Times New Roman" panose="02020603050405020304" pitchFamily="18" charset="0"/>
                <a:cs typeface="Times New Roman" panose="02020603050405020304" pitchFamily="18" charset="0"/>
              </a:rPr>
              <a:t>Above National Average Timeliness of Care (0.99454):</a:t>
            </a:r>
          </a:p>
          <a:p>
            <a:r>
              <a:rPr lang="en-US" dirty="0">
                <a:latin typeface="Times New Roman" panose="02020603050405020304" pitchFamily="18" charset="0"/>
                <a:cs typeface="Times New Roman" panose="02020603050405020304" pitchFamily="18" charset="0"/>
              </a:rPr>
              <a:t>Conversely, when timeliness of care surpasses the national average, the ERR for heart failure decreases. This emphasizes the importance of quick and efficient care in reducing the risk of readmission for heart failure.</a:t>
            </a:r>
          </a:p>
          <a:p>
            <a:r>
              <a:rPr lang="en-US" b="1" dirty="0">
                <a:latin typeface="Times New Roman" panose="02020603050405020304" pitchFamily="18" charset="0"/>
                <a:cs typeface="Times New Roman" panose="02020603050405020304" pitchFamily="18" charset="0"/>
              </a:rPr>
              <a:t>Key points: </a:t>
            </a:r>
            <a:r>
              <a:rPr lang="en-US" dirty="0">
                <a:latin typeface="Times New Roman" panose="02020603050405020304" pitchFamily="18" charset="0"/>
                <a:cs typeface="Times New Roman" panose="02020603050405020304" pitchFamily="18" charset="0"/>
              </a:rPr>
              <a:t>Timeliness of care has significant impact on Heart Failure readmission ratio at Flowers Hospital. Meeting or exceeding national benchmarks in responding promptly to heart failure cases is associated with lower risks of readmission. This highlights the significance of timely and efficient care for better outcomes in heart failure management.</a:t>
            </a:r>
          </a:p>
        </p:txBody>
      </p:sp>
    </p:spTree>
    <p:extLst>
      <p:ext uri="{BB962C8B-B14F-4D97-AF65-F5344CB8AC3E}">
        <p14:creationId xmlns:p14="http://schemas.microsoft.com/office/powerpoint/2010/main" val="95992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8">
            <a:extLst>
              <a:ext uri="{FF2B5EF4-FFF2-40B4-BE49-F238E27FC236}">
                <a16:creationId xmlns:a16="http://schemas.microsoft.com/office/drawing/2014/main" id="{FEF2D514-7D80-49E9-98E4-D2BB70638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329" y="1077218"/>
            <a:ext cx="9315450" cy="5652655"/>
          </a:xfrm>
          <a:prstGeom prst="rect">
            <a:avLst/>
          </a:prstGeom>
        </p:spPr>
      </p:pic>
      <p:sp>
        <p:nvSpPr>
          <p:cNvPr id="4" name="TextBox 3">
            <a:extLst>
              <a:ext uri="{FF2B5EF4-FFF2-40B4-BE49-F238E27FC236}">
                <a16:creationId xmlns:a16="http://schemas.microsoft.com/office/drawing/2014/main" id="{71C0F3F4-1B0B-1660-440D-78099589A1DC}"/>
              </a:ext>
            </a:extLst>
          </p:cNvPr>
          <p:cNvSpPr txBox="1"/>
          <p:nvPr/>
        </p:nvSpPr>
        <p:spPr>
          <a:xfrm>
            <a:off x="415636" y="0"/>
            <a:ext cx="11360728" cy="954107"/>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Dashboard showing Average ERR FOR Nation, State, Flowers Hospital and Web Page</a:t>
            </a:r>
          </a:p>
        </p:txBody>
      </p:sp>
    </p:spTree>
    <p:extLst>
      <p:ext uri="{BB962C8B-B14F-4D97-AF65-F5344CB8AC3E}">
        <p14:creationId xmlns:p14="http://schemas.microsoft.com/office/powerpoint/2010/main" val="1741386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07E9-ABEE-C215-8981-21BAE733DBE8}"/>
              </a:ext>
            </a:extLst>
          </p:cNvPr>
          <p:cNvSpPr>
            <a:spLocks noGrp="1"/>
          </p:cNvSpPr>
          <p:nvPr>
            <p:ph type="title"/>
          </p:nvPr>
        </p:nvSpPr>
        <p:spPr>
          <a:xfrm>
            <a:off x="3087914" y="348342"/>
            <a:ext cx="10515600" cy="667657"/>
          </a:xfrm>
        </p:spPr>
        <p:txBody>
          <a:bodyPr>
            <a:normAutofit fontScale="90000"/>
          </a:bodyPr>
          <a:lstStyle/>
          <a:p>
            <a:r>
              <a:rPr lang="en-US" sz="4400" b="1" dirty="0">
                <a:latin typeface="Times New Roman" panose="02020603050405020304" pitchFamily="18" charset="0"/>
                <a:cs typeface="Times New Roman" panose="02020603050405020304" pitchFamily="18" charset="0"/>
              </a:rPr>
              <a:t>Dashboard Description </a:t>
            </a:r>
            <a:br>
              <a:rPr lang="en-US" sz="4400"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37CC20E-6B74-A301-A714-10C285364BB6}"/>
              </a:ext>
            </a:extLst>
          </p:cNvPr>
          <p:cNvSpPr>
            <a:spLocks noGrp="1"/>
          </p:cNvSpPr>
          <p:nvPr>
            <p:ph idx="1"/>
          </p:nvPr>
        </p:nvSpPr>
        <p:spPr>
          <a:xfrm>
            <a:off x="373742" y="867682"/>
            <a:ext cx="11295743" cy="4351338"/>
          </a:xfrm>
        </p:spPr>
        <p:txBody>
          <a:bodyPr>
            <a:noAutofit/>
          </a:bodyPr>
          <a:lstStyle/>
          <a:p>
            <a:r>
              <a:rPr lang="en-US" sz="1800" dirty="0">
                <a:latin typeface="Times New Roman" panose="02020603050405020304" pitchFamily="18" charset="0"/>
                <a:cs typeface="Times New Roman" panose="02020603050405020304" pitchFamily="18" charset="0"/>
              </a:rPr>
              <a:t>Dashboard provides a multi-dimensional view of readmission ratios, allowing for a thorough analysis. The inclusion of Flowers Hospital and its web page adds a layer of transparency, enabling users to access detailed information about the hospital's performance. The comparison with national and state averages offers valuable context and benchmarks. Dashboard is user-friendly and informative for a holistic understanding of readmission patterns. My dashboard includes four key graphs:</a:t>
            </a:r>
          </a:p>
          <a:p>
            <a:r>
              <a:rPr lang="en-US" sz="1800" b="1" dirty="0">
                <a:latin typeface="Times New Roman" panose="02020603050405020304" pitchFamily="18" charset="0"/>
                <a:cs typeface="Times New Roman" panose="02020603050405020304" pitchFamily="18" charset="0"/>
              </a:rPr>
              <a:t>Average ERR for Hospitals: </a:t>
            </a:r>
            <a:r>
              <a:rPr lang="en-US" sz="1800" dirty="0">
                <a:latin typeface="Times New Roman" panose="02020603050405020304" pitchFamily="18" charset="0"/>
                <a:cs typeface="Times New Roman" panose="02020603050405020304" pitchFamily="18" charset="0"/>
              </a:rPr>
              <a:t>This graph captures the overall excess readmission ratios (ERR) for heart failure for Flowers hospital.</a:t>
            </a:r>
          </a:p>
          <a:p>
            <a:r>
              <a:rPr lang="en-US" sz="1800" b="1" dirty="0">
                <a:latin typeface="Times New Roman" panose="02020603050405020304" pitchFamily="18" charset="0"/>
                <a:cs typeface="Times New Roman" panose="02020603050405020304" pitchFamily="18" charset="0"/>
              </a:rPr>
              <a:t>National Average ERR: </a:t>
            </a:r>
            <a:r>
              <a:rPr lang="en-US" sz="1800" dirty="0">
                <a:latin typeface="Times New Roman" panose="02020603050405020304" pitchFamily="18" charset="0"/>
                <a:cs typeface="Times New Roman" panose="02020603050405020304" pitchFamily="18" charset="0"/>
              </a:rPr>
              <a:t>This graph captures the overall excess readmission ratios (ERR) for heart failure nationwide.</a:t>
            </a:r>
          </a:p>
          <a:p>
            <a:r>
              <a:rPr lang="en-US" sz="1800" b="1" dirty="0">
                <a:latin typeface="Times New Roman" panose="02020603050405020304" pitchFamily="18" charset="0"/>
                <a:cs typeface="Times New Roman" panose="02020603050405020304" pitchFamily="18" charset="0"/>
              </a:rPr>
              <a:t>State Average ERR: </a:t>
            </a:r>
            <a:r>
              <a:rPr lang="en-US" sz="1800" dirty="0">
                <a:latin typeface="Times New Roman" panose="02020603050405020304" pitchFamily="18" charset="0"/>
                <a:cs typeface="Times New Roman" panose="02020603050405020304" pitchFamily="18" charset="0"/>
              </a:rPr>
              <a:t>Similar to the national comparison, this graph allows for a more localized assessment, considering the Alabama state's benchmarks.</a:t>
            </a:r>
          </a:p>
          <a:p>
            <a:r>
              <a:rPr lang="en-US" sz="1800" b="1" dirty="0">
                <a:latin typeface="Times New Roman" panose="02020603050405020304" pitchFamily="18" charset="0"/>
                <a:cs typeface="Times New Roman" panose="02020603050405020304" pitchFamily="18" charset="0"/>
              </a:rPr>
              <a:t>Flowers Hospital's Performance</a:t>
            </a:r>
            <a:r>
              <a:rPr lang="en-US" sz="1800" dirty="0">
                <a:latin typeface="Times New Roman" panose="02020603050405020304" pitchFamily="18" charset="0"/>
                <a:cs typeface="Times New Roman" panose="02020603050405020304" pitchFamily="18" charset="0"/>
              </a:rPr>
              <a:t>: By directly incorporating Flowers Hospital's data,  offering users a detailed look at its readmission ratios. This could be an interactive graph, allowing users to explore different aspects of the hospital's performance.</a:t>
            </a:r>
          </a:p>
          <a:p>
            <a:r>
              <a:rPr lang="en-US" sz="1800" dirty="0">
                <a:latin typeface="Times New Roman" panose="02020603050405020304" pitchFamily="18" charset="0"/>
                <a:cs typeface="Times New Roman" panose="02020603050405020304" pitchFamily="18" charset="0"/>
              </a:rPr>
              <a:t>Additionally, linking to Flowers Hospital's web page enhances transparency and accessibility, allowing users to delve deeper into the hospital's background, services, and any additional information they might seek.</a:t>
            </a:r>
          </a:p>
          <a:p>
            <a:r>
              <a:rPr lang="en-US" sz="1800" dirty="0">
                <a:latin typeface="Times New Roman" panose="02020603050405020304" pitchFamily="18" charset="0"/>
                <a:cs typeface="Times New Roman" panose="02020603050405020304" pitchFamily="18" charset="0"/>
              </a:rPr>
              <a:t>The overall goal appears to be a comprehensive analysis of Flowers Hospital's readmission ratios in various contexts, promoting transparency, benchmarking against national and state standards, and providing a user-friendly interface for stakeholders.</a:t>
            </a:r>
          </a:p>
        </p:txBody>
      </p:sp>
    </p:spTree>
    <p:extLst>
      <p:ext uri="{BB962C8B-B14F-4D97-AF65-F5344CB8AC3E}">
        <p14:creationId xmlns:p14="http://schemas.microsoft.com/office/powerpoint/2010/main" val="89615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A5743615-FFF9-DE26-D6FA-49E21CFDC3AE}"/>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63084D92-40CE-E973-C818-E97DC0C85695}"/>
              </a:ext>
            </a:extLst>
          </p:cNvPr>
          <p:cNvSpPr>
            <a:spLocks noGrp="1"/>
          </p:cNvSpPr>
          <p:nvPr>
            <p:ph type="title"/>
          </p:nvPr>
        </p:nvSpPr>
        <p:spPr>
          <a:xfrm>
            <a:off x="838200" y="365125"/>
            <a:ext cx="10515600" cy="1325563"/>
          </a:xfrm>
        </p:spPr>
        <p:txBody>
          <a:bodyPr>
            <a:normAutofit/>
          </a:bodyPr>
          <a:lstStyle/>
          <a:p>
            <a:r>
              <a:rPr lang="en-US" b="1">
                <a:solidFill>
                  <a:srgbClr val="FFFFFF"/>
                </a:solidFill>
              </a:rPr>
              <a:t>Contents:</a:t>
            </a:r>
          </a:p>
        </p:txBody>
      </p:sp>
      <p:sp>
        <p:nvSpPr>
          <p:cNvPr id="3" name="Content Placeholder 2">
            <a:extLst>
              <a:ext uri="{FF2B5EF4-FFF2-40B4-BE49-F238E27FC236}">
                <a16:creationId xmlns:a16="http://schemas.microsoft.com/office/drawing/2014/main" id="{2D339B1B-935F-9EB6-17AF-7E73D2C3F951}"/>
              </a:ext>
            </a:extLst>
          </p:cNvPr>
          <p:cNvSpPr>
            <a:spLocks noGrp="1"/>
          </p:cNvSpPr>
          <p:nvPr>
            <p:ph idx="1"/>
          </p:nvPr>
        </p:nvSpPr>
        <p:spPr>
          <a:xfrm>
            <a:off x="838200" y="1825625"/>
            <a:ext cx="10515600" cy="4351338"/>
          </a:xfrm>
        </p:spPr>
        <p:txBody>
          <a:bodyPr>
            <a:normAutofit lnSpcReduction="10000"/>
          </a:bodyPr>
          <a:lstStyle/>
          <a:p>
            <a:r>
              <a:rPr lang="en-US" dirty="0">
                <a:solidFill>
                  <a:srgbClr val="FFFFFF"/>
                </a:solidFill>
              </a:rPr>
              <a:t>Background of HRRP</a:t>
            </a:r>
          </a:p>
          <a:p>
            <a:r>
              <a:rPr lang="en-US" dirty="0">
                <a:solidFill>
                  <a:srgbClr val="FFFFFF"/>
                </a:solidFill>
              </a:rPr>
              <a:t>Importance of ERR</a:t>
            </a:r>
          </a:p>
          <a:p>
            <a:r>
              <a:rPr lang="en-US" dirty="0">
                <a:solidFill>
                  <a:srgbClr val="FFFFFF"/>
                </a:solidFill>
              </a:rPr>
              <a:t>Background of flowers hospital</a:t>
            </a:r>
          </a:p>
          <a:p>
            <a:r>
              <a:rPr lang="en-US" dirty="0">
                <a:solidFill>
                  <a:srgbClr val="FFFFFF"/>
                </a:solidFill>
              </a:rPr>
              <a:t>Analysis goals</a:t>
            </a:r>
          </a:p>
          <a:p>
            <a:r>
              <a:rPr lang="en-US" dirty="0">
                <a:solidFill>
                  <a:srgbClr val="FFFFFF"/>
                </a:solidFill>
              </a:rPr>
              <a:t>Graphs </a:t>
            </a:r>
          </a:p>
          <a:p>
            <a:r>
              <a:rPr lang="en-US" dirty="0">
                <a:solidFill>
                  <a:srgbClr val="FFFFFF"/>
                </a:solidFill>
              </a:rPr>
              <a:t>Dashboard</a:t>
            </a:r>
          </a:p>
          <a:p>
            <a:r>
              <a:rPr lang="en-US" dirty="0">
                <a:solidFill>
                  <a:srgbClr val="FFFFFF"/>
                </a:solidFill>
              </a:rPr>
              <a:t>Overall Findings</a:t>
            </a:r>
          </a:p>
          <a:p>
            <a:r>
              <a:rPr lang="en-US" dirty="0">
                <a:solidFill>
                  <a:srgbClr val="FFFFFF"/>
                </a:solidFill>
              </a:rPr>
              <a:t>Insights</a:t>
            </a:r>
          </a:p>
          <a:p>
            <a:r>
              <a:rPr lang="en-US" dirty="0">
                <a:solidFill>
                  <a:srgbClr val="FFFFFF"/>
                </a:solidFill>
              </a:rPr>
              <a:t>Recommendations</a:t>
            </a: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149814155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White bulbs with a yellow one standing out">
            <a:extLst>
              <a:ext uri="{FF2B5EF4-FFF2-40B4-BE49-F238E27FC236}">
                <a16:creationId xmlns:a16="http://schemas.microsoft.com/office/drawing/2014/main" id="{241C863A-BAF0-121E-DD00-0C92A61E74BC}"/>
              </a:ext>
            </a:extLst>
          </p:cNvPr>
          <p:cNvPicPr>
            <a:picLocks noChangeAspect="1"/>
          </p:cNvPicPr>
          <p:nvPr/>
        </p:nvPicPr>
        <p:blipFill rotWithShape="1">
          <a:blip r:embed="rId2"/>
          <a:srcRect l="8308" r="24178" b="-1"/>
          <a:stretch/>
        </p:blipFill>
        <p:spPr>
          <a:xfrm>
            <a:off x="1" y="10"/>
            <a:ext cx="6936390" cy="6857990"/>
          </a:xfrm>
          <a:prstGeom prst="rect">
            <a:avLst/>
          </a:prstGeom>
        </p:spPr>
      </p:pic>
      <p:sp>
        <p:nvSpPr>
          <p:cNvPr id="3" name="Content Placeholder 2">
            <a:extLst>
              <a:ext uri="{FF2B5EF4-FFF2-40B4-BE49-F238E27FC236}">
                <a16:creationId xmlns:a16="http://schemas.microsoft.com/office/drawing/2014/main" id="{3170FB9F-CE89-B615-5990-21F1AFECFC30}"/>
              </a:ext>
            </a:extLst>
          </p:cNvPr>
          <p:cNvSpPr>
            <a:spLocks noGrp="1"/>
          </p:cNvSpPr>
          <p:nvPr>
            <p:ph idx="1"/>
          </p:nvPr>
        </p:nvSpPr>
        <p:spPr>
          <a:xfrm>
            <a:off x="8265901" y="2879646"/>
            <a:ext cx="3822189" cy="1098708"/>
          </a:xfrm>
        </p:spPr>
        <p:txBody>
          <a:bodyPr>
            <a:normAutofit/>
          </a:bodyPr>
          <a:lstStyle/>
          <a:p>
            <a:pPr marL="0" indent="0">
              <a:buNone/>
            </a:pPr>
            <a:r>
              <a:rPr lang="en-US" sz="5400" dirty="0">
                <a:latin typeface="Times New Roman" panose="02020603050405020304" pitchFamily="18" charset="0"/>
                <a:cs typeface="Times New Roman" panose="02020603050405020304" pitchFamily="18" charset="0"/>
              </a:rPr>
              <a:t>Findings</a:t>
            </a:r>
          </a:p>
        </p:txBody>
      </p:sp>
    </p:spTree>
    <p:extLst>
      <p:ext uri="{BB962C8B-B14F-4D97-AF65-F5344CB8AC3E}">
        <p14:creationId xmlns:p14="http://schemas.microsoft.com/office/powerpoint/2010/main" val="1817950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46A7C2A-BC4E-34DC-9C23-FDFC6F422555}"/>
              </a:ext>
            </a:extLst>
          </p:cNvPr>
          <p:cNvSpPr>
            <a:spLocks noGrp="1"/>
          </p:cNvSpPr>
          <p:nvPr>
            <p:ph idx="1"/>
          </p:nvPr>
        </p:nvSpPr>
        <p:spPr>
          <a:xfrm>
            <a:off x="0" y="0"/>
            <a:ext cx="12192000" cy="5262563"/>
          </a:xfrm>
        </p:spPr>
        <p:txBody>
          <a:bodyPr>
            <a:noAutofit/>
          </a:bodyPr>
          <a:lstStyle/>
          <a:p>
            <a:r>
              <a:rPr lang="en-US" sz="1600" b="1" dirty="0">
                <a:latin typeface="Times New Roman" panose="02020603050405020304" pitchFamily="18" charset="0"/>
                <a:cs typeface="Times New Roman" panose="02020603050405020304" pitchFamily="18" charset="0"/>
              </a:rPr>
              <a:t>National ERR Analysis:</a:t>
            </a:r>
          </a:p>
          <a:p>
            <a:r>
              <a:rPr lang="en-US" sz="1600" dirty="0">
                <a:latin typeface="Times New Roman" panose="02020603050405020304" pitchFamily="18" charset="0"/>
                <a:cs typeface="Times New Roman" panose="02020603050405020304" pitchFamily="18" charset="0"/>
              </a:rPr>
              <a:t>Hip/Knee conditions stand out with a concerning average ERR (1.007553), surpassing the ideal benchmark. Heart Failure performs well with the lowest ERR (1.001445). While AMI, COPD, and PN show minor elevations, the focus on higher ERR in Hip/Knee calls for urgent targeted interventions and quality improvement.</a:t>
            </a:r>
          </a:p>
          <a:p>
            <a:r>
              <a:rPr lang="en-US" sz="1600" b="1" dirty="0">
                <a:latin typeface="Times New Roman" panose="02020603050405020304" pitchFamily="18" charset="0"/>
                <a:cs typeface="Times New Roman" panose="02020603050405020304" pitchFamily="18" charset="0"/>
              </a:rPr>
              <a:t>Alabama State ERR Comparison:</a:t>
            </a:r>
          </a:p>
          <a:p>
            <a:r>
              <a:rPr lang="en-US" sz="1600" dirty="0">
                <a:latin typeface="Times New Roman" panose="02020603050405020304" pitchFamily="18" charset="0"/>
                <a:cs typeface="Times New Roman" panose="02020603050405020304" pitchFamily="18" charset="0"/>
              </a:rPr>
              <a:t>Heart Failure leads with an ERR of 1.0080, signaling progress. AMI indicates improvement opportunities (1.0356), COPD excels (0.9952), PN needs minor adjustments (1.0005), and Hip/Knee conditions raise concerns (1.0956). This snapshot guides efforts to enhance post-hospital care, aligning with regulatory standards for optimal outcomes.</a:t>
            </a:r>
          </a:p>
          <a:p>
            <a:r>
              <a:rPr lang="en-US" sz="1600" b="1" dirty="0">
                <a:latin typeface="Times New Roman" panose="02020603050405020304" pitchFamily="18" charset="0"/>
                <a:cs typeface="Times New Roman" panose="02020603050405020304" pitchFamily="18" charset="0"/>
              </a:rPr>
              <a:t>Flowers Hospital ERR Overview:</a:t>
            </a:r>
          </a:p>
          <a:p>
            <a:r>
              <a:rPr lang="en-US" sz="1600" dirty="0">
                <a:latin typeface="Times New Roman" panose="02020603050405020304" pitchFamily="18" charset="0"/>
                <a:cs typeface="Times New Roman" panose="02020603050405020304" pitchFamily="18" charset="0"/>
              </a:rPr>
              <a:t>AMI slightly elevated (1.04210) prompts post-treatment care investigation. HF moderately elevated (1.02710) emphasizes improved transitional care. HIP positive outcomes (0.98450), PN, and COPD successful aftercare (0.97610, 0.94990) guide targeted enhancements in post-hospital care.</a:t>
            </a:r>
          </a:p>
          <a:p>
            <a:r>
              <a:rPr lang="en-US" sz="1600" b="1" dirty="0">
                <a:latin typeface="Times New Roman" panose="02020603050405020304" pitchFamily="18" charset="0"/>
                <a:cs typeface="Times New Roman" panose="02020603050405020304" pitchFamily="18" charset="0"/>
              </a:rPr>
              <a:t>HF Discharges vs. Avg ERR - National Comparison:</a:t>
            </a:r>
          </a:p>
          <a:p>
            <a:r>
              <a:rPr lang="en-US" sz="1600" dirty="0">
                <a:latin typeface="Times New Roman" panose="02020603050405020304" pitchFamily="18" charset="0"/>
                <a:cs typeface="Times New Roman" panose="02020603050405020304" pitchFamily="18" charset="0"/>
              </a:rPr>
              <a:t>Subtle decline in ERR with increasing HF discharges suggests a link to improved outcomes, prompting investigation for targeted improvements and enhanced patient care.</a:t>
            </a:r>
          </a:p>
          <a:p>
            <a:r>
              <a:rPr lang="en-US" sz="1600" b="1" dirty="0">
                <a:latin typeface="Times New Roman" panose="02020603050405020304" pitchFamily="18" charset="0"/>
                <a:cs typeface="Times New Roman" panose="02020603050405020304" pitchFamily="18" charset="0"/>
              </a:rPr>
              <a:t>Heart Failure Care Across the USA:</a:t>
            </a:r>
          </a:p>
          <a:p>
            <a:r>
              <a:rPr lang="en-US" sz="1600" dirty="0">
                <a:latin typeface="Times New Roman" panose="02020603050405020304" pitchFamily="18" charset="0"/>
                <a:cs typeface="Times New Roman" panose="02020603050405020304" pitchFamily="18" charset="0"/>
              </a:rPr>
              <a:t>Regional analysis reveals benchmarks in Maine and Nebraska (ERRs below 1.0), while New York, Alabama, and Florida indicate areas for interventions. Disparities highlight effective management in the west and mid-west, suggesting additional attention in the south.</a:t>
            </a:r>
          </a:p>
          <a:p>
            <a:r>
              <a:rPr lang="en-US" sz="1600" b="1" dirty="0">
                <a:latin typeface="Times New Roman" panose="02020603050405020304" pitchFamily="18" charset="0"/>
                <a:cs typeface="Times New Roman" panose="02020603050405020304" pitchFamily="18" charset="0"/>
              </a:rPr>
              <a:t>AMI Readmission Risk and Timeliness:</a:t>
            </a:r>
          </a:p>
          <a:p>
            <a:r>
              <a:rPr lang="en-US" sz="1600" dirty="0">
                <a:latin typeface="Times New Roman" panose="02020603050405020304" pitchFamily="18" charset="0"/>
                <a:cs typeface="Times New Roman" panose="02020603050405020304" pitchFamily="18" charset="0"/>
              </a:rPr>
              <a:t>Analysis emphasizes the impact of timely care on outcomes. National average aligning maintains baseline risk (0.99746), falling below escalates risk (1.01403), and surpassing the benchmark reduces risk (0.98918). Consistent adherence or exceeding national standards is crucial for managing AMI patients effectively. Flowers hospital is below the national comparison of timeliness of care.</a:t>
            </a:r>
          </a:p>
          <a:p>
            <a:endParaRPr lang="en-US" sz="1600" dirty="0"/>
          </a:p>
        </p:txBody>
      </p:sp>
    </p:spTree>
    <p:extLst>
      <p:ext uri="{BB962C8B-B14F-4D97-AF65-F5344CB8AC3E}">
        <p14:creationId xmlns:p14="http://schemas.microsoft.com/office/powerpoint/2010/main" val="1610862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C6B493-61B1-2001-ECA5-65074F5452D3}"/>
              </a:ext>
            </a:extLst>
          </p:cNvPr>
          <p:cNvSpPr>
            <a:spLocks noGrp="1"/>
          </p:cNvSpPr>
          <p:nvPr>
            <p:ph idx="1"/>
          </p:nvPr>
        </p:nvSpPr>
        <p:spPr>
          <a:xfrm>
            <a:off x="200891" y="0"/>
            <a:ext cx="11790218" cy="7162800"/>
          </a:xfrm>
        </p:spPr>
        <p:txBody>
          <a:bodyPr>
            <a:noAutofit/>
          </a:bodyPr>
          <a:lstStyle/>
          <a:p>
            <a:endParaRPr lang="en-US" sz="1400" dirty="0"/>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HF Readmission Risk and Safety of Care:</a:t>
            </a:r>
          </a:p>
          <a:p>
            <a:r>
              <a:rPr lang="en-US" sz="1400" dirty="0">
                <a:latin typeface="Times New Roman" panose="02020603050405020304" pitchFamily="18" charset="0"/>
                <a:cs typeface="Times New Roman" panose="02020603050405020304" pitchFamily="18" charset="0"/>
              </a:rPr>
              <a:t>HF analysis underscores safety impact. National average alignment results in low ERR (0.996599), falling below safety benchmark increases ERR (1.006439), and surpassing the safety average reduces ERR (0.999587). Adhering to or exceeding safety benchmarks is crucial for optimal HF management and minimizing readmission risks. Flowers hospital is below the national comparison of safety of care.</a:t>
            </a:r>
          </a:p>
          <a:p>
            <a:r>
              <a:rPr lang="en-US" sz="1400" b="1" dirty="0">
                <a:latin typeface="Times New Roman" panose="02020603050405020304" pitchFamily="18" charset="0"/>
                <a:cs typeface="Times New Roman" panose="02020603050405020304" pitchFamily="18" charset="0"/>
              </a:rPr>
              <a:t>AMI Readmission Risk &amp; Patient Experience:</a:t>
            </a:r>
          </a:p>
          <a:p>
            <a:r>
              <a:rPr lang="en-US" sz="1400" dirty="0">
                <a:latin typeface="Times New Roman" panose="02020603050405020304" pitchFamily="18" charset="0"/>
                <a:cs typeface="Times New Roman" panose="02020603050405020304" pitchFamily="18" charset="0"/>
              </a:rPr>
              <a:t>National Average (0.99854): Standard risk when patient experience aligns with the national norm.</a:t>
            </a:r>
          </a:p>
          <a:p>
            <a:r>
              <a:rPr lang="en-US" sz="1400" dirty="0">
                <a:latin typeface="Times New Roman" panose="02020603050405020304" pitchFamily="18" charset="0"/>
                <a:cs typeface="Times New Roman" panose="02020603050405020304" pitchFamily="18" charset="0"/>
              </a:rPr>
              <a:t>Below Average (1.01769): Lower patient experiences increase AMI readmission risk.</a:t>
            </a:r>
          </a:p>
          <a:p>
            <a:r>
              <a:rPr lang="en-US" sz="1400" dirty="0">
                <a:latin typeface="Times New Roman" panose="02020603050405020304" pitchFamily="18" charset="0"/>
                <a:cs typeface="Times New Roman" panose="02020603050405020304" pitchFamily="18" charset="0"/>
              </a:rPr>
              <a:t>Above Average (0.98082): Higher patient experiences decrease AMI readmission risk.</a:t>
            </a:r>
          </a:p>
          <a:p>
            <a:r>
              <a:rPr lang="en-US" sz="1400" dirty="0">
                <a:latin typeface="Times New Roman" panose="02020603050405020304" pitchFamily="18" charset="0"/>
                <a:cs typeface="Times New Roman" panose="02020603050405020304" pitchFamily="18" charset="0"/>
              </a:rPr>
              <a:t>Conclusion: Exceptional patient-centered care reduces AMI readmission risk.</a:t>
            </a:r>
          </a:p>
          <a:p>
            <a:r>
              <a:rPr lang="en-US" sz="1400" dirty="0">
                <a:latin typeface="Times New Roman" panose="02020603050405020304" pitchFamily="18" charset="0"/>
                <a:cs typeface="Times New Roman" panose="02020603050405020304" pitchFamily="18" charset="0"/>
              </a:rPr>
              <a:t>Flowers hospital is below the national comparison of patient experience.</a:t>
            </a:r>
          </a:p>
          <a:p>
            <a:r>
              <a:rPr lang="en-US" sz="1400" b="1" dirty="0">
                <a:latin typeface="Times New Roman" panose="02020603050405020304" pitchFamily="18" charset="0"/>
                <a:cs typeface="Times New Roman" panose="02020603050405020304" pitchFamily="18" charset="0"/>
              </a:rPr>
              <a:t>HF Readmission &amp; Timeliness:</a:t>
            </a:r>
          </a:p>
          <a:p>
            <a:r>
              <a:rPr lang="en-US" sz="1400" dirty="0">
                <a:latin typeface="Times New Roman" panose="02020603050405020304" pitchFamily="18" charset="0"/>
                <a:cs typeface="Times New Roman" panose="02020603050405020304" pitchFamily="18" charset="0"/>
              </a:rPr>
              <a:t>National Average (0.99385): Standard timeliness results in lower HF readmission risk.</a:t>
            </a:r>
          </a:p>
          <a:p>
            <a:r>
              <a:rPr lang="en-US" sz="1400" dirty="0">
                <a:latin typeface="Times New Roman" panose="02020603050405020304" pitchFamily="18" charset="0"/>
                <a:cs typeface="Times New Roman" panose="02020603050405020304" pitchFamily="18" charset="0"/>
              </a:rPr>
              <a:t>Below Average (1.01533): Delays elevate HF readmission risk.</a:t>
            </a:r>
          </a:p>
          <a:p>
            <a:r>
              <a:rPr lang="en-US" sz="1400" dirty="0">
                <a:latin typeface="Times New Roman" panose="02020603050405020304" pitchFamily="18" charset="0"/>
                <a:cs typeface="Times New Roman" panose="02020603050405020304" pitchFamily="18" charset="0"/>
              </a:rPr>
              <a:t>Above Average (0.99454): Quick, efficient care reduces HF readmission risk.</a:t>
            </a:r>
          </a:p>
          <a:p>
            <a:r>
              <a:rPr lang="en-US" sz="1400" dirty="0">
                <a:latin typeface="Times New Roman" panose="02020603050405020304" pitchFamily="18" charset="0"/>
                <a:cs typeface="Times New Roman" panose="02020603050405020304" pitchFamily="18" charset="0"/>
              </a:rPr>
              <a:t>Key points: Timely care is crucial for lower HF readmission risks at Flowers Hospital. Meeting or exceeding benchmarks correlates with better outcomes.</a:t>
            </a:r>
          </a:p>
          <a:p>
            <a:r>
              <a:rPr lang="en-US" sz="1400" b="1" dirty="0">
                <a:latin typeface="Times New Roman" panose="02020603050405020304" pitchFamily="18" charset="0"/>
                <a:cs typeface="Times New Roman" panose="02020603050405020304" pitchFamily="18" charset="0"/>
              </a:rPr>
              <a:t>Dashboard Overview:</a:t>
            </a:r>
          </a:p>
          <a:p>
            <a:r>
              <a:rPr lang="en-US" sz="1400" dirty="0">
                <a:latin typeface="Times New Roman" panose="02020603050405020304" pitchFamily="18" charset="0"/>
                <a:cs typeface="Times New Roman" panose="02020603050405020304" pitchFamily="18" charset="0"/>
              </a:rPr>
              <a:t>The dashboard provides a comprehensive view of readmission ratios, enhancing transparency and analysis. Flowers Hospital's inclusion, with a dedicated web page link, offers detailed performance insights. Comparisons with national and state averages provide crucial context and benchmarks. The user-friendly interface, featuring four key graphs, facilitates a holistic understanding of readmission patterns. The goal is to promote transparency, benchmarking, and accessibility, aligning with Flowers Hospital's commitment to comprehensive analysis and stakeholder engagement.</a:t>
            </a:r>
          </a:p>
        </p:txBody>
      </p:sp>
    </p:spTree>
    <p:extLst>
      <p:ext uri="{BB962C8B-B14F-4D97-AF65-F5344CB8AC3E}">
        <p14:creationId xmlns:p14="http://schemas.microsoft.com/office/powerpoint/2010/main" val="2439094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7663194-D185-93AC-BE43-C5289CF6EE4A}"/>
              </a:ext>
            </a:extLst>
          </p:cNvPr>
          <p:cNvSpPr>
            <a:spLocks noGrp="1"/>
          </p:cNvSpPr>
          <p:nvPr>
            <p:ph type="title"/>
          </p:nvPr>
        </p:nvSpPr>
        <p:spPr>
          <a:xfrm>
            <a:off x="876691" y="301843"/>
            <a:ext cx="10477109" cy="1003532"/>
          </a:xfrm>
        </p:spPr>
        <p:txBody>
          <a:bodyPr anchor="ctr">
            <a:normAutofit/>
          </a:bodyPr>
          <a:lstStyle/>
          <a:p>
            <a:r>
              <a:rPr lang="en-US" sz="3200" b="1">
                <a:solidFill>
                  <a:srgbClr val="FFFFFF"/>
                </a:solidFill>
                <a:latin typeface="Times New Roman" panose="02020603050405020304" pitchFamily="18" charset="0"/>
                <a:cs typeface="Times New Roman" panose="02020603050405020304" pitchFamily="18" charset="0"/>
              </a:rPr>
              <a:t>Insights for Flowers Hospital:</a:t>
            </a:r>
            <a:br>
              <a:rPr lang="en-US" sz="3200" b="1">
                <a:solidFill>
                  <a:srgbClr val="FFFFFF"/>
                </a:solidFill>
                <a:latin typeface="Times New Roman" panose="02020603050405020304" pitchFamily="18" charset="0"/>
                <a:cs typeface="Times New Roman" panose="02020603050405020304" pitchFamily="18" charset="0"/>
              </a:rPr>
            </a:br>
            <a:endParaRPr lang="en-US" sz="3200">
              <a:solidFill>
                <a:srgbClr val="FFFFFF"/>
              </a:solidFill>
            </a:endParaRPr>
          </a:p>
        </p:txBody>
      </p:sp>
      <p:sp>
        <p:nvSpPr>
          <p:cNvPr id="3" name="Content Placeholder 2">
            <a:extLst>
              <a:ext uri="{FF2B5EF4-FFF2-40B4-BE49-F238E27FC236}">
                <a16:creationId xmlns:a16="http://schemas.microsoft.com/office/drawing/2014/main" id="{E1F62A4B-0B94-0E34-C1BE-F03493919656}"/>
              </a:ext>
            </a:extLst>
          </p:cNvPr>
          <p:cNvSpPr>
            <a:spLocks noGrp="1"/>
          </p:cNvSpPr>
          <p:nvPr>
            <p:ph idx="1"/>
          </p:nvPr>
        </p:nvSpPr>
        <p:spPr>
          <a:xfrm>
            <a:off x="876692" y="2308124"/>
            <a:ext cx="9085844" cy="3673576"/>
          </a:xfrm>
        </p:spPr>
        <p:txBody>
          <a:bodyPr>
            <a:noAutofit/>
          </a:bodyPr>
          <a:lstStyle/>
          <a:p>
            <a:r>
              <a:rPr lang="en-US" sz="1600" b="1" dirty="0">
                <a:latin typeface="Times New Roman" panose="02020603050405020304" pitchFamily="18" charset="0"/>
                <a:cs typeface="Times New Roman" panose="02020603050405020304" pitchFamily="18" charset="0"/>
              </a:rPr>
              <a:t>1. Precision in Intervention Strategies: </a:t>
            </a:r>
            <a:r>
              <a:rPr lang="en-US" sz="1600" dirty="0">
                <a:latin typeface="Times New Roman" panose="02020603050405020304" pitchFamily="18" charset="0"/>
                <a:cs typeface="Times New Roman" panose="02020603050405020304" pitchFamily="18" charset="0"/>
              </a:rPr>
              <a:t>The assessment distinctly points to specific medical domains—Heart Failure (HF), Acute Myocardial Infarction (AMI), and Hip/Knee surgeries—demanding targeted interventions. Flowers Hospital gains valuable insights to refine strategies, ensuring a precise focus on these critical areas for optimal patient care.</a:t>
            </a:r>
          </a:p>
          <a:p>
            <a:r>
              <a:rPr lang="en-US" sz="1600" b="1" dirty="0">
                <a:latin typeface="Times New Roman" panose="02020603050405020304" pitchFamily="18" charset="0"/>
                <a:cs typeface="Times New Roman" panose="02020603050405020304" pitchFamily="18" charset="0"/>
              </a:rPr>
              <a:t>2. Time, Effectiveness, and Patient-Centric Experiences</a:t>
            </a:r>
            <a:r>
              <a:rPr lang="en-US" sz="1600" dirty="0">
                <a:latin typeface="Times New Roman" panose="02020603050405020304" pitchFamily="18" charset="0"/>
                <a:cs typeface="Times New Roman" panose="02020603050405020304" pitchFamily="18" charset="0"/>
              </a:rPr>
              <a:t>: A fundamental revelation emerges regarding the pivotal role of timely care, intervention effectiveness, and positive patient experiences. Flowers Hospital is urged to place a premium on these elements, recognizing their direct influence on diminishing excessive readmissions. Elevating standards in these facets will be a transformative step toward improved patient outcomes.</a:t>
            </a:r>
          </a:p>
          <a:p>
            <a:r>
              <a:rPr lang="en-US" sz="1600" b="1" dirty="0">
                <a:latin typeface="Times New Roman" panose="02020603050405020304" pitchFamily="18" charset="0"/>
                <a:cs typeface="Times New Roman" panose="02020603050405020304" pitchFamily="18" charset="0"/>
              </a:rPr>
              <a:t>3. Strategic Improvement and Compliance: </a:t>
            </a:r>
            <a:r>
              <a:rPr lang="en-US" sz="1600" dirty="0">
                <a:latin typeface="Times New Roman" panose="02020603050405020304" pitchFamily="18" charset="0"/>
                <a:cs typeface="Times New Roman" panose="02020603050405020304" pitchFamily="18" charset="0"/>
              </a:rPr>
              <a:t>The analysis becomes a strategic compass for Flowers Hospital, spotlighting areas earmarked for enhancement. By rectifying identified shortcomings in targeted medical conditions and care modalities, Flowers Hospital not only improves patient results but also aligns seamlessly with national benchmarks. This approach isn't just a route to excellence—it's a commitment to regulatory compliance, ensuring Flowers Hospital's healthcare delivery consistently meets the highest standards.</a:t>
            </a:r>
          </a:p>
        </p:txBody>
      </p:sp>
    </p:spTree>
    <p:extLst>
      <p:ext uri="{BB962C8B-B14F-4D97-AF65-F5344CB8AC3E}">
        <p14:creationId xmlns:p14="http://schemas.microsoft.com/office/powerpoint/2010/main" val="1484286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0C2133A-2A62-88FE-3EAF-BE3C562A6330}"/>
              </a:ext>
            </a:extLst>
          </p:cNvPr>
          <p:cNvSpPr>
            <a:spLocks noGrp="1"/>
          </p:cNvSpPr>
          <p:nvPr>
            <p:ph type="title"/>
          </p:nvPr>
        </p:nvSpPr>
        <p:spPr>
          <a:xfrm>
            <a:off x="876691" y="301843"/>
            <a:ext cx="10477109" cy="1003532"/>
          </a:xfrm>
        </p:spPr>
        <p:txBody>
          <a:bodyPr anchor="ctr">
            <a:normAutofit/>
          </a:bodyPr>
          <a:lstStyle/>
          <a:p>
            <a:r>
              <a:rPr lang="en-US" sz="3200" b="1">
                <a:solidFill>
                  <a:srgbClr val="FFFFFF"/>
                </a:solidFill>
              </a:rPr>
              <a:t>Recommendations for Readmission Reduction at Flowers Hospital</a:t>
            </a:r>
          </a:p>
        </p:txBody>
      </p:sp>
      <p:sp>
        <p:nvSpPr>
          <p:cNvPr id="3" name="Content Placeholder 2">
            <a:extLst>
              <a:ext uri="{FF2B5EF4-FFF2-40B4-BE49-F238E27FC236}">
                <a16:creationId xmlns:a16="http://schemas.microsoft.com/office/drawing/2014/main" id="{63DB27DF-E014-8D92-FC0D-263E62686416}"/>
              </a:ext>
            </a:extLst>
          </p:cNvPr>
          <p:cNvSpPr>
            <a:spLocks noGrp="1"/>
          </p:cNvSpPr>
          <p:nvPr>
            <p:ph idx="1"/>
          </p:nvPr>
        </p:nvSpPr>
        <p:spPr>
          <a:xfrm>
            <a:off x="443346" y="2308124"/>
            <a:ext cx="11194472" cy="3673576"/>
          </a:xfrm>
        </p:spPr>
        <p:txBody>
          <a:bodyPr>
            <a:normAutofit/>
          </a:bodyPr>
          <a:lstStyle/>
          <a:p>
            <a:r>
              <a:rPr lang="en-US" sz="1600" b="1" dirty="0">
                <a:latin typeface="Times New Roman" panose="02020603050405020304" pitchFamily="18" charset="0"/>
                <a:cs typeface="Times New Roman" panose="02020603050405020304" pitchFamily="18" charset="0"/>
              </a:rPr>
              <a:t>Short-Term Strategies:</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Enhance Transitional Care: </a:t>
            </a:r>
            <a:r>
              <a:rPr lang="en-US" sz="1600" dirty="0">
                <a:latin typeface="Times New Roman" panose="02020603050405020304" pitchFamily="18" charset="0"/>
                <a:cs typeface="Times New Roman" panose="02020603050405020304" pitchFamily="18" charset="0"/>
              </a:rPr>
              <a:t>Implement a robust transitional care program, ensuring seamless coordination and continuity of care during patient transitions from hospital to home.</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7-Day Follow-Up Implementation: </a:t>
            </a:r>
            <a:r>
              <a:rPr lang="en-US" sz="1600" dirty="0">
                <a:latin typeface="Times New Roman" panose="02020603050405020304" pitchFamily="18" charset="0"/>
                <a:cs typeface="Times New Roman" panose="02020603050405020304" pitchFamily="18" charset="0"/>
              </a:rPr>
              <a:t>Emphasize the importance of scheduling follow-up visits within seven days of discharge, promoting timely post-hospital care and reducing the risk of readmissions.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Patient Education and Communication: </a:t>
            </a:r>
            <a:r>
              <a:rPr lang="en-US" sz="1600" dirty="0">
                <a:latin typeface="Times New Roman" panose="02020603050405020304" pitchFamily="18" charset="0"/>
                <a:cs typeface="Times New Roman" panose="02020603050405020304" pitchFamily="18" charset="0"/>
              </a:rPr>
              <a:t>Strengthen patient education initiatives, utilizing effective communication methods such as the "Teach Back" approach to ensure patients understand post-discharge instructions and manage their conditions.</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Telemonitoring Integration: </a:t>
            </a:r>
            <a:r>
              <a:rPr lang="en-US" sz="1600" dirty="0">
                <a:latin typeface="Times New Roman" panose="02020603050405020304" pitchFamily="18" charset="0"/>
                <a:cs typeface="Times New Roman" panose="02020603050405020304" pitchFamily="18" charset="0"/>
              </a:rPr>
              <a:t>Explore the integration of telemonitoring technology for chronically ill patients, allowing for real-time monitoring and early intervention to prevent potential complications</a:t>
            </a:r>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83925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77D0B62-B6A2-F04E-9F99-A1E4E50F008E}"/>
              </a:ext>
            </a:extLst>
          </p:cNvPr>
          <p:cNvSpPr>
            <a:spLocks noGrp="1"/>
          </p:cNvSpPr>
          <p:nvPr>
            <p:ph type="title"/>
          </p:nvPr>
        </p:nvSpPr>
        <p:spPr>
          <a:xfrm>
            <a:off x="876691" y="301843"/>
            <a:ext cx="10477109" cy="1003532"/>
          </a:xfrm>
        </p:spPr>
        <p:txBody>
          <a:bodyPr anchor="ctr">
            <a:normAutofit/>
          </a:bodyPr>
          <a:lstStyle/>
          <a:p>
            <a:r>
              <a:rPr lang="en-US" sz="3200" b="1">
                <a:solidFill>
                  <a:srgbClr val="FFFFFF"/>
                </a:solidFill>
                <a:latin typeface="Times New Roman" panose="02020603050405020304" pitchFamily="18" charset="0"/>
                <a:cs typeface="Times New Roman" panose="02020603050405020304" pitchFamily="18" charset="0"/>
              </a:rPr>
              <a:t>Long-Term Strategies:</a:t>
            </a:r>
            <a:br>
              <a:rPr lang="en-US" sz="3200" b="1">
                <a:solidFill>
                  <a:srgbClr val="FFFFFF"/>
                </a:solidFill>
                <a:latin typeface="Times New Roman" panose="02020603050405020304" pitchFamily="18" charset="0"/>
                <a:cs typeface="Times New Roman" panose="02020603050405020304" pitchFamily="18" charset="0"/>
              </a:rPr>
            </a:br>
            <a:endParaRPr lang="en-US" sz="3200">
              <a:solidFill>
                <a:srgbClr val="FFFFFF"/>
              </a:solidFill>
            </a:endParaRPr>
          </a:p>
        </p:txBody>
      </p:sp>
      <p:sp>
        <p:nvSpPr>
          <p:cNvPr id="3" name="Content Placeholder 2">
            <a:extLst>
              <a:ext uri="{FF2B5EF4-FFF2-40B4-BE49-F238E27FC236}">
                <a16:creationId xmlns:a16="http://schemas.microsoft.com/office/drawing/2014/main" id="{D8A238F8-7C96-5959-B786-9A0F46F3C21F}"/>
              </a:ext>
            </a:extLst>
          </p:cNvPr>
          <p:cNvSpPr>
            <a:spLocks noGrp="1"/>
          </p:cNvSpPr>
          <p:nvPr>
            <p:ph idx="1"/>
          </p:nvPr>
        </p:nvSpPr>
        <p:spPr>
          <a:xfrm>
            <a:off x="360218" y="1630869"/>
            <a:ext cx="11194473" cy="4350831"/>
          </a:xfrm>
        </p:spPr>
        <p:txBody>
          <a:bodyPr>
            <a:noAutofit/>
          </a:bodyPr>
          <a:lstStyle/>
          <a:p>
            <a:pPr marL="0" indent="0">
              <a:buNone/>
            </a:pP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Invest in Nurse Staffing: </a:t>
            </a:r>
            <a:r>
              <a:rPr lang="en-US" sz="1400" dirty="0">
                <a:latin typeface="Times New Roman" panose="02020603050405020304" pitchFamily="18" charset="0"/>
                <a:cs typeface="Times New Roman" panose="02020603050405020304" pitchFamily="18" charset="0"/>
              </a:rPr>
              <a:t>Focus on maintaining optimal nurse staffing levels, ensuring adequate coverage to provide high-quality care and effective discharge teaching, leading to improved patient outcomes.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Collaborate in Incentive Programs: </a:t>
            </a:r>
            <a:r>
              <a:rPr lang="en-US" sz="1400" dirty="0">
                <a:latin typeface="Times New Roman" panose="02020603050405020304" pitchFamily="18" charset="0"/>
                <a:cs typeface="Times New Roman" panose="02020603050405020304" pitchFamily="18" charset="0"/>
              </a:rPr>
              <a:t>Continue collaboration with payors in incentive programs that align with federal accountable care guidelines, promoting collaboration between hospitals and physicians to reduce hospital-acquired infections and readmissions.</a:t>
            </a:r>
          </a:p>
          <a:p>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Participate in Readmission Prevention Collaboratives</a:t>
            </a:r>
            <a:r>
              <a:rPr lang="en-US" sz="1400" dirty="0">
                <a:latin typeface="Times New Roman" panose="02020603050405020304" pitchFamily="18" charset="0"/>
                <a:cs typeface="Times New Roman" panose="02020603050405020304" pitchFamily="18" charset="0"/>
              </a:rPr>
              <a:t>: Engage in readmission prevention-focused collaboratives, fostering the exchange of best practices and strategies with other healthcare providers to collectively reduce readmissions. Continuous Quality Improvement Establish a culture of continuous quality improvement, regularly reviewing readmission data, and implementing adaptive strategies to address emerging trends and challenges.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Chronic Disease Management Programs: </a:t>
            </a:r>
            <a:r>
              <a:rPr lang="en-US" sz="1400" dirty="0">
                <a:latin typeface="Times New Roman" panose="02020603050405020304" pitchFamily="18" charset="0"/>
                <a:cs typeface="Times New Roman" panose="02020603050405020304" pitchFamily="18" charset="0"/>
              </a:rPr>
              <a:t>Strengthen chronic disease management programs, particularly for conditions like heart failure and acute myocardial infarction, to enhance post-hospital care and reduce the likelihood of readmissions.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Patient-Centric Approach: </a:t>
            </a:r>
            <a:r>
              <a:rPr lang="en-US" sz="1400" dirty="0">
                <a:latin typeface="Times New Roman" panose="02020603050405020304" pitchFamily="18" charset="0"/>
                <a:cs typeface="Times New Roman" panose="02020603050405020304" pitchFamily="18" charset="0"/>
              </a:rPr>
              <a:t>Prioritize a patient-centric approach in all aspects of care, ensuring a positive patient experience, addressing individual needs, and fostering a sense of empowerment in managing their health.</a:t>
            </a:r>
          </a:p>
          <a:p>
            <a:r>
              <a:rPr lang="en-US" sz="1400" dirty="0">
                <a:latin typeface="Times New Roman" panose="02020603050405020304" pitchFamily="18" charset="0"/>
                <a:cs typeface="Times New Roman" panose="02020603050405020304" pitchFamily="18" charset="0"/>
              </a:rPr>
              <a:t>By focusing on these short-term and long-term strategies, Flowers Hospital can proactively address the underlying factors contributing to excess readmissions, ultimately improving patient outcomes and aligning with regulatory standards.</a:t>
            </a:r>
          </a:p>
        </p:txBody>
      </p:sp>
    </p:spTree>
    <p:extLst>
      <p:ext uri="{BB962C8B-B14F-4D97-AF65-F5344CB8AC3E}">
        <p14:creationId xmlns:p14="http://schemas.microsoft.com/office/powerpoint/2010/main" val="4069793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37BE6-785A-7AAC-C167-256B4A1D1369}"/>
              </a:ext>
            </a:extLst>
          </p:cNvPr>
          <p:cNvSpPr>
            <a:spLocks noGrp="1"/>
          </p:cNvSpPr>
          <p:nvPr>
            <p:ph type="title"/>
          </p:nvPr>
        </p:nvSpPr>
        <p:spPr>
          <a:xfrm>
            <a:off x="838200" y="459863"/>
            <a:ext cx="10515600" cy="1004594"/>
          </a:xfrm>
        </p:spPr>
        <p:txBody>
          <a:bodyPr>
            <a:normAutofit/>
          </a:bodyPr>
          <a:lstStyle/>
          <a:p>
            <a:pPr algn="ctr"/>
            <a:br>
              <a:rPr lang="en-US" sz="3100">
                <a:solidFill>
                  <a:srgbClr val="FFFFFF"/>
                </a:solidFill>
              </a:rPr>
            </a:br>
            <a:endParaRPr lang="en-US" sz="3100">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B0BA65C-0278-B43A-BCE8-420998D3C249}"/>
              </a:ext>
            </a:extLst>
          </p:cNvPr>
          <p:cNvGraphicFramePr>
            <a:graphicFrameLocks noGrp="1"/>
          </p:cNvGraphicFramePr>
          <p:nvPr>
            <p:ph idx="1"/>
            <p:extLst>
              <p:ext uri="{D42A27DB-BD31-4B8C-83A1-F6EECF244321}">
                <p14:modId xmlns:p14="http://schemas.microsoft.com/office/powerpoint/2010/main" val="2016432494"/>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1151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Arc 2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Smiling Face with No Fill">
            <a:extLst>
              <a:ext uri="{FF2B5EF4-FFF2-40B4-BE49-F238E27FC236}">
                <a16:creationId xmlns:a16="http://schemas.microsoft.com/office/drawing/2014/main" id="{A6ED629E-2046-CAE9-C7F4-055BA42F83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85359BF1-31C4-6572-301C-1E9EDCFEA945}"/>
              </a:ext>
            </a:extLst>
          </p:cNvPr>
          <p:cNvSpPr>
            <a:spLocks noGrp="1"/>
          </p:cNvSpPr>
          <p:nvPr>
            <p:ph idx="1"/>
          </p:nvPr>
        </p:nvSpPr>
        <p:spPr>
          <a:xfrm>
            <a:off x="5894962" y="1984443"/>
            <a:ext cx="5458838" cy="4192520"/>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791724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2904495-B1A2-489F-D743-240C10B1E9BE}"/>
              </a:ext>
            </a:extLst>
          </p:cNvPr>
          <p:cNvSpPr>
            <a:spLocks noGrp="1"/>
          </p:cNvSpPr>
          <p:nvPr>
            <p:ph idx="1"/>
          </p:nvPr>
        </p:nvSpPr>
        <p:spPr>
          <a:xfrm>
            <a:off x="0" y="1133934"/>
            <a:ext cx="11856027" cy="6747163"/>
          </a:xfrm>
        </p:spPr>
        <p:txBody>
          <a:bodyPr>
            <a:noAutofit/>
          </a:bodyPr>
          <a:lstStyle/>
          <a:p>
            <a:r>
              <a:rPr lang="en-US" sz="1600" dirty="0">
                <a:latin typeface="Times New Roman" panose="02020603050405020304" pitchFamily="18" charset="0"/>
                <a:cs typeface="Times New Roman" panose="02020603050405020304" pitchFamily="18" charset="0"/>
              </a:rPr>
              <a:t>HRRP encourages hospitals to improve communication and care coordination efforts to better engage patients and caregivers in post-discharge planning. The background of the Hospital Readmissions Reduction Program is crucial for both hospitals and patients as it addresses fundamental aspects of healthcare quality and cost-effectiveness. Here's why:</a:t>
            </a:r>
          </a:p>
          <a:p>
            <a:r>
              <a:rPr lang="en-US" sz="1600" b="1" dirty="0">
                <a:latin typeface="Times New Roman" panose="02020603050405020304" pitchFamily="18" charset="0"/>
                <a:cs typeface="Times New Roman" panose="02020603050405020304" pitchFamily="18" charset="0"/>
              </a:rPr>
              <a:t>Quality of Care Measurement: </a:t>
            </a:r>
            <a:r>
              <a:rPr lang="en-US" sz="1600" dirty="0">
                <a:latin typeface="Times New Roman" panose="02020603050405020304" pitchFamily="18" charset="0"/>
                <a:cs typeface="Times New Roman" panose="02020603050405020304" pitchFamily="18" charset="0"/>
              </a:rPr>
              <a:t>The program aims to assess and improve the quality of care provided by hospitals, particularly during the transition from acute to nonacute settings. Readmission rates serve as markers, reflecting the effectiveness of the care continuum.</a:t>
            </a:r>
          </a:p>
          <a:p>
            <a:r>
              <a:rPr lang="en-US" sz="1600" b="1" dirty="0">
                <a:latin typeface="Times New Roman" panose="02020603050405020304" pitchFamily="18" charset="0"/>
                <a:cs typeface="Times New Roman" panose="02020603050405020304" pitchFamily="18" charset="0"/>
              </a:rPr>
              <a:t>Patient Outcomes and Experience: </a:t>
            </a:r>
            <a:r>
              <a:rPr lang="en-US" sz="1600" dirty="0">
                <a:latin typeface="Times New Roman" panose="02020603050405020304" pitchFamily="18" charset="0"/>
                <a:cs typeface="Times New Roman" panose="02020603050405020304" pitchFamily="18" charset="0"/>
              </a:rPr>
              <a:t>Reducing preventable readmissions not only enhances the overall health outcomes for patients but also contributes to a positive healthcare experience. Patients benefit from streamlined and effective post-discharge care.</a:t>
            </a:r>
          </a:p>
          <a:p>
            <a:r>
              <a:rPr lang="en-US" sz="1600" b="1" dirty="0">
                <a:latin typeface="Times New Roman" panose="02020603050405020304" pitchFamily="18" charset="0"/>
                <a:cs typeface="Times New Roman" panose="02020603050405020304" pitchFamily="18" charset="0"/>
              </a:rPr>
              <a:t>Cost Reduction and Efficiency: </a:t>
            </a:r>
            <a:r>
              <a:rPr lang="en-US" sz="1600" dirty="0">
                <a:latin typeface="Times New Roman" panose="02020603050405020304" pitchFamily="18" charset="0"/>
                <a:cs typeface="Times New Roman" panose="02020603050405020304" pitchFamily="18" charset="0"/>
              </a:rPr>
              <a:t>Successful efforts to lower readmission rates contribute to cost reduction within the healthcare system. By minimizing unnecessary readmissions, resources are allocated more efficiently, leading to potential cost savings for both hospitals and patients.</a:t>
            </a:r>
          </a:p>
          <a:p>
            <a:r>
              <a:rPr lang="en-US" sz="1600" b="1" dirty="0">
                <a:latin typeface="Times New Roman" panose="02020603050405020304" pitchFamily="18" charset="0"/>
                <a:cs typeface="Times New Roman" panose="02020603050405020304" pitchFamily="18" charset="0"/>
              </a:rPr>
              <a:t>Focus on Key Medical Conditions: </a:t>
            </a:r>
            <a:r>
              <a:rPr lang="en-US" sz="1600" dirty="0">
                <a:latin typeface="Times New Roman" panose="02020603050405020304" pitchFamily="18" charset="0"/>
                <a:cs typeface="Times New Roman" panose="02020603050405020304" pitchFamily="18" charset="0"/>
              </a:rPr>
              <a:t>The program concentrates on specific medical conditions (AMI, HF, PN) with high readmission ratios. This targeted approach ensures that efforts are concentrated where the impact can be most significant, optimizing resources for improvement.</a:t>
            </a:r>
          </a:p>
          <a:p>
            <a:r>
              <a:rPr lang="en-US" sz="1600" b="1" dirty="0">
                <a:latin typeface="Times New Roman" panose="02020603050405020304" pitchFamily="18" charset="0"/>
                <a:cs typeface="Times New Roman" panose="02020603050405020304" pitchFamily="18" charset="0"/>
              </a:rPr>
              <a:t>Public Reporting and Accountability:</a:t>
            </a:r>
            <a:r>
              <a:rPr lang="en-US" sz="1600" dirty="0">
                <a:latin typeface="Times New Roman" panose="02020603050405020304" pitchFamily="18" charset="0"/>
                <a:cs typeface="Times New Roman" panose="02020603050405020304" pitchFamily="18" charset="0"/>
              </a:rPr>
              <a:t> Hospitals are held accountable through public reporting of readmission ratios on platforms like the Hospital Compare website. This transparency encourages hospitals to actively engage in quality improvement initiatives, fostering a culture of accountability.</a:t>
            </a:r>
          </a:p>
          <a:p>
            <a:r>
              <a:rPr lang="en-US" sz="1600" b="1" dirty="0">
                <a:latin typeface="Times New Roman" panose="02020603050405020304" pitchFamily="18" charset="0"/>
                <a:cs typeface="Times New Roman" panose="02020603050405020304" pitchFamily="18" charset="0"/>
              </a:rPr>
              <a:t>Patient-Centered Care: </a:t>
            </a:r>
            <a:r>
              <a:rPr lang="en-US" sz="1600" dirty="0">
                <a:latin typeface="Times New Roman" panose="02020603050405020304" pitchFamily="18" charset="0"/>
                <a:cs typeface="Times New Roman" panose="02020603050405020304" pitchFamily="18" charset="0"/>
              </a:rPr>
              <a:t>The emphasis on preventing unnecessary readmissions aligns with the principles of patient-centered care. It underscores the importance of ensuring a smooth and effective transition for patients, ultimately improving their overall well-being.</a:t>
            </a:r>
          </a:p>
          <a:p>
            <a:r>
              <a:rPr lang="en-US" sz="1800" b="1" dirty="0">
                <a:latin typeface="Times New Roman" panose="02020603050405020304" pitchFamily="18" charset="0"/>
                <a:cs typeface="Times New Roman" panose="02020603050405020304" pitchFamily="18" charset="0"/>
              </a:rPr>
              <a:t>Summary: </a:t>
            </a:r>
            <a:r>
              <a:rPr lang="en-US" sz="1600" dirty="0">
                <a:latin typeface="Times New Roman" panose="02020603050405020304" pitchFamily="18" charset="0"/>
                <a:cs typeface="Times New Roman" panose="02020603050405020304" pitchFamily="18" charset="0"/>
              </a:rPr>
              <a:t>In summary, the background of the Hospital Readmissions Reduction Program underscores its significance in promoting high-quality, cost-effective healthcare. It encourages hospitals to prioritize patient outcomes, operational efficiency, and ongoing improvement in line with national healthcare objectives.</a:t>
            </a:r>
          </a:p>
          <a:p>
            <a:endParaRPr lang="en-US" sz="1600" dirty="0"/>
          </a:p>
        </p:txBody>
      </p:sp>
      <p:sp>
        <p:nvSpPr>
          <p:cNvPr id="13" name="TextBox 12">
            <a:extLst>
              <a:ext uri="{FF2B5EF4-FFF2-40B4-BE49-F238E27FC236}">
                <a16:creationId xmlns:a16="http://schemas.microsoft.com/office/drawing/2014/main" id="{9EC9321E-F432-F6AE-7F3F-53042EDB2DBC}"/>
              </a:ext>
            </a:extLst>
          </p:cNvPr>
          <p:cNvSpPr txBox="1"/>
          <p:nvPr/>
        </p:nvSpPr>
        <p:spPr>
          <a:xfrm>
            <a:off x="1262495" y="435313"/>
            <a:ext cx="9331036"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        HOSPITAL READMISSIONS  REDUCTION PROGRAM</a:t>
            </a:r>
            <a:endParaRPr lang="en-US" sz="2400" dirty="0"/>
          </a:p>
        </p:txBody>
      </p:sp>
    </p:spTree>
    <p:extLst>
      <p:ext uri="{BB962C8B-B14F-4D97-AF65-F5344CB8AC3E}">
        <p14:creationId xmlns:p14="http://schemas.microsoft.com/office/powerpoint/2010/main" val="2637299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312E0-86FB-10CE-09CA-1987582913CD}"/>
              </a:ext>
            </a:extLst>
          </p:cNvPr>
          <p:cNvSpPr>
            <a:spLocks noGrp="1"/>
          </p:cNvSpPr>
          <p:nvPr>
            <p:ph idx="1"/>
          </p:nvPr>
        </p:nvSpPr>
        <p:spPr>
          <a:xfrm>
            <a:off x="148936" y="346363"/>
            <a:ext cx="11894127" cy="4351338"/>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The Excess Readmission Ratio (ERR) is a key metric used in the Hospital Readmissions Reduction Program (HRRP). It measures a hospital's relative performance in managing unplanned readmissions within 30 days of discharge. The ERR is calculated as the ratio of the predicted-to-expected unplanned readmission rates.</a:t>
            </a:r>
          </a:p>
          <a:p>
            <a:r>
              <a:rPr lang="en-US" sz="1800" b="1" dirty="0">
                <a:latin typeface="Times New Roman" panose="02020603050405020304" pitchFamily="18" charset="0"/>
                <a:cs typeface="Times New Roman" panose="02020603050405020304" pitchFamily="18" charset="0"/>
              </a:rPr>
              <a:t>ERR Calculation:</a:t>
            </a:r>
          </a:p>
          <a:p>
            <a:r>
              <a:rPr lang="en-US" sz="1800" dirty="0">
                <a:latin typeface="Times New Roman" panose="02020603050405020304" pitchFamily="18" charset="0"/>
                <a:cs typeface="Times New Roman" panose="02020603050405020304" pitchFamily="18" charset="0"/>
              </a:rPr>
              <a:t>Predicted Ratio: The ratio of unplanned readmissions expected for a hospital, based on various factors such as patient demographics, comorbidities, and historical data.</a:t>
            </a:r>
          </a:p>
          <a:p>
            <a:r>
              <a:rPr lang="en-US" sz="1800" dirty="0">
                <a:latin typeface="Times New Roman" panose="02020603050405020304" pitchFamily="18" charset="0"/>
                <a:cs typeface="Times New Roman" panose="02020603050405020304" pitchFamily="18" charset="0"/>
              </a:rPr>
              <a:t>Expected Ratio: The average ratio of unplanned readmissions for all hospitals reporting on the specific condition or procedure.</a:t>
            </a:r>
          </a:p>
          <a:p>
            <a:r>
              <a:rPr lang="en-US" sz="1800" dirty="0">
                <a:latin typeface="Times New Roman" panose="02020603050405020304" pitchFamily="18" charset="0"/>
                <a:cs typeface="Times New Roman" panose="02020603050405020304" pitchFamily="18" charset="0"/>
              </a:rPr>
              <a:t>ERR Formula: Predicted Ratio / Expected Ratio</a:t>
            </a:r>
          </a:p>
          <a:p>
            <a:r>
              <a:rPr lang="en-US" sz="1800" b="1" dirty="0">
                <a:latin typeface="Times New Roman" panose="02020603050405020304" pitchFamily="18" charset="0"/>
                <a:cs typeface="Times New Roman" panose="02020603050405020304" pitchFamily="18" charset="0"/>
              </a:rPr>
              <a:t>Interpretation of ERR:</a:t>
            </a:r>
          </a:p>
          <a:p>
            <a:r>
              <a:rPr lang="en-US" sz="1800" dirty="0">
                <a:latin typeface="Times New Roman" panose="02020603050405020304" pitchFamily="18" charset="0"/>
                <a:cs typeface="Times New Roman" panose="02020603050405020304" pitchFamily="18" charset="0"/>
              </a:rPr>
              <a:t>ERR = 1.0: The hospital has the same ratio of unplanned readmissions as the national average.</a:t>
            </a:r>
          </a:p>
          <a:p>
            <a:r>
              <a:rPr lang="en-US" sz="1800" dirty="0">
                <a:latin typeface="Times New Roman" panose="02020603050405020304" pitchFamily="18" charset="0"/>
                <a:cs typeface="Times New Roman" panose="02020603050405020304" pitchFamily="18" charset="0"/>
              </a:rPr>
              <a:t>ERR &lt; 1.0: The hospital performs better than the national average, indicating fewer readmissions than expected.</a:t>
            </a:r>
          </a:p>
          <a:p>
            <a:r>
              <a:rPr lang="en-US" sz="1800" dirty="0">
                <a:latin typeface="Times New Roman" panose="02020603050405020304" pitchFamily="18" charset="0"/>
                <a:cs typeface="Times New Roman" panose="02020603050405020304" pitchFamily="18" charset="0"/>
              </a:rPr>
              <a:t>ERR &gt; 1.0: The hospital performs worse than the national average, suggesting more readmissions than expected.</a:t>
            </a:r>
          </a:p>
          <a:p>
            <a:r>
              <a:rPr lang="en-US" sz="1800" b="1" dirty="0">
                <a:latin typeface="Times New Roman" panose="02020603050405020304" pitchFamily="18" charset="0"/>
                <a:cs typeface="Times New Roman" panose="02020603050405020304" pitchFamily="18" charset="0"/>
              </a:rPr>
              <a:t>Why ERR Matters:</a:t>
            </a:r>
          </a:p>
          <a:p>
            <a:r>
              <a:rPr lang="en-US" sz="1800" b="1" dirty="0">
                <a:latin typeface="Times New Roman" panose="02020603050405020304" pitchFamily="18" charset="0"/>
                <a:cs typeface="Times New Roman" panose="02020603050405020304" pitchFamily="18" charset="0"/>
              </a:rPr>
              <a:t>Quality of Care: </a:t>
            </a:r>
            <a:r>
              <a:rPr lang="en-US" sz="1800" dirty="0">
                <a:latin typeface="Times New Roman" panose="02020603050405020304" pitchFamily="18" charset="0"/>
                <a:cs typeface="Times New Roman" panose="02020603050405020304" pitchFamily="18" charset="0"/>
              </a:rPr>
              <a:t>An ERR above 1.0 suggests potential issues in the quality of care or care transition processes, indicating that patients are more likely to be readmitted.</a:t>
            </a:r>
          </a:p>
          <a:p>
            <a:r>
              <a:rPr lang="en-US" sz="1800" b="1" dirty="0">
                <a:latin typeface="Times New Roman" panose="02020603050405020304" pitchFamily="18" charset="0"/>
                <a:cs typeface="Times New Roman" panose="02020603050405020304" pitchFamily="18" charset="0"/>
              </a:rPr>
              <a:t>Patient Outcomes: </a:t>
            </a:r>
            <a:r>
              <a:rPr lang="en-US" sz="1800" dirty="0">
                <a:latin typeface="Times New Roman" panose="02020603050405020304" pitchFamily="18" charset="0"/>
                <a:cs typeface="Times New Roman" panose="02020603050405020304" pitchFamily="18" charset="0"/>
              </a:rPr>
              <a:t>Lower ERR values indicate effective care management, leading to better patient outcomes and satisfaction.</a:t>
            </a:r>
          </a:p>
          <a:p>
            <a:r>
              <a:rPr lang="en-US" sz="1800" b="1" dirty="0">
                <a:latin typeface="Times New Roman" panose="02020603050405020304" pitchFamily="18" charset="0"/>
                <a:cs typeface="Times New Roman" panose="02020603050405020304" pitchFamily="18" charset="0"/>
              </a:rPr>
              <a:t>Financial Implications: </a:t>
            </a:r>
            <a:r>
              <a:rPr lang="en-US" sz="1800" dirty="0">
                <a:latin typeface="Times New Roman" panose="02020603050405020304" pitchFamily="18" charset="0"/>
                <a:cs typeface="Times New Roman" panose="02020603050405020304" pitchFamily="18" charset="0"/>
              </a:rPr>
              <a:t>HRRP adjusts Medicare payments based on a hospitals ERR. Hospitals with high ERRs may face payment reductions, emphasizing the financial importance of managing readmissions.</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F59AFDE-5BF1-6524-C867-AE98D33EB25D}"/>
              </a:ext>
            </a:extLst>
          </p:cNvPr>
          <p:cNvSpPr txBox="1"/>
          <p:nvPr/>
        </p:nvSpPr>
        <p:spPr>
          <a:xfrm>
            <a:off x="2937162" y="0"/>
            <a:ext cx="6317673" cy="461665"/>
          </a:xfrm>
          <a:prstGeom prst="rect">
            <a:avLst/>
          </a:prstGeom>
          <a:noFill/>
        </p:spPr>
        <p:txBody>
          <a:bodyPr wrap="square">
            <a:spAutoFit/>
          </a:bodyPr>
          <a:lstStyle/>
          <a:p>
            <a:pPr marL="0" indent="0">
              <a:buNone/>
            </a:pPr>
            <a:r>
              <a:rPr lang="en-US" sz="2400" b="1" dirty="0">
                <a:latin typeface="Times New Roman" panose="02020603050405020304" pitchFamily="18" charset="0"/>
                <a:cs typeface="Times New Roman" panose="02020603050405020304" pitchFamily="18" charset="0"/>
              </a:rPr>
              <a:t>Importance of Excess Readmission Ratio</a:t>
            </a:r>
          </a:p>
        </p:txBody>
      </p:sp>
    </p:spTree>
    <p:extLst>
      <p:ext uri="{BB962C8B-B14F-4D97-AF65-F5344CB8AC3E}">
        <p14:creationId xmlns:p14="http://schemas.microsoft.com/office/powerpoint/2010/main" val="1259948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balls on platforms">
            <a:extLst>
              <a:ext uri="{FF2B5EF4-FFF2-40B4-BE49-F238E27FC236}">
                <a16:creationId xmlns:a16="http://schemas.microsoft.com/office/drawing/2014/main" id="{52759C7D-5F81-0174-CD21-988412AA4AE2}"/>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2CF1B159-6F16-F6FA-F6C7-0DB4FA5E1F1B}"/>
              </a:ext>
            </a:extLst>
          </p:cNvPr>
          <p:cNvSpPr>
            <a:spLocks noGrp="1"/>
          </p:cNvSpPr>
          <p:nvPr>
            <p:ph type="title"/>
          </p:nvPr>
        </p:nvSpPr>
        <p:spPr>
          <a:xfrm>
            <a:off x="1257300" y="224971"/>
            <a:ext cx="10515600" cy="1325563"/>
          </a:xfrm>
        </p:spPr>
        <p:txBody>
          <a:bodyPr vert="horz" lIns="91440" tIns="45720" rIns="91440" bIns="45720" rtlCol="0" anchor="ctr">
            <a:normAutofit/>
          </a:bodyPr>
          <a:lstStyle/>
          <a:p>
            <a:r>
              <a:rPr lang="en-US" b="1" dirty="0">
                <a:solidFill>
                  <a:srgbClr val="FFFFFF"/>
                </a:solidFill>
              </a:rPr>
              <a:t>BACKGROUND OF FLOWERS HOSPITAL</a:t>
            </a:r>
          </a:p>
        </p:txBody>
      </p:sp>
      <p:sp>
        <p:nvSpPr>
          <p:cNvPr id="6" name="TextBox 5">
            <a:extLst>
              <a:ext uri="{FF2B5EF4-FFF2-40B4-BE49-F238E27FC236}">
                <a16:creationId xmlns:a16="http://schemas.microsoft.com/office/drawing/2014/main" id="{A4058FBA-B843-411C-9D16-56774D40C7F4}"/>
              </a:ext>
            </a:extLst>
          </p:cNvPr>
          <p:cNvSpPr txBox="1"/>
          <p:nvPr/>
        </p:nvSpPr>
        <p:spPr>
          <a:xfrm>
            <a:off x="838200" y="1349829"/>
            <a:ext cx="10515600" cy="52832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dirty="0">
                <a:solidFill>
                  <a:srgbClr val="FFFFFF"/>
                </a:solidFill>
              </a:rPr>
              <a:t>Founded by Dr. Paul Flowers in 1950.</a:t>
            </a:r>
          </a:p>
          <a:p>
            <a:pPr indent="-228600">
              <a:lnSpc>
                <a:spcPct val="90000"/>
              </a:lnSpc>
              <a:spcAft>
                <a:spcPts val="600"/>
              </a:spcAft>
              <a:buFont typeface="Arial" panose="020B0604020202020204" pitchFamily="34" charset="0"/>
              <a:buChar char="•"/>
            </a:pPr>
            <a:r>
              <a:rPr lang="en-US" sz="1600" dirty="0">
                <a:solidFill>
                  <a:srgbClr val="FFFFFF"/>
                </a:solidFill>
              </a:rPr>
              <a:t>Started with 12 beds, now has 235 beds.</a:t>
            </a:r>
          </a:p>
          <a:p>
            <a:pPr indent="-228600">
              <a:lnSpc>
                <a:spcPct val="90000"/>
              </a:lnSpc>
              <a:spcAft>
                <a:spcPts val="600"/>
              </a:spcAft>
              <a:buFont typeface="Arial" panose="020B0604020202020204" pitchFamily="34" charset="0"/>
              <a:buChar char="•"/>
            </a:pPr>
            <a:r>
              <a:rPr lang="en-US" sz="1600" dirty="0">
                <a:solidFill>
                  <a:srgbClr val="FFFFFF"/>
                </a:solidFill>
              </a:rPr>
              <a:t>Shifted to a modern facility in 1983.</a:t>
            </a:r>
          </a:p>
          <a:p>
            <a:pPr indent="-228600">
              <a:lnSpc>
                <a:spcPct val="90000"/>
              </a:lnSpc>
              <a:spcAft>
                <a:spcPts val="600"/>
              </a:spcAft>
              <a:buFont typeface="Arial" panose="020B0604020202020204" pitchFamily="34" charset="0"/>
              <a:buChar char="•"/>
            </a:pPr>
            <a:r>
              <a:rPr lang="en-US" sz="1600" dirty="0">
                <a:solidFill>
                  <a:srgbClr val="FFFFFF"/>
                </a:solidFill>
              </a:rPr>
              <a:t>Provides diverse healthcare services - inpatient, outpatient, surgical, diagnostic, and emergency care.</a:t>
            </a:r>
          </a:p>
          <a:p>
            <a:pPr indent="-228600">
              <a:lnSpc>
                <a:spcPct val="90000"/>
              </a:lnSpc>
              <a:spcAft>
                <a:spcPts val="600"/>
              </a:spcAft>
              <a:buFont typeface="Arial" panose="020B0604020202020204" pitchFamily="34" charset="0"/>
              <a:buChar char="•"/>
            </a:pPr>
            <a:r>
              <a:rPr lang="en-US" sz="1600" dirty="0">
                <a:solidFill>
                  <a:srgbClr val="FFFFFF"/>
                </a:solidFill>
              </a:rPr>
              <a:t>Staffed by 1,400 healthcare professionals.</a:t>
            </a:r>
          </a:p>
          <a:p>
            <a:pPr indent="-228600">
              <a:lnSpc>
                <a:spcPct val="90000"/>
              </a:lnSpc>
              <a:spcAft>
                <a:spcPts val="600"/>
              </a:spcAft>
              <a:buFont typeface="Arial" panose="020B0604020202020204" pitchFamily="34" charset="0"/>
              <a:buChar char="•"/>
            </a:pPr>
            <a:r>
              <a:rPr lang="en-US" sz="1600" dirty="0">
                <a:solidFill>
                  <a:srgbClr val="FFFFFF"/>
                </a:solidFill>
              </a:rPr>
              <a:t>Major referral center for the Tri-State area.</a:t>
            </a:r>
          </a:p>
          <a:p>
            <a:pPr indent="-228600">
              <a:lnSpc>
                <a:spcPct val="90000"/>
              </a:lnSpc>
              <a:spcAft>
                <a:spcPts val="600"/>
              </a:spcAft>
              <a:buFont typeface="Arial" panose="020B0604020202020204" pitchFamily="34" charset="0"/>
              <a:buChar char="•"/>
            </a:pPr>
            <a:r>
              <a:rPr lang="en-US" sz="1600" dirty="0">
                <a:solidFill>
                  <a:srgbClr val="FFFFFF"/>
                </a:solidFill>
              </a:rPr>
              <a:t>Serves residents of south Alabama, southwest Georgia, and northwest Florida.</a:t>
            </a:r>
          </a:p>
          <a:p>
            <a:pPr indent="-228600">
              <a:lnSpc>
                <a:spcPct val="90000"/>
              </a:lnSpc>
              <a:spcAft>
                <a:spcPts val="600"/>
              </a:spcAft>
              <a:buFont typeface="Arial" panose="020B0604020202020204" pitchFamily="34" charset="0"/>
              <a:buChar char="•"/>
            </a:pPr>
            <a:r>
              <a:rPr lang="en-US" sz="1600" dirty="0">
                <a:solidFill>
                  <a:srgbClr val="FFFFFF"/>
                </a:solidFill>
              </a:rPr>
              <a:t>Specialized institute for heart care, recognized for advanced procedures.</a:t>
            </a:r>
          </a:p>
          <a:p>
            <a:pPr indent="-228600">
              <a:lnSpc>
                <a:spcPct val="90000"/>
              </a:lnSpc>
              <a:spcAft>
                <a:spcPts val="600"/>
              </a:spcAft>
              <a:buFont typeface="Arial" panose="020B0604020202020204" pitchFamily="34" charset="0"/>
              <a:buChar char="•"/>
            </a:pPr>
            <a:r>
              <a:rPr lang="en-US" sz="1600" dirty="0">
                <a:solidFill>
                  <a:srgbClr val="FFFFFF"/>
                </a:solidFill>
              </a:rPr>
              <a:t>Certified as an Advanced Primary Heart Attack Center.</a:t>
            </a:r>
          </a:p>
          <a:p>
            <a:pPr indent="-228600">
              <a:lnSpc>
                <a:spcPct val="90000"/>
              </a:lnSpc>
              <a:spcAft>
                <a:spcPts val="600"/>
              </a:spcAft>
              <a:buFont typeface="Arial" panose="020B0604020202020204" pitchFamily="34" charset="0"/>
              <a:buChar char="•"/>
            </a:pPr>
            <a:r>
              <a:rPr lang="en-US" sz="1600" dirty="0">
                <a:solidFill>
                  <a:srgbClr val="FFFFFF"/>
                </a:solidFill>
              </a:rPr>
              <a:t>Actively engages with the community.</a:t>
            </a:r>
          </a:p>
          <a:p>
            <a:pPr indent="-228600">
              <a:lnSpc>
                <a:spcPct val="90000"/>
              </a:lnSpc>
              <a:spcAft>
                <a:spcPts val="600"/>
              </a:spcAft>
              <a:buFont typeface="Arial" panose="020B0604020202020204" pitchFamily="34" charset="0"/>
              <a:buChar char="•"/>
            </a:pPr>
            <a:r>
              <a:rPr lang="en-US" sz="1600" dirty="0">
                <a:solidFill>
                  <a:srgbClr val="FFFFFF"/>
                </a:solidFill>
              </a:rPr>
              <a:t>Focuses on inclusivity and accessibility for all.</a:t>
            </a:r>
          </a:p>
          <a:p>
            <a:pPr indent="-228600">
              <a:lnSpc>
                <a:spcPct val="90000"/>
              </a:lnSpc>
              <a:spcAft>
                <a:spcPts val="600"/>
              </a:spcAft>
              <a:buFont typeface="Arial" panose="020B0604020202020204" pitchFamily="34" charset="0"/>
              <a:buChar char="•"/>
            </a:pPr>
            <a:r>
              <a:rPr lang="en-US" sz="1600" dirty="0">
                <a:solidFill>
                  <a:srgbClr val="FFFFFF"/>
                </a:solidFill>
              </a:rPr>
              <a:t>Complies with HIPAA guidelines for patient rights and privacy.</a:t>
            </a:r>
          </a:p>
          <a:p>
            <a:pPr indent="-228600">
              <a:lnSpc>
                <a:spcPct val="90000"/>
              </a:lnSpc>
              <a:spcAft>
                <a:spcPts val="600"/>
              </a:spcAft>
              <a:buFont typeface="Arial" panose="020B0604020202020204" pitchFamily="34" charset="0"/>
              <a:buChar char="•"/>
            </a:pPr>
            <a:r>
              <a:rPr lang="en-US" sz="1600" dirty="0">
                <a:solidFill>
                  <a:srgbClr val="FFFFFF"/>
                </a:solidFill>
              </a:rPr>
              <a:t>Participates in alliances for coordinated, high-quality care.</a:t>
            </a:r>
          </a:p>
          <a:p>
            <a:pPr indent="-228600">
              <a:lnSpc>
                <a:spcPct val="90000"/>
              </a:lnSpc>
              <a:spcAft>
                <a:spcPts val="600"/>
              </a:spcAft>
              <a:buFont typeface="Arial" panose="020B0604020202020204" pitchFamily="34" charset="0"/>
              <a:buChar char="•"/>
            </a:pPr>
            <a:r>
              <a:rPr lang="en-US" sz="1600" dirty="0">
                <a:solidFill>
                  <a:srgbClr val="FFFFFF"/>
                </a:solidFill>
              </a:rPr>
              <a:t>Commits to recruiting and retaining diversity in its workforce.</a:t>
            </a:r>
          </a:p>
          <a:p>
            <a:pPr indent="-228600">
              <a:lnSpc>
                <a:spcPct val="90000"/>
              </a:lnSpc>
              <a:spcAft>
                <a:spcPts val="600"/>
              </a:spcAft>
              <a:buFont typeface="Arial" panose="020B0604020202020204" pitchFamily="34" charset="0"/>
              <a:buChar char="•"/>
            </a:pPr>
            <a:r>
              <a:rPr lang="en-US" sz="1600" dirty="0">
                <a:solidFill>
                  <a:srgbClr val="FFFFFF"/>
                </a:solidFill>
              </a:rPr>
              <a:t>Emphasizes continuous improvement in healthcare services.</a:t>
            </a:r>
          </a:p>
          <a:p>
            <a:pPr indent="-228600">
              <a:lnSpc>
                <a:spcPct val="90000"/>
              </a:lnSpc>
              <a:spcAft>
                <a:spcPts val="600"/>
              </a:spcAft>
              <a:buFont typeface="Arial" panose="020B0604020202020204" pitchFamily="34" charset="0"/>
              <a:buChar char="•"/>
            </a:pPr>
            <a:r>
              <a:rPr lang="en-US" sz="1600" dirty="0">
                <a:solidFill>
                  <a:srgbClr val="FFFFFF"/>
                </a:solidFill>
              </a:rPr>
              <a:t>In essence, Flowers Hospital, founded by Dr. Paul Flowers, has grown into a major healthcare institution with comprehensive services, a focus on heart care, community engagement, and a commitment to inclusivity and continuous improvement.</a:t>
            </a:r>
          </a:p>
          <a:p>
            <a:pPr indent="-228600">
              <a:lnSpc>
                <a:spcPct val="90000"/>
              </a:lnSpc>
              <a:spcAft>
                <a:spcPts val="600"/>
              </a:spcAft>
              <a:buFont typeface="Arial" panose="020B0604020202020204" pitchFamily="34" charset="0"/>
              <a:buChar char="•"/>
            </a:pPr>
            <a:endParaRPr lang="en-US" sz="1300" dirty="0">
              <a:solidFill>
                <a:srgbClr val="FFFFFF"/>
              </a:solidFill>
            </a:endParaRPr>
          </a:p>
        </p:txBody>
      </p:sp>
    </p:spTree>
    <p:extLst>
      <p:ext uri="{BB962C8B-B14F-4D97-AF65-F5344CB8AC3E}">
        <p14:creationId xmlns:p14="http://schemas.microsoft.com/office/powerpoint/2010/main" val="12786344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57BBE-04AA-60C1-B7F5-E339CE85AD97}"/>
              </a:ext>
            </a:extLst>
          </p:cNvPr>
          <p:cNvSpPr>
            <a:spLocks noGrp="1"/>
          </p:cNvSpPr>
          <p:nvPr>
            <p:ph type="title"/>
          </p:nvPr>
        </p:nvSpPr>
        <p:spPr>
          <a:xfrm>
            <a:off x="4187703" y="0"/>
            <a:ext cx="3238335" cy="817417"/>
          </a:xfrm>
        </p:spPr>
        <p:txBody>
          <a:bodyPr>
            <a:normAutofit fontScale="90000"/>
          </a:bodyPr>
          <a:lstStyle/>
          <a:p>
            <a:r>
              <a:rPr lang="en-US" sz="4400" dirty="0">
                <a:latin typeface="Times New Roman" panose="02020603050405020304" pitchFamily="18" charset="0"/>
                <a:cs typeface="Times New Roman" panose="02020603050405020304" pitchFamily="18" charset="0"/>
              </a:rPr>
              <a:t>Analysis goals</a:t>
            </a:r>
            <a:endParaRPr lang="en-US" dirty="0"/>
          </a:p>
        </p:txBody>
      </p:sp>
      <p:sp>
        <p:nvSpPr>
          <p:cNvPr id="3" name="Content Placeholder 2">
            <a:extLst>
              <a:ext uri="{FF2B5EF4-FFF2-40B4-BE49-F238E27FC236}">
                <a16:creationId xmlns:a16="http://schemas.microsoft.com/office/drawing/2014/main" id="{CA445F0D-D4AC-99D6-E9EB-7DE3D48C0DE6}"/>
              </a:ext>
            </a:extLst>
          </p:cNvPr>
          <p:cNvSpPr>
            <a:spLocks noGrp="1"/>
          </p:cNvSpPr>
          <p:nvPr>
            <p:ph idx="1"/>
          </p:nvPr>
        </p:nvSpPr>
        <p:spPr>
          <a:xfrm>
            <a:off x="384463" y="817417"/>
            <a:ext cx="11423073" cy="4351338"/>
          </a:xfrm>
        </p:spPr>
        <p:txBody>
          <a:bodyPr>
            <a:normAutofit fontScale="25000" lnSpcReduction="20000"/>
          </a:bodyPr>
          <a:lstStyle/>
          <a:p>
            <a:endParaRPr lang="en-US" sz="6400" dirty="0">
              <a:latin typeface="Times New Roman" panose="02020603050405020304" pitchFamily="18" charset="0"/>
              <a:cs typeface="Times New Roman" panose="02020603050405020304" pitchFamily="18" charset="0"/>
            </a:endParaRPr>
          </a:p>
          <a:p>
            <a:r>
              <a:rPr lang="en-US" sz="6400" dirty="0">
                <a:latin typeface="Times New Roman" panose="02020603050405020304" pitchFamily="18" charset="0"/>
                <a:cs typeface="Times New Roman" panose="02020603050405020304" pitchFamily="18" charset="0"/>
              </a:rPr>
              <a:t>My data analysis project on excess readmission ratios at Flowers Hospital in Alabama aims to explore the impact of the Hospital Readmissions Reduction Program implemented by CMS in October 2012. This initiative involves reducing Medicare payments for hospitals, including flowers hospital, with excess readmissions for specific conditions: heart attack, heart failure, pneumonia, hip/knee replacement, CABG, and COPD.</a:t>
            </a:r>
          </a:p>
          <a:p>
            <a:r>
              <a:rPr lang="en-US" sz="6400" b="1" dirty="0">
                <a:latin typeface="Times New Roman" panose="02020603050405020304" pitchFamily="18" charset="0"/>
                <a:cs typeface="Times New Roman" panose="02020603050405020304" pitchFamily="18" charset="0"/>
              </a:rPr>
              <a:t>National, State, and Hospital-Level Overview:</a:t>
            </a:r>
          </a:p>
          <a:p>
            <a:r>
              <a:rPr lang="en-US" sz="6400" dirty="0">
                <a:latin typeface="Times New Roman" panose="02020603050405020304" pitchFamily="18" charset="0"/>
                <a:cs typeface="Times New Roman" panose="02020603050405020304" pitchFamily="18" charset="0"/>
              </a:rPr>
              <a:t>Examined excess readmission ratios (ERR) at the national, state (Alabama), and hospital (Inova Flowers) levels. Identified that the average ERR for acute myocardial infarction (AMI) and heart failure (HF) exceeded 1, indicating a higher-than-expected number of readmissions.</a:t>
            </a:r>
          </a:p>
          <a:p>
            <a:r>
              <a:rPr lang="en-US" sz="6400" b="1" dirty="0">
                <a:latin typeface="Times New Roman" panose="02020603050405020304" pitchFamily="18" charset="0"/>
                <a:cs typeface="Times New Roman" panose="02020603050405020304" pitchFamily="18" charset="0"/>
              </a:rPr>
              <a:t>Graphical Representation of Average ERR: </a:t>
            </a:r>
            <a:r>
              <a:rPr lang="en-US" sz="6400" dirty="0">
                <a:latin typeface="Times New Roman" panose="02020603050405020304" pitchFamily="18" charset="0"/>
                <a:cs typeface="Times New Roman" panose="02020603050405020304" pitchFamily="18" charset="0"/>
              </a:rPr>
              <a:t>Plotted graphs to illustrate the average excess readmission ratios based on key quality indicators: Safety of Care, Timeliness of Care, Patient Experience, and Effectiveness of Care. These graphs provided a visual representation of how the hospital's performance in these categories correlates with excess readmission ratios for AMI and HF.</a:t>
            </a:r>
          </a:p>
          <a:p>
            <a:r>
              <a:rPr lang="en-US" sz="6400" b="1" dirty="0">
                <a:latin typeface="Times New Roman" panose="02020603050405020304" pitchFamily="18" charset="0"/>
                <a:cs typeface="Times New Roman" panose="02020603050405020304" pitchFamily="18" charset="0"/>
              </a:rPr>
              <a:t>Evaluate Areas for Improvement: </a:t>
            </a:r>
            <a:r>
              <a:rPr lang="en-US" sz="6400" dirty="0">
                <a:latin typeface="Times New Roman" panose="02020603050405020304" pitchFamily="18" charset="0"/>
                <a:cs typeface="Times New Roman" panose="02020603050405020304" pitchFamily="18" charset="0"/>
              </a:rPr>
              <a:t>Identify and address regions, especially focusing on Flowers Hospital, where excess readmission ratios (ERR) for conditions like Heart Failure and AMI(Acute MI) exceed benchmarks.</a:t>
            </a:r>
          </a:p>
          <a:p>
            <a:r>
              <a:rPr lang="en-US" sz="6400" b="1" dirty="0">
                <a:latin typeface="Times New Roman" panose="02020603050405020304" pitchFamily="18" charset="0"/>
                <a:cs typeface="Times New Roman" panose="02020603050405020304" pitchFamily="18" charset="0"/>
              </a:rPr>
              <a:t>Evaluate Care Effectiveness: </a:t>
            </a:r>
            <a:r>
              <a:rPr lang="en-US" sz="6400" dirty="0">
                <a:latin typeface="Times New Roman" panose="02020603050405020304" pitchFamily="18" charset="0"/>
                <a:cs typeface="Times New Roman" panose="02020603050405020304" pitchFamily="18" charset="0"/>
              </a:rPr>
              <a:t>Examine the impact of safety, timeliness, and patient experience on Average ERR, offering insights into the effectiveness of care delivery at national level.</a:t>
            </a:r>
          </a:p>
          <a:p>
            <a:r>
              <a:rPr lang="en-US" sz="6400" b="1" dirty="0">
                <a:latin typeface="Times New Roman" panose="02020603050405020304" pitchFamily="18" charset="0"/>
                <a:cs typeface="Times New Roman" panose="02020603050405020304" pitchFamily="18" charset="0"/>
              </a:rPr>
              <a:t>Ensure Compliance: </a:t>
            </a:r>
            <a:r>
              <a:rPr lang="en-US" sz="6400" dirty="0">
                <a:latin typeface="Times New Roman" panose="02020603050405020304" pitchFamily="18" charset="0"/>
                <a:cs typeface="Times New Roman" panose="02020603050405020304" pitchFamily="18" charset="0"/>
              </a:rPr>
              <a:t>Stress the importance of meeting or surpassing regulatory standards, particularly for Flowers Hospital, to avoid penalties and ensure optimal patient outcomes. Influence healthcare policies based on actionable insights, promoting practices that enhance overall care quality and reduce excess readmissions.</a:t>
            </a:r>
          </a:p>
          <a:p>
            <a:r>
              <a:rPr lang="en-US" sz="6400" b="1" dirty="0">
                <a:latin typeface="Times New Roman" panose="02020603050405020304" pitchFamily="18" charset="0"/>
                <a:cs typeface="Times New Roman" panose="02020603050405020304" pitchFamily="18" charset="0"/>
              </a:rPr>
              <a:t>Strategic Implications:</a:t>
            </a:r>
          </a:p>
          <a:p>
            <a:r>
              <a:rPr lang="en-US" sz="6400" dirty="0">
                <a:latin typeface="Times New Roman" panose="02020603050405020304" pitchFamily="18" charset="0"/>
                <a:cs typeface="Times New Roman" panose="02020603050405020304" pitchFamily="18" charset="0"/>
              </a:rPr>
              <a:t>The analysis provides actionable insights for hospital administrators and healthcare practitioners to strategically address areas contributing to excess readmissions. Recommendations may include targeted improvements in safety measures, timeliness of care delivery, enhancing patient experience, and optimizing the effectiveness of care protocols.</a:t>
            </a:r>
          </a:p>
          <a:p>
            <a:r>
              <a:rPr lang="en-US" sz="6400" dirty="0">
                <a:latin typeface="Times New Roman" panose="02020603050405020304" pitchFamily="18" charset="0"/>
                <a:cs typeface="Times New Roman" panose="02020603050405020304" pitchFamily="18" charset="0"/>
              </a:rPr>
              <a:t>In conclusion, my data analysis project at Flowers Hospital in Alabama offers valuable insights into the hospital's excess readmission ratios, providing a foundation for targeted quality improvement initiatives to enhance patient care and outcomes.</a:t>
            </a:r>
          </a:p>
          <a:p>
            <a:endParaRPr lang="en-US" dirty="0"/>
          </a:p>
        </p:txBody>
      </p:sp>
    </p:spTree>
    <p:extLst>
      <p:ext uri="{BB962C8B-B14F-4D97-AF65-F5344CB8AC3E}">
        <p14:creationId xmlns:p14="http://schemas.microsoft.com/office/powerpoint/2010/main" val="201702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alculator, pen, compass, money and a paper with graphs printed on it">
            <a:extLst>
              <a:ext uri="{FF2B5EF4-FFF2-40B4-BE49-F238E27FC236}">
                <a16:creationId xmlns:a16="http://schemas.microsoft.com/office/drawing/2014/main" id="{94D7F8CE-EF76-F945-C2A5-4506B98A5747}"/>
              </a:ext>
            </a:extLst>
          </p:cNvPr>
          <p:cNvPicPr>
            <a:picLocks noChangeAspect="1"/>
          </p:cNvPicPr>
          <p:nvPr/>
        </p:nvPicPr>
        <p:blipFill rotWithShape="1">
          <a:blip r:embed="rId2">
            <a:alphaModFix amt="40000"/>
          </a:blip>
          <a:srcRect b="6639"/>
          <a:stretch/>
        </p:blipFill>
        <p:spPr>
          <a:xfrm>
            <a:off x="20" y="10"/>
            <a:ext cx="12191980" cy="6857990"/>
          </a:xfrm>
          <a:prstGeom prst="rect">
            <a:avLst/>
          </a:prstGeom>
        </p:spPr>
      </p:pic>
      <p:sp>
        <p:nvSpPr>
          <p:cNvPr id="2" name="Title 1">
            <a:extLst>
              <a:ext uri="{FF2B5EF4-FFF2-40B4-BE49-F238E27FC236}">
                <a16:creationId xmlns:a16="http://schemas.microsoft.com/office/drawing/2014/main" id="{1B5DB256-B898-34E7-00F1-2340CB869BF5}"/>
              </a:ext>
            </a:extLst>
          </p:cNvPr>
          <p:cNvSpPr>
            <a:spLocks noGrp="1"/>
          </p:cNvSpPr>
          <p:nvPr>
            <p:ph type="title"/>
          </p:nvPr>
        </p:nvSpPr>
        <p:spPr>
          <a:xfrm>
            <a:off x="2073564" y="965200"/>
            <a:ext cx="10261600" cy="3564869"/>
          </a:xfrm>
        </p:spPr>
        <p:txBody>
          <a:bodyPr vert="horz" lIns="91440" tIns="45720" rIns="91440" bIns="45720" rtlCol="0" anchor="b">
            <a:normAutofit/>
          </a:bodyPr>
          <a:lstStyle/>
          <a:p>
            <a:r>
              <a:rPr lang="en-US" sz="11500" b="1" dirty="0">
                <a:ln w="22225">
                  <a:solidFill>
                    <a:schemeClr val="tx1"/>
                  </a:solidFill>
                  <a:miter lim="800000"/>
                </a:ln>
                <a:noFill/>
              </a:rPr>
              <a:t>Graphs and description</a:t>
            </a:r>
          </a:p>
        </p:txBody>
      </p:sp>
    </p:spTree>
    <p:extLst>
      <p:ext uri="{BB962C8B-B14F-4D97-AF65-F5344CB8AC3E}">
        <p14:creationId xmlns:p14="http://schemas.microsoft.com/office/powerpoint/2010/main" val="20389627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National1">
            <a:extLst>
              <a:ext uri="{FF2B5EF4-FFF2-40B4-BE49-F238E27FC236}">
                <a16:creationId xmlns:a16="http://schemas.microsoft.com/office/drawing/2014/main" id="{9FE94217-1EBF-4CE3-A070-CD98296AD03C}"/>
              </a:ext>
            </a:extLst>
          </p:cNvPr>
          <p:cNvPicPr>
            <a:picLocks noChangeAspect="1"/>
          </p:cNvPicPr>
          <p:nvPr/>
        </p:nvPicPr>
        <p:blipFill rotWithShape="1">
          <a:blip r:embed="rId2">
            <a:extLst>
              <a:ext uri="{28A0092B-C50C-407E-A947-70E740481C1C}">
                <a14:useLocalDpi xmlns:a14="http://schemas.microsoft.com/office/drawing/2010/main" val="0"/>
              </a:ext>
            </a:extLst>
          </a:blip>
          <a:srcRect r="36949" b="22609"/>
          <a:stretch/>
        </p:blipFill>
        <p:spPr>
          <a:xfrm>
            <a:off x="249381" y="484909"/>
            <a:ext cx="5624945" cy="6247863"/>
          </a:xfrm>
          <a:prstGeom prst="rect">
            <a:avLst/>
          </a:prstGeom>
        </p:spPr>
      </p:pic>
      <p:sp>
        <p:nvSpPr>
          <p:cNvPr id="5" name="TextBox 4">
            <a:extLst>
              <a:ext uri="{FF2B5EF4-FFF2-40B4-BE49-F238E27FC236}">
                <a16:creationId xmlns:a16="http://schemas.microsoft.com/office/drawing/2014/main" id="{E507A474-B838-F19F-E568-75D658DAA4E5}"/>
              </a:ext>
            </a:extLst>
          </p:cNvPr>
          <p:cNvSpPr txBox="1"/>
          <p:nvPr/>
        </p:nvSpPr>
        <p:spPr>
          <a:xfrm>
            <a:off x="5985164" y="484909"/>
            <a:ext cx="5624945" cy="624786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Average Excess Readmission Ratio (ERR) - National Comparison:</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Graph Description: A bar graph illustrating the average ERR for different medical conditions (AMI, COPD, HF, Hip/Knee, PN) at the national level.</a:t>
            </a:r>
          </a:p>
          <a:p>
            <a:r>
              <a:rPr lang="en-US" sz="1600" b="1" dirty="0">
                <a:latin typeface="Times New Roman" panose="02020603050405020304" pitchFamily="18" charset="0"/>
                <a:cs typeface="Times New Roman" panose="02020603050405020304" pitchFamily="18" charset="0"/>
              </a:rPr>
              <a:t>Key Features:</a:t>
            </a:r>
          </a:p>
          <a:p>
            <a:r>
              <a:rPr lang="en-US" sz="1600" dirty="0">
                <a:latin typeface="Times New Roman" panose="02020603050405020304" pitchFamily="18" charset="0"/>
                <a:cs typeface="Times New Roman" panose="02020603050405020304" pitchFamily="18" charset="0"/>
              </a:rPr>
              <a:t>Notably, the average ERR for Hip/Knee is higher at 1.007553, signaling a potential concern as it surpasses the ideal benchmark of 1.0. In contrast, Heart Failure demonstrates the lowest average ERR at 1.001445.</a:t>
            </a:r>
          </a:p>
          <a:p>
            <a:r>
              <a:rPr lang="en-US" sz="1600" dirty="0">
                <a:latin typeface="Times New Roman" panose="02020603050405020304" pitchFamily="18" charset="0"/>
                <a:cs typeface="Times New Roman" panose="02020603050405020304" pitchFamily="18" charset="0"/>
              </a:rPr>
              <a:t>The average ERR for AMI is 1.002017, COPD is 1.001593, and PN is 1.001517. While these ratios are slightly above the benchmark, the higher ERR for Hip/Knee at 1.007553 suggests a potential area for improvement, as exceeding 1.0 may result in penalties for the hospital.</a:t>
            </a:r>
          </a:p>
          <a:p>
            <a:r>
              <a:rPr lang="en-US" sz="1600" b="1" dirty="0">
                <a:latin typeface="Times New Roman" panose="02020603050405020304" pitchFamily="18" charset="0"/>
                <a:cs typeface="Times New Roman" panose="02020603050405020304" pitchFamily="18" charset="0"/>
              </a:rPr>
              <a:t>Overview:</a:t>
            </a:r>
          </a:p>
          <a:p>
            <a:r>
              <a:rPr lang="en-US" sz="1600" dirty="0">
                <a:latin typeface="Times New Roman" panose="02020603050405020304" pitchFamily="18" charset="0"/>
                <a:cs typeface="Times New Roman" panose="02020603050405020304" pitchFamily="18" charset="0"/>
              </a:rPr>
              <a:t>This graphical representation illustrates the comparison between the national average excess readmission ratios (ERRs) for different medical conditions, including AMI, Hip/Knee, HF, PN, and COPD. The variations in these ratios, especially the elevated ERR for Hip/Knee, underscore the importance of targeted interventions and quality improvement initiatives to ensure compliance with regulatory standards and enhance overall patient care.</a:t>
            </a:r>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7CC66F-B0D6-1187-470D-30E4CA603F4A}"/>
              </a:ext>
            </a:extLst>
          </p:cNvPr>
          <p:cNvSpPr>
            <a:spLocks noGrp="1"/>
          </p:cNvSpPr>
          <p:nvPr>
            <p:ph idx="1"/>
          </p:nvPr>
        </p:nvSpPr>
        <p:spPr>
          <a:xfrm>
            <a:off x="5237019" y="346364"/>
            <a:ext cx="6580908" cy="6760358"/>
          </a:xfrm>
        </p:spPr>
        <p:txBody>
          <a:bodyPr>
            <a:noAutofit/>
          </a:bodyPr>
          <a:lstStyle/>
          <a:p>
            <a:r>
              <a:rPr lang="en-US" sz="1400" dirty="0">
                <a:latin typeface="Times New Roman" panose="02020603050405020304" pitchFamily="18" charset="0"/>
                <a:cs typeface="Times New Roman" panose="02020603050405020304" pitchFamily="18" charset="0"/>
              </a:rPr>
              <a:t>The bar graph illustrates the Average Excess Readmission Ratios (ERR) for key medical conditions across various hospitals in Alabama. Each bar represents a specific medical condition (AMI, COPD, HF, HIP and KNEE, PN), showcasing the state's performance in terms of continuity of care beyond hospital stays.</a:t>
            </a:r>
          </a:p>
          <a:p>
            <a:pPr marL="0" indent="0">
              <a:buNone/>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Key Findings: Heart Failure (HF):</a:t>
            </a:r>
            <a:r>
              <a:rPr lang="en-US" sz="1400" dirty="0">
                <a:latin typeface="Times New Roman" panose="02020603050405020304" pitchFamily="18" charset="0"/>
                <a:cs typeface="Times New Roman" panose="02020603050405020304" pitchFamily="18" charset="0"/>
              </a:rPr>
              <a:t>Average ERR: 1.0080.Hospitals in Alabama     exhibit commendable performance, indicating improvement to reduce penalties for the hospital.</a:t>
            </a: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AMI (Acute Myocardial Infarction):</a:t>
            </a:r>
            <a:r>
              <a:rPr lang="en-US" sz="1400" dirty="0">
                <a:latin typeface="Times New Roman" panose="02020603050405020304" pitchFamily="18" charset="0"/>
                <a:cs typeface="Times New Roman" panose="02020603050405020304" pitchFamily="18" charset="0"/>
              </a:rPr>
              <a:t>Average ERR: 1.0356.Slightly above the desired threshold, indicating potential areas for improvement in post-hospital care for AMI patients.</a:t>
            </a: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COPD (Chronic Obstructive Pulmonary Disease):</a:t>
            </a:r>
            <a:r>
              <a:rPr lang="en-US" sz="1400" dirty="0">
                <a:latin typeface="Times New Roman" panose="02020603050405020304" pitchFamily="18" charset="0"/>
                <a:cs typeface="Times New Roman" panose="02020603050405020304" pitchFamily="18" charset="0"/>
              </a:rPr>
              <a:t>Average ERR: 0.9952.Demonstrating strong performance, hospitals maintain a low ERR for COPD cases, meeting or even exceeding expectations.</a:t>
            </a:r>
          </a:p>
          <a:p>
            <a:r>
              <a:rPr lang="en-US" sz="1400" b="1" dirty="0">
                <a:latin typeface="Times New Roman" panose="02020603050405020304" pitchFamily="18" charset="0"/>
                <a:cs typeface="Times New Roman" panose="02020603050405020304" pitchFamily="18" charset="0"/>
              </a:rPr>
              <a:t>PN (Pneumonia):</a:t>
            </a:r>
            <a:r>
              <a:rPr lang="en-US" sz="1400" dirty="0">
                <a:latin typeface="Times New Roman" panose="02020603050405020304" pitchFamily="18" charset="0"/>
                <a:cs typeface="Times New Roman" panose="02020603050405020304" pitchFamily="18" charset="0"/>
              </a:rPr>
              <a:t>Average ERR: 1.0005.Close to the acceptable threshold, suggesting a need for minor refinements in post-hospital care for pneumonia patients.</a:t>
            </a:r>
          </a:p>
          <a:p>
            <a:r>
              <a:rPr lang="en-US" sz="1400" b="1" dirty="0">
                <a:latin typeface="Times New Roman" panose="02020603050405020304" pitchFamily="18" charset="0"/>
                <a:cs typeface="Times New Roman" panose="02020603050405020304" pitchFamily="18" charset="0"/>
              </a:rPr>
              <a:t>HIP and KNEE</a:t>
            </a:r>
            <a:r>
              <a:rPr lang="en-US" sz="1400" dirty="0">
                <a:latin typeface="Times New Roman" panose="02020603050405020304" pitchFamily="18" charset="0"/>
                <a:cs typeface="Times New Roman" panose="02020603050405020304" pitchFamily="18" charset="0"/>
              </a:rPr>
              <a:t>: Average ERR: 1.0956.Significantly higher than the ideal benchmark, highlighting a potential concern. Hospitals with ERRs above 1.0 face scrutiny and potential penalties, emphasizing the importance of targeted interventions for better continuity of care in hip and knee cases.</a:t>
            </a:r>
          </a:p>
          <a:p>
            <a:r>
              <a:rPr lang="en-US" sz="1400" b="1" dirty="0">
                <a:latin typeface="Times New Roman" panose="02020603050405020304" pitchFamily="18" charset="0"/>
                <a:cs typeface="Times New Roman" panose="02020603050405020304" pitchFamily="18" charset="0"/>
              </a:rPr>
              <a:t>Implications:  </a:t>
            </a:r>
            <a:r>
              <a:rPr lang="en-US" sz="1400" dirty="0">
                <a:latin typeface="Times New Roman" panose="02020603050405020304" pitchFamily="18" charset="0"/>
                <a:cs typeface="Times New Roman" panose="02020603050405020304" pitchFamily="18" charset="0"/>
              </a:rPr>
              <a:t>The graph provides a visual snapshot of Alabama's healthcare landscape, indicating strengths and areas for improvement. Focused attention on enhancing post-hospital care for AMI and especially HIP and KNEE cases is essential to align with regulatory standards and ensure optimal patient outcomes. This analysis serves as a valuable guide for healthcare stakeholders in directing efforts towards areas that can positively impact the continuity of care.</a:t>
            </a:r>
          </a:p>
        </p:txBody>
      </p:sp>
      <p:pic>
        <p:nvPicPr>
          <p:cNvPr id="5" name="slide11" descr="state al">
            <a:extLst>
              <a:ext uri="{FF2B5EF4-FFF2-40B4-BE49-F238E27FC236}">
                <a16:creationId xmlns:a16="http://schemas.microsoft.com/office/drawing/2014/main" id="{CBA1F968-4C96-0AE0-8878-24F83EC4B210}"/>
              </a:ext>
            </a:extLst>
          </p:cNvPr>
          <p:cNvPicPr>
            <a:picLocks noChangeAspect="1"/>
          </p:cNvPicPr>
          <p:nvPr/>
        </p:nvPicPr>
        <p:blipFill rotWithShape="1">
          <a:blip r:embed="rId2">
            <a:extLst>
              <a:ext uri="{28A0092B-C50C-407E-A947-70E740481C1C}">
                <a14:useLocalDpi xmlns:a14="http://schemas.microsoft.com/office/drawing/2010/main" val="0"/>
              </a:ext>
            </a:extLst>
          </a:blip>
          <a:srcRect t="636" r="36912" b="24242"/>
          <a:stretch/>
        </p:blipFill>
        <p:spPr>
          <a:xfrm>
            <a:off x="166255" y="346364"/>
            <a:ext cx="5070764" cy="6082145"/>
          </a:xfrm>
          <a:prstGeom prst="rect">
            <a:avLst/>
          </a:prstGeom>
        </p:spPr>
      </p:pic>
    </p:spTree>
    <p:extLst>
      <p:ext uri="{BB962C8B-B14F-4D97-AF65-F5344CB8AC3E}">
        <p14:creationId xmlns:p14="http://schemas.microsoft.com/office/powerpoint/2010/main" val="1996032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1368</TotalTime>
  <Words>4715</Words>
  <Application>Microsoft Office PowerPoint</Application>
  <PresentationFormat>Widescreen</PresentationFormat>
  <Paragraphs>221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Data Analysis Project for Flowers Hospital</vt:lpstr>
      <vt:lpstr>Contents:</vt:lpstr>
      <vt:lpstr>PowerPoint Presentation</vt:lpstr>
      <vt:lpstr>PowerPoint Presentation</vt:lpstr>
      <vt:lpstr>BACKGROUND OF FLOWERS HOSPITAL</vt:lpstr>
      <vt:lpstr>Analysis goals</vt:lpstr>
      <vt:lpstr>Graphs and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 Description  </vt:lpstr>
      <vt:lpstr>PowerPoint Presentation</vt:lpstr>
      <vt:lpstr>PowerPoint Presentation</vt:lpstr>
      <vt:lpstr>PowerPoint Presentation</vt:lpstr>
      <vt:lpstr>Insights for Flowers Hospital: </vt:lpstr>
      <vt:lpstr>Recommendations for Readmission Reduction at Flowers Hospital</vt:lpstr>
      <vt:lpstr>Long-Term Strategies: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project</dc:title>
  <dc:creator/>
  <cp:lastModifiedBy>keerti reddy</cp:lastModifiedBy>
  <cp:revision>12</cp:revision>
  <dcterms:created xsi:type="dcterms:W3CDTF">2023-12-13T06:05:00Z</dcterms:created>
  <dcterms:modified xsi:type="dcterms:W3CDTF">2023-12-14T04:56:02Z</dcterms:modified>
</cp:coreProperties>
</file>