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9.png" ContentType="image/png"/>
  <Override PartName="/ppt/media/image1.jpeg" ContentType="image/jpeg"/>
  <Override PartName="/ppt/media/image56.png" ContentType="image/png"/>
  <Override PartName="/ppt/media/image9.png" ContentType="image/png"/>
  <Override PartName="/ppt/media/image20.png" ContentType="image/png"/>
  <Override PartName="/ppt/media/image27.png" ContentType="image/png"/>
  <Override PartName="/ppt/media/image64.png" ContentType="image/png"/>
  <Override PartName="/ppt/media/image42.gif" ContentType="image/gif"/>
  <Override PartName="/ppt/media/image35.png" ContentType="image/png"/>
  <Override PartName="/ppt/media/image72.png" ContentType="image/png"/>
  <Override PartName="/ppt/media/image79.png" ContentType="image/png"/>
  <Override PartName="/ppt/media/image3.gif" ContentType="image/gif"/>
  <Override PartName="/ppt/media/image80.png" ContentType="image/png"/>
  <Override PartName="/ppt/media/image14.png" ContentType="image/png"/>
  <Override PartName="/ppt/media/image51.png" ContentType="image/png"/>
  <Override PartName="/ppt/media/image4.png" ContentType="image/png"/>
  <Override PartName="/ppt/media/image58.png" ContentType="image/png"/>
  <Override PartName="/ppt/media/image22.png" ContentType="image/png"/>
  <Override PartName="/ppt/media/image29.png" ContentType="image/png"/>
  <Override PartName="/ppt/media/image2.jpeg" ContentType="image/jpeg"/>
  <Override PartName="/ppt/media/image66.png" ContentType="image/png"/>
  <Override PartName="/ppt/media/image30.png" ContentType="image/png"/>
  <Override PartName="/ppt/media/image44.gif" ContentType="image/gif"/>
  <Override PartName="/ppt/media/image37.png" ContentType="image/png"/>
  <Override PartName="/ppt/media/image74.png" ContentType="image/png"/>
  <Override PartName="/ppt/media/image16.png" ContentType="image/png"/>
  <Override PartName="/ppt/media/image6.png" ContentType="image/png"/>
  <Override PartName="/ppt/media/image24.png" ContentType="image/png"/>
  <Override PartName="/ppt/media/image61.png" ContentType="image/png"/>
  <Override PartName="/ppt/media/image68.png" ContentType="image/png"/>
  <Override PartName="/ppt/media/image32.png" ContentType="image/png"/>
  <Override PartName="/ppt/media/image46.gif" ContentType="image/gif"/>
  <Override PartName="/ppt/media/image76.png" ContentType="image/png"/>
  <Override PartName="/ppt/media/image47.png" ContentType="image/png"/>
  <Override PartName="/ppt/media/image11.png" ContentType="image/png"/>
  <Override PartName="/ppt/media/image18.png" ContentType="image/png"/>
  <Override PartName="/ppt/media/image55.png" ContentType="image/png"/>
  <Override PartName="/ppt/media/image8.png" ContentType="image/png"/>
  <Override PartName="/ppt/media/image26.png" ContentType="image/png"/>
  <Override PartName="/ppt/media/image63.png" ContentType="image/png"/>
  <Override PartName="/ppt/media/image41.gif" ContentType="image/gif"/>
  <Override PartName="/ppt/media/image34.png" ContentType="image/png"/>
  <Override PartName="/ppt/media/image71.png" ContentType="image/png"/>
  <Override PartName="/ppt/media/image78.png" ContentType="image/png"/>
  <Override PartName="/ppt/media/image49.png" ContentType="image/png"/>
  <Override PartName="/ppt/media/image13.png" ContentType="image/png"/>
  <Override PartName="/ppt/media/image50.png" ContentType="image/png"/>
  <Override PartName="/ppt/media/image57.png" ContentType="image/png"/>
  <Override PartName="/ppt/media/image21.png" ContentType="image/png"/>
  <Override PartName="/ppt/media/image28.png" ContentType="image/png"/>
  <Override PartName="/ppt/media/image65.png" ContentType="image/png"/>
  <Override PartName="/ppt/media/image43.gif" ContentType="image/gif"/>
  <Override PartName="/ppt/media/image36.png" ContentType="image/png"/>
  <Override PartName="/ppt/media/image73.png" ContentType="image/png"/>
  <Override PartName="/ppt/media/image15.png" ContentType="image/png"/>
  <Override PartName="/ppt/media/image52.png" ContentType="image/png"/>
  <Override PartName="/ppt/media/image59.png" ContentType="image/png"/>
  <Override PartName="/ppt/media/image5.png" ContentType="image/png"/>
  <Override PartName="/ppt/media/image23.png" ContentType="image/png"/>
  <Override PartName="/ppt/media/image60.png" ContentType="image/png"/>
  <Override PartName="/ppt/media/image67.png" ContentType="image/png"/>
  <Override PartName="/ppt/media/image45.gif" ContentType="image/gif"/>
  <Override PartName="/ppt/media/image31.png" ContentType="image/png"/>
  <Override PartName="/ppt/media/image38.png" ContentType="image/png"/>
  <Override PartName="/ppt/media/image75.png" ContentType="image/png"/>
  <Override PartName="/ppt/media/image53.gif" ContentType="image/gif"/>
  <Override PartName="/ppt/media/image10.png" ContentType="image/png"/>
  <Override PartName="/ppt/media/image17.png" ContentType="image/png"/>
  <Override PartName="/ppt/media/image54.png" ContentType="image/png"/>
  <Override PartName="/ppt/media/image7.png" ContentType="image/png"/>
  <Override PartName="/ppt/media/image25.png" ContentType="image/png"/>
  <Override PartName="/ppt/media/image39.gif" ContentType="image/gif"/>
  <Override PartName="/ppt/media/image62.png" ContentType="image/png"/>
  <Override PartName="/ppt/media/image69.png" ContentType="image/png"/>
  <Override PartName="/ppt/media/image40.gif" ContentType="image/gif"/>
  <Override PartName="/ppt/media/image33.png" ContentType="image/png"/>
  <Override PartName="/ppt/media/image70.png" ContentType="image/png"/>
  <Override PartName="/ppt/media/image77.png" ContentType="image/png"/>
  <Override PartName="/ppt/media/image48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212171-A1D1-4161-A1F1-F18141818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1181B1-61F1-4111-8191-D141E131B100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813121-7131-41F1-91B1-01D1A121618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C1F1-5141-4121-A1E1-C1215161A17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917101-81E1-4131-A131-2161611181E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B1B1-B161-41F1-A191-8131D1F1E1E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C141-5181-41C1-B181-91B15111410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111151-C101-41C1-8141-7161E1B151F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41A151-F1E1-4171-8171-A121D1C191B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0121-8171-41A1-91A1-61D1611141D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9101F1-C181-4161-A1C1-11B141D1E10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F151A1-D171-4111-A151-612111C191E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C18111-1121-4121-A161-E1A10171917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3151-2191-41E1-B121-E1D1A131414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417151-0111-4141-9171-51E1C1D1E1E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D1F1A1-1171-41F1-81D1-01E11101E14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E151-D1D1-41A1-A131-C111D1F131A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2171D1-F1E1-4171-9151-91A12131816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21F1B1-C191-4181-9101-0011510101E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0141A1-E161-4141-81B1-A141A15151D1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520" y="745920"/>
            <a:ext cx="4407480" cy="191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0" y="11520"/>
            <a:ext cx="9140760" cy="26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520" y="745920"/>
            <a:ext cx="4407480" cy="191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12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83520" y="745920"/>
            <a:ext cx="4407480" cy="191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0" y="11520"/>
            <a:ext cx="9140760" cy="26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12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48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0" y="11520"/>
            <a:ext cx="9140760" cy="26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52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191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41800" y="174744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52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41800" y="745920"/>
            <a:ext cx="215064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520" y="1747440"/>
            <a:ext cx="4407120" cy="9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574560" y="6432120"/>
            <a:ext cx="190440" cy="119880"/>
          </a:xfrm>
          <a:prstGeom prst="rect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62240" y="258012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7191-61F1-41C1-9131-A1B13101118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905040" y="2435400"/>
            <a:ext cx="7314840" cy="1279800"/>
          </a:xfrm>
          <a:prstGeom prst="rect">
            <a:avLst/>
          </a:prstGeom>
          <a:ln w="6480">
            <a:solidFill>
              <a:srgbClr val="727ca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914400" y="3886200"/>
            <a:ext cx="7314840" cy="1847520"/>
          </a:xfrm>
          <a:prstGeom prst="rect">
            <a:avLst/>
          </a:prstGeom>
          <a:ln w="6480">
            <a:solidFill>
              <a:srgbClr val="9fb8c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903240" y="2435400"/>
            <a:ext cx="228240" cy="1279800"/>
          </a:xfrm>
          <a:prstGeom prst="rect">
            <a:avLst/>
          </a:prstGeom>
          <a:solidFill>
            <a:srgbClr val="727ca3"/>
          </a:solidFill>
        </p:spPr>
      </p:sp>
      <p:sp>
        <p:nvSpPr>
          <p:cNvPr id="10" name="CustomShape 11"/>
          <p:cNvSpPr/>
          <p:nvPr/>
        </p:nvSpPr>
        <p:spPr>
          <a:xfrm>
            <a:off x="914400" y="3886200"/>
            <a:ext cx="217080" cy="184752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CustomShape 3"/>
          <p:cNvSpPr/>
          <p:nvPr/>
        </p:nvSpPr>
        <p:spPr>
          <a:xfrm>
            <a:off x="574560" y="6432120"/>
            <a:ext cx="190440" cy="119880"/>
          </a:xfrm>
          <a:prstGeom prst="rect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61A101-81F1-4141-A111-C1012151D1B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8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86" name="CustomShape 3"/>
          <p:cNvSpPr/>
          <p:nvPr/>
        </p:nvSpPr>
        <p:spPr>
          <a:xfrm>
            <a:off x="574560" y="6432120"/>
            <a:ext cx="190440" cy="119880"/>
          </a:xfrm>
          <a:prstGeom prst="rect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0" y="11520"/>
            <a:ext cx="9140760" cy="6361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3520" y="745920"/>
            <a:ext cx="4407480" cy="1918080"/>
          </a:xfrm>
          <a:prstGeom prst="rect">
            <a:avLst/>
          </a:prstGeom>
        </p:spPr>
        <p:txBody>
          <a:bodyPr bIns="41400" lIns="82800" rIns="82800" tIns="414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629600" y="745920"/>
            <a:ext cx="4408920" cy="1918080"/>
          </a:xfrm>
          <a:prstGeom prst="rect">
            <a:avLst/>
          </a:prstGeom>
        </p:spPr>
        <p:txBody>
          <a:bodyPr bIns="41400" lIns="82800" rIns="82800" tIns="4140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3520" y="2802600"/>
            <a:ext cx="4407480" cy="1918080"/>
          </a:xfrm>
          <a:prstGeom prst="rect">
            <a:avLst/>
          </a:prstGeom>
        </p:spPr>
        <p:txBody>
          <a:bodyPr bIns="41400" lIns="82800" rIns="82800" tIns="4140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629600" y="2802600"/>
            <a:ext cx="4408920" cy="1918080"/>
          </a:xfrm>
          <a:prstGeom prst="rect">
            <a:avLst/>
          </a:prstGeom>
        </p:spPr>
        <p:txBody>
          <a:bodyPr bIns="41400" lIns="82800" rIns="82800" tIns="4140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endParaRPr/>
          </a:p>
        </p:txBody>
      </p:sp>
      <p:sp>
        <p:nvSpPr>
          <p:cNvPr id="93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endParaRPr/>
          </a:p>
        </p:txBody>
      </p:sp>
      <p:sp>
        <p:nvSpPr>
          <p:cNvPr id="94" name="PlaceHolder 11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9161D181-5191-4121-A1A1-41B181B1016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hyperlink" Target="https://indico.cern.ch/conferenceDisplay.py?confId=218887" TargetMode="External"/><Relationship Id="rId4" Type="http://schemas.openxmlformats.org/officeDocument/2006/relationships/hyperlink" Target="https://indico.cern.ch/conferenceDisplay.py?confId=218887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gif"/><Relationship Id="rId2" Type="http://schemas.openxmlformats.org/officeDocument/2006/relationships/image" Target="../media/image40.gif"/><Relationship Id="rId3" Type="http://schemas.openxmlformats.org/officeDocument/2006/relationships/image" Target="../media/image41.gif"/><Relationship Id="rId4" Type="http://schemas.openxmlformats.org/officeDocument/2006/relationships/image" Target="../media/image42.gif"/><Relationship Id="rId5" Type="http://schemas.openxmlformats.org/officeDocument/2006/relationships/image" Target="../media/image43.gif"/><Relationship Id="rId6" Type="http://schemas.openxmlformats.org/officeDocument/2006/relationships/image" Target="../media/image44.gi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gif"/><Relationship Id="rId2" Type="http://schemas.openxmlformats.org/officeDocument/2006/relationships/image" Target="../media/image46.gif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slideLayout" Target="../slideLayouts/slideLayout35.xml"/><Relationship Id="rId10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3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35.xml"/><Relationship Id="rId5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90720" y="2580120"/>
            <a:ext cx="7086240" cy="1077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Measurement of VBF+VH production </a:t>
            </a:r>
            <a:r>
              <a:rPr lang="en-US" sz="3200">
                <a:solidFill>
                  <a:srgbClr val="000000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000000"/>
                </a:solidFill>
                <a:latin typeface="Bookman Old Style"/>
              </a:rPr>
              <a:t>fraction for H(126) → ZZ* → 4l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371600" y="4038480"/>
            <a:ext cx="6857640" cy="16952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2000" u="sng">
                <a:solidFill>
                  <a:srgbClr val="464653"/>
                </a:solidFill>
                <a:latin typeface="Bookman Old Style"/>
              </a:rPr>
              <a:t>Roberto Covarelli (</a:t>
            </a:r>
            <a:r>
              <a:rPr i="1" lang="en-US" sz="2000" u="sng">
                <a:solidFill>
                  <a:srgbClr val="464653"/>
                </a:solidFill>
                <a:latin typeface="Bookman Old Style"/>
              </a:rPr>
              <a:t>U. of Rochester</a:t>
            </a:r>
            <a:r>
              <a:rPr lang="en-US" sz="2000" u="sng">
                <a:solidFill>
                  <a:srgbClr val="464653"/>
                </a:solidFill>
                <a:latin typeface="Bookman Old Style"/>
              </a:rPr>
              <a:t>)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464653"/>
                </a:solidFill>
                <a:latin typeface="Bookman Old Style"/>
              </a:rPr>
              <a:t>on behalf of the HZZ group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464653"/>
                </a:solidFill>
                <a:latin typeface="Bookman Old Style"/>
              </a:rPr>
              <a:t>Higgs PAG meeting – 04 Dec 2012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136" name="TextShape 5"/>
          <p:cNvSpPr txBox="1"/>
          <p:nvPr/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A181-E131-4131-A1E1-7131717171F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descr="" id="13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533520"/>
            <a:ext cx="1300680" cy="1294920"/>
          </a:xfrm>
          <a:prstGeom prst="rect">
            <a:avLst/>
          </a:prstGeom>
        </p:spPr>
      </p:pic>
      <p:pic>
        <p:nvPicPr>
          <p:cNvPr descr="" id="13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680" y="609480"/>
            <a:ext cx="1628280" cy="129492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2D Fisher-m4l templates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20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1F111-9161-4181-A171-51A101F101D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5" name="TextShape 5"/>
          <p:cNvSpPr txBox="1"/>
          <p:nvPr/>
        </p:nvSpPr>
        <p:spPr>
          <a:xfrm>
            <a:off x="5029200" y="3741480"/>
            <a:ext cx="3809520" cy="2162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Almost no mass dependence: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For qqZZ, Fisher independent of mass over a very large range </a:t>
            </a:r>
            <a:r>
              <a:rPr lang="en-US" sz="2300">
                <a:solidFill>
                  <a:srgbClr val="464653"/>
                </a:solidFill>
                <a:latin typeface="Wingdings"/>
              </a:rPr>
              <a:t>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 use just one bin in m4l</a:t>
            </a:r>
            <a:endParaRPr/>
          </a:p>
        </p:txBody>
      </p:sp>
      <p:pic>
        <p:nvPicPr>
          <p:cNvPr descr="" id="206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19320"/>
            <a:ext cx="3011040" cy="2514240"/>
          </a:xfrm>
          <a:prstGeom prst="rect">
            <a:avLst/>
          </a:prstGeom>
        </p:spPr>
      </p:pic>
      <p:pic>
        <p:nvPicPr>
          <p:cNvPr descr="" id="207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320" y="1219320"/>
            <a:ext cx="2963160" cy="2474280"/>
          </a:xfrm>
          <a:prstGeom prst="rect">
            <a:avLst/>
          </a:prstGeom>
        </p:spPr>
      </p:pic>
      <p:pic>
        <p:nvPicPr>
          <p:cNvPr descr="" id="20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3160" y="3868560"/>
            <a:ext cx="4294440" cy="2035440"/>
          </a:xfrm>
          <a:prstGeom prst="rect">
            <a:avLst/>
          </a:prstGeom>
        </p:spPr>
      </p:pic>
      <p:pic>
        <p:nvPicPr>
          <p:cNvPr descr="" id="20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0" y="3733920"/>
            <a:ext cx="2662560" cy="965160"/>
          </a:xfrm>
          <a:prstGeom prst="rect">
            <a:avLst/>
          </a:prstGeom>
        </p:spPr>
      </p:pic>
      <p:sp>
        <p:nvSpPr>
          <p:cNvPr id="210" name="CustomShape 6"/>
          <p:cNvSpPr/>
          <p:nvPr/>
        </p:nvSpPr>
        <p:spPr>
          <a:xfrm>
            <a:off x="5181480" y="5257800"/>
            <a:ext cx="16401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</p:sp>
      <p:sp>
        <p:nvSpPr>
          <p:cNvPr id="211" name="CustomShape 7"/>
          <p:cNvSpPr/>
          <p:nvPr/>
        </p:nvSpPr>
        <p:spPr>
          <a:xfrm>
            <a:off x="2194560" y="1655640"/>
            <a:ext cx="64152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ggH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>
            <a:off x="5215320" y="1655640"/>
            <a:ext cx="62460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VBF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41F17141-6131-41E1-9151-6121818161B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04920" y="11520"/>
            <a:ext cx="8838720" cy="10548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Fisher-KD correlation</a:t>
            </a:r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304920" y="1295280"/>
            <a:ext cx="8305560" cy="474876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Approach of Fisher-m4l templates requires the </a:t>
            </a:r>
            <a:r>
              <a:rPr lang="en-US" sz="2600">
                <a:solidFill>
                  <a:srgbClr val="0000ff"/>
                </a:solidFill>
                <a:latin typeface="Gill Sans MT"/>
              </a:rPr>
              <a:t>two variables to be uncorrelated with the 3rd one (KD)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Verified for all major contribution to the ZZ yield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0000ff"/>
                </a:solidFill>
                <a:latin typeface="Gill Sans MT"/>
              </a:rPr>
              <a:t>No effect visible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in the available MC statistics (as expected)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1217880" y="3611880"/>
            <a:ext cx="143316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VBF 125GeV</a:t>
            </a:r>
            <a:endParaRPr/>
          </a:p>
        </p:txBody>
      </p:sp>
      <p:pic>
        <p:nvPicPr>
          <p:cNvPr descr="" id="217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760" y="3200400"/>
            <a:ext cx="2993400" cy="2903040"/>
          </a:xfrm>
          <a:prstGeom prst="rect">
            <a:avLst/>
          </a:prstGeom>
        </p:spPr>
      </p:pic>
      <p:sp>
        <p:nvSpPr>
          <p:cNvPr id="218" name="CustomShape 5"/>
          <p:cNvSpPr/>
          <p:nvPr/>
        </p:nvSpPr>
        <p:spPr>
          <a:xfrm>
            <a:off x="4316040" y="4143240"/>
            <a:ext cx="144684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ggH 126GeV</a:t>
            </a:r>
            <a:endParaRPr/>
          </a:p>
        </p:txBody>
      </p:sp>
      <p:pic>
        <p:nvPicPr>
          <p:cNvPr descr="" id="21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680" y="3192480"/>
            <a:ext cx="2991960" cy="2903040"/>
          </a:xfrm>
          <a:prstGeom prst="rect">
            <a:avLst/>
          </a:prstGeom>
        </p:spPr>
      </p:pic>
      <p:sp>
        <p:nvSpPr>
          <p:cNvPr id="220" name="CustomShape 6"/>
          <p:cNvSpPr/>
          <p:nvPr/>
        </p:nvSpPr>
        <p:spPr>
          <a:xfrm>
            <a:off x="6316560" y="4155840"/>
            <a:ext cx="300276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qqZZ 106 &lt; m4l &lt; 141 GeV</a:t>
            </a:r>
            <a:endParaRPr/>
          </a:p>
        </p:txBody>
      </p:sp>
      <p:pic>
        <p:nvPicPr>
          <p:cNvPr descr="" id="221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2993400" cy="2903040"/>
          </a:xfrm>
          <a:prstGeom prst="rect">
            <a:avLst/>
          </a:prstGeom>
        </p:spPr>
      </p:pic>
      <p:pic>
        <p:nvPicPr>
          <p:cNvPr descr="" id="222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71880" y="3116160"/>
            <a:ext cx="1512720" cy="813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22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254760" y="3200400"/>
            <a:ext cx="1512720" cy="813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224" name="CustomShape 7"/>
          <p:cNvSpPr/>
          <p:nvPr/>
        </p:nvSpPr>
        <p:spPr>
          <a:xfrm>
            <a:off x="742320" y="4191120"/>
            <a:ext cx="143316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ＭＳ Ｐゴシック"/>
              </a:rPr>
              <a:t>VBF 125GeV</a:t>
            </a:r>
            <a:endParaRPr/>
          </a:p>
        </p:txBody>
      </p:sp>
      <p:pic>
        <p:nvPicPr>
          <p:cNvPr descr="" id="225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31880" y="5982120"/>
            <a:ext cx="416520" cy="243000"/>
          </a:xfrm>
          <a:prstGeom prst="rect">
            <a:avLst/>
          </a:prstGeom>
        </p:spPr>
      </p:pic>
      <p:pic>
        <p:nvPicPr>
          <p:cNvPr descr="" id="226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8458200" y="5974200"/>
            <a:ext cx="416520" cy="243000"/>
          </a:xfrm>
          <a:prstGeom prst="rect">
            <a:avLst/>
          </a:prstGeom>
        </p:spPr>
      </p:pic>
      <p:pic>
        <p:nvPicPr>
          <p:cNvPr descr="" id="227" name="Picture 7"/>
          <p:cNvPicPr/>
          <p:nvPr/>
        </p:nvPicPr>
        <p:blipFill>
          <a:blip r:embed="rId8"/>
          <a:stretch>
            <a:fillRect/>
          </a:stretch>
        </p:blipFill>
        <p:spPr>
          <a:xfrm>
            <a:off x="5619600" y="5982120"/>
            <a:ext cx="416520" cy="243000"/>
          </a:xfrm>
          <a:prstGeom prst="rect">
            <a:avLst/>
          </a:prstGeom>
        </p:spPr>
      </p:pic>
      <p:sp>
        <p:nvSpPr>
          <p:cNvPr id="228" name="CustomShape 8"/>
          <p:cNvSpPr/>
          <p:nvPr/>
        </p:nvSpPr>
        <p:spPr>
          <a:xfrm>
            <a:off x="1759680" y="3116160"/>
            <a:ext cx="449640" cy="31248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round/>
          </a:ln>
        </p:spPr>
      </p:sp>
      <p:pic>
        <p:nvPicPr>
          <p:cNvPr descr="" id="229" name="Picture 7"/>
          <p:cNvPicPr/>
          <p:nvPr/>
        </p:nvPicPr>
        <p:blipFill>
          <a:blip r:embed="rId9"/>
          <a:stretch>
            <a:fillRect/>
          </a:stretch>
        </p:blipFill>
        <p:spPr>
          <a:xfrm>
            <a:off x="246600" y="3188880"/>
            <a:ext cx="1512720" cy="813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230" name="CustomShape 9"/>
          <p:cNvSpPr/>
          <p:nvPr/>
        </p:nvSpPr>
        <p:spPr>
          <a:xfrm>
            <a:off x="7079040" y="3122640"/>
            <a:ext cx="449640" cy="31248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round/>
          </a:ln>
        </p:spPr>
      </p:sp>
      <p:sp>
        <p:nvSpPr>
          <p:cNvPr id="231" name="CustomShape 10"/>
          <p:cNvSpPr/>
          <p:nvPr/>
        </p:nvSpPr>
        <p:spPr>
          <a:xfrm>
            <a:off x="4814640" y="3122640"/>
            <a:ext cx="449640" cy="31248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round/>
          </a:ln>
        </p:spPr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880" y="3429000"/>
            <a:ext cx="4190760" cy="1985760"/>
          </a:xfrm>
          <a:prstGeom prst="rect">
            <a:avLst/>
          </a:prstGeom>
        </p:spPr>
      </p:pic>
      <p:pic>
        <p:nvPicPr>
          <p:cNvPr descr=""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1600200"/>
            <a:ext cx="4190760" cy="1985760"/>
          </a:xfrm>
          <a:prstGeom prst="rect">
            <a:avLst/>
          </a:prstGeom>
        </p:spPr>
      </p:pic>
      <p:sp>
        <p:nvSpPr>
          <p:cNvPr id="23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61B1E1B1-5161-41F1-A1E1-2181F171419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04920" y="11520"/>
            <a:ext cx="8838720" cy="10548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VBF systematics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304920" y="1295280"/>
            <a:ext cx="5181120" cy="495252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Normalization for VBF category from H x-section WG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gluon fusion yield in Njets=2       (~20%)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VBF yield (~10%)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other backgrounds (subleading)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Shape uncertainties 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taken into account by building alternative templates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JES uncertainty on Fisher shape (affecting mJJ, leading)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under study for ggH pollution comparing different MC generators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
</a:t>
            </a:r>
            <a:r>
              <a:rPr lang="en-US" sz="2000" u="sng">
                <a:solidFill>
                  <a:srgbClr val="b292ca"/>
                </a:solidFill>
                <a:latin typeface="Gill Sans MT"/>
                <a:hlinkClick r:id="rId3"/>
              </a:rPr>
              <a:t>https://</a:t>
            </a:r>
            <a:r>
              <a:rPr lang="en-US" sz="2000" u="sng">
                <a:solidFill>
                  <a:srgbClr val="b292ca"/>
                </a:solidFill>
                <a:latin typeface="Gill Sans MT"/>
                <a:hlinkClick r:id="rId4"/>
              </a:rPr>
              <a:t>indico.cern.ch/conferenceDisplay.py?confId=218887</a:t>
            </a: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6927840" y="1916640"/>
            <a:ext cx="85644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Fisher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6856200" y="3745440"/>
            <a:ext cx="53640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mJJ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Extension to full range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24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24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817151-9161-41D1-B1D1-3161D1C1A12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43" name="TextShape 5"/>
          <p:cNvSpPr txBox="1"/>
          <p:nvPr/>
        </p:nvSpPr>
        <p:spPr>
          <a:xfrm>
            <a:off x="457200" y="1219320"/>
            <a:ext cx="3657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Accomplished by merging all signal samples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 large correlation observed in any sample except VBF (dependence of jet variables from mass of recoiling H)</a:t>
            </a:r>
            <a:endParaRPr/>
          </a:p>
        </p:txBody>
      </p:sp>
      <p:pic>
        <p:nvPicPr>
          <p:cNvPr descr="" id="24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67880" y="3878280"/>
            <a:ext cx="4328280" cy="2912040"/>
          </a:xfrm>
          <a:prstGeom prst="rect">
            <a:avLst/>
          </a:prstGeom>
        </p:spPr>
      </p:pic>
      <p:sp>
        <p:nvSpPr>
          <p:cNvPr id="245" name="CustomShape 6"/>
          <p:cNvSpPr/>
          <p:nvPr/>
        </p:nvSpPr>
        <p:spPr>
          <a:xfrm>
            <a:off x="5181840" y="4495680"/>
            <a:ext cx="64152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ggH</a:t>
            </a:r>
            <a:endParaRPr/>
          </a:p>
        </p:txBody>
      </p:sp>
      <p:pic>
        <p:nvPicPr>
          <p:cNvPr descr="" id="24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82640" y="1248480"/>
            <a:ext cx="4313880" cy="2903040"/>
          </a:xfrm>
          <a:prstGeom prst="rect">
            <a:avLst/>
          </a:prstGeom>
        </p:spPr>
      </p:pic>
      <p:sp>
        <p:nvSpPr>
          <p:cNvPr id="247" name="CustomShape 7"/>
          <p:cNvSpPr/>
          <p:nvPr/>
        </p:nvSpPr>
        <p:spPr>
          <a:xfrm>
            <a:off x="5222520" y="1840320"/>
            <a:ext cx="624600" cy="36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VBF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5791320" y="1143000"/>
            <a:ext cx="1589400" cy="3265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bIns="41400" lIns="82800" rIns="82800" tIns="414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Fisher vs m4l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590920" y="2971800"/>
            <a:ext cx="403812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Untagged category 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41C1F1-C181-4121-A1A1-C111F1A121A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51916101-C101-4191-81B1-5161C15151C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24800" y="0"/>
            <a:ext cx="8718840" cy="10663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fits (signal)</a:t>
            </a:r>
            <a:endParaRPr/>
          </a:p>
        </p:txBody>
      </p:sp>
      <p:pic>
        <p:nvPicPr>
          <p:cNvPr descr="" id="255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246320"/>
            <a:ext cx="2908440" cy="5306760"/>
          </a:xfrm>
          <a:prstGeom prst="rect">
            <a:avLst/>
          </a:prstGeom>
        </p:spPr>
      </p:pic>
      <p:pic>
        <p:nvPicPr>
          <p:cNvPr descr="" id="256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49200" y="1189080"/>
            <a:ext cx="2921400" cy="5439960"/>
          </a:xfrm>
          <a:prstGeom prst="rect">
            <a:avLst/>
          </a:prstGeom>
        </p:spPr>
      </p:pic>
      <p:sp>
        <p:nvSpPr>
          <p:cNvPr id="257" name="CustomShape 3"/>
          <p:cNvSpPr/>
          <p:nvPr/>
        </p:nvSpPr>
        <p:spPr>
          <a:xfrm>
            <a:off x="3817080" y="1958400"/>
            <a:ext cx="1599840" cy="155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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ggH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VBF 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3022200" y="4077720"/>
            <a:ext cx="3197160" cy="22849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All done separately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For 7 and 8 TeV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(merging 4e,4mu, 2e2mu)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WH, ZH fits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also performed (ttH less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important w.r.t. other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signal contributions) </a:t>
            </a:r>
            <a:endParaRPr/>
          </a:p>
        </p:txBody>
      </p:sp>
      <p:sp>
        <p:nvSpPr>
          <p:cNvPr id="259" name="CustomShape 5"/>
          <p:cNvSpPr/>
          <p:nvPr/>
        </p:nvSpPr>
        <p:spPr>
          <a:xfrm>
            <a:off x="1622160" y="1921680"/>
            <a:ext cx="2397240" cy="913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with HRes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and finite top-mass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reweighting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81C11151-7161-4111-8141-01B101E1D1E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8640" y="1327680"/>
            <a:ext cx="2997720" cy="5529960"/>
          </a:xfrm>
          <a:prstGeom prst="rect">
            <a:avLst/>
          </a:prstGeom>
        </p:spPr>
      </p:pic>
      <p:pic>
        <p:nvPicPr>
          <p:cNvPr descr="" id="26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280" y="1383120"/>
            <a:ext cx="2909880" cy="5383080"/>
          </a:xfrm>
          <a:prstGeom prst="rect">
            <a:avLst/>
          </a:prstGeom>
        </p:spPr>
      </p:pic>
      <p:sp>
        <p:nvSpPr>
          <p:cNvPr id="263" name="CustomShape 2"/>
          <p:cNvSpPr/>
          <p:nvPr/>
        </p:nvSpPr>
        <p:spPr>
          <a:xfrm>
            <a:off x="3657600" y="2523240"/>
            <a:ext cx="1752120" cy="2039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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qqZZ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Z+X 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5389200" y="4034520"/>
            <a:ext cx="1892520" cy="63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From control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Gill Sans MT"/>
              </a:rPr>
              <a:t>regions in data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424800" y="0"/>
            <a:ext cx="8718840" cy="10663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fits (backgrounds)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2973240" y="5105520"/>
            <a:ext cx="3273480" cy="11876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ggZZ fits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also performed (less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important w.r.t. other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background contributions)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6181B121-01B1-4181-91E1-113101C1114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80880" y="11520"/>
            <a:ext cx="8762760" cy="11311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systematics</a:t>
            </a:r>
            <a:endParaRPr/>
          </a:p>
        </p:txBody>
      </p:sp>
      <p:sp>
        <p:nvSpPr>
          <p:cNvPr id="269" name="TextShape 3"/>
          <p:cNvSpPr txBox="1"/>
          <p:nvPr/>
        </p:nvSpPr>
        <p:spPr>
          <a:xfrm>
            <a:off x="304920" y="1219320"/>
            <a:ext cx="8457840" cy="55274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ggH signal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464653"/>
                </a:solidFill>
                <a:latin typeface="Gill Sans MT"/>
              </a:rPr>
              <a:t>Considered: choice of </a:t>
            </a:r>
            <a:r>
              <a:rPr lang="en-US">
                <a:solidFill>
                  <a:srgbClr val="0000ff"/>
                </a:solidFill>
                <a:latin typeface="Gill Sans MT"/>
              </a:rPr>
              <a:t>resummation scale (</a:t>
            </a:r>
            <a:r>
              <a:rPr lang="en-US">
                <a:solidFill>
                  <a:srgbClr val="464653"/>
                </a:solidFill>
                <a:latin typeface="Gill Sans MT"/>
              </a:rPr>
              <a:t>vary resummation, renormalization, and factorization  scales simultaneously, as in </a:t>
            </a:r>
            <a:r>
              <a:rPr lang="en-US">
                <a:solidFill>
                  <a:srgbClr val="00b050"/>
                </a:solidFill>
                <a:latin typeface="Gill Sans MT"/>
              </a:rPr>
              <a:t>arXiv: 1203.6321</a:t>
            </a:r>
            <a:r>
              <a:rPr lang="en-US">
                <a:solidFill>
                  <a:srgbClr val="464653"/>
                </a:solidFill>
                <a:latin typeface="Gill Sans MT"/>
              </a:rPr>
              <a:t>), effect </a:t>
            </a:r>
            <a:r>
              <a:rPr lang="en-US">
                <a:solidFill>
                  <a:srgbClr val="0000ff"/>
                </a:solidFill>
                <a:latin typeface="Gill Sans MT"/>
              </a:rPr>
              <a:t>of infinite top-mass approximation </a:t>
            </a:r>
            <a:r>
              <a:rPr lang="en-US">
                <a:solidFill>
                  <a:srgbClr val="464653"/>
                </a:solidFill>
                <a:latin typeface="Gill Sans MT"/>
              </a:rPr>
              <a:t>(from POWHEG)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Droid Sans Fallback"/>
              </a:rPr>
              <a:t>VBF signal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Considered: choice of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PDFs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, variation of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renormalization and factorization scale 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(for variations use recipe in </a:t>
            </a:r>
            <a:r>
              <a:rPr lang="en-US">
                <a:solidFill>
                  <a:srgbClr val="00b050"/>
                </a:solidFill>
                <a:latin typeface="Gill Sans MT"/>
                <a:ea typeface="Droid Sans Fallback"/>
              </a:rPr>
              <a:t>JHEP 1108 (2011) 061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Droid Sans Fallback"/>
              </a:rPr>
              <a:t>VH Signal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ff0000"/>
                </a:solidFill>
                <a:latin typeface="Gill Sans MT"/>
                <a:ea typeface="Droid Sans Fallback"/>
              </a:rPr>
              <a:t>Spectra not easily available at NLO: using the same as VBF (very similar pT spectrum as verified from MC)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Droid Sans Fallback"/>
              </a:rPr>
              <a:t>qqZZ Background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Considered: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PDFs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,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scales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,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data/MC agreement in single-Z EWK measurement 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(cross-checked at higher masses using the </a:t>
            </a:r>
            <a:r>
              <a:rPr lang="en-US">
                <a:solidFill>
                  <a:srgbClr val="0000ff"/>
                </a:solidFill>
                <a:latin typeface="Gill Sans MT"/>
                <a:ea typeface="Droid Sans Fallback"/>
              </a:rPr>
              <a:t>“real” part of the ZZ spectrum,      </a:t>
            </a: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mZZ &gt; 180 GeV) 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Droid Sans Fallback"/>
              </a:rPr>
              <a:t>Z+X Background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464653"/>
                </a:solidFill>
                <a:latin typeface="Gill Sans MT"/>
                <a:ea typeface="Droid Sans Fallback"/>
              </a:rPr>
              <a:t>Statistical errors from control regions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70720" y="1883880"/>
            <a:ext cx="3391920" cy="3940920"/>
          </a:xfrm>
          <a:prstGeom prst="rect">
            <a:avLst/>
          </a:prstGeom>
        </p:spPr>
      </p:pic>
      <p:pic>
        <p:nvPicPr>
          <p:cNvPr descr="" id="27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1939680"/>
            <a:ext cx="3258720" cy="3828960"/>
          </a:xfrm>
          <a:prstGeom prst="rect">
            <a:avLst/>
          </a:prstGeom>
        </p:spPr>
      </p:pic>
      <p:sp>
        <p:nvSpPr>
          <p:cNvPr id="27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2161D121-E1A1-4111-A1C1-D1C1E1D1213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11520"/>
            <a:ext cx="8686440" cy="10548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Examples: systematics on pT/m4l 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83520" y="745920"/>
            <a:ext cx="8957880" cy="397728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endParaRPr/>
          </a:p>
          <a:p>
            <a:r>
              <a:rPr lang="en-US" sz="2300">
                <a:solidFill>
                  <a:srgbClr val="464653"/>
                </a:solidFill>
                <a:latin typeface="Gill Sans MT"/>
              </a:rPr>
              <a:t>             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ggH: resummation           qqZZ:  data/POWHEG for Z</a:t>
            </a:r>
            <a:endParaRPr/>
          </a:p>
          <a:p>
            <a:r>
              <a:rPr lang="en-US" sz="1600">
                <a:solidFill>
                  <a:srgbClr val="464653"/>
                </a:solidFill>
                <a:latin typeface="Gill Sans MT"/>
              </a:rPr>
              <a:t>                                                                                           </a:t>
            </a:r>
            <a:r>
              <a:rPr lang="en-US" sz="1600">
                <a:solidFill>
                  <a:srgbClr val="464653"/>
                </a:solidFill>
                <a:latin typeface="Gill Sans MT"/>
              </a:rPr>
              <a:t>(</a:t>
            </a:r>
            <a:r>
              <a:rPr lang="en-US" sz="1600">
                <a:solidFill>
                  <a:srgbClr val="00b050"/>
                </a:solidFill>
                <a:latin typeface="Gill Sans MT"/>
              </a:rPr>
              <a:t>EWK-10-010</a:t>
            </a:r>
            <a:r>
              <a:rPr lang="en-US" sz="1600">
                <a:solidFill>
                  <a:srgbClr val="464653"/>
                </a:solidFill>
                <a:latin typeface="Gill Sans MT"/>
              </a:rPr>
              <a:t>)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1914120" y="2409840"/>
            <a:ext cx="2936160" cy="72252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 wrap="none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Q = </a:t>
            </a:r>
            <a:r>
              <a:rPr lang="en-US" sz="1400">
                <a:solidFill>
                  <a:srgbClr val="000000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F/2 =</a:t>
            </a:r>
            <a:r>
              <a:rPr lang="en-US" sz="1400">
                <a:solidFill>
                  <a:srgbClr val="000000"/>
                </a:solidFill>
                <a:latin typeface="Symbol"/>
                <a:ea typeface="ＭＳ Ｐゴシック"/>
              </a:rPr>
              <a:t> m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R/2 =  mH/2 (default)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000ff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0000ff"/>
                </a:solidFill>
                <a:latin typeface="Arial"/>
                <a:ea typeface="ＭＳ Ｐゴシック"/>
              </a:rPr>
              <a:t>Q = </a:t>
            </a:r>
            <a:r>
              <a:rPr lang="en-US" sz="1400">
                <a:solidFill>
                  <a:srgbClr val="0000ff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0000ff"/>
                </a:solidFill>
                <a:latin typeface="Arial"/>
                <a:ea typeface="ＭＳ Ｐゴシック"/>
              </a:rPr>
              <a:t>F/2 =</a:t>
            </a:r>
            <a:r>
              <a:rPr lang="en-US" sz="1400">
                <a:solidFill>
                  <a:srgbClr val="0000ff"/>
                </a:solidFill>
                <a:latin typeface="Symbol"/>
                <a:ea typeface="ＭＳ Ｐゴシック"/>
              </a:rPr>
              <a:t> m</a:t>
            </a:r>
            <a:r>
              <a:rPr lang="en-US" sz="1400">
                <a:solidFill>
                  <a:srgbClr val="0000ff"/>
                </a:solidFill>
                <a:latin typeface="Arial"/>
                <a:ea typeface="ＭＳ Ｐゴシック"/>
              </a:rPr>
              <a:t>R/2 =  mH/4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ff0000"/>
                </a:solidFill>
                <a:latin typeface="Arial"/>
                <a:ea typeface="ＭＳ Ｐゴシック"/>
              </a:rPr>
              <a:t>Q = </a:t>
            </a:r>
            <a:r>
              <a:rPr lang="en-US" sz="1400">
                <a:solidFill>
                  <a:srgbClr val="ff0000"/>
                </a:solidFill>
                <a:latin typeface="Symbol"/>
                <a:ea typeface="ＭＳ Ｐゴシック"/>
              </a:rPr>
              <a:t>m</a:t>
            </a:r>
            <a:r>
              <a:rPr lang="en-US" sz="1400">
                <a:solidFill>
                  <a:srgbClr val="ff0000"/>
                </a:solidFill>
                <a:latin typeface="Arial"/>
                <a:ea typeface="ＭＳ Ｐゴシック"/>
              </a:rPr>
              <a:t>F/2 =</a:t>
            </a:r>
            <a:r>
              <a:rPr lang="en-US" sz="1400">
                <a:solidFill>
                  <a:srgbClr val="ff0000"/>
                </a:solidFill>
                <a:latin typeface="Symbol"/>
                <a:ea typeface="ＭＳ Ｐゴシック"/>
              </a:rPr>
              <a:t> m</a:t>
            </a:r>
            <a:r>
              <a:rPr lang="en-US" sz="1400">
                <a:solidFill>
                  <a:srgbClr val="ff0000"/>
                </a:solidFill>
                <a:latin typeface="Arial"/>
                <a:ea typeface="ＭＳ Ｐゴシック"/>
              </a:rPr>
              <a:t>R/2 = mH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407880" y="5004000"/>
            <a:ext cx="2262240" cy="32652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 wrap="none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([mH] – [mH/2])/[mH/2] </a:t>
            </a:r>
            <a:endParaRPr/>
          </a:p>
        </p:txBody>
      </p:sp>
      <p:sp>
        <p:nvSpPr>
          <p:cNvPr id="277" name="CustomShape 6"/>
          <p:cNvSpPr/>
          <p:nvPr/>
        </p:nvSpPr>
        <p:spPr>
          <a:xfrm>
            <a:off x="1980000" y="5834880"/>
            <a:ext cx="5183640" cy="441720"/>
          </a:xfrm>
          <a:prstGeom prst="rect">
            <a:avLst/>
          </a:prstGeom>
        </p:spPr>
        <p:txBody>
          <a:bodyPr bIns="40680" lIns="81720" rIns="81720" tIns="63360" wrap="none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Gill Sans MT"/>
                <a:ea typeface="ＭＳ Ｐゴシック"/>
              </a:rPr>
              <a:t>More included in backup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6661080" y="2286000"/>
            <a:ext cx="1461960" cy="56988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 wrap="none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ea typeface="ＭＳ Ｐゴシック"/>
              </a:rPr>
              <a:t>POWHEG MC</a:t>
            </a:r>
            <a:endParaRPr/>
          </a:p>
        </p:txBody>
      </p:sp>
      <p:pic>
        <p:nvPicPr>
          <p:cNvPr descr="" id="27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880" y="5572440"/>
            <a:ext cx="405000" cy="207720"/>
          </a:xfrm>
          <a:prstGeom prst="rect">
            <a:avLst/>
          </a:prstGeom>
        </p:spPr>
      </p:pic>
      <p:sp>
        <p:nvSpPr>
          <p:cNvPr id="280" name="CustomShape 8"/>
          <p:cNvSpPr/>
          <p:nvPr/>
        </p:nvSpPr>
        <p:spPr>
          <a:xfrm>
            <a:off x="3124080" y="5572440"/>
            <a:ext cx="685440" cy="207720"/>
          </a:xfrm>
          <a:prstGeom prst="rect">
            <a:avLst/>
          </a:prstGeom>
          <a:solidFill>
            <a:srgbClr val="ffffff"/>
          </a:solidFill>
        </p:spPr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31910141-51D1-41A1-A121-8111B1D181B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533520" y="11520"/>
            <a:ext cx="8610120" cy="10548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correlations with m4l 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304920" y="1219320"/>
            <a:ext cx="8457840" cy="55274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No correlation visible within statistical uncertainties</a:t>
            </a:r>
            <a:endParaRPr/>
          </a:p>
        </p:txBody>
      </p:sp>
      <p:pic>
        <p:nvPicPr>
          <p:cNvPr descr="" id="2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600560"/>
            <a:ext cx="2590560" cy="2486880"/>
          </a:xfrm>
          <a:prstGeom prst="rect">
            <a:avLst/>
          </a:prstGeom>
        </p:spPr>
      </p:pic>
      <p:sp>
        <p:nvSpPr>
          <p:cNvPr id="285" name="CustomShape 4"/>
          <p:cNvSpPr/>
          <p:nvPr/>
        </p:nvSpPr>
        <p:spPr>
          <a:xfrm>
            <a:off x="1600200" y="2133720"/>
            <a:ext cx="690840" cy="27612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ggH</a:t>
            </a:r>
            <a:endParaRPr/>
          </a:p>
        </p:txBody>
      </p:sp>
      <p:pic>
        <p:nvPicPr>
          <p:cNvPr descr="" id="28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3983040"/>
            <a:ext cx="2615760" cy="2511360"/>
          </a:xfrm>
          <a:prstGeom prst="rect">
            <a:avLst/>
          </a:prstGeom>
        </p:spPr>
      </p:pic>
      <p:sp>
        <p:nvSpPr>
          <p:cNvPr id="287" name="CustomShape 5"/>
          <p:cNvSpPr/>
          <p:nvPr/>
        </p:nvSpPr>
        <p:spPr>
          <a:xfrm>
            <a:off x="1600200" y="5295600"/>
            <a:ext cx="621720" cy="27612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qqH</a:t>
            </a:r>
            <a:endParaRPr/>
          </a:p>
        </p:txBody>
      </p:sp>
      <p:pic>
        <p:nvPicPr>
          <p:cNvPr descr="" id="288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18960" y="1600200"/>
            <a:ext cx="2539800" cy="2487240"/>
          </a:xfrm>
          <a:prstGeom prst="rect">
            <a:avLst/>
          </a:prstGeom>
        </p:spPr>
      </p:pic>
      <p:sp>
        <p:nvSpPr>
          <p:cNvPr id="289" name="CustomShape 6"/>
          <p:cNvSpPr/>
          <p:nvPr/>
        </p:nvSpPr>
        <p:spPr>
          <a:xfrm>
            <a:off x="4580280" y="2133720"/>
            <a:ext cx="4172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qqZZ</a:t>
            </a:r>
            <a:endParaRPr/>
          </a:p>
        </p:txBody>
      </p:sp>
      <p:pic>
        <p:nvPicPr>
          <p:cNvPr descr="" id="290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018960" y="3983040"/>
            <a:ext cx="2619360" cy="2514960"/>
          </a:xfrm>
          <a:prstGeom prst="rect">
            <a:avLst/>
          </a:prstGeom>
        </p:spPr>
      </p:pic>
      <p:sp>
        <p:nvSpPr>
          <p:cNvPr id="291" name="CustomShape 7"/>
          <p:cNvSpPr/>
          <p:nvPr/>
        </p:nvSpPr>
        <p:spPr>
          <a:xfrm>
            <a:off x="4304520" y="5415120"/>
            <a:ext cx="55116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Z+X</a:t>
            </a:r>
            <a:endParaRPr/>
          </a:p>
        </p:txBody>
      </p:sp>
      <p:pic>
        <p:nvPicPr>
          <p:cNvPr descr="" id="292" name="Picture 1"/>
          <p:cNvPicPr/>
          <p:nvPr/>
        </p:nvPicPr>
        <p:blipFill>
          <a:blip r:embed="rId5"/>
          <a:stretch>
            <a:fillRect/>
          </a:stretch>
        </p:blipFill>
        <p:spPr>
          <a:xfrm>
            <a:off x="6132960" y="1563840"/>
            <a:ext cx="2629800" cy="2523600"/>
          </a:xfrm>
          <a:prstGeom prst="rect">
            <a:avLst/>
          </a:prstGeom>
        </p:spPr>
      </p:pic>
      <p:pic>
        <p:nvPicPr>
          <p:cNvPr descr="" id="293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172200" y="3952080"/>
            <a:ext cx="2629800" cy="2524680"/>
          </a:xfrm>
          <a:prstGeom prst="rect">
            <a:avLst/>
          </a:prstGeom>
        </p:spPr>
      </p:pic>
      <p:sp>
        <p:nvSpPr>
          <p:cNvPr id="294" name="CustomShape 8"/>
          <p:cNvSpPr/>
          <p:nvPr/>
        </p:nvSpPr>
        <p:spPr>
          <a:xfrm>
            <a:off x="4997160" y="3276720"/>
            <a:ext cx="1935720" cy="360"/>
          </a:xfrm>
          <a:prstGeom prst="straightConnector1">
            <a:avLst/>
          </a:prstGeom>
          <a:ln w="5724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95" name="CustomShape 9"/>
          <p:cNvSpPr/>
          <p:nvPr/>
        </p:nvSpPr>
        <p:spPr>
          <a:xfrm>
            <a:off x="4975560" y="4495680"/>
            <a:ext cx="1935720" cy="360"/>
          </a:xfrm>
          <a:prstGeom prst="straightConnector1">
            <a:avLst/>
          </a:prstGeom>
          <a:ln w="5724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96" name="CustomShape 10"/>
          <p:cNvSpPr/>
          <p:nvPr/>
        </p:nvSpPr>
        <p:spPr>
          <a:xfrm>
            <a:off x="5315400" y="3429000"/>
            <a:ext cx="11383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727ca3"/>
                </a:solidFill>
                <a:latin typeface="Gill Sans MT"/>
              </a:rPr>
              <a:t>if using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727ca3"/>
                </a:solidFill>
                <a:latin typeface="Gill Sans MT"/>
              </a:rPr>
              <a:t>simple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727ca3"/>
                </a:solidFill>
                <a:latin typeface="Gill Sans MT"/>
              </a:rPr>
              <a:t>pT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Higgs production and couplings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14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F19131-9171-4171-B1C1-61A17151F121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descr="" id="143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512360"/>
            <a:ext cx="3047760" cy="1925280"/>
          </a:xfrm>
          <a:prstGeom prst="rect">
            <a:avLst/>
          </a:prstGeom>
        </p:spPr>
      </p:pic>
      <p:sp>
        <p:nvSpPr>
          <p:cNvPr id="144" name="CustomShape 5"/>
          <p:cNvSpPr/>
          <p:nvPr/>
        </p:nvSpPr>
        <p:spPr>
          <a:xfrm>
            <a:off x="533520" y="3429000"/>
            <a:ext cx="5028840" cy="2971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400">
                <a:solidFill>
                  <a:srgbClr val="0000ff"/>
                </a:solidFill>
                <a:latin typeface="Gill Sans MT"/>
              </a:rPr>
              <a:t>Production mechanism 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sensitive to </a:t>
            </a:r>
            <a:r>
              <a:rPr lang="en-US" sz="2400">
                <a:solidFill>
                  <a:srgbClr val="0000ff"/>
                </a:solidFill>
                <a:latin typeface="Gill Sans MT"/>
              </a:rPr>
              <a:t>Higgs couplings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Standard approach: reconstruct </a:t>
            </a:r>
            <a:r>
              <a:rPr lang="en-US" sz="2400">
                <a:solidFill>
                  <a:srgbClr val="0000ff"/>
                </a:solidFill>
                <a:latin typeface="Gill Sans MT"/>
              </a:rPr>
              <a:t>recoil jets for VBF (“VBF tagging”)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100">
                <a:solidFill>
                  <a:srgbClr val="000000"/>
                </a:solidFill>
                <a:latin typeface="Gill Sans MT"/>
              </a:rPr>
              <a:t>Typical WPs have </a:t>
            </a:r>
            <a:r>
              <a:rPr lang="en-US" sz="2100">
                <a:solidFill>
                  <a:srgbClr val="0000ff"/>
                </a:solidFill>
                <a:latin typeface="Gill Sans MT"/>
              </a:rPr>
              <a:t>high purity (</a:t>
            </a:r>
            <a:r>
              <a:rPr lang="en-US" sz="2100">
                <a:solidFill>
                  <a:srgbClr val="0000ff"/>
                </a:solidFill>
                <a:latin typeface="Symbol"/>
              </a:rPr>
              <a:t>e</a:t>
            </a:r>
            <a:r>
              <a:rPr lang="en-US" sz="2100">
                <a:solidFill>
                  <a:srgbClr val="0000ff"/>
                </a:solidFill>
                <a:latin typeface="Gill Sans MT"/>
              </a:rPr>
              <a:t>gg ~ 2%)</a:t>
            </a:r>
            <a:r>
              <a:rPr lang="en-US" sz="2100">
                <a:solidFill>
                  <a:srgbClr val="000000"/>
                </a:solidFill>
                <a:latin typeface="Gill Sans MT"/>
              </a:rPr>
              <a:t> but </a:t>
            </a:r>
            <a:r>
              <a:rPr lang="en-US" sz="2100">
                <a:solidFill>
                  <a:srgbClr val="ff0000"/>
                </a:solidFill>
                <a:latin typeface="Gill Sans MT"/>
              </a:rPr>
              <a:t>relatively low acceptance (</a:t>
            </a:r>
            <a:r>
              <a:rPr lang="en-US" sz="2100">
                <a:solidFill>
                  <a:srgbClr val="ff0000"/>
                </a:solidFill>
                <a:latin typeface="Symbol"/>
              </a:rPr>
              <a:t>e</a:t>
            </a:r>
            <a:r>
              <a:rPr lang="en-US" sz="2100">
                <a:solidFill>
                  <a:srgbClr val="ff0000"/>
                </a:solidFill>
                <a:latin typeface="Gill Sans MT"/>
              </a:rPr>
              <a:t>VBF ~ 35%) </a:t>
            </a:r>
            <a:r>
              <a:rPr lang="en-US" sz="21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100">
                <a:solidFill>
                  <a:srgbClr val="ff0000"/>
                </a:solidFill>
                <a:latin typeface="Gill Sans MT"/>
              </a:rPr>
              <a:t> O(1) event for HCP dataset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Still discrimination from untagged events: </a:t>
            </a:r>
            <a:r>
              <a:rPr lang="en-US" sz="2400">
                <a:solidFill>
                  <a:srgbClr val="0000ff"/>
                </a:solidFill>
                <a:latin typeface="Gill Sans MT"/>
              </a:rPr>
              <a:t>use pT(ZZ) distribution</a:t>
            </a:r>
            <a:endParaRPr/>
          </a:p>
        </p:txBody>
      </p:sp>
      <p:sp>
        <p:nvSpPr>
          <p:cNvPr id="145" name="Line 6"/>
          <p:cNvSpPr/>
          <p:nvPr/>
        </p:nvSpPr>
        <p:spPr>
          <a:xfrm flipV="1">
            <a:off x="3504960" y="1893240"/>
            <a:ext cx="762120" cy="581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6" name="Line 7"/>
          <p:cNvSpPr/>
          <p:nvPr/>
        </p:nvSpPr>
        <p:spPr>
          <a:xfrm>
            <a:off x="3504960" y="2475000"/>
            <a:ext cx="762120" cy="48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7" name="CustomShape 8"/>
          <p:cNvSpPr/>
          <p:nvPr/>
        </p:nvSpPr>
        <p:spPr>
          <a:xfrm>
            <a:off x="4019760" y="1588680"/>
            <a:ext cx="321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Z</a:t>
            </a:r>
            <a:endParaRPr/>
          </a:p>
        </p:txBody>
      </p:sp>
      <p:sp>
        <p:nvSpPr>
          <p:cNvPr id="148" name="CustomShape 9"/>
          <p:cNvSpPr/>
          <p:nvPr/>
        </p:nvSpPr>
        <p:spPr>
          <a:xfrm>
            <a:off x="4096080" y="2590920"/>
            <a:ext cx="321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Z</a:t>
            </a:r>
            <a:endParaRPr/>
          </a:p>
        </p:txBody>
      </p:sp>
      <p:sp>
        <p:nvSpPr>
          <p:cNvPr id="149" name="Line 10"/>
          <p:cNvSpPr/>
          <p:nvPr/>
        </p:nvSpPr>
        <p:spPr>
          <a:xfrm flipV="1">
            <a:off x="7543800" y="2007000"/>
            <a:ext cx="761760" cy="58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0" name="Line 11"/>
          <p:cNvSpPr/>
          <p:nvPr/>
        </p:nvSpPr>
        <p:spPr>
          <a:xfrm>
            <a:off x="7543800" y="2589120"/>
            <a:ext cx="761760" cy="48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1" name="CustomShape 12"/>
          <p:cNvSpPr/>
          <p:nvPr/>
        </p:nvSpPr>
        <p:spPr>
          <a:xfrm>
            <a:off x="8058600" y="1702440"/>
            <a:ext cx="321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Z</a:t>
            </a:r>
            <a:endParaRPr/>
          </a:p>
        </p:txBody>
      </p:sp>
      <p:sp>
        <p:nvSpPr>
          <p:cNvPr id="152" name="CustomShape 13"/>
          <p:cNvSpPr/>
          <p:nvPr/>
        </p:nvSpPr>
        <p:spPr>
          <a:xfrm>
            <a:off x="8134560" y="2704680"/>
            <a:ext cx="321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Z</a:t>
            </a:r>
            <a:endParaRPr/>
          </a:p>
        </p:txBody>
      </p:sp>
      <p:sp>
        <p:nvSpPr>
          <p:cNvPr id="153" name="CustomShape 14"/>
          <p:cNvSpPr/>
          <p:nvPr/>
        </p:nvSpPr>
        <p:spPr>
          <a:xfrm>
            <a:off x="6095880" y="2438280"/>
            <a:ext cx="151920" cy="36684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round/>
          </a:ln>
        </p:spPr>
      </p:sp>
      <p:sp>
        <p:nvSpPr>
          <p:cNvPr id="154" name="CustomShape 15"/>
          <p:cNvSpPr/>
          <p:nvPr/>
        </p:nvSpPr>
        <p:spPr>
          <a:xfrm>
            <a:off x="2480760" y="2426760"/>
            <a:ext cx="4143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ff"/>
                </a:solidFill>
                <a:latin typeface="Gill Sans MT"/>
              </a:rPr>
              <a:t>cf</a:t>
            </a:r>
            <a:endParaRPr/>
          </a:p>
        </p:txBody>
      </p:sp>
      <p:sp>
        <p:nvSpPr>
          <p:cNvPr id="155" name="CustomShape 16"/>
          <p:cNvSpPr/>
          <p:nvPr/>
        </p:nvSpPr>
        <p:spPr>
          <a:xfrm>
            <a:off x="3236040" y="2426760"/>
            <a:ext cx="492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Gill Sans MT"/>
              </a:rPr>
              <a:t>cV</a:t>
            </a:r>
            <a:endParaRPr/>
          </a:p>
        </p:txBody>
      </p:sp>
      <p:sp>
        <p:nvSpPr>
          <p:cNvPr id="156" name="CustomShape 17"/>
          <p:cNvSpPr/>
          <p:nvPr/>
        </p:nvSpPr>
        <p:spPr>
          <a:xfrm>
            <a:off x="6406560" y="2514600"/>
            <a:ext cx="492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Gill Sans MT"/>
              </a:rPr>
              <a:t>cV</a:t>
            </a:r>
            <a:endParaRPr/>
          </a:p>
        </p:txBody>
      </p:sp>
      <p:sp>
        <p:nvSpPr>
          <p:cNvPr id="157" name="CustomShape 18"/>
          <p:cNvSpPr/>
          <p:nvPr/>
        </p:nvSpPr>
        <p:spPr>
          <a:xfrm>
            <a:off x="7168680" y="2514600"/>
            <a:ext cx="4921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Gill Sans MT"/>
              </a:rPr>
              <a:t>cV</a:t>
            </a:r>
            <a:endParaRPr/>
          </a:p>
        </p:txBody>
      </p:sp>
      <p:sp>
        <p:nvSpPr>
          <p:cNvPr id="158" name="CustomShape 19"/>
          <p:cNvSpPr/>
          <p:nvPr/>
        </p:nvSpPr>
        <p:spPr>
          <a:xfrm>
            <a:off x="1024920" y="1219320"/>
            <a:ext cx="29793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Gill Sans MT"/>
              </a:rPr>
              <a:t>gluon-gluon fusion (ggF)</a:t>
            </a:r>
            <a:endParaRPr/>
          </a:p>
        </p:txBody>
      </p:sp>
      <p:sp>
        <p:nvSpPr>
          <p:cNvPr id="159" name="CustomShape 20"/>
          <p:cNvSpPr/>
          <p:nvPr/>
        </p:nvSpPr>
        <p:spPr>
          <a:xfrm>
            <a:off x="5159880" y="1143000"/>
            <a:ext cx="3133080" cy="5778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Gill Sans MT"/>
              </a:rPr>
              <a:t>Vector-Boson fusion (VBF)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b050"/>
                </a:solidFill>
                <a:latin typeface="Gill Sans MT"/>
              </a:rPr>
              <a:t>(qq </a:t>
            </a:r>
            <a:r>
              <a:rPr lang="en-US" sz="1400">
                <a:solidFill>
                  <a:srgbClr val="00b050"/>
                </a:solidFill>
                <a:latin typeface="Wingdings"/>
              </a:rPr>
              <a:t></a:t>
            </a:r>
            <a:r>
              <a:rPr lang="en-US" sz="1400">
                <a:solidFill>
                  <a:srgbClr val="00b050"/>
                </a:solidFill>
                <a:latin typeface="Gill Sans MT"/>
              </a:rPr>
              <a:t> VH has similar couplings)</a:t>
            </a:r>
            <a:endParaRPr/>
          </a:p>
        </p:txBody>
      </p:sp>
      <p:sp>
        <p:nvSpPr>
          <p:cNvPr id="160" name="Line 21"/>
          <p:cNvSpPr/>
          <p:nvPr/>
        </p:nvSpPr>
        <p:spPr>
          <a:xfrm>
            <a:off x="5715000" y="1491480"/>
            <a:ext cx="75960" cy="0"/>
          </a:xfrm>
          <a:prstGeom prst="line">
            <a:avLst/>
          </a:prstGeom>
          <a:ln w="9360">
            <a:solidFill>
              <a:srgbClr val="00b050"/>
            </a:solidFill>
            <a:round/>
          </a:ln>
        </p:spPr>
      </p:sp>
      <p:sp>
        <p:nvSpPr>
          <p:cNvPr id="161" name="CustomShape 22"/>
          <p:cNvSpPr/>
          <p:nvPr/>
        </p:nvSpPr>
        <p:spPr>
          <a:xfrm>
            <a:off x="5488560" y="2436840"/>
            <a:ext cx="4492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Z /</a:t>
            </a:r>
            <a:endParaRPr/>
          </a:p>
        </p:txBody>
      </p:sp>
      <p:sp>
        <p:nvSpPr>
          <p:cNvPr id="162" name="CustomShape 23"/>
          <p:cNvSpPr/>
          <p:nvPr/>
        </p:nvSpPr>
        <p:spPr>
          <a:xfrm>
            <a:off x="5778000" y="3733920"/>
            <a:ext cx="3060720" cy="259056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126-GeV SM Higgs,      @ 8 TeV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ff"/>
                </a:solidFill>
                <a:latin typeface="Symbol"/>
              </a:rPr>
              <a:t>s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(ggF) x BR(4l)             ~ 3.4 fb   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ff"/>
                </a:solidFill>
                <a:latin typeface="Symbol"/>
              </a:rPr>
              <a:t>s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(VBF+VH) x BR(4l)   ~ 0.4 fb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Gill Sans MT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Wingdings"/>
              </a:rPr>
              <a:t>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 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fVBF+VH ~ 12%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7101F1D1-5171-4101-8111-41B13191A11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380880" y="380880"/>
            <a:ext cx="8534160" cy="75024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correlations with KD 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B1E1D151-9181-41D1-B1E1-61E15181415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1812240"/>
            <a:ext cx="2590560" cy="2486160"/>
          </a:xfrm>
          <a:prstGeom prst="rect">
            <a:avLst/>
          </a:prstGeom>
        </p:spPr>
      </p:pic>
      <p:sp>
        <p:nvSpPr>
          <p:cNvPr id="301" name="CustomShape 4"/>
          <p:cNvSpPr/>
          <p:nvPr/>
        </p:nvSpPr>
        <p:spPr>
          <a:xfrm>
            <a:off x="7474680" y="3317760"/>
            <a:ext cx="690840" cy="27612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ggH</a:t>
            </a:r>
            <a:endParaRPr/>
          </a:p>
        </p:txBody>
      </p:sp>
      <p:pic>
        <p:nvPicPr>
          <p:cNvPr descr="" id="30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5240" y="4194720"/>
            <a:ext cx="2615760" cy="2510640"/>
          </a:xfrm>
          <a:prstGeom prst="rect">
            <a:avLst/>
          </a:prstGeom>
        </p:spPr>
      </p:pic>
      <p:sp>
        <p:nvSpPr>
          <p:cNvPr id="303" name="CustomShape 5"/>
          <p:cNvSpPr/>
          <p:nvPr/>
        </p:nvSpPr>
        <p:spPr>
          <a:xfrm>
            <a:off x="7233480" y="5794200"/>
            <a:ext cx="4172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qqZZ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326520" y="2078280"/>
            <a:ext cx="2111400" cy="446076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ff"/>
                </a:solidFill>
                <a:latin typeface="Gill Sans MT"/>
              </a:rPr>
              <a:t>A small amount of residual correlation 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is visible  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1700">
                <a:solidFill>
                  <a:srgbClr val="464653"/>
                </a:solidFill>
                <a:latin typeface="Gill Sans MT"/>
              </a:rPr>
              <a:t>Impact on significance is of the order of 0.5% (see next slides)</a:t>
            </a:r>
            <a:endParaRPr/>
          </a:p>
        </p:txBody>
      </p:sp>
      <p:pic>
        <p:nvPicPr>
          <p:cNvPr descr="" id="30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1787400"/>
            <a:ext cx="3619080" cy="2454120"/>
          </a:xfrm>
          <a:prstGeom prst="rect">
            <a:avLst/>
          </a:prstGeom>
        </p:spPr>
      </p:pic>
      <p:sp>
        <p:nvSpPr>
          <p:cNvPr id="306" name="CustomShape 7"/>
          <p:cNvSpPr/>
          <p:nvPr/>
        </p:nvSpPr>
        <p:spPr>
          <a:xfrm>
            <a:off x="5867280" y="3283560"/>
            <a:ext cx="990360" cy="2977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94bac3"/>
          </a:solidFill>
          <a:ln w="19080">
            <a:solidFill>
              <a:srgbClr val="545b78"/>
            </a:solidFill>
            <a:round/>
          </a:ln>
        </p:spPr>
      </p:sp>
      <p:sp>
        <p:nvSpPr>
          <p:cNvPr id="307" name="CustomShape 8"/>
          <p:cNvSpPr/>
          <p:nvPr/>
        </p:nvSpPr>
        <p:spPr>
          <a:xfrm>
            <a:off x="326520" y="1219320"/>
            <a:ext cx="8512200" cy="55274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At the first order, no correlation expected 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1700">
                <a:solidFill>
                  <a:srgbClr val="464653"/>
                </a:solidFill>
                <a:latin typeface="Gill Sans MT"/>
              </a:rPr>
              <a:t>MELA variables computed in the H/Z rest frames</a:t>
            </a:r>
            <a:endParaRPr/>
          </a:p>
        </p:txBody>
      </p:sp>
      <p:pic>
        <p:nvPicPr>
          <p:cNvPr descr="" id="30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743200" y="4168440"/>
            <a:ext cx="3619080" cy="2454120"/>
          </a:xfrm>
          <a:prstGeom prst="rect">
            <a:avLst/>
          </a:prstGeom>
        </p:spPr>
      </p:pic>
      <p:sp>
        <p:nvSpPr>
          <p:cNvPr id="309" name="CustomShape 9"/>
          <p:cNvSpPr/>
          <p:nvPr/>
        </p:nvSpPr>
        <p:spPr>
          <a:xfrm>
            <a:off x="5867280" y="4952880"/>
            <a:ext cx="990360" cy="2977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94bac3"/>
          </a:solidFill>
          <a:ln w="19080">
            <a:solidFill>
              <a:srgbClr val="545b78"/>
            </a:solidFill>
            <a:round/>
          </a:ln>
        </p:spPr>
      </p:sp>
    </p:spTree>
  </p:cSld>
  <p:timing>
    <p:tnLst>
      <p:par>
        <p:cTn dur="indefinite" id="21" nodeType="tmRoot" restart="never">
          <p:childTnLst>
            <p:seq>
              <p:cTn dur="indefinite"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How to take correlations into account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31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91E121-9141-4171-B181-21710151F1B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4" name="TextShape 5"/>
          <p:cNvSpPr txBox="1"/>
          <p:nvPr/>
        </p:nvSpPr>
        <p:spPr>
          <a:xfrm>
            <a:off x="457200" y="1219320"/>
            <a:ext cx="5105160" cy="525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2D templates vs. one other variables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From analytical function: no issues from MC statistics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Default: </a:t>
            </a:r>
            <a:r>
              <a:rPr lang="en-US" sz="2600">
                <a:solidFill>
                  <a:srgbClr val="0000ff"/>
                </a:solidFill>
                <a:latin typeface="Gill Sans MT"/>
              </a:rPr>
              <a:t>pT/m4l  vs. m4l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Advantage: basically 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flat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in narrow range, 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can be extended to full range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KD correlation taken into account as additional systematics considering 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pT/m4l in extreme KD slices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Cross-check: </a:t>
            </a:r>
            <a:r>
              <a:rPr lang="en-US" sz="2600">
                <a:solidFill>
                  <a:srgbClr val="0000ff"/>
                </a:solidFill>
                <a:latin typeface="Gill Sans MT"/>
              </a:rPr>
              <a:t>pT/m4l  vs. KD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Build 2D templates assuming that, as a function of KD, only the mean of the pT/m4l spectrum varies: </a:t>
            </a:r>
            <a:endParaRPr/>
          </a:p>
          <a:p>
            <a:r>
              <a:rPr lang="en-US" sz="2300">
                <a:solidFill>
                  <a:srgbClr val="464653"/>
                </a:solidFill>
                <a:latin typeface="Monotype Corsiva"/>
              </a:rPr>
              <a:t>         </a:t>
            </a:r>
            <a:r>
              <a:rPr lang="en-US" sz="2300">
                <a:solidFill>
                  <a:srgbClr val="0000ff"/>
                </a:solidFill>
                <a:latin typeface="Monotype Corsiva"/>
              </a:rPr>
              <a:t>MT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 (pT/m4l) </a:t>
            </a:r>
            <a:r>
              <a:rPr lang="en-US" sz="2300">
                <a:solidFill>
                  <a:srgbClr val="0000ff"/>
                </a:solidFill>
                <a:latin typeface="Wingdings"/>
              </a:rPr>
              <a:t>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 </a:t>
            </a:r>
            <a:r>
              <a:rPr lang="en-US" sz="2300">
                <a:solidFill>
                  <a:srgbClr val="0000ff"/>
                </a:solidFill>
                <a:latin typeface="Monotype Corsiva"/>
              </a:rPr>
              <a:t>MT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 (</a:t>
            </a:r>
            <a:r>
              <a:rPr lang="en-US" sz="2300">
                <a:solidFill>
                  <a:srgbClr val="0000ff"/>
                </a:solidFill>
                <a:latin typeface="Symbol"/>
              </a:rPr>
              <a:t>a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(KD)* pT/m4l)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where </a:t>
            </a:r>
            <a:r>
              <a:rPr lang="en-US" sz="2300">
                <a:solidFill>
                  <a:srgbClr val="464653"/>
                </a:solidFill>
                <a:latin typeface="Symbol"/>
              </a:rPr>
              <a:t>a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(KD) is the ratio between the value of a flat function and the polynomial fits in previous slide    </a:t>
            </a:r>
            <a:endParaRPr/>
          </a:p>
        </p:txBody>
      </p:sp>
      <p:pic>
        <p:nvPicPr>
          <p:cNvPr descr="" id="3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38680" y="1600200"/>
            <a:ext cx="3337920" cy="2161080"/>
          </a:xfrm>
          <a:prstGeom prst="rect">
            <a:avLst/>
          </a:prstGeom>
        </p:spPr>
      </p:pic>
      <p:pic>
        <p:nvPicPr>
          <p:cNvPr descr="" id="31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3600" y="3094200"/>
            <a:ext cx="886320" cy="234360"/>
          </a:xfrm>
          <a:prstGeom prst="rect">
            <a:avLst/>
          </a:prstGeom>
        </p:spPr>
      </p:pic>
      <p:pic>
        <p:nvPicPr>
          <p:cNvPr descr="" id="31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680" y="3809880"/>
            <a:ext cx="3359520" cy="2105280"/>
          </a:xfrm>
          <a:prstGeom prst="rect">
            <a:avLst/>
          </a:prstGeom>
        </p:spPr>
      </p:pic>
      <p:pic>
        <p:nvPicPr>
          <p:cNvPr descr="" id="31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23600" y="5257800"/>
            <a:ext cx="886320" cy="268200"/>
          </a:xfrm>
          <a:prstGeom prst="rect">
            <a:avLst/>
          </a:prstGeom>
        </p:spPr>
      </p:pic>
      <p:sp>
        <p:nvSpPr>
          <p:cNvPr id="319" name="CustomShape 6"/>
          <p:cNvSpPr/>
          <p:nvPr/>
        </p:nvSpPr>
        <p:spPr>
          <a:xfrm>
            <a:off x="7162920" y="1828800"/>
            <a:ext cx="1481040" cy="56988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Arial"/>
                <a:ea typeface="ＭＳ Ｐゴシック"/>
              </a:rPr>
              <a:t>0 &lt; KD &lt; 1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Arial"/>
                <a:ea typeface="ＭＳ Ｐゴシック"/>
              </a:rPr>
              <a:t>0 &lt; KD &lt; 0.3</a:t>
            </a:r>
            <a:endParaRPr/>
          </a:p>
        </p:txBody>
      </p:sp>
      <p:sp>
        <p:nvSpPr>
          <p:cNvPr id="320" name="CustomShape 7"/>
          <p:cNvSpPr/>
          <p:nvPr/>
        </p:nvSpPr>
        <p:spPr>
          <a:xfrm>
            <a:off x="7238880" y="4071960"/>
            <a:ext cx="1481040" cy="56988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Arial"/>
                <a:ea typeface="ＭＳ Ｐゴシック"/>
              </a:rPr>
              <a:t>0 &lt; KD &lt; 1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Arial"/>
                <a:ea typeface="ＭＳ Ｐゴシック"/>
              </a:rPr>
              <a:t>0.7 &lt; KD &lt; 1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Extension to full range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32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1D181-D151-4161-B191-51613181918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5" name="TextShape 5"/>
          <p:cNvSpPr txBox="1"/>
          <p:nvPr/>
        </p:nvSpPr>
        <p:spPr>
          <a:xfrm>
            <a:off x="457200" y="1219320"/>
            <a:ext cx="380952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Easily achieved with current framework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However, flat pT/m4l  vs. m4l does not hold anymore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0000ff"/>
                </a:solidFill>
                <a:latin typeface="Gill Sans MT"/>
              </a:rPr>
              <a:t>Mass dependence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taken into account for all samples by 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fitting modified-Tsallis parameters as a function of m4l</a:t>
            </a:r>
            <a:endParaRPr/>
          </a:p>
          <a:p>
            <a:endParaRPr/>
          </a:p>
        </p:txBody>
      </p:sp>
      <p:pic>
        <p:nvPicPr>
          <p:cNvPr descr="" id="32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680" y="1752480"/>
            <a:ext cx="4133520" cy="3967200"/>
          </a:xfrm>
          <a:prstGeom prst="rect">
            <a:avLst/>
          </a:prstGeom>
        </p:spPr>
      </p:pic>
      <p:sp>
        <p:nvSpPr>
          <p:cNvPr id="327" name="CustomShape 6"/>
          <p:cNvSpPr/>
          <p:nvPr/>
        </p:nvSpPr>
        <p:spPr>
          <a:xfrm>
            <a:off x="5906880" y="2971800"/>
            <a:ext cx="4172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qqZZ</a:t>
            </a:r>
            <a:endParaRPr/>
          </a:p>
        </p:txBody>
      </p:sp>
      <p:sp>
        <p:nvSpPr>
          <p:cNvPr id="328" name="CustomShape 7"/>
          <p:cNvSpPr/>
          <p:nvPr/>
        </p:nvSpPr>
        <p:spPr>
          <a:xfrm>
            <a:off x="3505320" y="2666880"/>
            <a:ext cx="2401560" cy="-144637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590920" y="2971800"/>
            <a:ext cx="403812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Combined results 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33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33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51C1-D151-4171-B1A1-5161C101D16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11D141E1-D191-41F1-A191-81B1F17101D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433800" y="380880"/>
            <a:ext cx="86864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Expected RV/RF measurement</a:t>
            </a:r>
            <a:endParaRPr/>
          </a:p>
        </p:txBody>
      </p:sp>
      <p:sp>
        <p:nvSpPr>
          <p:cNvPr id="335" name="TextShape 3"/>
          <p:cNvSpPr txBox="1"/>
          <p:nvPr/>
        </p:nvSpPr>
        <p:spPr>
          <a:xfrm>
            <a:off x="462600" y="1447920"/>
            <a:ext cx="3728160" cy="48002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fVBF+VH = 0.12 ± 0.34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Expected SM 68% CL is overlaid   in black in RV/RF plane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We would expect a sensitivity of ~5.5sigma for signal/background separation for HCP dataset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>
                <a:solidFill>
                  <a:srgbClr val="464653"/>
                </a:solidFill>
                <a:latin typeface="Gill Sans MT"/>
              </a:rPr>
              <a:t>11% improvement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8% from pT/m4l , compatible with improvements seen from KD approaches including pT (nloMELA, BNN, BDT…)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3% from VBF</a:t>
            </a:r>
            <a:endParaRPr/>
          </a:p>
        </p:txBody>
      </p:sp>
      <p:pic>
        <p:nvPicPr>
          <p:cNvPr descr="" id="33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43400" y="1523880"/>
            <a:ext cx="4446000" cy="426672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C191F1C1-61B1-4111-B191-B161B1E1114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533520" y="76320"/>
            <a:ext cx="8076960" cy="99036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Conclusions</a:t>
            </a:r>
            <a:endParaRPr/>
          </a:p>
        </p:txBody>
      </p:sp>
      <p:sp>
        <p:nvSpPr>
          <p:cNvPr id="339" name="TextShape 3"/>
          <p:cNvSpPr txBox="1"/>
          <p:nvPr/>
        </p:nvSpPr>
        <p:spPr>
          <a:xfrm>
            <a:off x="380880" y="1295280"/>
            <a:ext cx="8577000" cy="492552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Analysis to add the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ZZ channel 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to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property measurements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Use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2 exclusive categories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in a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3D model fit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: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 u="sng">
                <a:solidFill>
                  <a:srgbClr val="0000ff"/>
                </a:solidFill>
                <a:latin typeface="Gill Sans MT"/>
                <a:ea typeface="ＭＳ Ｐゴシック"/>
              </a:rPr>
              <a:t>Untagged</a:t>
            </a: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 :  fit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pT/m4l x m4l x KD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 u="sng">
                <a:solidFill>
                  <a:srgbClr val="0000ff"/>
                </a:solidFill>
                <a:latin typeface="Gill Sans MT"/>
                <a:ea typeface="ＭＳ Ｐゴシック"/>
              </a:rPr>
              <a:t>VBF tagged </a:t>
            </a: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: fit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Fisher x m4l  x KD 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3rd dimension added to baseline fit either by: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  <a:ea typeface="ＭＳ Ｐゴシック"/>
              </a:rPr>
              <a:t>Analytical PDFs for pT/m4l (systematics considered by varying PDF and interpolating)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300">
                <a:solidFill>
                  <a:srgbClr val="464653"/>
                </a:solidFill>
                <a:latin typeface="Gill Sans MT"/>
                <a:ea typeface="ＭＳ Ｐゴシック"/>
              </a:rPr>
              <a:t>2D templates for Fisher (systematics considered by building alternative shapes)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  <a:ea typeface="ＭＳ Ｐゴシック"/>
              </a:rPr>
              <a:t>Expected results with HCP dataset: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400">
                <a:solidFill>
                  <a:srgbClr val="464653"/>
                </a:solidFill>
                <a:latin typeface="Gill Sans MT"/>
                <a:ea typeface="ＭＳ Ｐゴシック"/>
              </a:rPr>
              <a:t>fVBF+VH = 0.12 ± 0.34 (important constraint in RV/RF plane)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400">
                <a:solidFill>
                  <a:srgbClr val="0000ff"/>
                </a:solidFill>
                <a:latin typeface="Gill Sans MT"/>
                <a:ea typeface="ＭＳ Ｐゴシック"/>
              </a:rPr>
              <a:t>Total signal significance ~5.5 sigma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B12101A1-F1A1-4161-B151-A151F151711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0" y="3132360"/>
            <a:ext cx="8957880" cy="592920"/>
          </a:xfrm>
          <a:prstGeom prst="rect">
            <a:avLst/>
          </a:prstGeom>
        </p:spPr>
        <p:txBody>
          <a:bodyPr bIns="41400" lIns="82800" rIns="82800" tIns="414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BACKUP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Total expected rates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3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34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4151E1-4121-4101-B1B1-E191313101F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1400" y="1523880"/>
            <a:ext cx="7800480" cy="447624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Common Mass-KD template for the 2 categories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34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35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9151-2101-4111-A171-D15121D1D1E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51" name="TextShape 5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OK</a:t>
            </a:r>
            <a:endParaRPr/>
          </a:p>
        </p:txBody>
      </p:sp>
      <p:pic>
        <p:nvPicPr>
          <p:cNvPr descr="" id="3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61800" y="838080"/>
            <a:ext cx="4185720" cy="2532240"/>
          </a:xfrm>
          <a:prstGeom prst="rect">
            <a:avLst/>
          </a:prstGeom>
        </p:spPr>
      </p:pic>
      <p:pic>
        <p:nvPicPr>
          <p:cNvPr descr="" id="35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2762640"/>
            <a:ext cx="3885840" cy="2524320"/>
          </a:xfrm>
          <a:prstGeom prst="rect">
            <a:avLst/>
          </a:prstGeom>
        </p:spPr>
      </p:pic>
      <p:pic>
        <p:nvPicPr>
          <p:cNvPr descr="" id="35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50400" y="3886200"/>
            <a:ext cx="4000320" cy="2123640"/>
          </a:xfrm>
          <a:prstGeom prst="rect">
            <a:avLst/>
          </a:prstGeom>
        </p:spPr>
      </p:pic>
      <p:pic>
        <p:nvPicPr>
          <p:cNvPr descr="" id="355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42880" y="4391640"/>
            <a:ext cx="818640" cy="323640"/>
          </a:xfrm>
          <a:prstGeom prst="rect">
            <a:avLst/>
          </a:prstGeom>
        </p:spPr>
      </p:pic>
      <p:pic>
        <p:nvPicPr>
          <p:cNvPr descr="" id="356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707880" y="1295280"/>
            <a:ext cx="595080" cy="409320"/>
          </a:xfrm>
          <a:prstGeom prst="rect">
            <a:avLst/>
          </a:prstGeom>
        </p:spPr>
      </p:pic>
      <p:pic>
        <p:nvPicPr>
          <p:cNvPr descr="" id="357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971800" y="3371040"/>
            <a:ext cx="533880" cy="38196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8320" y="1839240"/>
            <a:ext cx="4021560" cy="4534560"/>
          </a:xfrm>
          <a:prstGeom prst="rect">
            <a:avLst/>
          </a:prstGeom>
        </p:spPr>
      </p:pic>
      <p:sp>
        <p:nvSpPr>
          <p:cNvPr id="35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51F1F1D1-6151-41F1-A1F1-A1F1011181A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380880" y="351000"/>
            <a:ext cx="86864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PDF systematics on Pt/m </a:t>
            </a:r>
            <a:endParaRPr/>
          </a:p>
        </p:txBody>
      </p:sp>
      <p:sp>
        <p:nvSpPr>
          <p:cNvPr id="361" name="TextShape 3"/>
          <p:cNvSpPr txBox="1"/>
          <p:nvPr/>
        </p:nvSpPr>
        <p:spPr>
          <a:xfrm>
            <a:off x="83520" y="745920"/>
            <a:ext cx="8957880" cy="397728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endParaRPr/>
          </a:p>
          <a:p>
            <a:r>
              <a:rPr lang="en-US" sz="2300">
                <a:solidFill>
                  <a:srgbClr val="464653"/>
                </a:solidFill>
                <a:latin typeface="Gill Sans MT"/>
              </a:rPr>
              <a:t>PDF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	</a:t>
            </a:r>
            <a:endParaRPr/>
          </a:p>
        </p:txBody>
      </p:sp>
      <p:sp>
        <p:nvSpPr>
          <p:cNvPr id="362" name="CustomShape 4"/>
          <p:cNvSpPr/>
          <p:nvPr/>
        </p:nvSpPr>
        <p:spPr>
          <a:xfrm>
            <a:off x="3447360" y="2392200"/>
            <a:ext cx="864720" cy="81324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 wrap="none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CTEQ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ea typeface="ＭＳ Ｐゴシック"/>
              </a:rPr>
              <a:t>MSTW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  <a:latin typeface="Arial"/>
                <a:ea typeface="ＭＳ Ｐゴシック"/>
              </a:rPr>
              <a:t>NNPDF</a:t>
            </a:r>
            <a:endParaRPr/>
          </a:p>
        </p:txBody>
      </p:sp>
      <p:pic>
        <p:nvPicPr>
          <p:cNvPr descr="" id="36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1746360"/>
            <a:ext cx="4215960" cy="4753440"/>
          </a:xfrm>
          <a:prstGeom prst="rect">
            <a:avLst/>
          </a:prstGeom>
        </p:spPr>
      </p:pic>
      <p:sp>
        <p:nvSpPr>
          <p:cNvPr id="364" name="CustomShape 5"/>
          <p:cNvSpPr/>
          <p:nvPr/>
        </p:nvSpPr>
        <p:spPr>
          <a:xfrm>
            <a:off x="5119560" y="6263640"/>
            <a:ext cx="1980720" cy="36540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41C1C101-6171-4131-B101-D1C1E1A1017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65" name="CustomShape 6"/>
          <p:cNvSpPr/>
          <p:nvPr/>
        </p:nvSpPr>
        <p:spPr>
          <a:xfrm>
            <a:off x="6175800" y="2343960"/>
            <a:ext cx="2058840" cy="81324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CTEQ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ea typeface="ＭＳ Ｐゴシック"/>
              </a:rPr>
              <a:t>MSTW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  <a:latin typeface="Arial"/>
                <a:ea typeface="ＭＳ Ｐゴシック"/>
              </a:rPr>
              <a:t>NNPDF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61319151-61F1-41E1-8131-8171F1F1819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04920" y="1295280"/>
            <a:ext cx="8305560" cy="556236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 u="sng">
                <a:solidFill>
                  <a:srgbClr val="000000"/>
                </a:solidFill>
                <a:latin typeface="Gill Sans MT"/>
                <a:ea typeface="ＭＳ Ｐゴシック"/>
              </a:rPr>
              <a:t>Goal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: Measure the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fraction of VBF+VH production 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of ZZ resonances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Today focusing only on already established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126 GeV particle 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1700">
                <a:solidFill>
                  <a:srgbClr val="000000"/>
                </a:solidFill>
                <a:latin typeface="Gill Sans MT"/>
                <a:ea typeface="ＭＳ Ｐゴシック"/>
              </a:rPr>
              <a:t>m(4l) in [106-141] GeV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Plan to pursue the “baseline” mass range ([100, 1600] GeV) for Moriond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 u="sng">
                <a:solidFill>
                  <a:srgbClr val="000000"/>
                </a:solidFill>
                <a:latin typeface="Gill Sans MT"/>
                <a:ea typeface="ＭＳ Ｐゴシック"/>
              </a:rPr>
              <a:t>Measurement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: separate three different kinds of contributions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Signal 1: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gg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→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H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, ttH negligible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Signal 2: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qqH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(VBF),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VH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(WH + ZH)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Background: qq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 →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ZZ, gg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 →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ZZ, Z+X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 u="sng">
                <a:solidFill>
                  <a:srgbClr val="000000"/>
                </a:solidFill>
                <a:latin typeface="Gill Sans MT"/>
                <a:ea typeface="ＭＳ Ｐゴシック"/>
              </a:rPr>
              <a:t>Technique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: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split data in two categories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: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“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VBF-tagged”: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two jets in the event (jet selection </a:t>
            </a:r>
            <a:r>
              <a:rPr lang="en-US" sz="2200">
                <a:solidFill>
                  <a:srgbClr val="464653"/>
                </a:solidFill>
                <a:latin typeface="Wingdings"/>
                <a:ea typeface="ＭＳ Ｐゴシック"/>
              </a:rPr>
              <a:t>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 next slide)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“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Untagged”: </a:t>
            </a: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all the rest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Idea of the measurement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61715171-61D1-4181-B1E1-7161E151A1F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304920" y="275040"/>
            <a:ext cx="91436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qqZZ systematics on Pt/m: x-check </a:t>
            </a:r>
            <a:endParaRPr/>
          </a:p>
        </p:txBody>
      </p:sp>
      <p:sp>
        <p:nvSpPr>
          <p:cNvPr id="368" name="TextShape 3"/>
          <p:cNvSpPr txBox="1"/>
          <p:nvPr/>
        </p:nvSpPr>
        <p:spPr>
          <a:xfrm>
            <a:off x="83520" y="745920"/>
            <a:ext cx="8957880" cy="3977280"/>
          </a:xfrm>
          <a:prstGeom prst="rect">
            <a:avLst/>
          </a:prstGeom>
        </p:spPr>
        <p:txBody>
          <a:bodyPr bIns="41400" lIns="82800" rIns="82800" tIns="41400"/>
          <a:p>
            <a:endParaRPr/>
          </a:p>
          <a:p>
            <a:r>
              <a:rPr lang="en-US" sz="2300">
                <a:solidFill>
                  <a:srgbClr val="464653"/>
                </a:solidFill>
                <a:latin typeface="Gill Sans MT"/>
              </a:rPr>
              <a:t>Unblinded region</a:t>
            </a:r>
            <a:endParaRPr/>
          </a:p>
        </p:txBody>
      </p:sp>
      <p:pic>
        <p:nvPicPr>
          <p:cNvPr descr="" id="36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70400" y="1770120"/>
            <a:ext cx="4041720" cy="463248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49600" y="175680"/>
            <a:ext cx="7440120" cy="98604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Bias Checks – 125 GeV</a:t>
            </a:r>
            <a:endParaRPr/>
          </a:p>
        </p:txBody>
      </p:sp>
      <p:pic>
        <p:nvPicPr>
          <p:cNvPr descr="" id="3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3840" y="2121480"/>
            <a:ext cx="2721240" cy="3168000"/>
          </a:xfrm>
          <a:prstGeom prst="rect">
            <a:avLst/>
          </a:prstGeom>
        </p:spPr>
      </p:pic>
      <p:sp>
        <p:nvSpPr>
          <p:cNvPr id="372" name="CustomShape 2"/>
          <p:cNvSpPr/>
          <p:nvPr/>
        </p:nvSpPr>
        <p:spPr>
          <a:xfrm>
            <a:off x="680760" y="5603040"/>
            <a:ext cx="6126120" cy="5493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Red = Original histogram with just normalization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Blue = Histogram after smoothing with normalization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1238400" y="1501200"/>
            <a:ext cx="444600" cy="2750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VBF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948480" y="1501200"/>
            <a:ext cx="461520" cy="2750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ggH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6730920" y="1501200"/>
            <a:ext cx="603000" cy="2750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qqZZ</a:t>
            </a:r>
            <a:endParaRPr/>
          </a:p>
        </p:txBody>
      </p:sp>
      <p:pic>
        <p:nvPicPr>
          <p:cNvPr descr="" id="376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98320" y="2057400"/>
            <a:ext cx="2721240" cy="3168000"/>
          </a:xfrm>
          <a:prstGeom prst="rect">
            <a:avLst/>
          </a:prstGeom>
        </p:spPr>
      </p:pic>
      <p:pic>
        <p:nvPicPr>
          <p:cNvPr descr="" id="37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49520" y="2099520"/>
            <a:ext cx="2514960" cy="2927880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8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6092640" y="4880520"/>
            <a:ext cx="2464920" cy="1658520"/>
          </a:xfrm>
          <a:prstGeom prst="rect">
            <a:avLst/>
          </a:prstGeom>
        </p:spPr>
      </p:pic>
      <p:pic>
        <p:nvPicPr>
          <p:cNvPr descr="" id="379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27840" y="4880520"/>
            <a:ext cx="2464920" cy="1658520"/>
          </a:xfrm>
          <a:prstGeom prst="rect">
            <a:avLst/>
          </a:prstGeom>
        </p:spPr>
      </p:pic>
      <p:pic>
        <p:nvPicPr>
          <p:cNvPr descr="" id="38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4800" y="4880520"/>
            <a:ext cx="2464920" cy="1658520"/>
          </a:xfrm>
          <a:prstGeom prst="rect">
            <a:avLst/>
          </a:prstGeom>
        </p:spPr>
      </p:pic>
      <p:pic>
        <p:nvPicPr>
          <p:cNvPr descr="" id="381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80" y="3014280"/>
            <a:ext cx="2464920" cy="1658520"/>
          </a:xfrm>
          <a:prstGeom prst="rect">
            <a:avLst/>
          </a:prstGeom>
        </p:spPr>
      </p:pic>
      <p:pic>
        <p:nvPicPr>
          <p:cNvPr descr="" id="382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3350880" y="3014280"/>
            <a:ext cx="2464920" cy="1658520"/>
          </a:xfrm>
          <a:prstGeom prst="rect">
            <a:avLst/>
          </a:prstGeom>
        </p:spPr>
      </p:pic>
      <p:pic>
        <p:nvPicPr>
          <p:cNvPr descr="" id="383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447840" y="3014280"/>
            <a:ext cx="2464920" cy="1658520"/>
          </a:xfrm>
          <a:prstGeom prst="rect">
            <a:avLst/>
          </a:prstGeom>
        </p:spPr>
      </p:pic>
      <p:sp>
        <p:nvSpPr>
          <p:cNvPr id="38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91C1F111-6171-4161-81F1-81F1F1C1511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457200" y="275040"/>
            <a:ext cx="91436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Fisher Templates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1739880" y="940320"/>
            <a:ext cx="53856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qqH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6647400" y="940320"/>
            <a:ext cx="53856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ggH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1257120" y="3359880"/>
            <a:ext cx="63900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ggZZ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>
            <a:off x="4229280" y="3359880"/>
            <a:ext cx="63900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qqZZ</a:t>
            </a:r>
            <a:endParaRPr/>
          </a:p>
        </p:txBody>
      </p:sp>
      <p:sp>
        <p:nvSpPr>
          <p:cNvPr id="390" name="CustomShape 7"/>
          <p:cNvSpPr/>
          <p:nvPr/>
        </p:nvSpPr>
        <p:spPr>
          <a:xfrm>
            <a:off x="6994440" y="3359880"/>
            <a:ext cx="78228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Z+Jets</a:t>
            </a:r>
            <a:endParaRPr/>
          </a:p>
        </p:txBody>
      </p:sp>
      <p:sp>
        <p:nvSpPr>
          <p:cNvPr id="391" name="CustomShape 8"/>
          <p:cNvSpPr/>
          <p:nvPr/>
        </p:nvSpPr>
        <p:spPr>
          <a:xfrm>
            <a:off x="1393920" y="5433840"/>
            <a:ext cx="43632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ZH</a:t>
            </a:r>
            <a:endParaRPr/>
          </a:p>
        </p:txBody>
      </p:sp>
      <p:sp>
        <p:nvSpPr>
          <p:cNvPr id="392" name="CustomShape 9"/>
          <p:cNvSpPr/>
          <p:nvPr/>
        </p:nvSpPr>
        <p:spPr>
          <a:xfrm>
            <a:off x="4366440" y="5433840"/>
            <a:ext cx="50508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WH</a:t>
            </a:r>
            <a:endParaRPr/>
          </a:p>
        </p:txBody>
      </p:sp>
      <p:sp>
        <p:nvSpPr>
          <p:cNvPr id="393" name="CustomShape 10"/>
          <p:cNvSpPr/>
          <p:nvPr/>
        </p:nvSpPr>
        <p:spPr>
          <a:xfrm>
            <a:off x="7111440" y="5433840"/>
            <a:ext cx="425880" cy="326520"/>
          </a:xfrm>
          <a:prstGeom prst="rect">
            <a:avLst/>
          </a:prstGeom>
        </p:spPr>
        <p:txBody>
          <a:bodyPr bIns="41400" lIns="82800" rIns="82800" tIns="414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ttH</a:t>
            </a:r>
            <a:endParaRPr/>
          </a:p>
        </p:txBody>
      </p:sp>
      <p:pic>
        <p:nvPicPr>
          <p:cNvPr descr="" id="394" name="Picture 1"/>
          <p:cNvPicPr/>
          <p:nvPr/>
        </p:nvPicPr>
        <p:blipFill>
          <a:blip r:embed="rId7"/>
          <a:stretch>
            <a:fillRect/>
          </a:stretch>
        </p:blipFill>
        <p:spPr>
          <a:xfrm>
            <a:off x="1668960" y="1216800"/>
            <a:ext cx="2464920" cy="1658520"/>
          </a:xfrm>
          <a:prstGeom prst="rect">
            <a:avLst/>
          </a:prstGeom>
        </p:spPr>
      </p:pic>
      <p:pic>
        <p:nvPicPr>
          <p:cNvPr descr="" id="395" name="Picture 2"/>
          <p:cNvPicPr/>
          <p:nvPr/>
        </p:nvPicPr>
        <p:blipFill>
          <a:blip r:embed="rId8"/>
          <a:stretch>
            <a:fillRect/>
          </a:stretch>
        </p:blipFill>
        <p:spPr>
          <a:xfrm>
            <a:off x="4986720" y="1216800"/>
            <a:ext cx="2464920" cy="165852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dur="indefinite"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91005151-4131-4161-A1A1-A181D1D1414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97" name="TextShape 2"/>
          <p:cNvSpPr txBox="1"/>
          <p:nvPr/>
        </p:nvSpPr>
        <p:spPr>
          <a:xfrm>
            <a:off x="304920" y="198720"/>
            <a:ext cx="91436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Z+Jets Fisher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1658880" y="1284480"/>
            <a:ext cx="57852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VBF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>
            <a:off x="6164640" y="1284480"/>
            <a:ext cx="14468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Gluon fusion</a:t>
            </a:r>
            <a:endParaRPr/>
          </a:p>
        </p:txBody>
      </p:sp>
      <p:sp>
        <p:nvSpPr>
          <p:cNvPr id="400" name="CustomShape 5"/>
          <p:cNvSpPr/>
          <p:nvPr/>
        </p:nvSpPr>
        <p:spPr>
          <a:xfrm>
            <a:off x="1398240" y="4257000"/>
            <a:ext cx="4172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ZZ</a:t>
            </a:r>
            <a:endParaRPr/>
          </a:p>
        </p:txBody>
      </p:sp>
      <p:sp>
        <p:nvSpPr>
          <p:cNvPr id="401" name="CustomShape 6"/>
          <p:cNvSpPr/>
          <p:nvPr/>
        </p:nvSpPr>
        <p:spPr>
          <a:xfrm>
            <a:off x="4736880" y="2184840"/>
            <a:ext cx="4570560" cy="1299960"/>
          </a:xfrm>
          <a:prstGeom prst="rect">
            <a:avLst/>
          </a:prstGeom>
        </p:spPr>
        <p:txBody>
          <a:bodyPr bIns="41400" lIns="82800" rIns="82800" tIns="41400" wrap="none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Very low statistics (completely negligible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at high mass)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Fit profile with Landau + Gaussian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Fill template with fit</a:t>
            </a:r>
            <a:endParaRPr/>
          </a:p>
        </p:txBody>
      </p:sp>
      <p:pic>
        <p:nvPicPr>
          <p:cNvPr descr="" id="40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" y="802080"/>
            <a:ext cx="4313880" cy="2903040"/>
          </a:xfrm>
          <a:prstGeom prst="rect">
            <a:avLst/>
          </a:prstGeom>
        </p:spPr>
      </p:pic>
      <p:pic>
        <p:nvPicPr>
          <p:cNvPr descr="" id="4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67520" y="3774600"/>
            <a:ext cx="4313880" cy="290304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01F16191-B1D1-4181-B191-51811111015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380880" y="228600"/>
            <a:ext cx="9143640" cy="63900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ZH Fisher</a:t>
            </a:r>
            <a:endParaRPr/>
          </a:p>
        </p:txBody>
      </p:sp>
      <p:sp>
        <p:nvSpPr>
          <p:cNvPr id="406" name="CustomShape 3"/>
          <p:cNvSpPr/>
          <p:nvPr/>
        </p:nvSpPr>
        <p:spPr>
          <a:xfrm>
            <a:off x="1658880" y="1284480"/>
            <a:ext cx="57852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VBF</a:t>
            </a:r>
            <a:endParaRPr/>
          </a:p>
        </p:txBody>
      </p:sp>
      <p:sp>
        <p:nvSpPr>
          <p:cNvPr id="407" name="CustomShape 4"/>
          <p:cNvSpPr/>
          <p:nvPr/>
        </p:nvSpPr>
        <p:spPr>
          <a:xfrm>
            <a:off x="6164640" y="1284480"/>
            <a:ext cx="14468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Gluon fusion</a:t>
            </a:r>
            <a:endParaRPr/>
          </a:p>
        </p:txBody>
      </p:sp>
      <p:sp>
        <p:nvSpPr>
          <p:cNvPr id="408" name="CustomShape 5"/>
          <p:cNvSpPr/>
          <p:nvPr/>
        </p:nvSpPr>
        <p:spPr>
          <a:xfrm>
            <a:off x="6166080" y="4257000"/>
            <a:ext cx="55116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Z+X</a:t>
            </a:r>
            <a:endParaRPr/>
          </a:p>
        </p:txBody>
      </p:sp>
      <p:sp>
        <p:nvSpPr>
          <p:cNvPr id="409" name="CustomShape 6"/>
          <p:cNvSpPr/>
          <p:nvPr/>
        </p:nvSpPr>
        <p:spPr>
          <a:xfrm>
            <a:off x="1398240" y="4257000"/>
            <a:ext cx="417240" cy="313560"/>
          </a:xfrm>
          <a:prstGeom prst="rect">
            <a:avLst/>
          </a:prstGeom>
        </p:spPr>
        <p:txBody>
          <a:bodyPr bIns="40680" lIns="81720" rIns="81720" tIns="5508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Arial"/>
                <a:ea typeface="ＭＳ Ｐゴシック"/>
              </a:rPr>
              <a:t>ZZ</a:t>
            </a:r>
            <a:endParaRPr/>
          </a:p>
        </p:txBody>
      </p:sp>
      <p:pic>
        <p:nvPicPr>
          <p:cNvPr descr="" id="41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" y="802080"/>
            <a:ext cx="4313880" cy="2903040"/>
          </a:xfrm>
          <a:prstGeom prst="rect">
            <a:avLst/>
          </a:prstGeom>
        </p:spPr>
      </p:pic>
      <p:pic>
        <p:nvPicPr>
          <p:cNvPr descr="" id="41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54400" y="3429000"/>
            <a:ext cx="3051000" cy="2903040"/>
          </a:xfrm>
          <a:prstGeom prst="rect">
            <a:avLst/>
          </a:prstGeom>
        </p:spPr>
      </p:pic>
      <p:pic>
        <p:nvPicPr>
          <p:cNvPr descr="" id="41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9200" y="3843720"/>
            <a:ext cx="6125400" cy="2903040"/>
          </a:xfrm>
          <a:prstGeom prst="rect">
            <a:avLst/>
          </a:prstGeom>
        </p:spPr>
      </p:pic>
      <p:sp>
        <p:nvSpPr>
          <p:cNvPr id="413" name="CustomShape 7"/>
          <p:cNvSpPr/>
          <p:nvPr/>
        </p:nvSpPr>
        <p:spPr>
          <a:xfrm>
            <a:off x="4641120" y="1839240"/>
            <a:ext cx="4295160" cy="813240"/>
          </a:xfrm>
          <a:prstGeom prst="rect">
            <a:avLst/>
          </a:prstGeom>
        </p:spPr>
        <p:txBody>
          <a:bodyPr bIns="41400" lIns="82800" rIns="82800" tIns="41400"/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No mass dependence visible in the sample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Tail is smoothed with fit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0" y="11520"/>
            <a:ext cx="9140760" cy="6361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ggH profiles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0" y="11520"/>
            <a:ext cx="9140760" cy="6361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qqH profiles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0" y="11520"/>
            <a:ext cx="9140760" cy="6361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qqZZ profiles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Status of analysis and documentation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16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513151-D191-41C1-8131-1181A181014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" name="TextShape 5"/>
          <p:cNvSpPr txBox="1"/>
          <p:nvPr/>
        </p:nvSpPr>
        <p:spPr>
          <a:xfrm>
            <a:off x="457200" y="1295280"/>
            <a:ext cx="8229240" cy="4861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VBF+VH measurement at 126 GeV </a:t>
            </a:r>
            <a:r>
              <a:rPr lang="en-US" sz="2600">
                <a:solidFill>
                  <a:srgbClr val="0000ff"/>
                </a:solidFill>
                <a:latin typeface="Gill Sans MT"/>
              </a:rPr>
              <a:t>conditionally pre-approved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for HCP (asked to check m4l dependences)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Not presented for approval due to a few remaining small issues, addressed in today’s talk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ff"/>
                </a:solidFill>
                <a:latin typeface="Gill Sans MT"/>
              </a:rPr>
              <a:t>Documentation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 provided by updating appendix #1 to general document: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0000ff"/>
                </a:solidFill>
                <a:latin typeface="Gill Sans MT"/>
              </a:rPr>
              <a:t>CMS AN-12-367 </a:t>
            </a:r>
            <a:endParaRPr/>
          </a:p>
        </p:txBody>
      </p:sp>
      <p:pic>
        <p:nvPicPr>
          <p:cNvPr descr="" id="1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4343400"/>
            <a:ext cx="6629040" cy="18108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71D181E1-D1F1-4151-A1B1-61213191F1F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79200" y="4293720"/>
            <a:ext cx="8957880" cy="218268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Exploit jets in the final state to separate VBF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Jets with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pT &gt; 30 GeV 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,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η &lt; 4.7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, passing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loose jet ID 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and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PU jet ID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With this selection, VBF has a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di-jet signature 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in ~50% of the events 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mJJ and |Δη| 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standard discrimination variables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Combined </a:t>
            </a:r>
            <a:r>
              <a:rPr lang="en-US" sz="2000">
                <a:solidFill>
                  <a:srgbClr val="0000ff"/>
                </a:solidFill>
                <a:latin typeface="Gill Sans MT"/>
                <a:ea typeface="ＭＳ Ｐゴシック"/>
              </a:rPr>
              <a:t>Fisher discriminant </a:t>
            </a:r>
            <a:r>
              <a:rPr lang="en-US" sz="2000">
                <a:solidFill>
                  <a:srgbClr val="464653"/>
                </a:solidFill>
                <a:latin typeface="Gill Sans MT"/>
                <a:ea typeface="ＭＳ Ｐゴシック"/>
              </a:rPr>
              <a:t>optimized to select VBF vs. all other events: 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Fisher = 0.09407*|Δη| + 0.00041581*mJJ [GeV]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17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95280"/>
            <a:ext cx="2925360" cy="2932920"/>
          </a:xfrm>
          <a:prstGeom prst="rect">
            <a:avLst/>
          </a:prstGeom>
        </p:spPr>
      </p:pic>
      <p:pic>
        <p:nvPicPr>
          <p:cNvPr descr="" id="17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268280"/>
            <a:ext cx="3024360" cy="2981880"/>
          </a:xfrm>
          <a:prstGeom prst="rect">
            <a:avLst/>
          </a:prstGeom>
        </p:spPr>
      </p:pic>
      <p:sp>
        <p:nvSpPr>
          <p:cNvPr id="176" name="TextShape 3"/>
          <p:cNvSpPr txBox="1"/>
          <p:nvPr/>
        </p:nvSpPr>
        <p:spPr>
          <a:xfrm>
            <a:off x="380880" y="76320"/>
            <a:ext cx="8592840" cy="99036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VBF tagging basics </a:t>
            </a:r>
            <a:endParaRPr/>
          </a:p>
        </p:txBody>
      </p:sp>
      <p:pic>
        <p:nvPicPr>
          <p:cNvPr descr="" id="17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70680" y="1219680"/>
            <a:ext cx="3072960" cy="30153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fld id="{2121A1E1-4151-41E1-A121-71B1B1015171}" type="slidenum">
              <a:rPr lang="en-US" sz="1500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76320" y="1424160"/>
            <a:ext cx="4114440" cy="489996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In the untagged category: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464653"/>
                </a:solidFill>
                <a:latin typeface="Gill Sans MT"/>
              </a:rPr>
              <a:t>Fit pT/m4l  distribution with a  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“modified Tsallis function”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1700">
                <a:solidFill>
                  <a:srgbClr val="000000"/>
                </a:solidFill>
                <a:latin typeface="Gill Sans MT"/>
              </a:rPr>
              <a:t>Commonly used to describe </a:t>
            </a:r>
            <a:r>
              <a:rPr lang="en-US">
                <a:solidFill>
                  <a:srgbClr val="000000"/>
                </a:solidFill>
                <a:latin typeface="Gill Sans MT"/>
              </a:rPr>
              <a:t>pT</a:t>
            </a:r>
            <a:r>
              <a:rPr lang="en-US" sz="1700">
                <a:solidFill>
                  <a:srgbClr val="000000"/>
                </a:solidFill>
                <a:latin typeface="Gill Sans MT"/>
              </a:rPr>
              <a:t> spectra of </a:t>
            </a:r>
            <a:r>
              <a:rPr lang="en-US" sz="1700">
                <a:solidFill>
                  <a:srgbClr val="0000ff"/>
                </a:solidFill>
                <a:latin typeface="Gill Sans MT"/>
              </a:rPr>
              <a:t>charged hadrons, heavy flavor production</a:t>
            </a:r>
            <a:r>
              <a:rPr lang="en-US" sz="1700">
                <a:solidFill>
                  <a:srgbClr val="000000"/>
                </a:solidFill>
                <a:latin typeface="Gill Sans MT"/>
              </a:rPr>
              <a:t> etc.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>
                <a:solidFill>
                  <a:srgbClr val="0000ff"/>
                </a:solidFill>
                <a:latin typeface="Gill Sans MT"/>
              </a:rPr>
              <a:t>pT </a:t>
            </a:r>
            <a:r>
              <a:rPr lang="en-US">
                <a:solidFill>
                  <a:srgbClr val="0000ff"/>
                </a:solidFill>
                <a:latin typeface="Wingdings"/>
              </a:rPr>
              <a:t></a:t>
            </a:r>
            <a:r>
              <a:rPr lang="en-US">
                <a:solidFill>
                  <a:srgbClr val="0000ff"/>
                </a:solidFill>
                <a:latin typeface="Gill Sans MT"/>
              </a:rPr>
              <a:t> pT/m4l</a:t>
            </a:r>
            <a:r>
              <a:rPr lang="en-US" sz="1700">
                <a:solidFill>
                  <a:srgbClr val="0000ff"/>
                </a:solidFill>
                <a:latin typeface="Gill Sans MT"/>
              </a:rPr>
              <a:t> </a:t>
            </a:r>
            <a:r>
              <a:rPr lang="en-US" sz="1700">
                <a:solidFill>
                  <a:srgbClr val="000000"/>
                </a:solidFill>
                <a:latin typeface="Gill Sans MT"/>
              </a:rPr>
              <a:t>to </a:t>
            </a:r>
            <a:r>
              <a:rPr lang="en-US" sz="1700">
                <a:solidFill>
                  <a:srgbClr val="0000ff"/>
                </a:solidFill>
                <a:latin typeface="Gill Sans MT"/>
              </a:rPr>
              <a:t>reduce correlations</a:t>
            </a:r>
            <a:r>
              <a:rPr lang="en-US" sz="1700">
                <a:solidFill>
                  <a:srgbClr val="000000"/>
                </a:solidFill>
                <a:latin typeface="Gill Sans MT"/>
              </a:rPr>
              <a:t> (see next slides)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464653"/>
                </a:solidFill>
                <a:latin typeface="Gill Sans MT"/>
              </a:rPr>
              <a:t>With 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analytical description </a:t>
            </a:r>
            <a:r>
              <a:rPr lang="en-US" sz="2000">
                <a:solidFill>
                  <a:srgbClr val="464653"/>
                </a:solidFill>
                <a:latin typeface="Gill Sans MT"/>
              </a:rPr>
              <a:t>easier to take the (numerous) systematic sources into account: create 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varied PDFs </a:t>
            </a:r>
            <a:r>
              <a:rPr lang="en-US" sz="2000">
                <a:solidFill>
                  <a:srgbClr val="464653"/>
                </a:solidFill>
                <a:latin typeface="Gill Sans MT"/>
              </a:rPr>
              <a:t>and do </a:t>
            </a:r>
            <a:r>
              <a:rPr lang="en-US" sz="2000">
                <a:solidFill>
                  <a:srgbClr val="0000ff"/>
                </a:solidFill>
                <a:latin typeface="Gill Sans MT"/>
              </a:rPr>
              <a:t>quadratic interpolation</a:t>
            </a:r>
            <a:endParaRPr/>
          </a:p>
          <a:p>
            <a:endParaRPr/>
          </a:p>
        </p:txBody>
      </p:sp>
      <p:pic>
        <p:nvPicPr>
          <p:cNvPr descr="" id="180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320" y="3352680"/>
            <a:ext cx="4039920" cy="2585880"/>
          </a:xfrm>
          <a:prstGeom prst="rect">
            <a:avLst/>
          </a:prstGeom>
        </p:spPr>
      </p:pic>
      <p:pic>
        <p:nvPicPr>
          <p:cNvPr descr="" id="18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87800" y="5819040"/>
            <a:ext cx="3739680" cy="262440"/>
          </a:xfrm>
          <a:prstGeom prst="rect">
            <a:avLst/>
          </a:prstGeom>
        </p:spPr>
      </p:pic>
      <p:sp>
        <p:nvSpPr>
          <p:cNvPr id="182" name="TextShape 3"/>
          <p:cNvSpPr txBox="1"/>
          <p:nvPr/>
        </p:nvSpPr>
        <p:spPr>
          <a:xfrm>
            <a:off x="380880" y="76320"/>
            <a:ext cx="8592840" cy="99036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pT/m4l description </a:t>
            </a:r>
            <a:endParaRPr/>
          </a:p>
        </p:txBody>
      </p:sp>
      <p:pic>
        <p:nvPicPr>
          <p:cNvPr descr="" id="18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79520" y="1783080"/>
            <a:ext cx="3164760" cy="939240"/>
          </a:xfrm>
          <a:prstGeom prst="rect">
            <a:avLst/>
          </a:prstGeom>
        </p:spPr>
      </p:pic>
      <p:pic>
        <p:nvPicPr>
          <p:cNvPr descr="" id="184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267080" y="1905120"/>
            <a:ext cx="1599840" cy="677520"/>
          </a:xfrm>
          <a:prstGeom prst="rect">
            <a:avLst/>
          </a:prstGeom>
        </p:spPr>
      </p:pic>
      <p:sp>
        <p:nvSpPr>
          <p:cNvPr id="185" name="CustomShape 4"/>
          <p:cNvSpPr/>
          <p:nvPr/>
        </p:nvSpPr>
        <p:spPr>
          <a:xfrm>
            <a:off x="4267080" y="1676520"/>
            <a:ext cx="4777200" cy="1046160"/>
          </a:xfrm>
          <a:prstGeom prst="rect">
            <a:avLst/>
          </a:prstGeom>
          <a:ln w="19080">
            <a:solidFill>
              <a:srgbClr val="00b050"/>
            </a:solidFill>
            <a:round/>
          </a:ln>
        </p:spPr>
      </p:sp>
      <p:sp>
        <p:nvSpPr>
          <p:cNvPr id="186" name="CustomShape 5"/>
          <p:cNvSpPr/>
          <p:nvPr/>
        </p:nvSpPr>
        <p:spPr>
          <a:xfrm>
            <a:off x="6432480" y="4038480"/>
            <a:ext cx="2058840" cy="813240"/>
          </a:xfrm>
          <a:prstGeom prst="rect">
            <a:avLst/>
          </a:prstGeom>
          <a:solidFill>
            <a:srgbClr val="ffffff"/>
          </a:solidFill>
        </p:spPr>
        <p:txBody>
          <a:bodyPr bIns="41400" lIns="82800" rIns="82800" tIns="414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Arial"/>
                <a:ea typeface="ＭＳ Ｐゴシック"/>
              </a:rPr>
              <a:t>default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Arial"/>
                <a:ea typeface="ＭＳ Ｐゴシック"/>
              </a:rPr>
              <a:t>+/-1</a:t>
            </a:r>
            <a:r>
              <a:rPr b="1" lang="en-US" sz="1600">
                <a:solidFill>
                  <a:srgbClr val="ff0000"/>
                </a:solidFill>
                <a:latin typeface="Symbol"/>
                <a:ea typeface="ＭＳ Ｐゴシック"/>
              </a:rPr>
              <a:t>s</a:t>
            </a:r>
            <a:r>
              <a:rPr b="1" lang="en-US" sz="1600">
                <a:solidFill>
                  <a:srgbClr val="ff0000"/>
                </a:solidFill>
                <a:latin typeface="Arial"/>
                <a:ea typeface="ＭＳ Ｐゴシック"/>
              </a:rPr>
              <a:t> bands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720" y="3711600"/>
            <a:ext cx="3019320" cy="2907720"/>
          </a:xfrm>
          <a:prstGeom prst="rect">
            <a:avLst/>
          </a:prstGeom>
        </p:spPr>
      </p:pic>
      <p:sp>
        <p:nvSpPr>
          <p:cNvPr id="188" name="TextShape 1"/>
          <p:cNvSpPr txBox="1"/>
          <p:nvPr/>
        </p:nvSpPr>
        <p:spPr>
          <a:xfrm>
            <a:off x="228600" y="1219320"/>
            <a:ext cx="4723920" cy="501372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Fit with a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3D model 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with two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categories </a:t>
            </a: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using </a:t>
            </a:r>
            <a:r>
              <a:rPr i="1"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combine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untagged: 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Fit P(m4l) x P(KD | m4l) x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P(pT/m4l  | m4l)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pT/m4l spectrum described by modified Tsallis function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200">
                <a:solidFill>
                  <a:srgbClr val="464653"/>
                </a:solidFill>
                <a:latin typeface="Gill Sans MT"/>
                <a:ea typeface="ＭＳ Ｐゴシック"/>
              </a:rPr>
              <a:t>VBF-tagged: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Fit P(m4l) x P(KD | m4l) x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P(Fisher | m4l)</a:t>
            </a:r>
            <a:endParaRPr/>
          </a:p>
          <a:p>
            <a:pPr lvl="1"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Gill Sans MT"/>
                <a:ea typeface="ＭＳ Ｐゴシック"/>
              </a:rPr>
              <a:t>Make 2D templates of Fisher vs. m4l</a:t>
            </a:r>
            <a:endParaRPr/>
          </a:p>
          <a:p>
            <a:pPr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Gill Sans MT"/>
                <a:ea typeface="ＭＳ Ｐゴシック"/>
              </a:rPr>
              <a:t>Due to separation of purest category, expect improvements also in </a:t>
            </a:r>
            <a:r>
              <a:rPr lang="en-US" sz="2200">
                <a:solidFill>
                  <a:srgbClr val="0000ff"/>
                </a:solidFill>
                <a:latin typeface="Gill Sans MT"/>
                <a:ea typeface="ＭＳ Ｐゴシック"/>
              </a:rPr>
              <a:t>total signal significance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Measurement technique</a:t>
            </a:r>
            <a:endParaRPr/>
          </a:p>
        </p:txBody>
      </p:sp>
      <p:pic>
        <p:nvPicPr>
          <p:cNvPr descr="" id="19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920" y="1143000"/>
            <a:ext cx="3857400" cy="2437920"/>
          </a:xfrm>
          <a:prstGeom prst="rect">
            <a:avLst/>
          </a:prstGeom>
        </p:spPr>
      </p:pic>
      <p:sp>
        <p:nvSpPr>
          <p:cNvPr id="191" name="CustomShape 3"/>
          <p:cNvSpPr/>
          <p:nvPr/>
        </p:nvSpPr>
        <p:spPr>
          <a:xfrm>
            <a:off x="2514600" y="2057400"/>
            <a:ext cx="3885840" cy="-1385424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192" name="CustomShape 4"/>
          <p:cNvSpPr/>
          <p:nvPr/>
        </p:nvSpPr>
        <p:spPr>
          <a:xfrm>
            <a:off x="2666880" y="3657600"/>
            <a:ext cx="3580920" cy="6091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514600" y="2971800"/>
            <a:ext cx="624816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VBF-tagged category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12/3/12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R. Covarelli</a:t>
            </a: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E1B161-3171-4161-A191-4121E16121B1}" type="slidenum">
              <a:rPr lang="en-US" sz="22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28600"/>
            <a:ext cx="8613000" cy="837720"/>
          </a:xfrm>
          <a:prstGeom prst="rect">
            <a:avLst/>
          </a:prstGeom>
        </p:spPr>
        <p:txBody>
          <a:bodyPr anchor="b" bIns="41400" lIns="82800" rIns="82800" tIns="414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2D Fisher-m4l templates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04920" y="1219320"/>
            <a:ext cx="5409720" cy="523692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Gill Sans MT"/>
              </a:rPr>
              <a:t>2D Fisher vs. mass templates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calculated for VBF-tagged signal and background</a:t>
            </a:r>
            <a:endParaRPr/>
          </a:p>
          <a:p>
            <a:pPr lvl="1"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300">
                <a:solidFill>
                  <a:srgbClr val="0000ff"/>
                </a:solidFill>
                <a:latin typeface="Gill Sans MT"/>
              </a:rPr>
              <a:t>qqH, ggH, qqZZ, Z+X, ZH, WH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(and also for sub-dominant ttH and ggZZ)</a:t>
            </a:r>
            <a:endParaRPr/>
          </a:p>
          <a:p>
            <a:pPr lvl="1"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Combination of 7 and 8 TeV samples</a:t>
            </a:r>
            <a:endParaRPr/>
          </a:p>
          <a:p>
            <a:pPr lvl="1">
              <a:buSzPct val="76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same Fisher for 4e, 4mu, 2e2mu</a:t>
            </a:r>
            <a:endParaRPr/>
          </a:p>
          <a:p>
            <a:pPr lvl="1"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300">
                <a:solidFill>
                  <a:srgbClr val="0000ff"/>
                </a:solidFill>
                <a:latin typeface="Gill Sans MT"/>
              </a:rPr>
              <a:t>Tail smoothing method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used in case of insufficient statistics</a:t>
            </a:r>
            <a:endParaRPr/>
          </a:p>
          <a:p>
            <a:pPr lvl="1"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Focused on </a:t>
            </a:r>
            <a:r>
              <a:rPr lang="en-US" sz="2300">
                <a:solidFill>
                  <a:srgbClr val="0000ff"/>
                </a:solidFill>
                <a:latin typeface="Gill Sans MT"/>
              </a:rPr>
              <a:t>low mass range </a:t>
            </a:r>
            <a:endParaRPr/>
          </a:p>
          <a:p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1295280"/>
            <a:ext cx="8229240" cy="1218960"/>
          </a:xfrm>
          <a:prstGeom prst="rect">
            <a:avLst/>
          </a:prstGeom>
        </p:spPr>
        <p:txBody>
          <a:bodyPr bIns="41400" lIns="82800" rIns="82800" tIns="41400"/>
          <a:p>
            <a:pPr>
              <a:lnSpc>
                <a:spcPct val="100000"/>
              </a:lnSpc>
              <a:buSzPct val="76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Analytical parameterization of Fisher distribution too complex to formulate taking into account correlation with mass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0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15000" y="2934360"/>
            <a:ext cx="3180960" cy="30848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