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8" r:id="rId3"/>
    <p:sldId id="273" r:id="rId4"/>
    <p:sldId id="274" r:id="rId5"/>
    <p:sldId id="272" r:id="rId6"/>
    <p:sldId id="271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4" r:id="rId15"/>
    <p:sldId id="262" r:id="rId16"/>
    <p:sldId id="263" r:id="rId17"/>
    <p:sldId id="285" r:id="rId18"/>
    <p:sldId id="287" r:id="rId19"/>
    <p:sldId id="290" r:id="rId20"/>
    <p:sldId id="294" r:id="rId21"/>
    <p:sldId id="295" r:id="rId22"/>
    <p:sldId id="286" r:id="rId23"/>
    <p:sldId id="267" r:id="rId24"/>
    <p:sldId id="289" r:id="rId25"/>
    <p:sldId id="288" r:id="rId26"/>
    <p:sldId id="268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46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9198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59176d7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59176d7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b9e84a9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b9e84a9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b9e84a9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b9e84a9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b9e84a9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b9e84a9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59176d7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59176d7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59176d77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59176d77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6b8a5e16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6b8a5e16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59176d7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59176d7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59176d77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59176d77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59176d77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59176d77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7440ec7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7440ec7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59176d77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59176d77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59176d77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59176d77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59176d7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59176d7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59176d77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59176d77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59176d77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59176d77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59176d77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59176d77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689fac54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689fac54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7440ec7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7440ec7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7440ec7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7440ec7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7440ec7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7440ec7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7440ec7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7440ec7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7440ec7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7440ec7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7440ec7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7440ec7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7440ec7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7440ec7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slab-gatech/opensgx" TargetMode="Externa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mailto:felipeantunesquirino@gmail.com" TargetMode="External"/><Relationship Id="rId5" Type="http://schemas.openxmlformats.org/officeDocument/2006/relationships/hyperlink" Target="mailto:filipe.garcia1997@gmail.com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wmf"/><Relationship Id="rId5" Type="http://schemas.openxmlformats.org/officeDocument/2006/relationships/image" Target="../media/image14.emf"/><Relationship Id="rId6" Type="http://schemas.openxmlformats.org/officeDocument/2006/relationships/image" Target="../media/image15.wmf"/><Relationship Id="rId7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wmf"/><Relationship Id="rId5" Type="http://schemas.openxmlformats.org/officeDocument/2006/relationships/image" Target="../media/image14.emf"/><Relationship Id="rId6" Type="http://schemas.openxmlformats.org/officeDocument/2006/relationships/image" Target="../media/image15.wmf"/><Relationship Id="rId7" Type="http://schemas.openxmlformats.org/officeDocument/2006/relationships/image" Target="../media/image16.jpe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68125" y="875625"/>
            <a:ext cx="9033300" cy="26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SeguraAí</a:t>
            </a:r>
            <a:r>
              <a:rPr lang="pt-BR" sz="4000" dirty="0">
                <a:latin typeface="Roboto"/>
                <a:ea typeface="Roboto"/>
                <a:cs typeface="Roboto"/>
                <a:sym typeface="Roboto"/>
              </a:rPr>
              <a:t>: Confidencialidade </a:t>
            </a:r>
            <a:endParaRPr sz="40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latin typeface="Roboto"/>
                <a:ea typeface="Roboto"/>
                <a:cs typeface="Roboto"/>
                <a:sym typeface="Roboto"/>
              </a:rPr>
              <a:t>de Dados Sensíveis com SGX</a:t>
            </a:r>
            <a:endParaRPr sz="4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-6825" y="3528925"/>
            <a:ext cx="9144000" cy="1614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0675" y="3655922"/>
            <a:ext cx="8760900" cy="12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3F3F3"/>
                </a:solidFill>
              </a:rPr>
              <a:t>Felipe Antunes, Filipe Garcia, Diego </a:t>
            </a:r>
            <a:r>
              <a:rPr lang="pt-BR" sz="2400" dirty="0">
                <a:solidFill>
                  <a:srgbClr val="F3F3F3"/>
                </a:solidFill>
              </a:rPr>
              <a:t>Kreutz</a:t>
            </a:r>
            <a:endParaRPr lang="pt-BR" sz="2000" dirty="0" smtClean="0">
              <a:solidFill>
                <a:srgbClr val="F3F3F3"/>
              </a:solidFill>
            </a:endParaRPr>
          </a:p>
          <a:p>
            <a:pPr lvl="0" algn="ctr"/>
            <a:r>
              <a:rPr lang="pt-BR" sz="1800" dirty="0" smtClean="0">
                <a:solidFill>
                  <a:srgbClr val="F3F3F3"/>
                </a:solidFill>
              </a:rPr>
              <a:t> </a:t>
            </a:r>
            <a:endParaRPr sz="2000" dirty="0" smtClean="0"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>
                <a:solidFill>
                  <a:srgbClr val="F3F3F3"/>
                </a:solidFill>
              </a:rPr>
              <a:t>3º</a:t>
            </a:r>
            <a:r>
              <a:rPr lang="pt-BR" sz="2000" dirty="0">
                <a:solidFill>
                  <a:srgbClr val="F3F3F3"/>
                </a:solidFill>
              </a:rPr>
              <a:t>. Workshop Regional de Segurança da Informação (2018)</a:t>
            </a:r>
            <a:endParaRPr sz="2000" dirty="0">
              <a:solidFill>
                <a:srgbClr val="F3F3F3"/>
              </a:solidFill>
            </a:endParaRPr>
          </a:p>
        </p:txBody>
      </p:sp>
      <p:pic>
        <p:nvPicPr>
          <p:cNvPr id="6" name="Picture 5" descr="assinatura visual unipampa vertical c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365" y="85067"/>
            <a:ext cx="1623264" cy="1101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Roteiro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135017" y="1113608"/>
            <a:ext cx="5024655" cy="717852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Intel SGX / OpenSGX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14;p19"/>
          <p:cNvSpPr/>
          <p:nvPr/>
        </p:nvSpPr>
        <p:spPr>
          <a:xfrm>
            <a:off x="2135017" y="2131121"/>
            <a:ext cx="5024655" cy="694296"/>
          </a:xfrm>
          <a:prstGeom prst="roundRect">
            <a:avLst>
              <a:gd name="adj" fmla="val 16667"/>
            </a:avLst>
          </a:prstGeom>
          <a:solidFill>
            <a:srgbClr val="F3F3F3">
              <a:alpha val="30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Roboto"/>
                <a:ea typeface="Roboto"/>
                <a:cs typeface="Roboto"/>
                <a:sym typeface="Roboto"/>
              </a:rPr>
              <a:t>Arquitetura </a:t>
            </a:r>
            <a:r>
              <a:rPr lang="en-US" sz="2400" b="1" dirty="0" smtClean="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SeguraAí</a:t>
            </a:r>
            <a:endParaRPr sz="2400" b="1" dirty="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14;p19"/>
          <p:cNvSpPr/>
          <p:nvPr/>
        </p:nvSpPr>
        <p:spPr>
          <a:xfrm>
            <a:off x="2135017" y="3148633"/>
            <a:ext cx="5024655" cy="698352"/>
          </a:xfrm>
          <a:prstGeom prst="roundRect">
            <a:avLst>
              <a:gd name="adj" fmla="val 16667"/>
            </a:avLst>
          </a:prstGeom>
          <a:solidFill>
            <a:srgbClr val="F3F3F3">
              <a:alpha val="30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Implementação e Resultados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14;p19"/>
          <p:cNvSpPr/>
          <p:nvPr/>
        </p:nvSpPr>
        <p:spPr>
          <a:xfrm>
            <a:off x="2135017" y="4136946"/>
            <a:ext cx="5024655" cy="685590"/>
          </a:xfrm>
          <a:prstGeom prst="roundRect">
            <a:avLst>
              <a:gd name="adj" fmla="val 16667"/>
            </a:avLst>
          </a:prstGeom>
          <a:solidFill>
            <a:srgbClr val="F3F3F3">
              <a:alpha val="30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Considerações Finais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0326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Intel SGX: O que é?</a:t>
            </a: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56274" y="1053600"/>
            <a:ext cx="8016183" cy="3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1200"/>
              </a:spcAft>
              <a:buSzPts val="1400"/>
              <a:buChar char="●"/>
            </a:pPr>
            <a:r>
              <a:rPr lang="pt-BR" sz="2400" dirty="0" smtClean="0"/>
              <a:t>Execução isolada</a:t>
            </a:r>
            <a:r>
              <a:rPr lang="pt-BR" sz="2400" dirty="0"/>
              <a:t> </a:t>
            </a:r>
            <a:r>
              <a:rPr lang="pt-BR" sz="2400" dirty="0" smtClean="0"/>
              <a:t>(</a:t>
            </a:r>
            <a:r>
              <a:rPr lang="en-US" sz="2000" dirty="0"/>
              <a:t>d</a:t>
            </a:r>
            <a:r>
              <a:rPr lang="en-US" sz="2000" dirty="0" smtClean="0"/>
              <a:t>ados e </a:t>
            </a:r>
            <a:r>
              <a:rPr lang="en-US" sz="2000" dirty="0" err="1" smtClean="0"/>
              <a:t>código</a:t>
            </a:r>
            <a:r>
              <a:rPr lang="en-US" sz="2000" dirty="0" smtClean="0"/>
              <a:t> </a:t>
            </a:r>
            <a:r>
              <a:rPr lang="en-US" sz="2000" dirty="0" err="1" smtClean="0"/>
              <a:t>ficam</a:t>
            </a:r>
            <a:r>
              <a:rPr lang="en-US" sz="2000" dirty="0" smtClean="0"/>
              <a:t> </a:t>
            </a:r>
            <a:r>
              <a:rPr lang="en-US" sz="2000" dirty="0" err="1" smtClean="0"/>
              <a:t>dentro</a:t>
            </a:r>
            <a:r>
              <a:rPr lang="en-US" sz="2000" dirty="0" smtClean="0"/>
              <a:t> do “</a:t>
            </a:r>
            <a:r>
              <a:rPr lang="en-US" sz="2000" b="1" dirty="0" smtClean="0"/>
              <a:t>enclave</a:t>
            </a:r>
            <a:r>
              <a:rPr lang="en-US" sz="2000" dirty="0" smtClean="0"/>
              <a:t>”)</a:t>
            </a:r>
          </a:p>
        </p:txBody>
      </p:sp>
      <p:pic>
        <p:nvPicPr>
          <p:cNvPr id="3" name="Picture 2" descr="Screen Shot 2018-11-04 at 10.47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0" y="1628986"/>
            <a:ext cx="8683330" cy="35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77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Intel SGX: O </a:t>
            </a: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 faz?</a:t>
            </a:r>
            <a:endParaRPr lang="pt-BR"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56274" y="1053600"/>
            <a:ext cx="8016183" cy="3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1200"/>
              </a:spcAft>
              <a:buSzPts val="1400"/>
              <a:buChar char="●"/>
            </a:pPr>
            <a:r>
              <a:rPr lang="en-US" sz="2400" dirty="0" err="1" smtClean="0"/>
              <a:t>Reduz</a:t>
            </a:r>
            <a:r>
              <a:rPr lang="en-US" sz="2400" dirty="0" smtClean="0"/>
              <a:t> a </a:t>
            </a:r>
            <a:r>
              <a:rPr lang="en-US" sz="2400" dirty="0" err="1" smtClean="0"/>
              <a:t>superfície</a:t>
            </a:r>
            <a:r>
              <a:rPr lang="en-US" sz="2400" dirty="0" smtClean="0"/>
              <a:t> de </a:t>
            </a:r>
            <a:r>
              <a:rPr lang="en-US" sz="2400" dirty="0" err="1" smtClean="0"/>
              <a:t>ataque</a:t>
            </a:r>
            <a:r>
              <a:rPr lang="en-US" sz="2000" dirty="0"/>
              <a:t> </a:t>
            </a:r>
            <a:r>
              <a:rPr lang="en-US" sz="2000" dirty="0" smtClean="0"/>
              <a:t>(TCB </a:t>
            </a:r>
            <a:r>
              <a:rPr lang="en-US" sz="2000" dirty="0" err="1" smtClean="0"/>
              <a:t>reduzida</a:t>
            </a:r>
            <a:r>
              <a:rPr lang="en-US" sz="2000" dirty="0" smtClean="0"/>
              <a:t>)</a:t>
            </a:r>
            <a:endParaRPr lang="en-US" sz="2400" dirty="0" smtClean="0"/>
          </a:p>
        </p:txBody>
      </p:sp>
      <p:pic>
        <p:nvPicPr>
          <p:cNvPr id="10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100" y="1587500"/>
            <a:ext cx="6871434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387153" y="2349132"/>
            <a:ext cx="200522" cy="57296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41461" y="2349132"/>
            <a:ext cx="200522" cy="57296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78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OpenSGX</a:t>
            </a:r>
            <a:r>
              <a:rPr lang="pt-BR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O </a:t>
            </a: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 é?</a:t>
            </a:r>
            <a:endParaRPr lang="pt-BR"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56274" y="1053600"/>
            <a:ext cx="8016183" cy="3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Aft>
                <a:spcPts val="1200"/>
              </a:spcAft>
              <a:buSzPts val="1400"/>
              <a:buChar char="●"/>
            </a:pPr>
            <a:r>
              <a:rPr lang="en-US" sz="2400" dirty="0">
                <a:hlinkClick r:id="rId3"/>
              </a:rPr>
              <a:t>https://github.com/sslab-gatech/</a:t>
            </a:r>
            <a:r>
              <a:rPr lang="en-US" sz="2400" dirty="0" smtClean="0">
                <a:hlinkClick r:id="rId3"/>
              </a:rPr>
              <a:t>opensgx</a:t>
            </a:r>
            <a:r>
              <a:rPr lang="en-US" sz="2400" dirty="0" smtClean="0"/>
              <a:t> </a:t>
            </a:r>
          </a:p>
        </p:txBody>
      </p:sp>
      <p:pic>
        <p:nvPicPr>
          <p:cNvPr id="2" name="Picture 1" descr="Screen Shot 2018-11-04 at 11.09.3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9537"/>
            <a:ext cx="9144000" cy="317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92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Roteiro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135017" y="1113608"/>
            <a:ext cx="5024655" cy="717852"/>
          </a:xfrm>
          <a:prstGeom prst="roundRect">
            <a:avLst>
              <a:gd name="adj" fmla="val 16667"/>
            </a:avLst>
          </a:prstGeom>
          <a:solidFill>
            <a:srgbClr val="F3F3F3">
              <a:alpha val="29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Intel SGX / OpenSGX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14;p19"/>
          <p:cNvSpPr/>
          <p:nvPr/>
        </p:nvSpPr>
        <p:spPr>
          <a:xfrm>
            <a:off x="2135017" y="2131121"/>
            <a:ext cx="5024655" cy="694296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Roboto"/>
                <a:ea typeface="Roboto"/>
                <a:cs typeface="Roboto"/>
                <a:sym typeface="Roboto"/>
              </a:rPr>
              <a:t>Arquitetura </a:t>
            </a:r>
            <a:r>
              <a:rPr lang="en-US" sz="2400" b="1" dirty="0" smtClean="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SeguraAí</a:t>
            </a:r>
            <a:endParaRPr sz="2400" b="1" dirty="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14;p19"/>
          <p:cNvSpPr/>
          <p:nvPr/>
        </p:nvSpPr>
        <p:spPr>
          <a:xfrm>
            <a:off x="2135017" y="3148633"/>
            <a:ext cx="5024655" cy="698352"/>
          </a:xfrm>
          <a:prstGeom prst="roundRect">
            <a:avLst>
              <a:gd name="adj" fmla="val 16667"/>
            </a:avLst>
          </a:prstGeom>
          <a:solidFill>
            <a:srgbClr val="F3F3F3">
              <a:alpha val="30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Implementação e Resultados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14;p19"/>
          <p:cNvSpPr/>
          <p:nvPr/>
        </p:nvSpPr>
        <p:spPr>
          <a:xfrm>
            <a:off x="2135017" y="4136946"/>
            <a:ext cx="5024655" cy="685590"/>
          </a:xfrm>
          <a:prstGeom prst="roundRect">
            <a:avLst>
              <a:gd name="adj" fmla="val 16667"/>
            </a:avLst>
          </a:prstGeom>
          <a:solidFill>
            <a:srgbClr val="F3F3F3">
              <a:alpha val="30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Considerações Finais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4711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Arquitetura </a:t>
            </a:r>
            <a:r>
              <a:rPr lang="pt-BR" sz="3000" b="1" dirty="0" smtClean="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SeguraAí</a:t>
            </a:r>
            <a:endParaRPr sz="3000" b="1" dirty="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327000" y="994625"/>
            <a:ext cx="84066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Interoperabilidade</a:t>
            </a:r>
            <a:endParaRPr sz="3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Compatibilidade</a:t>
            </a:r>
          </a:p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Integridade</a:t>
            </a:r>
          </a:p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Confidencialidade</a:t>
            </a:r>
          </a:p>
          <a:p>
            <a:pPr marL="457200" indent="-419100">
              <a:spcAft>
                <a:spcPts val="1200"/>
              </a:spcAft>
              <a:buSzPts val="3000"/>
              <a:buFont typeface="Roboto"/>
              <a:buChar char="●"/>
            </a:pP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Escalabilidade </a:t>
            </a:r>
            <a:endParaRPr sz="3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 descr="1657cbdb5c90fa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353" y="1521816"/>
            <a:ext cx="2356922" cy="2233637"/>
          </a:xfrm>
          <a:prstGeom prst="rect">
            <a:avLst/>
          </a:prstGeom>
        </p:spPr>
      </p:pic>
      <p:pic>
        <p:nvPicPr>
          <p:cNvPr id="3" name="Picture 2" descr="fe2683e72cf0002911470d8abaca50ab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098" y="1529646"/>
            <a:ext cx="1244727" cy="1162383"/>
          </a:xfrm>
          <a:prstGeom prst="rect">
            <a:avLst/>
          </a:prstGeom>
        </p:spPr>
      </p:pic>
      <p:pic>
        <p:nvPicPr>
          <p:cNvPr id="4" name="Picture 3" descr="260px-Desarrollo_software_comp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098" y="3508251"/>
            <a:ext cx="1285886" cy="885283"/>
          </a:xfrm>
          <a:prstGeom prst="rect">
            <a:avLst/>
          </a:prstGeom>
        </p:spPr>
      </p:pic>
      <p:pic>
        <p:nvPicPr>
          <p:cNvPr id="8" name="Picture 7" descr="1657cbdb5c90fa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753" y="1734216"/>
            <a:ext cx="2356922" cy="2233637"/>
          </a:xfrm>
          <a:prstGeom prst="rect">
            <a:avLst/>
          </a:prstGeom>
        </p:spPr>
      </p:pic>
      <p:pic>
        <p:nvPicPr>
          <p:cNvPr id="10" name="Picture 9" descr="1657cbdb5c90fa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53" y="1946616"/>
            <a:ext cx="2356922" cy="2233637"/>
          </a:xfrm>
          <a:prstGeom prst="rect">
            <a:avLst/>
          </a:prstGeom>
        </p:spPr>
      </p:pic>
      <p:pic>
        <p:nvPicPr>
          <p:cNvPr id="11" name="Picture 10" descr="1657cbdb5c90fa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553" y="2159016"/>
            <a:ext cx="2356922" cy="223363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Arquitetura </a:t>
            </a:r>
            <a:r>
              <a:rPr lang="pt-BR" sz="3000" b="1" dirty="0" smtClean="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SeguraAí</a:t>
            </a:r>
            <a:endParaRPr sz="3000" b="1" dirty="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033" y="838974"/>
            <a:ext cx="6810189" cy="4320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Roteiro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135017" y="1113608"/>
            <a:ext cx="5024655" cy="717852"/>
          </a:xfrm>
          <a:prstGeom prst="roundRect">
            <a:avLst>
              <a:gd name="adj" fmla="val 16667"/>
            </a:avLst>
          </a:prstGeom>
          <a:solidFill>
            <a:srgbClr val="F3F3F3">
              <a:alpha val="31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Intel SGX / OpenSGX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14;p19"/>
          <p:cNvSpPr/>
          <p:nvPr/>
        </p:nvSpPr>
        <p:spPr>
          <a:xfrm>
            <a:off x="2135017" y="2131121"/>
            <a:ext cx="5024655" cy="694296"/>
          </a:xfrm>
          <a:prstGeom prst="roundRect">
            <a:avLst>
              <a:gd name="adj" fmla="val 16667"/>
            </a:avLst>
          </a:prstGeom>
          <a:solidFill>
            <a:srgbClr val="F3F3F3">
              <a:alpha val="30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Roboto"/>
                <a:ea typeface="Roboto"/>
                <a:cs typeface="Roboto"/>
                <a:sym typeface="Roboto"/>
              </a:rPr>
              <a:t>Arquitetura </a:t>
            </a:r>
            <a:r>
              <a:rPr lang="en-US" sz="2400" b="1" dirty="0" smtClean="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SeguraAí</a:t>
            </a:r>
            <a:endParaRPr sz="2400" b="1" dirty="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14;p19"/>
          <p:cNvSpPr/>
          <p:nvPr/>
        </p:nvSpPr>
        <p:spPr>
          <a:xfrm>
            <a:off x="2135017" y="3148633"/>
            <a:ext cx="5024655" cy="698352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Implementação e Resultados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14;p19"/>
          <p:cNvSpPr/>
          <p:nvPr/>
        </p:nvSpPr>
        <p:spPr>
          <a:xfrm>
            <a:off x="2135017" y="4136946"/>
            <a:ext cx="5024655" cy="685590"/>
          </a:xfrm>
          <a:prstGeom prst="roundRect">
            <a:avLst>
              <a:gd name="adj" fmla="val 16667"/>
            </a:avLst>
          </a:prstGeom>
          <a:solidFill>
            <a:srgbClr val="F3F3F3">
              <a:alpha val="30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Considerações Finais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32752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Implementação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250350" y="1095125"/>
            <a:ext cx="8270100" cy="3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1200"/>
              </a:spcAft>
              <a:buSzPts val="2400"/>
              <a:buFont typeface="Roboto"/>
              <a:buChar char="●"/>
            </a:pP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Cliente/Servidor em Python/C para </a:t>
            </a:r>
            <a:r>
              <a:rPr lang="pt-BR" sz="2400" dirty="0" err="1" smtClean="0">
                <a:latin typeface="Roboto"/>
                <a:ea typeface="Roboto"/>
                <a:cs typeface="Roboto"/>
                <a:sym typeface="Roboto"/>
              </a:rPr>
              <a:t>OpenSGX</a:t>
            </a:r>
            <a:endParaRPr lang="pt-BR" sz="2400" dirty="0" smtClean="0">
              <a:latin typeface="Roboto"/>
              <a:ea typeface="Roboto"/>
              <a:cs typeface="Roboto"/>
              <a:sym typeface="Roboto"/>
            </a:endParaRPr>
          </a:p>
          <a:p>
            <a:pPr marL="76200" lvl="1">
              <a:spcAft>
                <a:spcPts val="1200"/>
              </a:spcAft>
              <a:buSzPts val="2400"/>
            </a:pP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	Cliente = </a:t>
            </a:r>
            <a:r>
              <a:rPr lang="pt-BR" sz="2400" b="1" dirty="0" smtClean="0">
                <a:latin typeface="Roboto"/>
                <a:ea typeface="Roboto"/>
                <a:cs typeface="Roboto"/>
                <a:sym typeface="Roboto"/>
              </a:rPr>
              <a:t>Cliente</a:t>
            </a: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+ </a:t>
            </a:r>
            <a:r>
              <a:rPr lang="pt-BR" sz="2400" b="1" dirty="0" smtClean="0">
                <a:latin typeface="Roboto"/>
                <a:ea typeface="Roboto"/>
                <a:cs typeface="Roboto"/>
                <a:sym typeface="Roboto"/>
              </a:rPr>
              <a:t>WS</a:t>
            </a:r>
          </a:p>
          <a:p>
            <a:pPr marL="76200" lvl="0" algn="l" rtl="0">
              <a:spcBef>
                <a:spcPts val="0"/>
              </a:spcBef>
              <a:spcAft>
                <a:spcPts val="1200"/>
              </a:spcAft>
              <a:buSzPts val="2400"/>
            </a:pP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	Servidor = </a:t>
            </a:r>
            <a:r>
              <a:rPr lang="pt-BR" sz="2400" b="1" dirty="0" smtClean="0">
                <a:latin typeface="Roboto"/>
                <a:ea typeface="Roboto"/>
                <a:cs typeface="Roboto"/>
                <a:sym typeface="Roboto"/>
              </a:rPr>
              <a:t>Serviço </a:t>
            </a:r>
            <a:r>
              <a:rPr lang="pt-BR" sz="2400" b="1" dirty="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pt-BR" sz="2400" b="1" dirty="0" smtClean="0">
                <a:latin typeface="Roboto"/>
                <a:ea typeface="Roboto"/>
                <a:cs typeface="Roboto"/>
                <a:sym typeface="Roboto"/>
              </a:rPr>
              <a:t>onfiável</a:t>
            </a:r>
            <a:endParaRPr lang="pt-BR" sz="2400"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1200"/>
              </a:spcAft>
              <a:buSzPts val="2400"/>
              <a:buFont typeface="Roboto"/>
              <a:buChar char="●"/>
            </a:pPr>
            <a:r>
              <a:rPr lang="pt-BR" sz="2400" b="1" dirty="0" smtClean="0">
                <a:latin typeface="Roboto"/>
                <a:ea typeface="Roboto"/>
                <a:cs typeface="Roboto"/>
                <a:sym typeface="Roboto"/>
              </a:rPr>
              <a:t>Protocolo WS</a:t>
            </a: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 entre Cliente e Servidor</a:t>
            </a:r>
          </a:p>
          <a:p>
            <a:pPr marL="76200" lvl="0" algn="l" rtl="0">
              <a:spcBef>
                <a:spcPts val="0"/>
              </a:spcBef>
              <a:spcAft>
                <a:spcPts val="1200"/>
              </a:spcAft>
              <a:buSzPts val="2400"/>
            </a:pP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	&lt;operação,random,</a:t>
            </a:r>
            <a:r>
              <a:rPr lang="pt-BR" sz="2400" b="1" dirty="0" smtClean="0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pt-BR" sz="2400" b="1" baseline="-25000" dirty="0" smtClean="0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pt-BR" sz="2400" dirty="0" err="1" smtClean="0">
                <a:latin typeface="Roboto"/>
                <a:ea typeface="Roboto"/>
                <a:cs typeface="Roboto"/>
                <a:sym typeface="Roboto"/>
              </a:rPr>
              <a:t>login,senha</a:t>
            </a: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),</a:t>
            </a:r>
            <a:r>
              <a:rPr lang="pt-BR" sz="2400" b="1" dirty="0" smtClean="0">
                <a:latin typeface="Roboto"/>
                <a:ea typeface="Roboto"/>
                <a:cs typeface="Roboto"/>
                <a:sym typeface="Roboto"/>
              </a:rPr>
              <a:t>HMAC</a:t>
            </a:r>
            <a:r>
              <a:rPr lang="pt-BR" sz="2400" b="1" baseline="-25000" dirty="0" smtClean="0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marL="76200" lvl="0" algn="l" rtl="0">
              <a:spcBef>
                <a:spcPts val="0"/>
              </a:spcBef>
              <a:spcAft>
                <a:spcPts val="1200"/>
              </a:spcAft>
              <a:buSzPts val="2400"/>
            </a:pP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	operação = </a:t>
            </a:r>
            <a:r>
              <a:rPr lang="pt-BR" sz="2400" i="1" dirty="0" smtClean="0">
                <a:latin typeface="Roboto"/>
                <a:ea typeface="Roboto"/>
                <a:cs typeface="Roboto"/>
                <a:sym typeface="Roboto"/>
              </a:rPr>
              <a:t>REGISTRAR</a:t>
            </a: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 ou </a:t>
            </a:r>
            <a:r>
              <a:rPr lang="pt-BR" sz="2400" i="1" dirty="0" smtClean="0">
                <a:latin typeface="Roboto"/>
                <a:ea typeface="Roboto"/>
                <a:cs typeface="Roboto"/>
                <a:sym typeface="Roboto"/>
              </a:rPr>
              <a:t>AUTENTICAR</a:t>
            </a:r>
          </a:p>
          <a:p>
            <a:pPr marL="76200" lvl="0" algn="l" rtl="0">
              <a:spcBef>
                <a:spcPts val="0"/>
              </a:spcBef>
              <a:spcAft>
                <a:spcPts val="1200"/>
              </a:spcAft>
              <a:buSzPts val="2400"/>
            </a:pPr>
            <a:r>
              <a:rPr lang="pt-BR" sz="2400" b="1" dirty="0" smtClean="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pt-BR" sz="2400" b="1" dirty="0" err="1" smtClean="0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pt-BR" sz="2400" b="1" dirty="0" err="1" smtClean="0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pt-BR" sz="2400" b="1" baseline="-25000" dirty="0" err="1" smtClean="0">
                <a:latin typeface="Roboto"/>
                <a:ea typeface="Roboto"/>
                <a:cs typeface="Roboto"/>
                <a:sym typeface="Roboto"/>
              </a:rPr>
              <a:t>registrar</a:t>
            </a: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ou </a:t>
            </a:r>
            <a:r>
              <a:rPr lang="pt-BR" sz="2400" b="1" dirty="0" smtClean="0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pt-BR" sz="2400" b="1" baseline="-25000" dirty="0" smtClean="0">
                <a:latin typeface="Roboto"/>
                <a:ea typeface="Roboto"/>
                <a:cs typeface="Roboto"/>
                <a:sym typeface="Roboto"/>
              </a:rPr>
              <a:t>autenticar</a:t>
            </a:r>
          </a:p>
          <a:p>
            <a:pPr marL="457200" lvl="0" indent="-381000" algn="l" rtl="0">
              <a:spcBef>
                <a:spcPts val="0"/>
              </a:spcBef>
              <a:spcAft>
                <a:spcPts val="1200"/>
              </a:spcAft>
              <a:buSzPts val="2400"/>
              <a:buFont typeface="Roboto"/>
              <a:buChar char="●"/>
            </a:pP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18262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250350" y="1085125"/>
            <a:ext cx="8270100" cy="3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Nativo, QEMU e </a:t>
            </a:r>
            <a:r>
              <a:rPr lang="pt-BR" sz="2400" dirty="0" err="1" smtClean="0">
                <a:latin typeface="Roboto"/>
                <a:ea typeface="Roboto"/>
                <a:cs typeface="Roboto"/>
                <a:sym typeface="Roboto"/>
              </a:rPr>
              <a:t>OpenSGX</a:t>
            </a: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pt-BR" sz="2400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Cliente</a:t>
            </a: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pt-BR" sz="2400" dirty="0" smtClean="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Servidor/Serviço</a:t>
            </a: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)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="" xmlns:a16="http://schemas.microsoft.com/office/drawing/2014/main" id="{5144FC0C-0056-420C-8DE4-73FC187A6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57327"/>
              </p:ext>
            </p:extLst>
          </p:nvPr>
        </p:nvGraphicFramePr>
        <p:xfrm>
          <a:off x="136641" y="1862698"/>
          <a:ext cx="8845025" cy="306587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43468">
                  <a:extLst>
                    <a:ext uri="{9D8B030D-6E8A-4147-A177-3AD203B41FA5}">
                      <a16:colId xmlns="" xmlns:a16="http://schemas.microsoft.com/office/drawing/2014/main" val="3011396210"/>
                    </a:ext>
                  </a:extLst>
                </a:gridCol>
                <a:gridCol w="1890051">
                  <a:extLst>
                    <a:ext uri="{9D8B030D-6E8A-4147-A177-3AD203B41FA5}">
                      <a16:colId xmlns="" xmlns:a16="http://schemas.microsoft.com/office/drawing/2014/main" val="4284579803"/>
                    </a:ext>
                  </a:extLst>
                </a:gridCol>
                <a:gridCol w="1600044">
                  <a:extLst>
                    <a:ext uri="{9D8B030D-6E8A-4147-A177-3AD203B41FA5}">
                      <a16:colId xmlns="" xmlns:a16="http://schemas.microsoft.com/office/drawing/2014/main" val="2814964341"/>
                    </a:ext>
                  </a:extLst>
                </a:gridCol>
                <a:gridCol w="1511462">
                  <a:extLst>
                    <a:ext uri="{9D8B030D-6E8A-4147-A177-3AD203B41FA5}">
                      <a16:colId xmlns="" xmlns:a16="http://schemas.microsoft.com/office/drawing/2014/main" val="1099526036"/>
                    </a:ext>
                  </a:extLst>
                </a:gridCol>
              </a:tblGrid>
              <a:tr h="468765">
                <a:tc>
                  <a:txBody>
                    <a:bodyPr/>
                    <a:lstStyle/>
                    <a:p>
                      <a:pPr algn="ctr"/>
                      <a:endParaRPr lang="en-US" sz="22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Total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Médio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StdDev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69095805"/>
                  </a:ext>
                </a:extLst>
              </a:tr>
              <a:tr h="4479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Cliente</a:t>
                      </a:r>
                      <a:r>
                        <a:rPr lang="en-U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200" b="1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nativo</a:t>
                      </a:r>
                      <a:r>
                        <a:rPr lang="en-US" sz="2200" b="1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en-US" sz="2200" b="1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0.248717 </a:t>
                      </a:r>
                      <a:endParaRPr lang="is-IS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0.000124 </a:t>
                      </a:r>
                      <a:endParaRPr lang="is-IS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0.000138 </a:t>
                      </a:r>
                      <a:endParaRPr lang="hr-HR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4086918"/>
                  </a:ext>
                </a:extLst>
              </a:tr>
              <a:tr h="429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Cliente</a:t>
                      </a:r>
                      <a:r>
                        <a:rPr lang="en-U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com </a:t>
                      </a:r>
                      <a:r>
                        <a:rPr lang="en-US" sz="2200" b="1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QEMU </a:t>
                      </a:r>
                      <a:endParaRPr lang="en-US" sz="2200" b="1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0.675755 </a:t>
                      </a:r>
                      <a:endParaRPr lang="nb-NO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0.000338 </a:t>
                      </a:r>
                      <a:endParaRPr lang="nb-NO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0.000144 </a:t>
                      </a:r>
                      <a:endParaRPr lang="nb-NO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9175572"/>
                  </a:ext>
                </a:extLst>
              </a:tr>
              <a:tr h="410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Cliente</a:t>
                      </a:r>
                      <a:r>
                        <a:rPr lang="en-U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com </a:t>
                      </a:r>
                      <a:r>
                        <a:rPr lang="en-US" sz="2200" b="1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OpenSGX</a:t>
                      </a:r>
                      <a:r>
                        <a:rPr lang="en-US" sz="2200" b="1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en-US" sz="2200" b="1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210.875060 </a:t>
                      </a:r>
                      <a:endParaRPr lang="is-IS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0.105595 </a:t>
                      </a:r>
                      <a:endParaRPr lang="pt-BR" sz="2200" b="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0.014282 </a:t>
                      </a:r>
                      <a:endParaRPr lang="is-IS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06814835"/>
                  </a:ext>
                </a:extLst>
              </a:tr>
              <a:tr h="4392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Autenticação</a:t>
                      </a:r>
                      <a:r>
                        <a:rPr lang="en-U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200" b="1" i="0" u="none" strike="noStrike" cap="none" dirty="0" err="1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nativa</a:t>
                      </a:r>
                      <a:r>
                        <a:rPr lang="en-US" sz="2200" b="1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en-US" sz="2200" b="1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i-FI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0.087788 </a:t>
                      </a:r>
                      <a:endParaRPr lang="fi-FI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0.000043 </a:t>
                      </a:r>
                      <a:endParaRPr lang="is-IS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0.000021 </a:t>
                      </a:r>
                      <a:endParaRPr lang="nb-NO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01029556"/>
                  </a:ext>
                </a:extLst>
              </a:tr>
              <a:tr h="4231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Autenticação</a:t>
                      </a:r>
                      <a:r>
                        <a:rPr lang="en-U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com </a:t>
                      </a:r>
                      <a:r>
                        <a:rPr lang="en-US" sz="2200" b="1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QEMU </a:t>
                      </a:r>
                      <a:endParaRPr lang="en-US" sz="2200" b="1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0.467591 </a:t>
                      </a:r>
                      <a:endParaRPr lang="nb-NO" sz="2200" b="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0.000234 </a:t>
                      </a:r>
                      <a:endParaRPr lang="is-IS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0.000078 </a:t>
                      </a:r>
                      <a:endParaRPr lang="is-IS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02075141"/>
                  </a:ext>
                </a:extLst>
              </a:tr>
              <a:tr h="4231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Autenticação</a:t>
                      </a:r>
                      <a:r>
                        <a:rPr lang="en-U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com </a:t>
                      </a:r>
                      <a:r>
                        <a:rPr lang="en-US" sz="2200" b="1" i="0" u="none" strike="noStrike" cap="none" dirty="0" err="1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OpenSGX</a:t>
                      </a:r>
                      <a:r>
                        <a:rPr lang="en-US" sz="2200" b="1" i="0" u="none" strike="noStrike" cap="none" baseline="0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en-US" sz="2200" b="1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209.038668 </a:t>
                      </a:r>
                      <a:endParaRPr lang="is-IS" sz="2200" b="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0.104623 </a:t>
                      </a:r>
                      <a:endParaRPr lang="is-IS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0.014071 </a:t>
                      </a:r>
                      <a:endParaRPr lang="is-IS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87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Vazamento de dados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pic>
        <p:nvPicPr>
          <p:cNvPr id="3" name="Picture 2" descr="231-650x5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977" y="2039900"/>
            <a:ext cx="3526157" cy="2712428"/>
          </a:xfrm>
          <a:prstGeom prst="rect">
            <a:avLst/>
          </a:prstGeom>
        </p:spPr>
      </p:pic>
      <p:sp>
        <p:nvSpPr>
          <p:cNvPr id="8" name="Google Shape;75;p15"/>
          <p:cNvSpPr txBox="1"/>
          <p:nvPr/>
        </p:nvSpPr>
        <p:spPr>
          <a:xfrm>
            <a:off x="298974" y="1003211"/>
            <a:ext cx="8651271" cy="22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Bugs 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de 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implementaç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ão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falhas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configuração</a:t>
            </a:r>
            <a:endParaRPr lang="en-US" sz="3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imag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153" y="2172334"/>
            <a:ext cx="2430065" cy="1625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250350" y="1085125"/>
            <a:ext cx="8270100" cy="3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buSzPts val="2400"/>
              <a:buFont typeface="Roboto"/>
              <a:buChar char="●"/>
            </a:pP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Tempo de execução </a:t>
            </a:r>
            <a:r>
              <a:rPr lang="pt-BR" sz="2400" dirty="0" err="1" smtClean="0">
                <a:latin typeface="Roboto"/>
                <a:ea typeface="Roboto"/>
                <a:cs typeface="Roboto"/>
                <a:sym typeface="Roboto"/>
              </a:rPr>
              <a:t>OpenSGX</a:t>
            </a:r>
            <a:r>
              <a:rPr lang="pt-BR" sz="2400" dirty="0" smtClean="0"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fr-FR" sz="2400" dirty="0" smtClean="0"/>
              <a:t>447x QEMU</a:t>
            </a:r>
            <a:endParaRPr lang="fr-FR" sz="2400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="" xmlns:a16="http://schemas.microsoft.com/office/drawing/2014/main" id="{5144FC0C-0056-420C-8DE4-73FC187A6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12454"/>
              </p:ext>
            </p:extLst>
          </p:nvPr>
        </p:nvGraphicFramePr>
        <p:xfrm>
          <a:off x="136641" y="1862698"/>
          <a:ext cx="8845025" cy="306587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43468">
                  <a:extLst>
                    <a:ext uri="{9D8B030D-6E8A-4147-A177-3AD203B41FA5}">
                      <a16:colId xmlns="" xmlns:a16="http://schemas.microsoft.com/office/drawing/2014/main" val="3011396210"/>
                    </a:ext>
                  </a:extLst>
                </a:gridCol>
                <a:gridCol w="1890051">
                  <a:extLst>
                    <a:ext uri="{9D8B030D-6E8A-4147-A177-3AD203B41FA5}">
                      <a16:colId xmlns="" xmlns:a16="http://schemas.microsoft.com/office/drawing/2014/main" val="4284579803"/>
                    </a:ext>
                  </a:extLst>
                </a:gridCol>
                <a:gridCol w="1600044">
                  <a:extLst>
                    <a:ext uri="{9D8B030D-6E8A-4147-A177-3AD203B41FA5}">
                      <a16:colId xmlns="" xmlns:a16="http://schemas.microsoft.com/office/drawing/2014/main" val="2814964341"/>
                    </a:ext>
                  </a:extLst>
                </a:gridCol>
                <a:gridCol w="1511462">
                  <a:extLst>
                    <a:ext uri="{9D8B030D-6E8A-4147-A177-3AD203B41FA5}">
                      <a16:colId xmlns="" xmlns:a16="http://schemas.microsoft.com/office/drawing/2014/main" val="1099526036"/>
                    </a:ext>
                  </a:extLst>
                </a:gridCol>
              </a:tblGrid>
              <a:tr h="468765">
                <a:tc>
                  <a:txBody>
                    <a:bodyPr/>
                    <a:lstStyle/>
                    <a:p>
                      <a:pPr algn="ctr"/>
                      <a:endParaRPr lang="en-US" sz="22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Total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Médio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StdDev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69095805"/>
                  </a:ext>
                </a:extLst>
              </a:tr>
              <a:tr h="4479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Cliente</a:t>
                      </a:r>
                      <a:r>
                        <a:rPr lang="en-U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200" b="1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nativo</a:t>
                      </a:r>
                      <a:r>
                        <a:rPr lang="en-US" sz="2200" b="1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en-US" sz="2200" b="1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0.248717 </a:t>
                      </a:r>
                      <a:endParaRPr lang="is-IS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0.000124 </a:t>
                      </a:r>
                      <a:endParaRPr lang="is-IS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0.000138 </a:t>
                      </a:r>
                      <a:endParaRPr lang="hr-HR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4086918"/>
                  </a:ext>
                </a:extLst>
              </a:tr>
              <a:tr h="429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Cliente</a:t>
                      </a:r>
                      <a:r>
                        <a:rPr lang="en-U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com </a:t>
                      </a:r>
                      <a:r>
                        <a:rPr lang="en-US" sz="2200" b="1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QEMU </a:t>
                      </a:r>
                      <a:endParaRPr lang="en-US" sz="2200" b="1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0.675755 </a:t>
                      </a:r>
                      <a:endParaRPr lang="nb-NO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0.000338 </a:t>
                      </a:r>
                      <a:endParaRPr lang="nb-NO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0.000144 </a:t>
                      </a:r>
                      <a:endParaRPr lang="nb-NO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9175572"/>
                  </a:ext>
                </a:extLst>
              </a:tr>
              <a:tr h="410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Cliente</a:t>
                      </a:r>
                      <a:r>
                        <a:rPr lang="en-U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com </a:t>
                      </a:r>
                      <a:r>
                        <a:rPr lang="en-US" sz="2200" b="1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OpenSGX</a:t>
                      </a:r>
                      <a:r>
                        <a:rPr lang="en-US" sz="2200" b="1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en-US" sz="2200" b="1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210.875060 </a:t>
                      </a:r>
                      <a:endParaRPr lang="is-IS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0.105595 </a:t>
                      </a:r>
                      <a:endParaRPr lang="pt-BR" sz="2200" b="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0.014282 </a:t>
                      </a:r>
                      <a:endParaRPr lang="is-IS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06814835"/>
                  </a:ext>
                </a:extLst>
              </a:tr>
              <a:tr h="4392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Autenticação</a:t>
                      </a:r>
                      <a:r>
                        <a:rPr lang="en-U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200" b="1" i="0" u="none" strike="noStrike" cap="none" dirty="0" err="1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nativa</a:t>
                      </a:r>
                      <a:r>
                        <a:rPr lang="en-US" sz="2200" b="1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en-US" sz="2200" b="1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i-FI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0.087788 </a:t>
                      </a:r>
                      <a:endParaRPr lang="fi-FI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0.000043 </a:t>
                      </a:r>
                      <a:endParaRPr lang="is-IS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0.000021 </a:t>
                      </a:r>
                      <a:endParaRPr lang="nb-NO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01029556"/>
                  </a:ext>
                </a:extLst>
              </a:tr>
              <a:tr h="4231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Autenticação</a:t>
                      </a:r>
                      <a:r>
                        <a:rPr lang="en-U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com </a:t>
                      </a:r>
                      <a:r>
                        <a:rPr lang="en-US" sz="2200" b="1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QEMU </a:t>
                      </a:r>
                      <a:endParaRPr lang="en-US" sz="2200" b="1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2200" b="1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0.467591</a:t>
                      </a:r>
                      <a:r>
                        <a:rPr lang="nb-NO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nb-NO" sz="2200" b="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0.000234 </a:t>
                      </a:r>
                      <a:endParaRPr lang="is-IS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0.000078 </a:t>
                      </a:r>
                      <a:endParaRPr lang="is-IS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02075141"/>
                  </a:ext>
                </a:extLst>
              </a:tr>
              <a:tr h="4231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Autenticação</a:t>
                      </a:r>
                      <a:r>
                        <a:rPr lang="en-U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com </a:t>
                      </a:r>
                      <a:r>
                        <a:rPr lang="en-US" sz="2200" b="1" i="0" u="none" strike="noStrike" cap="none" dirty="0" err="1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OpenSGX</a:t>
                      </a:r>
                      <a:r>
                        <a:rPr lang="en-US" sz="2200" b="1" i="0" u="none" strike="noStrike" cap="none" baseline="0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en-US" sz="2200" b="1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1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209.038668 </a:t>
                      </a:r>
                      <a:endParaRPr lang="is-IS" sz="2200" b="1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0.104623 </a:t>
                      </a:r>
                      <a:endParaRPr lang="is-IS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0.014071 </a:t>
                      </a:r>
                      <a:endParaRPr lang="is-IS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4960136" y="2079869"/>
            <a:ext cx="3662935" cy="1819942"/>
          </a:xfrm>
          <a:prstGeom prst="wedgeRoundRectCallout">
            <a:avLst>
              <a:gd name="adj1" fmla="val -33773"/>
              <a:gd name="adj2" fmla="val 8239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OpenSGX</a:t>
            </a:r>
            <a:r>
              <a:rPr lang="en-US" sz="2400" dirty="0" smtClean="0"/>
              <a:t> </a:t>
            </a:r>
            <a:r>
              <a:rPr lang="en-US" sz="2400" dirty="0" err="1" smtClean="0"/>
              <a:t>é</a:t>
            </a:r>
            <a:r>
              <a:rPr lang="en-US" sz="2400" dirty="0" smtClean="0"/>
              <a:t> </a:t>
            </a:r>
            <a:r>
              <a:rPr lang="en-US" sz="2400" dirty="0" err="1" smtClean="0"/>
              <a:t>muito</a:t>
            </a:r>
            <a:r>
              <a:rPr lang="en-US" sz="2400" dirty="0" smtClean="0"/>
              <a:t> </a:t>
            </a:r>
            <a:r>
              <a:rPr lang="en-US" sz="2400" dirty="0" err="1" smtClean="0"/>
              <a:t>mais</a:t>
            </a:r>
            <a:r>
              <a:rPr lang="en-US" sz="2400" dirty="0" smtClean="0"/>
              <a:t> lento </a:t>
            </a:r>
            <a:r>
              <a:rPr lang="en-US" sz="2400" dirty="0" err="1" smtClean="0"/>
              <a:t>que</a:t>
            </a:r>
            <a:r>
              <a:rPr lang="en-US" sz="2400" dirty="0" smtClean="0"/>
              <a:t> QEMU (principal overhead </a:t>
            </a:r>
            <a:r>
              <a:rPr lang="en-US" sz="2400" dirty="0" err="1" smtClean="0"/>
              <a:t>é</a:t>
            </a:r>
            <a:r>
              <a:rPr lang="en-US" sz="2400" dirty="0" smtClean="0"/>
              <a:t> a </a:t>
            </a:r>
            <a:r>
              <a:rPr lang="en-US" sz="2400" b="1" dirty="0" smtClean="0"/>
              <a:t>MEE </a:t>
            </a:r>
            <a:r>
              <a:rPr lang="en-US" sz="2400" b="1" dirty="0" err="1" smtClean="0"/>
              <a:t>em</a:t>
            </a:r>
            <a:r>
              <a:rPr lang="en-US" sz="2400" b="1" dirty="0" smtClean="0"/>
              <a:t> software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397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250350" y="1085125"/>
            <a:ext cx="8270100" cy="3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buSzPts val="2400"/>
              <a:buFont typeface="Roboto"/>
              <a:buChar char="●"/>
            </a:pPr>
            <a:r>
              <a:rPr lang="pt-BR" sz="2400" dirty="0">
                <a:latin typeface="Roboto"/>
                <a:ea typeface="Roboto"/>
                <a:cs typeface="Roboto"/>
                <a:sym typeface="Roboto"/>
              </a:rPr>
              <a:t>Tempo de autenticação = </a:t>
            </a:r>
            <a:r>
              <a:rPr lang="pt-BR" sz="24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105ms (0.105s)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="" xmlns:a16="http://schemas.microsoft.com/office/drawing/2014/main" id="{5144FC0C-0056-420C-8DE4-73FC187A6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1983"/>
              </p:ext>
            </p:extLst>
          </p:nvPr>
        </p:nvGraphicFramePr>
        <p:xfrm>
          <a:off x="136641" y="1862698"/>
          <a:ext cx="8845025" cy="306587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43468">
                  <a:extLst>
                    <a:ext uri="{9D8B030D-6E8A-4147-A177-3AD203B41FA5}">
                      <a16:colId xmlns="" xmlns:a16="http://schemas.microsoft.com/office/drawing/2014/main" val="3011396210"/>
                    </a:ext>
                  </a:extLst>
                </a:gridCol>
                <a:gridCol w="1890051">
                  <a:extLst>
                    <a:ext uri="{9D8B030D-6E8A-4147-A177-3AD203B41FA5}">
                      <a16:colId xmlns="" xmlns:a16="http://schemas.microsoft.com/office/drawing/2014/main" val="4284579803"/>
                    </a:ext>
                  </a:extLst>
                </a:gridCol>
                <a:gridCol w="1600044">
                  <a:extLst>
                    <a:ext uri="{9D8B030D-6E8A-4147-A177-3AD203B41FA5}">
                      <a16:colId xmlns="" xmlns:a16="http://schemas.microsoft.com/office/drawing/2014/main" val="2814964341"/>
                    </a:ext>
                  </a:extLst>
                </a:gridCol>
                <a:gridCol w="1511462">
                  <a:extLst>
                    <a:ext uri="{9D8B030D-6E8A-4147-A177-3AD203B41FA5}">
                      <a16:colId xmlns="" xmlns:a16="http://schemas.microsoft.com/office/drawing/2014/main" val="1099526036"/>
                    </a:ext>
                  </a:extLst>
                </a:gridCol>
              </a:tblGrid>
              <a:tr h="468765">
                <a:tc>
                  <a:txBody>
                    <a:bodyPr/>
                    <a:lstStyle/>
                    <a:p>
                      <a:pPr algn="ctr"/>
                      <a:endParaRPr lang="en-US" sz="22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Total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Médio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StdDev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69095805"/>
                  </a:ext>
                </a:extLst>
              </a:tr>
              <a:tr h="4479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Cliente</a:t>
                      </a:r>
                      <a:r>
                        <a:rPr lang="en-U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200" b="1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nativo</a:t>
                      </a:r>
                      <a:r>
                        <a:rPr lang="en-US" sz="2200" b="1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en-US" sz="2200" b="1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0.248717 </a:t>
                      </a:r>
                      <a:endParaRPr lang="is-IS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0.000124 </a:t>
                      </a:r>
                      <a:endParaRPr lang="is-IS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0.000138 </a:t>
                      </a:r>
                      <a:endParaRPr lang="hr-HR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4086918"/>
                  </a:ext>
                </a:extLst>
              </a:tr>
              <a:tr h="429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Cliente</a:t>
                      </a:r>
                      <a:r>
                        <a:rPr lang="en-U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com </a:t>
                      </a:r>
                      <a:r>
                        <a:rPr lang="en-US" sz="2200" b="1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QEMU </a:t>
                      </a:r>
                      <a:endParaRPr lang="en-US" sz="2200" b="1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0.675755 </a:t>
                      </a:r>
                      <a:endParaRPr lang="nb-NO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0.000338 </a:t>
                      </a:r>
                      <a:endParaRPr lang="nb-NO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0.000144 </a:t>
                      </a:r>
                      <a:endParaRPr lang="nb-NO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9175572"/>
                  </a:ext>
                </a:extLst>
              </a:tr>
              <a:tr h="410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Cliente</a:t>
                      </a:r>
                      <a:r>
                        <a:rPr lang="en-U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com </a:t>
                      </a:r>
                      <a:r>
                        <a:rPr lang="en-US" sz="2200" b="1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OpenSGX</a:t>
                      </a:r>
                      <a:r>
                        <a:rPr lang="en-US" sz="2200" b="1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en-US" sz="2200" b="1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210.875060 </a:t>
                      </a:r>
                      <a:endParaRPr lang="is-IS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2200" b="1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0.105595 </a:t>
                      </a:r>
                      <a:endParaRPr lang="pt-BR" sz="2200" b="1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0.014282 </a:t>
                      </a:r>
                      <a:endParaRPr lang="is-IS" sz="2200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06814835"/>
                  </a:ext>
                </a:extLst>
              </a:tr>
              <a:tr h="4392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Autenticação</a:t>
                      </a:r>
                      <a:r>
                        <a:rPr lang="en-U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200" b="1" i="0" u="none" strike="noStrike" cap="none" dirty="0" err="1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nativa</a:t>
                      </a:r>
                      <a:r>
                        <a:rPr lang="en-US" sz="2200" b="1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en-US" sz="2200" b="1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i-FI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0.087788 </a:t>
                      </a:r>
                      <a:endParaRPr lang="fi-FI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0.000043 </a:t>
                      </a:r>
                      <a:endParaRPr lang="is-IS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0.000021 </a:t>
                      </a:r>
                      <a:endParaRPr lang="nb-NO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01029556"/>
                  </a:ext>
                </a:extLst>
              </a:tr>
              <a:tr h="4231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Autenticação</a:t>
                      </a:r>
                      <a:r>
                        <a:rPr lang="en-U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com </a:t>
                      </a:r>
                      <a:r>
                        <a:rPr lang="en-US" sz="2200" b="1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QEMU </a:t>
                      </a:r>
                      <a:endParaRPr lang="en-US" sz="2200" b="1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0.467591 </a:t>
                      </a:r>
                      <a:endParaRPr lang="nb-NO" sz="2200" b="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0.000234 </a:t>
                      </a:r>
                      <a:endParaRPr lang="is-IS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0.000078 </a:t>
                      </a:r>
                      <a:endParaRPr lang="is-IS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02075141"/>
                  </a:ext>
                </a:extLst>
              </a:tr>
              <a:tr h="4231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0" i="0" u="none" strike="noStrike" cap="none" dirty="0" err="1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Autenticação</a:t>
                      </a:r>
                      <a:r>
                        <a:rPr lang="en-U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com </a:t>
                      </a:r>
                      <a:r>
                        <a:rPr lang="en-US" sz="2200" b="1" i="0" u="none" strike="noStrike" cap="none" dirty="0" err="1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OpenSGX</a:t>
                      </a:r>
                      <a:r>
                        <a:rPr lang="en-US" sz="2200" b="1" i="0" u="none" strike="noStrike" cap="none" baseline="0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en-US" sz="2200" b="1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209.038668 </a:t>
                      </a:r>
                      <a:endParaRPr lang="is-IS" sz="2200" b="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0.104623 </a:t>
                      </a:r>
                      <a:endParaRPr lang="is-IS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2200" b="0" i="0" u="none" strike="noStrike" cap="none" dirty="0" smtClean="0">
                          <a:solidFill>
                            <a:srgbClr val="008000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Arial"/>
                        </a:rPr>
                        <a:t>0.014071 </a:t>
                      </a:r>
                      <a:endParaRPr lang="is-IS" sz="2200" dirty="0" smtClean="0">
                        <a:solidFill>
                          <a:srgbClr val="008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5532715" y="1862697"/>
            <a:ext cx="3240360" cy="874323"/>
          </a:xfrm>
          <a:prstGeom prst="wedgeRoundRectCallout">
            <a:avLst>
              <a:gd name="adj1" fmla="val -10876"/>
              <a:gd name="adj2" fmla="val 11719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FreeRadius</a:t>
            </a:r>
            <a:r>
              <a:rPr lang="en-US" sz="2400" dirty="0" smtClean="0"/>
              <a:t> = 100ms [Kreutz et. al, 2014]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4481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Roteiro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135017" y="1113608"/>
            <a:ext cx="5024655" cy="717852"/>
          </a:xfrm>
          <a:prstGeom prst="roundRect">
            <a:avLst>
              <a:gd name="adj" fmla="val 16667"/>
            </a:avLst>
          </a:prstGeom>
          <a:solidFill>
            <a:srgbClr val="F3F3F3">
              <a:alpha val="27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Intel SGX / OpenSGX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14;p19"/>
          <p:cNvSpPr/>
          <p:nvPr/>
        </p:nvSpPr>
        <p:spPr>
          <a:xfrm>
            <a:off x="2135017" y="2131121"/>
            <a:ext cx="5024655" cy="694296"/>
          </a:xfrm>
          <a:prstGeom prst="roundRect">
            <a:avLst>
              <a:gd name="adj" fmla="val 16667"/>
            </a:avLst>
          </a:prstGeom>
          <a:solidFill>
            <a:srgbClr val="F3F3F3">
              <a:alpha val="30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Roboto"/>
                <a:ea typeface="Roboto"/>
                <a:cs typeface="Roboto"/>
                <a:sym typeface="Roboto"/>
              </a:rPr>
              <a:t>Arquitetura </a:t>
            </a:r>
            <a:r>
              <a:rPr lang="en-US" sz="2400" b="1" dirty="0" smtClean="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SeguraAí</a:t>
            </a:r>
            <a:endParaRPr sz="2400" b="1" dirty="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14;p19"/>
          <p:cNvSpPr/>
          <p:nvPr/>
        </p:nvSpPr>
        <p:spPr>
          <a:xfrm>
            <a:off x="2135017" y="3148633"/>
            <a:ext cx="5024655" cy="698352"/>
          </a:xfrm>
          <a:prstGeom prst="roundRect">
            <a:avLst>
              <a:gd name="adj" fmla="val 16667"/>
            </a:avLst>
          </a:prstGeom>
          <a:solidFill>
            <a:srgbClr val="F3F3F3">
              <a:alpha val="30000"/>
            </a:srgbClr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Implementação e Resultados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14;p19"/>
          <p:cNvSpPr/>
          <p:nvPr/>
        </p:nvSpPr>
        <p:spPr>
          <a:xfrm>
            <a:off x="2135017" y="4136946"/>
            <a:ext cx="5024655" cy="68559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Considerações Finais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87943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Considerações Finais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332725" y="1162150"/>
            <a:ext cx="8406600" cy="21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l" rtl="0">
              <a:spcBef>
                <a:spcPts val="0"/>
              </a:spcBef>
              <a:spcAft>
                <a:spcPts val="1200"/>
              </a:spcAft>
              <a:buSzPts val="3000"/>
            </a:pP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Garante </a:t>
            </a:r>
            <a:r>
              <a:rPr lang="pt-BR" sz="3000" b="1" dirty="0" smtClean="0">
                <a:latin typeface="Roboto"/>
                <a:ea typeface="Roboto"/>
                <a:cs typeface="Roboto"/>
                <a:sym typeface="Roboto"/>
              </a:rPr>
              <a:t>integridade</a:t>
            </a: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pt-BR" sz="3000" b="1" dirty="0" smtClean="0">
                <a:latin typeface="Roboto"/>
                <a:ea typeface="Roboto"/>
                <a:cs typeface="Roboto"/>
                <a:sym typeface="Roboto"/>
              </a:rPr>
              <a:t>confidencialidade</a:t>
            </a: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 para:</a:t>
            </a:r>
          </a:p>
          <a:p>
            <a:pPr marL="457200" lvl="2" indent="-419100">
              <a:spcAft>
                <a:spcPts val="1200"/>
              </a:spcAft>
              <a:buSzPts val="3000"/>
              <a:buFont typeface="Roboto"/>
              <a:buChar char="●"/>
            </a:pP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Serviços de </a:t>
            </a: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autenticação</a:t>
            </a:r>
          </a:p>
          <a:p>
            <a:pPr marL="457200" lvl="1" indent="-419100">
              <a:spcAft>
                <a:spcPts val="1200"/>
              </a:spcAft>
              <a:buSzPts val="3000"/>
              <a:buFont typeface="Roboto"/>
              <a:buChar char="●"/>
            </a:pPr>
            <a:r>
              <a:rPr lang="pt-BR" sz="3000" dirty="0">
                <a:latin typeface="Roboto"/>
                <a:ea typeface="Roboto"/>
                <a:cs typeface="Roboto"/>
                <a:sym typeface="Roboto"/>
              </a:rPr>
              <a:t>Serviços de </a:t>
            </a: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autorização</a:t>
            </a:r>
          </a:p>
          <a:p>
            <a:pPr marL="457200" lvl="1" indent="-419100">
              <a:spcAft>
                <a:spcPts val="1200"/>
              </a:spcAft>
              <a:buSzPts val="3000"/>
              <a:buFont typeface="Roboto"/>
              <a:buChar char="●"/>
            </a:pP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Dados pessoais</a:t>
            </a:r>
          </a:p>
          <a:p>
            <a:pPr marL="457200" lvl="1" indent="-419100">
              <a:spcAft>
                <a:spcPts val="1200"/>
              </a:spcAft>
              <a:buSzPts val="3000"/>
              <a:buFont typeface="Roboto"/>
              <a:buChar char="●"/>
            </a:pP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Dados financeiros</a:t>
            </a:r>
          </a:p>
          <a:p>
            <a:pPr marL="457200" lvl="1" indent="-419100">
              <a:spcAft>
                <a:spcPts val="1200"/>
              </a:spcAft>
              <a:buSzPts val="3000"/>
              <a:buFont typeface="Roboto"/>
              <a:buChar char="●"/>
            </a:pP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Etc.</a:t>
            </a:r>
            <a:endParaRPr sz="3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 descr="AdobeStock_749663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41" y="3579826"/>
            <a:ext cx="1845389" cy="1230259"/>
          </a:xfrm>
          <a:prstGeom prst="rect">
            <a:avLst/>
          </a:prstGeom>
        </p:spPr>
      </p:pic>
      <p:pic>
        <p:nvPicPr>
          <p:cNvPr id="3" name="Picture 2" descr="Screen Shot 2018-11-04 at 10.48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775" y="2319887"/>
            <a:ext cx="3296682" cy="125993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Considerações Finais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332724" y="1162150"/>
            <a:ext cx="8688434" cy="21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l" rtl="0">
              <a:spcBef>
                <a:spcPts val="0"/>
              </a:spcBef>
              <a:spcAft>
                <a:spcPts val="1200"/>
              </a:spcAft>
              <a:buSzPts val="3000"/>
            </a:pP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A solução é </a:t>
            </a:r>
            <a:r>
              <a:rPr lang="pt-BR" sz="3000" b="1" dirty="0" smtClean="0">
                <a:latin typeface="Roboto"/>
                <a:ea typeface="Roboto"/>
                <a:cs typeface="Roboto"/>
                <a:sym typeface="Roboto"/>
              </a:rPr>
              <a:t>modular</a:t>
            </a: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pt-BR" sz="3000" b="1" dirty="0" smtClean="0">
                <a:latin typeface="Roboto"/>
                <a:ea typeface="Roboto"/>
                <a:cs typeface="Roboto"/>
                <a:sym typeface="Roboto"/>
              </a:rPr>
              <a:t>escalável</a:t>
            </a: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, e promove a </a:t>
            </a:r>
            <a:r>
              <a:rPr lang="pt-BR" sz="3000" b="1" dirty="0" smtClean="0">
                <a:latin typeface="Roboto"/>
                <a:ea typeface="Roboto"/>
                <a:cs typeface="Roboto"/>
                <a:sym typeface="Roboto"/>
              </a:rPr>
              <a:t>interoperabilidade</a:t>
            </a: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pt-BR" sz="3000" b="1" dirty="0" smtClean="0">
                <a:latin typeface="Roboto"/>
                <a:ea typeface="Roboto"/>
                <a:cs typeface="Roboto"/>
                <a:sym typeface="Roboto"/>
              </a:rPr>
              <a:t>compatibilidade</a:t>
            </a: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 em:</a:t>
            </a:r>
          </a:p>
          <a:p>
            <a:pPr marL="457200" lvl="2" indent="-419100">
              <a:spcAft>
                <a:spcPts val="1200"/>
              </a:spcAft>
              <a:buSzPts val="3000"/>
              <a:buFont typeface="Roboto"/>
              <a:buChar char="●"/>
            </a:pP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Sistemas de autenticação</a:t>
            </a:r>
          </a:p>
          <a:p>
            <a:pPr marL="457200" lvl="1" indent="-419100">
              <a:spcAft>
                <a:spcPts val="1200"/>
              </a:spcAft>
              <a:buSzPts val="3000"/>
              <a:buFont typeface="Roboto"/>
              <a:buChar char="●"/>
            </a:pP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Sistemas de autorização</a:t>
            </a:r>
          </a:p>
          <a:p>
            <a:pPr marL="457200" lvl="1" indent="-419100">
              <a:spcAft>
                <a:spcPts val="1200"/>
              </a:spcAft>
              <a:buSzPts val="3000"/>
              <a:buFont typeface="Roboto"/>
              <a:buChar char="●"/>
            </a:pP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Sistemas Web</a:t>
            </a:r>
          </a:p>
          <a:p>
            <a:pPr marL="457200" lvl="1" indent="-419100">
              <a:spcAft>
                <a:spcPts val="1200"/>
              </a:spcAft>
              <a:buSzPts val="3000"/>
              <a:buFont typeface="Roboto"/>
              <a:buChar char="●"/>
            </a:pP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Outros </a:t>
            </a:r>
            <a:r>
              <a:rPr lang="pt-BR" sz="3000" dirty="0" smtClean="0">
                <a:latin typeface="Roboto"/>
                <a:ea typeface="Roboto"/>
                <a:cs typeface="Roboto"/>
                <a:sym typeface="Roboto"/>
              </a:rPr>
              <a:t>tipos de sistemas</a:t>
            </a:r>
            <a:endParaRPr sz="3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 descr="shutterstock_23822392-1024x102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167" y="2461807"/>
            <a:ext cx="2342291" cy="234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42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Trabalhos Futuros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332725" y="1142170"/>
            <a:ext cx="8406600" cy="3297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1800"/>
              </a:spcAft>
              <a:buSzPts val="3000"/>
              <a:buFont typeface="Roboto"/>
              <a:buChar char="●"/>
            </a:pPr>
            <a:r>
              <a:rPr lang="en-US" sz="3200" i="1" dirty="0"/>
              <a:t>T</a:t>
            </a:r>
            <a:r>
              <a:rPr lang="en-US" sz="3200" i="1" dirty="0" smtClean="0"/>
              <a:t>rade</a:t>
            </a:r>
            <a:r>
              <a:rPr lang="en-US" sz="3200" i="1" dirty="0"/>
              <a:t>-offs </a:t>
            </a:r>
            <a:r>
              <a:rPr lang="en-US" sz="3200" dirty="0"/>
              <a:t>entre </a:t>
            </a:r>
            <a:r>
              <a:rPr lang="en-US" sz="3200" dirty="0" err="1" smtClean="0"/>
              <a:t>segurança</a:t>
            </a:r>
            <a:r>
              <a:rPr lang="en-US" sz="3200" dirty="0" smtClean="0"/>
              <a:t> </a:t>
            </a:r>
            <a:r>
              <a:rPr lang="en-US" sz="3200" dirty="0"/>
              <a:t>e </a:t>
            </a:r>
            <a:r>
              <a:rPr lang="en-US" sz="3200" dirty="0" err="1" smtClean="0"/>
              <a:t>desempenho</a:t>
            </a:r>
            <a:endParaRPr lang="en-US" sz="3200" dirty="0"/>
          </a:p>
          <a:p>
            <a:pPr marL="457200" lvl="0" indent="-419100" algn="l" rtl="0">
              <a:spcBef>
                <a:spcPts val="0"/>
              </a:spcBef>
              <a:spcAft>
                <a:spcPts val="1800"/>
              </a:spcAft>
              <a:buSzPts val="3000"/>
              <a:buFont typeface="Roboto"/>
              <a:buChar char="●"/>
            </a:pPr>
            <a:r>
              <a:rPr lang="en-US" sz="3200" dirty="0" err="1"/>
              <a:t>S</a:t>
            </a:r>
            <a:r>
              <a:rPr lang="en-US" sz="3200" dirty="0" err="1" smtClean="0"/>
              <a:t>obrecarga</a:t>
            </a:r>
            <a:r>
              <a:rPr lang="en-US" sz="3200" dirty="0" smtClean="0"/>
              <a:t> </a:t>
            </a:r>
            <a:r>
              <a:rPr lang="en-US" sz="3200" dirty="0" err="1" smtClean="0"/>
              <a:t>em</a:t>
            </a:r>
            <a:r>
              <a:rPr lang="en-US" sz="3200" dirty="0" smtClean="0"/>
              <a:t> </a:t>
            </a:r>
            <a:r>
              <a:rPr lang="en-US" sz="3200" dirty="0" err="1" smtClean="0"/>
              <a:t>máquinas</a:t>
            </a:r>
            <a:r>
              <a:rPr lang="en-US" sz="3200" dirty="0" smtClean="0"/>
              <a:t> Intel SGX</a:t>
            </a:r>
          </a:p>
          <a:p>
            <a:pPr marL="457200" lvl="0" indent="-419100" algn="l" rtl="0">
              <a:spcBef>
                <a:spcPts val="0"/>
              </a:spcBef>
              <a:spcAft>
                <a:spcPts val="1800"/>
              </a:spcAft>
              <a:buSzPts val="3000"/>
              <a:buFont typeface="Roboto"/>
              <a:buChar char="●"/>
            </a:pPr>
            <a:r>
              <a:rPr lang="en-US" sz="3200" dirty="0" err="1" smtClean="0"/>
              <a:t>Protótipo</a:t>
            </a:r>
            <a:r>
              <a:rPr lang="en-US" sz="3200" dirty="0" smtClean="0"/>
              <a:t> </a:t>
            </a:r>
            <a:r>
              <a:rPr lang="en-US" sz="3200" dirty="0" err="1"/>
              <a:t>completo</a:t>
            </a:r>
            <a:r>
              <a:rPr lang="en-US" sz="3200" dirty="0"/>
              <a:t> </a:t>
            </a:r>
            <a:r>
              <a:rPr lang="en-US" sz="3200" dirty="0" smtClean="0"/>
              <a:t>do </a:t>
            </a:r>
            <a:r>
              <a:rPr lang="en-US" sz="3200" b="1" i="1" dirty="0" smtClean="0">
                <a:solidFill>
                  <a:srgbClr val="008000"/>
                </a:solidFill>
              </a:rPr>
              <a:t>SeguraAí</a:t>
            </a:r>
            <a:endParaRPr lang="en-US" sz="3200" b="1" dirty="0">
              <a:solidFill>
                <a:srgbClr val="008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1800"/>
              </a:spcAft>
              <a:buSzPts val="3000"/>
              <a:buFont typeface="Roboto"/>
              <a:buChar char="●"/>
            </a:pPr>
            <a:r>
              <a:rPr lang="en-US" sz="3200" dirty="0" err="1" smtClean="0"/>
              <a:t>Estudo</a:t>
            </a:r>
            <a:r>
              <a:rPr lang="en-US" sz="3200" dirty="0" smtClean="0"/>
              <a:t> de </a:t>
            </a:r>
            <a:r>
              <a:rPr lang="en-US" sz="3200" dirty="0" err="1" smtClean="0"/>
              <a:t>viabilidade</a:t>
            </a:r>
            <a:r>
              <a:rPr lang="en-US" sz="3200" dirty="0" smtClean="0"/>
              <a:t> </a:t>
            </a:r>
            <a:r>
              <a:rPr lang="en-US" sz="3200" dirty="0" err="1" smtClean="0"/>
              <a:t>técnica</a:t>
            </a:r>
            <a:r>
              <a:rPr lang="en-US" sz="3200" dirty="0" smtClean="0"/>
              <a:t> </a:t>
            </a:r>
            <a:r>
              <a:rPr lang="en-US" sz="3200" dirty="0"/>
              <a:t>e </a:t>
            </a:r>
            <a:r>
              <a:rPr lang="en-US" sz="3200" dirty="0" err="1"/>
              <a:t>comercial</a:t>
            </a:r>
            <a:r>
              <a:rPr lang="en-US" sz="3200" dirty="0"/>
              <a:t> </a:t>
            </a:r>
            <a:r>
              <a:rPr lang="en-US" sz="3200" dirty="0" smtClean="0"/>
              <a:t>da </a:t>
            </a:r>
            <a:r>
              <a:rPr lang="en-US" sz="3200" dirty="0" err="1" smtClean="0"/>
              <a:t>solução</a:t>
            </a:r>
            <a:r>
              <a:rPr lang="en-US" sz="3200" dirty="0" smtClean="0"/>
              <a:t> </a:t>
            </a:r>
            <a:r>
              <a:rPr lang="en-US" sz="3200" dirty="0" err="1" smtClean="0"/>
              <a:t>proposta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7543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/>
        </p:nvSpPr>
        <p:spPr>
          <a:xfrm>
            <a:off x="2808050" y="2738650"/>
            <a:ext cx="3555300" cy="15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/>
              <a:t>      </a:t>
            </a:r>
            <a:endParaRPr sz="2400"/>
          </a:p>
        </p:txBody>
      </p:sp>
      <p:sp>
        <p:nvSpPr>
          <p:cNvPr id="164" name="Google Shape;16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3214500" y="1854550"/>
            <a:ext cx="3035657" cy="12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 smtClean="0">
                <a:latin typeface="Roboto"/>
                <a:ea typeface="Roboto"/>
                <a:cs typeface="Roboto"/>
                <a:sym typeface="Roboto"/>
              </a:rPr>
              <a:t>Obrigado!</a:t>
            </a:r>
            <a:endParaRPr sz="44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 descr="assinatura visual unipampa vertical c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368" y="161279"/>
            <a:ext cx="1623264" cy="1101115"/>
          </a:xfrm>
          <a:prstGeom prst="rect">
            <a:avLst/>
          </a:prstGeom>
        </p:spPr>
      </p:pic>
      <p:sp>
        <p:nvSpPr>
          <p:cNvPr id="7" name="Google Shape;217;p31"/>
          <p:cNvSpPr txBox="1"/>
          <p:nvPr/>
        </p:nvSpPr>
        <p:spPr>
          <a:xfrm>
            <a:off x="2087925" y="3096782"/>
            <a:ext cx="4886400" cy="1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/>
              <a:t>Contatos:</a:t>
            </a:r>
            <a:endParaRPr sz="2400" b="1" dirty="0"/>
          </a:p>
          <a:p>
            <a:pPr algn="ctr"/>
            <a:r>
              <a:rPr lang="pt-BR" sz="2400" dirty="0" smtClean="0">
                <a:hlinkClick r:id="rId4"/>
              </a:rPr>
              <a:t>felipeantunesquirino@gmail.com</a:t>
            </a:r>
            <a:endParaRPr lang="pt-BR" sz="2400" dirty="0"/>
          </a:p>
          <a:p>
            <a:pPr algn="ctr"/>
            <a:r>
              <a:rPr lang="pt-BR" sz="2400" dirty="0" smtClean="0">
                <a:hlinkClick r:id="rId5"/>
              </a:rPr>
              <a:t>filipe.garcia1997@gmail.com</a:t>
            </a:r>
            <a:endParaRPr lang="pt-BR" sz="2400" u="sng" dirty="0" smtClean="0">
              <a:solidFill>
                <a:schemeClr val="hlink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u="sng" dirty="0" err="1" smtClean="0">
                <a:solidFill>
                  <a:schemeClr val="hlink"/>
                </a:solidFill>
              </a:rPr>
              <a:t>kreutz@unipampa.edu.br</a:t>
            </a:r>
            <a:endParaRPr lang="pt-BR" sz="2400" u="sng" dirty="0" smtClean="0">
              <a:solidFill>
                <a:schemeClr val="hlink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Vazamento de dados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298975" y="1023211"/>
            <a:ext cx="8474100" cy="22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Pakistão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70% das app Web 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ão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vulneráveis</a:t>
            </a:r>
            <a:endParaRPr lang="en-US" sz="30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 descr="WebAppsBreach_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060" y="1770065"/>
            <a:ext cx="4340121" cy="325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74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Vazamento de dados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298975" y="1023211"/>
            <a:ext cx="8474100" cy="22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90% das Crypto Mobile Apps 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são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 vulneráveis</a:t>
            </a:r>
          </a:p>
        </p:txBody>
      </p:sp>
      <p:pic>
        <p:nvPicPr>
          <p:cNvPr id="3" name="Picture 2" descr="cryptomobileap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12" y="1732645"/>
            <a:ext cx="4981169" cy="328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99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Vazamento de dados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pic>
        <p:nvPicPr>
          <p:cNvPr id="4" name="Picture 3" descr="data_leakage_ft-300x3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118" y="889957"/>
            <a:ext cx="4129958" cy="4129958"/>
          </a:xfrm>
          <a:prstGeom prst="rect">
            <a:avLst/>
          </a:prstGeom>
        </p:spPr>
      </p:pic>
      <p:sp>
        <p:nvSpPr>
          <p:cNvPr id="6" name="Google Shape;75;p15"/>
          <p:cNvSpPr txBox="1"/>
          <p:nvPr/>
        </p:nvSpPr>
        <p:spPr>
          <a:xfrm>
            <a:off x="298975" y="1003211"/>
            <a:ext cx="4424143" cy="22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Vazamentos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larga-escala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em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grandes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infraestruturas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 (e.g. </a:t>
            </a:r>
            <a:r>
              <a:rPr lang="en-US" sz="3000" b="1" dirty="0" err="1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nuvens</a:t>
            </a:r>
            <a:r>
              <a:rPr lang="en-US" sz="3000" b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000" b="1" dirty="0" err="1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computação</a:t>
            </a:r>
            <a:r>
              <a:rPr lang="en-US" sz="3000" b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b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lang="en-US" sz="3000" b="1" dirty="0" err="1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armazenamento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públicas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privadas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)</a:t>
            </a:r>
            <a:endParaRPr lang="en-US" sz="30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0895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Vazamento de dados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298975" y="1003211"/>
            <a:ext cx="8474100" cy="22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Maior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vazamento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em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 2018: 1.1B de 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registros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!</a:t>
            </a:r>
            <a:endParaRPr lang="en-US" sz="3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 descr="Screen Shot 2018-11-05 at 12.44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5" y="1763227"/>
            <a:ext cx="8017112" cy="32935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60039" y="2509876"/>
            <a:ext cx="1160032" cy="147993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22473" y="2499876"/>
            <a:ext cx="1267641" cy="499978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80198" y="2499876"/>
            <a:ext cx="1090031" cy="499978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00160" y="2499876"/>
            <a:ext cx="1164654" cy="499978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6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Vazamento de dados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298975" y="1023211"/>
            <a:ext cx="8474100" cy="22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Dados </a:t>
            </a:r>
            <a:r>
              <a:rPr lang="en-US" sz="3000" dirty="0" err="1" smtClean="0">
                <a:latin typeface="Roboto"/>
                <a:ea typeface="Roboto"/>
                <a:cs typeface="Roboto"/>
                <a:sym typeface="Roboto"/>
              </a:rPr>
              <a:t>mais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sensíveis</a:t>
            </a:r>
            <a:r>
              <a:rPr lang="en-US" sz="3000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lang="en-US" sz="3000" b="1" dirty="0" err="1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visados</a:t>
            </a:r>
            <a:endParaRPr lang="en-US" sz="3000" b="1" dirty="0" smtClean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en-US" sz="3000" dirty="0" err="1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Identificação</a:t>
            </a:r>
            <a:r>
              <a:rPr lang="en-US" sz="3000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en-US" sz="3000" dirty="0" err="1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autenticação</a:t>
            </a:r>
            <a:r>
              <a:rPr lang="en-US" sz="3000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000" dirty="0" err="1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usuários</a:t>
            </a:r>
            <a:endParaRPr lang="en-US" sz="3000" dirty="0" smtClean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en-US" sz="3000" dirty="0" err="1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Autorização</a:t>
            </a:r>
            <a:r>
              <a:rPr lang="en-US" sz="3000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000" dirty="0" err="1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sistemas</a:t>
            </a:r>
            <a:endParaRPr lang="en-US" sz="3000" dirty="0" smtClean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1200"/>
              </a:spcAft>
              <a:buSzPts val="3000"/>
              <a:buFont typeface="Roboto"/>
              <a:buChar char="●"/>
            </a:pPr>
            <a:r>
              <a:rPr lang="en-US" sz="3000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Dados </a:t>
            </a:r>
            <a:r>
              <a:rPr lang="en-US" sz="3000" dirty="0" err="1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financeiros</a:t>
            </a:r>
            <a:endParaRPr lang="en-US" sz="3000" dirty="0" smtClean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 descr="What-Factors-Are-Used-to-Authenticate-a-User-Onlin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065" y="3341564"/>
            <a:ext cx="3611010" cy="1141982"/>
          </a:xfrm>
          <a:prstGeom prst="rect">
            <a:avLst/>
          </a:prstGeom>
        </p:spPr>
      </p:pic>
      <p:pic>
        <p:nvPicPr>
          <p:cNvPr id="4" name="Picture 3" descr="security-authentica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013" y="2309888"/>
            <a:ext cx="711048" cy="711048"/>
          </a:xfrm>
          <a:prstGeom prst="rect">
            <a:avLst/>
          </a:prstGeom>
        </p:spPr>
      </p:pic>
      <p:pic>
        <p:nvPicPr>
          <p:cNvPr id="5" name="Picture 4" descr="CreditCar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" y="3696696"/>
            <a:ext cx="1218691" cy="1218691"/>
          </a:xfrm>
          <a:prstGeom prst="rect">
            <a:avLst/>
          </a:prstGeom>
        </p:spPr>
      </p:pic>
      <p:pic>
        <p:nvPicPr>
          <p:cNvPr id="6" name="Picture 5" descr="b0aaca152601a5dbc64373ec30df0d60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44" y="3696696"/>
            <a:ext cx="1565203" cy="105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8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Vazamento de dados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5076056" y="2949080"/>
            <a:ext cx="3995936" cy="2088232"/>
          </a:xfrm>
          <a:prstGeom prst="rect">
            <a:avLst/>
          </a:prstGeom>
          <a:noFill/>
          <a:ln w="38100" cmpd="sng"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68" descr="Wireless Router, Added 04/20/2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77298"/>
            <a:ext cx="10668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6705AccessSv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96" y="3249306"/>
            <a:ext cx="88265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5" descr="UP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7" y="3163156"/>
            <a:ext cx="1043607" cy="102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38"/>
          <p:cNvGrpSpPr>
            <a:grpSpLocks noChangeAspect="1"/>
          </p:cNvGrpSpPr>
          <p:nvPr/>
        </p:nvGrpSpPr>
        <p:grpSpPr bwMode="auto">
          <a:xfrm>
            <a:off x="1331640" y="3753362"/>
            <a:ext cx="1440160" cy="136161"/>
            <a:chOff x="3120" y="3600"/>
            <a:chExt cx="2112" cy="200"/>
          </a:xfrm>
        </p:grpSpPr>
        <p:sp>
          <p:nvSpPr>
            <p:cNvPr id="14" name="AutoShape 37"/>
            <p:cNvSpPr>
              <a:spLocks noChangeAspect="1" noChangeArrowheads="1" noTextEdit="1"/>
            </p:cNvSpPr>
            <p:nvPr/>
          </p:nvSpPr>
          <p:spPr bwMode="auto">
            <a:xfrm>
              <a:off x="3120" y="3600"/>
              <a:ext cx="211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39"/>
            <p:cNvSpPr>
              <a:spLocks/>
            </p:cNvSpPr>
            <p:nvPr/>
          </p:nvSpPr>
          <p:spPr bwMode="auto">
            <a:xfrm>
              <a:off x="3134" y="3612"/>
              <a:ext cx="2084" cy="174"/>
            </a:xfrm>
            <a:custGeom>
              <a:avLst/>
              <a:gdLst>
                <a:gd name="T0" fmla="*/ 2058 w 2084"/>
                <a:gd name="T1" fmla="*/ 138 h 174"/>
                <a:gd name="T2" fmla="*/ 2018 w 2084"/>
                <a:gd name="T3" fmla="*/ 172 h 174"/>
                <a:gd name="T4" fmla="*/ 1972 w 2084"/>
                <a:gd name="T5" fmla="*/ 160 h 174"/>
                <a:gd name="T6" fmla="*/ 1934 w 2084"/>
                <a:gd name="T7" fmla="*/ 106 h 174"/>
                <a:gd name="T8" fmla="*/ 1894 w 2084"/>
                <a:gd name="T9" fmla="*/ 30 h 174"/>
                <a:gd name="T10" fmla="*/ 1844 w 2084"/>
                <a:gd name="T11" fmla="*/ 2 h 174"/>
                <a:gd name="T12" fmla="*/ 1800 w 2084"/>
                <a:gd name="T13" fmla="*/ 22 h 174"/>
                <a:gd name="T14" fmla="*/ 1774 w 2084"/>
                <a:gd name="T15" fmla="*/ 66 h 174"/>
                <a:gd name="T16" fmla="*/ 1732 w 2084"/>
                <a:gd name="T17" fmla="*/ 134 h 174"/>
                <a:gd name="T18" fmla="*/ 1676 w 2084"/>
                <a:gd name="T19" fmla="*/ 170 h 174"/>
                <a:gd name="T20" fmla="*/ 1646 w 2084"/>
                <a:gd name="T21" fmla="*/ 150 h 174"/>
                <a:gd name="T22" fmla="*/ 1608 w 2084"/>
                <a:gd name="T23" fmla="*/ 92 h 174"/>
                <a:gd name="T24" fmla="*/ 1574 w 2084"/>
                <a:gd name="T25" fmla="*/ 30 h 174"/>
                <a:gd name="T26" fmla="*/ 1530 w 2084"/>
                <a:gd name="T27" fmla="*/ 2 h 174"/>
                <a:gd name="T28" fmla="*/ 1486 w 2084"/>
                <a:gd name="T29" fmla="*/ 18 h 174"/>
                <a:gd name="T30" fmla="*/ 1448 w 2084"/>
                <a:gd name="T31" fmla="*/ 88 h 174"/>
                <a:gd name="T32" fmla="*/ 1418 w 2084"/>
                <a:gd name="T33" fmla="*/ 138 h 174"/>
                <a:gd name="T34" fmla="*/ 1388 w 2084"/>
                <a:gd name="T35" fmla="*/ 162 h 174"/>
                <a:gd name="T36" fmla="*/ 1350 w 2084"/>
                <a:gd name="T37" fmla="*/ 170 h 174"/>
                <a:gd name="T38" fmla="*/ 1302 w 2084"/>
                <a:gd name="T39" fmla="*/ 124 h 174"/>
                <a:gd name="T40" fmla="*/ 1254 w 2084"/>
                <a:gd name="T41" fmla="*/ 38 h 174"/>
                <a:gd name="T42" fmla="*/ 1216 w 2084"/>
                <a:gd name="T43" fmla="*/ 4 h 174"/>
                <a:gd name="T44" fmla="*/ 1174 w 2084"/>
                <a:gd name="T45" fmla="*/ 12 h 174"/>
                <a:gd name="T46" fmla="*/ 1142 w 2084"/>
                <a:gd name="T47" fmla="*/ 56 h 174"/>
                <a:gd name="T48" fmla="*/ 1108 w 2084"/>
                <a:gd name="T49" fmla="*/ 122 h 174"/>
                <a:gd name="T50" fmla="*/ 1062 w 2084"/>
                <a:gd name="T51" fmla="*/ 166 h 174"/>
                <a:gd name="T52" fmla="*/ 1032 w 2084"/>
                <a:gd name="T53" fmla="*/ 174 h 174"/>
                <a:gd name="T54" fmla="*/ 996 w 2084"/>
                <a:gd name="T55" fmla="*/ 150 h 174"/>
                <a:gd name="T56" fmla="*/ 958 w 2084"/>
                <a:gd name="T57" fmla="*/ 76 h 174"/>
                <a:gd name="T58" fmla="*/ 926 w 2084"/>
                <a:gd name="T59" fmla="*/ 24 h 174"/>
                <a:gd name="T60" fmla="*/ 902 w 2084"/>
                <a:gd name="T61" fmla="*/ 8 h 174"/>
                <a:gd name="T62" fmla="*/ 878 w 2084"/>
                <a:gd name="T63" fmla="*/ 4 h 174"/>
                <a:gd name="T64" fmla="*/ 852 w 2084"/>
                <a:gd name="T65" fmla="*/ 14 h 174"/>
                <a:gd name="T66" fmla="*/ 826 w 2084"/>
                <a:gd name="T67" fmla="*/ 40 h 174"/>
                <a:gd name="T68" fmla="*/ 788 w 2084"/>
                <a:gd name="T69" fmla="*/ 118 h 174"/>
                <a:gd name="T70" fmla="*/ 754 w 2084"/>
                <a:gd name="T71" fmla="*/ 160 h 174"/>
                <a:gd name="T72" fmla="*/ 738 w 2084"/>
                <a:gd name="T73" fmla="*/ 170 h 174"/>
                <a:gd name="T74" fmla="*/ 724 w 2084"/>
                <a:gd name="T75" fmla="*/ 174 h 174"/>
                <a:gd name="T76" fmla="*/ 692 w 2084"/>
                <a:gd name="T77" fmla="*/ 162 h 174"/>
                <a:gd name="T78" fmla="*/ 656 w 2084"/>
                <a:gd name="T79" fmla="*/ 116 h 174"/>
                <a:gd name="T80" fmla="*/ 608 w 2084"/>
                <a:gd name="T81" fmla="*/ 34 h 174"/>
                <a:gd name="T82" fmla="*/ 564 w 2084"/>
                <a:gd name="T83" fmla="*/ 4 h 174"/>
                <a:gd name="T84" fmla="*/ 526 w 2084"/>
                <a:gd name="T85" fmla="*/ 22 h 174"/>
                <a:gd name="T86" fmla="*/ 484 w 2084"/>
                <a:gd name="T87" fmla="*/ 80 h 174"/>
                <a:gd name="T88" fmla="*/ 450 w 2084"/>
                <a:gd name="T89" fmla="*/ 146 h 174"/>
                <a:gd name="T90" fmla="*/ 414 w 2084"/>
                <a:gd name="T91" fmla="*/ 170 h 174"/>
                <a:gd name="T92" fmla="*/ 378 w 2084"/>
                <a:gd name="T93" fmla="*/ 166 h 174"/>
                <a:gd name="T94" fmla="*/ 350 w 2084"/>
                <a:gd name="T95" fmla="*/ 144 h 174"/>
                <a:gd name="T96" fmla="*/ 318 w 2084"/>
                <a:gd name="T97" fmla="*/ 86 h 174"/>
                <a:gd name="T98" fmla="*/ 276 w 2084"/>
                <a:gd name="T99" fmla="*/ 22 h 174"/>
                <a:gd name="T100" fmla="*/ 240 w 2084"/>
                <a:gd name="T101" fmla="*/ 0 h 174"/>
                <a:gd name="T102" fmla="*/ 200 w 2084"/>
                <a:gd name="T103" fmla="*/ 18 h 174"/>
                <a:gd name="T104" fmla="*/ 166 w 2084"/>
                <a:gd name="T105" fmla="*/ 80 h 174"/>
                <a:gd name="T106" fmla="*/ 142 w 2084"/>
                <a:gd name="T107" fmla="*/ 132 h 174"/>
                <a:gd name="T108" fmla="*/ 96 w 2084"/>
                <a:gd name="T109" fmla="*/ 168 h 174"/>
                <a:gd name="T110" fmla="*/ 50 w 2084"/>
                <a:gd name="T111" fmla="*/ 166 h 174"/>
                <a:gd name="T112" fmla="*/ 14 w 2084"/>
                <a:gd name="T113" fmla="*/ 118 h 1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84"/>
                <a:gd name="T172" fmla="*/ 0 h 174"/>
                <a:gd name="T173" fmla="*/ 2084 w 2084"/>
                <a:gd name="T174" fmla="*/ 174 h 17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84" h="174">
                  <a:moveTo>
                    <a:pt x="2084" y="84"/>
                  </a:moveTo>
                  <a:lnTo>
                    <a:pt x="2074" y="108"/>
                  </a:lnTo>
                  <a:lnTo>
                    <a:pt x="2058" y="138"/>
                  </a:lnTo>
                  <a:lnTo>
                    <a:pt x="2048" y="152"/>
                  </a:lnTo>
                  <a:lnTo>
                    <a:pt x="2034" y="164"/>
                  </a:lnTo>
                  <a:lnTo>
                    <a:pt x="2018" y="172"/>
                  </a:lnTo>
                  <a:lnTo>
                    <a:pt x="2002" y="172"/>
                  </a:lnTo>
                  <a:lnTo>
                    <a:pt x="1988" y="170"/>
                  </a:lnTo>
                  <a:lnTo>
                    <a:pt x="1972" y="160"/>
                  </a:lnTo>
                  <a:lnTo>
                    <a:pt x="1958" y="146"/>
                  </a:lnTo>
                  <a:lnTo>
                    <a:pt x="1946" y="130"/>
                  </a:lnTo>
                  <a:lnTo>
                    <a:pt x="1934" y="106"/>
                  </a:lnTo>
                  <a:lnTo>
                    <a:pt x="1922" y="78"/>
                  </a:lnTo>
                  <a:lnTo>
                    <a:pt x="1910" y="54"/>
                  </a:lnTo>
                  <a:lnTo>
                    <a:pt x="1894" y="30"/>
                  </a:lnTo>
                  <a:lnTo>
                    <a:pt x="1882" y="16"/>
                  </a:lnTo>
                  <a:lnTo>
                    <a:pt x="1864" y="6"/>
                  </a:lnTo>
                  <a:lnTo>
                    <a:pt x="1844" y="2"/>
                  </a:lnTo>
                  <a:lnTo>
                    <a:pt x="1834" y="4"/>
                  </a:lnTo>
                  <a:lnTo>
                    <a:pt x="1822" y="6"/>
                  </a:lnTo>
                  <a:lnTo>
                    <a:pt x="1800" y="22"/>
                  </a:lnTo>
                  <a:lnTo>
                    <a:pt x="1804" y="20"/>
                  </a:lnTo>
                  <a:lnTo>
                    <a:pt x="1788" y="38"/>
                  </a:lnTo>
                  <a:lnTo>
                    <a:pt x="1774" y="66"/>
                  </a:lnTo>
                  <a:lnTo>
                    <a:pt x="1760" y="90"/>
                  </a:lnTo>
                  <a:lnTo>
                    <a:pt x="1746" y="116"/>
                  </a:lnTo>
                  <a:lnTo>
                    <a:pt x="1732" y="134"/>
                  </a:lnTo>
                  <a:lnTo>
                    <a:pt x="1716" y="152"/>
                  </a:lnTo>
                  <a:lnTo>
                    <a:pt x="1698" y="164"/>
                  </a:lnTo>
                  <a:lnTo>
                    <a:pt x="1676" y="170"/>
                  </a:lnTo>
                  <a:lnTo>
                    <a:pt x="1662" y="164"/>
                  </a:lnTo>
                  <a:lnTo>
                    <a:pt x="1656" y="160"/>
                  </a:lnTo>
                  <a:lnTo>
                    <a:pt x="1646" y="150"/>
                  </a:lnTo>
                  <a:lnTo>
                    <a:pt x="1638" y="142"/>
                  </a:lnTo>
                  <a:lnTo>
                    <a:pt x="1624" y="122"/>
                  </a:lnTo>
                  <a:lnTo>
                    <a:pt x="1608" y="92"/>
                  </a:lnTo>
                  <a:lnTo>
                    <a:pt x="1600" y="74"/>
                  </a:lnTo>
                  <a:lnTo>
                    <a:pt x="1590" y="54"/>
                  </a:lnTo>
                  <a:lnTo>
                    <a:pt x="1574" y="30"/>
                  </a:lnTo>
                  <a:lnTo>
                    <a:pt x="1556" y="14"/>
                  </a:lnTo>
                  <a:lnTo>
                    <a:pt x="1544" y="6"/>
                  </a:lnTo>
                  <a:lnTo>
                    <a:pt x="1530" y="2"/>
                  </a:lnTo>
                  <a:lnTo>
                    <a:pt x="1514" y="2"/>
                  </a:lnTo>
                  <a:lnTo>
                    <a:pt x="1500" y="8"/>
                  </a:lnTo>
                  <a:lnTo>
                    <a:pt x="1486" y="18"/>
                  </a:lnTo>
                  <a:lnTo>
                    <a:pt x="1474" y="34"/>
                  </a:lnTo>
                  <a:lnTo>
                    <a:pt x="1462" y="56"/>
                  </a:lnTo>
                  <a:lnTo>
                    <a:pt x="1448" y="88"/>
                  </a:lnTo>
                  <a:lnTo>
                    <a:pt x="1434" y="114"/>
                  </a:lnTo>
                  <a:lnTo>
                    <a:pt x="1426" y="126"/>
                  </a:lnTo>
                  <a:lnTo>
                    <a:pt x="1418" y="138"/>
                  </a:lnTo>
                  <a:lnTo>
                    <a:pt x="1406" y="148"/>
                  </a:lnTo>
                  <a:lnTo>
                    <a:pt x="1402" y="154"/>
                  </a:lnTo>
                  <a:lnTo>
                    <a:pt x="1388" y="162"/>
                  </a:lnTo>
                  <a:lnTo>
                    <a:pt x="1374" y="170"/>
                  </a:lnTo>
                  <a:lnTo>
                    <a:pt x="1360" y="172"/>
                  </a:lnTo>
                  <a:lnTo>
                    <a:pt x="1350" y="170"/>
                  </a:lnTo>
                  <a:lnTo>
                    <a:pt x="1334" y="162"/>
                  </a:lnTo>
                  <a:lnTo>
                    <a:pt x="1318" y="150"/>
                  </a:lnTo>
                  <a:lnTo>
                    <a:pt x="1302" y="124"/>
                  </a:lnTo>
                  <a:lnTo>
                    <a:pt x="1280" y="84"/>
                  </a:lnTo>
                  <a:lnTo>
                    <a:pt x="1266" y="56"/>
                  </a:lnTo>
                  <a:lnTo>
                    <a:pt x="1254" y="38"/>
                  </a:lnTo>
                  <a:lnTo>
                    <a:pt x="1244" y="26"/>
                  </a:lnTo>
                  <a:lnTo>
                    <a:pt x="1226" y="8"/>
                  </a:lnTo>
                  <a:lnTo>
                    <a:pt x="1216" y="4"/>
                  </a:lnTo>
                  <a:lnTo>
                    <a:pt x="1204" y="0"/>
                  </a:lnTo>
                  <a:lnTo>
                    <a:pt x="1188" y="4"/>
                  </a:lnTo>
                  <a:lnTo>
                    <a:pt x="1174" y="12"/>
                  </a:lnTo>
                  <a:lnTo>
                    <a:pt x="1162" y="24"/>
                  </a:lnTo>
                  <a:lnTo>
                    <a:pt x="1152" y="38"/>
                  </a:lnTo>
                  <a:lnTo>
                    <a:pt x="1142" y="56"/>
                  </a:lnTo>
                  <a:lnTo>
                    <a:pt x="1132" y="76"/>
                  </a:lnTo>
                  <a:lnTo>
                    <a:pt x="1122" y="96"/>
                  </a:lnTo>
                  <a:lnTo>
                    <a:pt x="1108" y="122"/>
                  </a:lnTo>
                  <a:lnTo>
                    <a:pt x="1092" y="146"/>
                  </a:lnTo>
                  <a:lnTo>
                    <a:pt x="1078" y="158"/>
                  </a:lnTo>
                  <a:lnTo>
                    <a:pt x="1062" y="166"/>
                  </a:lnTo>
                  <a:lnTo>
                    <a:pt x="1054" y="170"/>
                  </a:lnTo>
                  <a:lnTo>
                    <a:pt x="1044" y="174"/>
                  </a:lnTo>
                  <a:lnTo>
                    <a:pt x="1032" y="174"/>
                  </a:lnTo>
                  <a:lnTo>
                    <a:pt x="1018" y="166"/>
                  </a:lnTo>
                  <a:lnTo>
                    <a:pt x="1004" y="158"/>
                  </a:lnTo>
                  <a:lnTo>
                    <a:pt x="996" y="150"/>
                  </a:lnTo>
                  <a:lnTo>
                    <a:pt x="990" y="138"/>
                  </a:lnTo>
                  <a:lnTo>
                    <a:pt x="972" y="106"/>
                  </a:lnTo>
                  <a:lnTo>
                    <a:pt x="958" y="76"/>
                  </a:lnTo>
                  <a:lnTo>
                    <a:pt x="950" y="56"/>
                  </a:lnTo>
                  <a:lnTo>
                    <a:pt x="940" y="42"/>
                  </a:lnTo>
                  <a:lnTo>
                    <a:pt x="926" y="24"/>
                  </a:lnTo>
                  <a:lnTo>
                    <a:pt x="916" y="14"/>
                  </a:lnTo>
                  <a:lnTo>
                    <a:pt x="910" y="12"/>
                  </a:lnTo>
                  <a:lnTo>
                    <a:pt x="902" y="8"/>
                  </a:lnTo>
                  <a:lnTo>
                    <a:pt x="896" y="4"/>
                  </a:lnTo>
                  <a:lnTo>
                    <a:pt x="888" y="2"/>
                  </a:lnTo>
                  <a:lnTo>
                    <a:pt x="878" y="4"/>
                  </a:lnTo>
                  <a:lnTo>
                    <a:pt x="870" y="6"/>
                  </a:lnTo>
                  <a:lnTo>
                    <a:pt x="860" y="10"/>
                  </a:lnTo>
                  <a:lnTo>
                    <a:pt x="852" y="14"/>
                  </a:lnTo>
                  <a:lnTo>
                    <a:pt x="846" y="18"/>
                  </a:lnTo>
                  <a:lnTo>
                    <a:pt x="838" y="26"/>
                  </a:lnTo>
                  <a:lnTo>
                    <a:pt x="826" y="40"/>
                  </a:lnTo>
                  <a:lnTo>
                    <a:pt x="812" y="64"/>
                  </a:lnTo>
                  <a:lnTo>
                    <a:pt x="800" y="94"/>
                  </a:lnTo>
                  <a:lnTo>
                    <a:pt x="788" y="118"/>
                  </a:lnTo>
                  <a:lnTo>
                    <a:pt x="780" y="132"/>
                  </a:lnTo>
                  <a:lnTo>
                    <a:pt x="770" y="146"/>
                  </a:lnTo>
                  <a:lnTo>
                    <a:pt x="754" y="160"/>
                  </a:lnTo>
                  <a:lnTo>
                    <a:pt x="746" y="166"/>
                  </a:lnTo>
                  <a:lnTo>
                    <a:pt x="740" y="168"/>
                  </a:lnTo>
                  <a:lnTo>
                    <a:pt x="738" y="170"/>
                  </a:lnTo>
                  <a:lnTo>
                    <a:pt x="742" y="168"/>
                  </a:lnTo>
                  <a:lnTo>
                    <a:pt x="732" y="172"/>
                  </a:lnTo>
                  <a:lnTo>
                    <a:pt x="724" y="174"/>
                  </a:lnTo>
                  <a:lnTo>
                    <a:pt x="710" y="172"/>
                  </a:lnTo>
                  <a:lnTo>
                    <a:pt x="700" y="168"/>
                  </a:lnTo>
                  <a:lnTo>
                    <a:pt x="692" y="162"/>
                  </a:lnTo>
                  <a:lnTo>
                    <a:pt x="682" y="154"/>
                  </a:lnTo>
                  <a:lnTo>
                    <a:pt x="666" y="134"/>
                  </a:lnTo>
                  <a:lnTo>
                    <a:pt x="656" y="116"/>
                  </a:lnTo>
                  <a:lnTo>
                    <a:pt x="640" y="88"/>
                  </a:lnTo>
                  <a:lnTo>
                    <a:pt x="624" y="56"/>
                  </a:lnTo>
                  <a:lnTo>
                    <a:pt x="608" y="34"/>
                  </a:lnTo>
                  <a:lnTo>
                    <a:pt x="590" y="12"/>
                  </a:lnTo>
                  <a:lnTo>
                    <a:pt x="578" y="8"/>
                  </a:lnTo>
                  <a:lnTo>
                    <a:pt x="564" y="4"/>
                  </a:lnTo>
                  <a:lnTo>
                    <a:pt x="544" y="8"/>
                  </a:lnTo>
                  <a:lnTo>
                    <a:pt x="530" y="18"/>
                  </a:lnTo>
                  <a:lnTo>
                    <a:pt x="526" y="22"/>
                  </a:lnTo>
                  <a:lnTo>
                    <a:pt x="510" y="40"/>
                  </a:lnTo>
                  <a:lnTo>
                    <a:pt x="494" y="62"/>
                  </a:lnTo>
                  <a:lnTo>
                    <a:pt x="484" y="80"/>
                  </a:lnTo>
                  <a:lnTo>
                    <a:pt x="474" y="102"/>
                  </a:lnTo>
                  <a:lnTo>
                    <a:pt x="464" y="124"/>
                  </a:lnTo>
                  <a:lnTo>
                    <a:pt x="450" y="146"/>
                  </a:lnTo>
                  <a:lnTo>
                    <a:pt x="432" y="160"/>
                  </a:lnTo>
                  <a:lnTo>
                    <a:pt x="422" y="166"/>
                  </a:lnTo>
                  <a:lnTo>
                    <a:pt x="414" y="170"/>
                  </a:lnTo>
                  <a:lnTo>
                    <a:pt x="404" y="172"/>
                  </a:lnTo>
                  <a:lnTo>
                    <a:pt x="390" y="170"/>
                  </a:lnTo>
                  <a:lnTo>
                    <a:pt x="378" y="166"/>
                  </a:lnTo>
                  <a:lnTo>
                    <a:pt x="368" y="160"/>
                  </a:lnTo>
                  <a:lnTo>
                    <a:pt x="356" y="150"/>
                  </a:lnTo>
                  <a:lnTo>
                    <a:pt x="350" y="144"/>
                  </a:lnTo>
                  <a:lnTo>
                    <a:pt x="342" y="128"/>
                  </a:lnTo>
                  <a:lnTo>
                    <a:pt x="332" y="112"/>
                  </a:lnTo>
                  <a:lnTo>
                    <a:pt x="318" y="86"/>
                  </a:lnTo>
                  <a:lnTo>
                    <a:pt x="306" y="64"/>
                  </a:lnTo>
                  <a:lnTo>
                    <a:pt x="292" y="42"/>
                  </a:lnTo>
                  <a:lnTo>
                    <a:pt x="276" y="22"/>
                  </a:lnTo>
                  <a:lnTo>
                    <a:pt x="266" y="12"/>
                  </a:lnTo>
                  <a:lnTo>
                    <a:pt x="254" y="4"/>
                  </a:lnTo>
                  <a:lnTo>
                    <a:pt x="240" y="0"/>
                  </a:lnTo>
                  <a:lnTo>
                    <a:pt x="224" y="4"/>
                  </a:lnTo>
                  <a:lnTo>
                    <a:pt x="212" y="8"/>
                  </a:lnTo>
                  <a:lnTo>
                    <a:pt x="200" y="18"/>
                  </a:lnTo>
                  <a:lnTo>
                    <a:pt x="186" y="38"/>
                  </a:lnTo>
                  <a:lnTo>
                    <a:pt x="174" y="62"/>
                  </a:lnTo>
                  <a:lnTo>
                    <a:pt x="166" y="80"/>
                  </a:lnTo>
                  <a:lnTo>
                    <a:pt x="160" y="98"/>
                  </a:lnTo>
                  <a:lnTo>
                    <a:pt x="152" y="112"/>
                  </a:lnTo>
                  <a:lnTo>
                    <a:pt x="142" y="132"/>
                  </a:lnTo>
                  <a:lnTo>
                    <a:pt x="130" y="146"/>
                  </a:lnTo>
                  <a:lnTo>
                    <a:pt x="120" y="156"/>
                  </a:lnTo>
                  <a:lnTo>
                    <a:pt x="96" y="168"/>
                  </a:lnTo>
                  <a:lnTo>
                    <a:pt x="72" y="174"/>
                  </a:lnTo>
                  <a:lnTo>
                    <a:pt x="56" y="168"/>
                  </a:lnTo>
                  <a:lnTo>
                    <a:pt x="50" y="166"/>
                  </a:lnTo>
                  <a:lnTo>
                    <a:pt x="40" y="156"/>
                  </a:lnTo>
                  <a:lnTo>
                    <a:pt x="30" y="142"/>
                  </a:lnTo>
                  <a:lnTo>
                    <a:pt x="14" y="118"/>
                  </a:lnTo>
                  <a:lnTo>
                    <a:pt x="4" y="100"/>
                  </a:lnTo>
                  <a:lnTo>
                    <a:pt x="0" y="90"/>
                  </a:lnTo>
                </a:path>
              </a:pathLst>
            </a:custGeom>
            <a:noFill/>
            <a:ln w="38100">
              <a:solidFill>
                <a:srgbClr val="0096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40"/>
            <p:cNvSpPr>
              <a:spLocks/>
            </p:cNvSpPr>
            <p:nvPr/>
          </p:nvSpPr>
          <p:spPr bwMode="auto">
            <a:xfrm>
              <a:off x="3132" y="3612"/>
              <a:ext cx="2086" cy="174"/>
            </a:xfrm>
            <a:custGeom>
              <a:avLst/>
              <a:gdLst>
                <a:gd name="T0" fmla="*/ 2060 w 2086"/>
                <a:gd name="T1" fmla="*/ 36 h 174"/>
                <a:gd name="T2" fmla="*/ 2020 w 2086"/>
                <a:gd name="T3" fmla="*/ 2 h 174"/>
                <a:gd name="T4" fmla="*/ 1974 w 2086"/>
                <a:gd name="T5" fmla="*/ 14 h 174"/>
                <a:gd name="T6" fmla="*/ 1936 w 2086"/>
                <a:gd name="T7" fmla="*/ 68 h 174"/>
                <a:gd name="T8" fmla="*/ 1896 w 2086"/>
                <a:gd name="T9" fmla="*/ 144 h 174"/>
                <a:gd name="T10" fmla="*/ 1846 w 2086"/>
                <a:gd name="T11" fmla="*/ 172 h 174"/>
                <a:gd name="T12" fmla="*/ 1802 w 2086"/>
                <a:gd name="T13" fmla="*/ 152 h 174"/>
                <a:gd name="T14" fmla="*/ 1774 w 2086"/>
                <a:gd name="T15" fmla="*/ 108 h 174"/>
                <a:gd name="T16" fmla="*/ 1734 w 2086"/>
                <a:gd name="T17" fmla="*/ 40 h 174"/>
                <a:gd name="T18" fmla="*/ 1678 w 2086"/>
                <a:gd name="T19" fmla="*/ 4 h 174"/>
                <a:gd name="T20" fmla="*/ 1648 w 2086"/>
                <a:gd name="T21" fmla="*/ 24 h 174"/>
                <a:gd name="T22" fmla="*/ 1610 w 2086"/>
                <a:gd name="T23" fmla="*/ 82 h 174"/>
                <a:gd name="T24" fmla="*/ 1576 w 2086"/>
                <a:gd name="T25" fmla="*/ 144 h 174"/>
                <a:gd name="T26" fmla="*/ 1532 w 2086"/>
                <a:gd name="T27" fmla="*/ 172 h 174"/>
                <a:gd name="T28" fmla="*/ 1488 w 2086"/>
                <a:gd name="T29" fmla="*/ 156 h 174"/>
                <a:gd name="T30" fmla="*/ 1448 w 2086"/>
                <a:gd name="T31" fmla="*/ 86 h 174"/>
                <a:gd name="T32" fmla="*/ 1420 w 2086"/>
                <a:gd name="T33" fmla="*/ 36 h 174"/>
                <a:gd name="T34" fmla="*/ 1390 w 2086"/>
                <a:gd name="T35" fmla="*/ 12 h 174"/>
                <a:gd name="T36" fmla="*/ 1352 w 2086"/>
                <a:gd name="T37" fmla="*/ 4 h 174"/>
                <a:gd name="T38" fmla="*/ 1304 w 2086"/>
                <a:gd name="T39" fmla="*/ 50 h 174"/>
                <a:gd name="T40" fmla="*/ 1256 w 2086"/>
                <a:gd name="T41" fmla="*/ 136 h 174"/>
                <a:gd name="T42" fmla="*/ 1218 w 2086"/>
                <a:gd name="T43" fmla="*/ 170 h 174"/>
                <a:gd name="T44" fmla="*/ 1174 w 2086"/>
                <a:gd name="T45" fmla="*/ 162 h 174"/>
                <a:gd name="T46" fmla="*/ 1144 w 2086"/>
                <a:gd name="T47" fmla="*/ 118 h 174"/>
                <a:gd name="T48" fmla="*/ 1110 w 2086"/>
                <a:gd name="T49" fmla="*/ 52 h 174"/>
                <a:gd name="T50" fmla="*/ 1064 w 2086"/>
                <a:gd name="T51" fmla="*/ 8 h 174"/>
                <a:gd name="T52" fmla="*/ 1034 w 2086"/>
                <a:gd name="T53" fmla="*/ 0 h 174"/>
                <a:gd name="T54" fmla="*/ 998 w 2086"/>
                <a:gd name="T55" fmla="*/ 24 h 174"/>
                <a:gd name="T56" fmla="*/ 960 w 2086"/>
                <a:gd name="T57" fmla="*/ 98 h 174"/>
                <a:gd name="T58" fmla="*/ 928 w 2086"/>
                <a:gd name="T59" fmla="*/ 150 h 174"/>
                <a:gd name="T60" fmla="*/ 904 w 2086"/>
                <a:gd name="T61" fmla="*/ 166 h 174"/>
                <a:gd name="T62" fmla="*/ 880 w 2086"/>
                <a:gd name="T63" fmla="*/ 170 h 174"/>
                <a:gd name="T64" fmla="*/ 852 w 2086"/>
                <a:gd name="T65" fmla="*/ 160 h 174"/>
                <a:gd name="T66" fmla="*/ 828 w 2086"/>
                <a:gd name="T67" fmla="*/ 134 h 174"/>
                <a:gd name="T68" fmla="*/ 790 w 2086"/>
                <a:gd name="T69" fmla="*/ 56 h 174"/>
                <a:gd name="T70" fmla="*/ 754 w 2086"/>
                <a:gd name="T71" fmla="*/ 14 h 174"/>
                <a:gd name="T72" fmla="*/ 738 w 2086"/>
                <a:gd name="T73" fmla="*/ 4 h 174"/>
                <a:gd name="T74" fmla="*/ 724 w 2086"/>
                <a:gd name="T75" fmla="*/ 0 h 174"/>
                <a:gd name="T76" fmla="*/ 694 w 2086"/>
                <a:gd name="T77" fmla="*/ 10 h 174"/>
                <a:gd name="T78" fmla="*/ 658 w 2086"/>
                <a:gd name="T79" fmla="*/ 58 h 174"/>
                <a:gd name="T80" fmla="*/ 610 w 2086"/>
                <a:gd name="T81" fmla="*/ 140 h 174"/>
                <a:gd name="T82" fmla="*/ 566 w 2086"/>
                <a:gd name="T83" fmla="*/ 170 h 174"/>
                <a:gd name="T84" fmla="*/ 528 w 2086"/>
                <a:gd name="T85" fmla="*/ 152 h 174"/>
                <a:gd name="T86" fmla="*/ 486 w 2086"/>
                <a:gd name="T87" fmla="*/ 94 h 174"/>
                <a:gd name="T88" fmla="*/ 452 w 2086"/>
                <a:gd name="T89" fmla="*/ 28 h 174"/>
                <a:gd name="T90" fmla="*/ 414 w 2086"/>
                <a:gd name="T91" fmla="*/ 4 h 174"/>
                <a:gd name="T92" fmla="*/ 380 w 2086"/>
                <a:gd name="T93" fmla="*/ 8 h 174"/>
                <a:gd name="T94" fmla="*/ 352 w 2086"/>
                <a:gd name="T95" fmla="*/ 30 h 174"/>
                <a:gd name="T96" fmla="*/ 320 w 2086"/>
                <a:gd name="T97" fmla="*/ 88 h 174"/>
                <a:gd name="T98" fmla="*/ 278 w 2086"/>
                <a:gd name="T99" fmla="*/ 152 h 174"/>
                <a:gd name="T100" fmla="*/ 240 w 2086"/>
                <a:gd name="T101" fmla="*/ 174 h 174"/>
                <a:gd name="T102" fmla="*/ 202 w 2086"/>
                <a:gd name="T103" fmla="*/ 156 h 174"/>
                <a:gd name="T104" fmla="*/ 166 w 2086"/>
                <a:gd name="T105" fmla="*/ 94 h 174"/>
                <a:gd name="T106" fmla="*/ 144 w 2086"/>
                <a:gd name="T107" fmla="*/ 42 h 174"/>
                <a:gd name="T108" fmla="*/ 98 w 2086"/>
                <a:gd name="T109" fmla="*/ 6 h 174"/>
                <a:gd name="T110" fmla="*/ 50 w 2086"/>
                <a:gd name="T111" fmla="*/ 8 h 174"/>
                <a:gd name="T112" fmla="*/ 16 w 2086"/>
                <a:gd name="T113" fmla="*/ 56 h 1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86"/>
                <a:gd name="T172" fmla="*/ 0 h 174"/>
                <a:gd name="T173" fmla="*/ 2086 w 2086"/>
                <a:gd name="T174" fmla="*/ 174 h 17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86" h="174">
                  <a:moveTo>
                    <a:pt x="2086" y="90"/>
                  </a:moveTo>
                  <a:lnTo>
                    <a:pt x="2076" y="66"/>
                  </a:lnTo>
                  <a:lnTo>
                    <a:pt x="2060" y="36"/>
                  </a:lnTo>
                  <a:lnTo>
                    <a:pt x="2050" y="22"/>
                  </a:lnTo>
                  <a:lnTo>
                    <a:pt x="2036" y="10"/>
                  </a:lnTo>
                  <a:lnTo>
                    <a:pt x="2020" y="2"/>
                  </a:lnTo>
                  <a:lnTo>
                    <a:pt x="2004" y="2"/>
                  </a:lnTo>
                  <a:lnTo>
                    <a:pt x="1990" y="4"/>
                  </a:lnTo>
                  <a:lnTo>
                    <a:pt x="1974" y="14"/>
                  </a:lnTo>
                  <a:lnTo>
                    <a:pt x="1960" y="28"/>
                  </a:lnTo>
                  <a:lnTo>
                    <a:pt x="1948" y="44"/>
                  </a:lnTo>
                  <a:lnTo>
                    <a:pt x="1936" y="68"/>
                  </a:lnTo>
                  <a:lnTo>
                    <a:pt x="1924" y="96"/>
                  </a:lnTo>
                  <a:lnTo>
                    <a:pt x="1912" y="120"/>
                  </a:lnTo>
                  <a:lnTo>
                    <a:pt x="1896" y="144"/>
                  </a:lnTo>
                  <a:lnTo>
                    <a:pt x="1882" y="158"/>
                  </a:lnTo>
                  <a:lnTo>
                    <a:pt x="1866" y="168"/>
                  </a:lnTo>
                  <a:lnTo>
                    <a:pt x="1846" y="172"/>
                  </a:lnTo>
                  <a:lnTo>
                    <a:pt x="1834" y="170"/>
                  </a:lnTo>
                  <a:lnTo>
                    <a:pt x="1824" y="168"/>
                  </a:lnTo>
                  <a:lnTo>
                    <a:pt x="1802" y="152"/>
                  </a:lnTo>
                  <a:lnTo>
                    <a:pt x="1806" y="154"/>
                  </a:lnTo>
                  <a:lnTo>
                    <a:pt x="1790" y="136"/>
                  </a:lnTo>
                  <a:lnTo>
                    <a:pt x="1774" y="108"/>
                  </a:lnTo>
                  <a:lnTo>
                    <a:pt x="1760" y="84"/>
                  </a:lnTo>
                  <a:lnTo>
                    <a:pt x="1746" y="58"/>
                  </a:lnTo>
                  <a:lnTo>
                    <a:pt x="1734" y="40"/>
                  </a:lnTo>
                  <a:lnTo>
                    <a:pt x="1718" y="22"/>
                  </a:lnTo>
                  <a:lnTo>
                    <a:pt x="1698" y="10"/>
                  </a:lnTo>
                  <a:lnTo>
                    <a:pt x="1678" y="4"/>
                  </a:lnTo>
                  <a:lnTo>
                    <a:pt x="1664" y="10"/>
                  </a:lnTo>
                  <a:lnTo>
                    <a:pt x="1658" y="14"/>
                  </a:lnTo>
                  <a:lnTo>
                    <a:pt x="1648" y="24"/>
                  </a:lnTo>
                  <a:lnTo>
                    <a:pt x="1638" y="32"/>
                  </a:lnTo>
                  <a:lnTo>
                    <a:pt x="1624" y="52"/>
                  </a:lnTo>
                  <a:lnTo>
                    <a:pt x="1610" y="82"/>
                  </a:lnTo>
                  <a:lnTo>
                    <a:pt x="1600" y="100"/>
                  </a:lnTo>
                  <a:lnTo>
                    <a:pt x="1592" y="120"/>
                  </a:lnTo>
                  <a:lnTo>
                    <a:pt x="1576" y="144"/>
                  </a:lnTo>
                  <a:lnTo>
                    <a:pt x="1558" y="160"/>
                  </a:lnTo>
                  <a:lnTo>
                    <a:pt x="1544" y="168"/>
                  </a:lnTo>
                  <a:lnTo>
                    <a:pt x="1532" y="172"/>
                  </a:lnTo>
                  <a:lnTo>
                    <a:pt x="1514" y="170"/>
                  </a:lnTo>
                  <a:lnTo>
                    <a:pt x="1502" y="166"/>
                  </a:lnTo>
                  <a:lnTo>
                    <a:pt x="1488" y="156"/>
                  </a:lnTo>
                  <a:lnTo>
                    <a:pt x="1476" y="140"/>
                  </a:lnTo>
                  <a:lnTo>
                    <a:pt x="1464" y="118"/>
                  </a:lnTo>
                  <a:lnTo>
                    <a:pt x="1448" y="86"/>
                  </a:lnTo>
                  <a:lnTo>
                    <a:pt x="1436" y="60"/>
                  </a:lnTo>
                  <a:lnTo>
                    <a:pt x="1428" y="48"/>
                  </a:lnTo>
                  <a:lnTo>
                    <a:pt x="1420" y="36"/>
                  </a:lnTo>
                  <a:lnTo>
                    <a:pt x="1408" y="26"/>
                  </a:lnTo>
                  <a:lnTo>
                    <a:pt x="1402" y="20"/>
                  </a:lnTo>
                  <a:lnTo>
                    <a:pt x="1390" y="12"/>
                  </a:lnTo>
                  <a:lnTo>
                    <a:pt x="1376" y="4"/>
                  </a:lnTo>
                  <a:lnTo>
                    <a:pt x="1362" y="2"/>
                  </a:lnTo>
                  <a:lnTo>
                    <a:pt x="1352" y="4"/>
                  </a:lnTo>
                  <a:lnTo>
                    <a:pt x="1336" y="10"/>
                  </a:lnTo>
                  <a:lnTo>
                    <a:pt x="1320" y="24"/>
                  </a:lnTo>
                  <a:lnTo>
                    <a:pt x="1304" y="50"/>
                  </a:lnTo>
                  <a:lnTo>
                    <a:pt x="1282" y="90"/>
                  </a:lnTo>
                  <a:lnTo>
                    <a:pt x="1268" y="118"/>
                  </a:lnTo>
                  <a:lnTo>
                    <a:pt x="1256" y="136"/>
                  </a:lnTo>
                  <a:lnTo>
                    <a:pt x="1246" y="148"/>
                  </a:lnTo>
                  <a:lnTo>
                    <a:pt x="1228" y="166"/>
                  </a:lnTo>
                  <a:lnTo>
                    <a:pt x="1218" y="170"/>
                  </a:lnTo>
                  <a:lnTo>
                    <a:pt x="1206" y="174"/>
                  </a:lnTo>
                  <a:lnTo>
                    <a:pt x="1190" y="170"/>
                  </a:lnTo>
                  <a:lnTo>
                    <a:pt x="1174" y="162"/>
                  </a:lnTo>
                  <a:lnTo>
                    <a:pt x="1164" y="150"/>
                  </a:lnTo>
                  <a:lnTo>
                    <a:pt x="1152" y="136"/>
                  </a:lnTo>
                  <a:lnTo>
                    <a:pt x="1144" y="118"/>
                  </a:lnTo>
                  <a:lnTo>
                    <a:pt x="1134" y="98"/>
                  </a:lnTo>
                  <a:lnTo>
                    <a:pt x="1124" y="78"/>
                  </a:lnTo>
                  <a:lnTo>
                    <a:pt x="1110" y="52"/>
                  </a:lnTo>
                  <a:lnTo>
                    <a:pt x="1094" y="28"/>
                  </a:lnTo>
                  <a:lnTo>
                    <a:pt x="1078" y="16"/>
                  </a:lnTo>
                  <a:lnTo>
                    <a:pt x="1064" y="8"/>
                  </a:lnTo>
                  <a:lnTo>
                    <a:pt x="1056" y="4"/>
                  </a:lnTo>
                  <a:lnTo>
                    <a:pt x="1044" y="0"/>
                  </a:lnTo>
                  <a:lnTo>
                    <a:pt x="1034" y="0"/>
                  </a:lnTo>
                  <a:lnTo>
                    <a:pt x="1018" y="6"/>
                  </a:lnTo>
                  <a:lnTo>
                    <a:pt x="1006" y="16"/>
                  </a:lnTo>
                  <a:lnTo>
                    <a:pt x="998" y="24"/>
                  </a:lnTo>
                  <a:lnTo>
                    <a:pt x="990" y="36"/>
                  </a:lnTo>
                  <a:lnTo>
                    <a:pt x="972" y="68"/>
                  </a:lnTo>
                  <a:lnTo>
                    <a:pt x="960" y="98"/>
                  </a:lnTo>
                  <a:lnTo>
                    <a:pt x="950" y="116"/>
                  </a:lnTo>
                  <a:lnTo>
                    <a:pt x="942" y="132"/>
                  </a:lnTo>
                  <a:lnTo>
                    <a:pt x="928" y="150"/>
                  </a:lnTo>
                  <a:lnTo>
                    <a:pt x="916" y="160"/>
                  </a:lnTo>
                  <a:lnTo>
                    <a:pt x="912" y="162"/>
                  </a:lnTo>
                  <a:lnTo>
                    <a:pt x="904" y="166"/>
                  </a:lnTo>
                  <a:lnTo>
                    <a:pt x="896" y="168"/>
                  </a:lnTo>
                  <a:lnTo>
                    <a:pt x="890" y="172"/>
                  </a:lnTo>
                  <a:lnTo>
                    <a:pt x="880" y="170"/>
                  </a:lnTo>
                  <a:lnTo>
                    <a:pt x="872" y="168"/>
                  </a:lnTo>
                  <a:lnTo>
                    <a:pt x="862" y="164"/>
                  </a:lnTo>
                  <a:lnTo>
                    <a:pt x="852" y="160"/>
                  </a:lnTo>
                  <a:lnTo>
                    <a:pt x="848" y="156"/>
                  </a:lnTo>
                  <a:lnTo>
                    <a:pt x="838" y="148"/>
                  </a:lnTo>
                  <a:lnTo>
                    <a:pt x="828" y="134"/>
                  </a:lnTo>
                  <a:lnTo>
                    <a:pt x="814" y="110"/>
                  </a:lnTo>
                  <a:lnTo>
                    <a:pt x="802" y="80"/>
                  </a:lnTo>
                  <a:lnTo>
                    <a:pt x="790" y="56"/>
                  </a:lnTo>
                  <a:lnTo>
                    <a:pt x="780" y="42"/>
                  </a:lnTo>
                  <a:lnTo>
                    <a:pt x="770" y="28"/>
                  </a:lnTo>
                  <a:lnTo>
                    <a:pt x="754" y="14"/>
                  </a:lnTo>
                  <a:lnTo>
                    <a:pt x="746" y="8"/>
                  </a:lnTo>
                  <a:lnTo>
                    <a:pt x="740" y="4"/>
                  </a:lnTo>
                  <a:lnTo>
                    <a:pt x="738" y="4"/>
                  </a:lnTo>
                  <a:lnTo>
                    <a:pt x="744" y="6"/>
                  </a:lnTo>
                  <a:lnTo>
                    <a:pt x="734" y="2"/>
                  </a:lnTo>
                  <a:lnTo>
                    <a:pt x="724" y="0"/>
                  </a:lnTo>
                  <a:lnTo>
                    <a:pt x="712" y="2"/>
                  </a:lnTo>
                  <a:lnTo>
                    <a:pt x="702" y="6"/>
                  </a:lnTo>
                  <a:lnTo>
                    <a:pt x="694" y="10"/>
                  </a:lnTo>
                  <a:lnTo>
                    <a:pt x="684" y="20"/>
                  </a:lnTo>
                  <a:lnTo>
                    <a:pt x="668" y="40"/>
                  </a:lnTo>
                  <a:lnTo>
                    <a:pt x="658" y="58"/>
                  </a:lnTo>
                  <a:lnTo>
                    <a:pt x="642" y="86"/>
                  </a:lnTo>
                  <a:lnTo>
                    <a:pt x="626" y="118"/>
                  </a:lnTo>
                  <a:lnTo>
                    <a:pt x="610" y="140"/>
                  </a:lnTo>
                  <a:lnTo>
                    <a:pt x="592" y="162"/>
                  </a:lnTo>
                  <a:lnTo>
                    <a:pt x="578" y="166"/>
                  </a:lnTo>
                  <a:lnTo>
                    <a:pt x="566" y="170"/>
                  </a:lnTo>
                  <a:lnTo>
                    <a:pt x="546" y="166"/>
                  </a:lnTo>
                  <a:lnTo>
                    <a:pt x="532" y="156"/>
                  </a:lnTo>
                  <a:lnTo>
                    <a:pt x="528" y="152"/>
                  </a:lnTo>
                  <a:lnTo>
                    <a:pt x="512" y="134"/>
                  </a:lnTo>
                  <a:lnTo>
                    <a:pt x="496" y="112"/>
                  </a:lnTo>
                  <a:lnTo>
                    <a:pt x="486" y="94"/>
                  </a:lnTo>
                  <a:lnTo>
                    <a:pt x="476" y="72"/>
                  </a:lnTo>
                  <a:lnTo>
                    <a:pt x="464" y="50"/>
                  </a:lnTo>
                  <a:lnTo>
                    <a:pt x="452" y="28"/>
                  </a:lnTo>
                  <a:lnTo>
                    <a:pt x="434" y="14"/>
                  </a:lnTo>
                  <a:lnTo>
                    <a:pt x="422" y="8"/>
                  </a:lnTo>
                  <a:lnTo>
                    <a:pt x="414" y="4"/>
                  </a:lnTo>
                  <a:lnTo>
                    <a:pt x="404" y="2"/>
                  </a:lnTo>
                  <a:lnTo>
                    <a:pt x="392" y="4"/>
                  </a:lnTo>
                  <a:lnTo>
                    <a:pt x="380" y="8"/>
                  </a:lnTo>
                  <a:lnTo>
                    <a:pt x="368" y="14"/>
                  </a:lnTo>
                  <a:lnTo>
                    <a:pt x="358" y="24"/>
                  </a:lnTo>
                  <a:lnTo>
                    <a:pt x="352" y="30"/>
                  </a:lnTo>
                  <a:lnTo>
                    <a:pt x="342" y="46"/>
                  </a:lnTo>
                  <a:lnTo>
                    <a:pt x="332" y="62"/>
                  </a:lnTo>
                  <a:lnTo>
                    <a:pt x="320" y="88"/>
                  </a:lnTo>
                  <a:lnTo>
                    <a:pt x="308" y="110"/>
                  </a:lnTo>
                  <a:lnTo>
                    <a:pt x="294" y="132"/>
                  </a:lnTo>
                  <a:lnTo>
                    <a:pt x="278" y="152"/>
                  </a:lnTo>
                  <a:lnTo>
                    <a:pt x="266" y="162"/>
                  </a:lnTo>
                  <a:lnTo>
                    <a:pt x="256" y="170"/>
                  </a:lnTo>
                  <a:lnTo>
                    <a:pt x="240" y="174"/>
                  </a:lnTo>
                  <a:lnTo>
                    <a:pt x="226" y="170"/>
                  </a:lnTo>
                  <a:lnTo>
                    <a:pt x="212" y="164"/>
                  </a:lnTo>
                  <a:lnTo>
                    <a:pt x="202" y="156"/>
                  </a:lnTo>
                  <a:lnTo>
                    <a:pt x="188" y="136"/>
                  </a:lnTo>
                  <a:lnTo>
                    <a:pt x="176" y="112"/>
                  </a:lnTo>
                  <a:lnTo>
                    <a:pt x="166" y="94"/>
                  </a:lnTo>
                  <a:lnTo>
                    <a:pt x="162" y="76"/>
                  </a:lnTo>
                  <a:lnTo>
                    <a:pt x="154" y="62"/>
                  </a:lnTo>
                  <a:lnTo>
                    <a:pt x="144" y="42"/>
                  </a:lnTo>
                  <a:lnTo>
                    <a:pt x="132" y="28"/>
                  </a:lnTo>
                  <a:lnTo>
                    <a:pt x="122" y="18"/>
                  </a:lnTo>
                  <a:lnTo>
                    <a:pt x="98" y="6"/>
                  </a:lnTo>
                  <a:lnTo>
                    <a:pt x="74" y="0"/>
                  </a:lnTo>
                  <a:lnTo>
                    <a:pt x="58" y="4"/>
                  </a:lnTo>
                  <a:lnTo>
                    <a:pt x="50" y="8"/>
                  </a:lnTo>
                  <a:lnTo>
                    <a:pt x="40" y="18"/>
                  </a:lnTo>
                  <a:lnTo>
                    <a:pt x="30" y="32"/>
                  </a:lnTo>
                  <a:lnTo>
                    <a:pt x="16" y="56"/>
                  </a:lnTo>
                  <a:lnTo>
                    <a:pt x="6" y="74"/>
                  </a:lnTo>
                  <a:lnTo>
                    <a:pt x="0" y="84"/>
                  </a:lnTo>
                </a:path>
              </a:pathLst>
            </a:custGeom>
            <a:noFill/>
            <a:ln w="15875">
              <a:solidFill>
                <a:srgbClr val="0096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3956012" y="3753362"/>
            <a:ext cx="1656184" cy="0"/>
          </a:xfrm>
          <a:prstGeom prst="straightConnector1">
            <a:avLst/>
          </a:prstGeom>
          <a:ln w="76200" cmpd="sng">
            <a:solidFill>
              <a:srgbClr val="00009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76292" y="3753362"/>
            <a:ext cx="1912132" cy="0"/>
          </a:xfrm>
          <a:prstGeom prst="straightConnector1">
            <a:avLst/>
          </a:prstGeom>
          <a:ln w="76200" cmpd="sng">
            <a:solidFill>
              <a:srgbClr val="00009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4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476" y="3294713"/>
            <a:ext cx="615988" cy="81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574594" y="3321314"/>
            <a:ext cx="997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802.1X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11960" y="3321314"/>
            <a:ext cx="1153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RADIUS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5197" y="3321314"/>
            <a:ext cx="1467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LDAP, SQL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02794" y="4185410"/>
            <a:ext cx="217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NAS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(e.g., WiFi router)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01445" y="4185410"/>
            <a:ext cx="1823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Authentication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Server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53710" y="4185410"/>
            <a:ext cx="1182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Backend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Service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3214" y="4185410"/>
            <a:ext cx="840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Client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1331640" y="1148880"/>
            <a:ext cx="2448272" cy="1368152"/>
          </a:xfrm>
          <a:prstGeom prst="wedgeRoundRectCallout">
            <a:avLst>
              <a:gd name="adj1" fmla="val -68628"/>
              <a:gd name="adj2" fmla="val 10527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Usuário</a:t>
            </a:r>
            <a:r>
              <a:rPr lang="en-US" sz="2400" dirty="0" smtClean="0"/>
              <a:t> </a:t>
            </a:r>
            <a:r>
              <a:rPr lang="en-US" sz="2400" dirty="0" err="1" smtClean="0"/>
              <a:t>solicita</a:t>
            </a:r>
            <a:r>
              <a:rPr lang="en-US" sz="2400" dirty="0" smtClean="0"/>
              <a:t> </a:t>
            </a:r>
            <a:r>
              <a:rPr lang="en-US" sz="2400" dirty="0" err="1" smtClean="0"/>
              <a:t>acesso</a:t>
            </a:r>
            <a:r>
              <a:rPr lang="en-US" sz="2400" dirty="0" smtClean="0"/>
              <a:t> </a:t>
            </a:r>
            <a:r>
              <a:rPr lang="en-US" sz="2400" dirty="0" err="1" smtClean="0"/>
              <a:t>à</a:t>
            </a:r>
            <a:r>
              <a:rPr lang="en-US" sz="2400" dirty="0" smtClean="0"/>
              <a:t> </a:t>
            </a:r>
            <a:r>
              <a:rPr lang="en-US" sz="2400" dirty="0" err="1" smtClean="0"/>
              <a:t>rede</a:t>
            </a:r>
            <a:endParaRPr lang="en-US" sz="2400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4644008" y="1148880"/>
            <a:ext cx="3240360" cy="1368152"/>
          </a:xfrm>
          <a:prstGeom prst="wedgeRoundRectCallout">
            <a:avLst>
              <a:gd name="adj1" fmla="val 37885"/>
              <a:gd name="adj2" fmla="val 7804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AAIs </a:t>
            </a:r>
            <a:r>
              <a:rPr lang="en-US" sz="2400" dirty="0" err="1" smtClean="0"/>
              <a:t>são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sistemas</a:t>
            </a:r>
            <a:r>
              <a:rPr lang="en-US" sz="2400" dirty="0" smtClean="0"/>
              <a:t> </a:t>
            </a:r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 smtClean="0"/>
              <a:t>críticos</a:t>
            </a:r>
            <a:r>
              <a:rPr lang="en-US" sz="2400" dirty="0" smtClean="0"/>
              <a:t> de </a:t>
            </a:r>
            <a:r>
              <a:rPr lang="en-US" sz="2400" dirty="0" err="1" smtClean="0"/>
              <a:t>infras</a:t>
            </a:r>
            <a:r>
              <a:rPr lang="en-US" sz="2400" dirty="0" smtClean="0"/>
              <a:t> de TI</a:t>
            </a:r>
            <a:endParaRPr lang="en-US" sz="2400" dirty="0"/>
          </a:p>
        </p:txBody>
      </p:sp>
      <p:pic>
        <p:nvPicPr>
          <p:cNvPr id="29" name="Picture 28" descr="targetattack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0" y="1724944"/>
            <a:ext cx="1187624" cy="118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0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298975" y="202225"/>
            <a:ext cx="8474100" cy="5925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Vazamento de dados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5076056" y="2949080"/>
            <a:ext cx="3995936" cy="2088232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68" descr="Wireless Router, Added 04/20/2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77298"/>
            <a:ext cx="10668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6705AccessSvr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96" y="3249306"/>
            <a:ext cx="88265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5" descr="UP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7" y="3163156"/>
            <a:ext cx="1043607" cy="102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38"/>
          <p:cNvGrpSpPr>
            <a:grpSpLocks noChangeAspect="1"/>
          </p:cNvGrpSpPr>
          <p:nvPr/>
        </p:nvGrpSpPr>
        <p:grpSpPr bwMode="auto">
          <a:xfrm>
            <a:off x="1331640" y="3753362"/>
            <a:ext cx="1440160" cy="136161"/>
            <a:chOff x="3120" y="3600"/>
            <a:chExt cx="2112" cy="200"/>
          </a:xfrm>
        </p:grpSpPr>
        <p:sp>
          <p:nvSpPr>
            <p:cNvPr id="14" name="AutoShape 37"/>
            <p:cNvSpPr>
              <a:spLocks noChangeAspect="1" noChangeArrowheads="1" noTextEdit="1"/>
            </p:cNvSpPr>
            <p:nvPr/>
          </p:nvSpPr>
          <p:spPr bwMode="auto">
            <a:xfrm>
              <a:off x="3120" y="3600"/>
              <a:ext cx="211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39"/>
            <p:cNvSpPr>
              <a:spLocks/>
            </p:cNvSpPr>
            <p:nvPr/>
          </p:nvSpPr>
          <p:spPr bwMode="auto">
            <a:xfrm>
              <a:off x="3134" y="3612"/>
              <a:ext cx="2084" cy="174"/>
            </a:xfrm>
            <a:custGeom>
              <a:avLst/>
              <a:gdLst>
                <a:gd name="T0" fmla="*/ 2058 w 2084"/>
                <a:gd name="T1" fmla="*/ 138 h 174"/>
                <a:gd name="T2" fmla="*/ 2018 w 2084"/>
                <a:gd name="T3" fmla="*/ 172 h 174"/>
                <a:gd name="T4" fmla="*/ 1972 w 2084"/>
                <a:gd name="T5" fmla="*/ 160 h 174"/>
                <a:gd name="T6" fmla="*/ 1934 w 2084"/>
                <a:gd name="T7" fmla="*/ 106 h 174"/>
                <a:gd name="T8" fmla="*/ 1894 w 2084"/>
                <a:gd name="T9" fmla="*/ 30 h 174"/>
                <a:gd name="T10" fmla="*/ 1844 w 2084"/>
                <a:gd name="T11" fmla="*/ 2 h 174"/>
                <a:gd name="T12" fmla="*/ 1800 w 2084"/>
                <a:gd name="T13" fmla="*/ 22 h 174"/>
                <a:gd name="T14" fmla="*/ 1774 w 2084"/>
                <a:gd name="T15" fmla="*/ 66 h 174"/>
                <a:gd name="T16" fmla="*/ 1732 w 2084"/>
                <a:gd name="T17" fmla="*/ 134 h 174"/>
                <a:gd name="T18" fmla="*/ 1676 w 2084"/>
                <a:gd name="T19" fmla="*/ 170 h 174"/>
                <a:gd name="T20" fmla="*/ 1646 w 2084"/>
                <a:gd name="T21" fmla="*/ 150 h 174"/>
                <a:gd name="T22" fmla="*/ 1608 w 2084"/>
                <a:gd name="T23" fmla="*/ 92 h 174"/>
                <a:gd name="T24" fmla="*/ 1574 w 2084"/>
                <a:gd name="T25" fmla="*/ 30 h 174"/>
                <a:gd name="T26" fmla="*/ 1530 w 2084"/>
                <a:gd name="T27" fmla="*/ 2 h 174"/>
                <a:gd name="T28" fmla="*/ 1486 w 2084"/>
                <a:gd name="T29" fmla="*/ 18 h 174"/>
                <a:gd name="T30" fmla="*/ 1448 w 2084"/>
                <a:gd name="T31" fmla="*/ 88 h 174"/>
                <a:gd name="T32" fmla="*/ 1418 w 2084"/>
                <a:gd name="T33" fmla="*/ 138 h 174"/>
                <a:gd name="T34" fmla="*/ 1388 w 2084"/>
                <a:gd name="T35" fmla="*/ 162 h 174"/>
                <a:gd name="T36" fmla="*/ 1350 w 2084"/>
                <a:gd name="T37" fmla="*/ 170 h 174"/>
                <a:gd name="T38" fmla="*/ 1302 w 2084"/>
                <a:gd name="T39" fmla="*/ 124 h 174"/>
                <a:gd name="T40" fmla="*/ 1254 w 2084"/>
                <a:gd name="T41" fmla="*/ 38 h 174"/>
                <a:gd name="T42" fmla="*/ 1216 w 2084"/>
                <a:gd name="T43" fmla="*/ 4 h 174"/>
                <a:gd name="T44" fmla="*/ 1174 w 2084"/>
                <a:gd name="T45" fmla="*/ 12 h 174"/>
                <a:gd name="T46" fmla="*/ 1142 w 2084"/>
                <a:gd name="T47" fmla="*/ 56 h 174"/>
                <a:gd name="T48" fmla="*/ 1108 w 2084"/>
                <a:gd name="T49" fmla="*/ 122 h 174"/>
                <a:gd name="T50" fmla="*/ 1062 w 2084"/>
                <a:gd name="T51" fmla="*/ 166 h 174"/>
                <a:gd name="T52" fmla="*/ 1032 w 2084"/>
                <a:gd name="T53" fmla="*/ 174 h 174"/>
                <a:gd name="T54" fmla="*/ 996 w 2084"/>
                <a:gd name="T55" fmla="*/ 150 h 174"/>
                <a:gd name="T56" fmla="*/ 958 w 2084"/>
                <a:gd name="T57" fmla="*/ 76 h 174"/>
                <a:gd name="T58" fmla="*/ 926 w 2084"/>
                <a:gd name="T59" fmla="*/ 24 h 174"/>
                <a:gd name="T60" fmla="*/ 902 w 2084"/>
                <a:gd name="T61" fmla="*/ 8 h 174"/>
                <a:gd name="T62" fmla="*/ 878 w 2084"/>
                <a:gd name="T63" fmla="*/ 4 h 174"/>
                <a:gd name="T64" fmla="*/ 852 w 2084"/>
                <a:gd name="T65" fmla="*/ 14 h 174"/>
                <a:gd name="T66" fmla="*/ 826 w 2084"/>
                <a:gd name="T67" fmla="*/ 40 h 174"/>
                <a:gd name="T68" fmla="*/ 788 w 2084"/>
                <a:gd name="T69" fmla="*/ 118 h 174"/>
                <a:gd name="T70" fmla="*/ 754 w 2084"/>
                <a:gd name="T71" fmla="*/ 160 h 174"/>
                <a:gd name="T72" fmla="*/ 738 w 2084"/>
                <a:gd name="T73" fmla="*/ 170 h 174"/>
                <a:gd name="T74" fmla="*/ 724 w 2084"/>
                <a:gd name="T75" fmla="*/ 174 h 174"/>
                <a:gd name="T76" fmla="*/ 692 w 2084"/>
                <a:gd name="T77" fmla="*/ 162 h 174"/>
                <a:gd name="T78" fmla="*/ 656 w 2084"/>
                <a:gd name="T79" fmla="*/ 116 h 174"/>
                <a:gd name="T80" fmla="*/ 608 w 2084"/>
                <a:gd name="T81" fmla="*/ 34 h 174"/>
                <a:gd name="T82" fmla="*/ 564 w 2084"/>
                <a:gd name="T83" fmla="*/ 4 h 174"/>
                <a:gd name="T84" fmla="*/ 526 w 2084"/>
                <a:gd name="T85" fmla="*/ 22 h 174"/>
                <a:gd name="T86" fmla="*/ 484 w 2084"/>
                <a:gd name="T87" fmla="*/ 80 h 174"/>
                <a:gd name="T88" fmla="*/ 450 w 2084"/>
                <a:gd name="T89" fmla="*/ 146 h 174"/>
                <a:gd name="T90" fmla="*/ 414 w 2084"/>
                <a:gd name="T91" fmla="*/ 170 h 174"/>
                <a:gd name="T92" fmla="*/ 378 w 2084"/>
                <a:gd name="T93" fmla="*/ 166 h 174"/>
                <a:gd name="T94" fmla="*/ 350 w 2084"/>
                <a:gd name="T95" fmla="*/ 144 h 174"/>
                <a:gd name="T96" fmla="*/ 318 w 2084"/>
                <a:gd name="T97" fmla="*/ 86 h 174"/>
                <a:gd name="T98" fmla="*/ 276 w 2084"/>
                <a:gd name="T99" fmla="*/ 22 h 174"/>
                <a:gd name="T100" fmla="*/ 240 w 2084"/>
                <a:gd name="T101" fmla="*/ 0 h 174"/>
                <a:gd name="T102" fmla="*/ 200 w 2084"/>
                <a:gd name="T103" fmla="*/ 18 h 174"/>
                <a:gd name="T104" fmla="*/ 166 w 2084"/>
                <a:gd name="T105" fmla="*/ 80 h 174"/>
                <a:gd name="T106" fmla="*/ 142 w 2084"/>
                <a:gd name="T107" fmla="*/ 132 h 174"/>
                <a:gd name="T108" fmla="*/ 96 w 2084"/>
                <a:gd name="T109" fmla="*/ 168 h 174"/>
                <a:gd name="T110" fmla="*/ 50 w 2084"/>
                <a:gd name="T111" fmla="*/ 166 h 174"/>
                <a:gd name="T112" fmla="*/ 14 w 2084"/>
                <a:gd name="T113" fmla="*/ 118 h 1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84"/>
                <a:gd name="T172" fmla="*/ 0 h 174"/>
                <a:gd name="T173" fmla="*/ 2084 w 2084"/>
                <a:gd name="T174" fmla="*/ 174 h 17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84" h="174">
                  <a:moveTo>
                    <a:pt x="2084" y="84"/>
                  </a:moveTo>
                  <a:lnTo>
                    <a:pt x="2074" y="108"/>
                  </a:lnTo>
                  <a:lnTo>
                    <a:pt x="2058" y="138"/>
                  </a:lnTo>
                  <a:lnTo>
                    <a:pt x="2048" y="152"/>
                  </a:lnTo>
                  <a:lnTo>
                    <a:pt x="2034" y="164"/>
                  </a:lnTo>
                  <a:lnTo>
                    <a:pt x="2018" y="172"/>
                  </a:lnTo>
                  <a:lnTo>
                    <a:pt x="2002" y="172"/>
                  </a:lnTo>
                  <a:lnTo>
                    <a:pt x="1988" y="170"/>
                  </a:lnTo>
                  <a:lnTo>
                    <a:pt x="1972" y="160"/>
                  </a:lnTo>
                  <a:lnTo>
                    <a:pt x="1958" y="146"/>
                  </a:lnTo>
                  <a:lnTo>
                    <a:pt x="1946" y="130"/>
                  </a:lnTo>
                  <a:lnTo>
                    <a:pt x="1934" y="106"/>
                  </a:lnTo>
                  <a:lnTo>
                    <a:pt x="1922" y="78"/>
                  </a:lnTo>
                  <a:lnTo>
                    <a:pt x="1910" y="54"/>
                  </a:lnTo>
                  <a:lnTo>
                    <a:pt x="1894" y="30"/>
                  </a:lnTo>
                  <a:lnTo>
                    <a:pt x="1882" y="16"/>
                  </a:lnTo>
                  <a:lnTo>
                    <a:pt x="1864" y="6"/>
                  </a:lnTo>
                  <a:lnTo>
                    <a:pt x="1844" y="2"/>
                  </a:lnTo>
                  <a:lnTo>
                    <a:pt x="1834" y="4"/>
                  </a:lnTo>
                  <a:lnTo>
                    <a:pt x="1822" y="6"/>
                  </a:lnTo>
                  <a:lnTo>
                    <a:pt x="1800" y="22"/>
                  </a:lnTo>
                  <a:lnTo>
                    <a:pt x="1804" y="20"/>
                  </a:lnTo>
                  <a:lnTo>
                    <a:pt x="1788" y="38"/>
                  </a:lnTo>
                  <a:lnTo>
                    <a:pt x="1774" y="66"/>
                  </a:lnTo>
                  <a:lnTo>
                    <a:pt x="1760" y="90"/>
                  </a:lnTo>
                  <a:lnTo>
                    <a:pt x="1746" y="116"/>
                  </a:lnTo>
                  <a:lnTo>
                    <a:pt x="1732" y="134"/>
                  </a:lnTo>
                  <a:lnTo>
                    <a:pt x="1716" y="152"/>
                  </a:lnTo>
                  <a:lnTo>
                    <a:pt x="1698" y="164"/>
                  </a:lnTo>
                  <a:lnTo>
                    <a:pt x="1676" y="170"/>
                  </a:lnTo>
                  <a:lnTo>
                    <a:pt x="1662" y="164"/>
                  </a:lnTo>
                  <a:lnTo>
                    <a:pt x="1656" y="160"/>
                  </a:lnTo>
                  <a:lnTo>
                    <a:pt x="1646" y="150"/>
                  </a:lnTo>
                  <a:lnTo>
                    <a:pt x="1638" y="142"/>
                  </a:lnTo>
                  <a:lnTo>
                    <a:pt x="1624" y="122"/>
                  </a:lnTo>
                  <a:lnTo>
                    <a:pt x="1608" y="92"/>
                  </a:lnTo>
                  <a:lnTo>
                    <a:pt x="1600" y="74"/>
                  </a:lnTo>
                  <a:lnTo>
                    <a:pt x="1590" y="54"/>
                  </a:lnTo>
                  <a:lnTo>
                    <a:pt x="1574" y="30"/>
                  </a:lnTo>
                  <a:lnTo>
                    <a:pt x="1556" y="14"/>
                  </a:lnTo>
                  <a:lnTo>
                    <a:pt x="1544" y="6"/>
                  </a:lnTo>
                  <a:lnTo>
                    <a:pt x="1530" y="2"/>
                  </a:lnTo>
                  <a:lnTo>
                    <a:pt x="1514" y="2"/>
                  </a:lnTo>
                  <a:lnTo>
                    <a:pt x="1500" y="8"/>
                  </a:lnTo>
                  <a:lnTo>
                    <a:pt x="1486" y="18"/>
                  </a:lnTo>
                  <a:lnTo>
                    <a:pt x="1474" y="34"/>
                  </a:lnTo>
                  <a:lnTo>
                    <a:pt x="1462" y="56"/>
                  </a:lnTo>
                  <a:lnTo>
                    <a:pt x="1448" y="88"/>
                  </a:lnTo>
                  <a:lnTo>
                    <a:pt x="1434" y="114"/>
                  </a:lnTo>
                  <a:lnTo>
                    <a:pt x="1426" y="126"/>
                  </a:lnTo>
                  <a:lnTo>
                    <a:pt x="1418" y="138"/>
                  </a:lnTo>
                  <a:lnTo>
                    <a:pt x="1406" y="148"/>
                  </a:lnTo>
                  <a:lnTo>
                    <a:pt x="1402" y="154"/>
                  </a:lnTo>
                  <a:lnTo>
                    <a:pt x="1388" y="162"/>
                  </a:lnTo>
                  <a:lnTo>
                    <a:pt x="1374" y="170"/>
                  </a:lnTo>
                  <a:lnTo>
                    <a:pt x="1360" y="172"/>
                  </a:lnTo>
                  <a:lnTo>
                    <a:pt x="1350" y="170"/>
                  </a:lnTo>
                  <a:lnTo>
                    <a:pt x="1334" y="162"/>
                  </a:lnTo>
                  <a:lnTo>
                    <a:pt x="1318" y="150"/>
                  </a:lnTo>
                  <a:lnTo>
                    <a:pt x="1302" y="124"/>
                  </a:lnTo>
                  <a:lnTo>
                    <a:pt x="1280" y="84"/>
                  </a:lnTo>
                  <a:lnTo>
                    <a:pt x="1266" y="56"/>
                  </a:lnTo>
                  <a:lnTo>
                    <a:pt x="1254" y="38"/>
                  </a:lnTo>
                  <a:lnTo>
                    <a:pt x="1244" y="26"/>
                  </a:lnTo>
                  <a:lnTo>
                    <a:pt x="1226" y="8"/>
                  </a:lnTo>
                  <a:lnTo>
                    <a:pt x="1216" y="4"/>
                  </a:lnTo>
                  <a:lnTo>
                    <a:pt x="1204" y="0"/>
                  </a:lnTo>
                  <a:lnTo>
                    <a:pt x="1188" y="4"/>
                  </a:lnTo>
                  <a:lnTo>
                    <a:pt x="1174" y="12"/>
                  </a:lnTo>
                  <a:lnTo>
                    <a:pt x="1162" y="24"/>
                  </a:lnTo>
                  <a:lnTo>
                    <a:pt x="1152" y="38"/>
                  </a:lnTo>
                  <a:lnTo>
                    <a:pt x="1142" y="56"/>
                  </a:lnTo>
                  <a:lnTo>
                    <a:pt x="1132" y="76"/>
                  </a:lnTo>
                  <a:lnTo>
                    <a:pt x="1122" y="96"/>
                  </a:lnTo>
                  <a:lnTo>
                    <a:pt x="1108" y="122"/>
                  </a:lnTo>
                  <a:lnTo>
                    <a:pt x="1092" y="146"/>
                  </a:lnTo>
                  <a:lnTo>
                    <a:pt x="1078" y="158"/>
                  </a:lnTo>
                  <a:lnTo>
                    <a:pt x="1062" y="166"/>
                  </a:lnTo>
                  <a:lnTo>
                    <a:pt x="1054" y="170"/>
                  </a:lnTo>
                  <a:lnTo>
                    <a:pt x="1044" y="174"/>
                  </a:lnTo>
                  <a:lnTo>
                    <a:pt x="1032" y="174"/>
                  </a:lnTo>
                  <a:lnTo>
                    <a:pt x="1018" y="166"/>
                  </a:lnTo>
                  <a:lnTo>
                    <a:pt x="1004" y="158"/>
                  </a:lnTo>
                  <a:lnTo>
                    <a:pt x="996" y="150"/>
                  </a:lnTo>
                  <a:lnTo>
                    <a:pt x="990" y="138"/>
                  </a:lnTo>
                  <a:lnTo>
                    <a:pt x="972" y="106"/>
                  </a:lnTo>
                  <a:lnTo>
                    <a:pt x="958" y="76"/>
                  </a:lnTo>
                  <a:lnTo>
                    <a:pt x="950" y="56"/>
                  </a:lnTo>
                  <a:lnTo>
                    <a:pt x="940" y="42"/>
                  </a:lnTo>
                  <a:lnTo>
                    <a:pt x="926" y="24"/>
                  </a:lnTo>
                  <a:lnTo>
                    <a:pt x="916" y="14"/>
                  </a:lnTo>
                  <a:lnTo>
                    <a:pt x="910" y="12"/>
                  </a:lnTo>
                  <a:lnTo>
                    <a:pt x="902" y="8"/>
                  </a:lnTo>
                  <a:lnTo>
                    <a:pt x="896" y="4"/>
                  </a:lnTo>
                  <a:lnTo>
                    <a:pt x="888" y="2"/>
                  </a:lnTo>
                  <a:lnTo>
                    <a:pt x="878" y="4"/>
                  </a:lnTo>
                  <a:lnTo>
                    <a:pt x="870" y="6"/>
                  </a:lnTo>
                  <a:lnTo>
                    <a:pt x="860" y="10"/>
                  </a:lnTo>
                  <a:lnTo>
                    <a:pt x="852" y="14"/>
                  </a:lnTo>
                  <a:lnTo>
                    <a:pt x="846" y="18"/>
                  </a:lnTo>
                  <a:lnTo>
                    <a:pt x="838" y="26"/>
                  </a:lnTo>
                  <a:lnTo>
                    <a:pt x="826" y="40"/>
                  </a:lnTo>
                  <a:lnTo>
                    <a:pt x="812" y="64"/>
                  </a:lnTo>
                  <a:lnTo>
                    <a:pt x="800" y="94"/>
                  </a:lnTo>
                  <a:lnTo>
                    <a:pt x="788" y="118"/>
                  </a:lnTo>
                  <a:lnTo>
                    <a:pt x="780" y="132"/>
                  </a:lnTo>
                  <a:lnTo>
                    <a:pt x="770" y="146"/>
                  </a:lnTo>
                  <a:lnTo>
                    <a:pt x="754" y="160"/>
                  </a:lnTo>
                  <a:lnTo>
                    <a:pt x="746" y="166"/>
                  </a:lnTo>
                  <a:lnTo>
                    <a:pt x="740" y="168"/>
                  </a:lnTo>
                  <a:lnTo>
                    <a:pt x="738" y="170"/>
                  </a:lnTo>
                  <a:lnTo>
                    <a:pt x="742" y="168"/>
                  </a:lnTo>
                  <a:lnTo>
                    <a:pt x="732" y="172"/>
                  </a:lnTo>
                  <a:lnTo>
                    <a:pt x="724" y="174"/>
                  </a:lnTo>
                  <a:lnTo>
                    <a:pt x="710" y="172"/>
                  </a:lnTo>
                  <a:lnTo>
                    <a:pt x="700" y="168"/>
                  </a:lnTo>
                  <a:lnTo>
                    <a:pt x="692" y="162"/>
                  </a:lnTo>
                  <a:lnTo>
                    <a:pt x="682" y="154"/>
                  </a:lnTo>
                  <a:lnTo>
                    <a:pt x="666" y="134"/>
                  </a:lnTo>
                  <a:lnTo>
                    <a:pt x="656" y="116"/>
                  </a:lnTo>
                  <a:lnTo>
                    <a:pt x="640" y="88"/>
                  </a:lnTo>
                  <a:lnTo>
                    <a:pt x="624" y="56"/>
                  </a:lnTo>
                  <a:lnTo>
                    <a:pt x="608" y="34"/>
                  </a:lnTo>
                  <a:lnTo>
                    <a:pt x="590" y="12"/>
                  </a:lnTo>
                  <a:lnTo>
                    <a:pt x="578" y="8"/>
                  </a:lnTo>
                  <a:lnTo>
                    <a:pt x="564" y="4"/>
                  </a:lnTo>
                  <a:lnTo>
                    <a:pt x="544" y="8"/>
                  </a:lnTo>
                  <a:lnTo>
                    <a:pt x="530" y="18"/>
                  </a:lnTo>
                  <a:lnTo>
                    <a:pt x="526" y="22"/>
                  </a:lnTo>
                  <a:lnTo>
                    <a:pt x="510" y="40"/>
                  </a:lnTo>
                  <a:lnTo>
                    <a:pt x="494" y="62"/>
                  </a:lnTo>
                  <a:lnTo>
                    <a:pt x="484" y="80"/>
                  </a:lnTo>
                  <a:lnTo>
                    <a:pt x="474" y="102"/>
                  </a:lnTo>
                  <a:lnTo>
                    <a:pt x="464" y="124"/>
                  </a:lnTo>
                  <a:lnTo>
                    <a:pt x="450" y="146"/>
                  </a:lnTo>
                  <a:lnTo>
                    <a:pt x="432" y="160"/>
                  </a:lnTo>
                  <a:lnTo>
                    <a:pt x="422" y="166"/>
                  </a:lnTo>
                  <a:lnTo>
                    <a:pt x="414" y="170"/>
                  </a:lnTo>
                  <a:lnTo>
                    <a:pt x="404" y="172"/>
                  </a:lnTo>
                  <a:lnTo>
                    <a:pt x="390" y="170"/>
                  </a:lnTo>
                  <a:lnTo>
                    <a:pt x="378" y="166"/>
                  </a:lnTo>
                  <a:lnTo>
                    <a:pt x="368" y="160"/>
                  </a:lnTo>
                  <a:lnTo>
                    <a:pt x="356" y="150"/>
                  </a:lnTo>
                  <a:lnTo>
                    <a:pt x="350" y="144"/>
                  </a:lnTo>
                  <a:lnTo>
                    <a:pt x="342" y="128"/>
                  </a:lnTo>
                  <a:lnTo>
                    <a:pt x="332" y="112"/>
                  </a:lnTo>
                  <a:lnTo>
                    <a:pt x="318" y="86"/>
                  </a:lnTo>
                  <a:lnTo>
                    <a:pt x="306" y="64"/>
                  </a:lnTo>
                  <a:lnTo>
                    <a:pt x="292" y="42"/>
                  </a:lnTo>
                  <a:lnTo>
                    <a:pt x="276" y="22"/>
                  </a:lnTo>
                  <a:lnTo>
                    <a:pt x="266" y="12"/>
                  </a:lnTo>
                  <a:lnTo>
                    <a:pt x="254" y="4"/>
                  </a:lnTo>
                  <a:lnTo>
                    <a:pt x="240" y="0"/>
                  </a:lnTo>
                  <a:lnTo>
                    <a:pt x="224" y="4"/>
                  </a:lnTo>
                  <a:lnTo>
                    <a:pt x="212" y="8"/>
                  </a:lnTo>
                  <a:lnTo>
                    <a:pt x="200" y="18"/>
                  </a:lnTo>
                  <a:lnTo>
                    <a:pt x="186" y="38"/>
                  </a:lnTo>
                  <a:lnTo>
                    <a:pt x="174" y="62"/>
                  </a:lnTo>
                  <a:lnTo>
                    <a:pt x="166" y="80"/>
                  </a:lnTo>
                  <a:lnTo>
                    <a:pt x="160" y="98"/>
                  </a:lnTo>
                  <a:lnTo>
                    <a:pt x="152" y="112"/>
                  </a:lnTo>
                  <a:lnTo>
                    <a:pt x="142" y="132"/>
                  </a:lnTo>
                  <a:lnTo>
                    <a:pt x="130" y="146"/>
                  </a:lnTo>
                  <a:lnTo>
                    <a:pt x="120" y="156"/>
                  </a:lnTo>
                  <a:lnTo>
                    <a:pt x="96" y="168"/>
                  </a:lnTo>
                  <a:lnTo>
                    <a:pt x="72" y="174"/>
                  </a:lnTo>
                  <a:lnTo>
                    <a:pt x="56" y="168"/>
                  </a:lnTo>
                  <a:lnTo>
                    <a:pt x="50" y="166"/>
                  </a:lnTo>
                  <a:lnTo>
                    <a:pt x="40" y="156"/>
                  </a:lnTo>
                  <a:lnTo>
                    <a:pt x="30" y="142"/>
                  </a:lnTo>
                  <a:lnTo>
                    <a:pt x="14" y="118"/>
                  </a:lnTo>
                  <a:lnTo>
                    <a:pt x="4" y="100"/>
                  </a:lnTo>
                  <a:lnTo>
                    <a:pt x="0" y="90"/>
                  </a:lnTo>
                </a:path>
              </a:pathLst>
            </a:custGeom>
            <a:noFill/>
            <a:ln w="38100">
              <a:solidFill>
                <a:srgbClr val="0096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40"/>
            <p:cNvSpPr>
              <a:spLocks/>
            </p:cNvSpPr>
            <p:nvPr/>
          </p:nvSpPr>
          <p:spPr bwMode="auto">
            <a:xfrm>
              <a:off x="3132" y="3612"/>
              <a:ext cx="2086" cy="174"/>
            </a:xfrm>
            <a:custGeom>
              <a:avLst/>
              <a:gdLst>
                <a:gd name="T0" fmla="*/ 2060 w 2086"/>
                <a:gd name="T1" fmla="*/ 36 h 174"/>
                <a:gd name="T2" fmla="*/ 2020 w 2086"/>
                <a:gd name="T3" fmla="*/ 2 h 174"/>
                <a:gd name="T4" fmla="*/ 1974 w 2086"/>
                <a:gd name="T5" fmla="*/ 14 h 174"/>
                <a:gd name="T6" fmla="*/ 1936 w 2086"/>
                <a:gd name="T7" fmla="*/ 68 h 174"/>
                <a:gd name="T8" fmla="*/ 1896 w 2086"/>
                <a:gd name="T9" fmla="*/ 144 h 174"/>
                <a:gd name="T10" fmla="*/ 1846 w 2086"/>
                <a:gd name="T11" fmla="*/ 172 h 174"/>
                <a:gd name="T12" fmla="*/ 1802 w 2086"/>
                <a:gd name="T13" fmla="*/ 152 h 174"/>
                <a:gd name="T14" fmla="*/ 1774 w 2086"/>
                <a:gd name="T15" fmla="*/ 108 h 174"/>
                <a:gd name="T16" fmla="*/ 1734 w 2086"/>
                <a:gd name="T17" fmla="*/ 40 h 174"/>
                <a:gd name="T18" fmla="*/ 1678 w 2086"/>
                <a:gd name="T19" fmla="*/ 4 h 174"/>
                <a:gd name="T20" fmla="*/ 1648 w 2086"/>
                <a:gd name="T21" fmla="*/ 24 h 174"/>
                <a:gd name="T22" fmla="*/ 1610 w 2086"/>
                <a:gd name="T23" fmla="*/ 82 h 174"/>
                <a:gd name="T24" fmla="*/ 1576 w 2086"/>
                <a:gd name="T25" fmla="*/ 144 h 174"/>
                <a:gd name="T26" fmla="*/ 1532 w 2086"/>
                <a:gd name="T27" fmla="*/ 172 h 174"/>
                <a:gd name="T28" fmla="*/ 1488 w 2086"/>
                <a:gd name="T29" fmla="*/ 156 h 174"/>
                <a:gd name="T30" fmla="*/ 1448 w 2086"/>
                <a:gd name="T31" fmla="*/ 86 h 174"/>
                <a:gd name="T32" fmla="*/ 1420 w 2086"/>
                <a:gd name="T33" fmla="*/ 36 h 174"/>
                <a:gd name="T34" fmla="*/ 1390 w 2086"/>
                <a:gd name="T35" fmla="*/ 12 h 174"/>
                <a:gd name="T36" fmla="*/ 1352 w 2086"/>
                <a:gd name="T37" fmla="*/ 4 h 174"/>
                <a:gd name="T38" fmla="*/ 1304 w 2086"/>
                <a:gd name="T39" fmla="*/ 50 h 174"/>
                <a:gd name="T40" fmla="*/ 1256 w 2086"/>
                <a:gd name="T41" fmla="*/ 136 h 174"/>
                <a:gd name="T42" fmla="*/ 1218 w 2086"/>
                <a:gd name="T43" fmla="*/ 170 h 174"/>
                <a:gd name="T44" fmla="*/ 1174 w 2086"/>
                <a:gd name="T45" fmla="*/ 162 h 174"/>
                <a:gd name="T46" fmla="*/ 1144 w 2086"/>
                <a:gd name="T47" fmla="*/ 118 h 174"/>
                <a:gd name="T48" fmla="*/ 1110 w 2086"/>
                <a:gd name="T49" fmla="*/ 52 h 174"/>
                <a:gd name="T50" fmla="*/ 1064 w 2086"/>
                <a:gd name="T51" fmla="*/ 8 h 174"/>
                <a:gd name="T52" fmla="*/ 1034 w 2086"/>
                <a:gd name="T53" fmla="*/ 0 h 174"/>
                <a:gd name="T54" fmla="*/ 998 w 2086"/>
                <a:gd name="T55" fmla="*/ 24 h 174"/>
                <a:gd name="T56" fmla="*/ 960 w 2086"/>
                <a:gd name="T57" fmla="*/ 98 h 174"/>
                <a:gd name="T58" fmla="*/ 928 w 2086"/>
                <a:gd name="T59" fmla="*/ 150 h 174"/>
                <a:gd name="T60" fmla="*/ 904 w 2086"/>
                <a:gd name="T61" fmla="*/ 166 h 174"/>
                <a:gd name="T62" fmla="*/ 880 w 2086"/>
                <a:gd name="T63" fmla="*/ 170 h 174"/>
                <a:gd name="T64" fmla="*/ 852 w 2086"/>
                <a:gd name="T65" fmla="*/ 160 h 174"/>
                <a:gd name="T66" fmla="*/ 828 w 2086"/>
                <a:gd name="T67" fmla="*/ 134 h 174"/>
                <a:gd name="T68" fmla="*/ 790 w 2086"/>
                <a:gd name="T69" fmla="*/ 56 h 174"/>
                <a:gd name="T70" fmla="*/ 754 w 2086"/>
                <a:gd name="T71" fmla="*/ 14 h 174"/>
                <a:gd name="T72" fmla="*/ 738 w 2086"/>
                <a:gd name="T73" fmla="*/ 4 h 174"/>
                <a:gd name="T74" fmla="*/ 724 w 2086"/>
                <a:gd name="T75" fmla="*/ 0 h 174"/>
                <a:gd name="T76" fmla="*/ 694 w 2086"/>
                <a:gd name="T77" fmla="*/ 10 h 174"/>
                <a:gd name="T78" fmla="*/ 658 w 2086"/>
                <a:gd name="T79" fmla="*/ 58 h 174"/>
                <a:gd name="T80" fmla="*/ 610 w 2086"/>
                <a:gd name="T81" fmla="*/ 140 h 174"/>
                <a:gd name="T82" fmla="*/ 566 w 2086"/>
                <a:gd name="T83" fmla="*/ 170 h 174"/>
                <a:gd name="T84" fmla="*/ 528 w 2086"/>
                <a:gd name="T85" fmla="*/ 152 h 174"/>
                <a:gd name="T86" fmla="*/ 486 w 2086"/>
                <a:gd name="T87" fmla="*/ 94 h 174"/>
                <a:gd name="T88" fmla="*/ 452 w 2086"/>
                <a:gd name="T89" fmla="*/ 28 h 174"/>
                <a:gd name="T90" fmla="*/ 414 w 2086"/>
                <a:gd name="T91" fmla="*/ 4 h 174"/>
                <a:gd name="T92" fmla="*/ 380 w 2086"/>
                <a:gd name="T93" fmla="*/ 8 h 174"/>
                <a:gd name="T94" fmla="*/ 352 w 2086"/>
                <a:gd name="T95" fmla="*/ 30 h 174"/>
                <a:gd name="T96" fmla="*/ 320 w 2086"/>
                <a:gd name="T97" fmla="*/ 88 h 174"/>
                <a:gd name="T98" fmla="*/ 278 w 2086"/>
                <a:gd name="T99" fmla="*/ 152 h 174"/>
                <a:gd name="T100" fmla="*/ 240 w 2086"/>
                <a:gd name="T101" fmla="*/ 174 h 174"/>
                <a:gd name="T102" fmla="*/ 202 w 2086"/>
                <a:gd name="T103" fmla="*/ 156 h 174"/>
                <a:gd name="T104" fmla="*/ 166 w 2086"/>
                <a:gd name="T105" fmla="*/ 94 h 174"/>
                <a:gd name="T106" fmla="*/ 144 w 2086"/>
                <a:gd name="T107" fmla="*/ 42 h 174"/>
                <a:gd name="T108" fmla="*/ 98 w 2086"/>
                <a:gd name="T109" fmla="*/ 6 h 174"/>
                <a:gd name="T110" fmla="*/ 50 w 2086"/>
                <a:gd name="T111" fmla="*/ 8 h 174"/>
                <a:gd name="T112" fmla="*/ 16 w 2086"/>
                <a:gd name="T113" fmla="*/ 56 h 1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86"/>
                <a:gd name="T172" fmla="*/ 0 h 174"/>
                <a:gd name="T173" fmla="*/ 2086 w 2086"/>
                <a:gd name="T174" fmla="*/ 174 h 17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86" h="174">
                  <a:moveTo>
                    <a:pt x="2086" y="90"/>
                  </a:moveTo>
                  <a:lnTo>
                    <a:pt x="2076" y="66"/>
                  </a:lnTo>
                  <a:lnTo>
                    <a:pt x="2060" y="36"/>
                  </a:lnTo>
                  <a:lnTo>
                    <a:pt x="2050" y="22"/>
                  </a:lnTo>
                  <a:lnTo>
                    <a:pt x="2036" y="10"/>
                  </a:lnTo>
                  <a:lnTo>
                    <a:pt x="2020" y="2"/>
                  </a:lnTo>
                  <a:lnTo>
                    <a:pt x="2004" y="2"/>
                  </a:lnTo>
                  <a:lnTo>
                    <a:pt x="1990" y="4"/>
                  </a:lnTo>
                  <a:lnTo>
                    <a:pt x="1974" y="14"/>
                  </a:lnTo>
                  <a:lnTo>
                    <a:pt x="1960" y="28"/>
                  </a:lnTo>
                  <a:lnTo>
                    <a:pt x="1948" y="44"/>
                  </a:lnTo>
                  <a:lnTo>
                    <a:pt x="1936" y="68"/>
                  </a:lnTo>
                  <a:lnTo>
                    <a:pt x="1924" y="96"/>
                  </a:lnTo>
                  <a:lnTo>
                    <a:pt x="1912" y="120"/>
                  </a:lnTo>
                  <a:lnTo>
                    <a:pt x="1896" y="144"/>
                  </a:lnTo>
                  <a:lnTo>
                    <a:pt x="1882" y="158"/>
                  </a:lnTo>
                  <a:lnTo>
                    <a:pt x="1866" y="168"/>
                  </a:lnTo>
                  <a:lnTo>
                    <a:pt x="1846" y="172"/>
                  </a:lnTo>
                  <a:lnTo>
                    <a:pt x="1834" y="170"/>
                  </a:lnTo>
                  <a:lnTo>
                    <a:pt x="1824" y="168"/>
                  </a:lnTo>
                  <a:lnTo>
                    <a:pt x="1802" y="152"/>
                  </a:lnTo>
                  <a:lnTo>
                    <a:pt x="1806" y="154"/>
                  </a:lnTo>
                  <a:lnTo>
                    <a:pt x="1790" y="136"/>
                  </a:lnTo>
                  <a:lnTo>
                    <a:pt x="1774" y="108"/>
                  </a:lnTo>
                  <a:lnTo>
                    <a:pt x="1760" y="84"/>
                  </a:lnTo>
                  <a:lnTo>
                    <a:pt x="1746" y="58"/>
                  </a:lnTo>
                  <a:lnTo>
                    <a:pt x="1734" y="40"/>
                  </a:lnTo>
                  <a:lnTo>
                    <a:pt x="1718" y="22"/>
                  </a:lnTo>
                  <a:lnTo>
                    <a:pt x="1698" y="10"/>
                  </a:lnTo>
                  <a:lnTo>
                    <a:pt x="1678" y="4"/>
                  </a:lnTo>
                  <a:lnTo>
                    <a:pt x="1664" y="10"/>
                  </a:lnTo>
                  <a:lnTo>
                    <a:pt x="1658" y="14"/>
                  </a:lnTo>
                  <a:lnTo>
                    <a:pt x="1648" y="24"/>
                  </a:lnTo>
                  <a:lnTo>
                    <a:pt x="1638" y="32"/>
                  </a:lnTo>
                  <a:lnTo>
                    <a:pt x="1624" y="52"/>
                  </a:lnTo>
                  <a:lnTo>
                    <a:pt x="1610" y="82"/>
                  </a:lnTo>
                  <a:lnTo>
                    <a:pt x="1600" y="100"/>
                  </a:lnTo>
                  <a:lnTo>
                    <a:pt x="1592" y="120"/>
                  </a:lnTo>
                  <a:lnTo>
                    <a:pt x="1576" y="144"/>
                  </a:lnTo>
                  <a:lnTo>
                    <a:pt x="1558" y="160"/>
                  </a:lnTo>
                  <a:lnTo>
                    <a:pt x="1544" y="168"/>
                  </a:lnTo>
                  <a:lnTo>
                    <a:pt x="1532" y="172"/>
                  </a:lnTo>
                  <a:lnTo>
                    <a:pt x="1514" y="170"/>
                  </a:lnTo>
                  <a:lnTo>
                    <a:pt x="1502" y="166"/>
                  </a:lnTo>
                  <a:lnTo>
                    <a:pt x="1488" y="156"/>
                  </a:lnTo>
                  <a:lnTo>
                    <a:pt x="1476" y="140"/>
                  </a:lnTo>
                  <a:lnTo>
                    <a:pt x="1464" y="118"/>
                  </a:lnTo>
                  <a:lnTo>
                    <a:pt x="1448" y="86"/>
                  </a:lnTo>
                  <a:lnTo>
                    <a:pt x="1436" y="60"/>
                  </a:lnTo>
                  <a:lnTo>
                    <a:pt x="1428" y="48"/>
                  </a:lnTo>
                  <a:lnTo>
                    <a:pt x="1420" y="36"/>
                  </a:lnTo>
                  <a:lnTo>
                    <a:pt x="1408" y="26"/>
                  </a:lnTo>
                  <a:lnTo>
                    <a:pt x="1402" y="20"/>
                  </a:lnTo>
                  <a:lnTo>
                    <a:pt x="1390" y="12"/>
                  </a:lnTo>
                  <a:lnTo>
                    <a:pt x="1376" y="4"/>
                  </a:lnTo>
                  <a:lnTo>
                    <a:pt x="1362" y="2"/>
                  </a:lnTo>
                  <a:lnTo>
                    <a:pt x="1352" y="4"/>
                  </a:lnTo>
                  <a:lnTo>
                    <a:pt x="1336" y="10"/>
                  </a:lnTo>
                  <a:lnTo>
                    <a:pt x="1320" y="24"/>
                  </a:lnTo>
                  <a:lnTo>
                    <a:pt x="1304" y="50"/>
                  </a:lnTo>
                  <a:lnTo>
                    <a:pt x="1282" y="90"/>
                  </a:lnTo>
                  <a:lnTo>
                    <a:pt x="1268" y="118"/>
                  </a:lnTo>
                  <a:lnTo>
                    <a:pt x="1256" y="136"/>
                  </a:lnTo>
                  <a:lnTo>
                    <a:pt x="1246" y="148"/>
                  </a:lnTo>
                  <a:lnTo>
                    <a:pt x="1228" y="166"/>
                  </a:lnTo>
                  <a:lnTo>
                    <a:pt x="1218" y="170"/>
                  </a:lnTo>
                  <a:lnTo>
                    <a:pt x="1206" y="174"/>
                  </a:lnTo>
                  <a:lnTo>
                    <a:pt x="1190" y="170"/>
                  </a:lnTo>
                  <a:lnTo>
                    <a:pt x="1174" y="162"/>
                  </a:lnTo>
                  <a:lnTo>
                    <a:pt x="1164" y="150"/>
                  </a:lnTo>
                  <a:lnTo>
                    <a:pt x="1152" y="136"/>
                  </a:lnTo>
                  <a:lnTo>
                    <a:pt x="1144" y="118"/>
                  </a:lnTo>
                  <a:lnTo>
                    <a:pt x="1134" y="98"/>
                  </a:lnTo>
                  <a:lnTo>
                    <a:pt x="1124" y="78"/>
                  </a:lnTo>
                  <a:lnTo>
                    <a:pt x="1110" y="52"/>
                  </a:lnTo>
                  <a:lnTo>
                    <a:pt x="1094" y="28"/>
                  </a:lnTo>
                  <a:lnTo>
                    <a:pt x="1078" y="16"/>
                  </a:lnTo>
                  <a:lnTo>
                    <a:pt x="1064" y="8"/>
                  </a:lnTo>
                  <a:lnTo>
                    <a:pt x="1056" y="4"/>
                  </a:lnTo>
                  <a:lnTo>
                    <a:pt x="1044" y="0"/>
                  </a:lnTo>
                  <a:lnTo>
                    <a:pt x="1034" y="0"/>
                  </a:lnTo>
                  <a:lnTo>
                    <a:pt x="1018" y="6"/>
                  </a:lnTo>
                  <a:lnTo>
                    <a:pt x="1006" y="16"/>
                  </a:lnTo>
                  <a:lnTo>
                    <a:pt x="998" y="24"/>
                  </a:lnTo>
                  <a:lnTo>
                    <a:pt x="990" y="36"/>
                  </a:lnTo>
                  <a:lnTo>
                    <a:pt x="972" y="68"/>
                  </a:lnTo>
                  <a:lnTo>
                    <a:pt x="960" y="98"/>
                  </a:lnTo>
                  <a:lnTo>
                    <a:pt x="950" y="116"/>
                  </a:lnTo>
                  <a:lnTo>
                    <a:pt x="942" y="132"/>
                  </a:lnTo>
                  <a:lnTo>
                    <a:pt x="928" y="150"/>
                  </a:lnTo>
                  <a:lnTo>
                    <a:pt x="916" y="160"/>
                  </a:lnTo>
                  <a:lnTo>
                    <a:pt x="912" y="162"/>
                  </a:lnTo>
                  <a:lnTo>
                    <a:pt x="904" y="166"/>
                  </a:lnTo>
                  <a:lnTo>
                    <a:pt x="896" y="168"/>
                  </a:lnTo>
                  <a:lnTo>
                    <a:pt x="890" y="172"/>
                  </a:lnTo>
                  <a:lnTo>
                    <a:pt x="880" y="170"/>
                  </a:lnTo>
                  <a:lnTo>
                    <a:pt x="872" y="168"/>
                  </a:lnTo>
                  <a:lnTo>
                    <a:pt x="862" y="164"/>
                  </a:lnTo>
                  <a:lnTo>
                    <a:pt x="852" y="160"/>
                  </a:lnTo>
                  <a:lnTo>
                    <a:pt x="848" y="156"/>
                  </a:lnTo>
                  <a:lnTo>
                    <a:pt x="838" y="148"/>
                  </a:lnTo>
                  <a:lnTo>
                    <a:pt x="828" y="134"/>
                  </a:lnTo>
                  <a:lnTo>
                    <a:pt x="814" y="110"/>
                  </a:lnTo>
                  <a:lnTo>
                    <a:pt x="802" y="80"/>
                  </a:lnTo>
                  <a:lnTo>
                    <a:pt x="790" y="56"/>
                  </a:lnTo>
                  <a:lnTo>
                    <a:pt x="780" y="42"/>
                  </a:lnTo>
                  <a:lnTo>
                    <a:pt x="770" y="28"/>
                  </a:lnTo>
                  <a:lnTo>
                    <a:pt x="754" y="14"/>
                  </a:lnTo>
                  <a:lnTo>
                    <a:pt x="746" y="8"/>
                  </a:lnTo>
                  <a:lnTo>
                    <a:pt x="740" y="4"/>
                  </a:lnTo>
                  <a:lnTo>
                    <a:pt x="738" y="4"/>
                  </a:lnTo>
                  <a:lnTo>
                    <a:pt x="744" y="6"/>
                  </a:lnTo>
                  <a:lnTo>
                    <a:pt x="734" y="2"/>
                  </a:lnTo>
                  <a:lnTo>
                    <a:pt x="724" y="0"/>
                  </a:lnTo>
                  <a:lnTo>
                    <a:pt x="712" y="2"/>
                  </a:lnTo>
                  <a:lnTo>
                    <a:pt x="702" y="6"/>
                  </a:lnTo>
                  <a:lnTo>
                    <a:pt x="694" y="10"/>
                  </a:lnTo>
                  <a:lnTo>
                    <a:pt x="684" y="20"/>
                  </a:lnTo>
                  <a:lnTo>
                    <a:pt x="668" y="40"/>
                  </a:lnTo>
                  <a:lnTo>
                    <a:pt x="658" y="58"/>
                  </a:lnTo>
                  <a:lnTo>
                    <a:pt x="642" y="86"/>
                  </a:lnTo>
                  <a:lnTo>
                    <a:pt x="626" y="118"/>
                  </a:lnTo>
                  <a:lnTo>
                    <a:pt x="610" y="140"/>
                  </a:lnTo>
                  <a:lnTo>
                    <a:pt x="592" y="162"/>
                  </a:lnTo>
                  <a:lnTo>
                    <a:pt x="578" y="166"/>
                  </a:lnTo>
                  <a:lnTo>
                    <a:pt x="566" y="170"/>
                  </a:lnTo>
                  <a:lnTo>
                    <a:pt x="546" y="166"/>
                  </a:lnTo>
                  <a:lnTo>
                    <a:pt x="532" y="156"/>
                  </a:lnTo>
                  <a:lnTo>
                    <a:pt x="528" y="152"/>
                  </a:lnTo>
                  <a:lnTo>
                    <a:pt x="512" y="134"/>
                  </a:lnTo>
                  <a:lnTo>
                    <a:pt x="496" y="112"/>
                  </a:lnTo>
                  <a:lnTo>
                    <a:pt x="486" y="94"/>
                  </a:lnTo>
                  <a:lnTo>
                    <a:pt x="476" y="72"/>
                  </a:lnTo>
                  <a:lnTo>
                    <a:pt x="464" y="50"/>
                  </a:lnTo>
                  <a:lnTo>
                    <a:pt x="452" y="28"/>
                  </a:lnTo>
                  <a:lnTo>
                    <a:pt x="434" y="14"/>
                  </a:lnTo>
                  <a:lnTo>
                    <a:pt x="422" y="8"/>
                  </a:lnTo>
                  <a:lnTo>
                    <a:pt x="414" y="4"/>
                  </a:lnTo>
                  <a:lnTo>
                    <a:pt x="404" y="2"/>
                  </a:lnTo>
                  <a:lnTo>
                    <a:pt x="392" y="4"/>
                  </a:lnTo>
                  <a:lnTo>
                    <a:pt x="380" y="8"/>
                  </a:lnTo>
                  <a:lnTo>
                    <a:pt x="368" y="14"/>
                  </a:lnTo>
                  <a:lnTo>
                    <a:pt x="358" y="24"/>
                  </a:lnTo>
                  <a:lnTo>
                    <a:pt x="352" y="30"/>
                  </a:lnTo>
                  <a:lnTo>
                    <a:pt x="342" y="46"/>
                  </a:lnTo>
                  <a:lnTo>
                    <a:pt x="332" y="62"/>
                  </a:lnTo>
                  <a:lnTo>
                    <a:pt x="320" y="88"/>
                  </a:lnTo>
                  <a:lnTo>
                    <a:pt x="308" y="110"/>
                  </a:lnTo>
                  <a:lnTo>
                    <a:pt x="294" y="132"/>
                  </a:lnTo>
                  <a:lnTo>
                    <a:pt x="278" y="152"/>
                  </a:lnTo>
                  <a:lnTo>
                    <a:pt x="266" y="162"/>
                  </a:lnTo>
                  <a:lnTo>
                    <a:pt x="256" y="170"/>
                  </a:lnTo>
                  <a:lnTo>
                    <a:pt x="240" y="174"/>
                  </a:lnTo>
                  <a:lnTo>
                    <a:pt x="226" y="170"/>
                  </a:lnTo>
                  <a:lnTo>
                    <a:pt x="212" y="164"/>
                  </a:lnTo>
                  <a:lnTo>
                    <a:pt x="202" y="156"/>
                  </a:lnTo>
                  <a:lnTo>
                    <a:pt x="188" y="136"/>
                  </a:lnTo>
                  <a:lnTo>
                    <a:pt x="176" y="112"/>
                  </a:lnTo>
                  <a:lnTo>
                    <a:pt x="166" y="94"/>
                  </a:lnTo>
                  <a:lnTo>
                    <a:pt x="162" y="76"/>
                  </a:lnTo>
                  <a:lnTo>
                    <a:pt x="154" y="62"/>
                  </a:lnTo>
                  <a:lnTo>
                    <a:pt x="144" y="42"/>
                  </a:lnTo>
                  <a:lnTo>
                    <a:pt x="132" y="28"/>
                  </a:lnTo>
                  <a:lnTo>
                    <a:pt x="122" y="18"/>
                  </a:lnTo>
                  <a:lnTo>
                    <a:pt x="98" y="6"/>
                  </a:lnTo>
                  <a:lnTo>
                    <a:pt x="74" y="0"/>
                  </a:lnTo>
                  <a:lnTo>
                    <a:pt x="58" y="4"/>
                  </a:lnTo>
                  <a:lnTo>
                    <a:pt x="50" y="8"/>
                  </a:lnTo>
                  <a:lnTo>
                    <a:pt x="40" y="18"/>
                  </a:lnTo>
                  <a:lnTo>
                    <a:pt x="30" y="32"/>
                  </a:lnTo>
                  <a:lnTo>
                    <a:pt x="16" y="56"/>
                  </a:lnTo>
                  <a:lnTo>
                    <a:pt x="6" y="74"/>
                  </a:lnTo>
                  <a:lnTo>
                    <a:pt x="0" y="84"/>
                  </a:lnTo>
                </a:path>
              </a:pathLst>
            </a:custGeom>
            <a:noFill/>
            <a:ln w="15875">
              <a:solidFill>
                <a:srgbClr val="0096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3956012" y="3753362"/>
            <a:ext cx="1656184" cy="0"/>
          </a:xfrm>
          <a:prstGeom prst="straightConnector1">
            <a:avLst/>
          </a:prstGeom>
          <a:ln w="76200" cmpd="sng">
            <a:solidFill>
              <a:srgbClr val="00009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76292" y="3753362"/>
            <a:ext cx="1912132" cy="0"/>
          </a:xfrm>
          <a:prstGeom prst="straightConnector1">
            <a:avLst/>
          </a:prstGeom>
          <a:ln w="76200" cmpd="sng">
            <a:solidFill>
              <a:srgbClr val="00009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44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476" y="3294713"/>
            <a:ext cx="615988" cy="81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574594" y="3321314"/>
            <a:ext cx="997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802.1X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11960" y="3321314"/>
            <a:ext cx="1153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RADIUS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5197" y="3321314"/>
            <a:ext cx="1467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LDAP, SQL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02794" y="4185410"/>
            <a:ext cx="217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NAS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(e.g., WiFi router)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01445" y="4185410"/>
            <a:ext cx="1823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Authentication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Server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53710" y="4185410"/>
            <a:ext cx="1182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Backend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Service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3214" y="4185410"/>
            <a:ext cx="840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Client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1331640" y="1148880"/>
            <a:ext cx="2448272" cy="1368152"/>
          </a:xfrm>
          <a:prstGeom prst="wedgeRoundRectCallout">
            <a:avLst>
              <a:gd name="adj1" fmla="val -68628"/>
              <a:gd name="adj2" fmla="val 10527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Usuário</a:t>
            </a:r>
            <a:r>
              <a:rPr lang="en-US" sz="2400" dirty="0" smtClean="0"/>
              <a:t> </a:t>
            </a:r>
            <a:r>
              <a:rPr lang="en-US" sz="2400" dirty="0" err="1" smtClean="0"/>
              <a:t>solicita</a:t>
            </a:r>
            <a:r>
              <a:rPr lang="en-US" sz="2400" dirty="0" smtClean="0"/>
              <a:t> </a:t>
            </a:r>
            <a:r>
              <a:rPr lang="en-US" sz="2400" dirty="0" err="1" smtClean="0"/>
              <a:t>acesso</a:t>
            </a:r>
            <a:r>
              <a:rPr lang="en-US" sz="2400" dirty="0" smtClean="0"/>
              <a:t> </a:t>
            </a:r>
            <a:r>
              <a:rPr lang="en-US" sz="2400" dirty="0" err="1" smtClean="0"/>
              <a:t>à</a:t>
            </a:r>
            <a:r>
              <a:rPr lang="en-US" sz="2400" dirty="0" smtClean="0"/>
              <a:t> </a:t>
            </a:r>
            <a:r>
              <a:rPr lang="en-US" sz="2400" dirty="0" err="1" smtClean="0"/>
              <a:t>rede</a:t>
            </a:r>
            <a:endParaRPr lang="en-US" sz="2400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4644008" y="1148880"/>
            <a:ext cx="3240360" cy="1368152"/>
          </a:xfrm>
          <a:prstGeom prst="wedgeRoundRectCallout">
            <a:avLst>
              <a:gd name="adj1" fmla="val 37885"/>
              <a:gd name="adj2" fmla="val 78049"/>
              <a:gd name="adj3" fmla="val 16667"/>
            </a:avLst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Admin </a:t>
            </a:r>
            <a:r>
              <a:rPr lang="en-US" sz="2400" b="1" dirty="0" err="1" smtClean="0"/>
              <a:t>malicioso</a:t>
            </a:r>
            <a:r>
              <a:rPr lang="en-US" sz="2400" b="1" dirty="0" smtClean="0"/>
              <a:t>? </a:t>
            </a:r>
            <a:r>
              <a:rPr lang="en-US" sz="2400" b="1" dirty="0" err="1" smtClean="0"/>
              <a:t>Ataque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sucedido</a:t>
            </a:r>
            <a:r>
              <a:rPr lang="en-US" sz="2400" b="1" dirty="0" smtClean="0"/>
              <a:t>?</a:t>
            </a:r>
            <a:endParaRPr lang="en-US" sz="2400" b="1" dirty="0"/>
          </a:p>
        </p:txBody>
      </p:sp>
      <p:pic>
        <p:nvPicPr>
          <p:cNvPr id="29" name="Picture 28" descr="targetattack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0" y="1724944"/>
            <a:ext cx="1187624" cy="1182874"/>
          </a:xfrm>
          <a:prstGeom prst="rect">
            <a:avLst/>
          </a:prstGeom>
        </p:spPr>
      </p:pic>
      <p:pic>
        <p:nvPicPr>
          <p:cNvPr id="31" name="Picture 30" descr="ryanlerch_skull_and_crossbones_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457" y="1895162"/>
            <a:ext cx="429557" cy="41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177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585</Words>
  <Application>Microsoft Macintosh PowerPoint</Application>
  <PresentationFormat>On-screen Show (16:9)</PresentationFormat>
  <Paragraphs>229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 Kreutz</cp:lastModifiedBy>
  <cp:revision>50</cp:revision>
  <dcterms:modified xsi:type="dcterms:W3CDTF">2018-11-05T18:16:10Z</dcterms:modified>
</cp:coreProperties>
</file>