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62" r:id="rId10"/>
    <p:sldId id="285" r:id="rId11"/>
    <p:sldId id="286" r:id="rId12"/>
    <p:sldId id="287" r:id="rId13"/>
    <p:sldId id="289" r:id="rId14"/>
    <p:sldId id="266" r:id="rId15"/>
    <p:sldId id="293" r:id="rId16"/>
    <p:sldId id="267" r:id="rId17"/>
    <p:sldId id="294" r:id="rId18"/>
    <p:sldId id="297" r:id="rId19"/>
    <p:sldId id="298" r:id="rId20"/>
    <p:sldId id="299" r:id="rId21"/>
    <p:sldId id="302" r:id="rId22"/>
    <p:sldId id="296" r:id="rId23"/>
    <p:sldId id="295" r:id="rId24"/>
    <p:sldId id="291" r:id="rId25"/>
    <p:sldId id="271" r:id="rId26"/>
    <p:sldId id="290" r:id="rId27"/>
    <p:sldId id="273" r:id="rId28"/>
    <p:sldId id="274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3" d="100"/>
          <a:sy n="133" d="100"/>
        </p:scale>
        <p:origin x="-288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32266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9176d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9176d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59176d77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59176d77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59176d77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59176d77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a017b8f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a017b8f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a017b8f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a017b8f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a017b8f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a017b8f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a017b8f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a017b8f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a017b8f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a017b8f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a017b8f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a017b8f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a017b8f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a017b8f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a017b8f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a017b8f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9176d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9176d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a017b8f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a017b8f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9176d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9176d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6a017b8f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6a017b8f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689fac54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689fac54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9176d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9176d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lab-gatech/opensgx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rodrigomsr2@gmai.com" TargetMode="External"/><Relationship Id="rId4" Type="http://schemas.openxmlformats.org/officeDocument/2006/relationships/hyperlink" Target="mailto:rodrigobissomachado@gmail.com" TargetMode="External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68125" y="942919"/>
            <a:ext cx="9033300" cy="26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3600" dirty="0">
                <a:latin typeface="Roboto"/>
                <a:ea typeface="Roboto"/>
                <a:cs typeface="Roboto"/>
                <a:sym typeface="Roboto"/>
              </a:rPr>
              <a:t>Inicialização e geração de </a:t>
            </a:r>
            <a:r>
              <a:rPr lang="pt-BR" sz="3600" dirty="0" err="1">
                <a:latin typeface="Roboto"/>
                <a:ea typeface="Roboto"/>
                <a:cs typeface="Roboto"/>
                <a:sym typeface="Roboto"/>
              </a:rPr>
              <a:t>iDVVs</a:t>
            </a:r>
            <a:r>
              <a:rPr lang="pt-BR" sz="3600" dirty="0">
                <a:latin typeface="Roboto"/>
                <a:ea typeface="Roboto"/>
                <a:cs typeface="Roboto"/>
                <a:sym typeface="Roboto"/>
              </a:rPr>
              <a:t> com </a:t>
            </a:r>
            <a:endParaRPr lang="pt-BR" sz="3600" dirty="0" smtClean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3600" dirty="0" smtClean="0">
                <a:latin typeface="Roboto"/>
                <a:ea typeface="Roboto"/>
                <a:cs typeface="Roboto"/>
                <a:sym typeface="Roboto"/>
              </a:rPr>
              <a:t>Intel </a:t>
            </a:r>
            <a:r>
              <a:rPr lang="pt-BR" sz="3600" dirty="0">
                <a:latin typeface="Roboto"/>
                <a:ea typeface="Roboto"/>
                <a:cs typeface="Roboto"/>
                <a:sym typeface="Roboto"/>
              </a:rPr>
              <a:t>SGX / OpenSGX</a:t>
            </a:r>
            <a:endParaRPr sz="3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6825" y="3528925"/>
            <a:ext cx="9144000" cy="1614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84725" y="3452725"/>
            <a:ext cx="8760900" cy="1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 smtClean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3F3F3"/>
                </a:solidFill>
              </a:rPr>
              <a:t>Rodrigo </a:t>
            </a:r>
            <a:r>
              <a:rPr lang="pt-BR" sz="2400" dirty="0" err="1" smtClean="0">
                <a:solidFill>
                  <a:srgbClr val="F3F3F3"/>
                </a:solidFill>
              </a:rPr>
              <a:t>Masera</a:t>
            </a:r>
            <a:r>
              <a:rPr lang="pt-BR" sz="2400" dirty="0" smtClean="0">
                <a:solidFill>
                  <a:srgbClr val="F3F3F3"/>
                </a:solidFill>
              </a:rPr>
              <a:t>, Rodrigo Machado, Diego Kreutz</a:t>
            </a:r>
            <a:endParaRPr lang="pt-BR" sz="2000" dirty="0" smtClean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3F3F3"/>
                </a:solidFill>
              </a:rPr>
              <a:t>3o. Workshop Regional de Segurança da Informação (2018)</a:t>
            </a:r>
            <a:endParaRPr sz="2000" dirty="0">
              <a:solidFill>
                <a:srgbClr val="F3F3F3"/>
              </a:solidFill>
            </a:endParaRPr>
          </a:p>
        </p:txBody>
      </p:sp>
      <p:pic>
        <p:nvPicPr>
          <p:cNvPr id="2" name="Picture 1" descr="assinatura visual unipampa vertical c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215" y="75245"/>
            <a:ext cx="1623264" cy="1101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Intel SGX: O que é?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56274" y="1053600"/>
            <a:ext cx="8016183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Char char="●"/>
            </a:pPr>
            <a:r>
              <a:rPr lang="pt-BR" sz="2400" dirty="0" smtClean="0"/>
              <a:t>Execução isolada</a:t>
            </a:r>
            <a:r>
              <a:rPr lang="pt-BR" sz="2400" dirty="0"/>
              <a:t> </a:t>
            </a:r>
            <a:r>
              <a:rPr lang="pt-BR" sz="2400" dirty="0" smtClean="0"/>
              <a:t>(</a:t>
            </a:r>
            <a:r>
              <a:rPr lang="en-US" sz="2000" dirty="0"/>
              <a:t>d</a:t>
            </a:r>
            <a:r>
              <a:rPr lang="en-US" sz="2000" dirty="0" smtClean="0"/>
              <a:t>ados e </a:t>
            </a:r>
            <a:r>
              <a:rPr lang="en-US" sz="2000" dirty="0" err="1" smtClean="0"/>
              <a:t>código</a:t>
            </a:r>
            <a:r>
              <a:rPr lang="en-US" sz="2000" dirty="0" smtClean="0"/>
              <a:t> </a:t>
            </a:r>
            <a:r>
              <a:rPr lang="en-US" sz="2000" dirty="0" err="1" smtClean="0"/>
              <a:t>ficam</a:t>
            </a:r>
            <a:r>
              <a:rPr lang="en-US" sz="2000" dirty="0" smtClean="0"/>
              <a:t> </a:t>
            </a:r>
            <a:r>
              <a:rPr lang="en-US" sz="2000" dirty="0" err="1" smtClean="0"/>
              <a:t>dentro</a:t>
            </a:r>
            <a:r>
              <a:rPr lang="en-US" sz="2000" dirty="0" smtClean="0"/>
              <a:t> do “</a:t>
            </a:r>
            <a:r>
              <a:rPr lang="en-US" sz="2000" b="1" dirty="0" smtClean="0"/>
              <a:t>enclave</a:t>
            </a:r>
            <a:r>
              <a:rPr lang="en-US" sz="2000" dirty="0" smtClean="0"/>
              <a:t>”)</a:t>
            </a:r>
          </a:p>
        </p:txBody>
      </p:sp>
      <p:pic>
        <p:nvPicPr>
          <p:cNvPr id="3" name="Picture 2" descr="Screen Shot 2018-11-04 at 10.47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0" y="1628986"/>
            <a:ext cx="8683330" cy="35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8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Intel SGX: O </a:t>
            </a: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 faz?</a:t>
            </a:r>
            <a:endParaRPr lang="pt-BR"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56274" y="1053600"/>
            <a:ext cx="8016183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Char char="●"/>
            </a:pPr>
            <a:r>
              <a:rPr lang="en-US" sz="2400" dirty="0" err="1" smtClean="0"/>
              <a:t>Reduz</a:t>
            </a:r>
            <a:r>
              <a:rPr lang="en-US" sz="2400" dirty="0" smtClean="0"/>
              <a:t> a </a:t>
            </a:r>
            <a:r>
              <a:rPr lang="en-US" sz="2400" dirty="0" err="1" smtClean="0"/>
              <a:t>superfície</a:t>
            </a:r>
            <a:r>
              <a:rPr lang="en-US" sz="2400" dirty="0" smtClean="0"/>
              <a:t> de </a:t>
            </a:r>
            <a:r>
              <a:rPr lang="en-US" sz="2400" dirty="0" err="1" smtClean="0"/>
              <a:t>ataque</a:t>
            </a:r>
            <a:r>
              <a:rPr lang="en-US" sz="2000" dirty="0"/>
              <a:t> </a:t>
            </a:r>
            <a:r>
              <a:rPr lang="en-US" sz="2400" dirty="0" smtClean="0"/>
              <a:t>(TCB </a:t>
            </a:r>
            <a:r>
              <a:rPr lang="en-US" sz="2400" dirty="0" err="1" smtClean="0"/>
              <a:t>reduzida</a:t>
            </a:r>
            <a:r>
              <a:rPr lang="en-US" sz="2400" dirty="0" smtClean="0"/>
              <a:t>)</a:t>
            </a:r>
          </a:p>
        </p:txBody>
      </p:sp>
      <p:pic>
        <p:nvPicPr>
          <p:cNvPr id="10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100" y="1587500"/>
            <a:ext cx="6871434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387153" y="2349132"/>
            <a:ext cx="200522" cy="57296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41461" y="2349132"/>
            <a:ext cx="200522" cy="57296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4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OpenSGX</a:t>
            </a: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O </a:t>
            </a: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 é?</a:t>
            </a:r>
            <a:endParaRPr lang="pt-BR"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56274" y="1053600"/>
            <a:ext cx="8016183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Aft>
                <a:spcPts val="1200"/>
              </a:spcAft>
              <a:buSzPts val="1400"/>
              <a:buChar char="●"/>
            </a:pPr>
            <a:r>
              <a:rPr lang="en-US" sz="2400" dirty="0">
                <a:hlinkClick r:id="rId3"/>
              </a:rPr>
              <a:t>https://github.com/sslab-gatech/</a:t>
            </a:r>
            <a:r>
              <a:rPr lang="en-US" sz="2400" dirty="0" smtClean="0">
                <a:hlinkClick r:id="rId3"/>
              </a:rPr>
              <a:t>opensgx</a:t>
            </a:r>
            <a:r>
              <a:rPr lang="en-US" sz="2400" dirty="0" smtClean="0"/>
              <a:t> </a:t>
            </a:r>
          </a:p>
        </p:txBody>
      </p:sp>
      <p:pic>
        <p:nvPicPr>
          <p:cNvPr id="2" name="Picture 1" descr="Screen Shot 2018-11-04 at 11.09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537"/>
            <a:ext cx="9144000" cy="31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91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Roteiro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135017" y="1113608"/>
            <a:ext cx="5024655" cy="717852"/>
          </a:xfrm>
          <a:prstGeom prst="roundRect">
            <a:avLst>
              <a:gd name="adj" fmla="val 16667"/>
            </a:avLst>
          </a:prstGeom>
          <a:solidFill>
            <a:srgbClr val="F3F3F3">
              <a:alpha val="29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 SGX / OpenSGX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14;p19"/>
          <p:cNvSpPr/>
          <p:nvPr/>
        </p:nvSpPr>
        <p:spPr>
          <a:xfrm>
            <a:off x="2135017" y="2131121"/>
            <a:ext cx="5024655" cy="694296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Roboto"/>
                <a:ea typeface="Roboto"/>
                <a:cs typeface="Roboto"/>
                <a:sym typeface="Roboto"/>
              </a:rPr>
              <a:t>Implementação e Resultados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4;p19"/>
          <p:cNvSpPr/>
          <p:nvPr/>
        </p:nvSpPr>
        <p:spPr>
          <a:xfrm>
            <a:off x="2135017" y="3148633"/>
            <a:ext cx="5024655" cy="698352"/>
          </a:xfrm>
          <a:prstGeom prst="roundRect">
            <a:avLst>
              <a:gd name="adj" fmla="val 16667"/>
            </a:avLst>
          </a:prstGeom>
          <a:solidFill>
            <a:srgbClr val="F3F3F3">
              <a:alpha val="29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Consideração Finais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4;p19"/>
          <p:cNvSpPr/>
          <p:nvPr/>
        </p:nvSpPr>
        <p:spPr>
          <a:xfrm>
            <a:off x="2135017" y="4136946"/>
            <a:ext cx="5024655" cy="685590"/>
          </a:xfrm>
          <a:prstGeom prst="roundRect">
            <a:avLst>
              <a:gd name="adj" fmla="val 16667"/>
            </a:avLst>
          </a:prstGeom>
          <a:solidFill>
            <a:srgbClr val="F3F3F3">
              <a:alpha val="29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Trabalhos Futuros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4851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Ambiente de desenvolvimento e testes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Hardware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800" dirty="0">
                <a:solidFill>
                  <a:schemeClr val="dk1"/>
                </a:solidFill>
              </a:rPr>
              <a:t>HP 14-d030br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800" dirty="0">
                <a:solidFill>
                  <a:schemeClr val="dk1"/>
                </a:solidFill>
              </a:rPr>
              <a:t>Intel core i5, 2nd </a:t>
            </a:r>
            <a:r>
              <a:rPr lang="pt-BR" sz="1800" dirty="0" err="1">
                <a:solidFill>
                  <a:schemeClr val="dk1"/>
                </a:solidFill>
              </a:rPr>
              <a:t>Gen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800" dirty="0">
                <a:solidFill>
                  <a:schemeClr val="dk1"/>
                </a:solidFill>
              </a:rPr>
              <a:t>8GB de RAM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800" dirty="0">
                <a:solidFill>
                  <a:schemeClr val="dk1"/>
                </a:solidFill>
              </a:rPr>
              <a:t>240GB de SSD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800" dirty="0" err="1">
                <a:solidFill>
                  <a:schemeClr val="dk1"/>
                </a:solidFill>
              </a:rPr>
              <a:t>Ubuntu</a:t>
            </a:r>
            <a:r>
              <a:rPr lang="pt-BR" sz="1800" dirty="0">
                <a:solidFill>
                  <a:schemeClr val="dk1"/>
                </a:solidFill>
              </a:rPr>
              <a:t> 17.10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2400" dirty="0" err="1" smtClean="0">
                <a:solidFill>
                  <a:schemeClr val="dk1"/>
                </a:solidFill>
              </a:rPr>
              <a:t>VirtualBox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800" dirty="0">
                <a:solidFill>
                  <a:schemeClr val="dk1"/>
                </a:solidFill>
              </a:rPr>
              <a:t>1GB de RAM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800" dirty="0">
                <a:solidFill>
                  <a:schemeClr val="dk1"/>
                </a:solidFill>
              </a:rPr>
              <a:t>1 core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800" dirty="0" err="1">
                <a:solidFill>
                  <a:schemeClr val="dk1"/>
                </a:solidFill>
              </a:rPr>
              <a:t>Ubuntu</a:t>
            </a:r>
            <a:r>
              <a:rPr lang="pt-BR" sz="1800" dirty="0">
                <a:solidFill>
                  <a:schemeClr val="dk1"/>
                </a:solidFill>
              </a:rPr>
              <a:t> Server 16.04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290" y="918234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564" y="3004376"/>
            <a:ext cx="1961949" cy="196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images.duckduckgo.com_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89" y="2054654"/>
            <a:ext cx="2312130" cy="1734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Implementação (OpenSGX e nativa)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327000" y="994625"/>
            <a:ext cx="2881337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endParaRPr lang="pt-BR" sz="600" dirty="0" smtClean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Migração de Python para C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Funções nativas do OpenSGX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Bibliotecas portadas, como </a:t>
            </a:r>
            <a:r>
              <a:rPr lang="pt-BR" sz="2400" dirty="0" err="1" smtClean="0">
                <a:solidFill>
                  <a:schemeClr val="dk1"/>
                </a:solidFill>
              </a:rPr>
              <a:t>PolarSSL</a:t>
            </a: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7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220" y="868987"/>
            <a:ext cx="5700517" cy="426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068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Testes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Três plataformas </a:t>
            </a:r>
            <a:endParaRPr sz="24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pt-BR" sz="1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Nativo </a:t>
            </a:r>
            <a:r>
              <a:rPr lang="pt-BR" sz="1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(GNU/Linux</a:t>
            </a:r>
            <a:r>
              <a:rPr lang="pt-BR" sz="1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</a:p>
          <a:p>
            <a:pPr marL="914400" lvl="1" indent="-3175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pt-BR" sz="1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QEMU </a:t>
            </a:r>
            <a:r>
              <a:rPr lang="pt-BR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(modo usuário</a:t>
            </a:r>
            <a:r>
              <a:rPr lang="pt-BR" sz="1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</a:p>
          <a:p>
            <a:pPr marL="914400" lvl="1" indent="-3175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pt-BR" sz="1800" dirty="0" err="1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OpenSGX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Ferramentas</a:t>
            </a:r>
            <a:endParaRPr sz="24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pt-BR" sz="1800" dirty="0" err="1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pt-BR" sz="1800" dirty="0" err="1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gcc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Principal métrica: média </a:t>
            </a:r>
            <a:r>
              <a:rPr lang="pt-BR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 1.000 </a:t>
            </a: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execuções</a:t>
            </a:r>
            <a:endParaRPr sz="24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144FC0C-0056-420C-8DE4-73FC187A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06816"/>
              </p:ext>
            </p:extLst>
          </p:nvPr>
        </p:nvGraphicFramePr>
        <p:xfrm>
          <a:off x="136641" y="922743"/>
          <a:ext cx="8845025" cy="263915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83731">
                  <a:extLst>
                    <a:ext uri="{9D8B030D-6E8A-4147-A177-3AD203B41FA5}">
                      <a16:colId xmlns:a16="http://schemas.microsoft.com/office/drawing/2014/main" xmlns="" val="3011396210"/>
                    </a:ext>
                  </a:extLst>
                </a:gridCol>
                <a:gridCol w="1939647">
                  <a:extLst>
                    <a:ext uri="{9D8B030D-6E8A-4147-A177-3AD203B41FA5}">
                      <a16:colId xmlns:a16="http://schemas.microsoft.com/office/drawing/2014/main" xmlns="" val="4284579803"/>
                    </a:ext>
                  </a:extLst>
                </a:gridCol>
                <a:gridCol w="1671792">
                  <a:extLst>
                    <a:ext uri="{9D8B030D-6E8A-4147-A177-3AD203B41FA5}">
                      <a16:colId xmlns:a16="http://schemas.microsoft.com/office/drawing/2014/main" xmlns="" val="2814964341"/>
                    </a:ext>
                  </a:extLst>
                </a:gridCol>
                <a:gridCol w="1649855">
                  <a:extLst>
                    <a:ext uri="{9D8B030D-6E8A-4147-A177-3AD203B41FA5}">
                      <a16:colId xmlns:a16="http://schemas.microsoft.com/office/drawing/2014/main" xmlns="" val="1099526036"/>
                    </a:ext>
                  </a:extLst>
                </a:gridCol>
              </a:tblGrid>
              <a:tr h="468765">
                <a:tc>
                  <a:txBody>
                    <a:bodyPr/>
                    <a:lstStyle/>
                    <a:p>
                      <a:pPr algn="ctr"/>
                      <a:endParaRPr lang="en-US" sz="2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QEMU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OpenSGX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9095805"/>
                  </a:ext>
                </a:extLst>
              </a:tr>
              <a:tr h="44796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Tempo de </a:t>
                      </a:r>
                      <a:r>
                        <a:rPr lang="en-US" sz="2200" b="1" dirty="0" err="1"/>
                        <a:t>execução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7,58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136,66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4086918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pPr algn="ctr"/>
                      <a:r>
                        <a:rPr lang="en-US" sz="2200" b="1" err="1"/>
                        <a:t>Ciclos</a:t>
                      </a:r>
                      <a:r>
                        <a:rPr lang="en-US" sz="2200" b="1" dirty="0"/>
                        <a:t> de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4.812.588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175572"/>
                  </a:ext>
                </a:extLst>
              </a:tr>
              <a:tr h="41062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Número</a:t>
                      </a:r>
                      <a:r>
                        <a:rPr lang="en-US" sz="2200" b="1" dirty="0"/>
                        <a:t> de </a:t>
                      </a:r>
                      <a:r>
                        <a:rPr lang="en-US" sz="2200" b="1" dirty="0" err="1" smtClean="0"/>
                        <a:t>Instruç</a:t>
                      </a:r>
                      <a:r>
                        <a:rPr lang="en-US" sz="2200" b="1" dirty="0" err="1" smtClean="0"/>
                        <a:t>ões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2611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06814835"/>
                  </a:ext>
                </a:extLst>
              </a:tr>
              <a:tr h="43926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Tempo </a:t>
                      </a:r>
                      <a:r>
                        <a:rPr lang="en-US" sz="2200" b="1" i="1" dirty="0" err="1"/>
                        <a:t>idvv_next</a:t>
                      </a:r>
                      <a:r>
                        <a:rPr lang="en-US" sz="2200" b="1" i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33,29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01029556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Tempo </a:t>
                      </a:r>
                      <a:r>
                        <a:rPr lang="en-US" sz="2200" b="1" i="1" dirty="0"/>
                        <a:t>SHA256()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16,1153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20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76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27000" y="975527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144FC0C-0056-420C-8DE4-73FC187A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528690"/>
              </p:ext>
            </p:extLst>
          </p:nvPr>
        </p:nvGraphicFramePr>
        <p:xfrm>
          <a:off x="136641" y="922743"/>
          <a:ext cx="8845025" cy="263915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83731">
                  <a:extLst>
                    <a:ext uri="{9D8B030D-6E8A-4147-A177-3AD203B41FA5}">
                      <a16:colId xmlns:a16="http://schemas.microsoft.com/office/drawing/2014/main" xmlns="" val="3011396210"/>
                    </a:ext>
                  </a:extLst>
                </a:gridCol>
                <a:gridCol w="1939647">
                  <a:extLst>
                    <a:ext uri="{9D8B030D-6E8A-4147-A177-3AD203B41FA5}">
                      <a16:colId xmlns:a16="http://schemas.microsoft.com/office/drawing/2014/main" xmlns="" val="4284579803"/>
                    </a:ext>
                  </a:extLst>
                </a:gridCol>
                <a:gridCol w="1671792">
                  <a:extLst>
                    <a:ext uri="{9D8B030D-6E8A-4147-A177-3AD203B41FA5}">
                      <a16:colId xmlns:a16="http://schemas.microsoft.com/office/drawing/2014/main" xmlns="" val="2814964341"/>
                    </a:ext>
                  </a:extLst>
                </a:gridCol>
                <a:gridCol w="1649855">
                  <a:extLst>
                    <a:ext uri="{9D8B030D-6E8A-4147-A177-3AD203B41FA5}">
                      <a16:colId xmlns:a16="http://schemas.microsoft.com/office/drawing/2014/main" xmlns="" val="1099526036"/>
                    </a:ext>
                  </a:extLst>
                </a:gridCol>
              </a:tblGrid>
              <a:tr h="468765">
                <a:tc>
                  <a:txBody>
                    <a:bodyPr/>
                    <a:lstStyle/>
                    <a:p>
                      <a:pPr algn="ctr"/>
                      <a:endParaRPr lang="en-US" sz="2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QEMU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OpenSGX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9095805"/>
                  </a:ext>
                </a:extLst>
              </a:tr>
              <a:tr h="44796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Tempo de </a:t>
                      </a:r>
                      <a:r>
                        <a:rPr lang="en-US" sz="2200" b="1" dirty="0" err="1"/>
                        <a:t>execução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0,26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7,58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136,66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4086918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Ciclos</a:t>
                      </a:r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4.812.588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175572"/>
                  </a:ext>
                </a:extLst>
              </a:tr>
              <a:tr h="41062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Número</a:t>
                      </a:r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</a:t>
                      </a:r>
                      <a:r>
                        <a:rPr lang="en-US" sz="2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Instruç</a:t>
                      </a:r>
                      <a:r>
                        <a:rPr lang="en-US" sz="2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ões</a:t>
                      </a:r>
                      <a:endParaRPr lang="en-US" sz="2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2611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06814835"/>
                  </a:ext>
                </a:extLst>
              </a:tr>
              <a:tr h="43926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Tempo </a:t>
                      </a:r>
                      <a:r>
                        <a:rPr lang="en-US" sz="2200" i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idvv_next</a:t>
                      </a:r>
                      <a:r>
                        <a:rPr lang="en-US" sz="22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33,29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01029556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Tempo </a:t>
                      </a:r>
                      <a:r>
                        <a:rPr lang="en-US" sz="22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SHA256()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16,1153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20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34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27000" y="975527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144FC0C-0056-420C-8DE4-73FC187A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48606"/>
              </p:ext>
            </p:extLst>
          </p:nvPr>
        </p:nvGraphicFramePr>
        <p:xfrm>
          <a:off x="136641" y="922743"/>
          <a:ext cx="8845025" cy="263915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83731">
                  <a:extLst>
                    <a:ext uri="{9D8B030D-6E8A-4147-A177-3AD203B41FA5}">
                      <a16:colId xmlns:a16="http://schemas.microsoft.com/office/drawing/2014/main" xmlns="" val="3011396210"/>
                    </a:ext>
                  </a:extLst>
                </a:gridCol>
                <a:gridCol w="1939647">
                  <a:extLst>
                    <a:ext uri="{9D8B030D-6E8A-4147-A177-3AD203B41FA5}">
                      <a16:colId xmlns:a16="http://schemas.microsoft.com/office/drawing/2014/main" xmlns="" val="4284579803"/>
                    </a:ext>
                  </a:extLst>
                </a:gridCol>
                <a:gridCol w="1671792">
                  <a:extLst>
                    <a:ext uri="{9D8B030D-6E8A-4147-A177-3AD203B41FA5}">
                      <a16:colId xmlns:a16="http://schemas.microsoft.com/office/drawing/2014/main" xmlns="" val="2814964341"/>
                    </a:ext>
                  </a:extLst>
                </a:gridCol>
                <a:gridCol w="1649855">
                  <a:extLst>
                    <a:ext uri="{9D8B030D-6E8A-4147-A177-3AD203B41FA5}">
                      <a16:colId xmlns:a16="http://schemas.microsoft.com/office/drawing/2014/main" xmlns="" val="1099526036"/>
                    </a:ext>
                  </a:extLst>
                </a:gridCol>
              </a:tblGrid>
              <a:tr h="468765">
                <a:tc>
                  <a:txBody>
                    <a:bodyPr/>
                    <a:lstStyle/>
                    <a:p>
                      <a:pPr algn="ctr"/>
                      <a:endParaRPr lang="en-US" sz="2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QEMU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OpenSGX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9095805"/>
                  </a:ext>
                </a:extLst>
              </a:tr>
              <a:tr h="44796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Tempo de </a:t>
                      </a:r>
                      <a:r>
                        <a:rPr lang="en-US" sz="2200" b="0" dirty="0" err="1">
                          <a:solidFill>
                            <a:srgbClr val="BFBFBF"/>
                          </a:solidFill>
                        </a:rPr>
                        <a:t>execução</a:t>
                      </a:r>
                      <a:endParaRPr lang="en-US" sz="2200" b="0" dirty="0">
                        <a:solidFill>
                          <a:srgbClr val="BFBFB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0,26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7,58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136,66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4086918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</a:rPr>
                        <a:t>Ciclos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de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4.812.588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175572"/>
                  </a:ext>
                </a:extLst>
              </a:tr>
              <a:tr h="41062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Número</a:t>
                      </a:r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</a:t>
                      </a:r>
                      <a:r>
                        <a:rPr lang="en-US" sz="2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Instruç</a:t>
                      </a:r>
                      <a:r>
                        <a:rPr lang="en-US" sz="2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ões</a:t>
                      </a:r>
                      <a:endParaRPr lang="en-US" sz="2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2611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06814835"/>
                  </a:ext>
                </a:extLst>
              </a:tr>
              <a:tr h="43926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Tempo </a:t>
                      </a:r>
                      <a:r>
                        <a:rPr lang="en-US" sz="2200" i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idvv_next</a:t>
                      </a:r>
                      <a:r>
                        <a:rPr lang="en-US" sz="22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33,29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01029556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Tempo </a:t>
                      </a:r>
                      <a:r>
                        <a:rPr lang="en-US" sz="22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SHA256()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16,1153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20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64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iDVV: O que é?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56275" y="1053600"/>
            <a:ext cx="7807720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Char char="●"/>
            </a:pPr>
            <a:r>
              <a:rPr lang="pt-BR" sz="2400" dirty="0"/>
              <a:t>i</a:t>
            </a:r>
            <a:r>
              <a:rPr lang="pt-BR" sz="2400" dirty="0" smtClean="0"/>
              <a:t>ntegrated </a:t>
            </a:r>
            <a:r>
              <a:rPr lang="pt-BR" sz="2400" dirty="0" err="1" smtClean="0"/>
              <a:t>Device</a:t>
            </a:r>
            <a:r>
              <a:rPr lang="pt-BR" sz="2400" dirty="0" smtClean="0"/>
              <a:t> </a:t>
            </a:r>
            <a:r>
              <a:rPr lang="pt-BR" sz="2400" dirty="0" err="1" smtClean="0"/>
              <a:t>Verification</a:t>
            </a:r>
            <a:r>
              <a:rPr lang="pt-BR" sz="2400" dirty="0" smtClean="0"/>
              <a:t> </a:t>
            </a:r>
            <a:r>
              <a:rPr lang="pt-BR" sz="2400" dirty="0" err="1" smtClean="0"/>
              <a:t>Value</a:t>
            </a:r>
            <a:r>
              <a:rPr lang="pt-BR" sz="2400" dirty="0" smtClean="0"/>
              <a:t> (</a:t>
            </a:r>
            <a:r>
              <a:rPr lang="pt-BR" sz="2400" b="1" dirty="0" smtClean="0"/>
              <a:t>iDVV</a:t>
            </a:r>
            <a:r>
              <a:rPr lang="pt-BR" sz="2400" dirty="0" smtClean="0"/>
              <a:t>)</a:t>
            </a:r>
            <a:endParaRPr sz="2400" dirty="0"/>
          </a:p>
          <a:p>
            <a:pPr marL="914400" lvl="1" indent="-317500" algn="l" rtl="0">
              <a:spcBef>
                <a:spcPts val="0"/>
              </a:spcBef>
              <a:spcAft>
                <a:spcPts val="1200"/>
              </a:spcAft>
              <a:buSzPts val="1400"/>
              <a:buChar char="○"/>
            </a:pPr>
            <a:r>
              <a:rPr lang="en-US" sz="2000" dirty="0" smtClean="0"/>
              <a:t>integrated Card Verification Value (</a:t>
            </a:r>
            <a:r>
              <a:rPr lang="en-US" sz="2000" b="1" dirty="0" err="1" smtClean="0"/>
              <a:t>iCVV</a:t>
            </a:r>
            <a:r>
              <a:rPr lang="en-US" sz="2000" dirty="0" smtClean="0"/>
              <a:t>)</a:t>
            </a:r>
            <a:endParaRPr sz="2400" dirty="0"/>
          </a:p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Char char="●"/>
            </a:pPr>
            <a:r>
              <a:rPr lang="pt-BR" sz="2400" dirty="0" smtClean="0"/>
              <a:t>iDVV = material criptográfico de baixo custo</a:t>
            </a:r>
          </a:p>
        </p:txBody>
      </p:sp>
      <p:pic>
        <p:nvPicPr>
          <p:cNvPr id="2" name="Picture 1" descr="Screen Shot 2018-11-04 at 10.02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28" y="2791036"/>
            <a:ext cx="6249205" cy="2188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27000" y="975527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144FC0C-0056-420C-8DE4-73FC187A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88400"/>
              </p:ext>
            </p:extLst>
          </p:nvPr>
        </p:nvGraphicFramePr>
        <p:xfrm>
          <a:off x="136641" y="922743"/>
          <a:ext cx="8845025" cy="263915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83731">
                  <a:extLst>
                    <a:ext uri="{9D8B030D-6E8A-4147-A177-3AD203B41FA5}">
                      <a16:colId xmlns:a16="http://schemas.microsoft.com/office/drawing/2014/main" xmlns="" val="3011396210"/>
                    </a:ext>
                  </a:extLst>
                </a:gridCol>
                <a:gridCol w="1939647">
                  <a:extLst>
                    <a:ext uri="{9D8B030D-6E8A-4147-A177-3AD203B41FA5}">
                      <a16:colId xmlns:a16="http://schemas.microsoft.com/office/drawing/2014/main" xmlns="" val="4284579803"/>
                    </a:ext>
                  </a:extLst>
                </a:gridCol>
                <a:gridCol w="1671792">
                  <a:extLst>
                    <a:ext uri="{9D8B030D-6E8A-4147-A177-3AD203B41FA5}">
                      <a16:colId xmlns:a16="http://schemas.microsoft.com/office/drawing/2014/main" xmlns="" val="2814964341"/>
                    </a:ext>
                  </a:extLst>
                </a:gridCol>
                <a:gridCol w="1649855">
                  <a:extLst>
                    <a:ext uri="{9D8B030D-6E8A-4147-A177-3AD203B41FA5}">
                      <a16:colId xmlns:a16="http://schemas.microsoft.com/office/drawing/2014/main" xmlns="" val="1099526036"/>
                    </a:ext>
                  </a:extLst>
                </a:gridCol>
              </a:tblGrid>
              <a:tr h="468765">
                <a:tc>
                  <a:txBody>
                    <a:bodyPr/>
                    <a:lstStyle/>
                    <a:p>
                      <a:pPr algn="ctr"/>
                      <a:endParaRPr lang="en-US" sz="2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QEMU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OpenSGX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9095805"/>
                  </a:ext>
                </a:extLst>
              </a:tr>
              <a:tr h="44796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Tempo de </a:t>
                      </a:r>
                      <a:r>
                        <a:rPr lang="en-US" sz="2200" b="0" dirty="0" err="1">
                          <a:solidFill>
                            <a:srgbClr val="BFBFBF"/>
                          </a:solidFill>
                        </a:rPr>
                        <a:t>execução</a:t>
                      </a:r>
                      <a:endParaRPr lang="en-US" sz="2200" b="0" dirty="0">
                        <a:solidFill>
                          <a:srgbClr val="BFBFB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0,26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7,58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136,66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4086918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BFBFBF"/>
                          </a:solidFill>
                        </a:rPr>
                        <a:t>Ciclos</a:t>
                      </a:r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 de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4.812.588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175572"/>
                  </a:ext>
                </a:extLst>
              </a:tr>
              <a:tr h="41062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</a:rPr>
                        <a:t>Número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</a:rPr>
                        <a:t>Instruç</a:t>
                      </a:r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</a:rPr>
                        <a:t>ões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2611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06814835"/>
                  </a:ext>
                </a:extLst>
              </a:tr>
              <a:tr h="43926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Tempo </a:t>
                      </a:r>
                      <a:r>
                        <a:rPr lang="en-US" sz="2200" i="1" dirty="0" err="1">
                          <a:solidFill>
                            <a:srgbClr val="BFBFBF"/>
                          </a:solidFill>
                        </a:rPr>
                        <a:t>idvv_next</a:t>
                      </a:r>
                      <a:r>
                        <a:rPr lang="en-US" sz="2200" i="1" dirty="0">
                          <a:solidFill>
                            <a:srgbClr val="BFBFBF"/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0,0098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0,0726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33,29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01029556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Tempo </a:t>
                      </a:r>
                      <a:r>
                        <a:rPr lang="en-US" sz="2200" i="1" dirty="0">
                          <a:solidFill>
                            <a:srgbClr val="BFBFBF"/>
                          </a:solidFill>
                        </a:rPr>
                        <a:t>SHA256()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0,0059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0,0297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16,1153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20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02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27000" y="975527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144FC0C-0056-420C-8DE4-73FC187A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06090"/>
              </p:ext>
            </p:extLst>
          </p:nvPr>
        </p:nvGraphicFramePr>
        <p:xfrm>
          <a:off x="136641" y="922743"/>
          <a:ext cx="8845025" cy="263915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83731">
                  <a:extLst>
                    <a:ext uri="{9D8B030D-6E8A-4147-A177-3AD203B41FA5}">
                      <a16:colId xmlns:a16="http://schemas.microsoft.com/office/drawing/2014/main" xmlns="" val="3011396210"/>
                    </a:ext>
                  </a:extLst>
                </a:gridCol>
                <a:gridCol w="1939647">
                  <a:extLst>
                    <a:ext uri="{9D8B030D-6E8A-4147-A177-3AD203B41FA5}">
                      <a16:colId xmlns:a16="http://schemas.microsoft.com/office/drawing/2014/main" xmlns="" val="4284579803"/>
                    </a:ext>
                  </a:extLst>
                </a:gridCol>
                <a:gridCol w="1671792">
                  <a:extLst>
                    <a:ext uri="{9D8B030D-6E8A-4147-A177-3AD203B41FA5}">
                      <a16:colId xmlns:a16="http://schemas.microsoft.com/office/drawing/2014/main" xmlns="" val="2814964341"/>
                    </a:ext>
                  </a:extLst>
                </a:gridCol>
                <a:gridCol w="1649855">
                  <a:extLst>
                    <a:ext uri="{9D8B030D-6E8A-4147-A177-3AD203B41FA5}">
                      <a16:colId xmlns:a16="http://schemas.microsoft.com/office/drawing/2014/main" xmlns="" val="1099526036"/>
                    </a:ext>
                  </a:extLst>
                </a:gridCol>
              </a:tblGrid>
              <a:tr h="468765">
                <a:tc>
                  <a:txBody>
                    <a:bodyPr/>
                    <a:lstStyle/>
                    <a:p>
                      <a:pPr algn="ctr"/>
                      <a:endParaRPr lang="en-US" sz="2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QEMU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OpenSGX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9095805"/>
                  </a:ext>
                </a:extLst>
              </a:tr>
              <a:tr h="44796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Tempo de </a:t>
                      </a:r>
                      <a:r>
                        <a:rPr lang="en-US" sz="2200" b="0" dirty="0" err="1">
                          <a:solidFill>
                            <a:srgbClr val="BFBFBF"/>
                          </a:solidFill>
                        </a:rPr>
                        <a:t>execução</a:t>
                      </a:r>
                      <a:endParaRPr lang="en-US" sz="2200" b="0" dirty="0">
                        <a:solidFill>
                          <a:srgbClr val="BFBFB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0,26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7,58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136,66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4086918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BFBFBF"/>
                          </a:solidFill>
                        </a:rPr>
                        <a:t>Ciclos</a:t>
                      </a:r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 de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4.812.588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175572"/>
                  </a:ext>
                </a:extLst>
              </a:tr>
              <a:tr h="41062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BFBFBF"/>
                          </a:solidFill>
                        </a:rPr>
                        <a:t>Número</a:t>
                      </a:r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 de </a:t>
                      </a:r>
                      <a:r>
                        <a:rPr lang="en-US" sz="2200" dirty="0" err="1" smtClean="0">
                          <a:solidFill>
                            <a:srgbClr val="BFBFBF"/>
                          </a:solidFill>
                        </a:rPr>
                        <a:t>Instruç</a:t>
                      </a:r>
                      <a:r>
                        <a:rPr lang="en-US" sz="2200" dirty="0" err="1" smtClean="0">
                          <a:solidFill>
                            <a:srgbClr val="BFBFBF"/>
                          </a:solidFill>
                        </a:rPr>
                        <a:t>ões</a:t>
                      </a:r>
                      <a:endParaRPr lang="en-US" sz="2200" dirty="0">
                        <a:solidFill>
                          <a:srgbClr val="BFBFB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2611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06814835"/>
                  </a:ext>
                </a:extLst>
              </a:tr>
              <a:tr h="43926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Tempo </a:t>
                      </a:r>
                      <a:r>
                        <a:rPr lang="en-US" sz="2200" b="1" i="1" dirty="0" err="1">
                          <a:solidFill>
                            <a:schemeClr val="tx1"/>
                          </a:solidFill>
                        </a:rPr>
                        <a:t>idvv_next</a:t>
                      </a:r>
                      <a:r>
                        <a:rPr lang="en-US" sz="2200" b="1" i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0,0098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0,0726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33,29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01029556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Tempo </a:t>
                      </a:r>
                      <a:r>
                        <a:rPr lang="en-US" sz="2200" b="1" i="1" dirty="0">
                          <a:solidFill>
                            <a:schemeClr val="tx1"/>
                          </a:solidFill>
                        </a:rPr>
                        <a:t>SHA256()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0,0059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0,0297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16,1153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20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9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389751" y="3747144"/>
            <a:ext cx="4085100" cy="129488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b="1" u="sng" dirty="0">
                <a:solidFill>
                  <a:srgbClr val="000000"/>
                </a:solidFill>
              </a:rPr>
              <a:t>Execução nativa </a:t>
            </a:r>
            <a:r>
              <a:rPr lang="pt-BR" sz="1600" b="1" u="sng" dirty="0" err="1">
                <a:solidFill>
                  <a:srgbClr val="000000"/>
                </a:solidFill>
              </a:rPr>
              <a:t>x</a:t>
            </a:r>
            <a:r>
              <a:rPr lang="pt-BR" sz="1600" b="1" u="sng" dirty="0">
                <a:solidFill>
                  <a:srgbClr val="000000"/>
                </a:solidFill>
              </a:rPr>
              <a:t> QEMU</a:t>
            </a:r>
            <a:endParaRPr sz="1600" b="1" u="sng" dirty="0">
              <a:solidFill>
                <a:srgbClr val="000000"/>
              </a:solidFill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600" dirty="0">
                <a:solidFill>
                  <a:srgbClr val="000000"/>
                </a:solidFill>
              </a:rPr>
              <a:t>Nativo </a:t>
            </a:r>
            <a:r>
              <a:rPr lang="pt-BR" sz="1600" dirty="0" err="1">
                <a:solidFill>
                  <a:srgbClr val="000000"/>
                </a:solidFill>
              </a:rPr>
              <a:t>x</a:t>
            </a:r>
            <a:r>
              <a:rPr lang="pt-BR" sz="1600" dirty="0">
                <a:solidFill>
                  <a:srgbClr val="000000"/>
                </a:solidFill>
              </a:rPr>
              <a:t> Emulado</a:t>
            </a:r>
            <a:endParaRPr sz="1600" dirty="0">
              <a:solidFill>
                <a:srgbClr val="000000"/>
              </a:solidFill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600" dirty="0">
                <a:solidFill>
                  <a:srgbClr val="000000"/>
                </a:solidFill>
              </a:rPr>
              <a:t>Tempo execução: Diferença de 28x</a:t>
            </a:r>
            <a:endParaRPr sz="1600" dirty="0">
              <a:solidFill>
                <a:srgbClr val="000000"/>
              </a:solidFill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600" dirty="0">
                <a:solidFill>
                  <a:srgbClr val="000000"/>
                </a:solidFill>
              </a:rPr>
              <a:t>Overhead na inicialização!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4583208" y="3756693"/>
            <a:ext cx="4085100" cy="13044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u="sng" dirty="0">
                <a:solidFill>
                  <a:srgbClr val="000000"/>
                </a:solidFill>
              </a:rPr>
              <a:t>QEMU </a:t>
            </a:r>
            <a:r>
              <a:rPr lang="pt-BR" sz="1600" b="1" u="sng" dirty="0" err="1">
                <a:solidFill>
                  <a:srgbClr val="000000"/>
                </a:solidFill>
              </a:rPr>
              <a:t>x</a:t>
            </a:r>
            <a:r>
              <a:rPr lang="pt-BR" sz="1600" b="1" u="sng" dirty="0">
                <a:solidFill>
                  <a:srgbClr val="000000"/>
                </a:solidFill>
              </a:rPr>
              <a:t> OpenSGX</a:t>
            </a:r>
            <a:endParaRPr sz="1600" b="1" u="sng" dirty="0">
              <a:solidFill>
                <a:srgbClr val="000000"/>
              </a:solidFill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600" dirty="0" smtClean="0">
                <a:solidFill>
                  <a:srgbClr val="000000"/>
                </a:solidFill>
              </a:rPr>
              <a:t>Tempo </a:t>
            </a:r>
            <a:r>
              <a:rPr lang="pt-BR" sz="1600" dirty="0">
                <a:solidFill>
                  <a:srgbClr val="000000"/>
                </a:solidFill>
              </a:rPr>
              <a:t>execução: Diferença de 18x</a:t>
            </a:r>
            <a:endParaRPr sz="1600" dirty="0">
              <a:solidFill>
                <a:srgbClr val="000000"/>
              </a:solidFill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600" dirty="0">
                <a:solidFill>
                  <a:srgbClr val="000000"/>
                </a:solidFill>
              </a:rPr>
              <a:t>OpenSGX: 3x + </a:t>
            </a:r>
            <a:r>
              <a:rPr lang="pt-BR" sz="1600" dirty="0" smtClean="0">
                <a:solidFill>
                  <a:srgbClr val="000000"/>
                </a:solidFill>
              </a:rPr>
              <a:t>instruções </a:t>
            </a:r>
            <a:r>
              <a:rPr lang="pt-BR" sz="1600" dirty="0" err="1">
                <a:solidFill>
                  <a:srgbClr val="000000"/>
                </a:solidFill>
              </a:rPr>
              <a:t>assembler</a:t>
            </a:r>
            <a:endParaRPr sz="1600" dirty="0">
              <a:solidFill>
                <a:srgbClr val="000000"/>
              </a:solidFill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600" dirty="0">
                <a:solidFill>
                  <a:srgbClr val="000000"/>
                </a:solidFill>
              </a:rPr>
              <a:t>OpenSGX: 3x + ciclos de CPU</a:t>
            </a:r>
            <a:endParaRPr sz="16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144FC0C-0056-420C-8DE4-73FC187A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52841"/>
              </p:ext>
            </p:extLst>
          </p:nvPr>
        </p:nvGraphicFramePr>
        <p:xfrm>
          <a:off x="136641" y="922743"/>
          <a:ext cx="8845025" cy="263915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83731">
                  <a:extLst>
                    <a:ext uri="{9D8B030D-6E8A-4147-A177-3AD203B41FA5}">
                      <a16:colId xmlns:a16="http://schemas.microsoft.com/office/drawing/2014/main" xmlns="" val="3011396210"/>
                    </a:ext>
                  </a:extLst>
                </a:gridCol>
                <a:gridCol w="1939647">
                  <a:extLst>
                    <a:ext uri="{9D8B030D-6E8A-4147-A177-3AD203B41FA5}">
                      <a16:colId xmlns:a16="http://schemas.microsoft.com/office/drawing/2014/main" xmlns="" val="4284579803"/>
                    </a:ext>
                  </a:extLst>
                </a:gridCol>
                <a:gridCol w="1671792">
                  <a:extLst>
                    <a:ext uri="{9D8B030D-6E8A-4147-A177-3AD203B41FA5}">
                      <a16:colId xmlns:a16="http://schemas.microsoft.com/office/drawing/2014/main" xmlns="" val="2814964341"/>
                    </a:ext>
                  </a:extLst>
                </a:gridCol>
                <a:gridCol w="1649855">
                  <a:extLst>
                    <a:ext uri="{9D8B030D-6E8A-4147-A177-3AD203B41FA5}">
                      <a16:colId xmlns:a16="http://schemas.microsoft.com/office/drawing/2014/main" xmlns="" val="1099526036"/>
                    </a:ext>
                  </a:extLst>
                </a:gridCol>
              </a:tblGrid>
              <a:tr h="468765">
                <a:tc>
                  <a:txBody>
                    <a:bodyPr/>
                    <a:lstStyle/>
                    <a:p>
                      <a:pPr algn="ctr"/>
                      <a:endParaRPr lang="en-US" sz="2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QEMU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OpenSGX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9095805"/>
                  </a:ext>
                </a:extLst>
              </a:tr>
              <a:tr h="44796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Tempo de </a:t>
                      </a:r>
                      <a:r>
                        <a:rPr lang="en-US" sz="2200" dirty="0" err="1">
                          <a:solidFill>
                            <a:srgbClr val="BFBFBF"/>
                          </a:solidFill>
                        </a:rPr>
                        <a:t>execução</a:t>
                      </a:r>
                      <a:endParaRPr lang="en-US" sz="2200" dirty="0">
                        <a:solidFill>
                          <a:srgbClr val="BFBFB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0,26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7,58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136,66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4086918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pPr algn="ctr"/>
                      <a:r>
                        <a:rPr lang="en-US" sz="2200" err="1">
                          <a:solidFill>
                            <a:srgbClr val="BFBFBF"/>
                          </a:solidFill>
                        </a:rPr>
                        <a:t>Ciclos</a:t>
                      </a:r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 de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4.812.588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175572"/>
                  </a:ext>
                </a:extLst>
              </a:tr>
              <a:tr h="41062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BFBFBF"/>
                          </a:solidFill>
                        </a:rPr>
                        <a:t>Número</a:t>
                      </a:r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 de </a:t>
                      </a:r>
                      <a:r>
                        <a:rPr lang="en-US" sz="2200" dirty="0" err="1" smtClean="0">
                          <a:solidFill>
                            <a:srgbClr val="BFBFBF"/>
                          </a:solidFill>
                        </a:rPr>
                        <a:t>Instruç</a:t>
                      </a:r>
                      <a:r>
                        <a:rPr lang="en-US" sz="2200" dirty="0" err="1" smtClean="0">
                          <a:solidFill>
                            <a:srgbClr val="BFBFBF"/>
                          </a:solidFill>
                        </a:rPr>
                        <a:t>ões</a:t>
                      </a:r>
                      <a:endParaRPr lang="en-US" sz="2200" dirty="0">
                        <a:solidFill>
                          <a:srgbClr val="BFBFB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2611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06814835"/>
                  </a:ext>
                </a:extLst>
              </a:tr>
              <a:tr h="43926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Tempo </a:t>
                      </a:r>
                      <a:r>
                        <a:rPr lang="en-US" sz="2200" i="1" dirty="0" err="1">
                          <a:solidFill>
                            <a:srgbClr val="BFBFBF"/>
                          </a:solidFill>
                        </a:rPr>
                        <a:t>idvv_next</a:t>
                      </a:r>
                      <a:r>
                        <a:rPr lang="en-US" sz="2200" i="1" dirty="0">
                          <a:solidFill>
                            <a:srgbClr val="BFBFBF"/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0,0098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0,0726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33,29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01029556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Tempo </a:t>
                      </a:r>
                      <a:r>
                        <a:rPr lang="en-US" sz="2200" i="1" dirty="0">
                          <a:solidFill>
                            <a:srgbClr val="BFBFBF"/>
                          </a:solidFill>
                        </a:rPr>
                        <a:t>SHA256()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0,0059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0,0297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16,1153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20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52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Discussão do overhead</a:t>
            </a:r>
          </a:p>
        </p:txBody>
      </p:sp>
      <p:sp>
        <p:nvSpPr>
          <p:cNvPr id="193" name="Google Shape;19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327000" y="946880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endParaRPr lang="pt-BR" sz="400" dirty="0" smtClean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 SGX </a:t>
            </a:r>
            <a:r>
              <a:rPr lang="pt-BR" sz="28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</a:t>
            </a:r>
            <a:r>
              <a:rPr lang="pt-BR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é considerado </a:t>
            </a:r>
            <a:r>
              <a:rPr lang="pt-BR" sz="28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inseguro</a:t>
            </a:r>
            <a:endParaRPr lang="pt-BR" sz="2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1371600" lvl="1" indent="-3175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■"/>
            </a:pPr>
            <a:r>
              <a:rPr lang="en-US" sz="2400" dirty="0" err="1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Chamadas</a:t>
            </a:r>
            <a:r>
              <a:rPr lang="en-US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 </a:t>
            </a:r>
            <a:r>
              <a:rPr lang="en-US" sz="24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sistema</a:t>
            </a:r>
            <a:endParaRPr lang="en-US" sz="24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1371600" lvl="1" indent="-3175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■"/>
            </a:pPr>
            <a:r>
              <a:rPr lang="en-US" sz="24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Salvar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lang="en-US" sz="24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carregar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contexto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do </a:t>
            </a:r>
            <a:r>
              <a:rPr lang="en-US" sz="2400" b="1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enclave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-US" sz="28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Baixo</a:t>
            </a:r>
            <a:r>
              <a:rPr lang="en-US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desempenho</a:t>
            </a:r>
            <a:r>
              <a:rPr lang="en-US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na</a:t>
            </a:r>
            <a:r>
              <a:rPr lang="en-US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memória</a:t>
            </a:r>
            <a:endParaRPr sz="2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1371600" lvl="1" indent="-3175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■"/>
            </a:pP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Cache-miss</a:t>
            </a:r>
          </a:p>
          <a:p>
            <a:pPr marL="1371600" lvl="1" indent="-3175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■"/>
            </a:pPr>
            <a:r>
              <a:rPr lang="en-US" sz="24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MEE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(</a:t>
            </a:r>
            <a:r>
              <a:rPr lang="en-US" sz="2400" i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Memory Encryption Engine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</a:p>
          <a:p>
            <a:pPr marL="1371600" lvl="5" indent="-3175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■"/>
            </a:pPr>
            <a:r>
              <a:rPr lang="en-US" sz="24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Cifrar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lang="en-US" sz="24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decifrar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dados da/</a:t>
            </a:r>
            <a:r>
              <a:rPr lang="en-US" sz="24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para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 </a:t>
            </a:r>
            <a:r>
              <a:rPr lang="en-US" sz="24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memória</a:t>
            </a:r>
            <a:endParaRPr lang="en-US" sz="24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1600"/>
              </a:spcBef>
              <a:spcAft>
                <a:spcPts val="600"/>
              </a:spcAft>
              <a:buNone/>
            </a:pP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8735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Roteiro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135017" y="1113608"/>
            <a:ext cx="5024655" cy="717852"/>
          </a:xfrm>
          <a:prstGeom prst="roundRect">
            <a:avLst>
              <a:gd name="adj" fmla="val 16667"/>
            </a:avLst>
          </a:prstGeom>
          <a:solidFill>
            <a:srgbClr val="F3F3F3">
              <a:alpha val="22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 SGX / OpenSGX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14;p19"/>
          <p:cNvSpPr/>
          <p:nvPr/>
        </p:nvSpPr>
        <p:spPr>
          <a:xfrm>
            <a:off x="2135017" y="2131121"/>
            <a:ext cx="5024655" cy="694296"/>
          </a:xfrm>
          <a:prstGeom prst="roundRect">
            <a:avLst>
              <a:gd name="adj" fmla="val 16667"/>
            </a:avLst>
          </a:prstGeom>
          <a:solidFill>
            <a:srgbClr val="F3F3F3">
              <a:alpha val="22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Roboto"/>
                <a:ea typeface="Roboto"/>
                <a:cs typeface="Roboto"/>
                <a:sym typeface="Roboto"/>
              </a:rPr>
              <a:t>Implementação e Resultados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4;p19"/>
          <p:cNvSpPr/>
          <p:nvPr/>
        </p:nvSpPr>
        <p:spPr>
          <a:xfrm>
            <a:off x="2135017" y="3148633"/>
            <a:ext cx="5024655" cy="698352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Consideração Finais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4;p19"/>
          <p:cNvSpPr/>
          <p:nvPr/>
        </p:nvSpPr>
        <p:spPr>
          <a:xfrm>
            <a:off x="2135017" y="4136946"/>
            <a:ext cx="5024655" cy="685590"/>
          </a:xfrm>
          <a:prstGeom prst="roundRect">
            <a:avLst>
              <a:gd name="adj" fmla="val 16667"/>
            </a:avLst>
          </a:prstGeom>
          <a:solidFill>
            <a:srgbClr val="F3F3F3">
              <a:alpha val="22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Trabalhos Futuros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4851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Considerações finais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800" i="1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Trade-off</a:t>
            </a: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desempenho-segurança</a:t>
            </a:r>
            <a:endParaRPr sz="2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endParaRPr lang="pt-BR" sz="400" dirty="0" smtClean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 o </a:t>
            </a:r>
            <a:r>
              <a:rPr lang="pt-BR" sz="2800" b="1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desempenho</a:t>
            </a: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é prioridade</a:t>
            </a:r>
            <a:endParaRPr sz="2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Somente inicialização (</a:t>
            </a:r>
            <a:r>
              <a:rPr lang="pt-BR" sz="2400" b="1" dirty="0" err="1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idvv_init</a:t>
            </a: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 com SGX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 a </a:t>
            </a:r>
            <a:r>
              <a:rPr lang="pt-BR" sz="2800" b="1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segurança</a:t>
            </a: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é prioridade</a:t>
            </a:r>
            <a:endParaRPr sz="2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Tanto </a:t>
            </a:r>
            <a:r>
              <a:rPr lang="pt-BR" sz="2400" dirty="0" err="1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inicizalização</a:t>
            </a: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quanto geração</a:t>
            </a:r>
            <a:r>
              <a:rPr lang="pt-BR" sz="2400" b="1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</a:p>
          <a:p>
            <a:pPr marL="596900" lvl="1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</a:pPr>
            <a:r>
              <a:rPr lang="pt-BR" sz="2400" b="1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</a:t>
            </a: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lang="pt-BR" sz="2400" b="1" dirty="0" err="1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idvv_init</a:t>
            </a: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pt-BR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 </a:t>
            </a:r>
            <a:r>
              <a:rPr lang="pt-BR" sz="2400" b="1" dirty="0" err="1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idvv_next</a:t>
            </a: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 com SGX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Roteiro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135017" y="1113608"/>
            <a:ext cx="5024655" cy="717852"/>
          </a:xfrm>
          <a:prstGeom prst="roundRect">
            <a:avLst>
              <a:gd name="adj" fmla="val 16667"/>
            </a:avLst>
          </a:prstGeom>
          <a:solidFill>
            <a:srgbClr val="F3F3F3">
              <a:alpha val="28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 SGX / OpenSGX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14;p19"/>
          <p:cNvSpPr/>
          <p:nvPr/>
        </p:nvSpPr>
        <p:spPr>
          <a:xfrm>
            <a:off x="2135017" y="2131121"/>
            <a:ext cx="5024655" cy="694296"/>
          </a:xfrm>
          <a:prstGeom prst="roundRect">
            <a:avLst>
              <a:gd name="adj" fmla="val 16667"/>
            </a:avLst>
          </a:prstGeom>
          <a:solidFill>
            <a:srgbClr val="F3F3F3">
              <a:alpha val="28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Roboto"/>
                <a:ea typeface="Roboto"/>
                <a:cs typeface="Roboto"/>
                <a:sym typeface="Roboto"/>
              </a:rPr>
              <a:t>Implementação e Resultados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4;p19"/>
          <p:cNvSpPr/>
          <p:nvPr/>
        </p:nvSpPr>
        <p:spPr>
          <a:xfrm>
            <a:off x="2135017" y="3148633"/>
            <a:ext cx="5024655" cy="698352"/>
          </a:xfrm>
          <a:prstGeom prst="roundRect">
            <a:avLst>
              <a:gd name="adj" fmla="val 16667"/>
            </a:avLst>
          </a:prstGeom>
          <a:solidFill>
            <a:srgbClr val="F3F3F3">
              <a:alpha val="28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Consideração Finais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4;p19"/>
          <p:cNvSpPr/>
          <p:nvPr/>
        </p:nvSpPr>
        <p:spPr>
          <a:xfrm>
            <a:off x="2135017" y="4136946"/>
            <a:ext cx="5024655" cy="68559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Trabalhos Futuros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48513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Trabalhos Futuros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</a:pPr>
            <a:endParaRPr lang="pt-BR" sz="1800" dirty="0" smtClean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</a:t>
            </a: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verhead em </a:t>
            </a:r>
            <a:r>
              <a:rPr lang="pt-BR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máquinas </a:t>
            </a: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Intel </a:t>
            </a:r>
            <a:r>
              <a:rPr lang="pt-BR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SGX</a:t>
            </a:r>
            <a:endParaRPr sz="2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Impacto </a:t>
            </a:r>
            <a:r>
              <a:rPr lang="pt-BR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 diferentes </a:t>
            </a: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ataques</a:t>
            </a:r>
            <a:endParaRPr sz="2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Estudo de viabilidade </a:t>
            </a:r>
            <a:r>
              <a:rPr lang="pt-BR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técnica e comercial </a:t>
            </a: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para </a:t>
            </a:r>
            <a:r>
              <a:rPr lang="pt-BR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dispositivos de </a:t>
            </a: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rede</a:t>
            </a:r>
            <a:endParaRPr sz="2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2087925" y="2926782"/>
            <a:ext cx="4886400" cy="1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/>
              <a:t>Contatos:</a:t>
            </a:r>
            <a:endParaRPr sz="2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 dirty="0">
                <a:solidFill>
                  <a:schemeClr val="hlink"/>
                </a:solidFill>
                <a:hlinkClick r:id="rId3"/>
              </a:rPr>
              <a:t>rodrigomsr2@</a:t>
            </a:r>
            <a:r>
              <a:rPr lang="pt-BR" sz="2400" u="sng" dirty="0" smtClean="0">
                <a:solidFill>
                  <a:schemeClr val="hlink"/>
                </a:solidFill>
                <a:hlinkClick r:id="rId3"/>
              </a:rPr>
              <a:t>gmai.com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 dirty="0">
                <a:solidFill>
                  <a:schemeClr val="hlink"/>
                </a:solidFill>
                <a:hlinkClick r:id="rId4"/>
              </a:rPr>
              <a:t>rodrigobissomachado@</a:t>
            </a:r>
            <a:r>
              <a:rPr lang="pt-BR" sz="2400" u="sng" dirty="0" smtClean="0">
                <a:solidFill>
                  <a:schemeClr val="hlink"/>
                </a:solidFill>
                <a:hlinkClick r:id="rId4"/>
              </a:rPr>
              <a:t>gmail.com</a:t>
            </a:r>
            <a:endParaRPr lang="pt-BR" sz="2400" u="sng" dirty="0" smtClean="0">
              <a:solidFill>
                <a:schemeClr val="hlink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 dirty="0" err="1" smtClean="0">
                <a:solidFill>
                  <a:schemeClr val="hlink"/>
                </a:solidFill>
              </a:rPr>
              <a:t>kreutz@unipampa.edu.br</a:t>
            </a:r>
            <a:endParaRPr lang="pt-BR" sz="2400" u="sng" dirty="0" smtClean="0">
              <a:solidFill>
                <a:schemeClr val="hlink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8" name="Google Shape;21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3306080" y="1784475"/>
            <a:ext cx="3582600" cy="97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latin typeface="Roboto"/>
                <a:ea typeface="Roboto"/>
                <a:cs typeface="Roboto"/>
                <a:sym typeface="Roboto"/>
              </a:rPr>
              <a:t>Obrigado!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assinatura visual unipampa vertical c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215" y="75245"/>
            <a:ext cx="1623264" cy="1101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iDVV: O que é?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5" name="Picture 4" descr="fig6_perf_idvv_sha512_vs_bars_imp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45" y="749784"/>
            <a:ext cx="6451063" cy="451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2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iDVV: </a:t>
            </a: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Aplicação (caso de uso)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2" name="Picture 1" descr="sdn_20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" y="794725"/>
            <a:ext cx="2990889" cy="4302682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5196547" y="2179309"/>
            <a:ext cx="2653327" cy="1906964"/>
          </a:xfrm>
          <a:prstGeom prst="wedgeRoundRectCallout">
            <a:avLst>
              <a:gd name="adj1" fmla="val -143506"/>
              <a:gd name="adj2" fmla="val 1069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Num</a:t>
            </a:r>
            <a:r>
              <a:rPr lang="en-US" sz="2400" dirty="0" smtClean="0"/>
              <a:t> Data Center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chegar</a:t>
            </a:r>
            <a:r>
              <a:rPr lang="en-US" sz="2400" dirty="0" smtClean="0"/>
              <a:t> a </a:t>
            </a:r>
            <a:r>
              <a:rPr lang="en-US" sz="2400" dirty="0" err="1" smtClean="0"/>
              <a:t>mais</a:t>
            </a:r>
            <a:r>
              <a:rPr lang="en-US" sz="2400" dirty="0" smtClean="0"/>
              <a:t> de </a:t>
            </a:r>
            <a:r>
              <a:rPr lang="en-US" sz="2400" b="1" dirty="0" smtClean="0"/>
              <a:t>20M flows/s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076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iDVV: I</a:t>
            </a: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nicialização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3" name="Picture 2" descr="KISS_ar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57" y="794725"/>
            <a:ext cx="6036952" cy="431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5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iDVV: I</a:t>
            </a: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nicialização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2" name="Picture 1" descr="idvv_in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1" y="761417"/>
            <a:ext cx="3046082" cy="4382083"/>
          </a:xfrm>
          <a:prstGeom prst="rect">
            <a:avLst/>
          </a:prstGeom>
        </p:spPr>
      </p:pic>
      <p:pic>
        <p:nvPicPr>
          <p:cNvPr id="4" name="Picture 3" descr="Screen Shot 2018-11-04 at 10.03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99" y="3725250"/>
            <a:ext cx="4663054" cy="1331567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4757779" y="1490937"/>
            <a:ext cx="3358973" cy="1352887"/>
          </a:xfrm>
          <a:prstGeom prst="wedgeRoundRectCallout">
            <a:avLst>
              <a:gd name="adj1" fmla="val -102687"/>
              <a:gd name="adj2" fmla="val 8239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DH+PRF+KDF</a:t>
            </a:r>
          </a:p>
          <a:p>
            <a:pPr algn="ctr"/>
            <a:r>
              <a:rPr lang="en-US" sz="2400" dirty="0" smtClean="0"/>
              <a:t>(sem KDC)</a:t>
            </a:r>
            <a:endParaRPr lang="en-US" sz="2400" dirty="0"/>
          </a:p>
        </p:txBody>
      </p:sp>
      <p:sp>
        <p:nvSpPr>
          <p:cNvPr id="5" name="Down Arrow 4"/>
          <p:cNvSpPr/>
          <p:nvPr/>
        </p:nvSpPr>
        <p:spPr>
          <a:xfrm>
            <a:off x="6242455" y="3027891"/>
            <a:ext cx="484632" cy="65134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iDVV: Q</a:t>
            </a: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ual o problema?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2" name="Picture 1" descr="idvv_in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1" y="761417"/>
            <a:ext cx="3046082" cy="4382083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4757779" y="1490937"/>
            <a:ext cx="3358973" cy="2116761"/>
          </a:xfrm>
          <a:prstGeom prst="wedgeRoundRectCallout">
            <a:avLst>
              <a:gd name="adj1" fmla="val -99724"/>
              <a:gd name="adj2" fmla="val 282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Integridade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 </a:t>
            </a:r>
            <a:r>
              <a:rPr lang="en-US" sz="2400" b="1" dirty="0" err="1" smtClean="0">
                <a:solidFill>
                  <a:srgbClr val="FF0000"/>
                </a:solidFill>
              </a:rPr>
              <a:t>confidencialidade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da </a:t>
            </a:r>
            <a:r>
              <a:rPr lang="en-US" sz="2400" dirty="0" err="1" smtClean="0">
                <a:solidFill>
                  <a:schemeClr val="tx1"/>
                </a:solidFill>
              </a:rPr>
              <a:t>inicialização</a:t>
            </a:r>
            <a:r>
              <a:rPr lang="en-US" sz="2400" dirty="0" smtClean="0">
                <a:solidFill>
                  <a:schemeClr val="tx1"/>
                </a:solidFill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</a:rPr>
              <a:t>geração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</a:rPr>
              <a:t>iDVVs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757779" y="1490937"/>
            <a:ext cx="3358973" cy="2116761"/>
          </a:xfrm>
          <a:prstGeom prst="wedgeRoundRectCallout">
            <a:avLst>
              <a:gd name="adj1" fmla="val -98303"/>
              <a:gd name="adj2" fmla="val 6802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Integridade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 </a:t>
            </a:r>
            <a:r>
              <a:rPr lang="en-US" sz="2400" b="1" dirty="0" err="1" smtClean="0">
                <a:solidFill>
                  <a:srgbClr val="FF0000"/>
                </a:solidFill>
              </a:rPr>
              <a:t>confidencialidade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da </a:t>
            </a:r>
            <a:r>
              <a:rPr lang="en-US" sz="2400" dirty="0" err="1" smtClean="0">
                <a:solidFill>
                  <a:schemeClr val="tx1"/>
                </a:solidFill>
              </a:rPr>
              <a:t>inicialização</a:t>
            </a:r>
            <a:r>
              <a:rPr lang="en-US" sz="2400" dirty="0" smtClean="0">
                <a:solidFill>
                  <a:schemeClr val="tx1"/>
                </a:solidFill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</a:rPr>
              <a:t>geração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</a:rPr>
              <a:t>iDVVs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0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iDVV: Q</a:t>
            </a: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ual a solução?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2" name="Picture 1" descr="idvv_in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1" y="761417"/>
            <a:ext cx="3046082" cy="4382083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4757779" y="1490937"/>
            <a:ext cx="3358973" cy="1472529"/>
          </a:xfrm>
          <a:prstGeom prst="wedgeRoundRectCallout">
            <a:avLst>
              <a:gd name="adj1" fmla="val -97755"/>
              <a:gd name="adj2" fmla="val 11927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Segurança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assistida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através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</a:rPr>
              <a:t>tecnologia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b="1" dirty="0" smtClean="0">
                <a:solidFill>
                  <a:schemeClr val="tx1"/>
                </a:solidFill>
              </a:rPr>
              <a:t>hardware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757779" y="1481734"/>
            <a:ext cx="3358973" cy="1472529"/>
          </a:xfrm>
          <a:prstGeom prst="wedgeRoundRectCallout">
            <a:avLst>
              <a:gd name="adj1" fmla="val -98577"/>
              <a:gd name="adj2" fmla="val 2052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8000"/>
                </a:solidFill>
              </a:rPr>
              <a:t>Segurança</a:t>
            </a:r>
            <a:r>
              <a:rPr lang="en-US" sz="2400" b="1" dirty="0" smtClean="0">
                <a:solidFill>
                  <a:srgbClr val="008000"/>
                </a:solidFill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</a:rPr>
              <a:t>assistida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através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</a:rPr>
              <a:t>tecnologia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b="1" dirty="0" smtClean="0">
                <a:solidFill>
                  <a:srgbClr val="008000"/>
                </a:solidFill>
              </a:rPr>
              <a:t>hardware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4" name="Picture 3" descr="Hardware-Security-Module-Icon-500x500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47" y="3080361"/>
            <a:ext cx="1941763" cy="19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3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Roteiro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135017" y="1113608"/>
            <a:ext cx="5024655" cy="717852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 SGX / OpenSGX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14;p19"/>
          <p:cNvSpPr/>
          <p:nvPr/>
        </p:nvSpPr>
        <p:spPr>
          <a:xfrm>
            <a:off x="2135017" y="2131121"/>
            <a:ext cx="5024655" cy="694296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Roboto"/>
                <a:ea typeface="Roboto"/>
                <a:cs typeface="Roboto"/>
                <a:sym typeface="Roboto"/>
              </a:rPr>
              <a:t>Implementação e Resultados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4;p19"/>
          <p:cNvSpPr/>
          <p:nvPr/>
        </p:nvSpPr>
        <p:spPr>
          <a:xfrm>
            <a:off x="2135017" y="3148633"/>
            <a:ext cx="5024655" cy="698352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Consideração Finais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4;p19"/>
          <p:cNvSpPr/>
          <p:nvPr/>
        </p:nvSpPr>
        <p:spPr>
          <a:xfrm>
            <a:off x="2135017" y="4136946"/>
            <a:ext cx="5024655" cy="685590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Trabalhos Futuros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713</Words>
  <Application>Microsoft Macintosh PowerPoint</Application>
  <PresentationFormat>On-screen Show (16:9)</PresentationFormat>
  <Paragraphs>283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 Kreutz</cp:lastModifiedBy>
  <cp:revision>60</cp:revision>
  <dcterms:modified xsi:type="dcterms:W3CDTF">2018-11-05T17:49:37Z</dcterms:modified>
</cp:coreProperties>
</file>