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02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B9F57-0C4C-554F-AE10-4C20574AD70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8D4FD-21CF-A04D-B704-E7293BD7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9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atial Sciences Institute wordmar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0" y="6462798"/>
            <a:ext cx="1841498" cy="300096"/>
          </a:xfrm>
          <a:prstGeom prst="rect">
            <a:avLst/>
          </a:prstGeom>
        </p:spPr>
      </p:pic>
      <p:pic>
        <p:nvPicPr>
          <p:cNvPr id="3" name="Picture 2" descr="USC-Dornsife-Cardinal-Black-on-White-RGB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5948775"/>
            <a:ext cx="2470149" cy="81515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Orange County Wildfire Risk Assessment</a:t>
            </a:r>
            <a:br>
              <a:rPr kumimoji="0" lang="en-US" sz="440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SSCI 581 Fall 2017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49" y="3390899"/>
            <a:ext cx="9129299" cy="74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Chase VanSchoonhoven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9316" y="376651"/>
            <a:ext cx="7399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Introduction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As of September 11</a:t>
            </a:r>
            <a:r>
              <a:rPr lang="en-US" baseline="300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2017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Calfire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has reported 5,102 wildfires with approximately 230,000 acres burned. 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The only wildland-urban interface fire code that does not have to do with building construction is a defensible space requirement of 30ft. 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Goal of this study is to give policy makers greater knowledge when writing fire code for wildland-urban interface.</a:t>
            </a:r>
          </a:p>
          <a:p>
            <a:pPr lvl="0">
              <a:spcBef>
                <a:spcPct val="0"/>
              </a:spcBef>
              <a:defRPr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dirty="0">
              <a:latin typeface="Arial"/>
              <a:cs typeface="Arial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Study Area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Orange County California.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Although Orange County is densely populated, there are still many areas of low population, especially the eastern portion of the county where there are many regional parks. 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High average temperatures and low precipitation leave the county vulnerable to wildfire year round. </a:t>
            </a:r>
          </a:p>
          <a:p>
            <a:pPr lvl="0">
              <a:spcBef>
                <a:spcPct val="0"/>
              </a:spcBef>
              <a:defRPr/>
            </a:pPr>
            <a:endParaRPr lang="en-US" dirty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r>
              <a:rPr lang="en-US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86079" y="6206058"/>
            <a:ext cx="102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581 |  2</a:t>
            </a:r>
          </a:p>
          <a:p>
            <a:pPr lvl="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9316" y="367978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86079" y="6206058"/>
            <a:ext cx="102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581 |  3</a:t>
            </a:r>
          </a:p>
          <a:p>
            <a:pPr lvl="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7A2722-8E49-4FCA-8667-520176DAF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562395"/>
              </p:ext>
            </p:extLst>
          </p:nvPr>
        </p:nvGraphicFramePr>
        <p:xfrm>
          <a:off x="137786" y="1064711"/>
          <a:ext cx="8868429" cy="46279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591">
                  <a:extLst>
                    <a:ext uri="{9D8B030D-6E8A-4147-A177-3AD203B41FA5}">
                      <a16:colId xmlns:a16="http://schemas.microsoft.com/office/drawing/2014/main" val="2259326720"/>
                    </a:ext>
                  </a:extLst>
                </a:gridCol>
                <a:gridCol w="1773686">
                  <a:extLst>
                    <a:ext uri="{9D8B030D-6E8A-4147-A177-3AD203B41FA5}">
                      <a16:colId xmlns:a16="http://schemas.microsoft.com/office/drawing/2014/main" val="1033285184"/>
                    </a:ext>
                  </a:extLst>
                </a:gridCol>
                <a:gridCol w="955063">
                  <a:extLst>
                    <a:ext uri="{9D8B030D-6E8A-4147-A177-3AD203B41FA5}">
                      <a16:colId xmlns:a16="http://schemas.microsoft.com/office/drawing/2014/main" val="706091631"/>
                    </a:ext>
                  </a:extLst>
                </a:gridCol>
                <a:gridCol w="1159717">
                  <a:extLst>
                    <a:ext uri="{9D8B030D-6E8A-4147-A177-3AD203B41FA5}">
                      <a16:colId xmlns:a16="http://schemas.microsoft.com/office/drawing/2014/main" val="3280801512"/>
                    </a:ext>
                  </a:extLst>
                </a:gridCol>
                <a:gridCol w="1364375">
                  <a:extLst>
                    <a:ext uri="{9D8B030D-6E8A-4147-A177-3AD203B41FA5}">
                      <a16:colId xmlns:a16="http://schemas.microsoft.com/office/drawing/2014/main" val="1741914125"/>
                    </a:ext>
                  </a:extLst>
                </a:gridCol>
                <a:gridCol w="2182997">
                  <a:extLst>
                    <a:ext uri="{9D8B030D-6E8A-4147-A177-3AD203B41FA5}">
                      <a16:colId xmlns:a16="http://schemas.microsoft.com/office/drawing/2014/main" val="2438280664"/>
                    </a:ext>
                  </a:extLst>
                </a:gridCol>
              </a:tblGrid>
              <a:tr h="256137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Acquired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54" marR="89554" marT="44777" marB="44777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167205"/>
                  </a:ext>
                </a:extLst>
              </a:tr>
              <a:tr h="394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Source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Format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 of compilation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Attributes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extLst>
                  <a:ext uri="{0D108BD9-81ED-4DB2-BD59-A6C34878D82A}">
                    <a16:rowId xmlns:a16="http://schemas.microsoft.com/office/drawing/2014/main" val="1777871176"/>
                  </a:ext>
                </a:extLst>
              </a:tr>
              <a:tr h="794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County Boundary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U.S. Census Bureau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https://www.census.gov/geo/mapsdata/data/cbf/cbf_counties.html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Vector (Line) Shapefile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10/19/2017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Orange County Boundary which covers the area of the study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extLst>
                  <a:ext uri="{0D108BD9-81ED-4DB2-BD59-A6C34878D82A}">
                    <a16:rowId xmlns:a16="http://schemas.microsoft.com/office/drawing/2014/main" val="732556924"/>
                  </a:ext>
                </a:extLst>
              </a:tr>
              <a:tr h="794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USGS​ ​3DEP​ ​product https://viewer.nationalm ap.gov/basic/#productS earch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Raster Image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meter resolution elevation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Elevation data that will be used to find the slop and aspect.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extLst>
                  <a:ext uri="{0D108BD9-81ED-4DB2-BD59-A6C34878D82A}">
                    <a16:rowId xmlns:a16="http://schemas.microsoft.com/office/drawing/2014/main" val="537578400"/>
                  </a:ext>
                </a:extLst>
              </a:tr>
              <a:tr h="5274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USGS GAP Data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USGS https://gapanalysis.usgs.gov/gaplandcover/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Raster Image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 meter resolution land cover data.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Plant communities and density.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extLst>
                  <a:ext uri="{0D108BD9-81ED-4DB2-BD59-A6C34878D82A}">
                    <a16:rowId xmlns:a16="http://schemas.microsoft.com/office/drawing/2014/main" val="1090213903"/>
                  </a:ext>
                </a:extLst>
              </a:tr>
              <a:tr h="5274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Natural Gas Pipelines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EIA https://www.eia.gov/maps/layer_info-m.php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Vector (Line) Shapefile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03/2017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Location and distance of pipeline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Line data of natural gas pipelines.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extLst>
                  <a:ext uri="{0D108BD9-81ED-4DB2-BD59-A6C34878D82A}">
                    <a16:rowId xmlns:a16="http://schemas.microsoft.com/office/drawing/2014/main" val="2352502808"/>
                  </a:ext>
                </a:extLst>
              </a:tr>
              <a:tr h="794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Population Density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U.S. Census Bureau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https://www.census.gov/geo/maps-data/data/tiger-data.html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Vector (Polygon)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Shapefile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12/05/2016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Population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Shows the population density within Census Bureau tracts.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extLst>
                  <a:ext uri="{0D108BD9-81ED-4DB2-BD59-A6C34878D82A}">
                    <a16:rowId xmlns:a16="http://schemas.microsoft.com/office/drawing/2014/main" val="834578635"/>
                  </a:ext>
                </a:extLst>
              </a:tr>
              <a:tr h="5274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Transportation Infrastructure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457200" marR="0" indent="-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https://ocdata.giscloud.com/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Vector (Line) Shapefile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Arterial, Street, Freeway, and Railroad Center Lines for Orange County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45" marR="62345" marT="0" marB="0"/>
                </a:tc>
                <a:extLst>
                  <a:ext uri="{0D108BD9-81ED-4DB2-BD59-A6C34878D82A}">
                    <a16:rowId xmlns:a16="http://schemas.microsoft.com/office/drawing/2014/main" val="381112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71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9316" y="378019"/>
            <a:ext cx="739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Methodology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6079" y="6206058"/>
            <a:ext cx="102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581 |  4</a:t>
            </a:r>
          </a:p>
          <a:p>
            <a:pPr lvl="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9138F-51BA-46E9-A959-17E8F349AC0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40"/>
          <a:stretch/>
        </p:blipFill>
        <p:spPr bwMode="auto">
          <a:xfrm>
            <a:off x="1728208" y="852268"/>
            <a:ext cx="5962015" cy="48342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646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9316" y="265440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86079" y="6206058"/>
            <a:ext cx="102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SSCI 581 |  5</a:t>
            </a:r>
          </a:p>
          <a:p>
            <a:pPr lvl="0"/>
            <a:endParaRPr lang="en-US" sz="11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12BAA-DE81-4F8B-9175-94DFA02D03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820" y="725581"/>
            <a:ext cx="6306791" cy="487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9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Powerpoint_Dornsife_SSI_Template</Template>
  <TotalTime>150</TotalTime>
  <Words>387</Words>
  <Application>Microsoft Office PowerPoint</Application>
  <PresentationFormat>On-screen Show (4:3)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USC Dornsife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Kamei</dc:creator>
  <cp:lastModifiedBy>Chase VanSchoonhoven</cp:lastModifiedBy>
  <cp:revision>7</cp:revision>
  <cp:lastPrinted>2012-02-07T18:57:58Z</cp:lastPrinted>
  <dcterms:created xsi:type="dcterms:W3CDTF">2014-06-03T20:14:39Z</dcterms:created>
  <dcterms:modified xsi:type="dcterms:W3CDTF">2017-12-06T05:57:11Z</dcterms:modified>
</cp:coreProperties>
</file>