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68" r:id="rId2"/>
    <p:sldId id="269" r:id="rId3"/>
    <p:sldId id="270" r:id="rId4"/>
    <p:sldId id="288" r:id="rId5"/>
    <p:sldId id="287" r:id="rId6"/>
    <p:sldId id="271" r:id="rId7"/>
    <p:sldId id="272" r:id="rId8"/>
    <p:sldId id="274" r:id="rId9"/>
    <p:sldId id="276" r:id="rId10"/>
    <p:sldId id="277" r:id="rId11"/>
    <p:sldId id="295" r:id="rId12"/>
    <p:sldId id="279" r:id="rId13"/>
    <p:sldId id="282" r:id="rId14"/>
    <p:sldId id="296" r:id="rId15"/>
    <p:sldId id="283" r:id="rId16"/>
    <p:sldId id="281" r:id="rId17"/>
    <p:sldId id="286" r:id="rId18"/>
    <p:sldId id="294" r:id="rId19"/>
    <p:sldId id="280" r:id="rId20"/>
    <p:sldId id="275" r:id="rId21"/>
    <p:sldId id="289" r:id="rId22"/>
    <p:sldId id="292" r:id="rId23"/>
    <p:sldId id="290" r:id="rId24"/>
    <p:sldId id="291" r:id="rId25"/>
    <p:sldId id="2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72" userDrawn="1">
          <p15:clr>
            <a:srgbClr val="A4A3A4"/>
          </p15:clr>
        </p15:guide>
        <p15:guide id="4" pos="7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58" autoAdjust="0"/>
  </p:normalViewPr>
  <p:slideViewPr>
    <p:cSldViewPr snapToGrid="0" showGuides="1">
      <p:cViewPr varScale="1">
        <p:scale>
          <a:sx n="99" d="100"/>
          <a:sy n="99" d="100"/>
        </p:scale>
        <p:origin x="276" y="84"/>
      </p:cViewPr>
      <p:guideLst>
        <p:guide orient="horz" pos="576"/>
        <p:guide pos="3840"/>
        <p:guide pos="672"/>
        <p:guide pos="7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C3E4F1-3B0A-497D-9ACB-F0532EAAA4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10672-9390-4339-8A82-5C222928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7D588-03CE-49A3-A61E-D254B822AC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024C0-0433-454D-B5F8-180ED298F7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8E2A6-BF12-4254-A78F-8BFF5C9A33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B83DF-7435-4903-B831-CC66038C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40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8E58F-20A9-4AF1-862C-2D095A5A3E25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BFC7D-ADE4-4000-BD0F-55B43C05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934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Groups: Geologists / Glaciologists, Policy Makers, General Public. </a:t>
            </a:r>
          </a:p>
          <a:p>
            <a:r>
              <a:rPr lang="en-US" dirty="0"/>
              <a:t>Purpose: Next Slide – Importance of Glacial </a:t>
            </a:r>
            <a:r>
              <a:rPr lang="en-US" dirty="0" err="1"/>
              <a:t>Monitering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208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num_basins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fcode</a:t>
            </a:r>
            <a:r>
              <a:rPr lang="en-US" dirty="0"/>
              <a:t> integer DEFAULT 37800,</a:t>
            </a:r>
          </a:p>
          <a:p>
            <a:r>
              <a:rPr lang="en-US" dirty="0"/>
              <a:t>date timestamp NOT NULL,</a:t>
            </a:r>
          </a:p>
          <a:p>
            <a:r>
              <a:rPr lang="en-US" dirty="0" err="1"/>
              <a:t>geom</a:t>
            </a:r>
            <a:r>
              <a:rPr lang="en-US" dirty="0"/>
              <a:t> </a:t>
            </a:r>
            <a:r>
              <a:rPr lang="en-US" dirty="0" err="1"/>
              <a:t>public.geometry</a:t>
            </a:r>
            <a:r>
              <a:rPr lang="en-US" dirty="0"/>
              <a:t>,</a:t>
            </a:r>
          </a:p>
          <a:p>
            <a:r>
              <a:rPr lang="en-US" dirty="0" err="1"/>
              <a:t>max_width</a:t>
            </a:r>
            <a:r>
              <a:rPr lang="en-US" dirty="0"/>
              <a:t> numeric,</a:t>
            </a:r>
          </a:p>
          <a:p>
            <a:r>
              <a:rPr lang="en-US" dirty="0" err="1"/>
              <a:t>max_length</a:t>
            </a:r>
            <a:r>
              <a:rPr lang="en-US" dirty="0"/>
              <a:t> numeric,</a:t>
            </a:r>
          </a:p>
          <a:p>
            <a:r>
              <a:rPr lang="en-US" dirty="0"/>
              <a:t>slope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/>
              <a:t>aspect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/>
              <a:t>connect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/>
              <a:t>surging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/>
              <a:t>linkages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/>
              <a:t>form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term_type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x_coord</a:t>
            </a:r>
            <a:r>
              <a:rPr lang="en-US" dirty="0"/>
              <a:t> numeric,</a:t>
            </a:r>
          </a:p>
          <a:p>
            <a:r>
              <a:rPr lang="en-US" dirty="0" err="1"/>
              <a:t>y_coord</a:t>
            </a:r>
            <a:r>
              <a:rPr lang="en-US" dirty="0"/>
              <a:t> numeric,</a:t>
            </a:r>
          </a:p>
          <a:p>
            <a:r>
              <a:rPr lang="en-US" dirty="0" err="1"/>
              <a:t>loc_unc_x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loc_unc_y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glob_unc_x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glob_unc_y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prime_class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frontal_char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long_char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tongue_act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/>
              <a:t>moraines1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/>
              <a:t>moraines2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source_nourish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min_elev_exp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mean_elev_acy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mean_elev_abl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activity_start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activity_end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snowline_acy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snowline_date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mean_depth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deapth_acy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area_acy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area_exp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mean_width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mean_length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max_len_ex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max_len_ab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orient_acc</a:t>
            </a:r>
            <a:r>
              <a:rPr lang="en-US" dirty="0"/>
              <a:t> text,</a:t>
            </a:r>
          </a:p>
          <a:p>
            <a:r>
              <a:rPr lang="en-US" dirty="0" err="1"/>
              <a:t>orient_abl</a:t>
            </a:r>
            <a:r>
              <a:rPr lang="en-US" dirty="0"/>
              <a:t> text,</a:t>
            </a:r>
          </a:p>
          <a:p>
            <a:r>
              <a:rPr lang="en-US" dirty="0"/>
              <a:t>remarks text,</a:t>
            </a: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52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&gt; Web Map &gt; Web App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Github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– geodatabase, data, methods, documents, and other source material to be posted on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Github</a:t>
            </a: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99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&gt; Web Map &gt; Web App</a:t>
            </a:r>
          </a:p>
          <a:p>
            <a:endParaRPr lang="en-US" dirty="0"/>
          </a:p>
          <a:p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-Create maps in ArcGIS Online</a:t>
            </a:r>
          </a:p>
          <a:p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-Share maps to be used in Story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25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&gt; Web Map &gt; Web App</a:t>
            </a:r>
          </a:p>
          <a:p>
            <a:endParaRPr lang="en-US" dirty="0"/>
          </a:p>
          <a:p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-Create maps in ArcGIS Online</a:t>
            </a:r>
          </a:p>
          <a:p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-Share maps to be used in Story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68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50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27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5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0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1700 snow or ice bodies which cover more than 46km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California.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of them are named, 13 of which are in Sierra Nevada while the other seven are around Mount Shasta (Whitney,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Hotlum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Konwakiton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Watkins, Mud Creek, and Wintun)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8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Temporal Database Design Articles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ESRI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Microsoft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GIST Thesis’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Borer - Creating a Water Quality Geodatabase for the West Hawai‘i Island Region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Blee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- Creating a Geodatabase and Web-GIS Map to Visualize Drone Legislation in the State of Maryland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Kelley - Creating a Well Database and Web Mapping Application: Using Geographic Information Systems to Manage and Monitor Groundwater Resources in Sonoma County, California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Khan - A Unified Geodatabase Design for Sinkhole Inventories in the United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20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Choice of Software -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pgAdmin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pgModeler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PostGIS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2.0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ShapeFile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Import/Export Manager, ArcGIS Pro, ArcGIS Web Map, ArcGIS Web Apps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1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glacial datasets have no temporal resolution for glaciers in California. </a:t>
            </a:r>
          </a:p>
          <a:p>
            <a:endParaRPr lang="en-US" dirty="0"/>
          </a:p>
          <a:p>
            <a:r>
              <a:rPr lang="en-US" dirty="0"/>
              <a:t>Other Datasets:</a:t>
            </a:r>
          </a:p>
          <a:p>
            <a:r>
              <a:rPr lang="en-US" dirty="0"/>
              <a:t>TIGER – </a:t>
            </a:r>
            <a:r>
              <a:rPr lang="en-US" dirty="0" err="1"/>
              <a:t>ca_places</a:t>
            </a:r>
            <a:r>
              <a:rPr lang="en-US" dirty="0"/>
              <a:t>, </a:t>
            </a:r>
            <a:r>
              <a:rPr lang="en-US" dirty="0" err="1"/>
              <a:t>ca_counties</a:t>
            </a:r>
            <a:endParaRPr lang="en-US" dirty="0"/>
          </a:p>
          <a:p>
            <a:r>
              <a:rPr lang="en-US" dirty="0"/>
              <a:t>NHD – Water Basins (6 Digit Hydrological Unit)</a:t>
            </a:r>
          </a:p>
          <a:p>
            <a:r>
              <a:rPr lang="en-US" dirty="0"/>
              <a:t>NSICD – Attachments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0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Glaciers of the American West – Only 95 features, Shapefile, Polygons,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76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Glaciers of the American West – Only 95 features, Shapefile, Polygons,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– More complete ERD is in e-mail with this PPT</a:t>
            </a:r>
          </a:p>
        </p:txBody>
      </p:sp>
    </p:spTree>
    <p:extLst>
      <p:ext uri="{BB962C8B-B14F-4D97-AF65-F5344CB8AC3E}">
        <p14:creationId xmlns:p14="http://schemas.microsoft.com/office/powerpoint/2010/main" val="284792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AC982-C1AB-4455-9D32-58DDA1E78A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594 |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8E923-CA52-437C-A144-D2B37D698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0BD7D-D8E4-4BFB-BA02-3E49788D2D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1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atial Sciences Institute wordm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267" y="6462798"/>
            <a:ext cx="2455331" cy="300096"/>
          </a:xfrm>
          <a:prstGeom prst="rect">
            <a:avLst/>
          </a:prstGeom>
        </p:spPr>
      </p:pic>
      <p:pic>
        <p:nvPicPr>
          <p:cNvPr id="3" name="Picture 2" descr="USC-Dornsife-Cardinal-Black-on-White-RG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5948775"/>
            <a:ext cx="3293532" cy="8151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4703" y="238128"/>
            <a:ext cx="997652" cy="74823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B81A39-B118-49DA-A7A0-4170D1D5D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90552" y="6097673"/>
            <a:ext cx="1134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594 |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6B71A-3A90-4435-9575-3082B5938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7932" y="6097673"/>
            <a:ext cx="4716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0000"/>
                </a:solidFill>
              </a:defRPr>
            </a:lvl1pPr>
          </a:lstStyle>
          <a:p>
            <a:fld id="{9C30BD7D-D8E4-4BFB-BA02-3E49788D2D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apping.cool/california-glacier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krevee/california_glacier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31351" y="1338794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cs typeface="Arial"/>
              </a:rPr>
              <a:t>Thesis Defense:</a:t>
            </a:r>
          </a:p>
          <a:p>
            <a:pPr algn="ctr" defTabSz="457200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cs typeface="Arial"/>
              </a:rPr>
              <a:t>Web-Based Relational Geodatabase of Glaciers in California</a:t>
            </a:r>
            <a:br>
              <a:rPr lang="en-US" sz="4400" dirty="0">
                <a:solidFill>
                  <a:srgbClr val="990000"/>
                </a:solidFill>
                <a:latin typeface="Arial"/>
                <a:cs typeface="Arial"/>
              </a:rPr>
            </a:br>
            <a:r>
              <a:rPr lang="en-US" sz="2750" dirty="0">
                <a:solidFill>
                  <a:srgbClr val="990000"/>
                </a:solidFill>
                <a:latin typeface="Arial"/>
                <a:cs typeface="Arial"/>
              </a:rPr>
              <a:t>SSCI 594 Spring 2020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1350" y="3390900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457200">
              <a:spcBef>
                <a:spcPct val="20000"/>
              </a:spcBef>
              <a:defRPr/>
            </a:pPr>
            <a:r>
              <a:rPr lang="en-US" sz="2400" i="1" dirty="0">
                <a:solidFill>
                  <a:srgbClr val="EEECE1">
                    <a:lumMod val="10000"/>
                  </a:srgbClr>
                </a:solidFill>
                <a:latin typeface="Times New Roman"/>
                <a:cs typeface="Times New Roman"/>
              </a:rPr>
              <a:t>Chase VanSchoonhoven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2002" y="936010"/>
            <a:ext cx="100584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Data Analysis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 lvl="0"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NHD (National Hydrography Dataset) 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Vector - Shapefile – Polygons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1710 features in dataset in California 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Feature update data from 2002 to 2018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Uses different ID number than GLIMS or RGI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lvl="0"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WGI (World Glacier Inventory) 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Vector – Shapefile – Points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497 features in dataset in California 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Feature contributed in 2008 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Uses different ID number than GLIMS or RGI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Contains additional attributes not in other datasets, </a:t>
            </a:r>
          </a:p>
          <a:p>
            <a:pPr lvl="1" defTabSz="457200">
              <a:spcBef>
                <a:spcPct val="0"/>
              </a:spcBef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	but less features than the other datasets.   </a:t>
            </a:r>
          </a:p>
          <a:p>
            <a:pPr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E8A8D9A-DDB1-4487-A493-03BFFADA3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919" y="1277941"/>
            <a:ext cx="3084866" cy="4148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813C72-A189-40E5-A958-6F4278E86B9E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10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79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2002" y="936010"/>
            <a:ext cx="10058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Data Analysis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 lvl="0"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GAW (Glaciers of the American West) 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Vector - Shapefile – Polygons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95 features in dataset 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No feature contribution date (Published in 2005)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13C72-A189-40E5-A958-6F4278E86B9E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11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0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2662" y="952500"/>
            <a:ext cx="1005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Final ERD (Simplified)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CB8F7-914D-4723-ACBE-996624BB3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98"/>
          <a:stretch/>
        </p:blipFill>
        <p:spPr>
          <a:xfrm>
            <a:off x="505657" y="1414165"/>
            <a:ext cx="11180686" cy="4333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CC351-45CD-491E-9662-5EA4506ABCBB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12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14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77901"/>
            <a:ext cx="10058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Implementation 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Set up AWS RDS Instance using PostgreSQL for DB engine</a:t>
            </a:r>
          </a:p>
          <a:p>
            <a:pPr defTabSz="457200">
              <a:spcBef>
                <a:spcPct val="0"/>
              </a:spcBef>
              <a:defRPr/>
            </a:pPr>
            <a:endParaRPr lang="en-US" sz="2000" b="1" dirty="0"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sz="2000" b="1" dirty="0"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sz="2000" b="1" dirty="0"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sz="2000" b="1" dirty="0"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sz="2000" b="1" dirty="0"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sz="2000" b="1" dirty="0"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sz="2000" b="1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6BBBD-6695-4D7A-9149-8876FF35CCC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"/>
          <a:stretch/>
        </p:blipFill>
        <p:spPr bwMode="auto">
          <a:xfrm>
            <a:off x="1173979" y="2130622"/>
            <a:ext cx="2121880" cy="20193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D9ED1C-A7F4-4053-AE4E-5E499F88E0A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" t="34755" b="3563"/>
          <a:stretch/>
        </p:blipFill>
        <p:spPr bwMode="auto">
          <a:xfrm>
            <a:off x="3403037" y="2130622"/>
            <a:ext cx="2575731" cy="20357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37BDAF-4520-426A-B0E2-8C668CE3D4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85946" y="2130621"/>
            <a:ext cx="4002374" cy="20193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CD8AB-C2CD-4244-977D-237C840F8712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13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1E1E1E-2616-4B57-895C-F62EC383F97E}"/>
              </a:ext>
            </a:extLst>
          </p:cNvPr>
          <p:cNvSpPr/>
          <p:nvPr/>
        </p:nvSpPr>
        <p:spPr>
          <a:xfrm>
            <a:off x="6085946" y="3590223"/>
            <a:ext cx="2345785" cy="576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1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77901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Implementation 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Established Database Connections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Connect AWS to ArcGIS Pro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Connect AWS to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pgModeler</a:t>
            </a: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Connect AWS to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pgAdmin</a:t>
            </a: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Connect AWS to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PostGIS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2.0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ShapeFile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Import/Export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CD8AB-C2CD-4244-977D-237C840F8712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14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AE046E-4DEA-4D74-B93F-691FD7A90E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1534" y="3224670"/>
            <a:ext cx="4088931" cy="229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8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77901"/>
            <a:ext cx="10058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Implementation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Geodatabase Preparation 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Imported Shapefiles (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ca_counties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ca_places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, wbdhu6,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glac_regions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) using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PostGIS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2.0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ShapeFile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Import/Export Manager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Created Tables (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glacier_variable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glaciers_constance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glac_regions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regional_center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, people,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submission_info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) using SQL in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pgAdmin</a:t>
            </a: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Set Constraints in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pgAdmin</a:t>
            </a: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1200150" lvl="2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Set Primary Keys </a:t>
            </a:r>
          </a:p>
          <a:p>
            <a:pPr marL="1200150" lvl="2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Set Unique fields</a:t>
            </a:r>
          </a:p>
          <a:p>
            <a:pPr marL="1200150" lvl="2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Set Foreign Keys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C7119-142C-445E-94C1-63E1E91BD342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15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59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52500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Implementation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Creation of SQL Tables from Source Data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Example for attachments table: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sz="1400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400" i="1" dirty="0" err="1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public.attachments</a:t>
            </a: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 err="1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attach_name</a:t>
            </a: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NOT NULL,</a:t>
            </a: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 err="1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glacier_id</a:t>
            </a: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 varying(20),</a:t>
            </a: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 err="1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file_type</a:t>
            </a: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 varying(4),</a:t>
            </a: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"URL" text,</a:t>
            </a: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 err="1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adate</a:t>
            </a: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date,</a:t>
            </a: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text,</a:t>
            </a: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text,</a:t>
            </a: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text,</a:t>
            </a: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 err="1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glacier_id_glaciers_variable</a:t>
            </a: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 varying(20),</a:t>
            </a: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400" i="1" dirty="0" err="1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attachments_pk</a:t>
            </a: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PRIMARY KEY (</a:t>
            </a:r>
            <a:r>
              <a:rPr lang="en-US" sz="1400" i="1" dirty="0" err="1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attach_name</a:t>
            </a: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ON COLUMN </a:t>
            </a:r>
            <a:r>
              <a:rPr lang="en-US" sz="1400" i="1" dirty="0" err="1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public.attachments.adate</a:t>
            </a: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'data of publication';</a:t>
            </a:r>
          </a:p>
          <a:p>
            <a:pPr lvl="2" defTabSz="457200">
              <a:spcBef>
                <a:spcPct val="0"/>
              </a:spcBef>
              <a:defRPr/>
            </a:pP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1400" i="1" dirty="0" err="1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public.attachments</a:t>
            </a: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OWNER TO </a:t>
            </a:r>
            <a:r>
              <a:rPr lang="en-US" sz="1400" i="1" dirty="0" err="1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cvanschoonhoven</a:t>
            </a:r>
            <a:r>
              <a:rPr lang="en-US" sz="1400" i="1" dirty="0">
                <a:solidFill>
                  <a:srgbClr val="EEECE1">
                    <a:lumMod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1B802-BD03-45A9-B1D0-735373D7206C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16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76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77901"/>
            <a:ext cx="10058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Processing Glacial Data – </a:t>
            </a:r>
            <a:r>
              <a:rPr lang="en-US" sz="2400" b="1" dirty="0" err="1">
                <a:solidFill>
                  <a:srgbClr val="990000"/>
                </a:solidFill>
                <a:latin typeface="Arial"/>
                <a:cs typeface="Arial"/>
              </a:rPr>
              <a:t>glaciers_static</a:t>
            </a: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Project RGI and GLIMS data to GCS North American 1983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Use SPATIAL JOIN in ArcGIS Pro on glacier data sets to fill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glaciers_static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data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One to One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Keep all Target Features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Add one additional field for each glacier data set id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Match Option: Interest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Use TABLE TO TABLE to export feature to csv</a:t>
            </a:r>
          </a:p>
          <a:p>
            <a:pPr marL="34290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Use SQL in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pgAdmin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import CSV data to update the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glacers_static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table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D8E3E-5468-4C44-9817-58CB822E390E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17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71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77901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Processing Glacial Data – </a:t>
            </a:r>
            <a:r>
              <a:rPr lang="en-US" sz="2400" b="1" dirty="0" err="1">
                <a:solidFill>
                  <a:srgbClr val="990000"/>
                </a:solidFill>
                <a:latin typeface="Arial"/>
                <a:cs typeface="Arial"/>
              </a:rPr>
              <a:t>glaciers_variable</a:t>
            </a: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marL="34290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Project RGI and GLIMS data to GCS North American 1983</a:t>
            </a:r>
          </a:p>
          <a:p>
            <a:pPr marL="34290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Use MERGE in ArcGIS Pro on glacier data sets to fill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glacier_variable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data</a:t>
            </a:r>
          </a:p>
          <a:p>
            <a:pPr marL="800100" lvl="1" indent="-34290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Use the Field Map parameter to reconcile schema differences</a:t>
            </a:r>
          </a:p>
          <a:p>
            <a:pPr marL="34290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Use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PostGIS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2.0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ShapeFile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Import/Export Manager to Append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glaciers_variable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with merged data sets. </a:t>
            </a:r>
          </a:p>
          <a:p>
            <a:pPr marL="34290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D8E3E-5468-4C44-9817-58CB822E390E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18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166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55787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Glacial Data Attributes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Example – </a:t>
            </a: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glaciers_variable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56 attributes (sample shown below)</a:t>
            </a:r>
          </a:p>
          <a:p>
            <a:pPr lvl="1" defTabSz="457200">
              <a:spcBef>
                <a:spcPct val="0"/>
              </a:spcBef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	</a:t>
            </a:r>
          </a:p>
          <a:p>
            <a:endParaRPr lang="en-US" dirty="0"/>
          </a:p>
          <a:p>
            <a:pPr marL="1200150" lvl="2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F5292B-F9E3-40BE-99D0-CA916BF9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38432"/>
              </p:ext>
            </p:extLst>
          </p:nvPr>
        </p:nvGraphicFramePr>
        <p:xfrm>
          <a:off x="3283521" y="2736896"/>
          <a:ext cx="5624957" cy="1924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062">
                  <a:extLst>
                    <a:ext uri="{9D8B030D-6E8A-4147-A177-3AD203B41FA5}">
                      <a16:colId xmlns:a16="http://schemas.microsoft.com/office/drawing/2014/main" val="3441389123"/>
                    </a:ext>
                  </a:extLst>
                </a:gridCol>
                <a:gridCol w="1419062">
                  <a:extLst>
                    <a:ext uri="{9D8B030D-6E8A-4147-A177-3AD203B41FA5}">
                      <a16:colId xmlns:a16="http://schemas.microsoft.com/office/drawing/2014/main" val="1761083724"/>
                    </a:ext>
                  </a:extLst>
                </a:gridCol>
                <a:gridCol w="1419062">
                  <a:extLst>
                    <a:ext uri="{9D8B030D-6E8A-4147-A177-3AD203B41FA5}">
                      <a16:colId xmlns:a16="http://schemas.microsoft.com/office/drawing/2014/main" val="4187858148"/>
                    </a:ext>
                  </a:extLst>
                </a:gridCol>
                <a:gridCol w="1367771">
                  <a:extLst>
                    <a:ext uri="{9D8B030D-6E8A-4147-A177-3AD203B41FA5}">
                      <a16:colId xmlns:a16="http://schemas.microsoft.com/office/drawing/2014/main" val="4088550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Name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Default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b="1" u="none" strike="noStrike" dirty="0">
                          <a:effectLst/>
                        </a:rPr>
                        <a:t>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Attributes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296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glacier_id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character varying(20)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50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submission_id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3478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glac_name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character varying(28)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21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area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numeric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149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db_area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numeric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412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perimeter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numeric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0384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min_elev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numeric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624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max_elev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numeric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0482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mean_elev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numeric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04087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18CCB7-3ECC-4B58-80FC-47E5AEBB0C54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19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32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77901"/>
            <a:ext cx="10096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Research Goals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Archive and store the large amounts of glacial data from various sources, as well as meet the current requirements and standards of existing global glacial databases. </a:t>
            </a:r>
            <a:endParaRPr lang="en-US" dirty="0">
              <a:solidFill>
                <a:srgbClr val="990000"/>
              </a:solidFill>
              <a:latin typeface="Arial"/>
              <a:cs typeface="Arial"/>
            </a:endParaRP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323232"/>
                </a:solidFill>
                <a:latin typeface="Arial"/>
                <a:cs typeface="Arial"/>
              </a:rPr>
              <a:t>Design the database in such as way as to make the data easily accessible and useful for various users with various purposes.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299" y="6427113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>
                <a:solidFill>
                  <a:srgbClr val="000000"/>
                </a:solidFill>
                <a:latin typeface="Arial"/>
                <a:cs typeface="Arial"/>
              </a:rPr>
              <a:t>SSCI 594 |  2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77901"/>
            <a:ext cx="10058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Web Map Creation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Domain Acquisition &amp; Construction</a:t>
            </a:r>
          </a:p>
          <a:p>
            <a:pPr marL="742950" lvl="1" indent="-285750" defTabSz="45720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mapping.cool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/California-glaciers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GitHub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BB3BEB-F0DD-4B1D-96BC-110C9872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55" y="2814129"/>
            <a:ext cx="3354173" cy="2572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F9533D-71F4-4847-AE8B-603BFB26C6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74" t="3361" r="2827" b="2438"/>
          <a:stretch/>
        </p:blipFill>
        <p:spPr>
          <a:xfrm>
            <a:off x="1109544" y="2780326"/>
            <a:ext cx="3249230" cy="273597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6E3D01-85A3-49F1-BC3C-670EE61BB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016" y="2814129"/>
            <a:ext cx="3163184" cy="2690376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240692-B629-40A1-ACC6-28D79714B1CE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20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42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87949"/>
            <a:ext cx="1005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Web Map Creation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Sharing &gt; Share as Web Layer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Add to Web Map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513224-C00B-4029-9522-AE1F2959C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17" y="2372944"/>
            <a:ext cx="3284966" cy="3106377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29BE82-D78A-46F0-82B4-5C964AD7E192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21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365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87949"/>
            <a:ext cx="1005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Web Map Creation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Web App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CC8DF4-CC52-4FE5-9284-A3A08C851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8" y="2039154"/>
            <a:ext cx="3105583" cy="3110150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0A5E18-F569-405B-9AD8-9C02466C6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39154"/>
            <a:ext cx="3197036" cy="3201939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29BE82-D78A-46F0-82B4-5C964AD7E192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22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9B71A1-99B1-4FEF-A361-88956D636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163" y="2028159"/>
            <a:ext cx="2995981" cy="311015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634809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87949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Web Map Demo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9BE82-D78A-46F0-82B4-5C964AD7E192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23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75E7D9C-F1C7-409C-9F90-C610423BD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351" y="1449614"/>
            <a:ext cx="8295298" cy="41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1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87949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GitHub Demo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9BE82-D78A-46F0-82B4-5C964AD7E192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24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CB41CAB0-3756-4053-8F59-7C1D9956F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769" y="1559292"/>
            <a:ext cx="5582462" cy="40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84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29BE82-D78A-46F0-82B4-5C964AD7E192}"/>
              </a:ext>
            </a:extLst>
          </p:cNvPr>
          <p:cNvSpPr txBox="1"/>
          <p:nvPr/>
        </p:nvSpPr>
        <p:spPr>
          <a:xfrm>
            <a:off x="8295299" y="6427113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18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264DD37-871F-400E-88B9-1C358BC96539}"/>
              </a:ext>
            </a:extLst>
          </p:cNvPr>
          <p:cNvSpPr txBox="1"/>
          <p:nvPr/>
        </p:nvSpPr>
        <p:spPr>
          <a:xfrm>
            <a:off x="4603700" y="3013501"/>
            <a:ext cx="2984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0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52500"/>
            <a:ext cx="10058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Motivation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Limitations of other glacial inventories and databases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Lack of temporal data of California Glaciers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Incomplete data dispersed across various datasets</a:t>
            </a:r>
          </a:p>
          <a:p>
            <a:pPr defTabSz="457200">
              <a:spcBef>
                <a:spcPct val="0"/>
              </a:spcBef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Importance of glacial monitoring 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Benefits to the environment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Hazards to the environment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Geopolitical boundaries 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Indicator of changes in regional and global climate</a:t>
            </a:r>
          </a:p>
          <a:p>
            <a:pPr defTabSz="457200">
              <a:spcBef>
                <a:spcPct val="0"/>
              </a:spcBef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dirty="0">
              <a:solidFill>
                <a:srgbClr val="99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CBEEA-FCDC-49CE-BB31-B09F9D7C88BC}"/>
              </a:ext>
            </a:extLst>
          </p:cNvPr>
          <p:cNvSpPr txBox="1"/>
          <p:nvPr/>
        </p:nvSpPr>
        <p:spPr>
          <a:xfrm>
            <a:off x="8295299" y="6427113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3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71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52500"/>
            <a:ext cx="10058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Study Area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California Glacial Regions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Sierra Nevada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Trinity Alps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Mount Lassen (Cascade Range)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Mount Shasta (Cascade Range)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dirty="0">
              <a:solidFill>
                <a:srgbClr val="990000"/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2A6CB-1BA7-4F74-9035-56BD669574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561" y="1467059"/>
            <a:ext cx="2615468" cy="4144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0EA84E-A3A4-410E-AA9E-AE86364D87A1}"/>
              </a:ext>
            </a:extLst>
          </p:cNvPr>
          <p:cNvSpPr txBox="1"/>
          <p:nvPr/>
        </p:nvSpPr>
        <p:spPr>
          <a:xfrm>
            <a:off x="8295299" y="6427113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4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664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54A320-B0AC-4DAE-BA55-D284E5E674CF}"/>
              </a:ext>
            </a:extLst>
          </p:cNvPr>
          <p:cNvSpPr/>
          <p:nvPr/>
        </p:nvSpPr>
        <p:spPr>
          <a:xfrm>
            <a:off x="5486378" y="1107776"/>
            <a:ext cx="1219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b="1" dirty="0">
                <a:solidFill>
                  <a:srgbClr val="990000"/>
                </a:solidFill>
                <a:latin typeface="Arial"/>
                <a:cs typeface="Arial"/>
              </a:rPr>
              <a:t>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5B668-38B4-4E79-8C3E-2D8AC4D3A20A}"/>
              </a:ext>
            </a:extLst>
          </p:cNvPr>
          <p:cNvSpPr txBox="1"/>
          <p:nvPr/>
        </p:nvSpPr>
        <p:spPr>
          <a:xfrm>
            <a:off x="8295299" y="6427113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5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39CA6C-A665-4CDC-B0E1-4F2C49F0C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1" b="30917"/>
          <a:stretch/>
        </p:blipFill>
        <p:spPr>
          <a:xfrm>
            <a:off x="1294240" y="1477108"/>
            <a:ext cx="9603520" cy="42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1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52500"/>
            <a:ext cx="100965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Background Research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lvl="0" defTabSz="457200">
              <a:spcBef>
                <a:spcPct val="0"/>
              </a:spcBef>
              <a:defRPr/>
            </a:pPr>
            <a:r>
              <a:rPr lang="en-US" sz="2000" b="1" dirty="0">
                <a:solidFill>
                  <a:srgbClr val="990000"/>
                </a:solidFill>
                <a:latin typeface="Arial"/>
                <a:cs typeface="Arial"/>
              </a:rPr>
              <a:t>Glacial Databases and Inventories</a:t>
            </a:r>
          </a:p>
          <a:p>
            <a:pPr marL="285750" lvl="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GLIMS (Global Land Ice Measurements from Space</a:t>
            </a:r>
          </a:p>
          <a:p>
            <a:pPr marL="285750" lvl="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IAD (A web-based, relational database for studying glaciers in the Italian Alps)</a:t>
            </a:r>
          </a:p>
          <a:p>
            <a:pPr defTabSz="457200">
              <a:spcBef>
                <a:spcPct val="0"/>
              </a:spcBef>
              <a:defRPr/>
            </a:pPr>
            <a:endParaRPr lang="en-US" sz="20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sz="20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r>
              <a:rPr lang="en-US" sz="2000" b="1" dirty="0">
                <a:solidFill>
                  <a:srgbClr val="990000"/>
                </a:solidFill>
                <a:latin typeface="Arial"/>
                <a:cs typeface="Arial"/>
              </a:rPr>
              <a:t>Spatial Temporal Database Design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Yeung and Hall’s Spatial Database Systems 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Wachowicz’s</a:t>
            </a: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 Object-Oriented Design for Temporal GIS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Allen’s Focus on Geodatabases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Temporal Database Design Articles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GIST Thesis’</a:t>
            </a:r>
          </a:p>
          <a:p>
            <a:pPr lvl="0" defTabSz="457200">
              <a:spcBef>
                <a:spcPct val="0"/>
              </a:spcBef>
              <a:defRPr/>
            </a:pPr>
            <a:endParaRPr lang="en-US" sz="2400" b="1" dirty="0">
              <a:solidFill>
                <a:srgbClr val="990000"/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545EF-3885-405E-A171-A776BD46624D}"/>
              </a:ext>
            </a:extLst>
          </p:cNvPr>
          <p:cNvSpPr txBox="1"/>
          <p:nvPr/>
        </p:nvSpPr>
        <p:spPr>
          <a:xfrm>
            <a:off x="8295299" y="6427113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6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46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77901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Database Design and Implementation Overview</a:t>
            </a:r>
          </a:p>
          <a:p>
            <a:pPr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Design Principles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Insight from Glacier Studies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Insight from Key Glacier Database Models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Refinement of Existing Database Models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Identification of Features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Choice of Software</a:t>
            </a:r>
          </a:p>
          <a:p>
            <a:pPr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Implementation of Geodatabase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Geodatabase structure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AWS Set Up 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Database Connections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Geodatabase Preparation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Creation of SQL Tables from Source Data 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Importing Shapefiles</a:t>
            </a:r>
          </a:p>
          <a:p>
            <a:pPr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Web Map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3195B-90E1-47D7-A632-DC5D37DCD9F3}"/>
              </a:ext>
            </a:extLst>
          </p:cNvPr>
          <p:cNvSpPr txBox="1"/>
          <p:nvPr/>
        </p:nvSpPr>
        <p:spPr>
          <a:xfrm>
            <a:off x="8295299" y="6427113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7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885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9116" y="942875"/>
            <a:ext cx="881376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990000"/>
                </a:solidFill>
                <a:latin typeface="Arial"/>
                <a:cs typeface="Arial"/>
              </a:rPr>
              <a:t>Data Sources</a:t>
            </a:r>
          </a:p>
          <a:p>
            <a:pPr defTabSz="457200">
              <a:spcBef>
                <a:spcPct val="0"/>
              </a:spcBef>
              <a:defRPr/>
            </a:pPr>
            <a:endParaRPr lang="en-US" sz="2400" dirty="0">
              <a:solidFill>
                <a:srgbClr val="990000"/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r>
              <a:rPr lang="en-US" sz="2000" b="1" dirty="0">
                <a:solidFill>
                  <a:srgbClr val="990000"/>
                </a:solidFill>
                <a:latin typeface="Arial"/>
                <a:cs typeface="Arial"/>
              </a:rPr>
              <a:t>Glacial Datasets:</a:t>
            </a:r>
          </a:p>
          <a:p>
            <a:pPr marL="285750" lvl="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GLIMS (Global Land Ice Measurements from Space)</a:t>
            </a:r>
          </a:p>
          <a:p>
            <a:pPr marL="285750" lvl="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RGI (Randolph Glacier Inventory) </a:t>
            </a:r>
          </a:p>
          <a:p>
            <a:pPr marL="285750" lvl="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NHD (National Hydrography Dataset) </a:t>
            </a:r>
          </a:p>
          <a:p>
            <a:pPr marL="285750" lvl="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WGI (World Glacier Inventory) </a:t>
            </a:r>
          </a:p>
          <a:p>
            <a:pPr marL="285750" lvl="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Glaciers of the American West</a:t>
            </a:r>
          </a:p>
          <a:p>
            <a:pPr lvl="0" defTabSz="457200">
              <a:spcBef>
                <a:spcPct val="0"/>
              </a:spcBef>
              <a:defRPr/>
            </a:pPr>
            <a:endParaRPr lang="en-US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defTabSz="457200">
              <a:spcBef>
                <a:spcPct val="0"/>
              </a:spcBef>
              <a:defRPr/>
            </a:pPr>
            <a:r>
              <a:rPr lang="en-US" sz="2000" b="1" dirty="0">
                <a:solidFill>
                  <a:srgbClr val="990000"/>
                </a:solidFill>
                <a:latin typeface="Arial"/>
                <a:cs typeface="Arial"/>
              </a:rPr>
              <a:t>Other Datasets: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U.S. Census Bureau TIGER Products</a:t>
            </a:r>
          </a:p>
          <a:p>
            <a:pPr marL="285750" lvl="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NHD (National Hydrography Dataset) </a:t>
            </a:r>
          </a:p>
          <a:p>
            <a:pPr marL="285750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Glacial Regions (Glaciers of the American West)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E5F81-228B-43AC-920C-D9C749BEA347}"/>
              </a:ext>
            </a:extLst>
          </p:cNvPr>
          <p:cNvSpPr txBox="1"/>
          <p:nvPr/>
        </p:nvSpPr>
        <p:spPr>
          <a:xfrm>
            <a:off x="8295299" y="6427113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8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0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914400"/>
            <a:ext cx="1005840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Data Analysis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 lvl="0"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GLIMS (Global Land Ice Measurements from Space)  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Vector - Shapefiles – Polygons and Points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960 features in dataset for California 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Feature data from 2006 analysis using imagery from </a:t>
            </a:r>
          </a:p>
          <a:p>
            <a:pPr lvl="1" defTabSz="457200">
              <a:spcBef>
                <a:spcPct val="0"/>
              </a:spcBef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	1953 to 1984</a:t>
            </a:r>
          </a:p>
          <a:p>
            <a:pPr lvl="1" defTabSz="457200">
              <a:spcBef>
                <a:spcPct val="0"/>
              </a:spcBef>
              <a:defRPr/>
            </a:pPr>
            <a:endParaRPr lang="en-US" sz="1600" dirty="0">
              <a:solidFill>
                <a:srgbClr val="EEECE1">
                  <a:lumMod val="10000"/>
                </a:srgbClr>
              </a:solidFill>
              <a:latin typeface="Arial"/>
              <a:cs typeface="Arial"/>
            </a:endParaRPr>
          </a:p>
          <a:p>
            <a:pPr lvl="0" defTabSz="457200">
              <a:spcBef>
                <a:spcPct val="0"/>
              </a:spcBef>
              <a:defRPr/>
            </a:pPr>
            <a:r>
              <a:rPr lang="en-US" sz="2000" b="1" dirty="0">
                <a:latin typeface="Arial"/>
                <a:cs typeface="Arial"/>
              </a:rPr>
              <a:t>RGI (Randolph Glacier Inventory) </a:t>
            </a:r>
            <a:endParaRPr lang="en-US" sz="1600" b="1" dirty="0">
              <a:latin typeface="Arial"/>
              <a:cs typeface="Arial"/>
            </a:endParaRP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Vector - Shapefile – Polygons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960 features in dataset for California 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Feature data from 2001 to 2006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Uses GLIMS ID number</a:t>
            </a:r>
          </a:p>
          <a:p>
            <a:pPr marL="7429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EEECE1">
                    <a:lumMod val="10000"/>
                  </a:srgbClr>
                </a:solidFill>
                <a:latin typeface="Arial"/>
                <a:cs typeface="Arial"/>
              </a:rPr>
              <a:t>Has the most attributes of glacial datasets 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2729B5D-BBAF-4A18-ACB8-391D28EB3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919" y="1277941"/>
            <a:ext cx="3084866" cy="41488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05F92-CA8C-449E-8506-E812FB6DC5A3}"/>
              </a:ext>
            </a:extLst>
          </p:cNvPr>
          <p:cNvSpPr txBox="1"/>
          <p:nvPr/>
        </p:nvSpPr>
        <p:spPr>
          <a:xfrm>
            <a:off x="8295299" y="6427113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594 |  9</a:t>
            </a:r>
          </a:p>
          <a:p>
            <a:pPr defTabSz="45720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0730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8533</TotalTime>
  <Words>1529</Words>
  <Application>Microsoft Office PowerPoint</Application>
  <PresentationFormat>Widescreen</PresentationFormat>
  <Paragraphs>311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Vanschoonhoven</dc:creator>
  <cp:lastModifiedBy>Chase VanSchoonhoven</cp:lastModifiedBy>
  <cp:revision>103</cp:revision>
  <dcterms:created xsi:type="dcterms:W3CDTF">2019-04-19T21:27:17Z</dcterms:created>
  <dcterms:modified xsi:type="dcterms:W3CDTF">2020-05-21T15:41:36Z</dcterms:modified>
</cp:coreProperties>
</file>