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6713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92968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410164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181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0173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374072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43791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19977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289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26025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8606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14182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424985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99086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91698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95514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7190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781587-7FCB-4A75-BF0B-32A0978990BC}" type="datetimeFigureOut">
              <a:rPr lang="en-US" smtClean="0"/>
              <a:t>12/17/2020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A71F7-A6EC-4624-A26F-2090CCA69CAC}" type="slidenum">
              <a:rPr lang="en-US" smtClean="0"/>
              <a:t>‹#›</a:t>
            </a:fld>
            <a:endParaRPr lang="en-US" dirty="0"/>
          </a:p>
        </p:txBody>
      </p:sp>
    </p:spTree>
    <p:extLst>
      <p:ext uri="{BB962C8B-B14F-4D97-AF65-F5344CB8AC3E}">
        <p14:creationId xmlns:p14="http://schemas.microsoft.com/office/powerpoint/2010/main" val="3032436220"/>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github.com/krews2/Athens-Clarke-Voter-Breakdown/tree/main/python%20script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hubusercontent.com/krews2/Athens-Clarke-Voter-Breakdown/main/ACC_Voting_Districts.json" TargetMode="External"/><Relationship Id="rId2" Type="http://schemas.openxmlformats.org/officeDocument/2006/relationships/hyperlink" Target="https://data-athensclarke.opendata.arcgis.com/datasets/d828a7fdb4c04d63884d75e63b28d4ae_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w.githubusercontent.com/deldersveld/topojson/master/countries/us-states/GA-13-georgia-counties.json" TargetMode="External"/><Relationship Id="rId2" Type="http://schemas.openxmlformats.org/officeDocument/2006/relationships/hyperlink" Target="https://raw.githubusercontent.com/krews2/Athens-Clarke-Voter-Breakdown/main/ACC_Voting_Districts.js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accgov.com/246/Polling-Location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5Fv-I9xQkcc&amp;ab_channel=AviSingh-PowerBIPr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L8cYczanLPE?start=5&amp;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os.ga.gov/index.php/Elections/current_and_past_elections_resul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1103-7DC2-421D-BECA-DE78095BCD92}"/>
              </a:ext>
            </a:extLst>
          </p:cNvPr>
          <p:cNvSpPr>
            <a:spLocks noGrp="1"/>
          </p:cNvSpPr>
          <p:nvPr>
            <p:ph type="ctrTitle"/>
          </p:nvPr>
        </p:nvSpPr>
        <p:spPr/>
        <p:txBody>
          <a:bodyPr/>
          <a:lstStyle/>
          <a:p>
            <a:r>
              <a:rPr lang="en-US" dirty="0"/>
              <a:t>Elections Dashboard How to</a:t>
            </a:r>
          </a:p>
        </p:txBody>
      </p:sp>
      <p:sp>
        <p:nvSpPr>
          <p:cNvPr id="3" name="Subtitle 2">
            <a:extLst>
              <a:ext uri="{FF2B5EF4-FFF2-40B4-BE49-F238E27FC236}">
                <a16:creationId xmlns:a16="http://schemas.microsoft.com/office/drawing/2014/main" id="{F0054599-9C77-476E-B027-14919E661DD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306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C08-C979-468E-A5EE-1B9BC4225486}"/>
              </a:ext>
            </a:extLst>
          </p:cNvPr>
          <p:cNvSpPr>
            <a:spLocks noGrp="1"/>
          </p:cNvSpPr>
          <p:nvPr>
            <p:ph type="title"/>
          </p:nvPr>
        </p:nvSpPr>
        <p:spPr>
          <a:xfrm>
            <a:off x="1306585" y="-214016"/>
            <a:ext cx="9905998" cy="1478570"/>
          </a:xfrm>
        </p:spPr>
        <p:txBody>
          <a:bodyPr/>
          <a:lstStyle/>
          <a:p>
            <a:r>
              <a:rPr lang="en-US" dirty="0"/>
              <a:t>Getting the python script</a:t>
            </a:r>
          </a:p>
        </p:txBody>
      </p:sp>
      <p:sp>
        <p:nvSpPr>
          <p:cNvPr id="4" name="TextBox 3">
            <a:extLst>
              <a:ext uri="{FF2B5EF4-FFF2-40B4-BE49-F238E27FC236}">
                <a16:creationId xmlns:a16="http://schemas.microsoft.com/office/drawing/2014/main" id="{84501D04-1C2E-48B8-8073-0CCC94F5FE77}"/>
              </a:ext>
            </a:extLst>
          </p:cNvPr>
          <p:cNvSpPr txBox="1"/>
          <p:nvPr/>
        </p:nvSpPr>
        <p:spPr>
          <a:xfrm>
            <a:off x="1373697" y="887508"/>
            <a:ext cx="6102990" cy="2031325"/>
          </a:xfrm>
          <a:prstGeom prst="rect">
            <a:avLst/>
          </a:prstGeom>
          <a:noFill/>
        </p:spPr>
        <p:txBody>
          <a:bodyPr wrap="square">
            <a:spAutoFit/>
          </a:bodyPr>
          <a:lstStyle/>
          <a:p>
            <a:pPr marL="285750" indent="-285750">
              <a:buFont typeface="Arial" panose="020B0604020202020204" pitchFamily="34" charset="0"/>
              <a:buChar char="•"/>
            </a:pPr>
            <a:r>
              <a:rPr lang="en-US" dirty="0"/>
              <a:t>You can download the python script from my GitHub page</a:t>
            </a:r>
          </a:p>
          <a:p>
            <a:pPr marL="742950" lvl="1" indent="-285750">
              <a:buFont typeface="Arial" panose="020B0604020202020204" pitchFamily="34" charset="0"/>
              <a:buChar char="•"/>
            </a:pPr>
            <a:r>
              <a:rPr lang="en-US" dirty="0">
                <a:hlinkClick r:id="rId2"/>
              </a:rPr>
              <a:t>https://github.com/krews2/Athens-Clarke-Voter-Breakdown/tree/main/python%20scripts</a:t>
            </a:r>
            <a:endParaRPr lang="en-US" dirty="0"/>
          </a:p>
          <a:p>
            <a:pPr marL="742950" lvl="1" indent="-285750">
              <a:buFont typeface="Arial" panose="020B0604020202020204" pitchFamily="34" charset="0"/>
              <a:buChar char="•"/>
            </a:pPr>
            <a:r>
              <a:rPr lang="en-US" dirty="0"/>
              <a:t>Select the </a:t>
            </a:r>
            <a:r>
              <a:rPr lang="en-US" b="1" i="0" dirty="0">
                <a:effectLst/>
                <a:latin typeface="-apple-system"/>
              </a:rPr>
              <a:t>County specific consolidate all races.ipynb</a:t>
            </a:r>
            <a:r>
              <a:rPr lang="en-US" dirty="0">
                <a:latin typeface="-apple-system"/>
              </a:rPr>
              <a:t> </a:t>
            </a:r>
            <a:r>
              <a:rPr lang="en-US" dirty="0"/>
              <a:t>file &gt; Click on Raw &gt; Right click for Save As &gt; Erase and retype the extension .ipynb &gt; Save in the folder with other files you have downloaded.</a:t>
            </a:r>
          </a:p>
        </p:txBody>
      </p:sp>
      <p:pic>
        <p:nvPicPr>
          <p:cNvPr id="5" name="Picture 4">
            <a:extLst>
              <a:ext uri="{FF2B5EF4-FFF2-40B4-BE49-F238E27FC236}">
                <a16:creationId xmlns:a16="http://schemas.microsoft.com/office/drawing/2014/main" id="{E075EFFC-7F82-4D7D-A0C4-3DAAECA3E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027" y="2918833"/>
            <a:ext cx="7205457" cy="3802352"/>
          </a:xfrm>
          <a:prstGeom prst="rect">
            <a:avLst/>
          </a:prstGeom>
        </p:spPr>
      </p:pic>
    </p:spTree>
    <p:extLst>
      <p:ext uri="{BB962C8B-B14F-4D97-AF65-F5344CB8AC3E}">
        <p14:creationId xmlns:p14="http://schemas.microsoft.com/office/powerpoint/2010/main" val="175971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9B88-B47E-4420-A606-D048A46CE362}"/>
              </a:ext>
            </a:extLst>
          </p:cNvPr>
          <p:cNvSpPr>
            <a:spLocks noGrp="1"/>
          </p:cNvSpPr>
          <p:nvPr>
            <p:ph type="title"/>
          </p:nvPr>
        </p:nvSpPr>
        <p:spPr/>
        <p:txBody>
          <a:bodyPr/>
          <a:lstStyle/>
          <a:p>
            <a:r>
              <a:rPr lang="en-US" dirty="0"/>
              <a:t>Running the python Script</a:t>
            </a:r>
          </a:p>
        </p:txBody>
      </p:sp>
      <p:sp>
        <p:nvSpPr>
          <p:cNvPr id="3" name="Content Placeholder 2">
            <a:extLst>
              <a:ext uri="{FF2B5EF4-FFF2-40B4-BE49-F238E27FC236}">
                <a16:creationId xmlns:a16="http://schemas.microsoft.com/office/drawing/2014/main" id="{514672F1-E33E-4DE4-83A9-D20F176F567A}"/>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After you have successfully downloaded Anaconda, you can launch a program called Jupyter Notebook (Anaconda 3) by searching for it.</a:t>
            </a:r>
          </a:p>
          <a:p>
            <a:pPr marL="457200" indent="-457200">
              <a:buFont typeface="+mj-lt"/>
              <a:buAutoNum type="arabicPeriod"/>
            </a:pPr>
            <a:r>
              <a:rPr lang="en-US" dirty="0"/>
              <a:t>A web browser should open up with the all files and folders on your computer. Locate where you saved the python script and open it.</a:t>
            </a:r>
          </a:p>
          <a:p>
            <a:pPr marL="457200" indent="-457200">
              <a:buFont typeface="+mj-lt"/>
              <a:buAutoNum type="arabicPeriod"/>
            </a:pPr>
            <a:r>
              <a:rPr lang="en-US" dirty="0"/>
              <a:t>Click on the     button and the red button</a:t>
            </a:r>
          </a:p>
          <a:p>
            <a:pPr marL="457200" indent="-457200">
              <a:buFont typeface="+mj-lt"/>
              <a:buAutoNum type="arabicPeriod"/>
            </a:pPr>
            <a:r>
              <a:rPr lang="en-US" dirty="0"/>
              <a:t>You now have to enter the input filename, the election year, and what you want to name the file in small rectangle input boxes. Press enter after you enter in each value. The next slide will demonstrate the process.</a:t>
            </a:r>
          </a:p>
          <a:p>
            <a:endParaRPr lang="en-US" dirty="0"/>
          </a:p>
        </p:txBody>
      </p:sp>
      <p:pic>
        <p:nvPicPr>
          <p:cNvPr id="5" name="Picture 4">
            <a:extLst>
              <a:ext uri="{FF2B5EF4-FFF2-40B4-BE49-F238E27FC236}">
                <a16:creationId xmlns:a16="http://schemas.microsoft.com/office/drawing/2014/main" id="{71E84D35-6102-4400-9512-36134C6DC31C}"/>
              </a:ext>
            </a:extLst>
          </p:cNvPr>
          <p:cNvPicPr>
            <a:picLocks noChangeAspect="1"/>
          </p:cNvPicPr>
          <p:nvPr/>
        </p:nvPicPr>
        <p:blipFill>
          <a:blip r:embed="rId2"/>
          <a:stretch>
            <a:fillRect/>
          </a:stretch>
        </p:blipFill>
        <p:spPr>
          <a:xfrm>
            <a:off x="3046908" y="4068581"/>
            <a:ext cx="276225" cy="285750"/>
          </a:xfrm>
          <a:prstGeom prst="rect">
            <a:avLst/>
          </a:prstGeom>
        </p:spPr>
      </p:pic>
      <p:pic>
        <p:nvPicPr>
          <p:cNvPr id="9" name="Picture 8">
            <a:extLst>
              <a:ext uri="{FF2B5EF4-FFF2-40B4-BE49-F238E27FC236}">
                <a16:creationId xmlns:a16="http://schemas.microsoft.com/office/drawing/2014/main" id="{A4D08656-82DE-4D44-8295-F52394448182}"/>
              </a:ext>
            </a:extLst>
          </p:cNvPr>
          <p:cNvPicPr>
            <a:picLocks noChangeAspect="1"/>
          </p:cNvPicPr>
          <p:nvPr/>
        </p:nvPicPr>
        <p:blipFill>
          <a:blip r:embed="rId3"/>
          <a:stretch>
            <a:fillRect/>
          </a:stretch>
        </p:blipFill>
        <p:spPr>
          <a:xfrm>
            <a:off x="6351340" y="4068581"/>
            <a:ext cx="1485900" cy="304800"/>
          </a:xfrm>
          <a:prstGeom prst="rect">
            <a:avLst/>
          </a:prstGeom>
        </p:spPr>
      </p:pic>
    </p:spTree>
    <p:extLst>
      <p:ext uri="{BB962C8B-B14F-4D97-AF65-F5344CB8AC3E}">
        <p14:creationId xmlns:p14="http://schemas.microsoft.com/office/powerpoint/2010/main" val="131438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BAC0-997D-4ECF-A286-E2293F5EE38A}"/>
              </a:ext>
            </a:extLst>
          </p:cNvPr>
          <p:cNvSpPr>
            <a:spLocks noGrp="1"/>
          </p:cNvSpPr>
          <p:nvPr>
            <p:ph type="title"/>
          </p:nvPr>
        </p:nvSpPr>
        <p:spPr/>
        <p:txBody>
          <a:bodyPr/>
          <a:lstStyle/>
          <a:p>
            <a:r>
              <a:rPr lang="en-US" dirty="0"/>
              <a:t>Running the Python Script</a:t>
            </a:r>
          </a:p>
        </p:txBody>
      </p:sp>
      <p:pic>
        <p:nvPicPr>
          <p:cNvPr id="8" name="Content Placeholder 7">
            <a:extLst>
              <a:ext uri="{FF2B5EF4-FFF2-40B4-BE49-F238E27FC236}">
                <a16:creationId xmlns:a16="http://schemas.microsoft.com/office/drawing/2014/main" id="{D7BA5B86-1BEC-411B-ABE0-FCB3869AE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197" y="2249488"/>
            <a:ext cx="8818432" cy="3541712"/>
          </a:xfrm>
        </p:spPr>
      </p:pic>
    </p:spTree>
    <p:extLst>
      <p:ext uri="{BB962C8B-B14F-4D97-AF65-F5344CB8AC3E}">
        <p14:creationId xmlns:p14="http://schemas.microsoft.com/office/powerpoint/2010/main" val="366723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E3D7-409C-4ED5-BDBF-C5F571709DC8}"/>
              </a:ext>
            </a:extLst>
          </p:cNvPr>
          <p:cNvSpPr>
            <a:spLocks noGrp="1"/>
          </p:cNvSpPr>
          <p:nvPr>
            <p:ph type="title"/>
          </p:nvPr>
        </p:nvSpPr>
        <p:spPr/>
        <p:txBody>
          <a:bodyPr/>
          <a:lstStyle/>
          <a:p>
            <a:r>
              <a:rPr lang="en-US" dirty="0"/>
              <a:t>Cleaning the data</a:t>
            </a:r>
          </a:p>
        </p:txBody>
      </p:sp>
      <p:pic>
        <p:nvPicPr>
          <p:cNvPr id="5" name="Content Placeholder 4">
            <a:extLst>
              <a:ext uri="{FF2B5EF4-FFF2-40B4-BE49-F238E27FC236}">
                <a16:creationId xmlns:a16="http://schemas.microsoft.com/office/drawing/2014/main" id="{754F5E2A-5147-4BE1-A22C-CD0F1239C134}"/>
              </a:ext>
            </a:extLst>
          </p:cNvPr>
          <p:cNvPicPr>
            <a:picLocks noGrp="1" noChangeAspect="1"/>
          </p:cNvPicPr>
          <p:nvPr>
            <p:ph sz="half" idx="1"/>
          </p:nvPr>
        </p:nvPicPr>
        <p:blipFill>
          <a:blip r:embed="rId2"/>
          <a:stretch>
            <a:fillRect/>
          </a:stretch>
        </p:blipFill>
        <p:spPr>
          <a:xfrm>
            <a:off x="1032357" y="2348725"/>
            <a:ext cx="4878387" cy="188976"/>
          </a:xfrm>
        </p:spPr>
      </p:pic>
      <p:sp>
        <p:nvSpPr>
          <p:cNvPr id="6" name="Content Placeholder 5">
            <a:extLst>
              <a:ext uri="{FF2B5EF4-FFF2-40B4-BE49-F238E27FC236}">
                <a16:creationId xmlns:a16="http://schemas.microsoft.com/office/drawing/2014/main" id="{F86B7B1E-AF2F-4469-BDC7-86116319C964}"/>
              </a:ext>
            </a:extLst>
          </p:cNvPr>
          <p:cNvSpPr>
            <a:spLocks noGrp="1"/>
          </p:cNvSpPr>
          <p:nvPr>
            <p:ph sz="half" idx="2"/>
          </p:nvPr>
        </p:nvSpPr>
        <p:spPr/>
        <p:txBody>
          <a:bodyPr>
            <a:normAutofit fontScale="62500" lnSpcReduction="20000"/>
          </a:bodyPr>
          <a:lstStyle/>
          <a:p>
            <a:r>
              <a:rPr lang="en-US" dirty="0"/>
              <a:t>An excel file should be saved with name you entered in.</a:t>
            </a:r>
          </a:p>
          <a:p>
            <a:r>
              <a:rPr lang="en-US" dirty="0"/>
              <a:t>The election year column should be value the you entered in.</a:t>
            </a:r>
          </a:p>
          <a:p>
            <a:r>
              <a:rPr lang="en-US" dirty="0"/>
              <a:t>There should be two worksheets one for candidates results and one for ballot results.</a:t>
            </a:r>
          </a:p>
          <a:p>
            <a:r>
              <a:rPr lang="en-US" dirty="0"/>
              <a:t>Double check the Party column as some of the values for the candidates do not have the party listed or the candidate is running in a smaller party.</a:t>
            </a:r>
          </a:p>
          <a:p>
            <a:pPr lvl="1"/>
            <a:r>
              <a:rPr lang="en-US" dirty="0"/>
              <a:t>The information has to be extracted from what is next to the candidates since the SOS data doesn’t have a separate column for the candidate’s party.</a:t>
            </a:r>
          </a:p>
          <a:p>
            <a:r>
              <a:rPr lang="en-US" dirty="0"/>
              <a:t>Repeat the process for the other election cycles</a:t>
            </a:r>
          </a:p>
        </p:txBody>
      </p:sp>
      <p:pic>
        <p:nvPicPr>
          <p:cNvPr id="8" name="Picture 7">
            <a:extLst>
              <a:ext uri="{FF2B5EF4-FFF2-40B4-BE49-F238E27FC236}">
                <a16:creationId xmlns:a16="http://schemas.microsoft.com/office/drawing/2014/main" id="{5022D214-5CA8-4DDB-8A1F-F3DC2D26B587}"/>
              </a:ext>
            </a:extLst>
          </p:cNvPr>
          <p:cNvPicPr>
            <a:picLocks noChangeAspect="1"/>
          </p:cNvPicPr>
          <p:nvPr/>
        </p:nvPicPr>
        <p:blipFill>
          <a:blip r:embed="rId3"/>
          <a:stretch>
            <a:fillRect/>
          </a:stretch>
        </p:blipFill>
        <p:spPr>
          <a:xfrm>
            <a:off x="738233" y="2699157"/>
            <a:ext cx="5111020" cy="1871799"/>
          </a:xfrm>
          <a:prstGeom prst="rect">
            <a:avLst/>
          </a:prstGeom>
        </p:spPr>
      </p:pic>
    </p:spTree>
    <p:extLst>
      <p:ext uri="{BB962C8B-B14F-4D97-AF65-F5344CB8AC3E}">
        <p14:creationId xmlns:p14="http://schemas.microsoft.com/office/powerpoint/2010/main" val="145583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408C-2C5C-4D30-9BDE-C39AA09199A5}"/>
              </a:ext>
            </a:extLst>
          </p:cNvPr>
          <p:cNvSpPr>
            <a:spLocks noGrp="1"/>
          </p:cNvSpPr>
          <p:nvPr>
            <p:ph type="title"/>
          </p:nvPr>
        </p:nvSpPr>
        <p:spPr/>
        <p:txBody>
          <a:bodyPr/>
          <a:lstStyle/>
          <a:p>
            <a:r>
              <a:rPr lang="en-US" dirty="0"/>
              <a:t>Getting the Precinct Shapefile Map</a:t>
            </a:r>
          </a:p>
        </p:txBody>
      </p:sp>
      <p:sp>
        <p:nvSpPr>
          <p:cNvPr id="3" name="Content Placeholder 2">
            <a:extLst>
              <a:ext uri="{FF2B5EF4-FFF2-40B4-BE49-F238E27FC236}">
                <a16:creationId xmlns:a16="http://schemas.microsoft.com/office/drawing/2014/main" id="{6B4530B9-5870-4E94-BDEE-C80056FA277F}"/>
              </a:ext>
            </a:extLst>
          </p:cNvPr>
          <p:cNvSpPr>
            <a:spLocks noGrp="1"/>
          </p:cNvSpPr>
          <p:nvPr>
            <p:ph idx="1"/>
          </p:nvPr>
        </p:nvSpPr>
        <p:spPr/>
        <p:txBody>
          <a:bodyPr>
            <a:normAutofit fontScale="77500" lnSpcReduction="20000"/>
          </a:bodyPr>
          <a:lstStyle/>
          <a:p>
            <a:r>
              <a:rPr lang="en-US" dirty="0"/>
              <a:t>Athens-Clarke County precinct map is freely available. Other counties are not always free of charge.</a:t>
            </a:r>
          </a:p>
          <a:p>
            <a:pPr lvl="1"/>
            <a:r>
              <a:rPr lang="en-US" dirty="0">
                <a:hlinkClick r:id="rId2"/>
              </a:rPr>
              <a:t>https://data-athensclarke.opendata.arcgis.com/datasets/d828a7fdb4c04d63884d75e63b28d4ae_0</a:t>
            </a:r>
            <a:endParaRPr lang="en-US" dirty="0"/>
          </a:p>
          <a:p>
            <a:r>
              <a:rPr lang="en-US" dirty="0"/>
              <a:t>Click on the download button from the link above and select the Shapefile option in the drop down menu.</a:t>
            </a:r>
          </a:p>
          <a:p>
            <a:pPr lvl="1"/>
            <a:r>
              <a:rPr lang="en-US" dirty="0"/>
              <a:t>It should download a zipped file called ACC_Voting_Districts-shp</a:t>
            </a:r>
          </a:p>
          <a:p>
            <a:r>
              <a:rPr lang="en-US" dirty="0"/>
              <a:t>We will convert the shapefile into a </a:t>
            </a:r>
            <a:r>
              <a:rPr lang="en-US" dirty="0" err="1"/>
              <a:t>Topojson</a:t>
            </a:r>
            <a:r>
              <a:rPr lang="en-US" dirty="0"/>
              <a:t> file since is format needed for Power BI in the next few slides. Note this step has already been completed and uploaded to my Github page, but I will walk you through the process for your reference.</a:t>
            </a:r>
          </a:p>
          <a:p>
            <a:pPr lvl="1"/>
            <a:r>
              <a:rPr lang="en-US" dirty="0">
                <a:hlinkClick r:id="rId3"/>
              </a:rPr>
              <a:t>https://raw.githubusercontent.com/krews2/Athens-Clarke-Voter-Breakdown/main/ACC_Voting_Districts.json</a:t>
            </a:r>
            <a:endParaRPr lang="en-US" dirty="0"/>
          </a:p>
          <a:p>
            <a:pPr lvl="1"/>
            <a:endParaRPr lang="en-US" dirty="0"/>
          </a:p>
          <a:p>
            <a:pPr lvl="1"/>
            <a:endParaRPr lang="en-US" dirty="0"/>
          </a:p>
        </p:txBody>
      </p:sp>
    </p:spTree>
    <p:extLst>
      <p:ext uri="{BB962C8B-B14F-4D97-AF65-F5344CB8AC3E}">
        <p14:creationId xmlns:p14="http://schemas.microsoft.com/office/powerpoint/2010/main" val="286428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C0C9-C710-41A4-AD78-BE6D3DCF82BF}"/>
              </a:ext>
            </a:extLst>
          </p:cNvPr>
          <p:cNvSpPr>
            <a:spLocks noGrp="1"/>
          </p:cNvSpPr>
          <p:nvPr>
            <p:ph type="title"/>
          </p:nvPr>
        </p:nvSpPr>
        <p:spPr/>
        <p:txBody>
          <a:bodyPr/>
          <a:lstStyle/>
          <a:p>
            <a:r>
              <a:rPr lang="en-US" dirty="0"/>
              <a:t>Converting Shapefile into TOPOJSON File</a:t>
            </a:r>
          </a:p>
        </p:txBody>
      </p:sp>
      <p:sp>
        <p:nvSpPr>
          <p:cNvPr id="3" name="Content Placeholder 2">
            <a:extLst>
              <a:ext uri="{FF2B5EF4-FFF2-40B4-BE49-F238E27FC236}">
                <a16:creationId xmlns:a16="http://schemas.microsoft.com/office/drawing/2014/main" id="{A2C5EC20-F93D-4298-B580-CCB25ADF8A07}"/>
              </a:ext>
            </a:extLst>
          </p:cNvPr>
          <p:cNvSpPr>
            <a:spLocks noGrp="1"/>
          </p:cNvSpPr>
          <p:nvPr>
            <p:ph idx="1"/>
          </p:nvPr>
        </p:nvSpPr>
        <p:spPr/>
        <p:txBody>
          <a:bodyPr>
            <a:normAutofit fontScale="62500" lnSpcReduction="20000"/>
          </a:bodyPr>
          <a:lstStyle/>
          <a:p>
            <a:r>
              <a:rPr lang="en-US" dirty="0"/>
              <a:t>Go to mapshaper.org</a:t>
            </a:r>
          </a:p>
          <a:p>
            <a:r>
              <a:rPr lang="en-US" dirty="0"/>
              <a:t>Click the select button to import a folder. Simply select the ACC_Voting_Districts-shp file you downloaded previously and click import.</a:t>
            </a:r>
          </a:p>
          <a:p>
            <a:pPr lvl="1"/>
            <a:r>
              <a:rPr lang="en-US" dirty="0"/>
              <a:t>A map of the voting precinct in Athens-Clarke should appear on the screen.</a:t>
            </a:r>
          </a:p>
          <a:p>
            <a:r>
              <a:rPr lang="en-US" dirty="0"/>
              <a:t>Click on export in the top right corner of the screen and select the TopoJSON</a:t>
            </a:r>
            <a:r>
              <a:rPr lang="en-US" dirty="0">
                <a:cs typeface="Arial" panose="020B0604020202020204" pitchFamily="34" charset="0"/>
              </a:rPr>
              <a:t> option in the Export menu and click export. Also download a CSV file so we can make sure to match precinct names from the precinct map to the SOS data we formatted.</a:t>
            </a:r>
          </a:p>
          <a:p>
            <a:r>
              <a:rPr lang="en-US" dirty="0">
                <a:cs typeface="Arial" panose="020B0604020202020204" pitchFamily="34" charset="0"/>
              </a:rPr>
              <a:t>Due to how Power BI reads in files for the map we are creating you would need to upload the TopoJSON to GitHub and get the raw format link. I have already done this step for Athens-Clarke county and have a link for a Georgia county wide map.  </a:t>
            </a:r>
          </a:p>
          <a:p>
            <a:pPr lvl="1"/>
            <a:r>
              <a:rPr lang="en-US" dirty="0"/>
              <a:t>Athens </a:t>
            </a:r>
            <a:r>
              <a:rPr lang="en-US" dirty="0">
                <a:hlinkClick r:id="rId2"/>
              </a:rPr>
              <a:t>https://raw.githubusercontent.com/krews2/Athens-Clarke-Voter-Breakdown/main/ACC_Voting_Districts.json</a:t>
            </a:r>
            <a:endParaRPr lang="en-US" dirty="0"/>
          </a:p>
          <a:p>
            <a:pPr lvl="1"/>
            <a:r>
              <a:rPr lang="en-US" dirty="0"/>
              <a:t>Georgia county map </a:t>
            </a:r>
            <a:r>
              <a:rPr lang="en-US" dirty="0">
                <a:hlinkClick r:id="rId3"/>
              </a:rPr>
              <a:t>https://raw.githubusercontent.com/deldersveld/topojson/master/countries/us-states/GA-13-georgia-counties.json</a:t>
            </a:r>
            <a:endParaRPr lang="en-US" b="1" dirty="0"/>
          </a:p>
          <a:p>
            <a:pPr lvl="1"/>
            <a:endParaRPr lang="en-US" dirty="0"/>
          </a:p>
          <a:p>
            <a:endParaRPr lang="en-US" dirty="0"/>
          </a:p>
          <a:p>
            <a:endParaRPr lang="en-US" dirty="0"/>
          </a:p>
        </p:txBody>
      </p:sp>
    </p:spTree>
    <p:extLst>
      <p:ext uri="{BB962C8B-B14F-4D97-AF65-F5344CB8AC3E}">
        <p14:creationId xmlns:p14="http://schemas.microsoft.com/office/powerpoint/2010/main" val="69441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2B82-C856-4A1D-8B23-7400499980CF}"/>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99463AD6-C75A-404A-AD21-ED0CC00A0DDA}"/>
              </a:ext>
            </a:extLst>
          </p:cNvPr>
          <p:cNvSpPr>
            <a:spLocks noGrp="1"/>
          </p:cNvSpPr>
          <p:nvPr>
            <p:ph sz="half" idx="1"/>
          </p:nvPr>
        </p:nvSpPr>
        <p:spPr>
          <a:xfrm>
            <a:off x="704046" y="1759775"/>
            <a:ext cx="5390366" cy="4277690"/>
          </a:xfrm>
        </p:spPr>
        <p:txBody>
          <a:bodyPr>
            <a:normAutofit fontScale="70000" lnSpcReduction="20000"/>
          </a:bodyPr>
          <a:lstStyle/>
          <a:p>
            <a:r>
              <a:rPr lang="en-US" dirty="0"/>
              <a:t>First combine all the election cycles spreadsheets into one workbook.</a:t>
            </a:r>
          </a:p>
          <a:p>
            <a:pPr lvl="1"/>
            <a:r>
              <a:rPr lang="en-US" dirty="0"/>
              <a:t>Rename the sheet to reflect the election year before doing so.</a:t>
            </a:r>
          </a:p>
          <a:p>
            <a:pPr lvl="1"/>
            <a:r>
              <a:rPr lang="en-US" dirty="0"/>
              <a:t>Please see the gif on the right</a:t>
            </a:r>
          </a:p>
          <a:p>
            <a:pPr lvl="1"/>
            <a:r>
              <a:rPr lang="en-US" dirty="0"/>
              <a:t>After creating a new workbook you can add subsequent worksheets into the workbook you have created.</a:t>
            </a:r>
          </a:p>
          <a:p>
            <a:pPr lvl="1"/>
            <a:r>
              <a:rPr lang="en-US" dirty="0"/>
              <a:t>Delete Column A as this a index column that is not needed</a:t>
            </a:r>
          </a:p>
          <a:p>
            <a:r>
              <a:rPr lang="en-US" dirty="0"/>
              <a:t>Now we will make sure the precinct name on the SOS data we formatted matches the values in the TopoJSON file.</a:t>
            </a:r>
          </a:p>
          <a:p>
            <a:pPr lvl="1"/>
            <a:r>
              <a:rPr lang="en-US" dirty="0"/>
              <a:t>Remember we downloaded a CSV file for the voting precincts using mapshaper.org. That will used to compare to the other information.</a:t>
            </a:r>
          </a:p>
          <a:p>
            <a:r>
              <a:rPr lang="en-US" dirty="0"/>
              <a:t>File Save As and name the workbook 2016-2020 Athens-Clarke General Election Results</a:t>
            </a:r>
          </a:p>
          <a:p>
            <a:pPr marL="457200" lvl="1" indent="0">
              <a:buNone/>
            </a:pPr>
            <a:endParaRPr lang="en-US" dirty="0"/>
          </a:p>
        </p:txBody>
      </p:sp>
      <p:pic>
        <p:nvPicPr>
          <p:cNvPr id="6" name="Content Placeholder 5">
            <a:extLst>
              <a:ext uri="{FF2B5EF4-FFF2-40B4-BE49-F238E27FC236}">
                <a16:creationId xmlns:a16="http://schemas.microsoft.com/office/drawing/2014/main" id="{97DF19C8-F6A1-4610-BDAA-0612B6562E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2868" y="1961792"/>
            <a:ext cx="4875213" cy="2137302"/>
          </a:xfrm>
        </p:spPr>
      </p:pic>
    </p:spTree>
    <p:extLst>
      <p:ext uri="{BB962C8B-B14F-4D97-AF65-F5344CB8AC3E}">
        <p14:creationId xmlns:p14="http://schemas.microsoft.com/office/powerpoint/2010/main" val="128439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9A18-4A2B-4760-9F6D-F1772789D059}"/>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42B4D289-548E-4518-9618-398C27BEFBBD}"/>
              </a:ext>
            </a:extLst>
          </p:cNvPr>
          <p:cNvSpPr>
            <a:spLocks noGrp="1"/>
          </p:cNvSpPr>
          <p:nvPr>
            <p:ph sz="half" idx="1"/>
          </p:nvPr>
        </p:nvSpPr>
        <p:spPr>
          <a:xfrm>
            <a:off x="1141413" y="2249486"/>
            <a:ext cx="4878386" cy="3736644"/>
          </a:xfrm>
        </p:spPr>
        <p:txBody>
          <a:bodyPr>
            <a:normAutofit fontScale="85000" lnSpcReduction="20000"/>
          </a:bodyPr>
          <a:lstStyle/>
          <a:p>
            <a:r>
              <a:rPr lang="en-US" dirty="0"/>
              <a:t>In the 2016-2020 Athens-Clarke General Election Results we just created in the previous slide select all the worksheet tabs by holding the Shift and individually clicking each sheet.</a:t>
            </a:r>
          </a:p>
          <a:p>
            <a:r>
              <a:rPr lang="en-US" dirty="0"/>
              <a:t>Insert a column before the Precinct column. Type this formula into cell B2: =Left(B2,2) autofill the formula down the column.</a:t>
            </a:r>
          </a:p>
          <a:p>
            <a:pPr lvl="1"/>
            <a:r>
              <a:rPr lang="en-US" dirty="0"/>
              <a:t>Copy paste values on Column B.</a:t>
            </a:r>
          </a:p>
          <a:p>
            <a:pPr lvl="1"/>
            <a:r>
              <a:rPr lang="en-US" dirty="0"/>
              <a:t>Name Column B in cell B1 as Precinct Code</a:t>
            </a:r>
          </a:p>
          <a:p>
            <a:pPr lvl="1"/>
            <a:r>
              <a:rPr lang="en-US" dirty="0"/>
              <a:t>Rename Column C in cell C1 as Precinct Name</a:t>
            </a:r>
          </a:p>
        </p:txBody>
      </p:sp>
      <p:sp>
        <p:nvSpPr>
          <p:cNvPr id="4" name="Content Placeholder 3">
            <a:extLst>
              <a:ext uri="{FF2B5EF4-FFF2-40B4-BE49-F238E27FC236}">
                <a16:creationId xmlns:a16="http://schemas.microsoft.com/office/drawing/2014/main" id="{8603131C-8D65-4E89-933C-2A0490FD8B48}"/>
              </a:ext>
            </a:extLst>
          </p:cNvPr>
          <p:cNvSpPr>
            <a:spLocks noGrp="1"/>
          </p:cNvSpPr>
          <p:nvPr>
            <p:ph sz="half" idx="2"/>
          </p:nvPr>
        </p:nvSpPr>
        <p:spPr/>
        <p:txBody>
          <a:bodyPr>
            <a:normAutofit fontScale="85000" lnSpcReduction="20000"/>
          </a:bodyPr>
          <a:lstStyle/>
          <a:p>
            <a:r>
              <a:rPr lang="en-US" dirty="0"/>
              <a:t>The 2020 precincts location names can be found at link below. </a:t>
            </a:r>
          </a:p>
          <a:p>
            <a:pPr lvl="1"/>
            <a:r>
              <a:rPr lang="en-US" dirty="0">
                <a:hlinkClick r:id="rId2"/>
              </a:rPr>
              <a:t>https://www.accgov.com/246/Polling-Locations</a:t>
            </a:r>
            <a:endParaRPr lang="en-US" dirty="0"/>
          </a:p>
          <a:p>
            <a:r>
              <a:rPr lang="en-US" dirty="0"/>
              <a:t>You can copy and paste the information from the link above to do a VLOOKUP to match the precinct with the precinct code.</a:t>
            </a:r>
          </a:p>
        </p:txBody>
      </p:sp>
    </p:spTree>
    <p:extLst>
      <p:ext uri="{BB962C8B-B14F-4D97-AF65-F5344CB8AC3E}">
        <p14:creationId xmlns:p14="http://schemas.microsoft.com/office/powerpoint/2010/main" val="64150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D615-A43B-4966-B323-F8F0FA35E969}"/>
              </a:ext>
            </a:extLst>
          </p:cNvPr>
          <p:cNvSpPr>
            <a:spLocks noGrp="1"/>
          </p:cNvSpPr>
          <p:nvPr>
            <p:ph type="title"/>
          </p:nvPr>
        </p:nvSpPr>
        <p:spPr/>
        <p:txBody>
          <a:bodyPr/>
          <a:lstStyle/>
          <a:p>
            <a:r>
              <a:rPr lang="en-US" dirty="0"/>
              <a:t>Adding formulas to the data</a:t>
            </a:r>
          </a:p>
        </p:txBody>
      </p:sp>
      <p:sp>
        <p:nvSpPr>
          <p:cNvPr id="3" name="Content Placeholder 2">
            <a:extLst>
              <a:ext uri="{FF2B5EF4-FFF2-40B4-BE49-F238E27FC236}">
                <a16:creationId xmlns:a16="http://schemas.microsoft.com/office/drawing/2014/main" id="{CECAEBC3-E8F0-4DC2-9D3A-7803E816F9F9}"/>
              </a:ext>
            </a:extLst>
          </p:cNvPr>
          <p:cNvSpPr>
            <a:spLocks noGrp="1"/>
          </p:cNvSpPr>
          <p:nvPr>
            <p:ph sz="half" idx="1"/>
          </p:nvPr>
        </p:nvSpPr>
        <p:spPr>
          <a:xfrm>
            <a:off x="808074" y="1977656"/>
            <a:ext cx="5211725" cy="4261826"/>
          </a:xfrm>
        </p:spPr>
        <p:txBody>
          <a:bodyPr>
            <a:normAutofit fontScale="70000" lnSpcReduction="20000"/>
          </a:bodyPr>
          <a:lstStyle/>
          <a:p>
            <a:r>
              <a:rPr lang="en-US" dirty="0"/>
              <a:t>In the 2016-2020 Athens-Clarke General Election Results select all the worksheet tabs by holding down Shift and clicking each worksheet tab on the bottom.</a:t>
            </a:r>
          </a:p>
          <a:p>
            <a:r>
              <a:rPr lang="en-US" dirty="0"/>
              <a:t>In the blank column next to the Party column starting on row 2 copy this formula in and autofill down =COUNTIFS(A:A,A2,J:J,J2,I:I,"&gt;"&amp;I2)+1</a:t>
            </a:r>
          </a:p>
          <a:p>
            <a:pPr lvl="1"/>
            <a:r>
              <a:rPr lang="en-US" dirty="0"/>
              <a:t>This formula determines the position each candidate finished in the precinct</a:t>
            </a:r>
          </a:p>
          <a:p>
            <a:pPr lvl="1"/>
            <a:r>
              <a:rPr lang="en-US" dirty="0"/>
              <a:t>Double check to make sure the information is correct then copy paste values on that column.</a:t>
            </a:r>
          </a:p>
          <a:p>
            <a:pPr lvl="1"/>
            <a:r>
              <a:rPr lang="en-US" dirty="0"/>
              <a:t>The formula should correspond to the columns                   A:A = Precinct Code, J:J = Contest, I:I = Total Votes. If it doesn’t just adjust the formula to the correct columns and cells.</a:t>
            </a:r>
          </a:p>
          <a:p>
            <a:pPr lvl="1"/>
            <a:r>
              <a:rPr lang="en-US" dirty="0"/>
              <a:t>Put the column heading as Position</a:t>
            </a:r>
          </a:p>
        </p:txBody>
      </p:sp>
      <p:sp>
        <p:nvSpPr>
          <p:cNvPr id="4" name="Content Placeholder 3">
            <a:extLst>
              <a:ext uri="{FF2B5EF4-FFF2-40B4-BE49-F238E27FC236}">
                <a16:creationId xmlns:a16="http://schemas.microsoft.com/office/drawing/2014/main" id="{1EB4759C-0B2B-464E-8920-76067A814209}"/>
              </a:ext>
            </a:extLst>
          </p:cNvPr>
          <p:cNvSpPr>
            <a:spLocks noGrp="1"/>
          </p:cNvSpPr>
          <p:nvPr>
            <p:ph sz="half" idx="2"/>
          </p:nvPr>
        </p:nvSpPr>
        <p:spPr>
          <a:xfrm>
            <a:off x="6172200" y="1977656"/>
            <a:ext cx="5208550" cy="3813544"/>
          </a:xfrm>
        </p:spPr>
        <p:txBody>
          <a:bodyPr>
            <a:normAutofit fontScale="70000" lnSpcReduction="20000"/>
          </a:bodyPr>
          <a:lstStyle/>
          <a:p>
            <a:r>
              <a:rPr lang="en-US" dirty="0"/>
              <a:t>In the blank column next to the Position column starting on row 2 copy this formula in and then autofill down </a:t>
            </a:r>
            <a:r>
              <a:rPr lang="pt-BR" dirty="0"/>
              <a:t>=I2/SUMIFS(I:I,A:A,A2,J:J,J2)</a:t>
            </a:r>
          </a:p>
          <a:p>
            <a:pPr lvl="1"/>
            <a:r>
              <a:rPr lang="pt-BR" dirty="0"/>
              <a:t>This formula calculates the voting percentage for each race by precinct.</a:t>
            </a:r>
          </a:p>
          <a:p>
            <a:pPr lvl="1"/>
            <a:r>
              <a:rPr lang="pt-BR" dirty="0"/>
              <a:t>Double check to make sure the information is correct then copy past values on that column.</a:t>
            </a:r>
          </a:p>
          <a:p>
            <a:pPr lvl="1"/>
            <a:r>
              <a:rPr lang="en-US" dirty="0"/>
              <a:t>The formula should correspond to the columns                   A:A = Precinct Code, J:J = Contest, I:I = Total Votes. If it doesn’t just adjust the formula to the correct columns and cells.</a:t>
            </a:r>
          </a:p>
          <a:p>
            <a:pPr lvl="1"/>
            <a:r>
              <a:rPr lang="en-US" dirty="0"/>
              <a:t>Put the column heading as Percentage of Vote</a:t>
            </a:r>
          </a:p>
          <a:p>
            <a:pPr lvl="1"/>
            <a:endParaRPr lang="pt-BR" dirty="0"/>
          </a:p>
          <a:p>
            <a:pPr lvl="1"/>
            <a:endParaRPr lang="pt-BR" dirty="0"/>
          </a:p>
          <a:p>
            <a:pPr lvl="1"/>
            <a:endParaRPr lang="en-US" dirty="0"/>
          </a:p>
        </p:txBody>
      </p:sp>
    </p:spTree>
    <p:extLst>
      <p:ext uri="{BB962C8B-B14F-4D97-AF65-F5344CB8AC3E}">
        <p14:creationId xmlns:p14="http://schemas.microsoft.com/office/powerpoint/2010/main" val="84101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884-569D-4E16-A0E0-ADED71ADA173}"/>
              </a:ext>
            </a:extLst>
          </p:cNvPr>
          <p:cNvSpPr>
            <a:spLocks noGrp="1"/>
          </p:cNvSpPr>
          <p:nvPr>
            <p:ph type="title"/>
          </p:nvPr>
        </p:nvSpPr>
        <p:spPr/>
        <p:txBody>
          <a:bodyPr/>
          <a:lstStyle/>
          <a:p>
            <a:r>
              <a:rPr lang="en-US" dirty="0"/>
              <a:t>Adding formulas to the data</a:t>
            </a:r>
          </a:p>
        </p:txBody>
      </p:sp>
      <p:sp>
        <p:nvSpPr>
          <p:cNvPr id="5" name="Content Placeholder 4">
            <a:extLst>
              <a:ext uri="{FF2B5EF4-FFF2-40B4-BE49-F238E27FC236}">
                <a16:creationId xmlns:a16="http://schemas.microsoft.com/office/drawing/2014/main" id="{9D3BFB0B-E5F9-4D0A-9836-DEAB85EB911A}"/>
              </a:ext>
            </a:extLst>
          </p:cNvPr>
          <p:cNvSpPr>
            <a:spLocks noGrp="1"/>
          </p:cNvSpPr>
          <p:nvPr>
            <p:ph idx="1"/>
          </p:nvPr>
        </p:nvSpPr>
        <p:spPr/>
        <p:txBody>
          <a:bodyPr/>
          <a:lstStyle/>
          <a:p>
            <a:r>
              <a:rPr lang="en-US" dirty="0"/>
              <a:t>Now we will create a formula </a:t>
            </a:r>
          </a:p>
          <a:p>
            <a:r>
              <a:rPr lang="en-US" dirty="0"/>
              <a:t>In the blank column next to the Percentage of Vote column starting on row 2 copy this formula in and then autofill down: =IF(L2="Republican",N2*-1,N2)</a:t>
            </a:r>
          </a:p>
          <a:p>
            <a:pPr lvl="1"/>
            <a:r>
              <a:rPr lang="en-US" dirty="0"/>
              <a:t>L2 Should under the Party column, N2 should be Percentage of Vote if not adjust the formula.</a:t>
            </a:r>
          </a:p>
          <a:p>
            <a:pPr lvl="1"/>
            <a:r>
              <a:rPr lang="en-US" dirty="0"/>
              <a:t>Name the column POV Var and copy paste values</a:t>
            </a:r>
          </a:p>
          <a:p>
            <a:pPr lvl="1"/>
            <a:r>
              <a:rPr lang="en-US" dirty="0"/>
              <a:t>This will help create a spectrum range for creating a choropleth map</a:t>
            </a:r>
          </a:p>
          <a:p>
            <a:pPr lvl="1"/>
            <a:endParaRPr lang="en-US" dirty="0"/>
          </a:p>
        </p:txBody>
      </p:sp>
    </p:spTree>
    <p:extLst>
      <p:ext uri="{BB962C8B-B14F-4D97-AF65-F5344CB8AC3E}">
        <p14:creationId xmlns:p14="http://schemas.microsoft.com/office/powerpoint/2010/main" val="381105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C17E-F668-4C80-B192-E93B41D6DA9B}"/>
              </a:ext>
            </a:extLst>
          </p:cNvPr>
          <p:cNvSpPr>
            <a:spLocks noGrp="1"/>
          </p:cNvSpPr>
          <p:nvPr>
            <p:ph type="title"/>
          </p:nvPr>
        </p:nvSpPr>
        <p:spPr/>
        <p:txBody>
          <a:bodyPr/>
          <a:lstStyle/>
          <a:p>
            <a:r>
              <a:rPr lang="en-US" dirty="0"/>
              <a:t>Software needed</a:t>
            </a:r>
          </a:p>
        </p:txBody>
      </p:sp>
      <p:sp>
        <p:nvSpPr>
          <p:cNvPr id="3" name="Content Placeholder 2">
            <a:extLst>
              <a:ext uri="{FF2B5EF4-FFF2-40B4-BE49-F238E27FC236}">
                <a16:creationId xmlns:a16="http://schemas.microsoft.com/office/drawing/2014/main" id="{7A96B43E-917A-48CA-BDFF-A9D310D09781}"/>
              </a:ext>
            </a:extLst>
          </p:cNvPr>
          <p:cNvSpPr>
            <a:spLocks noGrp="1"/>
          </p:cNvSpPr>
          <p:nvPr>
            <p:ph idx="1"/>
          </p:nvPr>
        </p:nvSpPr>
        <p:spPr/>
        <p:txBody>
          <a:bodyPr/>
          <a:lstStyle/>
          <a:p>
            <a:r>
              <a:rPr lang="en-US" dirty="0"/>
              <a:t>Anaconda to run the python script</a:t>
            </a:r>
          </a:p>
          <a:p>
            <a:pPr lvl="1"/>
            <a:r>
              <a:rPr lang="en-US" dirty="0">
                <a:hlinkClick r:id="rId2"/>
              </a:rPr>
              <a:t>https://www.anaconda.com/products/individual</a:t>
            </a:r>
            <a:endParaRPr lang="en-US" dirty="0"/>
          </a:p>
          <a:p>
            <a:r>
              <a:rPr lang="en-US" dirty="0"/>
              <a:t>Microsoft Excel</a:t>
            </a:r>
          </a:p>
          <a:p>
            <a:r>
              <a:rPr lang="en-US" dirty="0"/>
              <a:t>Power BI</a:t>
            </a:r>
          </a:p>
        </p:txBody>
      </p:sp>
    </p:spTree>
    <p:extLst>
      <p:ext uri="{BB962C8B-B14F-4D97-AF65-F5344CB8AC3E}">
        <p14:creationId xmlns:p14="http://schemas.microsoft.com/office/powerpoint/2010/main" val="156981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DD55-0E42-4814-AB59-7CCE93957B9C}"/>
              </a:ext>
            </a:extLst>
          </p:cNvPr>
          <p:cNvSpPr>
            <a:spLocks noGrp="1"/>
          </p:cNvSpPr>
          <p:nvPr>
            <p:ph type="title"/>
          </p:nvPr>
        </p:nvSpPr>
        <p:spPr/>
        <p:txBody>
          <a:bodyPr/>
          <a:lstStyle/>
          <a:p>
            <a:r>
              <a:rPr lang="en-US" dirty="0"/>
              <a:t>Getting Started with Power BI Desktop</a:t>
            </a:r>
          </a:p>
        </p:txBody>
      </p:sp>
      <p:sp>
        <p:nvSpPr>
          <p:cNvPr id="3" name="Content Placeholder 2">
            <a:extLst>
              <a:ext uri="{FF2B5EF4-FFF2-40B4-BE49-F238E27FC236}">
                <a16:creationId xmlns:a16="http://schemas.microsoft.com/office/drawing/2014/main" id="{984FD7DE-8259-44E2-82B5-7E3D1FB752DE}"/>
              </a:ext>
            </a:extLst>
          </p:cNvPr>
          <p:cNvSpPr>
            <a:spLocks noGrp="1"/>
          </p:cNvSpPr>
          <p:nvPr>
            <p:ph idx="1"/>
          </p:nvPr>
        </p:nvSpPr>
        <p:spPr/>
        <p:txBody>
          <a:bodyPr/>
          <a:lstStyle/>
          <a:p>
            <a:r>
              <a:rPr lang="en-US" dirty="0"/>
              <a:t>Follow the instructions on how to download POWER BI in this video</a:t>
            </a:r>
          </a:p>
          <a:p>
            <a:pPr lvl="1"/>
            <a:r>
              <a:rPr lang="en-US" dirty="0">
                <a:hlinkClick r:id="rId2"/>
              </a:rPr>
              <a:t>https://www.youtube.com/watch?v=5Fv-I9xQkcc&amp;ab_channel=AviSingh-PowerBIPro</a:t>
            </a:r>
            <a:endParaRPr lang="en-US" dirty="0"/>
          </a:p>
          <a:p>
            <a:r>
              <a:rPr lang="en-US" dirty="0"/>
              <a:t>Launch Power BI</a:t>
            </a:r>
          </a:p>
          <a:p>
            <a:r>
              <a:rPr lang="en-US" dirty="0"/>
              <a:t>Click on Get Data &gt; Excel &gt; Connect &gt; Select the Workbook 2016-2020 Athens-Clarke General Election Results &gt; Select the Worksheets and Load in the data</a:t>
            </a:r>
          </a:p>
          <a:p>
            <a:pPr lvl="1"/>
            <a:endParaRPr lang="en-US" dirty="0"/>
          </a:p>
        </p:txBody>
      </p:sp>
    </p:spTree>
    <p:extLst>
      <p:ext uri="{BB962C8B-B14F-4D97-AF65-F5344CB8AC3E}">
        <p14:creationId xmlns:p14="http://schemas.microsoft.com/office/powerpoint/2010/main" val="217599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EFF6-9C9A-422F-8CB2-CF47DF10D893}"/>
              </a:ext>
            </a:extLst>
          </p:cNvPr>
          <p:cNvSpPr>
            <a:spLocks noGrp="1"/>
          </p:cNvSpPr>
          <p:nvPr>
            <p:ph type="title"/>
          </p:nvPr>
        </p:nvSpPr>
        <p:spPr/>
        <p:txBody>
          <a:bodyPr/>
          <a:lstStyle/>
          <a:p>
            <a:r>
              <a:rPr lang="en-US" dirty="0"/>
              <a:t>Power BI Dashboard Walkthrough</a:t>
            </a:r>
          </a:p>
        </p:txBody>
      </p:sp>
      <p:pic>
        <p:nvPicPr>
          <p:cNvPr id="4" name="Online Media 3" title="Creating a Dashboard in Power BI (6)">
            <a:hlinkClick r:id="" action="ppaction://media"/>
            <a:extLst>
              <a:ext uri="{FF2B5EF4-FFF2-40B4-BE49-F238E27FC236}">
                <a16:creationId xmlns:a16="http://schemas.microsoft.com/office/drawing/2014/main" id="{3E97F884-0437-499A-A3F9-FDA293B2B6DA}"/>
              </a:ext>
            </a:extLst>
          </p:cNvPr>
          <p:cNvPicPr>
            <a:picLocks noGrp="1" noRot="1" noChangeAspect="1"/>
          </p:cNvPicPr>
          <p:nvPr>
            <p:ph idx="1"/>
            <a:videoFile r:link="rId1"/>
          </p:nvPr>
        </p:nvPicPr>
        <p:blipFill>
          <a:blip r:embed="rId3"/>
          <a:stretch>
            <a:fillRect/>
          </a:stretch>
        </p:blipFill>
        <p:spPr>
          <a:xfrm>
            <a:off x="2960688" y="2249488"/>
            <a:ext cx="6269037" cy="3541712"/>
          </a:xfrm>
          <a:prstGeom prst="rect">
            <a:avLst/>
          </a:prstGeom>
        </p:spPr>
      </p:pic>
    </p:spTree>
    <p:extLst>
      <p:ext uri="{BB962C8B-B14F-4D97-AF65-F5344CB8AC3E}">
        <p14:creationId xmlns:p14="http://schemas.microsoft.com/office/powerpoint/2010/main" val="242333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F7D4-6049-4319-98D2-BB3647AA69FE}"/>
              </a:ext>
            </a:extLst>
          </p:cNvPr>
          <p:cNvSpPr>
            <a:spLocks noGrp="1"/>
          </p:cNvSpPr>
          <p:nvPr>
            <p:ph type="title"/>
          </p:nvPr>
        </p:nvSpPr>
        <p:spPr/>
        <p:txBody>
          <a:bodyPr/>
          <a:lstStyle/>
          <a:p>
            <a:r>
              <a:rPr lang="en-US" dirty="0"/>
              <a:t>Downloading Anaconda</a:t>
            </a:r>
          </a:p>
        </p:txBody>
      </p:sp>
      <p:sp>
        <p:nvSpPr>
          <p:cNvPr id="3" name="Content Placeholder 2">
            <a:extLst>
              <a:ext uri="{FF2B5EF4-FFF2-40B4-BE49-F238E27FC236}">
                <a16:creationId xmlns:a16="http://schemas.microsoft.com/office/drawing/2014/main" id="{EA3F7D8C-83D1-4EF8-99B6-5064BB8D4669}"/>
              </a:ext>
            </a:extLst>
          </p:cNvPr>
          <p:cNvSpPr>
            <a:spLocks noGrp="1"/>
          </p:cNvSpPr>
          <p:nvPr>
            <p:ph idx="1"/>
          </p:nvPr>
        </p:nvSpPr>
        <p:spPr/>
        <p:txBody>
          <a:bodyPr/>
          <a:lstStyle/>
          <a:p>
            <a:r>
              <a:rPr lang="en-US" dirty="0"/>
              <a:t>Determine what version of Windows you are running if downloading on a PC by searching in the Windows search bar</a:t>
            </a:r>
          </a:p>
          <a:p>
            <a:endParaRPr lang="en-US" b="1" dirty="0"/>
          </a:p>
        </p:txBody>
      </p:sp>
      <p:pic>
        <p:nvPicPr>
          <p:cNvPr id="5" name="Picture 4">
            <a:extLst>
              <a:ext uri="{FF2B5EF4-FFF2-40B4-BE49-F238E27FC236}">
                <a16:creationId xmlns:a16="http://schemas.microsoft.com/office/drawing/2014/main" id="{5CB2E776-CB16-4986-9CAB-BC2134ADFCD8}"/>
              </a:ext>
            </a:extLst>
          </p:cNvPr>
          <p:cNvPicPr>
            <a:picLocks noChangeAspect="1"/>
          </p:cNvPicPr>
          <p:nvPr/>
        </p:nvPicPr>
        <p:blipFill>
          <a:blip r:embed="rId2"/>
          <a:stretch>
            <a:fillRect/>
          </a:stretch>
        </p:blipFill>
        <p:spPr>
          <a:xfrm>
            <a:off x="1226803" y="3370276"/>
            <a:ext cx="4016316" cy="3088469"/>
          </a:xfrm>
          <a:prstGeom prst="rect">
            <a:avLst/>
          </a:prstGeom>
        </p:spPr>
      </p:pic>
      <p:pic>
        <p:nvPicPr>
          <p:cNvPr id="1026" name="Picture 2" descr="About customization settings">
            <a:extLst>
              <a:ext uri="{FF2B5EF4-FFF2-40B4-BE49-F238E27FC236}">
                <a16:creationId xmlns:a16="http://schemas.microsoft.com/office/drawing/2014/main" id="{C608A041-EE05-4F44-A4D9-0502B7658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949" y="3370276"/>
            <a:ext cx="3723672" cy="30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8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80BE-2DEB-4E46-A606-6B95E04FA1F1}"/>
              </a:ext>
            </a:extLst>
          </p:cNvPr>
          <p:cNvSpPr>
            <a:spLocks noGrp="1"/>
          </p:cNvSpPr>
          <p:nvPr>
            <p:ph type="title"/>
          </p:nvPr>
        </p:nvSpPr>
        <p:spPr/>
        <p:txBody>
          <a:bodyPr/>
          <a:lstStyle/>
          <a:p>
            <a:r>
              <a:rPr lang="en-US" dirty="0"/>
              <a:t>Downloading AnACONDA</a:t>
            </a:r>
          </a:p>
        </p:txBody>
      </p:sp>
      <p:sp>
        <p:nvSpPr>
          <p:cNvPr id="3" name="Content Placeholder 2">
            <a:extLst>
              <a:ext uri="{FF2B5EF4-FFF2-40B4-BE49-F238E27FC236}">
                <a16:creationId xmlns:a16="http://schemas.microsoft.com/office/drawing/2014/main" id="{04909987-A426-4D7D-BC4A-3AC2B455501F}"/>
              </a:ext>
            </a:extLst>
          </p:cNvPr>
          <p:cNvSpPr>
            <a:spLocks noGrp="1"/>
          </p:cNvSpPr>
          <p:nvPr>
            <p:ph idx="1"/>
          </p:nvPr>
        </p:nvSpPr>
        <p:spPr/>
        <p:txBody>
          <a:bodyPr/>
          <a:lstStyle/>
          <a:p>
            <a:r>
              <a:rPr lang="en-US" dirty="0"/>
              <a:t>Download Anaconda using the default setting</a:t>
            </a:r>
          </a:p>
          <a:p>
            <a:pPr lvl="1"/>
            <a:r>
              <a:rPr lang="en-US" dirty="0"/>
              <a:t>https://www.anaconda.com/products/individual</a:t>
            </a:r>
          </a:p>
        </p:txBody>
      </p:sp>
    </p:spTree>
    <p:extLst>
      <p:ext uri="{BB962C8B-B14F-4D97-AF65-F5344CB8AC3E}">
        <p14:creationId xmlns:p14="http://schemas.microsoft.com/office/powerpoint/2010/main" val="11447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822B-3C7F-4250-B6D1-C2709C858AF5}"/>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757B6371-D317-4DD4-8888-3BEC53244BD9}"/>
              </a:ext>
            </a:extLst>
          </p:cNvPr>
          <p:cNvSpPr>
            <a:spLocks noGrp="1"/>
          </p:cNvSpPr>
          <p:nvPr>
            <p:ph idx="1"/>
          </p:nvPr>
        </p:nvSpPr>
        <p:spPr/>
        <p:txBody>
          <a:bodyPr/>
          <a:lstStyle/>
          <a:p>
            <a:r>
              <a:rPr lang="en-US" dirty="0">
                <a:hlinkClick r:id="rId2"/>
              </a:rPr>
              <a:t>https://sos.ga.gov/index.php/Elections/current_and_past_elections_results</a:t>
            </a:r>
            <a:endParaRPr lang="en-US" dirty="0"/>
          </a:p>
          <a:p>
            <a:r>
              <a:rPr lang="en-US" dirty="0"/>
              <a:t>Select the election cycle you want to view</a:t>
            </a:r>
          </a:p>
        </p:txBody>
      </p:sp>
      <p:pic>
        <p:nvPicPr>
          <p:cNvPr id="5" name="Picture 4">
            <a:extLst>
              <a:ext uri="{FF2B5EF4-FFF2-40B4-BE49-F238E27FC236}">
                <a16:creationId xmlns:a16="http://schemas.microsoft.com/office/drawing/2014/main" id="{1EBA32EC-3E18-486D-A08B-B685C15C4EEE}"/>
              </a:ext>
            </a:extLst>
          </p:cNvPr>
          <p:cNvPicPr>
            <a:picLocks noChangeAspect="1"/>
          </p:cNvPicPr>
          <p:nvPr/>
        </p:nvPicPr>
        <p:blipFill>
          <a:blip r:embed="rId3"/>
          <a:stretch>
            <a:fillRect/>
          </a:stretch>
        </p:blipFill>
        <p:spPr>
          <a:xfrm>
            <a:off x="2198528" y="3497648"/>
            <a:ext cx="5703901" cy="3150897"/>
          </a:xfrm>
          <a:prstGeom prst="rect">
            <a:avLst/>
          </a:prstGeom>
        </p:spPr>
      </p:pic>
    </p:spTree>
    <p:extLst>
      <p:ext uri="{BB962C8B-B14F-4D97-AF65-F5344CB8AC3E}">
        <p14:creationId xmlns:p14="http://schemas.microsoft.com/office/powerpoint/2010/main" val="316468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829-59B5-42D0-BC2C-76EEC0E35764}"/>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5A8A1284-576C-45F3-A6A6-7C77FFDC0356}"/>
              </a:ext>
            </a:extLst>
          </p:cNvPr>
          <p:cNvSpPr>
            <a:spLocks noGrp="1"/>
          </p:cNvSpPr>
          <p:nvPr>
            <p:ph sz="half" idx="1"/>
          </p:nvPr>
        </p:nvSpPr>
        <p:spPr/>
        <p:txBody>
          <a:bodyPr/>
          <a:lstStyle/>
          <a:p>
            <a:pPr marL="457200" indent="-457200">
              <a:buFont typeface="+mj-lt"/>
              <a:buAutoNum type="arabicPeriod"/>
            </a:pPr>
            <a:r>
              <a:rPr lang="en-US" dirty="0"/>
              <a:t>Click on RESULTS BY COUNTY</a:t>
            </a:r>
          </a:p>
          <a:p>
            <a:pPr marL="457200" indent="-457200">
              <a:buFont typeface="+mj-lt"/>
              <a:buAutoNum type="arabicPeriod"/>
            </a:pPr>
            <a:r>
              <a:rPr lang="en-US" dirty="0"/>
              <a:t>Scroll down and select the county we will be working with which is Clarke County</a:t>
            </a:r>
          </a:p>
          <a:p>
            <a:pPr marL="457200" indent="-457200">
              <a:buFont typeface="+mj-lt"/>
              <a:buAutoNum type="arabicPeriod"/>
            </a:pPr>
            <a:r>
              <a:rPr lang="en-US" dirty="0"/>
              <a:t>Scroll down and on the right side click on the download button for the </a:t>
            </a:r>
            <a:r>
              <a:rPr lang="en-US" dirty="0">
                <a:solidFill>
                  <a:schemeClr val="bg1"/>
                </a:solidFill>
              </a:rPr>
              <a:t>Detail XLS report.</a:t>
            </a:r>
          </a:p>
        </p:txBody>
      </p:sp>
      <p:pic>
        <p:nvPicPr>
          <p:cNvPr id="7" name="Content Placeholder 6">
            <a:extLst>
              <a:ext uri="{FF2B5EF4-FFF2-40B4-BE49-F238E27FC236}">
                <a16:creationId xmlns:a16="http://schemas.microsoft.com/office/drawing/2014/main" id="{E62B55C7-F7BE-49DD-97F7-BFBFA672D08C}"/>
              </a:ext>
            </a:extLst>
          </p:cNvPr>
          <p:cNvPicPr>
            <a:picLocks noGrp="1" noChangeAspect="1"/>
          </p:cNvPicPr>
          <p:nvPr>
            <p:ph sz="half" idx="2"/>
          </p:nvPr>
        </p:nvPicPr>
        <p:blipFill>
          <a:blip r:embed="rId2"/>
          <a:stretch>
            <a:fillRect/>
          </a:stretch>
        </p:blipFill>
        <p:spPr>
          <a:xfrm>
            <a:off x="6172203" y="1633159"/>
            <a:ext cx="5164113" cy="2387184"/>
          </a:xfrm>
          <a:prstGeom prst="rect">
            <a:avLst/>
          </a:prstGeom>
        </p:spPr>
      </p:pic>
      <p:pic>
        <p:nvPicPr>
          <p:cNvPr id="9" name="Picture 8">
            <a:extLst>
              <a:ext uri="{FF2B5EF4-FFF2-40B4-BE49-F238E27FC236}">
                <a16:creationId xmlns:a16="http://schemas.microsoft.com/office/drawing/2014/main" id="{05BF057B-6872-4172-BD3B-938EFDEFD3C7}"/>
              </a:ext>
            </a:extLst>
          </p:cNvPr>
          <p:cNvPicPr>
            <a:picLocks noChangeAspect="1"/>
          </p:cNvPicPr>
          <p:nvPr/>
        </p:nvPicPr>
        <p:blipFill>
          <a:blip r:embed="rId3"/>
          <a:stretch>
            <a:fillRect/>
          </a:stretch>
        </p:blipFill>
        <p:spPr>
          <a:xfrm>
            <a:off x="7898937" y="4127494"/>
            <a:ext cx="2083963" cy="2512392"/>
          </a:xfrm>
          <a:prstGeom prst="rect">
            <a:avLst/>
          </a:prstGeom>
        </p:spPr>
      </p:pic>
    </p:spTree>
    <p:extLst>
      <p:ext uri="{BB962C8B-B14F-4D97-AF65-F5344CB8AC3E}">
        <p14:creationId xmlns:p14="http://schemas.microsoft.com/office/powerpoint/2010/main" val="25457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C6EC-14CB-4BB2-88D8-5534C07BB90B}"/>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344EC046-A315-45A3-A1FD-643B8A9D2673}"/>
              </a:ext>
            </a:extLst>
          </p:cNvPr>
          <p:cNvSpPr>
            <a:spLocks noGrp="1"/>
          </p:cNvSpPr>
          <p:nvPr>
            <p:ph sz="half" idx="1"/>
          </p:nvPr>
        </p:nvSpPr>
        <p:spPr/>
        <p:txBody>
          <a:bodyPr>
            <a:normAutofit/>
          </a:bodyPr>
          <a:lstStyle/>
          <a:p>
            <a:r>
              <a:rPr lang="en-US" dirty="0"/>
              <a:t>You should get a zipped folder with the named detail.</a:t>
            </a:r>
          </a:p>
          <a:p>
            <a:r>
              <a:rPr lang="en-US" dirty="0"/>
              <a:t>Unzip the file and open up the excel file</a:t>
            </a:r>
          </a:p>
          <a:p>
            <a:pPr lvl="1"/>
            <a:r>
              <a:rPr lang="en-US" dirty="0"/>
              <a:t>Click Yes to the prompt and click the enable editing button on the top of the screen</a:t>
            </a:r>
          </a:p>
          <a:p>
            <a:endParaRPr lang="en-US" dirty="0"/>
          </a:p>
        </p:txBody>
      </p:sp>
      <p:pic>
        <p:nvPicPr>
          <p:cNvPr id="6" name="Content Placeholder 5">
            <a:extLst>
              <a:ext uri="{FF2B5EF4-FFF2-40B4-BE49-F238E27FC236}">
                <a16:creationId xmlns:a16="http://schemas.microsoft.com/office/drawing/2014/main" id="{3708396D-C852-467E-A10B-50CDB08A6790}"/>
              </a:ext>
            </a:extLst>
          </p:cNvPr>
          <p:cNvPicPr>
            <a:picLocks noGrp="1" noChangeAspect="1"/>
          </p:cNvPicPr>
          <p:nvPr>
            <p:ph sz="half" idx="2"/>
          </p:nvPr>
        </p:nvPicPr>
        <p:blipFill>
          <a:blip r:embed="rId2"/>
          <a:stretch>
            <a:fillRect/>
          </a:stretch>
        </p:blipFill>
        <p:spPr>
          <a:xfrm>
            <a:off x="6172198" y="2249486"/>
            <a:ext cx="4875213" cy="599159"/>
          </a:xfrm>
        </p:spPr>
      </p:pic>
      <p:pic>
        <p:nvPicPr>
          <p:cNvPr id="8" name="Picture 7">
            <a:extLst>
              <a:ext uri="{FF2B5EF4-FFF2-40B4-BE49-F238E27FC236}">
                <a16:creationId xmlns:a16="http://schemas.microsoft.com/office/drawing/2014/main" id="{3BD4E48E-851D-48F5-8ADC-583BCD2D70A2}"/>
              </a:ext>
            </a:extLst>
          </p:cNvPr>
          <p:cNvPicPr>
            <a:picLocks noChangeAspect="1"/>
          </p:cNvPicPr>
          <p:nvPr/>
        </p:nvPicPr>
        <p:blipFill>
          <a:blip r:embed="rId3"/>
          <a:stretch>
            <a:fillRect/>
          </a:stretch>
        </p:blipFill>
        <p:spPr>
          <a:xfrm>
            <a:off x="6094412" y="3070620"/>
            <a:ext cx="5509572" cy="949723"/>
          </a:xfrm>
          <a:prstGeom prst="rect">
            <a:avLst/>
          </a:prstGeom>
        </p:spPr>
      </p:pic>
    </p:spTree>
    <p:extLst>
      <p:ext uri="{BB962C8B-B14F-4D97-AF65-F5344CB8AC3E}">
        <p14:creationId xmlns:p14="http://schemas.microsoft.com/office/powerpoint/2010/main" val="15145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4E44-C110-47BE-9092-E551761C2EEE}"/>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67F4B9EC-9482-4B3A-A515-E313DDB3E7B1}"/>
              </a:ext>
            </a:extLst>
          </p:cNvPr>
          <p:cNvSpPr>
            <a:spLocks noGrp="1"/>
          </p:cNvSpPr>
          <p:nvPr>
            <p:ph sz="half" idx="1"/>
          </p:nvPr>
        </p:nvSpPr>
        <p:spPr/>
        <p:txBody>
          <a:bodyPr>
            <a:normAutofit fontScale="70000" lnSpcReduction="20000"/>
          </a:bodyPr>
          <a:lstStyle/>
          <a:p>
            <a:r>
              <a:rPr lang="en-US" dirty="0"/>
              <a:t>The excel file is in the old version of excel 1997-2003. We want to say it as current version of xlsx.</a:t>
            </a:r>
          </a:p>
          <a:p>
            <a:r>
              <a:rPr lang="en-US" dirty="0"/>
              <a:t>Go to File &gt; Save As</a:t>
            </a:r>
          </a:p>
          <a:p>
            <a:r>
              <a:rPr lang="en-US" dirty="0"/>
              <a:t>Select the Save as type to Excel Workbook in the drop down menu.</a:t>
            </a:r>
          </a:p>
          <a:p>
            <a:r>
              <a:rPr lang="en-US" dirty="0"/>
              <a:t>Name the file with year of the election as well the county name.</a:t>
            </a:r>
          </a:p>
          <a:p>
            <a:pPr lvl="1"/>
            <a:r>
              <a:rPr lang="en-US" dirty="0"/>
              <a:t>Create a new folder to save all your files in</a:t>
            </a:r>
          </a:p>
          <a:p>
            <a:r>
              <a:rPr lang="en-US" dirty="0"/>
              <a:t>Repeat this process for any other election years you would like to analyze.</a:t>
            </a:r>
          </a:p>
        </p:txBody>
      </p:sp>
      <p:pic>
        <p:nvPicPr>
          <p:cNvPr id="10" name="Picture 9">
            <a:extLst>
              <a:ext uri="{FF2B5EF4-FFF2-40B4-BE49-F238E27FC236}">
                <a16:creationId xmlns:a16="http://schemas.microsoft.com/office/drawing/2014/main" id="{8C3F3436-29F0-4B1E-BF71-179A95565038}"/>
              </a:ext>
            </a:extLst>
          </p:cNvPr>
          <p:cNvPicPr>
            <a:picLocks noChangeAspect="1"/>
          </p:cNvPicPr>
          <p:nvPr/>
        </p:nvPicPr>
        <p:blipFill>
          <a:blip r:embed="rId2"/>
          <a:stretch>
            <a:fillRect/>
          </a:stretch>
        </p:blipFill>
        <p:spPr>
          <a:xfrm>
            <a:off x="6267566" y="2249486"/>
            <a:ext cx="4952926" cy="3127166"/>
          </a:xfrm>
          <a:prstGeom prst="rect">
            <a:avLst/>
          </a:prstGeom>
        </p:spPr>
      </p:pic>
    </p:spTree>
    <p:extLst>
      <p:ext uri="{BB962C8B-B14F-4D97-AF65-F5344CB8AC3E}">
        <p14:creationId xmlns:p14="http://schemas.microsoft.com/office/powerpoint/2010/main" val="98924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845C-3013-4FF9-B566-95BB0E3E65AD}"/>
              </a:ext>
            </a:extLst>
          </p:cNvPr>
          <p:cNvSpPr>
            <a:spLocks noGrp="1"/>
          </p:cNvSpPr>
          <p:nvPr>
            <p:ph type="title"/>
          </p:nvPr>
        </p:nvSpPr>
        <p:spPr/>
        <p:txBody>
          <a:bodyPr/>
          <a:lstStyle/>
          <a:p>
            <a:r>
              <a:rPr lang="en-US" dirty="0"/>
              <a:t>Getting the python script</a:t>
            </a:r>
          </a:p>
        </p:txBody>
      </p:sp>
      <p:sp>
        <p:nvSpPr>
          <p:cNvPr id="3" name="Content Placeholder 2">
            <a:extLst>
              <a:ext uri="{FF2B5EF4-FFF2-40B4-BE49-F238E27FC236}">
                <a16:creationId xmlns:a16="http://schemas.microsoft.com/office/drawing/2014/main" id="{8DD8724E-FBF7-48E7-A7B5-5A1D406D9714}"/>
              </a:ext>
            </a:extLst>
          </p:cNvPr>
          <p:cNvSpPr>
            <a:spLocks noGrp="1"/>
          </p:cNvSpPr>
          <p:nvPr>
            <p:ph sz="half" idx="1"/>
          </p:nvPr>
        </p:nvSpPr>
        <p:spPr/>
        <p:txBody>
          <a:bodyPr>
            <a:normAutofit fontScale="92500"/>
          </a:bodyPr>
          <a:lstStyle/>
          <a:p>
            <a:r>
              <a:rPr lang="en-US" dirty="0"/>
              <a:t>The data from the SOS website is in a separate worksheet for each race that took place.</a:t>
            </a:r>
          </a:p>
          <a:p>
            <a:r>
              <a:rPr lang="en-US" dirty="0"/>
              <a:t>The python script will combine all the races into two worksheets with the relevant information separate between ballot questions and candidates. This will make it easier to analyze the data.</a:t>
            </a:r>
          </a:p>
          <a:p>
            <a:pPr lvl="1"/>
            <a:endParaRPr lang="en-US" dirty="0"/>
          </a:p>
          <a:p>
            <a:pPr lvl="1"/>
            <a:endParaRPr lang="en-US" dirty="0"/>
          </a:p>
          <a:p>
            <a:pPr lvl="1"/>
            <a:endParaRPr lang="en-US" dirty="0"/>
          </a:p>
        </p:txBody>
      </p:sp>
      <p:pic>
        <p:nvPicPr>
          <p:cNvPr id="10" name="Picture 9">
            <a:extLst>
              <a:ext uri="{FF2B5EF4-FFF2-40B4-BE49-F238E27FC236}">
                <a16:creationId xmlns:a16="http://schemas.microsoft.com/office/drawing/2014/main" id="{8080D039-2C2C-45A4-8872-8607777E2B80}"/>
              </a:ext>
            </a:extLst>
          </p:cNvPr>
          <p:cNvPicPr>
            <a:picLocks noChangeAspect="1"/>
          </p:cNvPicPr>
          <p:nvPr/>
        </p:nvPicPr>
        <p:blipFill>
          <a:blip r:embed="rId2"/>
          <a:stretch>
            <a:fillRect/>
          </a:stretch>
        </p:blipFill>
        <p:spPr>
          <a:xfrm>
            <a:off x="6056368" y="2365002"/>
            <a:ext cx="5835803" cy="1728826"/>
          </a:xfrm>
          <a:prstGeom prst="rect">
            <a:avLst/>
          </a:prstGeom>
        </p:spPr>
      </p:pic>
    </p:spTree>
    <p:extLst>
      <p:ext uri="{BB962C8B-B14F-4D97-AF65-F5344CB8AC3E}">
        <p14:creationId xmlns:p14="http://schemas.microsoft.com/office/powerpoint/2010/main" val="474788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808</TotalTime>
  <Words>1634</Words>
  <Application>Microsoft Office PowerPoint</Application>
  <PresentationFormat>Widescreen</PresentationFormat>
  <Paragraphs>109</Paragraphs>
  <Slides>21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Tw Cen MT</vt:lpstr>
      <vt:lpstr>Circuit</vt:lpstr>
      <vt:lpstr>Elections Dashboard How to</vt:lpstr>
      <vt:lpstr>Software needed</vt:lpstr>
      <vt:lpstr>Downloading Anaconda</vt:lpstr>
      <vt:lpstr>Downloading AnACONDA</vt:lpstr>
      <vt:lpstr>Getting the Data from the SOS website</vt:lpstr>
      <vt:lpstr>Getting the Data from the SOS website</vt:lpstr>
      <vt:lpstr>Getting the Data from the SOS website</vt:lpstr>
      <vt:lpstr>Getting the Data from the SOS website</vt:lpstr>
      <vt:lpstr>Getting the python script</vt:lpstr>
      <vt:lpstr>Getting the python script</vt:lpstr>
      <vt:lpstr>Running the python Script</vt:lpstr>
      <vt:lpstr>Running the Python Script</vt:lpstr>
      <vt:lpstr>Cleaning the data</vt:lpstr>
      <vt:lpstr>Getting the Precinct Shapefile Map</vt:lpstr>
      <vt:lpstr>Converting Shapefile into TOPOJSON File</vt:lpstr>
      <vt:lpstr>Cleaning the data</vt:lpstr>
      <vt:lpstr>Cleaning the data</vt:lpstr>
      <vt:lpstr>Adding formulas to the data</vt:lpstr>
      <vt:lpstr>Adding formulas to the data</vt:lpstr>
      <vt:lpstr>Getting Started with Power BI Desktop</vt:lpstr>
      <vt:lpstr>Power BI Dashboard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Krupesh</dc:creator>
  <cp:lastModifiedBy>Krupesh</cp:lastModifiedBy>
  <cp:revision>45</cp:revision>
  <dcterms:created xsi:type="dcterms:W3CDTF">2020-12-14T02:07:28Z</dcterms:created>
  <dcterms:modified xsi:type="dcterms:W3CDTF">2020-12-17T15:46:17Z</dcterms:modified>
</cp:coreProperties>
</file>