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0"/>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9" r:id="rId18"/>
    <p:sldId id="280" r:id="rId19"/>
    <p:sldId id="281" r:id="rId20"/>
    <p:sldId id="282" r:id="rId21"/>
    <p:sldId id="283" r:id="rId22"/>
    <p:sldId id="284" r:id="rId23"/>
    <p:sldId id="274" r:id="rId24"/>
    <p:sldId id="275" r:id="rId25"/>
    <p:sldId id="276" r:id="rId26"/>
    <p:sldId id="293" r:id="rId27"/>
    <p:sldId id="277" r:id="rId28"/>
    <p:sldId id="286" r:id="rId29"/>
    <p:sldId id="287" r:id="rId30"/>
    <p:sldId id="288" r:id="rId31"/>
    <p:sldId id="289" r:id="rId32"/>
    <p:sldId id="290" r:id="rId33"/>
    <p:sldId id="291" r:id="rId34"/>
    <p:sldId id="292"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484" r:id="rId226"/>
    <p:sldId id="485" r:id="rId227"/>
    <p:sldId id="486" r:id="rId228"/>
    <p:sldId id="487" r:id="rId229"/>
    <p:sldId id="488" r:id="rId230"/>
    <p:sldId id="489" r:id="rId231"/>
    <p:sldId id="490" r:id="rId232"/>
    <p:sldId id="491" r:id="rId233"/>
    <p:sldId id="492" r:id="rId234"/>
    <p:sldId id="493" r:id="rId235"/>
    <p:sldId id="494" r:id="rId236"/>
    <p:sldId id="495" r:id="rId237"/>
    <p:sldId id="496" r:id="rId238"/>
    <p:sldId id="497" r:id="rId239"/>
    <p:sldId id="498" r:id="rId240"/>
    <p:sldId id="499" r:id="rId241"/>
    <p:sldId id="500" r:id="rId242"/>
    <p:sldId id="501" r:id="rId243"/>
    <p:sldId id="502" r:id="rId244"/>
    <p:sldId id="503" r:id="rId245"/>
    <p:sldId id="504" r:id="rId246"/>
    <p:sldId id="505" r:id="rId247"/>
    <p:sldId id="506"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3" r:id="rId265"/>
    <p:sldId id="524" r:id="rId266"/>
    <p:sldId id="525" r:id="rId267"/>
    <p:sldId id="526" r:id="rId268"/>
    <p:sldId id="527" r:id="rId269"/>
    <p:sldId id="528" r:id="rId270"/>
    <p:sldId id="529" r:id="rId271"/>
    <p:sldId id="530" r:id="rId272"/>
    <p:sldId id="531" r:id="rId273"/>
    <p:sldId id="532" r:id="rId274"/>
    <p:sldId id="533" r:id="rId275"/>
    <p:sldId id="534" r:id="rId276"/>
    <p:sldId id="535" r:id="rId277"/>
    <p:sldId id="536" r:id="rId278"/>
    <p:sldId id="537" r:id="rId279"/>
    <p:sldId id="538" r:id="rId280"/>
    <p:sldId id="539" r:id="rId281"/>
    <p:sldId id="540" r:id="rId282"/>
    <p:sldId id="541" r:id="rId283"/>
    <p:sldId id="542" r:id="rId284"/>
    <p:sldId id="543" r:id="rId285"/>
    <p:sldId id="544" r:id="rId286"/>
    <p:sldId id="545" r:id="rId287"/>
    <p:sldId id="546" r:id="rId288"/>
    <p:sldId id="547" r:id="rId289"/>
    <p:sldId id="548" r:id="rId290"/>
    <p:sldId id="549" r:id="rId291"/>
    <p:sldId id="550" r:id="rId292"/>
    <p:sldId id="551" r:id="rId293"/>
    <p:sldId id="552" r:id="rId294"/>
    <p:sldId id="553" r:id="rId295"/>
    <p:sldId id="554" r:id="rId296"/>
    <p:sldId id="555" r:id="rId297"/>
    <p:sldId id="556" r:id="rId298"/>
    <p:sldId id="557" r:id="rId299"/>
    <p:sldId id="558" r:id="rId300"/>
    <p:sldId id="559" r:id="rId301"/>
    <p:sldId id="560" r:id="rId302"/>
    <p:sldId id="561" r:id="rId303"/>
    <p:sldId id="562" r:id="rId304"/>
    <p:sldId id="563" r:id="rId305"/>
    <p:sldId id="564" r:id="rId306"/>
    <p:sldId id="565" r:id="rId307"/>
    <p:sldId id="566" r:id="rId308"/>
    <p:sldId id="567" r:id="rId309"/>
    <p:sldId id="568" r:id="rId310"/>
    <p:sldId id="569" r:id="rId311"/>
    <p:sldId id="570" r:id="rId312"/>
    <p:sldId id="571" r:id="rId313"/>
    <p:sldId id="572" r:id="rId314"/>
    <p:sldId id="573" r:id="rId315"/>
    <p:sldId id="574" r:id="rId316"/>
    <p:sldId id="575" r:id="rId317"/>
    <p:sldId id="576" r:id="rId318"/>
    <p:sldId id="577" r:id="rId319"/>
    <p:sldId id="578" r:id="rId320"/>
    <p:sldId id="579" r:id="rId321"/>
    <p:sldId id="580" r:id="rId322"/>
    <p:sldId id="581" r:id="rId323"/>
    <p:sldId id="582" r:id="rId324"/>
    <p:sldId id="583" r:id="rId325"/>
    <p:sldId id="584" r:id="rId326"/>
    <p:sldId id="585" r:id="rId327"/>
    <p:sldId id="586" r:id="rId328"/>
    <p:sldId id="587" r:id="rId329"/>
    <p:sldId id="588" r:id="rId330"/>
    <p:sldId id="589" r:id="rId331"/>
    <p:sldId id="590" r:id="rId332"/>
    <p:sldId id="591" r:id="rId333"/>
    <p:sldId id="592" r:id="rId334"/>
    <p:sldId id="593" r:id="rId335"/>
    <p:sldId id="594" r:id="rId336"/>
    <p:sldId id="595" r:id="rId337"/>
    <p:sldId id="596" r:id="rId338"/>
    <p:sldId id="597" r:id="rId339"/>
    <p:sldId id="598" r:id="rId340"/>
    <p:sldId id="599" r:id="rId341"/>
    <p:sldId id="600" r:id="rId342"/>
    <p:sldId id="601" r:id="rId343"/>
    <p:sldId id="602" r:id="rId344"/>
    <p:sldId id="603" r:id="rId345"/>
    <p:sldId id="604" r:id="rId346"/>
    <p:sldId id="605" r:id="rId347"/>
    <p:sldId id="606" r:id="rId348"/>
    <p:sldId id="607" r:id="rId349"/>
    <p:sldId id="608" r:id="rId350"/>
    <p:sldId id="609" r:id="rId351"/>
    <p:sldId id="610" r:id="rId352"/>
    <p:sldId id="611" r:id="rId353"/>
    <p:sldId id="612" r:id="rId354"/>
    <p:sldId id="613" r:id="rId355"/>
    <p:sldId id="614" r:id="rId356"/>
    <p:sldId id="615" r:id="rId357"/>
    <p:sldId id="616" r:id="rId358"/>
    <p:sldId id="617" r:id="rId359"/>
    <p:sldId id="618" r:id="rId360"/>
    <p:sldId id="619" r:id="rId361"/>
    <p:sldId id="620" r:id="rId362"/>
    <p:sldId id="621" r:id="rId363"/>
    <p:sldId id="622" r:id="rId364"/>
    <p:sldId id="623" r:id="rId365"/>
    <p:sldId id="624" r:id="rId366"/>
    <p:sldId id="625" r:id="rId367"/>
    <p:sldId id="626" r:id="rId368"/>
    <p:sldId id="627" r:id="rId369"/>
    <p:sldId id="628" r:id="rId370"/>
    <p:sldId id="629" r:id="rId371"/>
    <p:sldId id="630" r:id="rId372"/>
    <p:sldId id="631" r:id="rId373"/>
    <p:sldId id="632" r:id="rId374"/>
    <p:sldId id="633" r:id="rId375"/>
    <p:sldId id="634" r:id="rId376"/>
    <p:sldId id="635" r:id="rId377"/>
    <p:sldId id="636" r:id="rId378"/>
    <p:sldId id="637" r:id="rId379"/>
    <p:sldId id="638" r:id="rId380"/>
    <p:sldId id="639" r:id="rId381"/>
    <p:sldId id="640" r:id="rId382"/>
    <p:sldId id="641" r:id="rId383"/>
    <p:sldId id="642" r:id="rId384"/>
    <p:sldId id="643" r:id="rId385"/>
    <p:sldId id="644" r:id="rId386"/>
    <p:sldId id="645" r:id="rId387"/>
    <p:sldId id="646" r:id="rId388"/>
    <p:sldId id="647" r:id="rId389"/>
    <p:sldId id="648" r:id="rId390"/>
    <p:sldId id="649" r:id="rId391"/>
    <p:sldId id="650" r:id="rId392"/>
    <p:sldId id="651" r:id="rId393"/>
    <p:sldId id="652" r:id="rId394"/>
    <p:sldId id="653" r:id="rId395"/>
    <p:sldId id="654" r:id="rId396"/>
    <p:sldId id="655" r:id="rId397"/>
    <p:sldId id="656" r:id="rId398"/>
    <p:sldId id="657" r:id="rId399"/>
    <p:sldId id="658" r:id="rId400"/>
    <p:sldId id="659" r:id="rId401"/>
    <p:sldId id="660" r:id="rId402"/>
    <p:sldId id="661" r:id="rId403"/>
    <p:sldId id="662" r:id="rId404"/>
    <p:sldId id="663" r:id="rId405"/>
    <p:sldId id="664" r:id="rId406"/>
    <p:sldId id="665" r:id="rId407"/>
    <p:sldId id="666" r:id="rId408"/>
    <p:sldId id="667" r:id="rId409"/>
    <p:sldId id="668" r:id="rId410"/>
    <p:sldId id="669" r:id="rId411"/>
    <p:sldId id="670" r:id="rId412"/>
    <p:sldId id="671" r:id="rId413"/>
    <p:sldId id="672" r:id="rId414"/>
    <p:sldId id="673" r:id="rId415"/>
    <p:sldId id="674" r:id="rId416"/>
    <p:sldId id="675" r:id="rId417"/>
    <p:sldId id="676" r:id="rId418"/>
    <p:sldId id="677" r:id="rId419"/>
    <p:sldId id="678" r:id="rId420"/>
    <p:sldId id="679" r:id="rId421"/>
    <p:sldId id="680" r:id="rId422"/>
    <p:sldId id="681" r:id="rId423"/>
    <p:sldId id="682" r:id="rId424"/>
    <p:sldId id="683" r:id="rId425"/>
    <p:sldId id="684" r:id="rId426"/>
    <p:sldId id="685" r:id="rId427"/>
    <p:sldId id="686" r:id="rId428"/>
    <p:sldId id="687" r:id="rId429"/>
    <p:sldId id="688" r:id="rId430"/>
    <p:sldId id="689" r:id="rId431"/>
    <p:sldId id="690" r:id="rId432"/>
    <p:sldId id="691" r:id="rId433"/>
    <p:sldId id="692" r:id="rId434"/>
    <p:sldId id="693" r:id="rId435"/>
    <p:sldId id="694" r:id="rId436"/>
    <p:sldId id="695" r:id="rId437"/>
    <p:sldId id="696" r:id="rId438"/>
    <p:sldId id="697" r:id="rId439"/>
    <p:sldId id="698" r:id="rId440"/>
    <p:sldId id="699" r:id="rId441"/>
    <p:sldId id="700" r:id="rId442"/>
    <p:sldId id="701" r:id="rId443"/>
    <p:sldId id="702" r:id="rId444"/>
    <p:sldId id="703" r:id="rId445"/>
    <p:sldId id="704" r:id="rId446"/>
    <p:sldId id="705" r:id="rId447"/>
    <p:sldId id="706" r:id="rId448"/>
    <p:sldId id="707" r:id="rId449"/>
    <p:sldId id="708" r:id="rId450"/>
    <p:sldId id="709" r:id="rId451"/>
    <p:sldId id="710" r:id="rId452"/>
    <p:sldId id="711" r:id="rId453"/>
    <p:sldId id="712" r:id="rId454"/>
    <p:sldId id="713" r:id="rId455"/>
    <p:sldId id="714" r:id="rId456"/>
    <p:sldId id="715" r:id="rId457"/>
    <p:sldId id="716" r:id="rId458"/>
    <p:sldId id="717" r:id="rId459"/>
    <p:sldId id="718" r:id="rId460"/>
    <p:sldId id="719" r:id="rId461"/>
    <p:sldId id="720" r:id="rId462"/>
    <p:sldId id="721" r:id="rId463"/>
    <p:sldId id="722" r:id="rId464"/>
    <p:sldId id="723" r:id="rId465"/>
    <p:sldId id="724" r:id="rId466"/>
    <p:sldId id="725" r:id="rId467"/>
    <p:sldId id="726" r:id="rId468"/>
    <p:sldId id="727" r:id="rId4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209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notesMaster" Target="notesMasters/notesMaster1.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viewProps" Target="viewProp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presProps" Target="presProps.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71E1C-67AA-412D-9CF6-CC359E99973B}" type="doc">
      <dgm:prSet loTypeId="urn:microsoft.com/office/officeart/2005/8/layout/orgChart1" loCatId="hierarchy" qsTypeId="urn:microsoft.com/office/officeart/2005/8/quickstyle/simple1" qsCatId="simple" csTypeId="urn:microsoft.com/office/officeart/2005/8/colors/accent1_2" csCatId="accent1"/>
      <dgm:spPr/>
    </dgm:pt>
    <dgm:pt modelId="{1478D900-07D8-4CD7-AC24-C96C42930DF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smtClean="0">
              <a:ln>
                <a:noFill/>
              </a:ln>
              <a:solidFill>
                <a:schemeClr val="tx1"/>
              </a:solidFill>
              <a:effectLst/>
              <a:latin typeface="Arial" charset="0"/>
              <a:cs typeface="Arial" charset="0"/>
            </a:rPr>
            <a:t>Государственное регулирование как настраивающий блок</a:t>
          </a:r>
        </a:p>
      </dgm:t>
    </dgm:pt>
    <dgm:pt modelId="{4CD44A80-53FE-4D1A-9DE6-0A2483B9065A}" type="parTrans" cxnId="{0DF960BC-33BE-4B6D-9B21-5B7C72A3FAFF}">
      <dgm:prSet/>
      <dgm:spPr/>
      <dgm:t>
        <a:bodyPr/>
        <a:lstStyle/>
        <a:p>
          <a:endParaRPr lang="ru-RU"/>
        </a:p>
      </dgm:t>
    </dgm:pt>
    <dgm:pt modelId="{C8D84786-7E5A-4733-BBAC-2E3B102A3C9E}" type="sibTrans" cxnId="{0DF960BC-33BE-4B6D-9B21-5B7C72A3FAFF}">
      <dgm:prSet/>
      <dgm:spPr/>
      <dgm:t>
        <a:bodyPr/>
        <a:lstStyle/>
        <a:p>
          <a:endParaRPr lang="ru-RU"/>
        </a:p>
      </dgm:t>
    </dgm:pt>
    <dgm:pt modelId="{F39A0EBD-5AEA-4DC4-9F3A-A01CA1A3E3A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Микрорегулирование</a:t>
          </a:r>
          <a:endParaRPr kumimoji="0" lang="ru-RU" b="0" i="0" u="none" strike="noStrike" cap="none" normalizeH="0" baseline="0" smtClean="0">
            <a:ln>
              <a:noFill/>
            </a:ln>
            <a:solidFill>
              <a:schemeClr val="tx1"/>
            </a:solidFill>
            <a:effectLst/>
            <a:latin typeface="Arial" charset="0"/>
            <a:cs typeface="Arial" charset="0"/>
          </a:endParaRPr>
        </a:p>
      </dgm:t>
    </dgm:pt>
    <dgm:pt modelId="{BF596903-FE1E-4A16-8278-78306E047C5E}" type="parTrans" cxnId="{CCD9B4AC-039C-4DEC-B176-387575B3766B}">
      <dgm:prSet/>
      <dgm:spPr/>
      <dgm:t>
        <a:bodyPr/>
        <a:lstStyle/>
        <a:p>
          <a:endParaRPr lang="ru-RU"/>
        </a:p>
      </dgm:t>
    </dgm:pt>
    <dgm:pt modelId="{A67FD761-F670-496B-9C6D-54CD102F0CE2}" type="sibTrans" cxnId="{CCD9B4AC-039C-4DEC-B176-387575B3766B}">
      <dgm:prSet/>
      <dgm:spPr/>
      <dgm:t>
        <a:bodyPr/>
        <a:lstStyle/>
        <a:p>
          <a:endParaRPr lang="ru-RU"/>
        </a:p>
      </dgm:t>
    </dgm:pt>
    <dgm:pt modelId="{0D4274CF-2E78-4B87-B745-887A0AE2A9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Регулирование внешних эффектов</a:t>
          </a:r>
          <a:endParaRPr kumimoji="0" lang="ru-RU" b="0" i="0" u="none" strike="noStrike" cap="none" normalizeH="0" baseline="0" smtClean="0">
            <a:ln>
              <a:noFill/>
            </a:ln>
            <a:solidFill>
              <a:schemeClr val="tx1"/>
            </a:solidFill>
            <a:effectLst/>
            <a:latin typeface="Arial" charset="0"/>
            <a:cs typeface="Arial" charset="0"/>
          </a:endParaRPr>
        </a:p>
      </dgm:t>
    </dgm:pt>
    <dgm:pt modelId="{73A60445-05A6-4062-B479-886D8A517C60}" type="parTrans" cxnId="{7925D9B2-874B-4BA3-8E91-12F948F47AB7}">
      <dgm:prSet/>
      <dgm:spPr/>
      <dgm:t>
        <a:bodyPr/>
        <a:lstStyle/>
        <a:p>
          <a:endParaRPr lang="ru-RU"/>
        </a:p>
      </dgm:t>
    </dgm:pt>
    <dgm:pt modelId="{46DD3668-512F-4B0F-B3D0-3228B08B60FA}" type="sibTrans" cxnId="{7925D9B2-874B-4BA3-8E91-12F948F47AB7}">
      <dgm:prSet/>
      <dgm:spPr/>
      <dgm:t>
        <a:bodyPr/>
        <a:lstStyle/>
        <a:p>
          <a:endParaRPr lang="ru-RU"/>
        </a:p>
      </dgm:t>
    </dgm:pt>
    <dgm:pt modelId="{6DD20B9C-6916-4EFA-8E1B-645758B6C52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Производство общественных благ (товаров)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smtClean="0">
            <a:ln>
              <a:noFill/>
            </a:ln>
            <a:solidFill>
              <a:schemeClr val="tx1"/>
            </a:solidFill>
            <a:effectLst/>
            <a:latin typeface="Arial" charset="0"/>
            <a:cs typeface="Arial" charset="0"/>
          </a:endParaRPr>
        </a:p>
      </dgm:t>
    </dgm:pt>
    <dgm:pt modelId="{F44FC6DC-FB31-45E6-B625-A7C387C73CDC}" type="parTrans" cxnId="{22EA1A3C-6EEA-485C-83BA-E07CAA97E727}">
      <dgm:prSet/>
      <dgm:spPr/>
      <dgm:t>
        <a:bodyPr/>
        <a:lstStyle/>
        <a:p>
          <a:endParaRPr lang="ru-RU"/>
        </a:p>
      </dgm:t>
    </dgm:pt>
    <dgm:pt modelId="{BD7F4658-0D55-4674-ADBF-EF6177AC9C5B}" type="sibTrans" cxnId="{22EA1A3C-6EEA-485C-83BA-E07CAA97E727}">
      <dgm:prSet/>
      <dgm:spPr/>
      <dgm:t>
        <a:bodyPr/>
        <a:lstStyle/>
        <a:p>
          <a:endParaRPr lang="ru-RU"/>
        </a:p>
      </dgm:t>
    </dgm:pt>
    <dgm:pt modelId="{F9950949-DFBB-4A2A-998B-97BA16C7FED3}">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Регулирование асимметричной информации</a:t>
          </a:r>
          <a:endParaRPr kumimoji="0" lang="ru-RU" b="0" i="0" u="none" strike="noStrike" cap="none" normalizeH="0" baseline="0" smtClean="0">
            <a:ln>
              <a:noFill/>
            </a:ln>
            <a:solidFill>
              <a:schemeClr val="tx1"/>
            </a:solidFill>
            <a:effectLst/>
            <a:latin typeface="Arial" charset="0"/>
            <a:cs typeface="Arial" charset="0"/>
          </a:endParaRPr>
        </a:p>
      </dgm:t>
    </dgm:pt>
    <dgm:pt modelId="{6704BD33-FC76-4A04-9D43-38F620C1F0CA}" type="parTrans" cxnId="{6D881023-B2C4-4191-A101-120DB0B6F449}">
      <dgm:prSet/>
      <dgm:spPr/>
      <dgm:t>
        <a:bodyPr/>
        <a:lstStyle/>
        <a:p>
          <a:endParaRPr lang="ru-RU"/>
        </a:p>
      </dgm:t>
    </dgm:pt>
    <dgm:pt modelId="{6F70D2BF-74F3-4795-8B92-9D3DD3E4DB8A}" type="sibTrans" cxnId="{6D881023-B2C4-4191-A101-120DB0B6F449}">
      <dgm:prSet/>
      <dgm:spPr/>
      <dgm:t>
        <a:bodyPr/>
        <a:lstStyle/>
        <a:p>
          <a:endParaRPr lang="ru-RU"/>
        </a:p>
      </dgm:t>
    </dgm:pt>
    <dgm:pt modelId="{2F5A3917-664F-48A9-B5F8-0845779D968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Решение проблемы «безбилетных пассажиров»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b="0" i="0" u="none" strike="noStrike" cap="none" normalizeH="0" baseline="0" smtClean="0">
            <a:ln>
              <a:noFill/>
            </a:ln>
            <a:solidFill>
              <a:schemeClr val="tx1"/>
            </a:solidFill>
            <a:effectLst/>
            <a:latin typeface="Arial" charset="0"/>
            <a:cs typeface="Arial" charset="0"/>
          </a:endParaRPr>
        </a:p>
      </dgm:t>
    </dgm:pt>
    <dgm:pt modelId="{9705E79F-1320-4388-A56C-DA0703A6BD4C}" type="parTrans" cxnId="{103B87A9-5503-4B6F-B470-9D4E710257C2}">
      <dgm:prSet/>
      <dgm:spPr/>
      <dgm:t>
        <a:bodyPr/>
        <a:lstStyle/>
        <a:p>
          <a:endParaRPr lang="ru-RU"/>
        </a:p>
      </dgm:t>
    </dgm:pt>
    <dgm:pt modelId="{32C3D7D7-4885-41EE-B34A-85B6FCCD3EA1}" type="sibTrans" cxnId="{103B87A9-5503-4B6F-B470-9D4E710257C2}">
      <dgm:prSet/>
      <dgm:spPr/>
      <dgm:t>
        <a:bodyPr/>
        <a:lstStyle/>
        <a:p>
          <a:endParaRPr lang="ru-RU"/>
        </a:p>
      </dgm:t>
    </dgm:pt>
    <dgm:pt modelId="{6F56F708-3BE2-4CE5-92F0-E78D856ACC5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Макрорегулирование</a:t>
          </a:r>
          <a:endParaRPr kumimoji="0" lang="ru-RU" b="0" i="0" u="none" strike="noStrike" cap="none" normalizeH="0" baseline="0" smtClean="0">
            <a:ln>
              <a:noFill/>
            </a:ln>
            <a:solidFill>
              <a:schemeClr val="tx1"/>
            </a:solidFill>
            <a:effectLst/>
            <a:latin typeface="Arial" charset="0"/>
            <a:cs typeface="Arial" charset="0"/>
          </a:endParaRPr>
        </a:p>
      </dgm:t>
    </dgm:pt>
    <dgm:pt modelId="{FECD65B3-9606-4AD5-A65A-30C73DC6F2B4}" type="parTrans" cxnId="{FB899A35-AF99-4D29-9C82-145D798EB499}">
      <dgm:prSet/>
      <dgm:spPr/>
      <dgm:t>
        <a:bodyPr/>
        <a:lstStyle/>
        <a:p>
          <a:endParaRPr lang="ru-RU"/>
        </a:p>
      </dgm:t>
    </dgm:pt>
    <dgm:pt modelId="{AFF9E6AE-B163-49BD-A6CD-5B6A0716202E}" type="sibTrans" cxnId="{FB899A35-AF99-4D29-9C82-145D798EB499}">
      <dgm:prSet/>
      <dgm:spPr/>
      <dgm:t>
        <a:bodyPr/>
        <a:lstStyle/>
        <a:p>
          <a:endParaRPr lang="ru-RU"/>
        </a:p>
      </dgm:t>
    </dgm:pt>
    <dgm:pt modelId="{EC93B817-A1F9-4EE9-AE62-1BA528B0E5A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Антимонопольное</a:t>
          </a:r>
          <a:endParaRPr kumimoji="0" lang="ru-RU" b="0" i="0" u="none" strike="noStrike" cap="none" normalizeH="0" baseline="0" smtClean="0">
            <a:ln>
              <a:noFill/>
            </a:ln>
            <a:solidFill>
              <a:schemeClr val="tx1"/>
            </a:solidFill>
            <a:effectLst/>
            <a:latin typeface="Arial" charset="0"/>
            <a:cs typeface="Arial" charset="0"/>
          </a:endParaRPr>
        </a:p>
      </dgm:t>
    </dgm:pt>
    <dgm:pt modelId="{89ACC3D3-0F1F-4A81-B572-C4C350ED1645}" type="parTrans" cxnId="{0C3DD9A6-FBC8-43A9-90D5-A9D5AAD9BF47}">
      <dgm:prSet/>
      <dgm:spPr/>
      <dgm:t>
        <a:bodyPr/>
        <a:lstStyle/>
        <a:p>
          <a:endParaRPr lang="ru-RU"/>
        </a:p>
      </dgm:t>
    </dgm:pt>
    <dgm:pt modelId="{1C975275-6150-4316-9062-F47596DFBC83}" type="sibTrans" cxnId="{0C3DD9A6-FBC8-43A9-90D5-A9D5AAD9BF47}">
      <dgm:prSet/>
      <dgm:spPr/>
      <dgm:t>
        <a:bodyPr/>
        <a:lstStyle/>
        <a:p>
          <a:endParaRPr lang="ru-RU"/>
        </a:p>
      </dgm:t>
    </dgm:pt>
    <dgm:pt modelId="{0BC48E8D-7DEF-40BE-AB3F-A988BDDA75F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Антициклическое (антикризисное)</a:t>
          </a:r>
          <a:endParaRPr kumimoji="0" lang="ru-RU" b="0" i="0" u="none" strike="noStrike" cap="none" normalizeH="0" baseline="0" smtClean="0">
            <a:ln>
              <a:noFill/>
            </a:ln>
            <a:solidFill>
              <a:schemeClr val="tx1"/>
            </a:solidFill>
            <a:effectLst/>
            <a:latin typeface="Arial" charset="0"/>
            <a:cs typeface="Arial" charset="0"/>
          </a:endParaRPr>
        </a:p>
      </dgm:t>
    </dgm:pt>
    <dgm:pt modelId="{9C222F71-48D3-4F62-9E45-232F038FB35F}" type="parTrans" cxnId="{45FBA1C6-29DA-4DF4-A98F-C09E6EF69259}">
      <dgm:prSet/>
      <dgm:spPr/>
      <dgm:t>
        <a:bodyPr/>
        <a:lstStyle/>
        <a:p>
          <a:endParaRPr lang="ru-RU"/>
        </a:p>
      </dgm:t>
    </dgm:pt>
    <dgm:pt modelId="{5AAF5CB2-EA8F-4402-9197-46568D413E37}" type="sibTrans" cxnId="{45FBA1C6-29DA-4DF4-A98F-C09E6EF69259}">
      <dgm:prSet/>
      <dgm:spPr/>
      <dgm:t>
        <a:bodyPr/>
        <a:lstStyle/>
        <a:p>
          <a:endParaRPr lang="ru-RU"/>
        </a:p>
      </dgm:t>
    </dgm:pt>
    <dgm:pt modelId="{03546D9C-4531-4B51-868D-CEC20F0CC7A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Социальное</a:t>
          </a:r>
          <a:endParaRPr kumimoji="0" lang="ru-RU" b="0" i="0" u="none" strike="noStrike" cap="none" normalizeH="0" baseline="0" smtClean="0">
            <a:ln>
              <a:noFill/>
            </a:ln>
            <a:solidFill>
              <a:schemeClr val="tx1"/>
            </a:solidFill>
            <a:effectLst/>
            <a:latin typeface="Arial" charset="0"/>
            <a:cs typeface="Arial" charset="0"/>
          </a:endParaRPr>
        </a:p>
      </dgm:t>
    </dgm:pt>
    <dgm:pt modelId="{24DFC352-C292-4F9D-8CFD-F9305322F774}" type="parTrans" cxnId="{C8867F28-96B2-4FF4-8275-36EE3AAA441D}">
      <dgm:prSet/>
      <dgm:spPr/>
      <dgm:t>
        <a:bodyPr/>
        <a:lstStyle/>
        <a:p>
          <a:endParaRPr lang="ru-RU"/>
        </a:p>
      </dgm:t>
    </dgm:pt>
    <dgm:pt modelId="{98E16863-8A8E-495D-8D95-F96AFD3A7800}" type="sibTrans" cxnId="{C8867F28-96B2-4FF4-8275-36EE3AAA441D}">
      <dgm:prSet/>
      <dgm:spPr/>
      <dgm:t>
        <a:bodyPr/>
        <a:lstStyle/>
        <a:p>
          <a:endParaRPr lang="ru-RU"/>
        </a:p>
      </dgm:t>
    </dgm:pt>
    <dgm:pt modelId="{7018F210-D727-430A-A2E4-17B3A72C89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Интеррегулирование</a:t>
          </a:r>
          <a:endParaRPr kumimoji="0" lang="ru-RU" b="0" i="0" u="none" strike="noStrike" cap="none" normalizeH="0" baseline="0" smtClean="0">
            <a:ln>
              <a:noFill/>
            </a:ln>
            <a:solidFill>
              <a:schemeClr val="tx1"/>
            </a:solidFill>
            <a:effectLst/>
            <a:latin typeface="Arial" charset="0"/>
            <a:cs typeface="Arial" charset="0"/>
          </a:endParaRPr>
        </a:p>
      </dgm:t>
    </dgm:pt>
    <dgm:pt modelId="{72EA8810-9D31-4A47-9B4F-B3BECC11FA61}" type="parTrans" cxnId="{00583FA8-6F8F-409C-A886-44E4C3469B27}">
      <dgm:prSet/>
      <dgm:spPr/>
      <dgm:t>
        <a:bodyPr/>
        <a:lstStyle/>
        <a:p>
          <a:endParaRPr lang="ru-RU"/>
        </a:p>
      </dgm:t>
    </dgm:pt>
    <dgm:pt modelId="{99651DB6-7D1D-4650-B817-BF462811028E}" type="sibTrans" cxnId="{00583FA8-6F8F-409C-A886-44E4C3469B27}">
      <dgm:prSet/>
      <dgm:spPr/>
      <dgm:t>
        <a:bodyPr/>
        <a:lstStyle/>
        <a:p>
          <a:endParaRPr lang="ru-RU"/>
        </a:p>
      </dgm:t>
    </dgm:pt>
    <dgm:pt modelId="{B7B900A1-0997-47CD-AC34-4CE0413F556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Валютное регулирование</a:t>
          </a:r>
          <a:endParaRPr kumimoji="0" lang="ru-RU" b="0" i="0" u="none" strike="noStrike" cap="none" normalizeH="0" baseline="0" smtClean="0">
            <a:ln>
              <a:noFill/>
            </a:ln>
            <a:solidFill>
              <a:schemeClr val="tx1"/>
            </a:solidFill>
            <a:effectLst/>
            <a:latin typeface="Arial" charset="0"/>
            <a:cs typeface="Arial" charset="0"/>
          </a:endParaRPr>
        </a:p>
      </dgm:t>
    </dgm:pt>
    <dgm:pt modelId="{07837C3C-AB53-409A-976E-31C1D55F97D1}" type="parTrans" cxnId="{152D95EE-702A-4008-82EA-E8920C8440EC}">
      <dgm:prSet/>
      <dgm:spPr/>
      <dgm:t>
        <a:bodyPr/>
        <a:lstStyle/>
        <a:p>
          <a:endParaRPr lang="ru-RU"/>
        </a:p>
      </dgm:t>
    </dgm:pt>
    <dgm:pt modelId="{5CBCCEC9-60C4-4AF5-A68D-FFC0B5FF13DB}" type="sibTrans" cxnId="{152D95EE-702A-4008-82EA-E8920C8440EC}">
      <dgm:prSet/>
      <dgm:spPr/>
      <dgm:t>
        <a:bodyPr/>
        <a:lstStyle/>
        <a:p>
          <a:endParaRPr lang="ru-RU"/>
        </a:p>
      </dgm:t>
    </dgm:pt>
    <dgm:pt modelId="{325911F8-E4A6-4DFD-84A8-DB61F83CB80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smtClean="0">
              <a:ln>
                <a:noFill/>
              </a:ln>
              <a:solidFill>
                <a:schemeClr val="tx1"/>
              </a:solidFill>
              <a:effectLst/>
              <a:latin typeface="Arial" charset="0"/>
              <a:cs typeface="Arial" charset="0"/>
            </a:rPr>
            <a:t>Согласование  экономической политики</a:t>
          </a:r>
          <a:endParaRPr kumimoji="0" lang="ru-RU" b="0" i="0" u="none" strike="noStrike" cap="none" normalizeH="0" baseline="0" smtClean="0">
            <a:ln>
              <a:noFill/>
            </a:ln>
            <a:solidFill>
              <a:schemeClr val="tx1"/>
            </a:solidFill>
            <a:effectLst/>
            <a:latin typeface="Arial" charset="0"/>
            <a:cs typeface="Arial" charset="0"/>
          </a:endParaRPr>
        </a:p>
      </dgm:t>
    </dgm:pt>
    <dgm:pt modelId="{CBC5AF2D-39D7-4987-8CB9-FD48420EA7AC}" type="parTrans" cxnId="{7ABB4993-26A8-4812-A560-5F3D75B4D4C0}">
      <dgm:prSet/>
      <dgm:spPr/>
      <dgm:t>
        <a:bodyPr/>
        <a:lstStyle/>
        <a:p>
          <a:endParaRPr lang="ru-RU"/>
        </a:p>
      </dgm:t>
    </dgm:pt>
    <dgm:pt modelId="{A721F216-5C13-4224-B331-002F1408AA8B}" type="sibTrans" cxnId="{7ABB4993-26A8-4812-A560-5F3D75B4D4C0}">
      <dgm:prSet/>
      <dgm:spPr/>
      <dgm:t>
        <a:bodyPr/>
        <a:lstStyle/>
        <a:p>
          <a:endParaRPr lang="ru-RU"/>
        </a:p>
      </dgm:t>
    </dgm:pt>
    <dgm:pt modelId="{81F0E78A-E50E-4669-A585-58693D032940}" type="pres">
      <dgm:prSet presAssocID="{50571E1C-67AA-412D-9CF6-CC359E99973B}" presName="hierChild1" presStyleCnt="0">
        <dgm:presLayoutVars>
          <dgm:orgChart val="1"/>
          <dgm:chPref val="1"/>
          <dgm:dir/>
          <dgm:animOne val="branch"/>
          <dgm:animLvl val="lvl"/>
          <dgm:resizeHandles/>
        </dgm:presLayoutVars>
      </dgm:prSet>
      <dgm:spPr/>
    </dgm:pt>
    <dgm:pt modelId="{E0A70765-1418-4210-A4FA-30C3E3695AD8}" type="pres">
      <dgm:prSet presAssocID="{1478D900-07D8-4CD7-AC24-C96C42930DFD}" presName="hierRoot1" presStyleCnt="0">
        <dgm:presLayoutVars>
          <dgm:hierBranch/>
        </dgm:presLayoutVars>
      </dgm:prSet>
      <dgm:spPr/>
    </dgm:pt>
    <dgm:pt modelId="{CF996EAE-854B-4A96-A3FB-0C212C06667C}" type="pres">
      <dgm:prSet presAssocID="{1478D900-07D8-4CD7-AC24-C96C42930DFD}" presName="rootComposite1" presStyleCnt="0"/>
      <dgm:spPr/>
    </dgm:pt>
    <dgm:pt modelId="{9E7F44AC-AB06-477D-A031-B57718122387}" type="pres">
      <dgm:prSet presAssocID="{1478D900-07D8-4CD7-AC24-C96C42930DFD}" presName="rootText1" presStyleLbl="node0" presStyleIdx="0" presStyleCnt="1">
        <dgm:presLayoutVars>
          <dgm:chPref val="3"/>
        </dgm:presLayoutVars>
      </dgm:prSet>
      <dgm:spPr/>
      <dgm:t>
        <a:bodyPr/>
        <a:lstStyle/>
        <a:p>
          <a:endParaRPr lang="ru-RU"/>
        </a:p>
      </dgm:t>
    </dgm:pt>
    <dgm:pt modelId="{D03CEDD3-DD56-4AED-AFA8-DD477A01CF87}" type="pres">
      <dgm:prSet presAssocID="{1478D900-07D8-4CD7-AC24-C96C42930DFD}" presName="rootConnector1" presStyleLbl="node1" presStyleIdx="0" presStyleCnt="0"/>
      <dgm:spPr/>
      <dgm:t>
        <a:bodyPr/>
        <a:lstStyle/>
        <a:p>
          <a:endParaRPr lang="ru-RU"/>
        </a:p>
      </dgm:t>
    </dgm:pt>
    <dgm:pt modelId="{D659A250-5584-437A-8403-C5A11C509B41}" type="pres">
      <dgm:prSet presAssocID="{1478D900-07D8-4CD7-AC24-C96C42930DFD}" presName="hierChild2" presStyleCnt="0"/>
      <dgm:spPr/>
    </dgm:pt>
    <dgm:pt modelId="{FBE6DBA6-1D53-47F2-9F86-C5D13AD04B20}" type="pres">
      <dgm:prSet presAssocID="{BF596903-FE1E-4A16-8278-78306E047C5E}" presName="Name35" presStyleLbl="parChTrans1D2" presStyleIdx="0" presStyleCnt="3"/>
      <dgm:spPr/>
      <dgm:t>
        <a:bodyPr/>
        <a:lstStyle/>
        <a:p>
          <a:endParaRPr lang="ru-RU"/>
        </a:p>
      </dgm:t>
    </dgm:pt>
    <dgm:pt modelId="{34E57DB1-B3FE-4222-A20A-01593F404637}" type="pres">
      <dgm:prSet presAssocID="{F39A0EBD-5AEA-4DC4-9F3A-A01CA1A3E3A2}" presName="hierRoot2" presStyleCnt="0">
        <dgm:presLayoutVars>
          <dgm:hierBranch val="l"/>
        </dgm:presLayoutVars>
      </dgm:prSet>
      <dgm:spPr/>
    </dgm:pt>
    <dgm:pt modelId="{A892F93A-4778-41CA-A970-8E20E9B659AC}" type="pres">
      <dgm:prSet presAssocID="{F39A0EBD-5AEA-4DC4-9F3A-A01CA1A3E3A2}" presName="rootComposite" presStyleCnt="0"/>
      <dgm:spPr/>
    </dgm:pt>
    <dgm:pt modelId="{6009EA44-C2AF-4FCA-B278-6CF2AAA45ED5}" type="pres">
      <dgm:prSet presAssocID="{F39A0EBD-5AEA-4DC4-9F3A-A01CA1A3E3A2}" presName="rootText" presStyleLbl="node2" presStyleIdx="0" presStyleCnt="3">
        <dgm:presLayoutVars>
          <dgm:chPref val="3"/>
        </dgm:presLayoutVars>
      </dgm:prSet>
      <dgm:spPr/>
      <dgm:t>
        <a:bodyPr/>
        <a:lstStyle/>
        <a:p>
          <a:endParaRPr lang="ru-RU"/>
        </a:p>
      </dgm:t>
    </dgm:pt>
    <dgm:pt modelId="{00EF92FB-D2BD-417A-BFFF-7277B683411A}" type="pres">
      <dgm:prSet presAssocID="{F39A0EBD-5AEA-4DC4-9F3A-A01CA1A3E3A2}" presName="rootConnector" presStyleLbl="node2" presStyleIdx="0" presStyleCnt="3"/>
      <dgm:spPr/>
      <dgm:t>
        <a:bodyPr/>
        <a:lstStyle/>
        <a:p>
          <a:endParaRPr lang="ru-RU"/>
        </a:p>
      </dgm:t>
    </dgm:pt>
    <dgm:pt modelId="{2AC84719-409D-40B5-A130-8A661AAFBFBB}" type="pres">
      <dgm:prSet presAssocID="{F39A0EBD-5AEA-4DC4-9F3A-A01CA1A3E3A2}" presName="hierChild4" presStyleCnt="0"/>
      <dgm:spPr/>
    </dgm:pt>
    <dgm:pt modelId="{E1014389-1F8A-4D9F-AC19-D2E596F94B3D}" type="pres">
      <dgm:prSet presAssocID="{73A60445-05A6-4062-B479-886D8A517C60}" presName="Name50" presStyleLbl="parChTrans1D3" presStyleIdx="0" presStyleCnt="9"/>
      <dgm:spPr/>
      <dgm:t>
        <a:bodyPr/>
        <a:lstStyle/>
        <a:p>
          <a:endParaRPr lang="ru-RU"/>
        </a:p>
      </dgm:t>
    </dgm:pt>
    <dgm:pt modelId="{D4776E5C-D557-4D8D-B8C2-D87BF31289E6}" type="pres">
      <dgm:prSet presAssocID="{0D4274CF-2E78-4B87-B745-887A0AE2A9DB}" presName="hierRoot2" presStyleCnt="0">
        <dgm:presLayoutVars>
          <dgm:hierBranch val="r"/>
        </dgm:presLayoutVars>
      </dgm:prSet>
      <dgm:spPr/>
    </dgm:pt>
    <dgm:pt modelId="{EEFDE23D-1205-4405-92F5-243BCDEC5E5D}" type="pres">
      <dgm:prSet presAssocID="{0D4274CF-2E78-4B87-B745-887A0AE2A9DB}" presName="rootComposite" presStyleCnt="0"/>
      <dgm:spPr/>
    </dgm:pt>
    <dgm:pt modelId="{7256C085-B421-49D4-BDD1-4D13D9156976}" type="pres">
      <dgm:prSet presAssocID="{0D4274CF-2E78-4B87-B745-887A0AE2A9DB}" presName="rootText" presStyleLbl="node3" presStyleIdx="0" presStyleCnt="9">
        <dgm:presLayoutVars>
          <dgm:chPref val="3"/>
        </dgm:presLayoutVars>
      </dgm:prSet>
      <dgm:spPr/>
      <dgm:t>
        <a:bodyPr/>
        <a:lstStyle/>
        <a:p>
          <a:endParaRPr lang="ru-RU"/>
        </a:p>
      </dgm:t>
    </dgm:pt>
    <dgm:pt modelId="{9F169E0F-9E0F-4FE1-BBE9-E8E3192EAF89}" type="pres">
      <dgm:prSet presAssocID="{0D4274CF-2E78-4B87-B745-887A0AE2A9DB}" presName="rootConnector" presStyleLbl="node3" presStyleIdx="0" presStyleCnt="9"/>
      <dgm:spPr/>
      <dgm:t>
        <a:bodyPr/>
        <a:lstStyle/>
        <a:p>
          <a:endParaRPr lang="ru-RU"/>
        </a:p>
      </dgm:t>
    </dgm:pt>
    <dgm:pt modelId="{A1E8D904-DC6B-4B56-90F3-17C9FDCFE554}" type="pres">
      <dgm:prSet presAssocID="{0D4274CF-2E78-4B87-B745-887A0AE2A9DB}" presName="hierChild4" presStyleCnt="0"/>
      <dgm:spPr/>
    </dgm:pt>
    <dgm:pt modelId="{B380403F-BE26-401C-B8DC-5EACAD949F19}" type="pres">
      <dgm:prSet presAssocID="{0D4274CF-2E78-4B87-B745-887A0AE2A9DB}" presName="hierChild5" presStyleCnt="0"/>
      <dgm:spPr/>
    </dgm:pt>
    <dgm:pt modelId="{486051CF-BED6-487C-9DF3-E976B3EA19C6}" type="pres">
      <dgm:prSet presAssocID="{F44FC6DC-FB31-45E6-B625-A7C387C73CDC}" presName="Name50" presStyleLbl="parChTrans1D3" presStyleIdx="1" presStyleCnt="9"/>
      <dgm:spPr/>
      <dgm:t>
        <a:bodyPr/>
        <a:lstStyle/>
        <a:p>
          <a:endParaRPr lang="ru-RU"/>
        </a:p>
      </dgm:t>
    </dgm:pt>
    <dgm:pt modelId="{FF9CD6E5-B229-444C-A698-94948CBA53D4}" type="pres">
      <dgm:prSet presAssocID="{6DD20B9C-6916-4EFA-8E1B-645758B6C52B}" presName="hierRoot2" presStyleCnt="0">
        <dgm:presLayoutVars>
          <dgm:hierBranch val="r"/>
        </dgm:presLayoutVars>
      </dgm:prSet>
      <dgm:spPr/>
    </dgm:pt>
    <dgm:pt modelId="{7E69D829-3D3E-4FAD-8B8F-1D39CF887003}" type="pres">
      <dgm:prSet presAssocID="{6DD20B9C-6916-4EFA-8E1B-645758B6C52B}" presName="rootComposite" presStyleCnt="0"/>
      <dgm:spPr/>
    </dgm:pt>
    <dgm:pt modelId="{C8F5EE34-BBAE-4ABB-90A5-0591A2B83F28}" type="pres">
      <dgm:prSet presAssocID="{6DD20B9C-6916-4EFA-8E1B-645758B6C52B}" presName="rootText" presStyleLbl="node3" presStyleIdx="1" presStyleCnt="9">
        <dgm:presLayoutVars>
          <dgm:chPref val="3"/>
        </dgm:presLayoutVars>
      </dgm:prSet>
      <dgm:spPr/>
      <dgm:t>
        <a:bodyPr/>
        <a:lstStyle/>
        <a:p>
          <a:endParaRPr lang="ru-RU"/>
        </a:p>
      </dgm:t>
    </dgm:pt>
    <dgm:pt modelId="{DF26C4C1-9C1E-4DDD-B626-96A094CABB26}" type="pres">
      <dgm:prSet presAssocID="{6DD20B9C-6916-4EFA-8E1B-645758B6C52B}" presName="rootConnector" presStyleLbl="node3" presStyleIdx="1" presStyleCnt="9"/>
      <dgm:spPr/>
      <dgm:t>
        <a:bodyPr/>
        <a:lstStyle/>
        <a:p>
          <a:endParaRPr lang="ru-RU"/>
        </a:p>
      </dgm:t>
    </dgm:pt>
    <dgm:pt modelId="{E33127EF-427D-4D19-A373-528346998413}" type="pres">
      <dgm:prSet presAssocID="{6DD20B9C-6916-4EFA-8E1B-645758B6C52B}" presName="hierChild4" presStyleCnt="0"/>
      <dgm:spPr/>
    </dgm:pt>
    <dgm:pt modelId="{E91BC54C-F543-4D15-B9F9-B593A8365156}" type="pres">
      <dgm:prSet presAssocID="{6DD20B9C-6916-4EFA-8E1B-645758B6C52B}" presName="hierChild5" presStyleCnt="0"/>
      <dgm:spPr/>
    </dgm:pt>
    <dgm:pt modelId="{A33F459B-1264-47F6-BAD2-B2DCDD515781}" type="pres">
      <dgm:prSet presAssocID="{6704BD33-FC76-4A04-9D43-38F620C1F0CA}" presName="Name50" presStyleLbl="parChTrans1D3" presStyleIdx="2" presStyleCnt="9"/>
      <dgm:spPr/>
      <dgm:t>
        <a:bodyPr/>
        <a:lstStyle/>
        <a:p>
          <a:endParaRPr lang="ru-RU"/>
        </a:p>
      </dgm:t>
    </dgm:pt>
    <dgm:pt modelId="{887A0129-CCFC-4413-A4E1-A677132A8804}" type="pres">
      <dgm:prSet presAssocID="{F9950949-DFBB-4A2A-998B-97BA16C7FED3}" presName="hierRoot2" presStyleCnt="0">
        <dgm:presLayoutVars>
          <dgm:hierBranch val="r"/>
        </dgm:presLayoutVars>
      </dgm:prSet>
      <dgm:spPr/>
    </dgm:pt>
    <dgm:pt modelId="{66A6852F-2D21-4E7D-9B16-2CA4462B332A}" type="pres">
      <dgm:prSet presAssocID="{F9950949-DFBB-4A2A-998B-97BA16C7FED3}" presName="rootComposite" presStyleCnt="0"/>
      <dgm:spPr/>
    </dgm:pt>
    <dgm:pt modelId="{35ADF4AA-21A2-4C96-83B8-1AADA78ED5A8}" type="pres">
      <dgm:prSet presAssocID="{F9950949-DFBB-4A2A-998B-97BA16C7FED3}" presName="rootText" presStyleLbl="node3" presStyleIdx="2" presStyleCnt="9">
        <dgm:presLayoutVars>
          <dgm:chPref val="3"/>
        </dgm:presLayoutVars>
      </dgm:prSet>
      <dgm:spPr/>
      <dgm:t>
        <a:bodyPr/>
        <a:lstStyle/>
        <a:p>
          <a:endParaRPr lang="ru-RU"/>
        </a:p>
      </dgm:t>
    </dgm:pt>
    <dgm:pt modelId="{21E7E332-68DB-44EB-B6D2-E432159785D5}" type="pres">
      <dgm:prSet presAssocID="{F9950949-DFBB-4A2A-998B-97BA16C7FED3}" presName="rootConnector" presStyleLbl="node3" presStyleIdx="2" presStyleCnt="9"/>
      <dgm:spPr/>
      <dgm:t>
        <a:bodyPr/>
        <a:lstStyle/>
        <a:p>
          <a:endParaRPr lang="ru-RU"/>
        </a:p>
      </dgm:t>
    </dgm:pt>
    <dgm:pt modelId="{16E8C928-8AD8-46E3-81F8-E2910692C393}" type="pres">
      <dgm:prSet presAssocID="{F9950949-DFBB-4A2A-998B-97BA16C7FED3}" presName="hierChild4" presStyleCnt="0"/>
      <dgm:spPr/>
    </dgm:pt>
    <dgm:pt modelId="{C52E7F79-074C-45D5-AA96-1D7615350677}" type="pres">
      <dgm:prSet presAssocID="{F9950949-DFBB-4A2A-998B-97BA16C7FED3}" presName="hierChild5" presStyleCnt="0"/>
      <dgm:spPr/>
    </dgm:pt>
    <dgm:pt modelId="{27754BA5-24F4-4F9E-A725-563D22BE8BA4}" type="pres">
      <dgm:prSet presAssocID="{9705E79F-1320-4388-A56C-DA0703A6BD4C}" presName="Name50" presStyleLbl="parChTrans1D3" presStyleIdx="3" presStyleCnt="9"/>
      <dgm:spPr/>
      <dgm:t>
        <a:bodyPr/>
        <a:lstStyle/>
        <a:p>
          <a:endParaRPr lang="ru-RU"/>
        </a:p>
      </dgm:t>
    </dgm:pt>
    <dgm:pt modelId="{2F8920BB-5E3F-494C-9875-A395B1CBC263}" type="pres">
      <dgm:prSet presAssocID="{2F5A3917-664F-48A9-B5F8-0845779D9685}" presName="hierRoot2" presStyleCnt="0">
        <dgm:presLayoutVars>
          <dgm:hierBranch val="r"/>
        </dgm:presLayoutVars>
      </dgm:prSet>
      <dgm:spPr/>
    </dgm:pt>
    <dgm:pt modelId="{BA4EC7AC-C04F-43C6-B80E-A8D35DA048B9}" type="pres">
      <dgm:prSet presAssocID="{2F5A3917-664F-48A9-B5F8-0845779D9685}" presName="rootComposite" presStyleCnt="0"/>
      <dgm:spPr/>
    </dgm:pt>
    <dgm:pt modelId="{C8BACF78-B5F8-40AF-98B0-DAF7FD1530F1}" type="pres">
      <dgm:prSet presAssocID="{2F5A3917-664F-48A9-B5F8-0845779D9685}" presName="rootText" presStyleLbl="node3" presStyleIdx="3" presStyleCnt="9">
        <dgm:presLayoutVars>
          <dgm:chPref val="3"/>
        </dgm:presLayoutVars>
      </dgm:prSet>
      <dgm:spPr/>
      <dgm:t>
        <a:bodyPr/>
        <a:lstStyle/>
        <a:p>
          <a:endParaRPr lang="ru-RU"/>
        </a:p>
      </dgm:t>
    </dgm:pt>
    <dgm:pt modelId="{3AD80517-4129-43A1-9040-DB5EA662EC57}" type="pres">
      <dgm:prSet presAssocID="{2F5A3917-664F-48A9-B5F8-0845779D9685}" presName="rootConnector" presStyleLbl="node3" presStyleIdx="3" presStyleCnt="9"/>
      <dgm:spPr/>
      <dgm:t>
        <a:bodyPr/>
        <a:lstStyle/>
        <a:p>
          <a:endParaRPr lang="ru-RU"/>
        </a:p>
      </dgm:t>
    </dgm:pt>
    <dgm:pt modelId="{83CF8074-686E-40FD-9B81-B1026C6AEA85}" type="pres">
      <dgm:prSet presAssocID="{2F5A3917-664F-48A9-B5F8-0845779D9685}" presName="hierChild4" presStyleCnt="0"/>
      <dgm:spPr/>
    </dgm:pt>
    <dgm:pt modelId="{5DAC0BCA-B0D9-40FA-9FD1-C96F543004F2}" type="pres">
      <dgm:prSet presAssocID="{2F5A3917-664F-48A9-B5F8-0845779D9685}" presName="hierChild5" presStyleCnt="0"/>
      <dgm:spPr/>
    </dgm:pt>
    <dgm:pt modelId="{F4D3F336-20F9-4007-9165-6C09FB2ABD57}" type="pres">
      <dgm:prSet presAssocID="{F39A0EBD-5AEA-4DC4-9F3A-A01CA1A3E3A2}" presName="hierChild5" presStyleCnt="0"/>
      <dgm:spPr/>
    </dgm:pt>
    <dgm:pt modelId="{B89F51B0-F602-48F4-BD3F-4A7986F8765C}" type="pres">
      <dgm:prSet presAssocID="{FECD65B3-9606-4AD5-A65A-30C73DC6F2B4}" presName="Name35" presStyleLbl="parChTrans1D2" presStyleIdx="1" presStyleCnt="3"/>
      <dgm:spPr/>
      <dgm:t>
        <a:bodyPr/>
        <a:lstStyle/>
        <a:p>
          <a:endParaRPr lang="ru-RU"/>
        </a:p>
      </dgm:t>
    </dgm:pt>
    <dgm:pt modelId="{1508EE92-9EBB-409F-BB88-F48E0943511B}" type="pres">
      <dgm:prSet presAssocID="{6F56F708-3BE2-4CE5-92F0-E78D856ACC59}" presName="hierRoot2" presStyleCnt="0">
        <dgm:presLayoutVars>
          <dgm:hierBranch val="l"/>
        </dgm:presLayoutVars>
      </dgm:prSet>
      <dgm:spPr/>
    </dgm:pt>
    <dgm:pt modelId="{75F86549-6F5B-4544-A962-7572B81BE6A5}" type="pres">
      <dgm:prSet presAssocID="{6F56F708-3BE2-4CE5-92F0-E78D856ACC59}" presName="rootComposite" presStyleCnt="0"/>
      <dgm:spPr/>
    </dgm:pt>
    <dgm:pt modelId="{DCF2ACCD-94D8-4D8E-AFB7-11B48AFE92F6}" type="pres">
      <dgm:prSet presAssocID="{6F56F708-3BE2-4CE5-92F0-E78D856ACC59}" presName="rootText" presStyleLbl="node2" presStyleIdx="1" presStyleCnt="3">
        <dgm:presLayoutVars>
          <dgm:chPref val="3"/>
        </dgm:presLayoutVars>
      </dgm:prSet>
      <dgm:spPr/>
      <dgm:t>
        <a:bodyPr/>
        <a:lstStyle/>
        <a:p>
          <a:endParaRPr lang="ru-RU"/>
        </a:p>
      </dgm:t>
    </dgm:pt>
    <dgm:pt modelId="{45D85AE4-2FBD-4A4C-A5C1-E27E00ADF5EA}" type="pres">
      <dgm:prSet presAssocID="{6F56F708-3BE2-4CE5-92F0-E78D856ACC59}" presName="rootConnector" presStyleLbl="node2" presStyleIdx="1" presStyleCnt="3"/>
      <dgm:spPr/>
      <dgm:t>
        <a:bodyPr/>
        <a:lstStyle/>
        <a:p>
          <a:endParaRPr lang="ru-RU"/>
        </a:p>
      </dgm:t>
    </dgm:pt>
    <dgm:pt modelId="{2ACACABD-2851-433C-B4F5-B5C5AF48E59D}" type="pres">
      <dgm:prSet presAssocID="{6F56F708-3BE2-4CE5-92F0-E78D856ACC59}" presName="hierChild4" presStyleCnt="0"/>
      <dgm:spPr/>
    </dgm:pt>
    <dgm:pt modelId="{93D27C11-CC99-4390-A872-86742B404E33}" type="pres">
      <dgm:prSet presAssocID="{89ACC3D3-0F1F-4A81-B572-C4C350ED1645}" presName="Name50" presStyleLbl="parChTrans1D3" presStyleIdx="4" presStyleCnt="9"/>
      <dgm:spPr/>
      <dgm:t>
        <a:bodyPr/>
        <a:lstStyle/>
        <a:p>
          <a:endParaRPr lang="ru-RU"/>
        </a:p>
      </dgm:t>
    </dgm:pt>
    <dgm:pt modelId="{BF0E8F4E-8FA8-42E1-BA73-692D76AA1C56}" type="pres">
      <dgm:prSet presAssocID="{EC93B817-A1F9-4EE9-AE62-1BA528B0E5A8}" presName="hierRoot2" presStyleCnt="0">
        <dgm:presLayoutVars>
          <dgm:hierBranch val="r"/>
        </dgm:presLayoutVars>
      </dgm:prSet>
      <dgm:spPr/>
    </dgm:pt>
    <dgm:pt modelId="{A3A96D1F-2BC2-4E29-AF1A-4034AB7E44E0}" type="pres">
      <dgm:prSet presAssocID="{EC93B817-A1F9-4EE9-AE62-1BA528B0E5A8}" presName="rootComposite" presStyleCnt="0"/>
      <dgm:spPr/>
    </dgm:pt>
    <dgm:pt modelId="{F6C7E6E7-B4CF-4053-9C52-5FAA68B563A7}" type="pres">
      <dgm:prSet presAssocID="{EC93B817-A1F9-4EE9-AE62-1BA528B0E5A8}" presName="rootText" presStyleLbl="node3" presStyleIdx="4" presStyleCnt="9">
        <dgm:presLayoutVars>
          <dgm:chPref val="3"/>
        </dgm:presLayoutVars>
      </dgm:prSet>
      <dgm:spPr/>
      <dgm:t>
        <a:bodyPr/>
        <a:lstStyle/>
        <a:p>
          <a:endParaRPr lang="ru-RU"/>
        </a:p>
      </dgm:t>
    </dgm:pt>
    <dgm:pt modelId="{1DF2334B-08DB-44FA-83CD-054BC7892DD6}" type="pres">
      <dgm:prSet presAssocID="{EC93B817-A1F9-4EE9-AE62-1BA528B0E5A8}" presName="rootConnector" presStyleLbl="node3" presStyleIdx="4" presStyleCnt="9"/>
      <dgm:spPr/>
      <dgm:t>
        <a:bodyPr/>
        <a:lstStyle/>
        <a:p>
          <a:endParaRPr lang="ru-RU"/>
        </a:p>
      </dgm:t>
    </dgm:pt>
    <dgm:pt modelId="{C5839809-A334-4874-8A82-8B8A018485A7}" type="pres">
      <dgm:prSet presAssocID="{EC93B817-A1F9-4EE9-AE62-1BA528B0E5A8}" presName="hierChild4" presStyleCnt="0"/>
      <dgm:spPr/>
    </dgm:pt>
    <dgm:pt modelId="{BB1DF2E8-131A-45D0-AC1D-1C33411376F6}" type="pres">
      <dgm:prSet presAssocID="{EC93B817-A1F9-4EE9-AE62-1BA528B0E5A8}" presName="hierChild5" presStyleCnt="0"/>
      <dgm:spPr/>
    </dgm:pt>
    <dgm:pt modelId="{97A71DFB-5B74-43EB-8AFF-DE727658E010}" type="pres">
      <dgm:prSet presAssocID="{9C222F71-48D3-4F62-9E45-232F038FB35F}" presName="Name50" presStyleLbl="parChTrans1D3" presStyleIdx="5" presStyleCnt="9"/>
      <dgm:spPr/>
      <dgm:t>
        <a:bodyPr/>
        <a:lstStyle/>
        <a:p>
          <a:endParaRPr lang="ru-RU"/>
        </a:p>
      </dgm:t>
    </dgm:pt>
    <dgm:pt modelId="{69C425F9-EC74-4648-94E4-47FF6662DD46}" type="pres">
      <dgm:prSet presAssocID="{0BC48E8D-7DEF-40BE-AB3F-A988BDDA75F5}" presName="hierRoot2" presStyleCnt="0">
        <dgm:presLayoutVars>
          <dgm:hierBranch val="r"/>
        </dgm:presLayoutVars>
      </dgm:prSet>
      <dgm:spPr/>
    </dgm:pt>
    <dgm:pt modelId="{809A40B1-726A-4255-8AF2-F71DB68A62BF}" type="pres">
      <dgm:prSet presAssocID="{0BC48E8D-7DEF-40BE-AB3F-A988BDDA75F5}" presName="rootComposite" presStyleCnt="0"/>
      <dgm:spPr/>
    </dgm:pt>
    <dgm:pt modelId="{43633627-8447-40C9-807D-B6E975F83E32}" type="pres">
      <dgm:prSet presAssocID="{0BC48E8D-7DEF-40BE-AB3F-A988BDDA75F5}" presName="rootText" presStyleLbl="node3" presStyleIdx="5" presStyleCnt="9">
        <dgm:presLayoutVars>
          <dgm:chPref val="3"/>
        </dgm:presLayoutVars>
      </dgm:prSet>
      <dgm:spPr/>
      <dgm:t>
        <a:bodyPr/>
        <a:lstStyle/>
        <a:p>
          <a:endParaRPr lang="ru-RU"/>
        </a:p>
      </dgm:t>
    </dgm:pt>
    <dgm:pt modelId="{835F8B68-AE22-4B63-B72E-47DBA3B5E75B}" type="pres">
      <dgm:prSet presAssocID="{0BC48E8D-7DEF-40BE-AB3F-A988BDDA75F5}" presName="rootConnector" presStyleLbl="node3" presStyleIdx="5" presStyleCnt="9"/>
      <dgm:spPr/>
      <dgm:t>
        <a:bodyPr/>
        <a:lstStyle/>
        <a:p>
          <a:endParaRPr lang="ru-RU"/>
        </a:p>
      </dgm:t>
    </dgm:pt>
    <dgm:pt modelId="{1A8E1AAE-825C-4EEE-B11F-A5F36203AC39}" type="pres">
      <dgm:prSet presAssocID="{0BC48E8D-7DEF-40BE-AB3F-A988BDDA75F5}" presName="hierChild4" presStyleCnt="0"/>
      <dgm:spPr/>
    </dgm:pt>
    <dgm:pt modelId="{2E4D2E68-C294-4699-AD78-3692FB3484B0}" type="pres">
      <dgm:prSet presAssocID="{0BC48E8D-7DEF-40BE-AB3F-A988BDDA75F5}" presName="hierChild5" presStyleCnt="0"/>
      <dgm:spPr/>
    </dgm:pt>
    <dgm:pt modelId="{588F261A-42BF-4E77-B0F9-385102ABACCA}" type="pres">
      <dgm:prSet presAssocID="{24DFC352-C292-4F9D-8CFD-F9305322F774}" presName="Name50" presStyleLbl="parChTrans1D3" presStyleIdx="6" presStyleCnt="9"/>
      <dgm:spPr/>
      <dgm:t>
        <a:bodyPr/>
        <a:lstStyle/>
        <a:p>
          <a:endParaRPr lang="ru-RU"/>
        </a:p>
      </dgm:t>
    </dgm:pt>
    <dgm:pt modelId="{6B8C1D4B-FD05-4624-8BB1-C92EEBD840B5}" type="pres">
      <dgm:prSet presAssocID="{03546D9C-4531-4B51-868D-CEC20F0CC7A6}" presName="hierRoot2" presStyleCnt="0">
        <dgm:presLayoutVars>
          <dgm:hierBranch val="r"/>
        </dgm:presLayoutVars>
      </dgm:prSet>
      <dgm:spPr/>
    </dgm:pt>
    <dgm:pt modelId="{21219120-D0D0-4788-9024-7691B2F6FBDC}" type="pres">
      <dgm:prSet presAssocID="{03546D9C-4531-4B51-868D-CEC20F0CC7A6}" presName="rootComposite" presStyleCnt="0"/>
      <dgm:spPr/>
    </dgm:pt>
    <dgm:pt modelId="{3B117DFF-A01C-48CD-BFDF-9C62BD8DE494}" type="pres">
      <dgm:prSet presAssocID="{03546D9C-4531-4B51-868D-CEC20F0CC7A6}" presName="rootText" presStyleLbl="node3" presStyleIdx="6" presStyleCnt="9">
        <dgm:presLayoutVars>
          <dgm:chPref val="3"/>
        </dgm:presLayoutVars>
      </dgm:prSet>
      <dgm:spPr/>
      <dgm:t>
        <a:bodyPr/>
        <a:lstStyle/>
        <a:p>
          <a:endParaRPr lang="ru-RU"/>
        </a:p>
      </dgm:t>
    </dgm:pt>
    <dgm:pt modelId="{AB8E3DFD-1D24-403E-A865-C15EEEC043CD}" type="pres">
      <dgm:prSet presAssocID="{03546D9C-4531-4B51-868D-CEC20F0CC7A6}" presName="rootConnector" presStyleLbl="node3" presStyleIdx="6" presStyleCnt="9"/>
      <dgm:spPr/>
      <dgm:t>
        <a:bodyPr/>
        <a:lstStyle/>
        <a:p>
          <a:endParaRPr lang="ru-RU"/>
        </a:p>
      </dgm:t>
    </dgm:pt>
    <dgm:pt modelId="{5166CBF7-1773-48F1-A515-01639B157CAC}" type="pres">
      <dgm:prSet presAssocID="{03546D9C-4531-4B51-868D-CEC20F0CC7A6}" presName="hierChild4" presStyleCnt="0"/>
      <dgm:spPr/>
    </dgm:pt>
    <dgm:pt modelId="{4099504C-6F0D-474E-A14C-6F576E2AE9ED}" type="pres">
      <dgm:prSet presAssocID="{03546D9C-4531-4B51-868D-CEC20F0CC7A6}" presName="hierChild5" presStyleCnt="0"/>
      <dgm:spPr/>
    </dgm:pt>
    <dgm:pt modelId="{5D1A6903-C227-45AA-959F-BD2DCB12C21F}" type="pres">
      <dgm:prSet presAssocID="{6F56F708-3BE2-4CE5-92F0-E78D856ACC59}" presName="hierChild5" presStyleCnt="0"/>
      <dgm:spPr/>
    </dgm:pt>
    <dgm:pt modelId="{CD36C0A0-9E89-424B-932B-CBB12544C136}" type="pres">
      <dgm:prSet presAssocID="{72EA8810-9D31-4A47-9B4F-B3BECC11FA61}" presName="Name35" presStyleLbl="parChTrans1D2" presStyleIdx="2" presStyleCnt="3"/>
      <dgm:spPr/>
      <dgm:t>
        <a:bodyPr/>
        <a:lstStyle/>
        <a:p>
          <a:endParaRPr lang="ru-RU"/>
        </a:p>
      </dgm:t>
    </dgm:pt>
    <dgm:pt modelId="{56526B38-2691-4973-BF9E-E3EEF3E4E5BD}" type="pres">
      <dgm:prSet presAssocID="{7018F210-D727-430A-A2E4-17B3A72C893E}" presName="hierRoot2" presStyleCnt="0">
        <dgm:presLayoutVars>
          <dgm:hierBranch val="r"/>
        </dgm:presLayoutVars>
      </dgm:prSet>
      <dgm:spPr/>
    </dgm:pt>
    <dgm:pt modelId="{598056B2-44AF-4527-A6CD-9CFB9B421530}" type="pres">
      <dgm:prSet presAssocID="{7018F210-D727-430A-A2E4-17B3A72C893E}" presName="rootComposite" presStyleCnt="0"/>
      <dgm:spPr/>
    </dgm:pt>
    <dgm:pt modelId="{1E4C5C43-ECF5-4E02-B6D4-8149312C67DC}" type="pres">
      <dgm:prSet presAssocID="{7018F210-D727-430A-A2E4-17B3A72C893E}" presName="rootText" presStyleLbl="node2" presStyleIdx="2" presStyleCnt="3">
        <dgm:presLayoutVars>
          <dgm:chPref val="3"/>
        </dgm:presLayoutVars>
      </dgm:prSet>
      <dgm:spPr/>
      <dgm:t>
        <a:bodyPr/>
        <a:lstStyle/>
        <a:p>
          <a:endParaRPr lang="ru-RU"/>
        </a:p>
      </dgm:t>
    </dgm:pt>
    <dgm:pt modelId="{5F356E02-BBCE-480E-9BA4-A40C54960DF1}" type="pres">
      <dgm:prSet presAssocID="{7018F210-D727-430A-A2E4-17B3A72C893E}" presName="rootConnector" presStyleLbl="node2" presStyleIdx="2" presStyleCnt="3"/>
      <dgm:spPr/>
      <dgm:t>
        <a:bodyPr/>
        <a:lstStyle/>
        <a:p>
          <a:endParaRPr lang="ru-RU"/>
        </a:p>
      </dgm:t>
    </dgm:pt>
    <dgm:pt modelId="{8C5E5761-E9EB-42E0-B40A-AB4220D73F0C}" type="pres">
      <dgm:prSet presAssocID="{7018F210-D727-430A-A2E4-17B3A72C893E}" presName="hierChild4" presStyleCnt="0"/>
      <dgm:spPr/>
    </dgm:pt>
    <dgm:pt modelId="{EE256DFA-F9A4-46E9-96BC-71AB18787455}" type="pres">
      <dgm:prSet presAssocID="{07837C3C-AB53-409A-976E-31C1D55F97D1}" presName="Name50" presStyleLbl="parChTrans1D3" presStyleIdx="7" presStyleCnt="9"/>
      <dgm:spPr/>
      <dgm:t>
        <a:bodyPr/>
        <a:lstStyle/>
        <a:p>
          <a:endParaRPr lang="ru-RU"/>
        </a:p>
      </dgm:t>
    </dgm:pt>
    <dgm:pt modelId="{C9211B55-E44D-45D6-8968-B8D59F46A234}" type="pres">
      <dgm:prSet presAssocID="{B7B900A1-0997-47CD-AC34-4CE0413F556F}" presName="hierRoot2" presStyleCnt="0">
        <dgm:presLayoutVars>
          <dgm:hierBranch val="r"/>
        </dgm:presLayoutVars>
      </dgm:prSet>
      <dgm:spPr/>
    </dgm:pt>
    <dgm:pt modelId="{FA468FCA-9FE9-4E0E-A488-E4B3D96D069B}" type="pres">
      <dgm:prSet presAssocID="{B7B900A1-0997-47CD-AC34-4CE0413F556F}" presName="rootComposite" presStyleCnt="0"/>
      <dgm:spPr/>
    </dgm:pt>
    <dgm:pt modelId="{6B8D1820-0EDD-4FE2-A6B3-6EB67D720B75}" type="pres">
      <dgm:prSet presAssocID="{B7B900A1-0997-47CD-AC34-4CE0413F556F}" presName="rootText" presStyleLbl="node3" presStyleIdx="7" presStyleCnt="9">
        <dgm:presLayoutVars>
          <dgm:chPref val="3"/>
        </dgm:presLayoutVars>
      </dgm:prSet>
      <dgm:spPr/>
      <dgm:t>
        <a:bodyPr/>
        <a:lstStyle/>
        <a:p>
          <a:endParaRPr lang="ru-RU"/>
        </a:p>
      </dgm:t>
    </dgm:pt>
    <dgm:pt modelId="{E30D865A-123B-40B8-AC54-3694EB772DD1}" type="pres">
      <dgm:prSet presAssocID="{B7B900A1-0997-47CD-AC34-4CE0413F556F}" presName="rootConnector" presStyleLbl="node3" presStyleIdx="7" presStyleCnt="9"/>
      <dgm:spPr/>
      <dgm:t>
        <a:bodyPr/>
        <a:lstStyle/>
        <a:p>
          <a:endParaRPr lang="ru-RU"/>
        </a:p>
      </dgm:t>
    </dgm:pt>
    <dgm:pt modelId="{CB94A984-788E-49E9-8679-20681B079F21}" type="pres">
      <dgm:prSet presAssocID="{B7B900A1-0997-47CD-AC34-4CE0413F556F}" presName="hierChild4" presStyleCnt="0"/>
      <dgm:spPr/>
    </dgm:pt>
    <dgm:pt modelId="{E33A8F2F-6C0C-4EDC-B18E-8D2A60B76DD7}" type="pres">
      <dgm:prSet presAssocID="{B7B900A1-0997-47CD-AC34-4CE0413F556F}" presName="hierChild5" presStyleCnt="0"/>
      <dgm:spPr/>
    </dgm:pt>
    <dgm:pt modelId="{D58BB304-55D8-4F01-9EDC-D1DFE5FC7474}" type="pres">
      <dgm:prSet presAssocID="{CBC5AF2D-39D7-4987-8CB9-FD48420EA7AC}" presName="Name50" presStyleLbl="parChTrans1D3" presStyleIdx="8" presStyleCnt="9"/>
      <dgm:spPr/>
      <dgm:t>
        <a:bodyPr/>
        <a:lstStyle/>
        <a:p>
          <a:endParaRPr lang="ru-RU"/>
        </a:p>
      </dgm:t>
    </dgm:pt>
    <dgm:pt modelId="{8B752D26-F7CB-4AA9-9334-DC93EA74DCB3}" type="pres">
      <dgm:prSet presAssocID="{325911F8-E4A6-4DFD-84A8-DB61F83CB80D}" presName="hierRoot2" presStyleCnt="0">
        <dgm:presLayoutVars>
          <dgm:hierBranch val="r"/>
        </dgm:presLayoutVars>
      </dgm:prSet>
      <dgm:spPr/>
    </dgm:pt>
    <dgm:pt modelId="{1D5AF812-D2A8-4CEC-96F1-103C573925EA}" type="pres">
      <dgm:prSet presAssocID="{325911F8-E4A6-4DFD-84A8-DB61F83CB80D}" presName="rootComposite" presStyleCnt="0"/>
      <dgm:spPr/>
    </dgm:pt>
    <dgm:pt modelId="{51D9081D-86CF-4195-8FFC-754806D749EA}" type="pres">
      <dgm:prSet presAssocID="{325911F8-E4A6-4DFD-84A8-DB61F83CB80D}" presName="rootText" presStyleLbl="node3" presStyleIdx="8" presStyleCnt="9">
        <dgm:presLayoutVars>
          <dgm:chPref val="3"/>
        </dgm:presLayoutVars>
      </dgm:prSet>
      <dgm:spPr/>
      <dgm:t>
        <a:bodyPr/>
        <a:lstStyle/>
        <a:p>
          <a:endParaRPr lang="ru-RU"/>
        </a:p>
      </dgm:t>
    </dgm:pt>
    <dgm:pt modelId="{0DA81D2F-EC78-4645-B4B8-D28AAD522D87}" type="pres">
      <dgm:prSet presAssocID="{325911F8-E4A6-4DFD-84A8-DB61F83CB80D}" presName="rootConnector" presStyleLbl="node3" presStyleIdx="8" presStyleCnt="9"/>
      <dgm:spPr/>
      <dgm:t>
        <a:bodyPr/>
        <a:lstStyle/>
        <a:p>
          <a:endParaRPr lang="ru-RU"/>
        </a:p>
      </dgm:t>
    </dgm:pt>
    <dgm:pt modelId="{8F937B4C-3D24-4B19-910F-1743592C378A}" type="pres">
      <dgm:prSet presAssocID="{325911F8-E4A6-4DFD-84A8-DB61F83CB80D}" presName="hierChild4" presStyleCnt="0"/>
      <dgm:spPr/>
    </dgm:pt>
    <dgm:pt modelId="{67A1B459-FCD2-472B-B6CF-E6BC9A7F1425}" type="pres">
      <dgm:prSet presAssocID="{325911F8-E4A6-4DFD-84A8-DB61F83CB80D}" presName="hierChild5" presStyleCnt="0"/>
      <dgm:spPr/>
    </dgm:pt>
    <dgm:pt modelId="{69B586AF-16D7-4003-A146-6F947F3C390D}" type="pres">
      <dgm:prSet presAssocID="{7018F210-D727-430A-A2E4-17B3A72C893E}" presName="hierChild5" presStyleCnt="0"/>
      <dgm:spPr/>
    </dgm:pt>
    <dgm:pt modelId="{34092B06-6D2A-4FD2-AE90-16D7B5CE44A1}" type="pres">
      <dgm:prSet presAssocID="{1478D900-07D8-4CD7-AC24-C96C42930DFD}" presName="hierChild3" presStyleCnt="0"/>
      <dgm:spPr/>
    </dgm:pt>
  </dgm:ptLst>
  <dgm:cxnLst>
    <dgm:cxn modelId="{5CAB1B05-4A0F-426D-92D0-616AFA1381A6}" type="presOf" srcId="{6704BD33-FC76-4A04-9D43-38F620C1F0CA}" destId="{A33F459B-1264-47F6-BAD2-B2DCDD515781}" srcOrd="0" destOrd="0" presId="urn:microsoft.com/office/officeart/2005/8/layout/orgChart1"/>
    <dgm:cxn modelId="{50A56535-037B-4BA5-B072-6C88A09F9DB4}" type="presOf" srcId="{F39A0EBD-5AEA-4DC4-9F3A-A01CA1A3E3A2}" destId="{6009EA44-C2AF-4FCA-B278-6CF2AAA45ED5}" srcOrd="0" destOrd="0" presId="urn:microsoft.com/office/officeart/2005/8/layout/orgChart1"/>
    <dgm:cxn modelId="{103B87A9-5503-4B6F-B470-9D4E710257C2}" srcId="{F39A0EBD-5AEA-4DC4-9F3A-A01CA1A3E3A2}" destId="{2F5A3917-664F-48A9-B5F8-0845779D9685}" srcOrd="3" destOrd="0" parTransId="{9705E79F-1320-4388-A56C-DA0703A6BD4C}" sibTransId="{32C3D7D7-4885-41EE-B34A-85B6FCCD3EA1}"/>
    <dgm:cxn modelId="{3CEAB1D5-0E70-4010-BAC2-B2958228B81A}" type="presOf" srcId="{0D4274CF-2E78-4B87-B745-887A0AE2A9DB}" destId="{9F169E0F-9E0F-4FE1-BBE9-E8E3192EAF89}" srcOrd="1" destOrd="0" presId="urn:microsoft.com/office/officeart/2005/8/layout/orgChart1"/>
    <dgm:cxn modelId="{4392E85C-9559-4AD3-9C91-8F632FECBC5B}" type="presOf" srcId="{72EA8810-9D31-4A47-9B4F-B3BECC11FA61}" destId="{CD36C0A0-9E89-424B-932B-CBB12544C136}" srcOrd="0" destOrd="0" presId="urn:microsoft.com/office/officeart/2005/8/layout/orgChart1"/>
    <dgm:cxn modelId="{00583FA8-6F8F-409C-A886-44E4C3469B27}" srcId="{1478D900-07D8-4CD7-AC24-C96C42930DFD}" destId="{7018F210-D727-430A-A2E4-17B3A72C893E}" srcOrd="2" destOrd="0" parTransId="{72EA8810-9D31-4A47-9B4F-B3BECC11FA61}" sibTransId="{99651DB6-7D1D-4650-B817-BF462811028E}"/>
    <dgm:cxn modelId="{788996A7-CD13-404D-9765-6200FA97CEED}" type="presOf" srcId="{03546D9C-4531-4B51-868D-CEC20F0CC7A6}" destId="{3B117DFF-A01C-48CD-BFDF-9C62BD8DE494}" srcOrd="0" destOrd="0" presId="urn:microsoft.com/office/officeart/2005/8/layout/orgChart1"/>
    <dgm:cxn modelId="{6E4B9E31-A2D7-4EF4-A321-1EEA88DA0051}" type="presOf" srcId="{1478D900-07D8-4CD7-AC24-C96C42930DFD}" destId="{D03CEDD3-DD56-4AED-AFA8-DD477A01CF87}" srcOrd="1" destOrd="0" presId="urn:microsoft.com/office/officeart/2005/8/layout/orgChart1"/>
    <dgm:cxn modelId="{499E6E13-458C-461A-9B0C-5ED518671725}" type="presOf" srcId="{0D4274CF-2E78-4B87-B745-887A0AE2A9DB}" destId="{7256C085-B421-49D4-BDD1-4D13D9156976}" srcOrd="0" destOrd="0" presId="urn:microsoft.com/office/officeart/2005/8/layout/orgChart1"/>
    <dgm:cxn modelId="{73F40309-E477-46DB-96A3-6A5486EEAECE}" type="presOf" srcId="{9705E79F-1320-4388-A56C-DA0703A6BD4C}" destId="{27754BA5-24F4-4F9E-A725-563D22BE8BA4}" srcOrd="0" destOrd="0" presId="urn:microsoft.com/office/officeart/2005/8/layout/orgChart1"/>
    <dgm:cxn modelId="{1BE5EA02-C704-4655-8368-2EB25126C934}" type="presOf" srcId="{325911F8-E4A6-4DFD-84A8-DB61F83CB80D}" destId="{51D9081D-86CF-4195-8FFC-754806D749EA}" srcOrd="0" destOrd="0" presId="urn:microsoft.com/office/officeart/2005/8/layout/orgChart1"/>
    <dgm:cxn modelId="{FB899A35-AF99-4D29-9C82-145D798EB499}" srcId="{1478D900-07D8-4CD7-AC24-C96C42930DFD}" destId="{6F56F708-3BE2-4CE5-92F0-E78D856ACC59}" srcOrd="1" destOrd="0" parTransId="{FECD65B3-9606-4AD5-A65A-30C73DC6F2B4}" sibTransId="{AFF9E6AE-B163-49BD-A6CD-5B6A0716202E}"/>
    <dgm:cxn modelId="{D5761882-5529-4346-933F-675DDC6801A9}" type="presOf" srcId="{1478D900-07D8-4CD7-AC24-C96C42930DFD}" destId="{9E7F44AC-AB06-477D-A031-B57718122387}" srcOrd="0" destOrd="0" presId="urn:microsoft.com/office/officeart/2005/8/layout/orgChart1"/>
    <dgm:cxn modelId="{C6210D4C-1F70-47DE-8040-9EC8EAFC0BE5}" type="presOf" srcId="{FECD65B3-9606-4AD5-A65A-30C73DC6F2B4}" destId="{B89F51B0-F602-48F4-BD3F-4A7986F8765C}" srcOrd="0" destOrd="0" presId="urn:microsoft.com/office/officeart/2005/8/layout/orgChart1"/>
    <dgm:cxn modelId="{3CEA5D15-65F7-4153-9B41-89A8B884C5DC}" type="presOf" srcId="{325911F8-E4A6-4DFD-84A8-DB61F83CB80D}" destId="{0DA81D2F-EC78-4645-B4B8-D28AAD522D87}" srcOrd="1" destOrd="0" presId="urn:microsoft.com/office/officeart/2005/8/layout/orgChart1"/>
    <dgm:cxn modelId="{A52AFF03-5317-46CB-B537-6B7D87F860E0}" type="presOf" srcId="{F9950949-DFBB-4A2A-998B-97BA16C7FED3}" destId="{35ADF4AA-21A2-4C96-83B8-1AADA78ED5A8}" srcOrd="0" destOrd="0" presId="urn:microsoft.com/office/officeart/2005/8/layout/orgChart1"/>
    <dgm:cxn modelId="{3754D7BF-2E57-4A02-9BBE-3796018D8293}" type="presOf" srcId="{F39A0EBD-5AEA-4DC4-9F3A-A01CA1A3E3A2}" destId="{00EF92FB-D2BD-417A-BFFF-7277B683411A}" srcOrd="1" destOrd="0" presId="urn:microsoft.com/office/officeart/2005/8/layout/orgChart1"/>
    <dgm:cxn modelId="{0DF960BC-33BE-4B6D-9B21-5B7C72A3FAFF}" srcId="{50571E1C-67AA-412D-9CF6-CC359E99973B}" destId="{1478D900-07D8-4CD7-AC24-C96C42930DFD}" srcOrd="0" destOrd="0" parTransId="{4CD44A80-53FE-4D1A-9DE6-0A2483B9065A}" sibTransId="{C8D84786-7E5A-4733-BBAC-2E3B102A3C9E}"/>
    <dgm:cxn modelId="{9805B50C-0B90-4C07-B053-1CA6D07B8C0B}" type="presOf" srcId="{F44FC6DC-FB31-45E6-B625-A7C387C73CDC}" destId="{486051CF-BED6-487C-9DF3-E976B3EA19C6}" srcOrd="0" destOrd="0" presId="urn:microsoft.com/office/officeart/2005/8/layout/orgChart1"/>
    <dgm:cxn modelId="{4643E87E-E56D-4340-AF22-E750D22259C5}" type="presOf" srcId="{9C222F71-48D3-4F62-9E45-232F038FB35F}" destId="{97A71DFB-5B74-43EB-8AFF-DE727658E010}" srcOrd="0" destOrd="0" presId="urn:microsoft.com/office/officeart/2005/8/layout/orgChart1"/>
    <dgm:cxn modelId="{6E7EADDB-A0DB-4852-BB1A-8CDCE2DE559F}" type="presOf" srcId="{0BC48E8D-7DEF-40BE-AB3F-A988BDDA75F5}" destId="{835F8B68-AE22-4B63-B72E-47DBA3B5E75B}" srcOrd="1" destOrd="0" presId="urn:microsoft.com/office/officeart/2005/8/layout/orgChart1"/>
    <dgm:cxn modelId="{612266AA-FE5C-4076-9BEE-416BAE84D7C3}" type="presOf" srcId="{EC93B817-A1F9-4EE9-AE62-1BA528B0E5A8}" destId="{F6C7E6E7-B4CF-4053-9C52-5FAA68B563A7}" srcOrd="0" destOrd="0" presId="urn:microsoft.com/office/officeart/2005/8/layout/orgChart1"/>
    <dgm:cxn modelId="{E479FB1D-7055-49D8-8F84-CA14A8E73E44}" type="presOf" srcId="{50571E1C-67AA-412D-9CF6-CC359E99973B}" destId="{81F0E78A-E50E-4669-A585-58693D032940}" srcOrd="0" destOrd="0" presId="urn:microsoft.com/office/officeart/2005/8/layout/orgChart1"/>
    <dgm:cxn modelId="{FEE408F5-A47F-4CB5-B671-15FE5D6AC1EA}" type="presOf" srcId="{0BC48E8D-7DEF-40BE-AB3F-A988BDDA75F5}" destId="{43633627-8447-40C9-807D-B6E975F83E32}" srcOrd="0" destOrd="0" presId="urn:microsoft.com/office/officeart/2005/8/layout/orgChart1"/>
    <dgm:cxn modelId="{0C3DD9A6-FBC8-43A9-90D5-A9D5AAD9BF47}" srcId="{6F56F708-3BE2-4CE5-92F0-E78D856ACC59}" destId="{EC93B817-A1F9-4EE9-AE62-1BA528B0E5A8}" srcOrd="0" destOrd="0" parTransId="{89ACC3D3-0F1F-4A81-B572-C4C350ED1645}" sibTransId="{1C975275-6150-4316-9062-F47596DFBC83}"/>
    <dgm:cxn modelId="{A97C8C46-7FF6-4A7E-ACC9-8F4017721567}" type="presOf" srcId="{BF596903-FE1E-4A16-8278-78306E047C5E}" destId="{FBE6DBA6-1D53-47F2-9F86-C5D13AD04B20}" srcOrd="0" destOrd="0" presId="urn:microsoft.com/office/officeart/2005/8/layout/orgChart1"/>
    <dgm:cxn modelId="{C8867F28-96B2-4FF4-8275-36EE3AAA441D}" srcId="{6F56F708-3BE2-4CE5-92F0-E78D856ACC59}" destId="{03546D9C-4531-4B51-868D-CEC20F0CC7A6}" srcOrd="2" destOrd="0" parTransId="{24DFC352-C292-4F9D-8CFD-F9305322F774}" sibTransId="{98E16863-8A8E-495D-8D95-F96AFD3A7800}"/>
    <dgm:cxn modelId="{7EA11130-1698-43D8-8745-DF0E89558705}" type="presOf" srcId="{2F5A3917-664F-48A9-B5F8-0845779D9685}" destId="{3AD80517-4129-43A1-9040-DB5EA662EC57}" srcOrd="1" destOrd="0" presId="urn:microsoft.com/office/officeart/2005/8/layout/orgChart1"/>
    <dgm:cxn modelId="{45FBA1C6-29DA-4DF4-A98F-C09E6EF69259}" srcId="{6F56F708-3BE2-4CE5-92F0-E78D856ACC59}" destId="{0BC48E8D-7DEF-40BE-AB3F-A988BDDA75F5}" srcOrd="1" destOrd="0" parTransId="{9C222F71-48D3-4F62-9E45-232F038FB35F}" sibTransId="{5AAF5CB2-EA8F-4402-9197-46568D413E37}"/>
    <dgm:cxn modelId="{E5744137-7AFA-4F37-A86A-269DB8DAC18C}" type="presOf" srcId="{73A60445-05A6-4062-B479-886D8A517C60}" destId="{E1014389-1F8A-4D9F-AC19-D2E596F94B3D}" srcOrd="0" destOrd="0" presId="urn:microsoft.com/office/officeart/2005/8/layout/orgChart1"/>
    <dgm:cxn modelId="{90F79542-2E48-4887-9CBA-86568B02E1AE}" type="presOf" srcId="{24DFC352-C292-4F9D-8CFD-F9305322F774}" destId="{588F261A-42BF-4E77-B0F9-385102ABACCA}" srcOrd="0" destOrd="0" presId="urn:microsoft.com/office/officeart/2005/8/layout/orgChart1"/>
    <dgm:cxn modelId="{EFE0C360-566C-45AD-8739-7DCE863AB7AC}" type="presOf" srcId="{7018F210-D727-430A-A2E4-17B3A72C893E}" destId="{5F356E02-BBCE-480E-9BA4-A40C54960DF1}" srcOrd="1" destOrd="0" presId="urn:microsoft.com/office/officeart/2005/8/layout/orgChart1"/>
    <dgm:cxn modelId="{C126DAA5-7BB8-40F3-867E-B4CBD141C30B}" type="presOf" srcId="{03546D9C-4531-4B51-868D-CEC20F0CC7A6}" destId="{AB8E3DFD-1D24-403E-A865-C15EEEC043CD}" srcOrd="1" destOrd="0" presId="urn:microsoft.com/office/officeart/2005/8/layout/orgChart1"/>
    <dgm:cxn modelId="{A2F4EA43-1D6C-45E0-BA5E-444304B61D8F}" type="presOf" srcId="{6F56F708-3BE2-4CE5-92F0-E78D856ACC59}" destId="{45D85AE4-2FBD-4A4C-A5C1-E27E00ADF5EA}" srcOrd="1" destOrd="0" presId="urn:microsoft.com/office/officeart/2005/8/layout/orgChart1"/>
    <dgm:cxn modelId="{5998C03F-377F-451E-9063-1A5557B231E5}" type="presOf" srcId="{CBC5AF2D-39D7-4987-8CB9-FD48420EA7AC}" destId="{D58BB304-55D8-4F01-9EDC-D1DFE5FC7474}" srcOrd="0" destOrd="0" presId="urn:microsoft.com/office/officeart/2005/8/layout/orgChart1"/>
    <dgm:cxn modelId="{3E011F8E-F3D0-449F-BC0C-F865C3674C34}" type="presOf" srcId="{7018F210-D727-430A-A2E4-17B3A72C893E}" destId="{1E4C5C43-ECF5-4E02-B6D4-8149312C67DC}" srcOrd="0" destOrd="0" presId="urn:microsoft.com/office/officeart/2005/8/layout/orgChart1"/>
    <dgm:cxn modelId="{6D881023-B2C4-4191-A101-120DB0B6F449}" srcId="{F39A0EBD-5AEA-4DC4-9F3A-A01CA1A3E3A2}" destId="{F9950949-DFBB-4A2A-998B-97BA16C7FED3}" srcOrd="2" destOrd="0" parTransId="{6704BD33-FC76-4A04-9D43-38F620C1F0CA}" sibTransId="{6F70D2BF-74F3-4795-8B92-9D3DD3E4DB8A}"/>
    <dgm:cxn modelId="{1A8A7C57-E9DB-4A82-BADE-4CB638849614}" type="presOf" srcId="{07837C3C-AB53-409A-976E-31C1D55F97D1}" destId="{EE256DFA-F9A4-46E9-96BC-71AB18787455}" srcOrd="0" destOrd="0" presId="urn:microsoft.com/office/officeart/2005/8/layout/orgChart1"/>
    <dgm:cxn modelId="{EE5D34D5-42DB-4644-A5B1-EED58F35C676}" type="presOf" srcId="{6DD20B9C-6916-4EFA-8E1B-645758B6C52B}" destId="{DF26C4C1-9C1E-4DDD-B626-96A094CABB26}" srcOrd="1" destOrd="0" presId="urn:microsoft.com/office/officeart/2005/8/layout/orgChart1"/>
    <dgm:cxn modelId="{21FA962D-61A9-49A2-A7E2-E744E34A5DDA}" type="presOf" srcId="{6DD20B9C-6916-4EFA-8E1B-645758B6C52B}" destId="{C8F5EE34-BBAE-4ABB-90A5-0591A2B83F28}" srcOrd="0" destOrd="0" presId="urn:microsoft.com/office/officeart/2005/8/layout/orgChart1"/>
    <dgm:cxn modelId="{7925D9B2-874B-4BA3-8E91-12F948F47AB7}" srcId="{F39A0EBD-5AEA-4DC4-9F3A-A01CA1A3E3A2}" destId="{0D4274CF-2E78-4B87-B745-887A0AE2A9DB}" srcOrd="0" destOrd="0" parTransId="{73A60445-05A6-4062-B479-886D8A517C60}" sibTransId="{46DD3668-512F-4B0F-B3D0-3228B08B60FA}"/>
    <dgm:cxn modelId="{25B3E3B2-05EC-467D-ADD2-9743840A2F44}" type="presOf" srcId="{2F5A3917-664F-48A9-B5F8-0845779D9685}" destId="{C8BACF78-B5F8-40AF-98B0-DAF7FD1530F1}" srcOrd="0" destOrd="0" presId="urn:microsoft.com/office/officeart/2005/8/layout/orgChart1"/>
    <dgm:cxn modelId="{22EA1A3C-6EEA-485C-83BA-E07CAA97E727}" srcId="{F39A0EBD-5AEA-4DC4-9F3A-A01CA1A3E3A2}" destId="{6DD20B9C-6916-4EFA-8E1B-645758B6C52B}" srcOrd="1" destOrd="0" parTransId="{F44FC6DC-FB31-45E6-B625-A7C387C73CDC}" sibTransId="{BD7F4658-0D55-4674-ADBF-EF6177AC9C5B}"/>
    <dgm:cxn modelId="{49A19AAB-6BBF-4C05-808D-2616BF0846F1}" type="presOf" srcId="{6F56F708-3BE2-4CE5-92F0-E78D856ACC59}" destId="{DCF2ACCD-94D8-4D8E-AFB7-11B48AFE92F6}" srcOrd="0" destOrd="0" presId="urn:microsoft.com/office/officeart/2005/8/layout/orgChart1"/>
    <dgm:cxn modelId="{7ABB4993-26A8-4812-A560-5F3D75B4D4C0}" srcId="{7018F210-D727-430A-A2E4-17B3A72C893E}" destId="{325911F8-E4A6-4DFD-84A8-DB61F83CB80D}" srcOrd="1" destOrd="0" parTransId="{CBC5AF2D-39D7-4987-8CB9-FD48420EA7AC}" sibTransId="{A721F216-5C13-4224-B331-002F1408AA8B}"/>
    <dgm:cxn modelId="{CCD9B4AC-039C-4DEC-B176-387575B3766B}" srcId="{1478D900-07D8-4CD7-AC24-C96C42930DFD}" destId="{F39A0EBD-5AEA-4DC4-9F3A-A01CA1A3E3A2}" srcOrd="0" destOrd="0" parTransId="{BF596903-FE1E-4A16-8278-78306E047C5E}" sibTransId="{A67FD761-F670-496B-9C6D-54CD102F0CE2}"/>
    <dgm:cxn modelId="{DF92DB53-308F-41E4-BAC3-2ECA2F1E20D4}" type="presOf" srcId="{89ACC3D3-0F1F-4A81-B572-C4C350ED1645}" destId="{93D27C11-CC99-4390-A872-86742B404E33}" srcOrd="0" destOrd="0" presId="urn:microsoft.com/office/officeart/2005/8/layout/orgChart1"/>
    <dgm:cxn modelId="{23B8B3C7-669E-4E7C-A2C8-D353655F07F0}" type="presOf" srcId="{B7B900A1-0997-47CD-AC34-4CE0413F556F}" destId="{6B8D1820-0EDD-4FE2-A6B3-6EB67D720B75}" srcOrd="0" destOrd="0" presId="urn:microsoft.com/office/officeart/2005/8/layout/orgChart1"/>
    <dgm:cxn modelId="{DA318F61-AEE7-49BF-A4ED-358F8A226674}" type="presOf" srcId="{B7B900A1-0997-47CD-AC34-4CE0413F556F}" destId="{E30D865A-123B-40B8-AC54-3694EB772DD1}" srcOrd="1" destOrd="0" presId="urn:microsoft.com/office/officeart/2005/8/layout/orgChart1"/>
    <dgm:cxn modelId="{52690E70-8112-470B-A488-150B5638B0E7}" type="presOf" srcId="{EC93B817-A1F9-4EE9-AE62-1BA528B0E5A8}" destId="{1DF2334B-08DB-44FA-83CD-054BC7892DD6}" srcOrd="1" destOrd="0" presId="urn:microsoft.com/office/officeart/2005/8/layout/orgChart1"/>
    <dgm:cxn modelId="{AD70A932-D333-46E6-AFE1-92F9A4078C0C}" type="presOf" srcId="{F9950949-DFBB-4A2A-998B-97BA16C7FED3}" destId="{21E7E332-68DB-44EB-B6D2-E432159785D5}" srcOrd="1" destOrd="0" presId="urn:microsoft.com/office/officeart/2005/8/layout/orgChart1"/>
    <dgm:cxn modelId="{152D95EE-702A-4008-82EA-E8920C8440EC}" srcId="{7018F210-D727-430A-A2E4-17B3A72C893E}" destId="{B7B900A1-0997-47CD-AC34-4CE0413F556F}" srcOrd="0" destOrd="0" parTransId="{07837C3C-AB53-409A-976E-31C1D55F97D1}" sibTransId="{5CBCCEC9-60C4-4AF5-A68D-FFC0B5FF13DB}"/>
    <dgm:cxn modelId="{48B103FA-63C0-45BD-9B2B-FBB37817EE26}" type="presParOf" srcId="{81F0E78A-E50E-4669-A585-58693D032940}" destId="{E0A70765-1418-4210-A4FA-30C3E3695AD8}" srcOrd="0" destOrd="0" presId="urn:microsoft.com/office/officeart/2005/8/layout/orgChart1"/>
    <dgm:cxn modelId="{33A732BA-02B7-4C49-9DEA-3642861A87F0}" type="presParOf" srcId="{E0A70765-1418-4210-A4FA-30C3E3695AD8}" destId="{CF996EAE-854B-4A96-A3FB-0C212C06667C}" srcOrd="0" destOrd="0" presId="urn:microsoft.com/office/officeart/2005/8/layout/orgChart1"/>
    <dgm:cxn modelId="{5B34875F-4481-4A75-A998-F0381B6956DD}" type="presParOf" srcId="{CF996EAE-854B-4A96-A3FB-0C212C06667C}" destId="{9E7F44AC-AB06-477D-A031-B57718122387}" srcOrd="0" destOrd="0" presId="urn:microsoft.com/office/officeart/2005/8/layout/orgChart1"/>
    <dgm:cxn modelId="{7B8BC8BE-6B0F-444B-B86F-8B12EB7582A5}" type="presParOf" srcId="{CF996EAE-854B-4A96-A3FB-0C212C06667C}" destId="{D03CEDD3-DD56-4AED-AFA8-DD477A01CF87}" srcOrd="1" destOrd="0" presId="urn:microsoft.com/office/officeart/2005/8/layout/orgChart1"/>
    <dgm:cxn modelId="{ECE3FF5E-821E-4ECE-BFC1-F5B893EC1B6E}" type="presParOf" srcId="{E0A70765-1418-4210-A4FA-30C3E3695AD8}" destId="{D659A250-5584-437A-8403-C5A11C509B41}" srcOrd="1" destOrd="0" presId="urn:microsoft.com/office/officeart/2005/8/layout/orgChart1"/>
    <dgm:cxn modelId="{19A91A24-FDB5-4930-9068-29B161775FEF}" type="presParOf" srcId="{D659A250-5584-437A-8403-C5A11C509B41}" destId="{FBE6DBA6-1D53-47F2-9F86-C5D13AD04B20}" srcOrd="0" destOrd="0" presId="urn:microsoft.com/office/officeart/2005/8/layout/orgChart1"/>
    <dgm:cxn modelId="{10C57EC1-947E-4FE6-914D-7FA00492E0D9}" type="presParOf" srcId="{D659A250-5584-437A-8403-C5A11C509B41}" destId="{34E57DB1-B3FE-4222-A20A-01593F404637}" srcOrd="1" destOrd="0" presId="urn:microsoft.com/office/officeart/2005/8/layout/orgChart1"/>
    <dgm:cxn modelId="{9DDA6BE1-65E2-43C2-9B8D-299058781505}" type="presParOf" srcId="{34E57DB1-B3FE-4222-A20A-01593F404637}" destId="{A892F93A-4778-41CA-A970-8E20E9B659AC}" srcOrd="0" destOrd="0" presId="urn:microsoft.com/office/officeart/2005/8/layout/orgChart1"/>
    <dgm:cxn modelId="{A5E90794-9988-46F3-BFAF-B859A744AD8A}" type="presParOf" srcId="{A892F93A-4778-41CA-A970-8E20E9B659AC}" destId="{6009EA44-C2AF-4FCA-B278-6CF2AAA45ED5}" srcOrd="0" destOrd="0" presId="urn:microsoft.com/office/officeart/2005/8/layout/orgChart1"/>
    <dgm:cxn modelId="{E6305496-7A1C-4F45-9302-109EC83B8847}" type="presParOf" srcId="{A892F93A-4778-41CA-A970-8E20E9B659AC}" destId="{00EF92FB-D2BD-417A-BFFF-7277B683411A}" srcOrd="1" destOrd="0" presId="urn:microsoft.com/office/officeart/2005/8/layout/orgChart1"/>
    <dgm:cxn modelId="{9CC79586-434F-4E62-B87C-57A5C0805BE1}" type="presParOf" srcId="{34E57DB1-B3FE-4222-A20A-01593F404637}" destId="{2AC84719-409D-40B5-A130-8A661AAFBFBB}" srcOrd="1" destOrd="0" presId="urn:microsoft.com/office/officeart/2005/8/layout/orgChart1"/>
    <dgm:cxn modelId="{6491E80A-D913-4576-B50A-67CCAA4FE2C6}" type="presParOf" srcId="{2AC84719-409D-40B5-A130-8A661AAFBFBB}" destId="{E1014389-1F8A-4D9F-AC19-D2E596F94B3D}" srcOrd="0" destOrd="0" presId="urn:microsoft.com/office/officeart/2005/8/layout/orgChart1"/>
    <dgm:cxn modelId="{5E0BDF1F-3256-4857-907A-98424D8C9ED6}" type="presParOf" srcId="{2AC84719-409D-40B5-A130-8A661AAFBFBB}" destId="{D4776E5C-D557-4D8D-B8C2-D87BF31289E6}" srcOrd="1" destOrd="0" presId="urn:microsoft.com/office/officeart/2005/8/layout/orgChart1"/>
    <dgm:cxn modelId="{86FDCA08-0FB9-4D14-AB2B-E48DE56A8988}" type="presParOf" srcId="{D4776E5C-D557-4D8D-B8C2-D87BF31289E6}" destId="{EEFDE23D-1205-4405-92F5-243BCDEC5E5D}" srcOrd="0" destOrd="0" presId="urn:microsoft.com/office/officeart/2005/8/layout/orgChart1"/>
    <dgm:cxn modelId="{1193205B-5828-4A8E-8FDA-014410293AB9}" type="presParOf" srcId="{EEFDE23D-1205-4405-92F5-243BCDEC5E5D}" destId="{7256C085-B421-49D4-BDD1-4D13D9156976}" srcOrd="0" destOrd="0" presId="urn:microsoft.com/office/officeart/2005/8/layout/orgChart1"/>
    <dgm:cxn modelId="{561EAC83-B666-427B-AB45-3CA36A76F2D4}" type="presParOf" srcId="{EEFDE23D-1205-4405-92F5-243BCDEC5E5D}" destId="{9F169E0F-9E0F-4FE1-BBE9-E8E3192EAF89}" srcOrd="1" destOrd="0" presId="urn:microsoft.com/office/officeart/2005/8/layout/orgChart1"/>
    <dgm:cxn modelId="{853CFC23-FD52-411F-8BCD-B91EAB56C1C2}" type="presParOf" srcId="{D4776E5C-D557-4D8D-B8C2-D87BF31289E6}" destId="{A1E8D904-DC6B-4B56-90F3-17C9FDCFE554}" srcOrd="1" destOrd="0" presId="urn:microsoft.com/office/officeart/2005/8/layout/orgChart1"/>
    <dgm:cxn modelId="{B00F59C3-903F-4D29-92C2-E37C5FB6E484}" type="presParOf" srcId="{D4776E5C-D557-4D8D-B8C2-D87BF31289E6}" destId="{B380403F-BE26-401C-B8DC-5EACAD949F19}" srcOrd="2" destOrd="0" presId="urn:microsoft.com/office/officeart/2005/8/layout/orgChart1"/>
    <dgm:cxn modelId="{ECBBCBF5-6D2F-4B4A-A233-1C3891BD332E}" type="presParOf" srcId="{2AC84719-409D-40B5-A130-8A661AAFBFBB}" destId="{486051CF-BED6-487C-9DF3-E976B3EA19C6}" srcOrd="2" destOrd="0" presId="urn:microsoft.com/office/officeart/2005/8/layout/orgChart1"/>
    <dgm:cxn modelId="{396ADBEA-8369-4330-8FB4-BEB937ACFB45}" type="presParOf" srcId="{2AC84719-409D-40B5-A130-8A661AAFBFBB}" destId="{FF9CD6E5-B229-444C-A698-94948CBA53D4}" srcOrd="3" destOrd="0" presId="urn:microsoft.com/office/officeart/2005/8/layout/orgChart1"/>
    <dgm:cxn modelId="{AD0FEB1C-FC1A-4145-9909-F61210EFE6F6}" type="presParOf" srcId="{FF9CD6E5-B229-444C-A698-94948CBA53D4}" destId="{7E69D829-3D3E-4FAD-8B8F-1D39CF887003}" srcOrd="0" destOrd="0" presId="urn:microsoft.com/office/officeart/2005/8/layout/orgChart1"/>
    <dgm:cxn modelId="{E43E790F-511D-4F32-9486-9908E63E9A99}" type="presParOf" srcId="{7E69D829-3D3E-4FAD-8B8F-1D39CF887003}" destId="{C8F5EE34-BBAE-4ABB-90A5-0591A2B83F28}" srcOrd="0" destOrd="0" presId="urn:microsoft.com/office/officeart/2005/8/layout/orgChart1"/>
    <dgm:cxn modelId="{90F2AC27-5EF3-460B-B223-4749D1BBA0B8}" type="presParOf" srcId="{7E69D829-3D3E-4FAD-8B8F-1D39CF887003}" destId="{DF26C4C1-9C1E-4DDD-B626-96A094CABB26}" srcOrd="1" destOrd="0" presId="urn:microsoft.com/office/officeart/2005/8/layout/orgChart1"/>
    <dgm:cxn modelId="{941B7519-F35C-4649-886F-0988552D5925}" type="presParOf" srcId="{FF9CD6E5-B229-444C-A698-94948CBA53D4}" destId="{E33127EF-427D-4D19-A373-528346998413}" srcOrd="1" destOrd="0" presId="urn:microsoft.com/office/officeart/2005/8/layout/orgChart1"/>
    <dgm:cxn modelId="{8DD4A035-447F-4761-95CC-C384954CE63D}" type="presParOf" srcId="{FF9CD6E5-B229-444C-A698-94948CBA53D4}" destId="{E91BC54C-F543-4D15-B9F9-B593A8365156}" srcOrd="2" destOrd="0" presId="urn:microsoft.com/office/officeart/2005/8/layout/orgChart1"/>
    <dgm:cxn modelId="{08E286C0-6768-44DA-8C00-D8A1AC271D8F}" type="presParOf" srcId="{2AC84719-409D-40B5-A130-8A661AAFBFBB}" destId="{A33F459B-1264-47F6-BAD2-B2DCDD515781}" srcOrd="4" destOrd="0" presId="urn:microsoft.com/office/officeart/2005/8/layout/orgChart1"/>
    <dgm:cxn modelId="{3F62EE15-8333-456A-B7F3-99DFB0F3EAB6}" type="presParOf" srcId="{2AC84719-409D-40B5-A130-8A661AAFBFBB}" destId="{887A0129-CCFC-4413-A4E1-A677132A8804}" srcOrd="5" destOrd="0" presId="urn:microsoft.com/office/officeart/2005/8/layout/orgChart1"/>
    <dgm:cxn modelId="{A85A3C41-5CB2-411A-94CE-225D40E0AC2C}" type="presParOf" srcId="{887A0129-CCFC-4413-A4E1-A677132A8804}" destId="{66A6852F-2D21-4E7D-9B16-2CA4462B332A}" srcOrd="0" destOrd="0" presId="urn:microsoft.com/office/officeart/2005/8/layout/orgChart1"/>
    <dgm:cxn modelId="{07B2F465-9601-403C-ABDE-ED359E088B1D}" type="presParOf" srcId="{66A6852F-2D21-4E7D-9B16-2CA4462B332A}" destId="{35ADF4AA-21A2-4C96-83B8-1AADA78ED5A8}" srcOrd="0" destOrd="0" presId="urn:microsoft.com/office/officeart/2005/8/layout/orgChart1"/>
    <dgm:cxn modelId="{0D7BF732-742D-4C6F-B1BD-1C1B6BC7BDF5}" type="presParOf" srcId="{66A6852F-2D21-4E7D-9B16-2CA4462B332A}" destId="{21E7E332-68DB-44EB-B6D2-E432159785D5}" srcOrd="1" destOrd="0" presId="urn:microsoft.com/office/officeart/2005/8/layout/orgChart1"/>
    <dgm:cxn modelId="{BC3F6CC7-6C73-4D8B-9506-D4F7C8E46F7D}" type="presParOf" srcId="{887A0129-CCFC-4413-A4E1-A677132A8804}" destId="{16E8C928-8AD8-46E3-81F8-E2910692C393}" srcOrd="1" destOrd="0" presId="urn:microsoft.com/office/officeart/2005/8/layout/orgChart1"/>
    <dgm:cxn modelId="{6DE3C602-0D21-4767-A520-4F1B88485824}" type="presParOf" srcId="{887A0129-CCFC-4413-A4E1-A677132A8804}" destId="{C52E7F79-074C-45D5-AA96-1D7615350677}" srcOrd="2" destOrd="0" presId="urn:microsoft.com/office/officeart/2005/8/layout/orgChart1"/>
    <dgm:cxn modelId="{107606B8-6993-4359-BF27-E75B3CE7D164}" type="presParOf" srcId="{2AC84719-409D-40B5-A130-8A661AAFBFBB}" destId="{27754BA5-24F4-4F9E-A725-563D22BE8BA4}" srcOrd="6" destOrd="0" presId="urn:microsoft.com/office/officeart/2005/8/layout/orgChart1"/>
    <dgm:cxn modelId="{DB85A617-CBDA-42E5-A809-8E83C9139F97}" type="presParOf" srcId="{2AC84719-409D-40B5-A130-8A661AAFBFBB}" destId="{2F8920BB-5E3F-494C-9875-A395B1CBC263}" srcOrd="7" destOrd="0" presId="urn:microsoft.com/office/officeart/2005/8/layout/orgChart1"/>
    <dgm:cxn modelId="{B8D6C0CA-6D4D-43F1-B207-EA8936DFFEA4}" type="presParOf" srcId="{2F8920BB-5E3F-494C-9875-A395B1CBC263}" destId="{BA4EC7AC-C04F-43C6-B80E-A8D35DA048B9}" srcOrd="0" destOrd="0" presId="urn:microsoft.com/office/officeart/2005/8/layout/orgChart1"/>
    <dgm:cxn modelId="{749DA09A-6835-4CBE-AEAE-0B55AFBA52FE}" type="presParOf" srcId="{BA4EC7AC-C04F-43C6-B80E-A8D35DA048B9}" destId="{C8BACF78-B5F8-40AF-98B0-DAF7FD1530F1}" srcOrd="0" destOrd="0" presId="urn:microsoft.com/office/officeart/2005/8/layout/orgChart1"/>
    <dgm:cxn modelId="{4D14C4A4-A8BF-4F0A-A1D9-7FBD8B22875F}" type="presParOf" srcId="{BA4EC7AC-C04F-43C6-B80E-A8D35DA048B9}" destId="{3AD80517-4129-43A1-9040-DB5EA662EC57}" srcOrd="1" destOrd="0" presId="urn:microsoft.com/office/officeart/2005/8/layout/orgChart1"/>
    <dgm:cxn modelId="{8B5FD2D9-919C-42A7-92C0-CA486413641D}" type="presParOf" srcId="{2F8920BB-5E3F-494C-9875-A395B1CBC263}" destId="{83CF8074-686E-40FD-9B81-B1026C6AEA85}" srcOrd="1" destOrd="0" presId="urn:microsoft.com/office/officeart/2005/8/layout/orgChart1"/>
    <dgm:cxn modelId="{80B3CC05-BFCE-4C02-868A-69585621A0A0}" type="presParOf" srcId="{2F8920BB-5E3F-494C-9875-A395B1CBC263}" destId="{5DAC0BCA-B0D9-40FA-9FD1-C96F543004F2}" srcOrd="2" destOrd="0" presId="urn:microsoft.com/office/officeart/2005/8/layout/orgChart1"/>
    <dgm:cxn modelId="{6F6EB872-E35D-4F4A-9CB4-2B6EC551C6A6}" type="presParOf" srcId="{34E57DB1-B3FE-4222-A20A-01593F404637}" destId="{F4D3F336-20F9-4007-9165-6C09FB2ABD57}" srcOrd="2" destOrd="0" presId="urn:microsoft.com/office/officeart/2005/8/layout/orgChart1"/>
    <dgm:cxn modelId="{3F9B0260-375C-4101-AA18-C8F3EE5429AE}" type="presParOf" srcId="{D659A250-5584-437A-8403-C5A11C509B41}" destId="{B89F51B0-F602-48F4-BD3F-4A7986F8765C}" srcOrd="2" destOrd="0" presId="urn:microsoft.com/office/officeart/2005/8/layout/orgChart1"/>
    <dgm:cxn modelId="{4378564B-2871-46F7-88EC-A9AF80699D4E}" type="presParOf" srcId="{D659A250-5584-437A-8403-C5A11C509B41}" destId="{1508EE92-9EBB-409F-BB88-F48E0943511B}" srcOrd="3" destOrd="0" presId="urn:microsoft.com/office/officeart/2005/8/layout/orgChart1"/>
    <dgm:cxn modelId="{F74E04C1-23FC-4418-A6D2-ADF9395508DE}" type="presParOf" srcId="{1508EE92-9EBB-409F-BB88-F48E0943511B}" destId="{75F86549-6F5B-4544-A962-7572B81BE6A5}" srcOrd="0" destOrd="0" presId="urn:microsoft.com/office/officeart/2005/8/layout/orgChart1"/>
    <dgm:cxn modelId="{9DD3D20F-A16E-4B51-A51B-B2F27895B005}" type="presParOf" srcId="{75F86549-6F5B-4544-A962-7572B81BE6A5}" destId="{DCF2ACCD-94D8-4D8E-AFB7-11B48AFE92F6}" srcOrd="0" destOrd="0" presId="urn:microsoft.com/office/officeart/2005/8/layout/orgChart1"/>
    <dgm:cxn modelId="{992AD4DD-DE68-4073-8526-1DA8A24CB1CC}" type="presParOf" srcId="{75F86549-6F5B-4544-A962-7572B81BE6A5}" destId="{45D85AE4-2FBD-4A4C-A5C1-E27E00ADF5EA}" srcOrd="1" destOrd="0" presId="urn:microsoft.com/office/officeart/2005/8/layout/orgChart1"/>
    <dgm:cxn modelId="{14F9F626-6374-4B59-82DC-A13D4AE4F714}" type="presParOf" srcId="{1508EE92-9EBB-409F-BB88-F48E0943511B}" destId="{2ACACABD-2851-433C-B4F5-B5C5AF48E59D}" srcOrd="1" destOrd="0" presId="urn:microsoft.com/office/officeart/2005/8/layout/orgChart1"/>
    <dgm:cxn modelId="{3A3E4111-8DD1-4927-B4EB-658810A0C221}" type="presParOf" srcId="{2ACACABD-2851-433C-B4F5-B5C5AF48E59D}" destId="{93D27C11-CC99-4390-A872-86742B404E33}" srcOrd="0" destOrd="0" presId="urn:microsoft.com/office/officeart/2005/8/layout/orgChart1"/>
    <dgm:cxn modelId="{E2DEA4C8-2708-4941-8B6F-D8C1131AB861}" type="presParOf" srcId="{2ACACABD-2851-433C-B4F5-B5C5AF48E59D}" destId="{BF0E8F4E-8FA8-42E1-BA73-692D76AA1C56}" srcOrd="1" destOrd="0" presId="urn:microsoft.com/office/officeart/2005/8/layout/orgChart1"/>
    <dgm:cxn modelId="{020292BE-5E3E-49E1-9BC6-AF13887B10B2}" type="presParOf" srcId="{BF0E8F4E-8FA8-42E1-BA73-692D76AA1C56}" destId="{A3A96D1F-2BC2-4E29-AF1A-4034AB7E44E0}" srcOrd="0" destOrd="0" presId="urn:microsoft.com/office/officeart/2005/8/layout/orgChart1"/>
    <dgm:cxn modelId="{C94480D6-0B63-4CE2-8770-2A35C7BD03D7}" type="presParOf" srcId="{A3A96D1F-2BC2-4E29-AF1A-4034AB7E44E0}" destId="{F6C7E6E7-B4CF-4053-9C52-5FAA68B563A7}" srcOrd="0" destOrd="0" presId="urn:microsoft.com/office/officeart/2005/8/layout/orgChart1"/>
    <dgm:cxn modelId="{0243DD86-3179-4D42-B993-946B9D5584EA}" type="presParOf" srcId="{A3A96D1F-2BC2-4E29-AF1A-4034AB7E44E0}" destId="{1DF2334B-08DB-44FA-83CD-054BC7892DD6}" srcOrd="1" destOrd="0" presId="urn:microsoft.com/office/officeart/2005/8/layout/orgChart1"/>
    <dgm:cxn modelId="{861443BF-FE22-41E4-AD20-3B9E2149EB5E}" type="presParOf" srcId="{BF0E8F4E-8FA8-42E1-BA73-692D76AA1C56}" destId="{C5839809-A334-4874-8A82-8B8A018485A7}" srcOrd="1" destOrd="0" presId="urn:microsoft.com/office/officeart/2005/8/layout/orgChart1"/>
    <dgm:cxn modelId="{0EC8049F-E3E6-4656-BF06-C6974EA55FB6}" type="presParOf" srcId="{BF0E8F4E-8FA8-42E1-BA73-692D76AA1C56}" destId="{BB1DF2E8-131A-45D0-AC1D-1C33411376F6}" srcOrd="2" destOrd="0" presId="urn:microsoft.com/office/officeart/2005/8/layout/orgChart1"/>
    <dgm:cxn modelId="{3E0DB130-2183-4F4C-88BD-273C82F0398C}" type="presParOf" srcId="{2ACACABD-2851-433C-B4F5-B5C5AF48E59D}" destId="{97A71DFB-5B74-43EB-8AFF-DE727658E010}" srcOrd="2" destOrd="0" presId="urn:microsoft.com/office/officeart/2005/8/layout/orgChart1"/>
    <dgm:cxn modelId="{322B7D60-FFFA-4437-87EA-ED00962C8333}" type="presParOf" srcId="{2ACACABD-2851-433C-B4F5-B5C5AF48E59D}" destId="{69C425F9-EC74-4648-94E4-47FF6662DD46}" srcOrd="3" destOrd="0" presId="urn:microsoft.com/office/officeart/2005/8/layout/orgChart1"/>
    <dgm:cxn modelId="{B202A66A-AF9A-406A-BEA5-4847C68FB719}" type="presParOf" srcId="{69C425F9-EC74-4648-94E4-47FF6662DD46}" destId="{809A40B1-726A-4255-8AF2-F71DB68A62BF}" srcOrd="0" destOrd="0" presId="urn:microsoft.com/office/officeart/2005/8/layout/orgChart1"/>
    <dgm:cxn modelId="{72A1EC87-79BE-4B36-9E49-CB38AE7DD38E}" type="presParOf" srcId="{809A40B1-726A-4255-8AF2-F71DB68A62BF}" destId="{43633627-8447-40C9-807D-B6E975F83E32}" srcOrd="0" destOrd="0" presId="urn:microsoft.com/office/officeart/2005/8/layout/orgChart1"/>
    <dgm:cxn modelId="{02340298-D447-4EB0-B71C-1F632913411F}" type="presParOf" srcId="{809A40B1-726A-4255-8AF2-F71DB68A62BF}" destId="{835F8B68-AE22-4B63-B72E-47DBA3B5E75B}" srcOrd="1" destOrd="0" presId="urn:microsoft.com/office/officeart/2005/8/layout/orgChart1"/>
    <dgm:cxn modelId="{E05D11D8-A5C9-45FD-ABF9-8482F4BCEB9D}" type="presParOf" srcId="{69C425F9-EC74-4648-94E4-47FF6662DD46}" destId="{1A8E1AAE-825C-4EEE-B11F-A5F36203AC39}" srcOrd="1" destOrd="0" presId="urn:microsoft.com/office/officeart/2005/8/layout/orgChart1"/>
    <dgm:cxn modelId="{754B8E7F-A215-4CF7-9DB6-038A1E6EFC1D}" type="presParOf" srcId="{69C425F9-EC74-4648-94E4-47FF6662DD46}" destId="{2E4D2E68-C294-4699-AD78-3692FB3484B0}" srcOrd="2" destOrd="0" presId="urn:microsoft.com/office/officeart/2005/8/layout/orgChart1"/>
    <dgm:cxn modelId="{13BC5AE9-5357-41DE-A22E-CFC12D807886}" type="presParOf" srcId="{2ACACABD-2851-433C-B4F5-B5C5AF48E59D}" destId="{588F261A-42BF-4E77-B0F9-385102ABACCA}" srcOrd="4" destOrd="0" presId="urn:microsoft.com/office/officeart/2005/8/layout/orgChart1"/>
    <dgm:cxn modelId="{D5933AB8-41DC-403B-B953-2C6266AD1C54}" type="presParOf" srcId="{2ACACABD-2851-433C-B4F5-B5C5AF48E59D}" destId="{6B8C1D4B-FD05-4624-8BB1-C92EEBD840B5}" srcOrd="5" destOrd="0" presId="urn:microsoft.com/office/officeart/2005/8/layout/orgChart1"/>
    <dgm:cxn modelId="{332F909B-9DB3-43B2-A6C2-9457E57AA93E}" type="presParOf" srcId="{6B8C1D4B-FD05-4624-8BB1-C92EEBD840B5}" destId="{21219120-D0D0-4788-9024-7691B2F6FBDC}" srcOrd="0" destOrd="0" presId="urn:microsoft.com/office/officeart/2005/8/layout/orgChart1"/>
    <dgm:cxn modelId="{2A8F290F-1F8A-4BA3-8973-03C5B9BD7E13}" type="presParOf" srcId="{21219120-D0D0-4788-9024-7691B2F6FBDC}" destId="{3B117DFF-A01C-48CD-BFDF-9C62BD8DE494}" srcOrd="0" destOrd="0" presId="urn:microsoft.com/office/officeart/2005/8/layout/orgChart1"/>
    <dgm:cxn modelId="{C3D60D9C-7A94-461E-BFF4-0A486506AF11}" type="presParOf" srcId="{21219120-D0D0-4788-9024-7691B2F6FBDC}" destId="{AB8E3DFD-1D24-403E-A865-C15EEEC043CD}" srcOrd="1" destOrd="0" presId="urn:microsoft.com/office/officeart/2005/8/layout/orgChart1"/>
    <dgm:cxn modelId="{74254B95-DD39-4A63-AE8E-CD259CE9B189}" type="presParOf" srcId="{6B8C1D4B-FD05-4624-8BB1-C92EEBD840B5}" destId="{5166CBF7-1773-48F1-A515-01639B157CAC}" srcOrd="1" destOrd="0" presId="urn:microsoft.com/office/officeart/2005/8/layout/orgChart1"/>
    <dgm:cxn modelId="{D0BB8C91-B5CB-444E-B627-D510C775FEE3}" type="presParOf" srcId="{6B8C1D4B-FD05-4624-8BB1-C92EEBD840B5}" destId="{4099504C-6F0D-474E-A14C-6F576E2AE9ED}" srcOrd="2" destOrd="0" presId="urn:microsoft.com/office/officeart/2005/8/layout/orgChart1"/>
    <dgm:cxn modelId="{6DA281F4-41F0-475F-9DA1-A19D2B11A81E}" type="presParOf" srcId="{1508EE92-9EBB-409F-BB88-F48E0943511B}" destId="{5D1A6903-C227-45AA-959F-BD2DCB12C21F}" srcOrd="2" destOrd="0" presId="urn:microsoft.com/office/officeart/2005/8/layout/orgChart1"/>
    <dgm:cxn modelId="{6DEADDA1-5076-4F36-ACBB-05C46DE22B39}" type="presParOf" srcId="{D659A250-5584-437A-8403-C5A11C509B41}" destId="{CD36C0A0-9E89-424B-932B-CBB12544C136}" srcOrd="4" destOrd="0" presId="urn:microsoft.com/office/officeart/2005/8/layout/orgChart1"/>
    <dgm:cxn modelId="{0669D2C6-DFAE-4048-9EEE-05C1E9DE0DB4}" type="presParOf" srcId="{D659A250-5584-437A-8403-C5A11C509B41}" destId="{56526B38-2691-4973-BF9E-E3EEF3E4E5BD}" srcOrd="5" destOrd="0" presId="urn:microsoft.com/office/officeart/2005/8/layout/orgChart1"/>
    <dgm:cxn modelId="{B2122A36-9DC4-4047-9935-41CA63EE6B08}" type="presParOf" srcId="{56526B38-2691-4973-BF9E-E3EEF3E4E5BD}" destId="{598056B2-44AF-4527-A6CD-9CFB9B421530}" srcOrd="0" destOrd="0" presId="urn:microsoft.com/office/officeart/2005/8/layout/orgChart1"/>
    <dgm:cxn modelId="{2F4E79F3-80C9-495A-983C-91601381071F}" type="presParOf" srcId="{598056B2-44AF-4527-A6CD-9CFB9B421530}" destId="{1E4C5C43-ECF5-4E02-B6D4-8149312C67DC}" srcOrd="0" destOrd="0" presId="urn:microsoft.com/office/officeart/2005/8/layout/orgChart1"/>
    <dgm:cxn modelId="{B55B5D44-DF42-4ACD-8CB3-FA03851FE51C}" type="presParOf" srcId="{598056B2-44AF-4527-A6CD-9CFB9B421530}" destId="{5F356E02-BBCE-480E-9BA4-A40C54960DF1}" srcOrd="1" destOrd="0" presId="urn:microsoft.com/office/officeart/2005/8/layout/orgChart1"/>
    <dgm:cxn modelId="{F1CBD5E4-98C9-4B4F-B634-452D1E626C9B}" type="presParOf" srcId="{56526B38-2691-4973-BF9E-E3EEF3E4E5BD}" destId="{8C5E5761-E9EB-42E0-B40A-AB4220D73F0C}" srcOrd="1" destOrd="0" presId="urn:microsoft.com/office/officeart/2005/8/layout/orgChart1"/>
    <dgm:cxn modelId="{05C8F8A3-7566-410D-AFC4-4AFAA2AEB8D4}" type="presParOf" srcId="{8C5E5761-E9EB-42E0-B40A-AB4220D73F0C}" destId="{EE256DFA-F9A4-46E9-96BC-71AB18787455}" srcOrd="0" destOrd="0" presId="urn:microsoft.com/office/officeart/2005/8/layout/orgChart1"/>
    <dgm:cxn modelId="{B15CB19F-36AB-4F3A-B623-A7A045C9B1CF}" type="presParOf" srcId="{8C5E5761-E9EB-42E0-B40A-AB4220D73F0C}" destId="{C9211B55-E44D-45D6-8968-B8D59F46A234}" srcOrd="1" destOrd="0" presId="urn:microsoft.com/office/officeart/2005/8/layout/orgChart1"/>
    <dgm:cxn modelId="{629E164C-3EF4-496B-9158-0C4719B00884}" type="presParOf" srcId="{C9211B55-E44D-45D6-8968-B8D59F46A234}" destId="{FA468FCA-9FE9-4E0E-A488-E4B3D96D069B}" srcOrd="0" destOrd="0" presId="urn:microsoft.com/office/officeart/2005/8/layout/orgChart1"/>
    <dgm:cxn modelId="{348FA755-2B7E-49AC-B902-6EC1A35C8240}" type="presParOf" srcId="{FA468FCA-9FE9-4E0E-A488-E4B3D96D069B}" destId="{6B8D1820-0EDD-4FE2-A6B3-6EB67D720B75}" srcOrd="0" destOrd="0" presId="urn:microsoft.com/office/officeart/2005/8/layout/orgChart1"/>
    <dgm:cxn modelId="{5C710628-DA81-4ACF-82AD-CA09D631675F}" type="presParOf" srcId="{FA468FCA-9FE9-4E0E-A488-E4B3D96D069B}" destId="{E30D865A-123B-40B8-AC54-3694EB772DD1}" srcOrd="1" destOrd="0" presId="urn:microsoft.com/office/officeart/2005/8/layout/orgChart1"/>
    <dgm:cxn modelId="{3BF2197A-0A8D-44D3-AF82-575E387075E8}" type="presParOf" srcId="{C9211B55-E44D-45D6-8968-B8D59F46A234}" destId="{CB94A984-788E-49E9-8679-20681B079F21}" srcOrd="1" destOrd="0" presId="urn:microsoft.com/office/officeart/2005/8/layout/orgChart1"/>
    <dgm:cxn modelId="{16010359-943D-45F6-AD09-4110AFDE3BF4}" type="presParOf" srcId="{C9211B55-E44D-45D6-8968-B8D59F46A234}" destId="{E33A8F2F-6C0C-4EDC-B18E-8D2A60B76DD7}" srcOrd="2" destOrd="0" presId="urn:microsoft.com/office/officeart/2005/8/layout/orgChart1"/>
    <dgm:cxn modelId="{DDD81E1A-0FC0-47CE-8D4B-610F00A790A3}" type="presParOf" srcId="{8C5E5761-E9EB-42E0-B40A-AB4220D73F0C}" destId="{D58BB304-55D8-4F01-9EDC-D1DFE5FC7474}" srcOrd="2" destOrd="0" presId="urn:microsoft.com/office/officeart/2005/8/layout/orgChart1"/>
    <dgm:cxn modelId="{AE13878B-AF87-4121-9C85-3D67FE67D140}" type="presParOf" srcId="{8C5E5761-E9EB-42E0-B40A-AB4220D73F0C}" destId="{8B752D26-F7CB-4AA9-9334-DC93EA74DCB3}" srcOrd="3" destOrd="0" presId="urn:microsoft.com/office/officeart/2005/8/layout/orgChart1"/>
    <dgm:cxn modelId="{DA0ED25F-47F6-49F9-B500-E506B74A2472}" type="presParOf" srcId="{8B752D26-F7CB-4AA9-9334-DC93EA74DCB3}" destId="{1D5AF812-D2A8-4CEC-96F1-103C573925EA}" srcOrd="0" destOrd="0" presId="urn:microsoft.com/office/officeart/2005/8/layout/orgChart1"/>
    <dgm:cxn modelId="{EE1E9753-2221-4AC6-98E6-1CC5365D5DF9}" type="presParOf" srcId="{1D5AF812-D2A8-4CEC-96F1-103C573925EA}" destId="{51D9081D-86CF-4195-8FFC-754806D749EA}" srcOrd="0" destOrd="0" presId="urn:microsoft.com/office/officeart/2005/8/layout/orgChart1"/>
    <dgm:cxn modelId="{17552151-9A2E-4966-A15D-92B4DDB070BB}" type="presParOf" srcId="{1D5AF812-D2A8-4CEC-96F1-103C573925EA}" destId="{0DA81D2F-EC78-4645-B4B8-D28AAD522D87}" srcOrd="1" destOrd="0" presId="urn:microsoft.com/office/officeart/2005/8/layout/orgChart1"/>
    <dgm:cxn modelId="{27C95A7E-745F-4FD9-A9EB-A855F8527978}" type="presParOf" srcId="{8B752D26-F7CB-4AA9-9334-DC93EA74DCB3}" destId="{8F937B4C-3D24-4B19-910F-1743592C378A}" srcOrd="1" destOrd="0" presId="urn:microsoft.com/office/officeart/2005/8/layout/orgChart1"/>
    <dgm:cxn modelId="{6F637446-81F8-46B5-B3B3-B92FD5A17C39}" type="presParOf" srcId="{8B752D26-F7CB-4AA9-9334-DC93EA74DCB3}" destId="{67A1B459-FCD2-472B-B6CF-E6BC9A7F1425}" srcOrd="2" destOrd="0" presId="urn:microsoft.com/office/officeart/2005/8/layout/orgChart1"/>
    <dgm:cxn modelId="{CC5B71FD-7C30-4F0F-8CC8-8B2DC95AB3DD}" type="presParOf" srcId="{56526B38-2691-4973-BF9E-E3EEF3E4E5BD}" destId="{69B586AF-16D7-4003-A146-6F947F3C390D}" srcOrd="2" destOrd="0" presId="urn:microsoft.com/office/officeart/2005/8/layout/orgChart1"/>
    <dgm:cxn modelId="{F9770ED2-0423-4588-BDBA-1D302B55CDAC}" type="presParOf" srcId="{E0A70765-1418-4210-A4FA-30C3E3695AD8}" destId="{34092B06-6D2A-4FD2-AE90-16D7B5CE44A1}" srcOrd="2" destOrd="0" presId="urn:microsoft.com/office/officeart/2005/8/layout/orgChart1"/>
  </dgm:cxnLst>
  <dgm:bg>
    <a:solidFill>
      <a:srgbClr val="FFFF0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334E4-CDE6-4731-992C-37DA74AD4742}" type="doc">
      <dgm:prSet loTypeId="urn:microsoft.com/office/officeart/2005/8/layout/cycle1" loCatId="cycle" qsTypeId="urn:microsoft.com/office/officeart/2005/8/quickstyle/simple1" qsCatId="simple" csTypeId="urn:microsoft.com/office/officeart/2005/8/colors/accent1_2" csCatId="accent1" phldr="0"/>
      <dgm:spPr/>
      <dgm:t>
        <a:bodyPr/>
        <a:lstStyle/>
        <a:p>
          <a:endParaRPr lang="ru-RU"/>
        </a:p>
      </dgm:t>
    </dgm:pt>
    <dgm:pt modelId="{2A000723-DBAB-4312-BB75-F1A22359D1B1}">
      <dgm:prSet phldrT="[Текст]" phldr="1"/>
      <dgm:spPr/>
      <dgm:t>
        <a:bodyPr/>
        <a:lstStyle/>
        <a:p>
          <a:endParaRPr lang="ru-RU"/>
        </a:p>
      </dgm:t>
    </dgm:pt>
    <dgm:pt modelId="{887211B2-8245-4FDA-9E2A-BDF9B512B22F}" type="parTrans" cxnId="{E3A0B03C-879B-4502-9D09-503FDCA466B0}">
      <dgm:prSet/>
      <dgm:spPr/>
      <dgm:t>
        <a:bodyPr/>
        <a:lstStyle/>
        <a:p>
          <a:endParaRPr lang="ru-RU"/>
        </a:p>
      </dgm:t>
    </dgm:pt>
    <dgm:pt modelId="{AFD1E5F2-FE86-40AC-AE9B-9B554DDCB9E5}" type="sibTrans" cxnId="{E3A0B03C-879B-4502-9D09-503FDCA466B0}">
      <dgm:prSet/>
      <dgm:spPr/>
      <dgm:t>
        <a:bodyPr/>
        <a:lstStyle/>
        <a:p>
          <a:endParaRPr lang="ru-RU"/>
        </a:p>
      </dgm:t>
    </dgm:pt>
    <dgm:pt modelId="{498C58A4-574B-48DD-8C65-1F3E089A468A}">
      <dgm:prSet phldrT="[Текст]" phldr="1"/>
      <dgm:spPr/>
      <dgm:t>
        <a:bodyPr/>
        <a:lstStyle/>
        <a:p>
          <a:endParaRPr lang="ru-RU"/>
        </a:p>
      </dgm:t>
    </dgm:pt>
    <dgm:pt modelId="{80ADE193-982C-4D43-BFA7-DACA4148184F}" type="parTrans" cxnId="{653D0F17-D30F-4AFA-9AB6-8F1901354E75}">
      <dgm:prSet/>
      <dgm:spPr/>
      <dgm:t>
        <a:bodyPr/>
        <a:lstStyle/>
        <a:p>
          <a:endParaRPr lang="ru-RU"/>
        </a:p>
      </dgm:t>
    </dgm:pt>
    <dgm:pt modelId="{4E8AD6B4-436E-4DCF-8CAB-D09135D469FC}" type="sibTrans" cxnId="{653D0F17-D30F-4AFA-9AB6-8F1901354E75}">
      <dgm:prSet/>
      <dgm:spPr/>
      <dgm:t>
        <a:bodyPr/>
        <a:lstStyle/>
        <a:p>
          <a:endParaRPr lang="ru-RU"/>
        </a:p>
      </dgm:t>
    </dgm:pt>
    <dgm:pt modelId="{27127585-39AD-414C-B33D-79F123AE243A}">
      <dgm:prSet phldrT="[Текст]" phldr="1"/>
      <dgm:spPr/>
      <dgm:t>
        <a:bodyPr/>
        <a:lstStyle/>
        <a:p>
          <a:endParaRPr lang="ru-RU"/>
        </a:p>
      </dgm:t>
    </dgm:pt>
    <dgm:pt modelId="{E1B3984A-8876-4619-B31D-A20BD608AF19}" type="parTrans" cxnId="{09606449-7AFF-4C74-9CE6-77A64217D43A}">
      <dgm:prSet/>
      <dgm:spPr/>
      <dgm:t>
        <a:bodyPr/>
        <a:lstStyle/>
        <a:p>
          <a:endParaRPr lang="ru-RU"/>
        </a:p>
      </dgm:t>
    </dgm:pt>
    <dgm:pt modelId="{7A9D2985-A9CB-4941-8D5D-E5E7B9772D98}" type="sibTrans" cxnId="{09606449-7AFF-4C74-9CE6-77A64217D43A}">
      <dgm:prSet/>
      <dgm:spPr/>
      <dgm:t>
        <a:bodyPr/>
        <a:lstStyle/>
        <a:p>
          <a:endParaRPr lang="ru-RU"/>
        </a:p>
      </dgm:t>
    </dgm:pt>
    <dgm:pt modelId="{5CC172F0-4FC2-4B7D-9B14-835156D864E4}">
      <dgm:prSet phldrT="[Текст]" phldr="1"/>
      <dgm:spPr/>
      <dgm:t>
        <a:bodyPr/>
        <a:lstStyle/>
        <a:p>
          <a:endParaRPr lang="ru-RU"/>
        </a:p>
      </dgm:t>
    </dgm:pt>
    <dgm:pt modelId="{B4545A0E-BF38-4D81-BF25-2B3FD2F31F43}" type="parTrans" cxnId="{1F8C27B0-30DA-4C9A-B63E-A16EA141F0A9}">
      <dgm:prSet/>
      <dgm:spPr/>
      <dgm:t>
        <a:bodyPr/>
        <a:lstStyle/>
        <a:p>
          <a:endParaRPr lang="ru-RU"/>
        </a:p>
      </dgm:t>
    </dgm:pt>
    <dgm:pt modelId="{848150C1-7C41-4589-BE53-C66DCC5AF05D}" type="sibTrans" cxnId="{1F8C27B0-30DA-4C9A-B63E-A16EA141F0A9}">
      <dgm:prSet/>
      <dgm:spPr/>
      <dgm:t>
        <a:bodyPr/>
        <a:lstStyle/>
        <a:p>
          <a:endParaRPr lang="ru-RU"/>
        </a:p>
      </dgm:t>
    </dgm:pt>
    <dgm:pt modelId="{CC5F6AD4-2DBB-4023-9011-AAD884AF511F}">
      <dgm:prSet phldrT="[Текст]" phldr="1"/>
      <dgm:spPr/>
      <dgm:t>
        <a:bodyPr/>
        <a:lstStyle/>
        <a:p>
          <a:endParaRPr lang="ru-RU"/>
        </a:p>
      </dgm:t>
    </dgm:pt>
    <dgm:pt modelId="{77F9A70F-4B19-44B8-A03A-17EA3C151B86}" type="parTrans" cxnId="{C543AD42-A11F-4D32-AEFE-ABCB2E68741F}">
      <dgm:prSet/>
      <dgm:spPr/>
      <dgm:t>
        <a:bodyPr/>
        <a:lstStyle/>
        <a:p>
          <a:endParaRPr lang="ru-RU"/>
        </a:p>
      </dgm:t>
    </dgm:pt>
    <dgm:pt modelId="{4E9D4E0D-7A16-4226-BC49-C23FAB39B885}" type="sibTrans" cxnId="{C543AD42-A11F-4D32-AEFE-ABCB2E68741F}">
      <dgm:prSet/>
      <dgm:spPr/>
      <dgm:t>
        <a:bodyPr/>
        <a:lstStyle/>
        <a:p>
          <a:endParaRPr lang="ru-RU"/>
        </a:p>
      </dgm:t>
    </dgm:pt>
    <dgm:pt modelId="{6A94C982-F452-4B3D-BE93-F9655F32F60C}" type="pres">
      <dgm:prSet presAssocID="{697334E4-CDE6-4731-992C-37DA74AD4742}" presName="cycle" presStyleCnt="0">
        <dgm:presLayoutVars>
          <dgm:dir val="rev"/>
          <dgm:resizeHandles val="exact"/>
        </dgm:presLayoutVars>
      </dgm:prSet>
      <dgm:spPr/>
      <dgm:t>
        <a:bodyPr/>
        <a:lstStyle/>
        <a:p>
          <a:endParaRPr lang="ru-RU"/>
        </a:p>
      </dgm:t>
    </dgm:pt>
    <dgm:pt modelId="{C2B1112A-533C-49C3-8DB4-9CD5565BFB80}" type="pres">
      <dgm:prSet presAssocID="{2A000723-DBAB-4312-BB75-F1A22359D1B1}" presName="dummy" presStyleCnt="0"/>
      <dgm:spPr/>
    </dgm:pt>
    <dgm:pt modelId="{E6FC9B20-31FE-4AD9-8734-9ADEFBACC6C1}" type="pres">
      <dgm:prSet presAssocID="{2A000723-DBAB-4312-BB75-F1A22359D1B1}" presName="node" presStyleLbl="revTx" presStyleIdx="0" presStyleCnt="5">
        <dgm:presLayoutVars>
          <dgm:bulletEnabled val="1"/>
        </dgm:presLayoutVars>
      </dgm:prSet>
      <dgm:spPr/>
      <dgm:t>
        <a:bodyPr/>
        <a:lstStyle/>
        <a:p>
          <a:endParaRPr lang="ru-RU"/>
        </a:p>
      </dgm:t>
    </dgm:pt>
    <dgm:pt modelId="{1F0F2DB4-08D8-48F1-AC8A-51A0756798AB}" type="pres">
      <dgm:prSet presAssocID="{AFD1E5F2-FE86-40AC-AE9B-9B554DDCB9E5}" presName="sibTrans" presStyleLbl="node1" presStyleIdx="0" presStyleCnt="5"/>
      <dgm:spPr/>
      <dgm:t>
        <a:bodyPr/>
        <a:lstStyle/>
        <a:p>
          <a:endParaRPr lang="ru-RU"/>
        </a:p>
      </dgm:t>
    </dgm:pt>
    <dgm:pt modelId="{E8E6BC8C-E1D6-49A5-8839-F6709B677081}" type="pres">
      <dgm:prSet presAssocID="{498C58A4-574B-48DD-8C65-1F3E089A468A}" presName="dummy" presStyleCnt="0"/>
      <dgm:spPr/>
    </dgm:pt>
    <dgm:pt modelId="{20312336-9FF3-4BF1-9B26-7155FB458478}" type="pres">
      <dgm:prSet presAssocID="{498C58A4-574B-48DD-8C65-1F3E089A468A}" presName="node" presStyleLbl="revTx" presStyleIdx="1" presStyleCnt="5">
        <dgm:presLayoutVars>
          <dgm:bulletEnabled val="1"/>
        </dgm:presLayoutVars>
      </dgm:prSet>
      <dgm:spPr/>
      <dgm:t>
        <a:bodyPr/>
        <a:lstStyle/>
        <a:p>
          <a:endParaRPr lang="ru-RU"/>
        </a:p>
      </dgm:t>
    </dgm:pt>
    <dgm:pt modelId="{6D330F39-31E0-4FE3-992D-A98B6034E905}" type="pres">
      <dgm:prSet presAssocID="{4E8AD6B4-436E-4DCF-8CAB-D09135D469FC}" presName="sibTrans" presStyleLbl="node1" presStyleIdx="1" presStyleCnt="5"/>
      <dgm:spPr/>
      <dgm:t>
        <a:bodyPr/>
        <a:lstStyle/>
        <a:p>
          <a:endParaRPr lang="ru-RU"/>
        </a:p>
      </dgm:t>
    </dgm:pt>
    <dgm:pt modelId="{8AB7B80C-BE2E-4B59-AB4F-7B3A6C9E7061}" type="pres">
      <dgm:prSet presAssocID="{27127585-39AD-414C-B33D-79F123AE243A}" presName="dummy" presStyleCnt="0"/>
      <dgm:spPr/>
    </dgm:pt>
    <dgm:pt modelId="{3702221D-4CB9-4A26-B883-3088972E314B}" type="pres">
      <dgm:prSet presAssocID="{27127585-39AD-414C-B33D-79F123AE243A}" presName="node" presStyleLbl="revTx" presStyleIdx="2" presStyleCnt="5">
        <dgm:presLayoutVars>
          <dgm:bulletEnabled val="1"/>
        </dgm:presLayoutVars>
      </dgm:prSet>
      <dgm:spPr/>
      <dgm:t>
        <a:bodyPr/>
        <a:lstStyle/>
        <a:p>
          <a:endParaRPr lang="ru-RU"/>
        </a:p>
      </dgm:t>
    </dgm:pt>
    <dgm:pt modelId="{F5A416F4-FF47-4146-B031-50ECD03EB5CA}" type="pres">
      <dgm:prSet presAssocID="{7A9D2985-A9CB-4941-8D5D-E5E7B9772D98}" presName="sibTrans" presStyleLbl="node1" presStyleIdx="2" presStyleCnt="5"/>
      <dgm:spPr/>
      <dgm:t>
        <a:bodyPr/>
        <a:lstStyle/>
        <a:p>
          <a:endParaRPr lang="ru-RU"/>
        </a:p>
      </dgm:t>
    </dgm:pt>
    <dgm:pt modelId="{5854E554-CCFD-4F10-AE91-D18E127EA9DD}" type="pres">
      <dgm:prSet presAssocID="{5CC172F0-4FC2-4B7D-9B14-835156D864E4}" presName="dummy" presStyleCnt="0"/>
      <dgm:spPr/>
    </dgm:pt>
    <dgm:pt modelId="{408FA82A-5E6F-430A-AA1D-AC612F6657AC}" type="pres">
      <dgm:prSet presAssocID="{5CC172F0-4FC2-4B7D-9B14-835156D864E4}" presName="node" presStyleLbl="revTx" presStyleIdx="3" presStyleCnt="5">
        <dgm:presLayoutVars>
          <dgm:bulletEnabled val="1"/>
        </dgm:presLayoutVars>
      </dgm:prSet>
      <dgm:spPr/>
      <dgm:t>
        <a:bodyPr/>
        <a:lstStyle/>
        <a:p>
          <a:endParaRPr lang="ru-RU"/>
        </a:p>
      </dgm:t>
    </dgm:pt>
    <dgm:pt modelId="{C0635C88-B60E-4D5E-A5D8-306C5661B3DE}" type="pres">
      <dgm:prSet presAssocID="{848150C1-7C41-4589-BE53-C66DCC5AF05D}" presName="sibTrans" presStyleLbl="node1" presStyleIdx="3" presStyleCnt="5"/>
      <dgm:spPr/>
      <dgm:t>
        <a:bodyPr/>
        <a:lstStyle/>
        <a:p>
          <a:endParaRPr lang="ru-RU"/>
        </a:p>
      </dgm:t>
    </dgm:pt>
    <dgm:pt modelId="{B9871495-5960-4386-A867-ADDCE996BC2B}" type="pres">
      <dgm:prSet presAssocID="{CC5F6AD4-2DBB-4023-9011-AAD884AF511F}" presName="dummy" presStyleCnt="0"/>
      <dgm:spPr/>
    </dgm:pt>
    <dgm:pt modelId="{6C871811-C358-4F16-AF3A-85D69DDECE35}" type="pres">
      <dgm:prSet presAssocID="{CC5F6AD4-2DBB-4023-9011-AAD884AF511F}" presName="node" presStyleLbl="revTx" presStyleIdx="4" presStyleCnt="5">
        <dgm:presLayoutVars>
          <dgm:bulletEnabled val="1"/>
        </dgm:presLayoutVars>
      </dgm:prSet>
      <dgm:spPr/>
      <dgm:t>
        <a:bodyPr/>
        <a:lstStyle/>
        <a:p>
          <a:endParaRPr lang="ru-RU"/>
        </a:p>
      </dgm:t>
    </dgm:pt>
    <dgm:pt modelId="{EA957E76-1191-47F2-A069-4C37D6FC4AD4}" type="pres">
      <dgm:prSet presAssocID="{4E9D4E0D-7A16-4226-BC49-C23FAB39B885}" presName="sibTrans" presStyleLbl="node1" presStyleIdx="4" presStyleCnt="5"/>
      <dgm:spPr/>
      <dgm:t>
        <a:bodyPr/>
        <a:lstStyle/>
        <a:p>
          <a:endParaRPr lang="ru-RU"/>
        </a:p>
      </dgm:t>
    </dgm:pt>
  </dgm:ptLst>
  <dgm:cxnLst>
    <dgm:cxn modelId="{1B91B82F-C5D7-4625-A11F-CF237A56B616}" type="presOf" srcId="{5CC172F0-4FC2-4B7D-9B14-835156D864E4}" destId="{408FA82A-5E6F-430A-AA1D-AC612F6657AC}" srcOrd="0" destOrd="0" presId="urn:microsoft.com/office/officeart/2005/8/layout/cycle1"/>
    <dgm:cxn modelId="{01E84DB4-ADA5-4D4E-B52C-BAF7979EC44F}" type="presOf" srcId="{697334E4-CDE6-4731-992C-37DA74AD4742}" destId="{6A94C982-F452-4B3D-BE93-F9655F32F60C}" srcOrd="0" destOrd="0" presId="urn:microsoft.com/office/officeart/2005/8/layout/cycle1"/>
    <dgm:cxn modelId="{C543AD42-A11F-4D32-AEFE-ABCB2E68741F}" srcId="{697334E4-CDE6-4731-992C-37DA74AD4742}" destId="{CC5F6AD4-2DBB-4023-9011-AAD884AF511F}" srcOrd="4" destOrd="0" parTransId="{77F9A70F-4B19-44B8-A03A-17EA3C151B86}" sibTransId="{4E9D4E0D-7A16-4226-BC49-C23FAB39B885}"/>
    <dgm:cxn modelId="{1558AB4D-A929-4CBA-B578-5555F7180D7A}" type="presOf" srcId="{2A000723-DBAB-4312-BB75-F1A22359D1B1}" destId="{E6FC9B20-31FE-4AD9-8734-9ADEFBACC6C1}" srcOrd="0" destOrd="0" presId="urn:microsoft.com/office/officeart/2005/8/layout/cycle1"/>
    <dgm:cxn modelId="{0E525B0F-4751-4280-A6F2-DE6D36E8BCE5}" type="presOf" srcId="{848150C1-7C41-4589-BE53-C66DCC5AF05D}" destId="{C0635C88-B60E-4D5E-A5D8-306C5661B3DE}" srcOrd="0" destOrd="0" presId="urn:microsoft.com/office/officeart/2005/8/layout/cycle1"/>
    <dgm:cxn modelId="{74F648E0-3897-4C12-84CB-05BB1C1D3747}" type="presOf" srcId="{498C58A4-574B-48DD-8C65-1F3E089A468A}" destId="{20312336-9FF3-4BF1-9B26-7155FB458478}" srcOrd="0" destOrd="0" presId="urn:microsoft.com/office/officeart/2005/8/layout/cycle1"/>
    <dgm:cxn modelId="{4CBE2CA3-495D-4F98-ABA1-8F1BA4A23D8B}" type="presOf" srcId="{4E8AD6B4-436E-4DCF-8CAB-D09135D469FC}" destId="{6D330F39-31E0-4FE3-992D-A98B6034E905}" srcOrd="0" destOrd="0" presId="urn:microsoft.com/office/officeart/2005/8/layout/cycle1"/>
    <dgm:cxn modelId="{09606449-7AFF-4C74-9CE6-77A64217D43A}" srcId="{697334E4-CDE6-4731-992C-37DA74AD4742}" destId="{27127585-39AD-414C-B33D-79F123AE243A}" srcOrd="2" destOrd="0" parTransId="{E1B3984A-8876-4619-B31D-A20BD608AF19}" sibTransId="{7A9D2985-A9CB-4941-8D5D-E5E7B9772D98}"/>
    <dgm:cxn modelId="{1F8C27B0-30DA-4C9A-B63E-A16EA141F0A9}" srcId="{697334E4-CDE6-4731-992C-37DA74AD4742}" destId="{5CC172F0-4FC2-4B7D-9B14-835156D864E4}" srcOrd="3" destOrd="0" parTransId="{B4545A0E-BF38-4D81-BF25-2B3FD2F31F43}" sibTransId="{848150C1-7C41-4589-BE53-C66DCC5AF05D}"/>
    <dgm:cxn modelId="{602DF0ED-1FA7-4241-A8A0-DE2ED8CB5E88}" type="presOf" srcId="{4E9D4E0D-7A16-4226-BC49-C23FAB39B885}" destId="{EA957E76-1191-47F2-A069-4C37D6FC4AD4}" srcOrd="0" destOrd="0" presId="urn:microsoft.com/office/officeart/2005/8/layout/cycle1"/>
    <dgm:cxn modelId="{653D0F17-D30F-4AFA-9AB6-8F1901354E75}" srcId="{697334E4-CDE6-4731-992C-37DA74AD4742}" destId="{498C58A4-574B-48DD-8C65-1F3E089A468A}" srcOrd="1" destOrd="0" parTransId="{80ADE193-982C-4D43-BFA7-DACA4148184F}" sibTransId="{4E8AD6B4-436E-4DCF-8CAB-D09135D469FC}"/>
    <dgm:cxn modelId="{BF6275F1-646A-4DAE-9E64-8FFA1AFE98DF}" type="presOf" srcId="{AFD1E5F2-FE86-40AC-AE9B-9B554DDCB9E5}" destId="{1F0F2DB4-08D8-48F1-AC8A-51A0756798AB}" srcOrd="0" destOrd="0" presId="urn:microsoft.com/office/officeart/2005/8/layout/cycle1"/>
    <dgm:cxn modelId="{DAAFC0D8-367F-4EF7-A574-420CEF01BE18}" type="presOf" srcId="{27127585-39AD-414C-B33D-79F123AE243A}" destId="{3702221D-4CB9-4A26-B883-3088972E314B}" srcOrd="0" destOrd="0" presId="urn:microsoft.com/office/officeart/2005/8/layout/cycle1"/>
    <dgm:cxn modelId="{E3A0B03C-879B-4502-9D09-503FDCA466B0}" srcId="{697334E4-CDE6-4731-992C-37DA74AD4742}" destId="{2A000723-DBAB-4312-BB75-F1A22359D1B1}" srcOrd="0" destOrd="0" parTransId="{887211B2-8245-4FDA-9E2A-BDF9B512B22F}" sibTransId="{AFD1E5F2-FE86-40AC-AE9B-9B554DDCB9E5}"/>
    <dgm:cxn modelId="{29371F24-6E85-424E-994E-56E4A3228FD7}" type="presOf" srcId="{7A9D2985-A9CB-4941-8D5D-E5E7B9772D98}" destId="{F5A416F4-FF47-4146-B031-50ECD03EB5CA}" srcOrd="0" destOrd="0" presId="urn:microsoft.com/office/officeart/2005/8/layout/cycle1"/>
    <dgm:cxn modelId="{ED01720B-67EE-4AF9-BA3C-04F565828E3F}" type="presOf" srcId="{CC5F6AD4-2DBB-4023-9011-AAD884AF511F}" destId="{6C871811-C358-4F16-AF3A-85D69DDECE35}" srcOrd="0" destOrd="0" presId="urn:microsoft.com/office/officeart/2005/8/layout/cycle1"/>
    <dgm:cxn modelId="{40FBB58E-9EA1-401D-AC32-3ED4ADB72348}" type="presParOf" srcId="{6A94C982-F452-4B3D-BE93-F9655F32F60C}" destId="{C2B1112A-533C-49C3-8DB4-9CD5565BFB80}" srcOrd="0" destOrd="0" presId="urn:microsoft.com/office/officeart/2005/8/layout/cycle1"/>
    <dgm:cxn modelId="{7593AB30-DFBF-4375-91B3-D9F9C36E62A2}" type="presParOf" srcId="{6A94C982-F452-4B3D-BE93-F9655F32F60C}" destId="{E6FC9B20-31FE-4AD9-8734-9ADEFBACC6C1}" srcOrd="1" destOrd="0" presId="urn:microsoft.com/office/officeart/2005/8/layout/cycle1"/>
    <dgm:cxn modelId="{FCF9C9E3-4426-428A-96B6-847F7347A7A7}" type="presParOf" srcId="{6A94C982-F452-4B3D-BE93-F9655F32F60C}" destId="{1F0F2DB4-08D8-48F1-AC8A-51A0756798AB}" srcOrd="2" destOrd="0" presId="urn:microsoft.com/office/officeart/2005/8/layout/cycle1"/>
    <dgm:cxn modelId="{375AFB34-5ADE-4B8D-91D5-A26CB9ED9C86}" type="presParOf" srcId="{6A94C982-F452-4B3D-BE93-F9655F32F60C}" destId="{E8E6BC8C-E1D6-49A5-8839-F6709B677081}" srcOrd="3" destOrd="0" presId="urn:microsoft.com/office/officeart/2005/8/layout/cycle1"/>
    <dgm:cxn modelId="{0F5790EE-40EC-495B-9228-48B3698ED1A6}" type="presParOf" srcId="{6A94C982-F452-4B3D-BE93-F9655F32F60C}" destId="{20312336-9FF3-4BF1-9B26-7155FB458478}" srcOrd="4" destOrd="0" presId="urn:microsoft.com/office/officeart/2005/8/layout/cycle1"/>
    <dgm:cxn modelId="{C1252E58-E2F3-4453-B53F-F9B6717F5CBC}" type="presParOf" srcId="{6A94C982-F452-4B3D-BE93-F9655F32F60C}" destId="{6D330F39-31E0-4FE3-992D-A98B6034E905}" srcOrd="5" destOrd="0" presId="urn:microsoft.com/office/officeart/2005/8/layout/cycle1"/>
    <dgm:cxn modelId="{B34A8209-B855-4871-954F-221218B15C30}" type="presParOf" srcId="{6A94C982-F452-4B3D-BE93-F9655F32F60C}" destId="{8AB7B80C-BE2E-4B59-AB4F-7B3A6C9E7061}" srcOrd="6" destOrd="0" presId="urn:microsoft.com/office/officeart/2005/8/layout/cycle1"/>
    <dgm:cxn modelId="{D190B06F-F01A-4518-B987-FF318D64C6B4}" type="presParOf" srcId="{6A94C982-F452-4B3D-BE93-F9655F32F60C}" destId="{3702221D-4CB9-4A26-B883-3088972E314B}" srcOrd="7" destOrd="0" presId="urn:microsoft.com/office/officeart/2005/8/layout/cycle1"/>
    <dgm:cxn modelId="{95C64340-C8FC-4411-8DBE-97F6A04BAD16}" type="presParOf" srcId="{6A94C982-F452-4B3D-BE93-F9655F32F60C}" destId="{F5A416F4-FF47-4146-B031-50ECD03EB5CA}" srcOrd="8" destOrd="0" presId="urn:microsoft.com/office/officeart/2005/8/layout/cycle1"/>
    <dgm:cxn modelId="{CD93CA89-F409-49CE-A8A6-8EE1D07FF0EF}" type="presParOf" srcId="{6A94C982-F452-4B3D-BE93-F9655F32F60C}" destId="{5854E554-CCFD-4F10-AE91-D18E127EA9DD}" srcOrd="9" destOrd="0" presId="urn:microsoft.com/office/officeart/2005/8/layout/cycle1"/>
    <dgm:cxn modelId="{CD9107E1-9B4A-49D5-B16B-2EC075695F32}" type="presParOf" srcId="{6A94C982-F452-4B3D-BE93-F9655F32F60C}" destId="{408FA82A-5E6F-430A-AA1D-AC612F6657AC}" srcOrd="10" destOrd="0" presId="urn:microsoft.com/office/officeart/2005/8/layout/cycle1"/>
    <dgm:cxn modelId="{8E4E125D-FF6E-483F-B2D1-FC0DB72CC43E}" type="presParOf" srcId="{6A94C982-F452-4B3D-BE93-F9655F32F60C}" destId="{C0635C88-B60E-4D5E-A5D8-306C5661B3DE}" srcOrd="11" destOrd="0" presId="urn:microsoft.com/office/officeart/2005/8/layout/cycle1"/>
    <dgm:cxn modelId="{1ACE2E3D-5B11-434B-806A-DD36817D660C}" type="presParOf" srcId="{6A94C982-F452-4B3D-BE93-F9655F32F60C}" destId="{B9871495-5960-4386-A867-ADDCE996BC2B}" srcOrd="12" destOrd="0" presId="urn:microsoft.com/office/officeart/2005/8/layout/cycle1"/>
    <dgm:cxn modelId="{11950B69-FE3B-49B2-8806-ECBD1FC9C525}" type="presParOf" srcId="{6A94C982-F452-4B3D-BE93-F9655F32F60C}" destId="{6C871811-C358-4F16-AF3A-85D69DDECE35}" srcOrd="13" destOrd="0" presId="urn:microsoft.com/office/officeart/2005/8/layout/cycle1"/>
    <dgm:cxn modelId="{3A63501C-3E1E-4676-A028-0579086887B7}" type="presParOf" srcId="{6A94C982-F452-4B3D-BE93-F9655F32F60C}" destId="{EA957E76-1191-47F2-A069-4C37D6FC4AD4}"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BB304-55D8-4F01-9EDC-D1DFE5FC7474}">
      <dsp:nvSpPr>
        <dsp:cNvPr id="0" name=""/>
        <dsp:cNvSpPr/>
      </dsp:nvSpPr>
      <dsp:spPr>
        <a:xfrm>
          <a:off x="6097720" y="2281211"/>
          <a:ext cx="282540" cy="2203818"/>
        </a:xfrm>
        <a:custGeom>
          <a:avLst/>
          <a:gdLst/>
          <a:ahLst/>
          <a:cxnLst/>
          <a:rect l="0" t="0" r="0" b="0"/>
          <a:pathLst>
            <a:path>
              <a:moveTo>
                <a:pt x="0" y="0"/>
              </a:moveTo>
              <a:lnTo>
                <a:pt x="0" y="2203818"/>
              </a:lnTo>
              <a:lnTo>
                <a:pt x="282540" y="22038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56DFA-F9A4-46E9-96BC-71AB18787455}">
      <dsp:nvSpPr>
        <dsp:cNvPr id="0" name=""/>
        <dsp:cNvSpPr/>
      </dsp:nvSpPr>
      <dsp:spPr>
        <a:xfrm>
          <a:off x="6097720" y="2281211"/>
          <a:ext cx="282540" cy="866458"/>
        </a:xfrm>
        <a:custGeom>
          <a:avLst/>
          <a:gdLst/>
          <a:ahLst/>
          <a:cxnLst/>
          <a:rect l="0" t="0" r="0" b="0"/>
          <a:pathLst>
            <a:path>
              <a:moveTo>
                <a:pt x="0" y="0"/>
              </a:moveTo>
              <a:lnTo>
                <a:pt x="0" y="866458"/>
              </a:lnTo>
              <a:lnTo>
                <a:pt x="282540" y="8664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6C0A0-9E89-424B-932B-CBB12544C136}">
      <dsp:nvSpPr>
        <dsp:cNvPr id="0" name=""/>
        <dsp:cNvSpPr/>
      </dsp:nvSpPr>
      <dsp:spPr>
        <a:xfrm>
          <a:off x="4572000" y="943851"/>
          <a:ext cx="2279163" cy="395557"/>
        </a:xfrm>
        <a:custGeom>
          <a:avLst/>
          <a:gdLst/>
          <a:ahLst/>
          <a:cxnLst/>
          <a:rect l="0" t="0" r="0" b="0"/>
          <a:pathLst>
            <a:path>
              <a:moveTo>
                <a:pt x="0" y="0"/>
              </a:moveTo>
              <a:lnTo>
                <a:pt x="0" y="197778"/>
              </a:lnTo>
              <a:lnTo>
                <a:pt x="2279163" y="197778"/>
              </a:lnTo>
              <a:lnTo>
                <a:pt x="2279163" y="395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8F261A-42BF-4E77-B0F9-385102ABACCA}">
      <dsp:nvSpPr>
        <dsp:cNvPr id="0" name=""/>
        <dsp:cNvSpPr/>
      </dsp:nvSpPr>
      <dsp:spPr>
        <a:xfrm>
          <a:off x="5042901" y="2281211"/>
          <a:ext cx="282540" cy="3541179"/>
        </a:xfrm>
        <a:custGeom>
          <a:avLst/>
          <a:gdLst/>
          <a:ahLst/>
          <a:cxnLst/>
          <a:rect l="0" t="0" r="0" b="0"/>
          <a:pathLst>
            <a:path>
              <a:moveTo>
                <a:pt x="282540" y="0"/>
              </a:moveTo>
              <a:lnTo>
                <a:pt x="282540" y="3541179"/>
              </a:lnTo>
              <a:lnTo>
                <a:pt x="0" y="35411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A71DFB-5B74-43EB-8AFF-DE727658E010}">
      <dsp:nvSpPr>
        <dsp:cNvPr id="0" name=""/>
        <dsp:cNvSpPr/>
      </dsp:nvSpPr>
      <dsp:spPr>
        <a:xfrm>
          <a:off x="5042901" y="2281211"/>
          <a:ext cx="282540" cy="2203818"/>
        </a:xfrm>
        <a:custGeom>
          <a:avLst/>
          <a:gdLst/>
          <a:ahLst/>
          <a:cxnLst/>
          <a:rect l="0" t="0" r="0" b="0"/>
          <a:pathLst>
            <a:path>
              <a:moveTo>
                <a:pt x="282540" y="0"/>
              </a:moveTo>
              <a:lnTo>
                <a:pt x="282540" y="2203818"/>
              </a:lnTo>
              <a:lnTo>
                <a:pt x="0" y="22038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27C11-CC99-4390-A872-86742B404E33}">
      <dsp:nvSpPr>
        <dsp:cNvPr id="0" name=""/>
        <dsp:cNvSpPr/>
      </dsp:nvSpPr>
      <dsp:spPr>
        <a:xfrm>
          <a:off x="5042901" y="2281211"/>
          <a:ext cx="282540" cy="866458"/>
        </a:xfrm>
        <a:custGeom>
          <a:avLst/>
          <a:gdLst/>
          <a:ahLst/>
          <a:cxnLst/>
          <a:rect l="0" t="0" r="0" b="0"/>
          <a:pathLst>
            <a:path>
              <a:moveTo>
                <a:pt x="282540" y="0"/>
              </a:moveTo>
              <a:lnTo>
                <a:pt x="282540" y="866458"/>
              </a:lnTo>
              <a:lnTo>
                <a:pt x="0" y="8664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9F51B0-F602-48F4-BD3F-4A7986F8765C}">
      <dsp:nvSpPr>
        <dsp:cNvPr id="0" name=""/>
        <dsp:cNvSpPr/>
      </dsp:nvSpPr>
      <dsp:spPr>
        <a:xfrm>
          <a:off x="4526280" y="943851"/>
          <a:ext cx="91440" cy="395557"/>
        </a:xfrm>
        <a:custGeom>
          <a:avLst/>
          <a:gdLst/>
          <a:ahLst/>
          <a:cxnLst/>
          <a:rect l="0" t="0" r="0" b="0"/>
          <a:pathLst>
            <a:path>
              <a:moveTo>
                <a:pt x="45720" y="0"/>
              </a:moveTo>
              <a:lnTo>
                <a:pt x="45720" y="395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754BA5-24F4-4F9E-A725-563D22BE8BA4}">
      <dsp:nvSpPr>
        <dsp:cNvPr id="0" name=""/>
        <dsp:cNvSpPr/>
      </dsp:nvSpPr>
      <dsp:spPr>
        <a:xfrm>
          <a:off x="2763738" y="2281211"/>
          <a:ext cx="282540" cy="4878539"/>
        </a:xfrm>
        <a:custGeom>
          <a:avLst/>
          <a:gdLst/>
          <a:ahLst/>
          <a:cxnLst/>
          <a:rect l="0" t="0" r="0" b="0"/>
          <a:pathLst>
            <a:path>
              <a:moveTo>
                <a:pt x="282540" y="0"/>
              </a:moveTo>
              <a:lnTo>
                <a:pt x="282540" y="4878539"/>
              </a:lnTo>
              <a:lnTo>
                <a:pt x="0" y="48785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F459B-1264-47F6-BAD2-B2DCDD515781}">
      <dsp:nvSpPr>
        <dsp:cNvPr id="0" name=""/>
        <dsp:cNvSpPr/>
      </dsp:nvSpPr>
      <dsp:spPr>
        <a:xfrm>
          <a:off x="2763738" y="2281211"/>
          <a:ext cx="282540" cy="3541179"/>
        </a:xfrm>
        <a:custGeom>
          <a:avLst/>
          <a:gdLst/>
          <a:ahLst/>
          <a:cxnLst/>
          <a:rect l="0" t="0" r="0" b="0"/>
          <a:pathLst>
            <a:path>
              <a:moveTo>
                <a:pt x="282540" y="0"/>
              </a:moveTo>
              <a:lnTo>
                <a:pt x="282540" y="3541179"/>
              </a:lnTo>
              <a:lnTo>
                <a:pt x="0" y="35411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6051CF-BED6-487C-9DF3-E976B3EA19C6}">
      <dsp:nvSpPr>
        <dsp:cNvPr id="0" name=""/>
        <dsp:cNvSpPr/>
      </dsp:nvSpPr>
      <dsp:spPr>
        <a:xfrm>
          <a:off x="2763738" y="2281211"/>
          <a:ext cx="282540" cy="2203818"/>
        </a:xfrm>
        <a:custGeom>
          <a:avLst/>
          <a:gdLst/>
          <a:ahLst/>
          <a:cxnLst/>
          <a:rect l="0" t="0" r="0" b="0"/>
          <a:pathLst>
            <a:path>
              <a:moveTo>
                <a:pt x="282540" y="0"/>
              </a:moveTo>
              <a:lnTo>
                <a:pt x="282540" y="2203818"/>
              </a:lnTo>
              <a:lnTo>
                <a:pt x="0" y="22038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14389-1F8A-4D9F-AC19-D2E596F94B3D}">
      <dsp:nvSpPr>
        <dsp:cNvPr id="0" name=""/>
        <dsp:cNvSpPr/>
      </dsp:nvSpPr>
      <dsp:spPr>
        <a:xfrm>
          <a:off x="2763738" y="2281211"/>
          <a:ext cx="282540" cy="866458"/>
        </a:xfrm>
        <a:custGeom>
          <a:avLst/>
          <a:gdLst/>
          <a:ahLst/>
          <a:cxnLst/>
          <a:rect l="0" t="0" r="0" b="0"/>
          <a:pathLst>
            <a:path>
              <a:moveTo>
                <a:pt x="282540" y="0"/>
              </a:moveTo>
              <a:lnTo>
                <a:pt x="282540" y="866458"/>
              </a:lnTo>
              <a:lnTo>
                <a:pt x="0" y="8664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E6DBA6-1D53-47F2-9F86-C5D13AD04B20}">
      <dsp:nvSpPr>
        <dsp:cNvPr id="0" name=""/>
        <dsp:cNvSpPr/>
      </dsp:nvSpPr>
      <dsp:spPr>
        <a:xfrm>
          <a:off x="2292836" y="943851"/>
          <a:ext cx="2279163" cy="395557"/>
        </a:xfrm>
        <a:custGeom>
          <a:avLst/>
          <a:gdLst/>
          <a:ahLst/>
          <a:cxnLst/>
          <a:rect l="0" t="0" r="0" b="0"/>
          <a:pathLst>
            <a:path>
              <a:moveTo>
                <a:pt x="2279163" y="0"/>
              </a:moveTo>
              <a:lnTo>
                <a:pt x="2279163" y="197778"/>
              </a:lnTo>
              <a:lnTo>
                <a:pt x="0" y="197778"/>
              </a:lnTo>
              <a:lnTo>
                <a:pt x="0" y="395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F44AC-AB06-477D-A031-B57718122387}">
      <dsp:nvSpPr>
        <dsp:cNvPr id="0" name=""/>
        <dsp:cNvSpPr/>
      </dsp:nvSpPr>
      <dsp:spPr>
        <a:xfrm>
          <a:off x="3630197" y="204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0" i="0" u="none" strike="noStrike" kern="1200" cap="none" normalizeH="0" baseline="0" smtClean="0">
              <a:ln>
                <a:noFill/>
              </a:ln>
              <a:solidFill>
                <a:schemeClr val="tx1"/>
              </a:solidFill>
              <a:effectLst/>
              <a:latin typeface="Arial" charset="0"/>
              <a:cs typeface="Arial" charset="0"/>
            </a:rPr>
            <a:t>Государственное регулирование как настраивающий блок</a:t>
          </a:r>
        </a:p>
      </dsp:txBody>
      <dsp:txXfrm>
        <a:off x="3630197" y="2048"/>
        <a:ext cx="1883605" cy="941802"/>
      </dsp:txXfrm>
    </dsp:sp>
    <dsp:sp modelId="{6009EA44-C2AF-4FCA-B278-6CF2AAA45ED5}">
      <dsp:nvSpPr>
        <dsp:cNvPr id="0" name=""/>
        <dsp:cNvSpPr/>
      </dsp:nvSpPr>
      <dsp:spPr>
        <a:xfrm>
          <a:off x="1351033" y="133940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Микрорегулирование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1351033" y="1339408"/>
        <a:ext cx="1883605" cy="941802"/>
      </dsp:txXfrm>
    </dsp:sp>
    <dsp:sp modelId="{7256C085-B421-49D4-BDD1-4D13D9156976}">
      <dsp:nvSpPr>
        <dsp:cNvPr id="0" name=""/>
        <dsp:cNvSpPr/>
      </dsp:nvSpPr>
      <dsp:spPr>
        <a:xfrm>
          <a:off x="880132" y="267676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300" b="0" i="0" u="none" strike="noStrike" kern="1200"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Регулирование внешних эффектов</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880132" y="2676768"/>
        <a:ext cx="1883605" cy="941802"/>
      </dsp:txXfrm>
    </dsp:sp>
    <dsp:sp modelId="{C8F5EE34-BBAE-4ABB-90A5-0591A2B83F28}">
      <dsp:nvSpPr>
        <dsp:cNvPr id="0" name=""/>
        <dsp:cNvSpPr/>
      </dsp:nvSpPr>
      <dsp:spPr>
        <a:xfrm>
          <a:off x="880132" y="4014129"/>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Производство общественных благ (товаров)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880132" y="4014129"/>
        <a:ext cx="1883605" cy="941802"/>
      </dsp:txXfrm>
    </dsp:sp>
    <dsp:sp modelId="{35ADF4AA-21A2-4C96-83B8-1AADA78ED5A8}">
      <dsp:nvSpPr>
        <dsp:cNvPr id="0" name=""/>
        <dsp:cNvSpPr/>
      </dsp:nvSpPr>
      <dsp:spPr>
        <a:xfrm>
          <a:off x="880132" y="5351489"/>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Регулирование асимметричной информации</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880132" y="5351489"/>
        <a:ext cx="1883605" cy="941802"/>
      </dsp:txXfrm>
    </dsp:sp>
    <dsp:sp modelId="{C8BACF78-B5F8-40AF-98B0-DAF7FD1530F1}">
      <dsp:nvSpPr>
        <dsp:cNvPr id="0" name=""/>
        <dsp:cNvSpPr/>
      </dsp:nvSpPr>
      <dsp:spPr>
        <a:xfrm>
          <a:off x="880132" y="6688849"/>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Решение проблемы «безбилетных пассажиров»</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880132" y="6688849"/>
        <a:ext cx="1883605" cy="941802"/>
      </dsp:txXfrm>
    </dsp:sp>
    <dsp:sp modelId="{DCF2ACCD-94D8-4D8E-AFB7-11B48AFE92F6}">
      <dsp:nvSpPr>
        <dsp:cNvPr id="0" name=""/>
        <dsp:cNvSpPr/>
      </dsp:nvSpPr>
      <dsp:spPr>
        <a:xfrm>
          <a:off x="3630197" y="133940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Макрорегулирование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3630197" y="1339408"/>
        <a:ext cx="1883605" cy="941802"/>
      </dsp:txXfrm>
    </dsp:sp>
    <dsp:sp modelId="{F6C7E6E7-B4CF-4053-9C52-5FAA68B563A7}">
      <dsp:nvSpPr>
        <dsp:cNvPr id="0" name=""/>
        <dsp:cNvSpPr/>
      </dsp:nvSpPr>
      <dsp:spPr>
        <a:xfrm>
          <a:off x="3159295" y="267676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Антимонопольное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3159295" y="2676768"/>
        <a:ext cx="1883605" cy="941802"/>
      </dsp:txXfrm>
    </dsp:sp>
    <dsp:sp modelId="{43633627-8447-40C9-807D-B6E975F83E32}">
      <dsp:nvSpPr>
        <dsp:cNvPr id="0" name=""/>
        <dsp:cNvSpPr/>
      </dsp:nvSpPr>
      <dsp:spPr>
        <a:xfrm>
          <a:off x="3159295" y="4014129"/>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Антициклическое (антикризисное)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3159295" y="4014129"/>
        <a:ext cx="1883605" cy="941802"/>
      </dsp:txXfrm>
    </dsp:sp>
    <dsp:sp modelId="{3B117DFF-A01C-48CD-BFDF-9C62BD8DE494}">
      <dsp:nvSpPr>
        <dsp:cNvPr id="0" name=""/>
        <dsp:cNvSpPr/>
      </dsp:nvSpPr>
      <dsp:spPr>
        <a:xfrm>
          <a:off x="3159295" y="5351489"/>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Социальное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3159295" y="5351489"/>
        <a:ext cx="1883605" cy="941802"/>
      </dsp:txXfrm>
    </dsp:sp>
    <dsp:sp modelId="{1E4C5C43-ECF5-4E02-B6D4-8149312C67DC}">
      <dsp:nvSpPr>
        <dsp:cNvPr id="0" name=""/>
        <dsp:cNvSpPr/>
      </dsp:nvSpPr>
      <dsp:spPr>
        <a:xfrm>
          <a:off x="5909360" y="133940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Интеррегулирование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5909360" y="1339408"/>
        <a:ext cx="1883605" cy="941802"/>
      </dsp:txXfrm>
    </dsp:sp>
    <dsp:sp modelId="{6B8D1820-0EDD-4FE2-A6B3-6EB67D720B75}">
      <dsp:nvSpPr>
        <dsp:cNvPr id="0" name=""/>
        <dsp:cNvSpPr/>
      </dsp:nvSpPr>
      <dsp:spPr>
        <a:xfrm>
          <a:off x="6380261" y="2676768"/>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Валютное регулирование</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6380261" y="2676768"/>
        <a:ext cx="1883605" cy="941802"/>
      </dsp:txXfrm>
    </dsp:sp>
    <dsp:sp modelId="{51D9081D-86CF-4195-8FFC-754806D749EA}">
      <dsp:nvSpPr>
        <dsp:cNvPr id="0" name=""/>
        <dsp:cNvSpPr/>
      </dsp:nvSpPr>
      <dsp:spPr>
        <a:xfrm>
          <a:off x="6380261" y="4014129"/>
          <a:ext cx="1883605" cy="9418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300" b="1" i="0" u="none" strike="noStrike" kern="1200" cap="none" normalizeH="0" baseline="0" smtClean="0">
              <a:ln>
                <a:noFill/>
              </a:ln>
              <a:solidFill>
                <a:schemeClr val="tx1"/>
              </a:solidFill>
              <a:effectLst/>
              <a:latin typeface="Arial" charset="0"/>
              <a:cs typeface="Arial" charset="0"/>
            </a:rPr>
            <a:t>Согласование  экономической политики</a:t>
          </a:r>
          <a:endParaRPr kumimoji="0" lang="ru-RU" sz="1300" b="0" i="0" u="none" strike="noStrike" kern="1200" cap="none" normalizeH="0" baseline="0" smtClean="0">
            <a:ln>
              <a:noFill/>
            </a:ln>
            <a:solidFill>
              <a:schemeClr val="tx1"/>
            </a:solidFill>
            <a:effectLst/>
            <a:latin typeface="Arial" charset="0"/>
            <a:cs typeface="Arial" charset="0"/>
          </a:endParaRPr>
        </a:p>
      </dsp:txBody>
      <dsp:txXfrm>
        <a:off x="6380261" y="4014129"/>
        <a:ext cx="1883605" cy="941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C9B20-31FE-4AD9-8734-9ADEFBACC6C1}">
      <dsp:nvSpPr>
        <dsp:cNvPr id="0" name=""/>
        <dsp:cNvSpPr/>
      </dsp:nvSpPr>
      <dsp:spPr>
        <a:xfrm>
          <a:off x="607131" y="309057"/>
          <a:ext cx="1000969" cy="100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ru-RU" sz="2600" kern="1200"/>
        </a:p>
      </dsp:txBody>
      <dsp:txXfrm>
        <a:off x="607131" y="309057"/>
        <a:ext cx="1000969" cy="1000969"/>
      </dsp:txXfrm>
    </dsp:sp>
    <dsp:sp modelId="{1F0F2DB4-08D8-48F1-AC8A-51A0756798AB}">
      <dsp:nvSpPr>
        <dsp:cNvPr id="0" name=""/>
        <dsp:cNvSpPr/>
      </dsp:nvSpPr>
      <dsp:spPr>
        <a:xfrm>
          <a:off x="208924" y="279683"/>
          <a:ext cx="3757275" cy="3757275"/>
        </a:xfrm>
        <a:prstGeom prst="leftCircularArrow">
          <a:avLst>
            <a:gd name="adj1" fmla="val 5195"/>
            <a:gd name="adj2" fmla="val 335535"/>
            <a:gd name="adj3" fmla="val 11105217"/>
            <a:gd name="adj4" fmla="val 12635112"/>
            <a:gd name="adj5" fmla="val 606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12336-9FF3-4BF1-9B26-7155FB458478}">
      <dsp:nvSpPr>
        <dsp:cNvPr id="0" name=""/>
        <dsp:cNvSpPr/>
      </dsp:nvSpPr>
      <dsp:spPr>
        <a:xfrm>
          <a:off x="1492" y="2173024"/>
          <a:ext cx="1000969" cy="100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ru-RU" sz="2600" kern="1200"/>
        </a:p>
      </dsp:txBody>
      <dsp:txXfrm>
        <a:off x="1492" y="2173024"/>
        <a:ext cx="1000969" cy="1000969"/>
      </dsp:txXfrm>
    </dsp:sp>
    <dsp:sp modelId="{6D330F39-31E0-4FE3-992D-A98B6034E905}">
      <dsp:nvSpPr>
        <dsp:cNvPr id="0" name=""/>
        <dsp:cNvSpPr/>
      </dsp:nvSpPr>
      <dsp:spPr>
        <a:xfrm>
          <a:off x="208924" y="279683"/>
          <a:ext cx="3757275" cy="3757275"/>
        </a:xfrm>
        <a:prstGeom prst="leftCircularArrow">
          <a:avLst>
            <a:gd name="adj1" fmla="val 5195"/>
            <a:gd name="adj2" fmla="val 335535"/>
            <a:gd name="adj3" fmla="val 6783704"/>
            <a:gd name="adj4" fmla="val 8548034"/>
            <a:gd name="adj5" fmla="val 606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2221D-4CB9-4A26-B883-3088972E314B}">
      <dsp:nvSpPr>
        <dsp:cNvPr id="0" name=""/>
        <dsp:cNvSpPr/>
      </dsp:nvSpPr>
      <dsp:spPr>
        <a:xfrm>
          <a:off x="1587077" y="3325019"/>
          <a:ext cx="1000969" cy="100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ru-RU" sz="2600" kern="1200"/>
        </a:p>
      </dsp:txBody>
      <dsp:txXfrm>
        <a:off x="1587077" y="3325019"/>
        <a:ext cx="1000969" cy="1000969"/>
      </dsp:txXfrm>
    </dsp:sp>
    <dsp:sp modelId="{F5A416F4-FF47-4146-B031-50ECD03EB5CA}">
      <dsp:nvSpPr>
        <dsp:cNvPr id="0" name=""/>
        <dsp:cNvSpPr/>
      </dsp:nvSpPr>
      <dsp:spPr>
        <a:xfrm>
          <a:off x="208924" y="279683"/>
          <a:ext cx="3757275" cy="3757275"/>
        </a:xfrm>
        <a:prstGeom prst="leftCircularArrow">
          <a:avLst>
            <a:gd name="adj1" fmla="val 5195"/>
            <a:gd name="adj2" fmla="val 335535"/>
            <a:gd name="adj3" fmla="val 2587500"/>
            <a:gd name="adj4" fmla="val 4351830"/>
            <a:gd name="adj5" fmla="val 606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FA82A-5E6F-430A-AA1D-AC612F6657AC}">
      <dsp:nvSpPr>
        <dsp:cNvPr id="0" name=""/>
        <dsp:cNvSpPr/>
      </dsp:nvSpPr>
      <dsp:spPr>
        <a:xfrm>
          <a:off x="3172662" y="2173024"/>
          <a:ext cx="1000969" cy="100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ru-RU" sz="2600" kern="1200"/>
        </a:p>
      </dsp:txBody>
      <dsp:txXfrm>
        <a:off x="3172662" y="2173024"/>
        <a:ext cx="1000969" cy="1000969"/>
      </dsp:txXfrm>
    </dsp:sp>
    <dsp:sp modelId="{C0635C88-B60E-4D5E-A5D8-306C5661B3DE}">
      <dsp:nvSpPr>
        <dsp:cNvPr id="0" name=""/>
        <dsp:cNvSpPr/>
      </dsp:nvSpPr>
      <dsp:spPr>
        <a:xfrm>
          <a:off x="208924" y="279683"/>
          <a:ext cx="3757275" cy="3757275"/>
        </a:xfrm>
        <a:prstGeom prst="leftCircularArrow">
          <a:avLst>
            <a:gd name="adj1" fmla="val 5195"/>
            <a:gd name="adj2" fmla="val 335535"/>
            <a:gd name="adj3" fmla="val 20100423"/>
            <a:gd name="adj4" fmla="val 30318"/>
            <a:gd name="adj5" fmla="val 606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71811-C358-4F16-AF3A-85D69DDECE35}">
      <dsp:nvSpPr>
        <dsp:cNvPr id="0" name=""/>
        <dsp:cNvSpPr/>
      </dsp:nvSpPr>
      <dsp:spPr>
        <a:xfrm>
          <a:off x="2567023" y="309057"/>
          <a:ext cx="1000969" cy="100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ru-RU" sz="2600" kern="1200"/>
        </a:p>
      </dsp:txBody>
      <dsp:txXfrm>
        <a:off x="2567023" y="309057"/>
        <a:ext cx="1000969" cy="1000969"/>
      </dsp:txXfrm>
    </dsp:sp>
    <dsp:sp modelId="{EA957E76-1191-47F2-A069-4C37D6FC4AD4}">
      <dsp:nvSpPr>
        <dsp:cNvPr id="0" name=""/>
        <dsp:cNvSpPr/>
      </dsp:nvSpPr>
      <dsp:spPr>
        <a:xfrm>
          <a:off x="208924" y="279683"/>
          <a:ext cx="3757275" cy="3757275"/>
        </a:xfrm>
        <a:prstGeom prst="leftCircularArrow">
          <a:avLst>
            <a:gd name="adj1" fmla="val 5195"/>
            <a:gd name="adj2" fmla="val 335535"/>
            <a:gd name="adj3" fmla="val 15532721"/>
            <a:gd name="adj4" fmla="val 17202814"/>
            <a:gd name="adj5" fmla="val 606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758DD-D21E-49F4-B5D7-9EDD88692FE8}" type="datetimeFigureOut">
              <a:rPr lang="ru-RU" smtClean="0"/>
              <a:t>09.01.2024</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E5069-F962-4B9B-A2EF-37772AF926E4}" type="slidenum">
              <a:rPr lang="ru-RU" smtClean="0"/>
              <a:t>‹#›</a:t>
            </a:fld>
            <a:endParaRPr lang="ru-RU"/>
          </a:p>
        </p:txBody>
      </p:sp>
    </p:spTree>
    <p:extLst>
      <p:ext uri="{BB962C8B-B14F-4D97-AF65-F5344CB8AC3E}">
        <p14:creationId xmlns:p14="http://schemas.microsoft.com/office/powerpoint/2010/main" val="263752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DB62C4B-4CCB-4FED-A223-A2382FCD6C86}" type="slidenum">
              <a:rPr lang="ru-RU" smtClean="0"/>
              <a:t>138</a:t>
            </a:fld>
            <a:endParaRPr lang="ru-RU"/>
          </a:p>
        </p:txBody>
      </p:sp>
    </p:spTree>
    <p:extLst>
      <p:ext uri="{BB962C8B-B14F-4D97-AF65-F5344CB8AC3E}">
        <p14:creationId xmlns:p14="http://schemas.microsoft.com/office/powerpoint/2010/main" val="190210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D1D0865-47E8-4A2A-8938-16AF7871DDA9}" type="slidenum">
              <a:rPr lang="ru-RU" smtClean="0"/>
              <a:pPr/>
              <a:t>232</a:t>
            </a:fld>
            <a:endParaRPr lang="ru-RU" dirty="0"/>
          </a:p>
        </p:txBody>
      </p:sp>
    </p:spTree>
    <p:extLst>
      <p:ext uri="{BB962C8B-B14F-4D97-AF65-F5344CB8AC3E}">
        <p14:creationId xmlns:p14="http://schemas.microsoft.com/office/powerpoint/2010/main" val="371074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BEF8FDD-C0A2-491D-ABE2-C9B54E059ECC}" type="slidenum">
              <a:rPr lang="ru-RU" smtClean="0"/>
              <a:t>301</a:t>
            </a:fld>
            <a:endParaRPr lang="ru-RU"/>
          </a:p>
        </p:txBody>
      </p:sp>
    </p:spTree>
    <p:extLst>
      <p:ext uri="{BB962C8B-B14F-4D97-AF65-F5344CB8AC3E}">
        <p14:creationId xmlns:p14="http://schemas.microsoft.com/office/powerpoint/2010/main" val="151927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39CB0E0-1505-4790-827F-2F3F2D99C9F6}" type="slidenum">
              <a:rPr lang="ru-RU" smtClean="0"/>
              <a:t>330</a:t>
            </a:fld>
            <a:endParaRPr lang="ru-RU"/>
          </a:p>
        </p:txBody>
      </p:sp>
    </p:spTree>
    <p:extLst>
      <p:ext uri="{BB962C8B-B14F-4D97-AF65-F5344CB8AC3E}">
        <p14:creationId xmlns:p14="http://schemas.microsoft.com/office/powerpoint/2010/main" val="3835026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8E4D78-48DD-49A8-9AF3-3DFB2566A93F}" type="slidenum">
              <a:rPr lang="ru-RU" smtClean="0"/>
              <a:t>431</a:t>
            </a:fld>
            <a:endParaRPr lang="ru-RU"/>
          </a:p>
        </p:txBody>
      </p:sp>
    </p:spTree>
    <p:extLst>
      <p:ext uri="{BB962C8B-B14F-4D97-AF65-F5344CB8AC3E}">
        <p14:creationId xmlns:p14="http://schemas.microsoft.com/office/powerpoint/2010/main" val="121700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FADC4B1-F033-44A8-AAC8-9C10C7F38F9A}" type="datetimeFigureOut">
              <a:rPr lang="ru-RU" smtClean="0"/>
              <a:t>09.01.2024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367414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FADC4B1-F033-44A8-AAC8-9C10C7F38F9A}" type="datetimeFigureOut">
              <a:rPr lang="ru-RU" smtClean="0"/>
              <a:t>09.01.2024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189388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FADC4B1-F033-44A8-AAC8-9C10C7F38F9A}" type="datetimeFigureOut">
              <a:rPr lang="ru-RU" smtClean="0"/>
              <a:t>09.01.2024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381390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p:spPr>
        <p:txBody>
          <a:bodyPr/>
          <a:lstStyle/>
          <a:p>
            <a:endParaRPr lang="ru-RU"/>
          </a:p>
        </p:txBody>
      </p:sp>
      <p:sp>
        <p:nvSpPr>
          <p:cNvPr id="4" name="Дата 3"/>
          <p:cNvSpPr>
            <a:spLocks noGrp="1"/>
          </p:cNvSpPr>
          <p:nvPr>
            <p:ph type="dt" sz="half" idx="10"/>
          </p:nvPr>
        </p:nvSpPr>
        <p:spPr>
          <a:xfrm>
            <a:off x="457200" y="6245225"/>
            <a:ext cx="2133600" cy="476250"/>
          </a:xfrm>
        </p:spPr>
        <p:txBody>
          <a:bodyPr/>
          <a:lstStyle>
            <a:lvl1pPr>
              <a:defRPr/>
            </a:lvl1pPr>
          </a:lstStyle>
          <a:p>
            <a:endParaRPr lang="ru-RU" altLang="ru-RU"/>
          </a:p>
        </p:txBody>
      </p:sp>
      <p:sp>
        <p:nvSpPr>
          <p:cNvPr id="5" name="Нижний колонтитул 4"/>
          <p:cNvSpPr>
            <a:spLocks noGrp="1"/>
          </p:cNvSpPr>
          <p:nvPr>
            <p:ph type="ftr" sz="quarter" idx="11"/>
          </p:nvPr>
        </p:nvSpPr>
        <p:spPr>
          <a:xfrm>
            <a:off x="3124200" y="6245225"/>
            <a:ext cx="2895600" cy="476250"/>
          </a:xfrm>
        </p:spPr>
        <p:txBody>
          <a:bodyPr/>
          <a:lstStyle>
            <a:lvl1pPr>
              <a:defRPr/>
            </a:lvl1pPr>
          </a:lstStyle>
          <a:p>
            <a:endParaRPr lang="ru-RU" altLang="ru-RU"/>
          </a:p>
        </p:txBody>
      </p:sp>
      <p:sp>
        <p:nvSpPr>
          <p:cNvPr id="6" name="Номер слайда 5"/>
          <p:cNvSpPr>
            <a:spLocks noGrp="1"/>
          </p:cNvSpPr>
          <p:nvPr>
            <p:ph type="sldNum" sz="quarter" idx="12"/>
          </p:nvPr>
        </p:nvSpPr>
        <p:spPr>
          <a:xfrm>
            <a:off x="6553200" y="6245225"/>
            <a:ext cx="2133600" cy="476250"/>
          </a:xfrm>
        </p:spPr>
        <p:txBody>
          <a:bodyPr/>
          <a:lstStyle>
            <a:lvl1pPr>
              <a:defRPr/>
            </a:lvl1pPr>
          </a:lstStyle>
          <a:p>
            <a:fld id="{526CC652-22C4-403D-8B87-A53887173576}" type="slidenum">
              <a:rPr lang="ru-RU" altLang="ru-RU"/>
              <a:pPr/>
              <a:t>‹#›</a:t>
            </a:fld>
            <a:endParaRPr lang="ru-RU" altLang="ru-RU"/>
          </a:p>
        </p:txBody>
      </p:sp>
    </p:spTree>
    <p:extLst>
      <p:ext uri="{BB962C8B-B14F-4D97-AF65-F5344CB8AC3E}">
        <p14:creationId xmlns:p14="http://schemas.microsoft.com/office/powerpoint/2010/main" val="293740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FADC4B1-F033-44A8-AAC8-9C10C7F38F9A}" type="datetimeFigureOut">
              <a:rPr lang="ru-RU" smtClean="0"/>
              <a:t>09.01.2024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319709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FADC4B1-F033-44A8-AAC8-9C10C7F38F9A}" type="datetimeFigureOut">
              <a:rPr lang="ru-RU" smtClean="0"/>
              <a:t>09.01.2024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2136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FADC4B1-F033-44A8-AAC8-9C10C7F38F9A}" type="datetimeFigureOut">
              <a:rPr lang="ru-RU" smtClean="0"/>
              <a:t>09.01.2024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299835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FADC4B1-F033-44A8-AAC8-9C10C7F38F9A}" type="datetimeFigureOut">
              <a:rPr lang="ru-RU" smtClean="0"/>
              <a:t>09.01.2024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424316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FADC4B1-F033-44A8-AAC8-9C10C7F38F9A}" type="datetimeFigureOut">
              <a:rPr lang="ru-RU" smtClean="0"/>
              <a:t>09.01.2024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424179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FADC4B1-F033-44A8-AAC8-9C10C7F38F9A}" type="datetimeFigureOut">
              <a:rPr lang="ru-RU" smtClean="0"/>
              <a:t>09.01.2024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144298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FADC4B1-F033-44A8-AAC8-9C10C7F38F9A}" type="datetimeFigureOut">
              <a:rPr lang="ru-RU" smtClean="0"/>
              <a:t>09.01.2024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87208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FADC4B1-F033-44A8-AAC8-9C10C7F38F9A}" type="datetimeFigureOut">
              <a:rPr lang="ru-RU" smtClean="0"/>
              <a:t>09.01.2024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9EA9D6C-144E-4FC1-AC42-912F19572679}" type="slidenum">
              <a:rPr lang="ru-RU" smtClean="0"/>
              <a:t>‹#›</a:t>
            </a:fld>
            <a:endParaRPr lang="ru-RU"/>
          </a:p>
        </p:txBody>
      </p:sp>
    </p:spTree>
    <p:extLst>
      <p:ext uri="{BB962C8B-B14F-4D97-AF65-F5344CB8AC3E}">
        <p14:creationId xmlns:p14="http://schemas.microsoft.com/office/powerpoint/2010/main" val="339830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C4B1-F033-44A8-AAC8-9C10C7F38F9A}" type="datetimeFigureOut">
              <a:rPr lang="ru-RU" smtClean="0"/>
              <a:t>09.01.2024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A9D6C-144E-4FC1-AC42-912F19572679}" type="slidenum">
              <a:rPr lang="ru-RU" smtClean="0"/>
              <a:t>‹#›</a:t>
            </a:fld>
            <a:endParaRPr lang="ru-RU"/>
          </a:p>
        </p:txBody>
      </p:sp>
    </p:spTree>
    <p:extLst>
      <p:ext uri="{BB962C8B-B14F-4D97-AF65-F5344CB8AC3E}">
        <p14:creationId xmlns:p14="http://schemas.microsoft.com/office/powerpoint/2010/main" val="392862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hyperlink" Target="https://www.nbrb.by/mp/LoanList/"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4.emf"/></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2.emf"/></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www.minfin.gov.by/special/ru/public_debt/pressreleases/268bea4048e94fa1.html?version=print"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6.xml.rels><?xml version="1.0" encoding="UTF-8" standalone="yes"?>
<Relationships xmlns="http://schemas.openxmlformats.org/package/2006/relationships"><Relationship Id="rId2" Type="http://schemas.openxmlformats.org/officeDocument/2006/relationships/hyperlink" Target="http://www.ereport.ru/articles/indexes/gdp.htm" TargetMode="External"/><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hyperlink" Target="http://www.ereport.ru/articles/mirecon/classif.htm" TargetMode="Externa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eaLnBrk="1" hangingPunct="1"/>
            <a:r>
              <a:rPr lang="ru-RU" b="1" dirty="0" smtClean="0"/>
              <a:t>Тема 1.Экономическая теория: предмет и метод</a:t>
            </a:r>
          </a:p>
        </p:txBody>
      </p:sp>
      <p:sp>
        <p:nvSpPr>
          <p:cNvPr id="2" name="Подзаголовок 1"/>
          <p:cNvSpPr>
            <a:spLocks noGrp="1"/>
          </p:cNvSpPr>
          <p:nvPr>
            <p:ph type="subTitle" idx="1"/>
          </p:nvPr>
        </p:nvSpPr>
        <p:spPr/>
        <p:txBody>
          <a:bodyPr>
            <a:normAutofit fontScale="92500"/>
          </a:bodyPr>
          <a:lstStyle/>
          <a:p>
            <a:r>
              <a:rPr lang="ru-RU" b="1" dirty="0" smtClean="0"/>
              <a:t>Раздел 1.Основные  закономерности функционирования экономических систем</a:t>
            </a:r>
            <a:endParaRPr lang="ru-RU" dirty="0"/>
          </a:p>
        </p:txBody>
      </p:sp>
    </p:spTree>
    <p:extLst>
      <p:ext uri="{BB962C8B-B14F-4D97-AF65-F5344CB8AC3E}">
        <p14:creationId xmlns:p14="http://schemas.microsoft.com/office/powerpoint/2010/main" val="1489014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ru-RU" sz="4000" smtClean="0"/>
              <a:t>Структура экономической теории(экономики)</a:t>
            </a:r>
          </a:p>
        </p:txBody>
      </p:sp>
      <p:sp>
        <p:nvSpPr>
          <p:cNvPr id="12291" name="Rectangle 3"/>
          <p:cNvSpPr>
            <a:spLocks noGrp="1" noChangeArrowheads="1"/>
          </p:cNvSpPr>
          <p:nvPr>
            <p:ph type="body" idx="1"/>
          </p:nvPr>
        </p:nvSpPr>
        <p:spPr/>
        <p:txBody>
          <a:bodyPr/>
          <a:lstStyle/>
          <a:p>
            <a:pPr marL="609600" indent="-609600" eaLnBrk="1" hangingPunct="1">
              <a:buFontTx/>
              <a:buAutoNum type="arabicPeriod"/>
            </a:pPr>
            <a:r>
              <a:rPr lang="ru-RU" smtClean="0"/>
              <a:t>	Микроэкономика;</a:t>
            </a:r>
          </a:p>
          <a:p>
            <a:pPr marL="609600" indent="-609600" eaLnBrk="1" hangingPunct="1">
              <a:buFontTx/>
              <a:buAutoNum type="arabicPeriod"/>
            </a:pPr>
            <a:r>
              <a:rPr lang="ru-RU" smtClean="0"/>
              <a:t>	Макроэкономика;</a:t>
            </a:r>
          </a:p>
          <a:p>
            <a:pPr marL="609600" indent="-609600" eaLnBrk="1" hangingPunct="1">
              <a:buFontTx/>
              <a:buAutoNum type="arabicPeriod"/>
            </a:pPr>
            <a:r>
              <a:rPr lang="ru-RU" smtClean="0"/>
              <a:t>	Мировая экономика;</a:t>
            </a:r>
          </a:p>
          <a:p>
            <a:pPr marL="609600" indent="-609600" eaLnBrk="1" hangingPunct="1">
              <a:buFontTx/>
              <a:buAutoNum type="arabicPeriod"/>
            </a:pPr>
            <a:r>
              <a:rPr lang="ru-RU" smtClean="0"/>
              <a:t>   Наноэкономика.</a:t>
            </a:r>
          </a:p>
        </p:txBody>
      </p:sp>
    </p:spTree>
    <p:extLst>
      <p:ext uri="{BB962C8B-B14F-4D97-AF65-F5344CB8AC3E}">
        <p14:creationId xmlns:p14="http://schemas.microsoft.com/office/powerpoint/2010/main" val="10148604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Подзаголовок 2"/>
          <p:cNvSpPr>
            <a:spLocks noGrp="1"/>
          </p:cNvSpPr>
          <p:nvPr>
            <p:ph idx="1"/>
          </p:nvPr>
        </p:nvSpPr>
        <p:spPr/>
        <p:txBody>
          <a:bodyPr/>
          <a:lstStyle/>
          <a:p>
            <a:pPr marL="514350" indent="-514350" algn="l">
              <a:buFont typeface="+mj-lt"/>
              <a:buAutoNum type="arabicPeriod"/>
            </a:pPr>
            <a:r>
              <a:rPr lang="ru-RU" dirty="0" smtClean="0"/>
              <a:t>Спрос . Закон спроса. Изменение спроса. Предложение. Сдвиги кривой предложения.</a:t>
            </a:r>
          </a:p>
          <a:p>
            <a:pPr marL="514350" indent="-514350" algn="l">
              <a:buAutoNum type="arabicPeriod"/>
            </a:pPr>
            <a:r>
              <a:rPr lang="ru-RU" dirty="0" smtClean="0"/>
              <a:t>Рыночное равновесие. Дефицит</a:t>
            </a:r>
          </a:p>
          <a:p>
            <a:pPr marL="514350" indent="-514350" algn="l">
              <a:buAutoNum type="arabicPeriod"/>
            </a:pPr>
            <a:r>
              <a:rPr lang="ru-RU" dirty="0" smtClean="0"/>
              <a:t>Рыночная экономика: понятие и характеристика</a:t>
            </a:r>
          </a:p>
          <a:p>
            <a:pPr marL="514350" indent="-514350" algn="l">
              <a:buAutoNum type="arabicPeriod"/>
            </a:pPr>
            <a:r>
              <a:rPr lang="ru-RU" dirty="0" smtClean="0"/>
              <a:t>Эластичность. Формула средней точки эластичности</a:t>
            </a:r>
          </a:p>
          <a:p>
            <a:pPr marL="514350" indent="-514350" algn="l">
              <a:buAutoNum type="arabicPeriod"/>
            </a:pPr>
            <a:endParaRPr lang="ru-RU" dirty="0"/>
          </a:p>
        </p:txBody>
      </p:sp>
    </p:spTree>
    <p:extLst>
      <p:ext uri="{BB962C8B-B14F-4D97-AF65-F5344CB8AC3E}">
        <p14:creationId xmlns:p14="http://schemas.microsoft.com/office/powerpoint/2010/main" val="38603496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 стрелкой 4"/>
          <p:cNvCxnSpPr/>
          <p:nvPr/>
        </p:nvCxnSpPr>
        <p:spPr>
          <a:xfrm flipV="1">
            <a:off x="2195736" y="2276872"/>
            <a:ext cx="0" cy="25922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195736" y="4869160"/>
            <a:ext cx="374441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Заголовок 7"/>
          <p:cNvSpPr>
            <a:spLocks noGrp="1"/>
          </p:cNvSpPr>
          <p:nvPr>
            <p:ph type="title"/>
          </p:nvPr>
        </p:nvSpPr>
        <p:spPr/>
        <p:txBody>
          <a:bodyPr/>
          <a:lstStyle/>
          <a:p>
            <a:r>
              <a:rPr lang="ru-RU" dirty="0" smtClean="0"/>
              <a:t>График спроса</a:t>
            </a:r>
            <a:endParaRPr lang="ru-RU" dirty="0"/>
          </a:p>
        </p:txBody>
      </p:sp>
      <p:sp>
        <p:nvSpPr>
          <p:cNvPr id="10" name="TextBox 9"/>
          <p:cNvSpPr txBox="1"/>
          <p:nvPr/>
        </p:nvSpPr>
        <p:spPr>
          <a:xfrm>
            <a:off x="1475656" y="2348881"/>
            <a:ext cx="504056" cy="584775"/>
          </a:xfrm>
          <a:prstGeom prst="rect">
            <a:avLst/>
          </a:prstGeom>
          <a:noFill/>
        </p:spPr>
        <p:txBody>
          <a:bodyPr wrap="square" rtlCol="0">
            <a:spAutoFit/>
          </a:bodyPr>
          <a:lstStyle/>
          <a:p>
            <a:r>
              <a:rPr lang="en-US" sz="3200" b="1" dirty="0" smtClean="0"/>
              <a:t>p</a:t>
            </a:r>
            <a:endParaRPr lang="ru-RU" sz="3200" b="1" dirty="0"/>
          </a:p>
        </p:txBody>
      </p:sp>
      <p:sp>
        <p:nvSpPr>
          <p:cNvPr id="11" name="TextBox 10"/>
          <p:cNvSpPr txBox="1"/>
          <p:nvPr/>
        </p:nvSpPr>
        <p:spPr>
          <a:xfrm>
            <a:off x="6876256" y="5445223"/>
            <a:ext cx="648072" cy="584775"/>
          </a:xfrm>
          <a:prstGeom prst="rect">
            <a:avLst/>
          </a:prstGeom>
          <a:noFill/>
        </p:spPr>
        <p:txBody>
          <a:bodyPr wrap="square" rtlCol="0">
            <a:spAutoFit/>
          </a:bodyPr>
          <a:lstStyle/>
          <a:p>
            <a:r>
              <a:rPr lang="en-US" sz="3200" b="1" dirty="0" smtClean="0"/>
              <a:t>Q</a:t>
            </a:r>
            <a:endParaRPr lang="ru-RU" sz="3200" b="1" dirty="0"/>
          </a:p>
        </p:txBody>
      </p:sp>
      <p:cxnSp>
        <p:nvCxnSpPr>
          <p:cNvPr id="13" name="Прямая соединительная линия 12"/>
          <p:cNvCxnSpPr/>
          <p:nvPr/>
        </p:nvCxnSpPr>
        <p:spPr>
          <a:xfrm>
            <a:off x="2627784" y="2492896"/>
            <a:ext cx="1944216" cy="172819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88024" y="4293097"/>
            <a:ext cx="648072" cy="830997"/>
          </a:xfrm>
          <a:prstGeom prst="rect">
            <a:avLst/>
          </a:prstGeom>
          <a:noFill/>
        </p:spPr>
        <p:txBody>
          <a:bodyPr wrap="square" rtlCol="0">
            <a:spAutoFit/>
          </a:bodyPr>
          <a:lstStyle/>
          <a:p>
            <a:r>
              <a:rPr lang="en-US" sz="4800" dirty="0" smtClean="0"/>
              <a:t>D</a:t>
            </a:r>
            <a:endParaRPr lang="ru-RU" sz="4800" dirty="0"/>
          </a:p>
        </p:txBody>
      </p:sp>
      <p:cxnSp>
        <p:nvCxnSpPr>
          <p:cNvPr id="16" name="Прямая соединительная линия 15"/>
          <p:cNvCxnSpPr/>
          <p:nvPr/>
        </p:nvCxnSpPr>
        <p:spPr>
          <a:xfrm>
            <a:off x="2195736" y="3212976"/>
            <a:ext cx="1224136"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3419872" y="3212976"/>
            <a:ext cx="0" cy="15841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3059832" y="2420888"/>
            <a:ext cx="86409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95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Линия спроса</a:t>
            </a:r>
            <a:endParaRPr lang="ru-RU" dirty="0"/>
          </a:p>
        </p:txBody>
      </p:sp>
      <p:sp>
        <p:nvSpPr>
          <p:cNvPr id="3" name="Объект 2"/>
          <p:cNvSpPr>
            <a:spLocks noGrp="1"/>
          </p:cNvSpPr>
          <p:nvPr>
            <p:ph idx="1"/>
          </p:nvPr>
        </p:nvSpPr>
        <p:spPr/>
        <p:txBody>
          <a:bodyPr/>
          <a:lstStyle/>
          <a:p>
            <a:pPr marL="0" indent="0" algn="just">
              <a:buNone/>
            </a:pPr>
            <a:r>
              <a:rPr lang="ru-RU" dirty="0" smtClean="0"/>
              <a:t>– </a:t>
            </a:r>
            <a:r>
              <a:rPr lang="ru-RU" dirty="0"/>
              <a:t>это геометрическое место расположения точек, каждой из которых соответствует определенное значение двух переменных – цены спроса на экономическое благо и объема покупок товара по данной цене спроса.</a:t>
            </a:r>
          </a:p>
          <a:p>
            <a:endParaRPr lang="ru-RU" dirty="0"/>
          </a:p>
        </p:txBody>
      </p:sp>
    </p:spTree>
    <p:extLst>
      <p:ext uri="{BB962C8B-B14F-4D97-AF65-F5344CB8AC3E}">
        <p14:creationId xmlns:p14="http://schemas.microsoft.com/office/powerpoint/2010/main" val="39251678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just"/>
            <a:r>
              <a:rPr lang="ru-RU" b="1" dirty="0" smtClean="0"/>
              <a:t>Спрос (англ.</a:t>
            </a:r>
            <a:r>
              <a:rPr lang="ru-RU" dirty="0"/>
              <a:t> </a:t>
            </a:r>
            <a:r>
              <a:rPr lang="ru-RU" i="1" dirty="0" err="1"/>
              <a:t>demand</a:t>
            </a:r>
            <a:r>
              <a:rPr lang="ru-RU" dirty="0"/>
              <a:t>) — это зависимость между </a:t>
            </a:r>
            <a:r>
              <a:rPr lang="ru-RU" dirty="0" smtClean="0"/>
              <a:t>ценой</a:t>
            </a:r>
            <a:r>
              <a:rPr lang="ru-RU" dirty="0"/>
              <a:t> и количеством </a:t>
            </a:r>
            <a:r>
              <a:rPr lang="ru-RU" u="sng" dirty="0" smtClean="0"/>
              <a:t>товара</a:t>
            </a:r>
            <a:r>
              <a:rPr lang="ru-RU" dirty="0" smtClean="0"/>
              <a:t>, </a:t>
            </a:r>
            <a:r>
              <a:rPr lang="ru-RU" dirty="0"/>
              <a:t>который покупатели могут и желают купить по строго определённой цене, в определённый промежуток времени.</a:t>
            </a:r>
          </a:p>
        </p:txBody>
      </p:sp>
    </p:spTree>
    <p:extLst>
      <p:ext uri="{BB962C8B-B14F-4D97-AF65-F5344CB8AC3E}">
        <p14:creationId xmlns:p14="http://schemas.microsoft.com/office/powerpoint/2010/main" val="22113939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Закон спроса</a:t>
            </a:r>
            <a:endParaRPr lang="ru-RU" dirty="0"/>
          </a:p>
        </p:txBody>
      </p:sp>
      <p:sp>
        <p:nvSpPr>
          <p:cNvPr id="3" name="Объект 2"/>
          <p:cNvSpPr>
            <a:spLocks noGrp="1"/>
          </p:cNvSpPr>
          <p:nvPr>
            <p:ph idx="1"/>
          </p:nvPr>
        </p:nvSpPr>
        <p:spPr/>
        <p:txBody>
          <a:bodyPr>
            <a:normAutofit fontScale="77500" lnSpcReduction="20000"/>
          </a:bodyPr>
          <a:lstStyle/>
          <a:p>
            <a:r>
              <a:rPr lang="ru-RU" dirty="0"/>
              <a:t> </a:t>
            </a:r>
            <a:r>
              <a:rPr lang="ru-RU" dirty="0" smtClean="0"/>
              <a:t>экономический</a:t>
            </a:r>
            <a:r>
              <a:rPr lang="ru-RU" dirty="0"/>
              <a:t> закон, предложенный британским </a:t>
            </a:r>
            <a:r>
              <a:rPr lang="ru-RU" dirty="0" smtClean="0"/>
              <a:t>экономистом</a:t>
            </a:r>
            <a:r>
              <a:rPr lang="ru-RU" dirty="0"/>
              <a:t> </a:t>
            </a:r>
            <a:r>
              <a:rPr lang="ru-RU" dirty="0" smtClean="0"/>
              <a:t>А. Маршаллом, согласно которому величина спроса на товар или услуги в течение определенного периода времени обратно пропорциональна величине его цены.</a:t>
            </a:r>
          </a:p>
          <a:p>
            <a:pPr algn="just"/>
            <a:r>
              <a:rPr lang="ru-RU" b="1" dirty="0"/>
              <a:t>Закон спроса:</a:t>
            </a:r>
            <a:r>
              <a:rPr lang="ru-RU" dirty="0"/>
              <a:t> при прочих равных условиях, как правило, чем меньше цена товара, тем больше потребитель готов его купить, и наоборот, чем больше цена товара, тем меньше потребитель готов его купить.</a:t>
            </a:r>
          </a:p>
          <a:p>
            <a:r>
              <a:rPr lang="ru-RU" dirty="0"/>
              <a:t/>
            </a:r>
            <a:br>
              <a:rPr lang="ru-RU" dirty="0"/>
            </a:br>
            <a:endParaRPr lang="ru-RU" dirty="0"/>
          </a:p>
        </p:txBody>
      </p:sp>
    </p:spTree>
    <p:extLst>
      <p:ext uri="{BB962C8B-B14F-4D97-AF65-F5344CB8AC3E}">
        <p14:creationId xmlns:p14="http://schemas.microsoft.com/office/powerpoint/2010/main" val="38093150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Изменения в спросе</a:t>
            </a:r>
            <a:endParaRPr lang="ru-RU" dirty="0"/>
          </a:p>
        </p:txBody>
      </p:sp>
      <p:cxnSp>
        <p:nvCxnSpPr>
          <p:cNvPr id="7" name="Прямая со стрелкой 6"/>
          <p:cNvCxnSpPr/>
          <p:nvPr/>
        </p:nvCxnSpPr>
        <p:spPr>
          <a:xfrm flipV="1">
            <a:off x="2267744" y="1988840"/>
            <a:ext cx="0" cy="31683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flipV="1">
            <a:off x="2267744" y="5085184"/>
            <a:ext cx="4320480" cy="144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576" y="1844824"/>
            <a:ext cx="1080120" cy="830997"/>
          </a:xfrm>
          <a:prstGeom prst="rect">
            <a:avLst/>
          </a:prstGeom>
          <a:noFill/>
        </p:spPr>
        <p:txBody>
          <a:bodyPr wrap="square" rtlCol="0">
            <a:spAutoFit/>
          </a:bodyPr>
          <a:lstStyle/>
          <a:p>
            <a:r>
              <a:rPr lang="en-US" sz="4800" dirty="0" smtClean="0"/>
              <a:t>P</a:t>
            </a:r>
            <a:endParaRPr lang="ru-RU" sz="4800" dirty="0"/>
          </a:p>
        </p:txBody>
      </p:sp>
      <p:sp>
        <p:nvSpPr>
          <p:cNvPr id="13" name="TextBox 12"/>
          <p:cNvSpPr txBox="1"/>
          <p:nvPr/>
        </p:nvSpPr>
        <p:spPr>
          <a:xfrm>
            <a:off x="6228184" y="5589240"/>
            <a:ext cx="2160240" cy="830997"/>
          </a:xfrm>
          <a:prstGeom prst="rect">
            <a:avLst/>
          </a:prstGeom>
          <a:noFill/>
        </p:spPr>
        <p:txBody>
          <a:bodyPr wrap="square" rtlCol="0">
            <a:spAutoFit/>
          </a:bodyPr>
          <a:lstStyle/>
          <a:p>
            <a:r>
              <a:rPr lang="en-US" sz="4800" dirty="0" smtClean="0"/>
              <a:t>Q</a:t>
            </a:r>
            <a:endParaRPr lang="ru-RU" sz="4800" dirty="0"/>
          </a:p>
        </p:txBody>
      </p:sp>
      <p:cxnSp>
        <p:nvCxnSpPr>
          <p:cNvPr id="15" name="Прямая соединительная линия 14"/>
          <p:cNvCxnSpPr/>
          <p:nvPr/>
        </p:nvCxnSpPr>
        <p:spPr>
          <a:xfrm>
            <a:off x="2627784" y="2564904"/>
            <a:ext cx="2520280" cy="18722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3131840" y="1844824"/>
            <a:ext cx="2880320" cy="22322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3995936" y="3068960"/>
            <a:ext cx="288032" cy="288032"/>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2411760" y="3284984"/>
            <a:ext cx="1872208" cy="1440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3491880" y="3645024"/>
            <a:ext cx="216024" cy="21602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00192" y="4005064"/>
            <a:ext cx="1008112" cy="830997"/>
          </a:xfrm>
          <a:prstGeom prst="rect">
            <a:avLst/>
          </a:prstGeom>
          <a:noFill/>
        </p:spPr>
        <p:txBody>
          <a:bodyPr wrap="square" rtlCol="0">
            <a:spAutoFit/>
          </a:bodyPr>
          <a:lstStyle/>
          <a:p>
            <a:r>
              <a:rPr lang="en-US" sz="4800" dirty="0" smtClean="0"/>
              <a:t>D</a:t>
            </a:r>
            <a:r>
              <a:rPr lang="en-US" dirty="0" smtClean="0"/>
              <a:t>1</a:t>
            </a:r>
            <a:endParaRPr lang="ru-RU" dirty="0"/>
          </a:p>
        </p:txBody>
      </p:sp>
      <p:sp>
        <p:nvSpPr>
          <p:cNvPr id="25" name="TextBox 24"/>
          <p:cNvSpPr txBox="1"/>
          <p:nvPr/>
        </p:nvSpPr>
        <p:spPr>
          <a:xfrm>
            <a:off x="5220072" y="4437112"/>
            <a:ext cx="864096" cy="830997"/>
          </a:xfrm>
          <a:prstGeom prst="rect">
            <a:avLst/>
          </a:prstGeom>
          <a:noFill/>
        </p:spPr>
        <p:txBody>
          <a:bodyPr wrap="square" rtlCol="0">
            <a:spAutoFit/>
          </a:bodyPr>
          <a:lstStyle/>
          <a:p>
            <a:r>
              <a:rPr lang="en-US" sz="4800" dirty="0" smtClean="0"/>
              <a:t>D</a:t>
            </a:r>
            <a:r>
              <a:rPr lang="en-US" dirty="0" smtClean="0"/>
              <a:t>0</a:t>
            </a:r>
            <a:endParaRPr lang="ru-RU" dirty="0"/>
          </a:p>
        </p:txBody>
      </p:sp>
      <p:sp>
        <p:nvSpPr>
          <p:cNvPr id="26" name="TextBox 25"/>
          <p:cNvSpPr txBox="1"/>
          <p:nvPr/>
        </p:nvSpPr>
        <p:spPr>
          <a:xfrm>
            <a:off x="3131840" y="4581128"/>
            <a:ext cx="864096" cy="769441"/>
          </a:xfrm>
          <a:prstGeom prst="rect">
            <a:avLst/>
          </a:prstGeom>
          <a:noFill/>
        </p:spPr>
        <p:txBody>
          <a:bodyPr wrap="square" rtlCol="0">
            <a:spAutoFit/>
          </a:bodyPr>
          <a:lstStyle/>
          <a:p>
            <a:r>
              <a:rPr lang="en-US" sz="4400" dirty="0" smtClean="0"/>
              <a:t>D</a:t>
            </a:r>
            <a:r>
              <a:rPr lang="en-US" dirty="0" smtClean="0"/>
              <a:t>2</a:t>
            </a:r>
            <a:endParaRPr lang="ru-RU" dirty="0"/>
          </a:p>
        </p:txBody>
      </p:sp>
    </p:spTree>
    <p:extLst>
      <p:ext uri="{BB962C8B-B14F-4D97-AF65-F5344CB8AC3E}">
        <p14:creationId xmlns:p14="http://schemas.microsoft.com/office/powerpoint/2010/main" val="1927325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fontScale="90000"/>
          </a:bodyPr>
          <a:lstStyle/>
          <a:p>
            <a:r>
              <a:rPr lang="ru-RU" dirty="0" smtClean="0"/>
              <a:t>Действие неценовых факторов спроса</a:t>
            </a:r>
            <a:endParaRPr lang="ru-RU" dirty="0"/>
          </a:p>
        </p:txBody>
      </p:sp>
      <p:pic>
        <p:nvPicPr>
          <p:cNvPr id="4" name="Объект 3"/>
          <p:cNvPicPr>
            <a:picLocks noGrp="1" noChangeAspect="1"/>
          </p:cNvPicPr>
          <p:nvPr>
            <p:ph idx="4294967295"/>
          </p:nvPr>
        </p:nvPicPr>
        <p:blipFill>
          <a:blip r:embed="rId2"/>
          <a:stretch>
            <a:fillRect/>
          </a:stretch>
        </p:blipFill>
        <p:spPr>
          <a:xfrm>
            <a:off x="2159000" y="1417638"/>
            <a:ext cx="6985000" cy="5324475"/>
          </a:xfrm>
          <a:prstGeom prst="rect">
            <a:avLst/>
          </a:prstGeom>
        </p:spPr>
      </p:pic>
    </p:spTree>
    <p:extLst>
      <p:ext uri="{BB962C8B-B14F-4D97-AF65-F5344CB8AC3E}">
        <p14:creationId xmlns:p14="http://schemas.microsoft.com/office/powerpoint/2010/main" val="36729820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Неценовые факторы</a:t>
            </a:r>
            <a:endParaRPr lang="ru-RU" dirty="0"/>
          </a:p>
        </p:txBody>
      </p:sp>
      <p:sp>
        <p:nvSpPr>
          <p:cNvPr id="3" name="Объект 2"/>
          <p:cNvSpPr>
            <a:spLocks noGrp="1"/>
          </p:cNvSpPr>
          <p:nvPr>
            <p:ph idx="1"/>
          </p:nvPr>
        </p:nvSpPr>
        <p:spPr/>
        <p:txBody>
          <a:bodyPr>
            <a:normAutofit fontScale="92500" lnSpcReduction="20000"/>
          </a:bodyPr>
          <a:lstStyle/>
          <a:p>
            <a:pPr algn="just"/>
            <a:r>
              <a:rPr lang="ru-RU" b="1" dirty="0"/>
              <a:t>Во-первых</a:t>
            </a:r>
            <a:r>
              <a:rPr lang="ru-RU" dirty="0"/>
              <a:t>, </a:t>
            </a:r>
            <a:r>
              <a:rPr lang="ru-RU" b="1" u="sng" dirty="0"/>
              <a:t>денежные доходы покупателей</a:t>
            </a:r>
            <a:r>
              <a:rPr lang="ru-RU" u="sng" dirty="0"/>
              <a:t>.</a:t>
            </a:r>
            <a:r>
              <a:rPr lang="ru-RU" dirty="0"/>
              <a:t> Например, если денежные доходы покупателей возросли, то количество покупаемых товаров возрастет, хотя цены этих товаров не изменились и до повышения доходов могли служить одной из главных причин их ограниченных закупок потребителями. Если, наоборот, денежные доходы покупателей снизились, то при тех же ценах товаров возможный объем покупок снизится.</a:t>
            </a:r>
          </a:p>
        </p:txBody>
      </p:sp>
    </p:spTree>
    <p:extLst>
      <p:ext uri="{BB962C8B-B14F-4D97-AF65-F5344CB8AC3E}">
        <p14:creationId xmlns:p14="http://schemas.microsoft.com/office/powerpoint/2010/main" val="36504330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2.</a:t>
            </a:r>
            <a:endParaRPr lang="ru-RU" dirty="0"/>
          </a:p>
        </p:txBody>
      </p:sp>
      <p:sp>
        <p:nvSpPr>
          <p:cNvPr id="3" name="Объект 2"/>
          <p:cNvSpPr>
            <a:spLocks noGrp="1"/>
          </p:cNvSpPr>
          <p:nvPr>
            <p:ph idx="1"/>
          </p:nvPr>
        </p:nvSpPr>
        <p:spPr/>
        <p:txBody>
          <a:bodyPr>
            <a:normAutofit fontScale="92500" lnSpcReduction="20000"/>
          </a:bodyPr>
          <a:lstStyle/>
          <a:p>
            <a:pPr algn="just"/>
            <a:r>
              <a:rPr lang="ru-RU" b="1" dirty="0"/>
              <a:t>Во-вторых</a:t>
            </a:r>
            <a:r>
              <a:rPr lang="ru-RU" dirty="0"/>
              <a:t>, изменения количества купли-продажи товаров по тем же ценам может произойти под воздействием фактора так называемых </a:t>
            </a:r>
            <a:r>
              <a:rPr lang="ru-RU" b="1" u="sng" dirty="0"/>
              <a:t>«покупательских ожиданий»</a:t>
            </a:r>
            <a:r>
              <a:rPr lang="ru-RU" dirty="0"/>
              <a:t>. Причины изменения ожиданий могут быть самые разные: как экономические (инфляция), так и неэкономические (например погодные, предпраздничные, сезонные условия). Под их воздействием количество покупок может как возрасти, так и снизиться вне прямой зависимости от уровня цен покупаемых товаров.</a:t>
            </a:r>
          </a:p>
        </p:txBody>
      </p:sp>
    </p:spTree>
    <p:extLst>
      <p:ext uri="{BB962C8B-B14F-4D97-AF65-F5344CB8AC3E}">
        <p14:creationId xmlns:p14="http://schemas.microsoft.com/office/powerpoint/2010/main" val="23843029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3.</a:t>
            </a:r>
            <a:endParaRPr lang="ru-RU" dirty="0"/>
          </a:p>
        </p:txBody>
      </p:sp>
      <p:sp>
        <p:nvSpPr>
          <p:cNvPr id="3" name="Объект 2"/>
          <p:cNvSpPr>
            <a:spLocks noGrp="1"/>
          </p:cNvSpPr>
          <p:nvPr>
            <p:ph idx="1"/>
          </p:nvPr>
        </p:nvSpPr>
        <p:spPr/>
        <p:txBody>
          <a:bodyPr>
            <a:normAutofit fontScale="62500" lnSpcReduction="20000"/>
          </a:bodyPr>
          <a:lstStyle/>
          <a:p>
            <a:pPr algn="just"/>
            <a:r>
              <a:rPr lang="ru-RU" dirty="0"/>
              <a:t>В-третьих, объем многих товаров, покупаемых потребителями вне зависимости от цены, может измениться, например, от </a:t>
            </a:r>
            <a:r>
              <a:rPr lang="ru-RU" b="1" dirty="0"/>
              <a:t>наличия или </a:t>
            </a:r>
            <a:r>
              <a:rPr lang="ru-RU" b="1" u="sng" dirty="0"/>
              <a:t>отсутствия на рынках взаимозаменяемых и </a:t>
            </a:r>
            <a:r>
              <a:rPr lang="ru-RU" b="1" u="sng" dirty="0" err="1"/>
              <a:t>взаимодополняемых</a:t>
            </a:r>
            <a:r>
              <a:rPr lang="ru-RU" b="1" u="sng" dirty="0"/>
              <a:t> товаров.</a:t>
            </a:r>
            <a:r>
              <a:rPr lang="ru-RU" b="1" dirty="0"/>
              <a:t> </a:t>
            </a:r>
            <a:r>
              <a:rPr lang="ru-RU" dirty="0"/>
              <a:t>Так, спрос на говядину может возрасти, если отсутствуют другие виды мясной продукции (свинины, баранины, птицы). И наоборот, большой выбор мясного ассортимента рассредоточит спрос в соответствии с предпочтениями покупателей, снижая его по каждой отдельной группе этого товара. К числу </a:t>
            </a:r>
            <a:r>
              <a:rPr lang="ru-RU" dirty="0" err="1"/>
              <a:t>взаимодополняемых</a:t>
            </a:r>
            <a:r>
              <a:rPr lang="ru-RU" dirty="0"/>
              <a:t> товаров потребительского рынка можно отнести, например, сахар и другие сладости в дополнение к таким напиткам, как чай или кофе. Отсутствие сахара способно вызвать падение спроса на чай и кофе, поскольку многие люди не согласятся употреблять их несладкими, невзирая на специфическую полезность. Почти каждый товар имеет свои «</a:t>
            </a:r>
            <a:r>
              <a:rPr lang="ru-RU" dirty="0" err="1"/>
              <a:t>дополнители</a:t>
            </a:r>
            <a:r>
              <a:rPr lang="ru-RU" dirty="0"/>
              <a:t>» и «заменители», и наличие их на товарных рынках способно существенно изменить покупательский спрос.</a:t>
            </a:r>
          </a:p>
        </p:txBody>
      </p:sp>
    </p:spTree>
    <p:extLst>
      <p:ext uri="{BB962C8B-B14F-4D97-AF65-F5344CB8AC3E}">
        <p14:creationId xmlns:p14="http://schemas.microsoft.com/office/powerpoint/2010/main" val="167185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smtClean="0"/>
              <a:t>Микроэкономика</a:t>
            </a:r>
          </a:p>
        </p:txBody>
      </p:sp>
      <p:sp>
        <p:nvSpPr>
          <p:cNvPr id="13315" name="Rectangle 3"/>
          <p:cNvSpPr>
            <a:spLocks noGrp="1" noChangeArrowheads="1"/>
          </p:cNvSpPr>
          <p:nvPr>
            <p:ph type="body" idx="1"/>
          </p:nvPr>
        </p:nvSpPr>
        <p:spPr/>
        <p:txBody>
          <a:bodyPr/>
          <a:lstStyle/>
          <a:p>
            <a:pPr algn="just" eaLnBrk="1" hangingPunct="1">
              <a:buFontTx/>
              <a:buNone/>
            </a:pPr>
            <a:r>
              <a:rPr lang="ru-RU" smtClean="0"/>
              <a:t>- </a:t>
            </a:r>
            <a:r>
              <a:rPr lang="ru-RU" sz="4000" smtClean="0"/>
              <a:t>это наука о принятии решений малыми хозяйственными единицами в условиях ограниченности ресурсов</a:t>
            </a:r>
          </a:p>
        </p:txBody>
      </p:sp>
    </p:spTree>
    <p:extLst>
      <p:ext uri="{BB962C8B-B14F-4D97-AF65-F5344CB8AC3E}">
        <p14:creationId xmlns:p14="http://schemas.microsoft.com/office/powerpoint/2010/main" val="210936097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4.</a:t>
            </a:r>
            <a:endParaRPr lang="ru-RU" dirty="0"/>
          </a:p>
        </p:txBody>
      </p:sp>
      <p:sp>
        <p:nvSpPr>
          <p:cNvPr id="3" name="Объект 2"/>
          <p:cNvSpPr>
            <a:spLocks noGrp="1"/>
          </p:cNvSpPr>
          <p:nvPr>
            <p:ph idx="1"/>
          </p:nvPr>
        </p:nvSpPr>
        <p:spPr/>
        <p:txBody>
          <a:bodyPr>
            <a:normAutofit fontScale="92500"/>
          </a:bodyPr>
          <a:lstStyle/>
          <a:p>
            <a:pPr algn="just"/>
            <a:r>
              <a:rPr lang="ru-RU" b="1" dirty="0"/>
              <a:t>В-четвертых</a:t>
            </a:r>
            <a:r>
              <a:rPr lang="ru-RU" dirty="0"/>
              <a:t>, на покупательский спрос способны влиять и такие неценовые факторы, как </a:t>
            </a:r>
            <a:r>
              <a:rPr lang="ru-RU" b="1" u="sng" dirty="0"/>
              <a:t>субъективные предпочтения и вкусы потребителей, их отношение к моде, дизайну товаров</a:t>
            </a:r>
            <a:r>
              <a:rPr lang="ru-RU" b="1" dirty="0"/>
              <a:t>.</a:t>
            </a:r>
            <a:r>
              <a:rPr lang="ru-RU" dirty="0"/>
              <a:t> Существенную роль может сыграть конкуренция покупателей, а также специфика покупательской психологии (например эффект толпы: многие устремятся покупать тот товар, который почему-то покупают все и т.д.).</a:t>
            </a:r>
          </a:p>
        </p:txBody>
      </p:sp>
    </p:spTree>
    <p:extLst>
      <p:ext uri="{BB962C8B-B14F-4D97-AF65-F5344CB8AC3E}">
        <p14:creationId xmlns:p14="http://schemas.microsoft.com/office/powerpoint/2010/main" val="24181196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Предложение</a:t>
            </a:r>
            <a:endParaRPr lang="ru-RU" dirty="0"/>
          </a:p>
        </p:txBody>
      </p:sp>
      <p:sp>
        <p:nvSpPr>
          <p:cNvPr id="3" name="Объект 2"/>
          <p:cNvSpPr>
            <a:spLocks noGrp="1"/>
          </p:cNvSpPr>
          <p:nvPr>
            <p:ph idx="1"/>
          </p:nvPr>
        </p:nvSpPr>
        <p:spPr/>
        <p:txBody>
          <a:bodyPr/>
          <a:lstStyle/>
          <a:p>
            <a:pPr algn="just"/>
            <a:r>
              <a:rPr lang="ru-RU" b="1" dirty="0"/>
              <a:t>Предложение</a:t>
            </a:r>
            <a:r>
              <a:rPr lang="ru-RU" dirty="0"/>
              <a:t> </a:t>
            </a:r>
            <a:r>
              <a:rPr lang="ru-RU" dirty="0" smtClean="0"/>
              <a:t>(англ.</a:t>
            </a:r>
            <a:r>
              <a:rPr lang="ru-RU" dirty="0"/>
              <a:t> </a:t>
            </a:r>
            <a:r>
              <a:rPr lang="ru-RU" i="1" dirty="0" err="1"/>
              <a:t>supply</a:t>
            </a:r>
            <a:r>
              <a:rPr lang="ru-RU" dirty="0"/>
              <a:t>) — </a:t>
            </a:r>
            <a:r>
              <a:rPr lang="ru-RU" dirty="0" smtClean="0"/>
              <a:t>понятие, </a:t>
            </a:r>
            <a:r>
              <a:rPr lang="ru-RU" dirty="0"/>
              <a:t>отражающее </a:t>
            </a:r>
            <a:r>
              <a:rPr lang="ru-RU" dirty="0" err="1" smtClean="0"/>
              <a:t>отражающее</a:t>
            </a:r>
            <a:r>
              <a:rPr lang="ru-RU" dirty="0" smtClean="0"/>
              <a:t> поведение производителя, </a:t>
            </a:r>
            <a:r>
              <a:rPr lang="ru-RU" dirty="0"/>
              <a:t>его готовность </a:t>
            </a:r>
            <a:r>
              <a:rPr lang="ru-RU" dirty="0" smtClean="0"/>
              <a:t>произвести и поставить на рынок(предложить</a:t>
            </a:r>
            <a:r>
              <a:rPr lang="ru-RU" dirty="0"/>
              <a:t>) какое-либо количество </a:t>
            </a:r>
            <a:r>
              <a:rPr lang="ru-RU" dirty="0" smtClean="0"/>
              <a:t>товара и</a:t>
            </a:r>
            <a:r>
              <a:rPr lang="ru-RU" dirty="0"/>
              <a:t> </a:t>
            </a:r>
            <a:r>
              <a:rPr lang="ru-RU" dirty="0" smtClean="0"/>
              <a:t>услуг</a:t>
            </a:r>
            <a:r>
              <a:rPr lang="ru-RU" dirty="0"/>
              <a:t> за определённый период времени при определённых условиях.</a:t>
            </a:r>
          </a:p>
        </p:txBody>
      </p:sp>
    </p:spTree>
    <p:extLst>
      <p:ext uri="{BB962C8B-B14F-4D97-AF65-F5344CB8AC3E}">
        <p14:creationId xmlns:p14="http://schemas.microsoft.com/office/powerpoint/2010/main" val="31334979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8229600" cy="1143000"/>
          </a:xfrm>
        </p:spPr>
        <p:txBody>
          <a:bodyPr/>
          <a:lstStyle/>
          <a:p>
            <a:r>
              <a:rPr lang="ru-RU" dirty="0" smtClean="0"/>
              <a:t>График предложения</a:t>
            </a:r>
            <a:endParaRPr lang="ru-RU" dirty="0"/>
          </a:p>
        </p:txBody>
      </p:sp>
      <p:cxnSp>
        <p:nvCxnSpPr>
          <p:cNvPr id="4" name="Прямая со стрелкой 3"/>
          <p:cNvCxnSpPr/>
          <p:nvPr/>
        </p:nvCxnSpPr>
        <p:spPr>
          <a:xfrm flipV="1">
            <a:off x="2123728" y="1628800"/>
            <a:ext cx="0" cy="331236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2123728" y="4869160"/>
            <a:ext cx="5688632" cy="7200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V="1">
            <a:off x="2627784" y="1628800"/>
            <a:ext cx="3456384" cy="26642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1628800"/>
            <a:ext cx="1224136" cy="830997"/>
          </a:xfrm>
          <a:prstGeom prst="rect">
            <a:avLst/>
          </a:prstGeom>
          <a:noFill/>
        </p:spPr>
        <p:txBody>
          <a:bodyPr wrap="square" rtlCol="0">
            <a:spAutoFit/>
          </a:bodyPr>
          <a:lstStyle/>
          <a:p>
            <a:r>
              <a:rPr lang="en-US" sz="4800" dirty="0" smtClean="0"/>
              <a:t>P</a:t>
            </a:r>
            <a:endParaRPr lang="ru-RU" sz="4800" dirty="0"/>
          </a:p>
        </p:txBody>
      </p:sp>
      <p:sp>
        <p:nvSpPr>
          <p:cNvPr id="11" name="TextBox 10"/>
          <p:cNvSpPr txBox="1"/>
          <p:nvPr/>
        </p:nvSpPr>
        <p:spPr>
          <a:xfrm>
            <a:off x="7596336" y="5373216"/>
            <a:ext cx="1296144" cy="830997"/>
          </a:xfrm>
          <a:prstGeom prst="rect">
            <a:avLst/>
          </a:prstGeom>
          <a:noFill/>
        </p:spPr>
        <p:txBody>
          <a:bodyPr wrap="square" rtlCol="0">
            <a:spAutoFit/>
          </a:bodyPr>
          <a:lstStyle/>
          <a:p>
            <a:r>
              <a:rPr lang="en-US" sz="4800" dirty="0" smtClean="0"/>
              <a:t>Q</a:t>
            </a:r>
            <a:endParaRPr lang="ru-RU" sz="4800" dirty="0"/>
          </a:p>
        </p:txBody>
      </p:sp>
      <p:sp>
        <p:nvSpPr>
          <p:cNvPr id="12" name="TextBox 11"/>
          <p:cNvSpPr txBox="1"/>
          <p:nvPr/>
        </p:nvSpPr>
        <p:spPr>
          <a:xfrm>
            <a:off x="6300192" y="1700808"/>
            <a:ext cx="1152128" cy="830997"/>
          </a:xfrm>
          <a:prstGeom prst="rect">
            <a:avLst/>
          </a:prstGeom>
          <a:noFill/>
        </p:spPr>
        <p:txBody>
          <a:bodyPr wrap="square" rtlCol="0">
            <a:spAutoFit/>
          </a:bodyPr>
          <a:lstStyle/>
          <a:p>
            <a:r>
              <a:rPr lang="en-US" sz="4800" dirty="0" smtClean="0"/>
              <a:t>S</a:t>
            </a:r>
            <a:endParaRPr lang="ru-RU" sz="4800" dirty="0"/>
          </a:p>
        </p:txBody>
      </p:sp>
    </p:spTree>
    <p:extLst>
      <p:ext uri="{BB962C8B-B14F-4D97-AF65-F5344CB8AC3E}">
        <p14:creationId xmlns:p14="http://schemas.microsoft.com/office/powerpoint/2010/main" val="25095244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Сдвиги кривой предложения</a:t>
            </a:r>
            <a:endParaRPr lang="ru-RU" dirty="0"/>
          </a:p>
        </p:txBody>
      </p:sp>
      <p:cxnSp>
        <p:nvCxnSpPr>
          <p:cNvPr id="4" name="Прямая со стрелкой 3"/>
          <p:cNvCxnSpPr/>
          <p:nvPr/>
        </p:nvCxnSpPr>
        <p:spPr>
          <a:xfrm flipV="1">
            <a:off x="2267744" y="1988840"/>
            <a:ext cx="0" cy="30243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a:off x="2267744" y="5013176"/>
            <a:ext cx="47525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5576" y="1988840"/>
            <a:ext cx="1224136" cy="830997"/>
          </a:xfrm>
          <a:prstGeom prst="rect">
            <a:avLst/>
          </a:prstGeom>
          <a:noFill/>
        </p:spPr>
        <p:txBody>
          <a:bodyPr wrap="square" rtlCol="0">
            <a:spAutoFit/>
          </a:bodyPr>
          <a:lstStyle/>
          <a:p>
            <a:r>
              <a:rPr lang="en-US" sz="4800" dirty="0" smtClean="0"/>
              <a:t>P</a:t>
            </a:r>
            <a:endParaRPr lang="ru-RU" sz="4800" dirty="0"/>
          </a:p>
        </p:txBody>
      </p:sp>
      <p:sp>
        <p:nvSpPr>
          <p:cNvPr id="8" name="TextBox 7"/>
          <p:cNvSpPr txBox="1"/>
          <p:nvPr/>
        </p:nvSpPr>
        <p:spPr>
          <a:xfrm>
            <a:off x="6948264" y="5373216"/>
            <a:ext cx="1368152" cy="830997"/>
          </a:xfrm>
          <a:prstGeom prst="rect">
            <a:avLst/>
          </a:prstGeom>
          <a:noFill/>
        </p:spPr>
        <p:txBody>
          <a:bodyPr wrap="square" rtlCol="0">
            <a:spAutoFit/>
          </a:bodyPr>
          <a:lstStyle/>
          <a:p>
            <a:r>
              <a:rPr lang="en-US" sz="4800" dirty="0" smtClean="0"/>
              <a:t>Q</a:t>
            </a:r>
            <a:endParaRPr lang="ru-RU" sz="4800" dirty="0"/>
          </a:p>
        </p:txBody>
      </p:sp>
      <p:cxnSp>
        <p:nvCxnSpPr>
          <p:cNvPr id="10" name="Прямая соединительная линия 9"/>
          <p:cNvCxnSpPr/>
          <p:nvPr/>
        </p:nvCxnSpPr>
        <p:spPr>
          <a:xfrm flipV="1">
            <a:off x="2771800" y="1916832"/>
            <a:ext cx="2880320" cy="25922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2627784" y="1484784"/>
            <a:ext cx="2304256" cy="2016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V="1">
            <a:off x="4139952" y="2348880"/>
            <a:ext cx="2304256" cy="2304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flipH="1" flipV="1">
            <a:off x="3995936" y="2636912"/>
            <a:ext cx="216024" cy="21602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4572000" y="3140968"/>
            <a:ext cx="432048" cy="36004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52120" y="1412776"/>
            <a:ext cx="1008112" cy="769441"/>
          </a:xfrm>
          <a:prstGeom prst="rect">
            <a:avLst/>
          </a:prstGeom>
          <a:noFill/>
        </p:spPr>
        <p:txBody>
          <a:bodyPr wrap="square" rtlCol="0">
            <a:spAutoFit/>
          </a:bodyPr>
          <a:lstStyle/>
          <a:p>
            <a:r>
              <a:rPr lang="en-US" sz="4400" dirty="0" smtClean="0"/>
              <a:t>S</a:t>
            </a:r>
            <a:r>
              <a:rPr lang="en-US" dirty="0" smtClean="0"/>
              <a:t>0</a:t>
            </a:r>
            <a:endParaRPr lang="ru-RU" sz="4400" dirty="0"/>
          </a:p>
        </p:txBody>
      </p:sp>
      <p:sp>
        <p:nvSpPr>
          <p:cNvPr id="20" name="TextBox 19"/>
          <p:cNvSpPr txBox="1"/>
          <p:nvPr/>
        </p:nvSpPr>
        <p:spPr>
          <a:xfrm>
            <a:off x="6732240" y="1988840"/>
            <a:ext cx="864096" cy="769441"/>
          </a:xfrm>
          <a:prstGeom prst="rect">
            <a:avLst/>
          </a:prstGeom>
          <a:noFill/>
        </p:spPr>
        <p:txBody>
          <a:bodyPr wrap="square" rtlCol="0">
            <a:spAutoFit/>
          </a:bodyPr>
          <a:lstStyle/>
          <a:p>
            <a:r>
              <a:rPr lang="en-US" sz="4400" dirty="0" smtClean="0"/>
              <a:t>S</a:t>
            </a:r>
            <a:r>
              <a:rPr lang="en-US" dirty="0" smtClean="0"/>
              <a:t>1</a:t>
            </a:r>
            <a:endParaRPr lang="ru-RU" sz="4400" dirty="0"/>
          </a:p>
        </p:txBody>
      </p:sp>
      <p:sp>
        <p:nvSpPr>
          <p:cNvPr id="21" name="TextBox 20"/>
          <p:cNvSpPr txBox="1"/>
          <p:nvPr/>
        </p:nvSpPr>
        <p:spPr>
          <a:xfrm>
            <a:off x="3203848" y="1484784"/>
            <a:ext cx="1008112" cy="769441"/>
          </a:xfrm>
          <a:prstGeom prst="rect">
            <a:avLst/>
          </a:prstGeom>
          <a:noFill/>
        </p:spPr>
        <p:txBody>
          <a:bodyPr wrap="square" rtlCol="0">
            <a:spAutoFit/>
          </a:bodyPr>
          <a:lstStyle/>
          <a:p>
            <a:r>
              <a:rPr lang="en-US" sz="4400" dirty="0" smtClean="0"/>
              <a:t>S</a:t>
            </a:r>
            <a:r>
              <a:rPr lang="en-US" dirty="0" smtClean="0"/>
              <a:t>2</a:t>
            </a:r>
            <a:endParaRPr lang="ru-RU" dirty="0"/>
          </a:p>
        </p:txBody>
      </p:sp>
    </p:spTree>
    <p:extLst>
      <p:ext uri="{BB962C8B-B14F-4D97-AF65-F5344CB8AC3E}">
        <p14:creationId xmlns:p14="http://schemas.microsoft.com/office/powerpoint/2010/main" val="8782153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Неценовые факторы предложения:</a:t>
            </a:r>
            <a:br>
              <a:rPr lang="ru-RU" dirty="0"/>
            </a:br>
            <a:endParaRPr lang="ru-RU" dirty="0"/>
          </a:p>
        </p:txBody>
      </p:sp>
      <p:sp>
        <p:nvSpPr>
          <p:cNvPr id="3" name="Объект 2"/>
          <p:cNvSpPr>
            <a:spLocks noGrp="1"/>
          </p:cNvSpPr>
          <p:nvPr>
            <p:ph idx="1"/>
          </p:nvPr>
        </p:nvSpPr>
        <p:spPr/>
        <p:txBody>
          <a:bodyPr>
            <a:normAutofit fontScale="85000" lnSpcReduction="20000"/>
          </a:bodyPr>
          <a:lstStyle/>
          <a:p>
            <a:pPr marL="514350" indent="-514350" algn="just">
              <a:buFont typeface="+mj-lt"/>
              <a:buAutoNum type="arabicPeriod"/>
            </a:pPr>
            <a:r>
              <a:rPr lang="ru-RU" dirty="0"/>
              <a:t>цены альтернативных товаров, которые могут быть произведены с помощью данных ресурсов;</a:t>
            </a:r>
          </a:p>
          <a:p>
            <a:pPr marL="514350" indent="-514350">
              <a:buFont typeface="+mj-lt"/>
              <a:buAutoNum type="arabicPeriod"/>
            </a:pPr>
            <a:r>
              <a:rPr lang="ru-RU" dirty="0"/>
              <a:t>возможности альтернативного использования ресурсов;</a:t>
            </a:r>
          </a:p>
          <a:p>
            <a:pPr marL="514350" indent="-514350">
              <a:buFont typeface="+mj-lt"/>
              <a:buAutoNum type="arabicPeriod"/>
            </a:pPr>
            <a:r>
              <a:rPr lang="ru-RU" dirty="0"/>
              <a:t>цены ресурсов;</a:t>
            </a:r>
          </a:p>
          <a:p>
            <a:pPr marL="514350" indent="-514350">
              <a:buFont typeface="+mj-lt"/>
              <a:buAutoNum type="arabicPeriod"/>
            </a:pPr>
            <a:r>
              <a:rPr lang="ru-RU" dirty="0"/>
              <a:t>технология;</a:t>
            </a:r>
          </a:p>
          <a:p>
            <a:pPr marL="514350" indent="-514350">
              <a:buFont typeface="+mj-lt"/>
              <a:buAutoNum type="arabicPeriod"/>
            </a:pPr>
            <a:r>
              <a:rPr lang="ru-RU" dirty="0"/>
              <a:t>налоги;</a:t>
            </a:r>
          </a:p>
          <a:p>
            <a:pPr marL="514350" indent="-514350">
              <a:buFont typeface="+mj-lt"/>
              <a:buAutoNum type="arabicPeriod"/>
            </a:pPr>
            <a:r>
              <a:rPr lang="ru-RU" dirty="0"/>
              <a:t>субсидии;</a:t>
            </a:r>
          </a:p>
          <a:p>
            <a:pPr marL="514350" indent="-514350">
              <a:buFont typeface="+mj-lt"/>
              <a:buAutoNum type="arabicPeriod"/>
            </a:pPr>
            <a:r>
              <a:rPr lang="ru-RU" dirty="0"/>
              <a:t>количество производителей;</a:t>
            </a:r>
          </a:p>
          <a:p>
            <a:pPr marL="514350" indent="-514350" algn="just">
              <a:buFont typeface="+mj-lt"/>
              <a:buAutoNum type="arabicPeriod"/>
            </a:pPr>
            <a:r>
              <a:rPr lang="ru-RU" dirty="0"/>
              <a:t>ожидания производителей;</a:t>
            </a:r>
          </a:p>
          <a:p>
            <a:pPr marL="514350" indent="-514350">
              <a:buFont typeface="+mj-lt"/>
              <a:buAutoNum type="arabicPeriod"/>
            </a:pPr>
            <a:r>
              <a:rPr lang="ru-RU" dirty="0"/>
              <a:t>другие факторы.</a:t>
            </a:r>
          </a:p>
          <a:p>
            <a:endParaRPr lang="ru-RU" dirty="0"/>
          </a:p>
        </p:txBody>
      </p:sp>
    </p:spTree>
    <p:extLst>
      <p:ext uri="{BB962C8B-B14F-4D97-AF65-F5344CB8AC3E}">
        <p14:creationId xmlns:p14="http://schemas.microsoft.com/office/powerpoint/2010/main" val="18769580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Цены альтернативных товаров, которые могут быть произведены с помощью данных ресурсов</a:t>
            </a:r>
          </a:p>
        </p:txBody>
      </p:sp>
      <p:sp>
        <p:nvSpPr>
          <p:cNvPr id="3" name="Объект 2"/>
          <p:cNvSpPr>
            <a:spLocks noGrp="1"/>
          </p:cNvSpPr>
          <p:nvPr>
            <p:ph idx="1"/>
          </p:nvPr>
        </p:nvSpPr>
        <p:spPr/>
        <p:txBody>
          <a:bodyPr>
            <a:normAutofit fontScale="77500" lnSpcReduction="20000"/>
          </a:bodyPr>
          <a:lstStyle/>
          <a:p>
            <a:pPr algn="just"/>
            <a:r>
              <a:rPr lang="ru-RU" dirty="0"/>
              <a:t>Например, владелец земли может выращивать на ней сельскохозяйственные культуры или заниматься коттеджным строительством. Когда цена коттеджей растет, это увеличивает стимулы строить и продавать коттеджи, а не выращивать и продавать картофель. Следовательно, если фермер наблюдает рост цены коттеджей, то для того, чтобы он по-прежнему выращивал картофель, ему нужно предложить компенсацию упущенных возможностей строительства коттеджей. Значит, он будет готов выращивать и продавать картофель по большей цене, чем прежде. Рост цены, по которой производитель готов предлагать товар на рынок, означает сокращение предложения.</a:t>
            </a:r>
          </a:p>
        </p:txBody>
      </p:sp>
    </p:spTree>
    <p:extLst>
      <p:ext uri="{BB962C8B-B14F-4D97-AF65-F5344CB8AC3E}">
        <p14:creationId xmlns:p14="http://schemas.microsoft.com/office/powerpoint/2010/main" val="42131823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Возможности альтернативного использования ресурсов</a:t>
            </a:r>
            <a:br>
              <a:rPr lang="ru-RU" dirty="0"/>
            </a:br>
            <a:endParaRPr lang="ru-RU" dirty="0"/>
          </a:p>
        </p:txBody>
      </p:sp>
      <p:sp>
        <p:nvSpPr>
          <p:cNvPr id="3" name="Объект 2"/>
          <p:cNvSpPr>
            <a:spLocks noGrp="1"/>
          </p:cNvSpPr>
          <p:nvPr>
            <p:ph idx="1"/>
          </p:nvPr>
        </p:nvSpPr>
        <p:spPr/>
        <p:txBody>
          <a:bodyPr/>
          <a:lstStyle/>
          <a:p>
            <a:pPr algn="just"/>
            <a:r>
              <a:rPr lang="ru-RU" dirty="0"/>
              <a:t>Действие этого фактора похоже на предыдущий. Как только у производителя появляются возможности альтернативного, более выгодного, использования ресурсов, он сокращает предложение данного товара.</a:t>
            </a:r>
          </a:p>
        </p:txBody>
      </p:sp>
    </p:spTree>
    <p:extLst>
      <p:ext uri="{BB962C8B-B14F-4D97-AF65-F5344CB8AC3E}">
        <p14:creationId xmlns:p14="http://schemas.microsoft.com/office/powerpoint/2010/main" val="35520206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Цены на ресурсы</a:t>
            </a:r>
            <a:endParaRPr lang="ru-RU" dirty="0"/>
          </a:p>
        </p:txBody>
      </p:sp>
      <p:sp>
        <p:nvSpPr>
          <p:cNvPr id="3" name="Объект 2"/>
          <p:cNvSpPr>
            <a:spLocks noGrp="1"/>
          </p:cNvSpPr>
          <p:nvPr>
            <p:ph idx="1"/>
          </p:nvPr>
        </p:nvSpPr>
        <p:spPr/>
        <p:txBody>
          <a:bodyPr>
            <a:normAutofit fontScale="92500" lnSpcReduction="10000"/>
          </a:bodyPr>
          <a:lstStyle/>
          <a:p>
            <a:pPr algn="just"/>
            <a:r>
              <a:rPr lang="ru-RU" dirty="0"/>
              <a:t>при повышении цен ресурсов производитель будет вынужден либо увеличить цену предложения при каждом из уровней количества товара, либо сократить объем предложения при каждом из возможных уровней цены. В любом случае переложение данного товара на рынке сокращается и кривая предложения сдвигается влево – вверх. Падение цен ресурсов сопровождается обратными последствиями.</a:t>
            </a:r>
          </a:p>
        </p:txBody>
      </p:sp>
    </p:spTree>
    <p:extLst>
      <p:ext uri="{BB962C8B-B14F-4D97-AF65-F5344CB8AC3E}">
        <p14:creationId xmlns:p14="http://schemas.microsoft.com/office/powerpoint/2010/main" val="18774286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Технология</a:t>
            </a:r>
            <a:endParaRPr lang="ru-RU" dirty="0"/>
          </a:p>
        </p:txBody>
      </p:sp>
      <p:sp>
        <p:nvSpPr>
          <p:cNvPr id="3" name="Объект 2"/>
          <p:cNvSpPr>
            <a:spLocks noGrp="1"/>
          </p:cNvSpPr>
          <p:nvPr>
            <p:ph idx="1"/>
          </p:nvPr>
        </p:nvSpPr>
        <p:spPr/>
        <p:txBody>
          <a:bodyPr>
            <a:normAutofit fontScale="70000" lnSpcReduction="20000"/>
          </a:bodyPr>
          <a:lstStyle/>
          <a:p>
            <a:pPr algn="just"/>
            <a:r>
              <a:rPr lang="ru-RU" dirty="0"/>
              <a:t>Под технологией можно понимать определенный способ организации процесса использования экономических ресурсов для получения определенного товара или услуги. Таким образом, </a:t>
            </a:r>
            <a:r>
              <a:rPr lang="ru-RU" b="1" dirty="0"/>
              <a:t>при улучшении технологии производитель может или произвести больше товара при тех же затратах ресурсов, или затратить меньше ресурсов на производство того же объема товара. Т</a:t>
            </a:r>
            <a:r>
              <a:rPr lang="ru-RU" dirty="0"/>
              <a:t>аким образом, при улучшении технологии производства товара предложение товара растет, а график кривой предложения сдвигается вправо – вниз. Данная ситуация обычно имеет место при технологическом прогрессе. Но предложение также может и сокращаться под влиянием негативных изменений, связанных с технологиями. Обычно это имеет место при катастрофах и войнах. При ухудшении технологии производства товара предложение товара снижается.</a:t>
            </a:r>
          </a:p>
        </p:txBody>
      </p:sp>
    </p:spTree>
    <p:extLst>
      <p:ext uri="{BB962C8B-B14F-4D97-AF65-F5344CB8AC3E}">
        <p14:creationId xmlns:p14="http://schemas.microsoft.com/office/powerpoint/2010/main" val="11922435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Налоги.</a:t>
            </a:r>
            <a:endParaRPr lang="ru-RU" dirty="0"/>
          </a:p>
        </p:txBody>
      </p:sp>
      <p:sp>
        <p:nvSpPr>
          <p:cNvPr id="3" name="Объект 2"/>
          <p:cNvSpPr>
            <a:spLocks noGrp="1"/>
          </p:cNvSpPr>
          <p:nvPr>
            <p:ph idx="1"/>
          </p:nvPr>
        </p:nvSpPr>
        <p:spPr/>
        <p:txBody>
          <a:bodyPr>
            <a:normAutofit fontScale="77500" lnSpcReduction="20000"/>
          </a:bodyPr>
          <a:lstStyle/>
          <a:p>
            <a:pPr algn="just"/>
            <a:r>
              <a:rPr lang="ru-RU" dirty="0"/>
              <a:t>Цена, получаемая производителем за товар, является для него доходом. </a:t>
            </a:r>
            <a:r>
              <a:rPr lang="ru-RU" b="1" dirty="0"/>
              <a:t>Налоги снижают величину этого дохода производителя, поскольку теперь он обязан некоторую часть цены товара отдавать государству</a:t>
            </a:r>
            <a:r>
              <a:rPr lang="ru-RU" dirty="0"/>
              <a:t>. Таким образом, введение налога равносильно для производителя тому, что он должен будет получать за каждую продаваемую единицу товара меньшую цену. Введение или увеличение налога приводит к снижению предложения товара. Снижение же или отмена налога приводит к росту предложения товара. Здесь необходимо отметить, что на предложение влияют </a:t>
            </a:r>
            <a:r>
              <a:rPr lang="ru-RU" dirty="0" err="1"/>
              <a:t>потоварные</a:t>
            </a:r>
            <a:r>
              <a:rPr lang="ru-RU" dirty="0"/>
              <a:t> налоги (которые будут рассмотрены позже), а фиксированные налоги не изменяют кривую предложения.</a:t>
            </a:r>
          </a:p>
        </p:txBody>
      </p:sp>
    </p:spTree>
    <p:extLst>
      <p:ext uri="{BB962C8B-B14F-4D97-AF65-F5344CB8AC3E}">
        <p14:creationId xmlns:p14="http://schemas.microsoft.com/office/powerpoint/2010/main" val="2250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sz="4000" smtClean="0"/>
              <a:t>Малые хозяйственные единицы</a:t>
            </a:r>
          </a:p>
        </p:txBody>
      </p:sp>
      <p:sp>
        <p:nvSpPr>
          <p:cNvPr id="14339" name="Rectangle 3"/>
          <p:cNvSpPr>
            <a:spLocks noGrp="1" noChangeArrowheads="1"/>
          </p:cNvSpPr>
          <p:nvPr>
            <p:ph type="body" idx="1"/>
          </p:nvPr>
        </p:nvSpPr>
        <p:spPr/>
        <p:txBody>
          <a:bodyPr/>
          <a:lstStyle/>
          <a:p>
            <a:pPr eaLnBrk="1" hangingPunct="1"/>
            <a:r>
              <a:rPr lang="ru-RU" smtClean="0"/>
              <a:t>Фирмы;</a:t>
            </a:r>
          </a:p>
          <a:p>
            <a:pPr eaLnBrk="1" hangingPunct="1"/>
            <a:r>
              <a:rPr lang="ru-RU" smtClean="0"/>
              <a:t>Домашние хозяйства;</a:t>
            </a:r>
          </a:p>
          <a:p>
            <a:pPr eaLnBrk="1" hangingPunct="1"/>
            <a:r>
              <a:rPr lang="ru-RU" smtClean="0"/>
              <a:t>Правительственные агентства.</a:t>
            </a:r>
          </a:p>
        </p:txBody>
      </p:sp>
    </p:spTree>
    <p:extLst>
      <p:ext uri="{BB962C8B-B14F-4D97-AF65-F5344CB8AC3E}">
        <p14:creationId xmlns:p14="http://schemas.microsoft.com/office/powerpoint/2010/main" val="350622194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Трансферты</a:t>
            </a:r>
            <a:endParaRPr lang="ru-RU" dirty="0"/>
          </a:p>
        </p:txBody>
      </p:sp>
      <p:sp>
        <p:nvSpPr>
          <p:cNvPr id="3" name="Объект 2"/>
          <p:cNvSpPr>
            <a:spLocks noGrp="1"/>
          </p:cNvSpPr>
          <p:nvPr>
            <p:ph idx="1"/>
          </p:nvPr>
        </p:nvSpPr>
        <p:spPr/>
        <p:txBody>
          <a:bodyPr/>
          <a:lstStyle/>
          <a:p>
            <a:pPr algn="just"/>
            <a:r>
              <a:rPr lang="ru-RU" b="1" dirty="0"/>
              <a:t>Трансферты увеличивают величину дохода производителя, поскольку теперь государство доплачивает ему некоторую сумму за каждую единицу товара</a:t>
            </a:r>
            <a:r>
              <a:rPr lang="ru-RU" dirty="0"/>
              <a:t>. Таким образом, введение или увеличение трансферта приводит к росту предложения товара, а снижение или отмена к падению предложения товара.</a:t>
            </a:r>
          </a:p>
        </p:txBody>
      </p:sp>
    </p:spTree>
    <p:extLst>
      <p:ext uri="{BB962C8B-B14F-4D97-AF65-F5344CB8AC3E}">
        <p14:creationId xmlns:p14="http://schemas.microsoft.com/office/powerpoint/2010/main" val="24756357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Количество производителей</a:t>
            </a:r>
            <a:br>
              <a:rPr lang="ru-RU" dirty="0"/>
            </a:br>
            <a:endParaRPr lang="ru-RU" dirty="0"/>
          </a:p>
        </p:txBody>
      </p:sp>
      <p:sp>
        <p:nvSpPr>
          <p:cNvPr id="3" name="Объект 2"/>
          <p:cNvSpPr>
            <a:spLocks noGrp="1"/>
          </p:cNvSpPr>
          <p:nvPr>
            <p:ph idx="1"/>
          </p:nvPr>
        </p:nvSpPr>
        <p:spPr/>
        <p:txBody>
          <a:bodyPr>
            <a:normAutofit/>
          </a:bodyPr>
          <a:lstStyle/>
          <a:p>
            <a:pPr algn="just"/>
            <a:r>
              <a:rPr lang="ru-RU" dirty="0" smtClean="0"/>
              <a:t>Очевидно</a:t>
            </a:r>
            <a:r>
              <a:rPr lang="ru-RU" dirty="0"/>
              <a:t>, что </a:t>
            </a:r>
            <a:r>
              <a:rPr lang="ru-RU" b="1" dirty="0"/>
              <a:t>двадцать фирм способны предложить на рынок больше продукции, чем одна при одном и том же уровне цены</a:t>
            </a:r>
            <a:r>
              <a:rPr lang="ru-RU" dirty="0"/>
              <a:t>. Таким образом, чем больше число производителей, тем выше рыночное предложение (при снижении числа производителей предложение товара сокращается).</a:t>
            </a:r>
          </a:p>
          <a:p>
            <a:endParaRPr lang="ru-RU" dirty="0"/>
          </a:p>
        </p:txBody>
      </p:sp>
    </p:spTree>
    <p:extLst>
      <p:ext uri="{BB962C8B-B14F-4D97-AF65-F5344CB8AC3E}">
        <p14:creationId xmlns:p14="http://schemas.microsoft.com/office/powerpoint/2010/main" val="37592561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Ожидания производителей</a:t>
            </a:r>
            <a:br>
              <a:rPr lang="ru-RU" dirty="0"/>
            </a:br>
            <a:endParaRPr lang="ru-RU" dirty="0"/>
          </a:p>
        </p:txBody>
      </p:sp>
      <p:sp>
        <p:nvSpPr>
          <p:cNvPr id="3" name="Объект 2"/>
          <p:cNvSpPr>
            <a:spLocks noGrp="1"/>
          </p:cNvSpPr>
          <p:nvPr>
            <p:ph idx="1"/>
          </p:nvPr>
        </p:nvSpPr>
        <p:spPr/>
        <p:txBody>
          <a:bodyPr>
            <a:noAutofit/>
          </a:bodyPr>
          <a:lstStyle/>
          <a:p>
            <a:pPr algn="just"/>
            <a:r>
              <a:rPr lang="ru-RU" sz="2400" dirty="0" smtClean="0"/>
              <a:t>Ожидания </a:t>
            </a:r>
            <a:r>
              <a:rPr lang="ru-RU" sz="2400" dirty="0"/>
              <a:t>производителей относительно будущих изменений на рынках влияют на их предложение товара в настоящий момент времени. </a:t>
            </a:r>
            <a:r>
              <a:rPr lang="ru-RU" sz="2400" b="1" dirty="0"/>
              <a:t>На предложение влияют различные ожидания, например ожидания изменения цены в будущем.</a:t>
            </a:r>
            <a:r>
              <a:rPr lang="ru-RU" sz="2400" dirty="0"/>
              <a:t> Если производитель ожидает увеличение цены на его товар в будущем, то он предпочтет предложить его меньшее количество в настоящий момент для того, чтобы продать больше в будущем по более высокой цене. На предложение влияют также ожидания прибыльности бизнеса (отдачи от инвестиций)</a:t>
            </a:r>
            <a:r>
              <a:rPr lang="ru-RU" sz="2400" baseline="30000" dirty="0"/>
              <a:t>1</a:t>
            </a:r>
            <a:r>
              <a:rPr lang="ru-RU" sz="2400" dirty="0"/>
              <a:t>. Если предприниматели ожидают более высокой отдачи от инвестиций в будущем, то они могут приготовиться к этому в настоящем, осуществив большие инвестиции и расширив бизнес в настоящий момент .</a:t>
            </a:r>
          </a:p>
          <a:p>
            <a:pPr algn="just"/>
            <a:endParaRPr lang="ru-RU" sz="2400" dirty="0"/>
          </a:p>
        </p:txBody>
      </p:sp>
    </p:spTree>
    <p:extLst>
      <p:ext uri="{BB962C8B-B14F-4D97-AF65-F5344CB8AC3E}">
        <p14:creationId xmlns:p14="http://schemas.microsoft.com/office/powerpoint/2010/main" val="368186331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0" y="620688"/>
            <a:ext cx="8892480" cy="6121425"/>
          </a:xfrm>
          <a:prstGeom prst="rect">
            <a:avLst/>
          </a:prstGeom>
        </p:spPr>
      </p:pic>
    </p:spTree>
    <p:extLst>
      <p:ext uri="{BB962C8B-B14F-4D97-AF65-F5344CB8AC3E}">
        <p14:creationId xmlns:p14="http://schemas.microsoft.com/office/powerpoint/2010/main" val="22684498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6"/>
          <p:cNvGrpSpPr>
            <a:grpSpLocks noChangeAspect="1"/>
          </p:cNvGrpSpPr>
          <p:nvPr/>
        </p:nvGrpSpPr>
        <p:grpSpPr bwMode="auto">
          <a:xfrm>
            <a:off x="468312" y="1376741"/>
            <a:ext cx="7843837" cy="5132388"/>
            <a:chOff x="2060" y="6441"/>
            <a:chExt cx="4114" cy="3484"/>
          </a:xfrm>
        </p:grpSpPr>
        <p:sp>
          <p:nvSpPr>
            <p:cNvPr id="32779" name="AutoShape 7"/>
            <p:cNvSpPr>
              <a:spLocks noChangeAspect="1" noChangeArrowheads="1"/>
            </p:cNvSpPr>
            <p:nvPr/>
          </p:nvSpPr>
          <p:spPr bwMode="auto">
            <a:xfrm>
              <a:off x="2060" y="6441"/>
              <a:ext cx="4114" cy="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32780" name="Line 8"/>
            <p:cNvSpPr>
              <a:spLocks noChangeShapeType="1"/>
            </p:cNvSpPr>
            <p:nvPr/>
          </p:nvSpPr>
          <p:spPr bwMode="auto">
            <a:xfrm flipV="1">
              <a:off x="2902" y="6580"/>
              <a:ext cx="0" cy="19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81" name="Line 9"/>
            <p:cNvSpPr>
              <a:spLocks noChangeShapeType="1"/>
            </p:cNvSpPr>
            <p:nvPr/>
          </p:nvSpPr>
          <p:spPr bwMode="auto">
            <a:xfrm>
              <a:off x="2902" y="8531"/>
              <a:ext cx="19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82" name="Line 10"/>
            <p:cNvSpPr>
              <a:spLocks noChangeShapeType="1"/>
            </p:cNvSpPr>
            <p:nvPr/>
          </p:nvSpPr>
          <p:spPr bwMode="auto">
            <a:xfrm>
              <a:off x="3089" y="6720"/>
              <a:ext cx="1683" cy="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2783" name="Line 11"/>
            <p:cNvSpPr>
              <a:spLocks noChangeShapeType="1"/>
            </p:cNvSpPr>
            <p:nvPr/>
          </p:nvSpPr>
          <p:spPr bwMode="auto">
            <a:xfrm flipH="1">
              <a:off x="3089" y="6859"/>
              <a:ext cx="1777" cy="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2784" name="Line 12"/>
            <p:cNvSpPr>
              <a:spLocks noChangeShapeType="1"/>
            </p:cNvSpPr>
            <p:nvPr/>
          </p:nvSpPr>
          <p:spPr bwMode="auto">
            <a:xfrm flipH="1">
              <a:off x="2902" y="7277"/>
              <a:ext cx="112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32785" name="Line 13"/>
            <p:cNvSpPr>
              <a:spLocks noChangeShapeType="1"/>
            </p:cNvSpPr>
            <p:nvPr/>
          </p:nvSpPr>
          <p:spPr bwMode="auto">
            <a:xfrm>
              <a:off x="4024" y="7277"/>
              <a:ext cx="0" cy="12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32786" name="Text Box 14"/>
            <p:cNvSpPr txBox="1">
              <a:spLocks noChangeArrowheads="1"/>
            </p:cNvSpPr>
            <p:nvPr/>
          </p:nvSpPr>
          <p:spPr bwMode="auto">
            <a:xfrm>
              <a:off x="3931" y="6859"/>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800"/>
                <a:t>E</a:t>
              </a:r>
              <a:endParaRPr lang="ru-RU" sz="1800"/>
            </a:p>
          </p:txBody>
        </p:sp>
        <p:sp>
          <p:nvSpPr>
            <p:cNvPr id="32787" name="Text Box 15"/>
            <p:cNvSpPr txBox="1">
              <a:spLocks noChangeArrowheads="1"/>
            </p:cNvSpPr>
            <p:nvPr/>
          </p:nvSpPr>
          <p:spPr bwMode="auto">
            <a:xfrm>
              <a:off x="4959" y="6580"/>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800"/>
                <a:t>S</a:t>
              </a:r>
              <a:endParaRPr lang="ru-RU" sz="1800"/>
            </a:p>
          </p:txBody>
        </p:sp>
        <p:sp>
          <p:nvSpPr>
            <p:cNvPr id="32788" name="Text Box 16"/>
            <p:cNvSpPr txBox="1">
              <a:spLocks noChangeArrowheads="1"/>
            </p:cNvSpPr>
            <p:nvPr/>
          </p:nvSpPr>
          <p:spPr bwMode="auto">
            <a:xfrm>
              <a:off x="4772" y="755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2000"/>
                <a:t>D</a:t>
              </a:r>
              <a:endParaRPr lang="ru-RU" sz="1800"/>
            </a:p>
          </p:txBody>
        </p:sp>
        <p:sp>
          <p:nvSpPr>
            <p:cNvPr id="32789" name="Text Box 17"/>
            <p:cNvSpPr txBox="1">
              <a:spLocks noChangeArrowheads="1"/>
            </p:cNvSpPr>
            <p:nvPr/>
          </p:nvSpPr>
          <p:spPr bwMode="auto">
            <a:xfrm>
              <a:off x="3837" y="8671"/>
              <a:ext cx="56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Q</a:t>
              </a:r>
              <a:r>
                <a:rPr lang="en-US" sz="1200" baseline="-25000"/>
                <a:t>e</a:t>
              </a:r>
              <a:endParaRPr lang="ru-RU" sz="1800"/>
            </a:p>
          </p:txBody>
        </p:sp>
        <p:sp>
          <p:nvSpPr>
            <p:cNvPr id="32790" name="Text Box 18"/>
            <p:cNvSpPr txBox="1">
              <a:spLocks noChangeArrowheads="1"/>
            </p:cNvSpPr>
            <p:nvPr/>
          </p:nvSpPr>
          <p:spPr bwMode="auto">
            <a:xfrm>
              <a:off x="4679" y="8531"/>
              <a:ext cx="140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ru-RU" sz="1200"/>
                <a:t>Количество </a:t>
              </a:r>
              <a:r>
                <a:rPr lang="en-US" sz="2000"/>
                <a:t>Q</a:t>
              </a:r>
              <a:endParaRPr lang="ru-RU" sz="1800"/>
            </a:p>
          </p:txBody>
        </p:sp>
        <p:sp>
          <p:nvSpPr>
            <p:cNvPr id="32791" name="Text Box 19"/>
            <p:cNvSpPr txBox="1">
              <a:spLocks noChangeArrowheads="1"/>
            </p:cNvSpPr>
            <p:nvPr/>
          </p:nvSpPr>
          <p:spPr bwMode="auto">
            <a:xfrm>
              <a:off x="2622" y="7138"/>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P</a:t>
              </a:r>
              <a:r>
                <a:rPr lang="en-US" sz="1200" baseline="-25000"/>
                <a:t>e</a:t>
              </a:r>
              <a:endParaRPr lang="ru-RU" sz="1800"/>
            </a:p>
          </p:txBody>
        </p:sp>
        <p:sp>
          <p:nvSpPr>
            <p:cNvPr id="32792" name="Text Box 20"/>
            <p:cNvSpPr txBox="1">
              <a:spLocks noChangeArrowheads="1"/>
            </p:cNvSpPr>
            <p:nvPr/>
          </p:nvSpPr>
          <p:spPr bwMode="auto">
            <a:xfrm>
              <a:off x="2154" y="6580"/>
              <a:ext cx="84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ru-RU" sz="1200"/>
                <a:t>Цена </a:t>
              </a:r>
              <a:r>
                <a:rPr lang="en-US" sz="2000"/>
                <a:t>P</a:t>
              </a:r>
              <a:endParaRPr lang="ru-RU" sz="1800"/>
            </a:p>
          </p:txBody>
        </p:sp>
        <p:sp>
          <p:nvSpPr>
            <p:cNvPr id="32793" name="Text Box 21"/>
            <p:cNvSpPr txBox="1">
              <a:spLocks noChangeArrowheads="1"/>
            </p:cNvSpPr>
            <p:nvPr/>
          </p:nvSpPr>
          <p:spPr bwMode="auto">
            <a:xfrm>
              <a:off x="2621" y="9228"/>
              <a:ext cx="2945"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ru-RU" sz="1200" i="1"/>
                <a:t> </a:t>
              </a:r>
              <a:endParaRPr lang="ru-RU" sz="1800"/>
            </a:p>
          </p:txBody>
        </p:sp>
      </p:grpSp>
      <p:sp>
        <p:nvSpPr>
          <p:cNvPr id="32771" name="Rectangle 22"/>
          <p:cNvSpPr>
            <a:spLocks noGrp="1" noChangeArrowheads="1"/>
          </p:cNvSpPr>
          <p:nvPr>
            <p:ph type="title"/>
          </p:nvPr>
        </p:nvSpPr>
        <p:spPr/>
        <p:txBody>
          <a:bodyPr/>
          <a:lstStyle/>
          <a:p>
            <a:pPr eaLnBrk="1" hangingPunct="1"/>
            <a:r>
              <a:rPr lang="ru-RU" dirty="0" smtClean="0"/>
              <a:t>Рыночное равновесие</a:t>
            </a:r>
            <a:r>
              <a:rPr lang="en-US" dirty="0" smtClean="0"/>
              <a:t> </a:t>
            </a:r>
            <a:endParaRPr lang="ru-RU" dirty="0" smtClean="0"/>
          </a:p>
        </p:txBody>
      </p:sp>
      <p:sp>
        <p:nvSpPr>
          <p:cNvPr id="32772" name="Text Box 23"/>
          <p:cNvSpPr txBox="1">
            <a:spLocks noChangeArrowheads="1"/>
          </p:cNvSpPr>
          <p:nvPr/>
        </p:nvSpPr>
        <p:spPr bwMode="auto">
          <a:xfrm>
            <a:off x="4932363" y="17732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32773" name="Text Box 25"/>
          <p:cNvSpPr txBox="1">
            <a:spLocks noChangeArrowheads="1"/>
          </p:cNvSpPr>
          <p:nvPr/>
        </p:nvSpPr>
        <p:spPr bwMode="auto">
          <a:xfrm>
            <a:off x="5003800" y="170021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32774" name="Line 26"/>
          <p:cNvSpPr>
            <a:spLocks noChangeShapeType="1"/>
          </p:cNvSpPr>
          <p:nvPr/>
        </p:nvSpPr>
        <p:spPr bwMode="auto">
          <a:xfrm flipH="1">
            <a:off x="5148263" y="1773238"/>
            <a:ext cx="71913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75" name="Text Box 27"/>
          <p:cNvSpPr txBox="1">
            <a:spLocks noChangeArrowheads="1"/>
          </p:cNvSpPr>
          <p:nvPr/>
        </p:nvSpPr>
        <p:spPr bwMode="auto">
          <a:xfrm>
            <a:off x="3132138" y="16287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32776" name="Line 28"/>
          <p:cNvSpPr>
            <a:spLocks noChangeShapeType="1"/>
          </p:cNvSpPr>
          <p:nvPr/>
        </p:nvSpPr>
        <p:spPr bwMode="auto">
          <a:xfrm>
            <a:off x="3132138" y="1700213"/>
            <a:ext cx="71913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77" name="Line 29"/>
          <p:cNvSpPr>
            <a:spLocks noChangeShapeType="1"/>
          </p:cNvSpPr>
          <p:nvPr/>
        </p:nvSpPr>
        <p:spPr bwMode="auto">
          <a:xfrm flipV="1">
            <a:off x="2843213" y="3284538"/>
            <a:ext cx="86518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778" name="Line 30"/>
          <p:cNvSpPr>
            <a:spLocks noChangeShapeType="1"/>
          </p:cNvSpPr>
          <p:nvPr/>
        </p:nvSpPr>
        <p:spPr bwMode="auto">
          <a:xfrm flipH="1" flipV="1">
            <a:off x="4572000" y="3141663"/>
            <a:ext cx="86360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205381085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Рыночное равновесие</a:t>
            </a:r>
            <a:endParaRPr lang="ru-RU"/>
          </a:p>
        </p:txBody>
      </p:sp>
      <p:sp>
        <p:nvSpPr>
          <p:cNvPr id="3" name="Объект 2"/>
          <p:cNvSpPr>
            <a:spLocks noGrp="1"/>
          </p:cNvSpPr>
          <p:nvPr>
            <p:ph idx="1"/>
          </p:nvPr>
        </p:nvSpPr>
        <p:spPr/>
        <p:txBody>
          <a:bodyPr/>
          <a:lstStyle/>
          <a:p>
            <a:r>
              <a:rPr lang="ru-RU" b="1" dirty="0"/>
              <a:t>Рыночное равновесие</a:t>
            </a:r>
            <a:r>
              <a:rPr lang="ru-RU" dirty="0"/>
              <a:t> — это такая ситуация на рынке, когда </a:t>
            </a:r>
            <a:r>
              <a:rPr lang="ru-RU" dirty="0" smtClean="0"/>
              <a:t>спрос</a:t>
            </a:r>
            <a:r>
              <a:rPr lang="ru-RU" dirty="0"/>
              <a:t> и </a:t>
            </a:r>
            <a:r>
              <a:rPr lang="ru-RU" dirty="0" smtClean="0"/>
              <a:t>предложение</a:t>
            </a:r>
            <a:r>
              <a:rPr lang="ru-RU" dirty="0"/>
              <a:t> равны между собой.</a:t>
            </a:r>
          </a:p>
        </p:txBody>
      </p:sp>
    </p:spTree>
    <p:extLst>
      <p:ext uri="{BB962C8B-B14F-4D97-AF65-F5344CB8AC3E}">
        <p14:creationId xmlns:p14="http://schemas.microsoft.com/office/powerpoint/2010/main" val="2619973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08319"/>
            <a:ext cx="8229600" cy="1143000"/>
          </a:xfrm>
        </p:spPr>
        <p:txBody>
          <a:bodyPr>
            <a:normAutofit fontScale="90000"/>
          </a:bodyPr>
          <a:lstStyle/>
          <a:p>
            <a:r>
              <a:rPr lang="ru-RU" dirty="0" smtClean="0"/>
              <a:t>Механизм установления равновесия</a:t>
            </a:r>
            <a:endParaRPr lang="ru-RU" dirty="0"/>
          </a:p>
        </p:txBody>
      </p:sp>
      <p:cxnSp>
        <p:nvCxnSpPr>
          <p:cNvPr id="4" name="Прямая со стрелкой 3"/>
          <p:cNvCxnSpPr/>
          <p:nvPr/>
        </p:nvCxnSpPr>
        <p:spPr>
          <a:xfrm flipV="1">
            <a:off x="1835696" y="1484784"/>
            <a:ext cx="0" cy="3672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1835696" y="5085184"/>
            <a:ext cx="5472608"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2195736" y="2060848"/>
            <a:ext cx="3816424" cy="21602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2339752" y="1844824"/>
            <a:ext cx="4896544" cy="2808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8184" y="4077072"/>
            <a:ext cx="1080120" cy="830997"/>
          </a:xfrm>
          <a:prstGeom prst="rect">
            <a:avLst/>
          </a:prstGeom>
          <a:noFill/>
        </p:spPr>
        <p:txBody>
          <a:bodyPr wrap="square" rtlCol="0">
            <a:spAutoFit/>
          </a:bodyPr>
          <a:lstStyle/>
          <a:p>
            <a:r>
              <a:rPr lang="en-US" sz="4800" dirty="0" smtClean="0"/>
              <a:t>D</a:t>
            </a:r>
            <a:endParaRPr lang="ru-RU" sz="4800" dirty="0"/>
          </a:p>
        </p:txBody>
      </p:sp>
      <p:sp>
        <p:nvSpPr>
          <p:cNvPr id="12" name="TextBox 11"/>
          <p:cNvSpPr txBox="1"/>
          <p:nvPr/>
        </p:nvSpPr>
        <p:spPr>
          <a:xfrm>
            <a:off x="7452320" y="1772816"/>
            <a:ext cx="792088" cy="830997"/>
          </a:xfrm>
          <a:prstGeom prst="rect">
            <a:avLst/>
          </a:prstGeom>
          <a:noFill/>
        </p:spPr>
        <p:txBody>
          <a:bodyPr wrap="square" rtlCol="0">
            <a:spAutoFit/>
          </a:bodyPr>
          <a:lstStyle/>
          <a:p>
            <a:r>
              <a:rPr lang="en-US" sz="4800" dirty="0" smtClean="0"/>
              <a:t>S</a:t>
            </a:r>
            <a:endParaRPr lang="ru-RU" sz="4800" dirty="0"/>
          </a:p>
        </p:txBody>
      </p:sp>
      <p:sp>
        <p:nvSpPr>
          <p:cNvPr id="13" name="TextBox 12"/>
          <p:cNvSpPr txBox="1"/>
          <p:nvPr/>
        </p:nvSpPr>
        <p:spPr>
          <a:xfrm>
            <a:off x="3995936" y="2564904"/>
            <a:ext cx="1008112" cy="707886"/>
          </a:xfrm>
          <a:prstGeom prst="rect">
            <a:avLst/>
          </a:prstGeom>
          <a:noFill/>
        </p:spPr>
        <p:txBody>
          <a:bodyPr wrap="square" rtlCol="0">
            <a:spAutoFit/>
          </a:bodyPr>
          <a:lstStyle/>
          <a:p>
            <a:r>
              <a:rPr lang="en-US" sz="4000" dirty="0" smtClean="0"/>
              <a:t>E</a:t>
            </a:r>
            <a:endParaRPr lang="ru-RU" sz="4000" dirty="0"/>
          </a:p>
        </p:txBody>
      </p:sp>
      <p:cxnSp>
        <p:nvCxnSpPr>
          <p:cNvPr id="15" name="Прямая со стрелкой 14"/>
          <p:cNvCxnSpPr>
            <a:endCxn id="13" idx="3"/>
          </p:cNvCxnSpPr>
          <p:nvPr/>
        </p:nvCxnSpPr>
        <p:spPr>
          <a:xfrm flipH="1">
            <a:off x="5004048" y="2276872"/>
            <a:ext cx="936104" cy="641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2483768" y="184482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2987824" y="4005064"/>
            <a:ext cx="115212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H="1" flipV="1">
            <a:off x="4788024" y="39330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Правая фигурная скобка 4"/>
          <p:cNvSpPr/>
          <p:nvPr/>
        </p:nvSpPr>
        <p:spPr>
          <a:xfrm rot="16200000">
            <a:off x="4334361" y="772171"/>
            <a:ext cx="525696" cy="2973917"/>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 name="Блок-схема: узел 6"/>
          <p:cNvSpPr/>
          <p:nvPr/>
        </p:nvSpPr>
        <p:spPr>
          <a:xfrm>
            <a:off x="3110250" y="2603812"/>
            <a:ext cx="228600" cy="1896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Блок-схема: узел 8"/>
          <p:cNvSpPr/>
          <p:nvPr/>
        </p:nvSpPr>
        <p:spPr>
          <a:xfrm flipH="1" flipV="1">
            <a:off x="6012159" y="2521976"/>
            <a:ext cx="216024" cy="1766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3995936" y="1268761"/>
            <a:ext cx="2088232" cy="646331"/>
          </a:xfrm>
          <a:prstGeom prst="rect">
            <a:avLst/>
          </a:prstGeom>
          <a:noFill/>
        </p:spPr>
        <p:txBody>
          <a:bodyPr wrap="square" rtlCol="0">
            <a:spAutoFit/>
          </a:bodyPr>
          <a:lstStyle/>
          <a:p>
            <a:r>
              <a:rPr lang="ru-RU" dirty="0" smtClean="0"/>
              <a:t>Производственный излишек</a:t>
            </a:r>
            <a:endParaRPr lang="ru-RU" dirty="0"/>
          </a:p>
        </p:txBody>
      </p:sp>
    </p:spTree>
    <p:extLst>
      <p:ext uri="{BB962C8B-B14F-4D97-AF65-F5344CB8AC3E}">
        <p14:creationId xmlns:p14="http://schemas.microsoft.com/office/powerpoint/2010/main" val="3500792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409" y="260648"/>
            <a:ext cx="8229600" cy="1143000"/>
          </a:xfrm>
        </p:spPr>
        <p:txBody>
          <a:bodyPr>
            <a:normAutofit fontScale="90000"/>
          </a:bodyPr>
          <a:lstStyle/>
          <a:p>
            <a:r>
              <a:rPr lang="ru-RU" dirty="0" smtClean="0"/>
              <a:t>Механизм установления равновесия</a:t>
            </a:r>
            <a:endParaRPr lang="ru-RU" dirty="0"/>
          </a:p>
        </p:txBody>
      </p:sp>
      <p:cxnSp>
        <p:nvCxnSpPr>
          <p:cNvPr id="4" name="Прямая со стрелкой 3"/>
          <p:cNvCxnSpPr/>
          <p:nvPr/>
        </p:nvCxnSpPr>
        <p:spPr>
          <a:xfrm flipV="1">
            <a:off x="1835696" y="1484784"/>
            <a:ext cx="0" cy="3672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1835696" y="5085184"/>
            <a:ext cx="547260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2195736" y="2070122"/>
            <a:ext cx="4176464" cy="25110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2339752" y="1844824"/>
            <a:ext cx="4896544" cy="28083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8184" y="4077072"/>
            <a:ext cx="1080120" cy="830997"/>
          </a:xfrm>
          <a:prstGeom prst="rect">
            <a:avLst/>
          </a:prstGeom>
          <a:noFill/>
        </p:spPr>
        <p:txBody>
          <a:bodyPr wrap="square" rtlCol="0">
            <a:spAutoFit/>
          </a:bodyPr>
          <a:lstStyle/>
          <a:p>
            <a:r>
              <a:rPr lang="en-US" sz="4800" dirty="0" smtClean="0"/>
              <a:t>D</a:t>
            </a:r>
            <a:endParaRPr lang="ru-RU" sz="4800" dirty="0"/>
          </a:p>
        </p:txBody>
      </p:sp>
      <p:sp>
        <p:nvSpPr>
          <p:cNvPr id="12" name="TextBox 11"/>
          <p:cNvSpPr txBox="1"/>
          <p:nvPr/>
        </p:nvSpPr>
        <p:spPr>
          <a:xfrm>
            <a:off x="7452320" y="1772816"/>
            <a:ext cx="792088" cy="830997"/>
          </a:xfrm>
          <a:prstGeom prst="rect">
            <a:avLst/>
          </a:prstGeom>
          <a:noFill/>
        </p:spPr>
        <p:txBody>
          <a:bodyPr wrap="square" rtlCol="0">
            <a:spAutoFit/>
          </a:bodyPr>
          <a:lstStyle/>
          <a:p>
            <a:r>
              <a:rPr lang="en-US" sz="4800" dirty="0" smtClean="0"/>
              <a:t>S</a:t>
            </a:r>
            <a:endParaRPr lang="ru-RU" sz="4800" dirty="0"/>
          </a:p>
        </p:txBody>
      </p:sp>
      <p:sp>
        <p:nvSpPr>
          <p:cNvPr id="13" name="TextBox 12"/>
          <p:cNvSpPr txBox="1"/>
          <p:nvPr/>
        </p:nvSpPr>
        <p:spPr>
          <a:xfrm>
            <a:off x="3995936" y="2564904"/>
            <a:ext cx="1008112" cy="707886"/>
          </a:xfrm>
          <a:prstGeom prst="rect">
            <a:avLst/>
          </a:prstGeom>
          <a:noFill/>
        </p:spPr>
        <p:txBody>
          <a:bodyPr wrap="square" rtlCol="0">
            <a:spAutoFit/>
          </a:bodyPr>
          <a:lstStyle/>
          <a:p>
            <a:r>
              <a:rPr lang="en-US" sz="4000" dirty="0" smtClean="0"/>
              <a:t>E</a:t>
            </a:r>
            <a:endParaRPr lang="ru-RU" sz="4000" dirty="0"/>
          </a:p>
        </p:txBody>
      </p:sp>
      <p:cxnSp>
        <p:nvCxnSpPr>
          <p:cNvPr id="15" name="Прямая со стрелкой 14"/>
          <p:cNvCxnSpPr>
            <a:endCxn id="13" idx="3"/>
          </p:cNvCxnSpPr>
          <p:nvPr/>
        </p:nvCxnSpPr>
        <p:spPr>
          <a:xfrm flipH="1">
            <a:off x="5004048" y="2276872"/>
            <a:ext cx="936104" cy="641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2483768" y="184482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2987824" y="4005064"/>
            <a:ext cx="115212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H="1" flipV="1">
            <a:off x="4788024" y="39330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Блок-схема: узел 6"/>
          <p:cNvSpPr/>
          <p:nvPr/>
        </p:nvSpPr>
        <p:spPr>
          <a:xfrm>
            <a:off x="3110250" y="2603812"/>
            <a:ext cx="228600" cy="1896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Блок-схема: узел 8"/>
          <p:cNvSpPr/>
          <p:nvPr/>
        </p:nvSpPr>
        <p:spPr>
          <a:xfrm flipH="1" flipV="1">
            <a:off x="6012159" y="2521976"/>
            <a:ext cx="216024" cy="1766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3995936" y="1268761"/>
            <a:ext cx="2088232" cy="646331"/>
          </a:xfrm>
          <a:prstGeom prst="rect">
            <a:avLst/>
          </a:prstGeom>
          <a:noFill/>
        </p:spPr>
        <p:txBody>
          <a:bodyPr wrap="square" rtlCol="0">
            <a:spAutoFit/>
          </a:bodyPr>
          <a:lstStyle/>
          <a:p>
            <a:r>
              <a:rPr lang="ru-RU" dirty="0" smtClean="0"/>
              <a:t>Производственный излишек</a:t>
            </a:r>
            <a:endParaRPr lang="ru-RU" dirty="0"/>
          </a:p>
        </p:txBody>
      </p:sp>
      <p:sp>
        <p:nvSpPr>
          <p:cNvPr id="3" name="Правая фигурная скобка 2"/>
          <p:cNvSpPr/>
          <p:nvPr/>
        </p:nvSpPr>
        <p:spPr>
          <a:xfrm rot="5400000">
            <a:off x="4095664" y="3096680"/>
            <a:ext cx="376608" cy="2880320"/>
          </a:xfrm>
          <a:prstGeom prst="rightBrace">
            <a:avLst>
              <a:gd name="adj1" fmla="val 8333"/>
              <a:gd name="adj2" fmla="val 4631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Блок-схема: узел 15"/>
          <p:cNvSpPr/>
          <p:nvPr/>
        </p:nvSpPr>
        <p:spPr>
          <a:xfrm>
            <a:off x="2843808" y="4257092"/>
            <a:ext cx="380742" cy="1177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Блок-схема: узел 21"/>
          <p:cNvSpPr/>
          <p:nvPr/>
        </p:nvSpPr>
        <p:spPr>
          <a:xfrm>
            <a:off x="5724128" y="4266378"/>
            <a:ext cx="288031" cy="9872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3224550" y="4862350"/>
            <a:ext cx="2499578" cy="369332"/>
          </a:xfrm>
          <a:prstGeom prst="rect">
            <a:avLst/>
          </a:prstGeom>
          <a:noFill/>
        </p:spPr>
        <p:txBody>
          <a:bodyPr wrap="square" rtlCol="0">
            <a:spAutoFit/>
          </a:bodyPr>
          <a:lstStyle/>
          <a:p>
            <a:pPr algn="ctr"/>
            <a:r>
              <a:rPr lang="ru-RU" dirty="0" smtClean="0"/>
              <a:t>дефицит</a:t>
            </a:r>
            <a:endParaRPr lang="ru-RU" dirty="0"/>
          </a:p>
        </p:txBody>
      </p:sp>
      <p:sp>
        <p:nvSpPr>
          <p:cNvPr id="5" name="Левая фигурная скобка 4"/>
          <p:cNvSpPr/>
          <p:nvPr/>
        </p:nvSpPr>
        <p:spPr>
          <a:xfrm rot="5060961">
            <a:off x="4294499" y="838503"/>
            <a:ext cx="658512" cy="2725210"/>
          </a:xfrm>
          <a:prstGeom prst="leftBrace">
            <a:avLst>
              <a:gd name="adj1" fmla="val 8333"/>
              <a:gd name="adj2" fmla="val 48859"/>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1636044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Рынок</a:t>
            </a:r>
            <a:endParaRPr lang="ru-RU" dirty="0"/>
          </a:p>
        </p:txBody>
      </p:sp>
      <p:sp>
        <p:nvSpPr>
          <p:cNvPr id="3" name="Объект 2"/>
          <p:cNvSpPr>
            <a:spLocks noGrp="1"/>
          </p:cNvSpPr>
          <p:nvPr>
            <p:ph idx="1"/>
          </p:nvPr>
        </p:nvSpPr>
        <p:spPr/>
        <p:txBody>
          <a:bodyPr/>
          <a:lstStyle/>
          <a:p>
            <a:pPr algn="just"/>
            <a:r>
              <a:rPr lang="ru-RU" dirty="0" smtClean="0"/>
              <a:t>Представляет собой либо место, либо сферу, где покупатели и продавцы находятся в контакте и, в результате которого устанавливается цена на товар</a:t>
            </a:r>
            <a:endParaRPr lang="ru-RU" dirty="0"/>
          </a:p>
        </p:txBody>
      </p:sp>
    </p:spTree>
    <p:extLst>
      <p:ext uri="{BB962C8B-B14F-4D97-AF65-F5344CB8AC3E}">
        <p14:creationId xmlns:p14="http://schemas.microsoft.com/office/powerpoint/2010/main" val="269911372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Рыночная система</a:t>
            </a:r>
            <a:endParaRPr lang="ru-RU" dirty="0"/>
          </a:p>
        </p:txBody>
      </p:sp>
      <p:sp>
        <p:nvSpPr>
          <p:cNvPr id="3" name="Объект 2"/>
          <p:cNvSpPr>
            <a:spLocks noGrp="1"/>
          </p:cNvSpPr>
          <p:nvPr>
            <p:ph sz="half" idx="1"/>
          </p:nvPr>
        </p:nvSpPr>
        <p:spPr/>
        <p:txBody>
          <a:bodyPr>
            <a:normAutofit fontScale="85000" lnSpcReduction="10000"/>
          </a:bodyPr>
          <a:lstStyle/>
          <a:p>
            <a:pPr algn="just"/>
            <a:r>
              <a:rPr lang="ru-RU" dirty="0" smtClean="0"/>
              <a:t>Представляет собой совокупность хозяйствующих субъектов и институциональных форм их функционирования</a:t>
            </a:r>
          </a:p>
          <a:p>
            <a:pPr algn="just"/>
            <a:r>
              <a:rPr lang="ru-RU" b="1" dirty="0"/>
              <a:t>Институты – это правила игры в экономике и правила поведения в обществе</a:t>
            </a:r>
            <a:r>
              <a:rPr lang="ru-RU" dirty="0"/>
              <a:t>.(Формальные, неформальные и механизмы принуждения) </a:t>
            </a:r>
          </a:p>
          <a:p>
            <a:pPr algn="just"/>
            <a:endParaRPr lang="ru-RU" dirty="0"/>
          </a:p>
        </p:txBody>
      </p:sp>
      <p:sp>
        <p:nvSpPr>
          <p:cNvPr id="4" name="Объект 3"/>
          <p:cNvSpPr>
            <a:spLocks noGrp="1"/>
          </p:cNvSpPr>
          <p:nvPr>
            <p:ph sz="half" idx="2"/>
          </p:nvPr>
        </p:nvSpPr>
        <p:spPr/>
        <p:txBody>
          <a:bodyPr>
            <a:noAutofit/>
          </a:bodyPr>
          <a:lstStyle/>
          <a:p>
            <a:pPr algn="just"/>
            <a:r>
              <a:rPr lang="ru-RU" sz="2000" dirty="0" smtClean="0"/>
              <a:t>Мотивационную основу  для принятия решений составляют </a:t>
            </a:r>
            <a:r>
              <a:rPr lang="ru-RU" sz="2000" b="1" i="1" dirty="0" smtClean="0"/>
              <a:t>частная собственность и прав</a:t>
            </a:r>
            <a:r>
              <a:rPr lang="ru-RU" sz="2000" dirty="0" smtClean="0"/>
              <a:t>о</a:t>
            </a:r>
          </a:p>
          <a:p>
            <a:pPr algn="just"/>
            <a:r>
              <a:rPr lang="ru-RU" sz="2000" dirty="0" smtClean="0"/>
              <a:t>Интеграционную и информационную основу представляет </a:t>
            </a:r>
            <a:r>
              <a:rPr lang="ru-RU" sz="2000" b="1" i="1" dirty="0" smtClean="0"/>
              <a:t>свободное колебание спроса, предложения и цен</a:t>
            </a:r>
            <a:r>
              <a:rPr lang="ru-RU" sz="2000" dirty="0" smtClean="0"/>
              <a:t>.</a:t>
            </a:r>
          </a:p>
          <a:p>
            <a:pPr algn="just"/>
            <a:r>
              <a:rPr lang="ru-RU" sz="2000" dirty="0" smtClean="0"/>
              <a:t>Организационную основу составляет товарное производство</a:t>
            </a:r>
            <a:endParaRPr lang="ru-RU" sz="2000" dirty="0"/>
          </a:p>
        </p:txBody>
      </p:sp>
    </p:spTree>
    <p:extLst>
      <p:ext uri="{BB962C8B-B14F-4D97-AF65-F5344CB8AC3E}">
        <p14:creationId xmlns:p14="http://schemas.microsoft.com/office/powerpoint/2010/main" val="167347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ru-RU" smtClean="0"/>
              <a:t>Макроэкономика</a:t>
            </a:r>
          </a:p>
        </p:txBody>
      </p:sp>
      <p:sp>
        <p:nvSpPr>
          <p:cNvPr id="15363" name="Rectangle 3"/>
          <p:cNvSpPr>
            <a:spLocks noGrp="1" noChangeArrowheads="1"/>
          </p:cNvSpPr>
          <p:nvPr>
            <p:ph type="body" idx="1"/>
          </p:nvPr>
        </p:nvSpPr>
        <p:spPr/>
        <p:txBody>
          <a:bodyPr/>
          <a:lstStyle/>
          <a:p>
            <a:pPr algn="just" eaLnBrk="1" hangingPunct="1">
              <a:buFontTx/>
              <a:buNone/>
            </a:pPr>
            <a:r>
              <a:rPr lang="ru-RU" smtClean="0"/>
              <a:t>- </a:t>
            </a:r>
            <a:r>
              <a:rPr lang="ru-RU" sz="4000" smtClean="0"/>
              <a:t>это наука об агрегированном поведении на уровне национальной экономики и ее секторов</a:t>
            </a:r>
          </a:p>
        </p:txBody>
      </p:sp>
    </p:spTree>
    <p:extLst>
      <p:ext uri="{BB962C8B-B14F-4D97-AF65-F5344CB8AC3E}">
        <p14:creationId xmlns:p14="http://schemas.microsoft.com/office/powerpoint/2010/main" val="414423217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Субъекты рыночной экономики</a:t>
            </a:r>
            <a:endParaRPr lang="ru-RU" dirty="0"/>
          </a:p>
        </p:txBody>
      </p:sp>
      <p:sp>
        <p:nvSpPr>
          <p:cNvPr id="3" name="Объект 2"/>
          <p:cNvSpPr>
            <a:spLocks noGrp="1"/>
          </p:cNvSpPr>
          <p:nvPr>
            <p:ph sz="half" idx="1"/>
          </p:nvPr>
        </p:nvSpPr>
        <p:spPr/>
        <p:txBody>
          <a:bodyPr/>
          <a:lstStyle/>
          <a:p>
            <a:r>
              <a:rPr lang="ru-RU" dirty="0" smtClean="0"/>
              <a:t>Домашние хозяйства</a:t>
            </a:r>
          </a:p>
          <a:p>
            <a:endParaRPr lang="ru-RU" dirty="0" smtClean="0"/>
          </a:p>
          <a:p>
            <a:endParaRPr lang="ru-RU" dirty="0"/>
          </a:p>
          <a:p>
            <a:r>
              <a:rPr lang="ru-RU" dirty="0" smtClean="0"/>
              <a:t>Фирмы</a:t>
            </a:r>
          </a:p>
          <a:p>
            <a:r>
              <a:rPr lang="ru-RU" dirty="0" smtClean="0"/>
              <a:t>Государственные агенты</a:t>
            </a:r>
            <a:endParaRPr lang="ru-RU" dirty="0"/>
          </a:p>
        </p:txBody>
      </p:sp>
      <p:sp>
        <p:nvSpPr>
          <p:cNvPr id="4" name="Объект 3"/>
          <p:cNvSpPr>
            <a:spLocks noGrp="1"/>
          </p:cNvSpPr>
          <p:nvPr>
            <p:ph sz="half" idx="2"/>
          </p:nvPr>
        </p:nvSpPr>
        <p:spPr/>
        <p:txBody>
          <a:bodyPr/>
          <a:lstStyle/>
          <a:p>
            <a:r>
              <a:rPr lang="ru-RU" dirty="0" smtClean="0"/>
              <a:t> </a:t>
            </a:r>
            <a:endParaRPr lang="ru-RU" dirty="0"/>
          </a:p>
        </p:txBody>
      </p:sp>
      <p:sp>
        <p:nvSpPr>
          <p:cNvPr id="5" name="Стрелка вправо 4"/>
          <p:cNvSpPr/>
          <p:nvPr/>
        </p:nvSpPr>
        <p:spPr>
          <a:xfrm>
            <a:off x="4139952" y="1844824"/>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5292080" y="1412776"/>
            <a:ext cx="3240360" cy="1296144"/>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Малые хозяйственные единицы, в которых группа лиц или одно лицо объединяет свои доходы, имеет общую собственность и принимает экономические решения сообща</a:t>
            </a:r>
            <a:endParaRPr lang="ru-RU" sz="1400" dirty="0">
              <a:solidFill>
                <a:schemeClr val="tx1"/>
              </a:solidFill>
            </a:endParaRPr>
          </a:p>
        </p:txBody>
      </p:sp>
      <p:sp>
        <p:nvSpPr>
          <p:cNvPr id="7" name="Стрелка вправо 6"/>
          <p:cNvSpPr/>
          <p:nvPr/>
        </p:nvSpPr>
        <p:spPr>
          <a:xfrm>
            <a:off x="2627784" y="3068960"/>
            <a:ext cx="25922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364088" y="3068960"/>
            <a:ext cx="3384376" cy="93610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5436096" y="3068960"/>
            <a:ext cx="3240360" cy="954107"/>
          </a:xfrm>
          <a:prstGeom prst="rect">
            <a:avLst/>
          </a:prstGeom>
          <a:noFill/>
        </p:spPr>
        <p:txBody>
          <a:bodyPr wrap="square" rtlCol="0">
            <a:spAutoFit/>
          </a:bodyPr>
          <a:lstStyle/>
          <a:p>
            <a:r>
              <a:rPr lang="ru-RU" sz="1400" dirty="0" smtClean="0"/>
              <a:t>Малые хозяйственные единицы, которые осуществляют предпринимательскую деятельность с целью получения прибыли</a:t>
            </a:r>
            <a:endParaRPr lang="ru-RU" sz="1400" dirty="0"/>
          </a:p>
        </p:txBody>
      </p:sp>
      <p:sp>
        <p:nvSpPr>
          <p:cNvPr id="10" name="Стрелка вправо 9"/>
          <p:cNvSpPr/>
          <p:nvPr/>
        </p:nvSpPr>
        <p:spPr>
          <a:xfrm>
            <a:off x="3297648" y="4437112"/>
            <a:ext cx="216024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5724128" y="4509120"/>
            <a:ext cx="3419872" cy="20882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5813884" y="4622129"/>
            <a:ext cx="3240360" cy="1815882"/>
          </a:xfrm>
          <a:prstGeom prst="rect">
            <a:avLst/>
          </a:prstGeom>
          <a:noFill/>
        </p:spPr>
        <p:txBody>
          <a:bodyPr wrap="square" rtlCol="0">
            <a:spAutoFit/>
          </a:bodyPr>
          <a:lstStyle/>
          <a:p>
            <a:pPr algn="just"/>
            <a:r>
              <a:rPr lang="ru-RU" sz="1600" dirty="0" smtClean="0"/>
              <a:t>Это агенты, которым государство делегирует право на осуществление регулирования рыночных отношений (агентство по государственным закупкам, по привлечению иностранных инвестиций и т.п.)</a:t>
            </a:r>
            <a:endParaRPr lang="ru-RU" sz="1600" dirty="0"/>
          </a:p>
        </p:txBody>
      </p:sp>
    </p:spTree>
    <p:extLst>
      <p:ext uri="{BB962C8B-B14F-4D97-AF65-F5344CB8AC3E}">
        <p14:creationId xmlns:p14="http://schemas.microsoft.com/office/powerpoint/2010/main" val="6427943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Эластичность спроса и предложения</a:t>
            </a:r>
            <a:endParaRPr lang="ru-RU" dirty="0"/>
          </a:p>
        </p:txBody>
      </p:sp>
      <p:sp>
        <p:nvSpPr>
          <p:cNvPr id="3" name="Подзаголовок 2"/>
          <p:cNvSpPr>
            <a:spLocks noGrp="1"/>
          </p:cNvSpPr>
          <p:nvPr>
            <p:ph type="subTitle" idx="1"/>
          </p:nvPr>
        </p:nvSpPr>
        <p:spPr/>
        <p:txBody>
          <a:bodyPr/>
          <a:lstStyle/>
          <a:p>
            <a:r>
              <a:rPr lang="ru-RU" dirty="0" smtClean="0"/>
              <a:t>Тема 6</a:t>
            </a:r>
            <a:endParaRPr lang="ru-RU" dirty="0"/>
          </a:p>
        </p:txBody>
      </p:sp>
    </p:spTree>
    <p:extLst>
      <p:ext uri="{BB962C8B-B14F-4D97-AF65-F5344CB8AC3E}">
        <p14:creationId xmlns:p14="http://schemas.microsoft.com/office/powerpoint/2010/main" val="10956269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ru-RU" dirty="0" smtClean="0"/>
              <a:t>Понятие эластичности</a:t>
            </a:r>
          </a:p>
          <a:p>
            <a:pPr marL="514350" indent="-514350">
              <a:buFont typeface="+mj-lt"/>
              <a:buAutoNum type="arabicPeriod"/>
            </a:pPr>
            <a:r>
              <a:rPr lang="ru-RU" dirty="0" smtClean="0"/>
              <a:t>Виды эластичности</a:t>
            </a:r>
          </a:p>
          <a:p>
            <a:pPr marL="514350" indent="-514350">
              <a:buFont typeface="+mj-lt"/>
              <a:buAutoNum type="arabicPeriod"/>
            </a:pPr>
            <a:r>
              <a:rPr lang="ru-RU" dirty="0" smtClean="0"/>
              <a:t>Формула средней точки эластичности (дуговая эластичность)</a:t>
            </a:r>
          </a:p>
          <a:p>
            <a:pPr marL="514350" indent="-514350">
              <a:buFont typeface="+mj-lt"/>
              <a:buAutoNum type="arabicPeriod"/>
            </a:pPr>
            <a:r>
              <a:rPr lang="ru-RU" dirty="0" smtClean="0"/>
              <a:t>Перекрестная эластичность</a:t>
            </a:r>
            <a:endParaRPr lang="ru-RU" dirty="0"/>
          </a:p>
        </p:txBody>
      </p:sp>
    </p:spTree>
    <p:extLst>
      <p:ext uri="{BB962C8B-B14F-4D97-AF65-F5344CB8AC3E}">
        <p14:creationId xmlns:p14="http://schemas.microsoft.com/office/powerpoint/2010/main" val="4312330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Эластичность спроса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Это мера чувствительности  величины спроса к изменениям какой-либо из детерминант спроса</a:t>
                </a:r>
              </a:p>
              <a:p>
                <a:pPr marL="0" indent="0">
                  <a:buNone/>
                </a:pPr>
                <a:r>
                  <a:rPr lang="ru-RU" dirty="0" smtClean="0"/>
                  <a:t>Е </a:t>
                </a:r>
                <a14:m>
                  <m:oMath xmlns:m="http://schemas.openxmlformats.org/officeDocument/2006/math">
                    <m:r>
                      <m:rPr>
                        <m:sty m:val="p"/>
                      </m:rPr>
                      <a:rPr lang="en-US">
                        <a:latin typeface="Cambria Math"/>
                      </a:rPr>
                      <m:t>d</m:t>
                    </m:r>
                    <m:r>
                      <a:rPr lang="en-US" i="1" smtClean="0">
                        <a:latin typeface="Cambria Math"/>
                      </a:rPr>
                      <m:t>=</m:t>
                    </m:r>
                    <m:f>
                      <m:fPr>
                        <m:ctrlPr>
                          <a:rPr lang="en-US" i="1">
                            <a:latin typeface="Cambria Math" panose="02040503050406030204" pitchFamily="18" charset="0"/>
                          </a:rPr>
                        </m:ctrlPr>
                      </m:fPr>
                      <m:num>
                        <m:r>
                          <a:rPr lang="ru-RU" i="1">
                            <a:latin typeface="Cambria Math"/>
                          </a:rPr>
                          <m:t>%изменения величины спроса</m:t>
                        </m:r>
                      </m:num>
                      <m:den>
                        <m:r>
                          <a:rPr lang="ru-RU" b="0" i="1" smtClean="0">
                            <a:latin typeface="Cambria Math"/>
                          </a:rPr>
                          <m:t>% изменения детерминанты спроса</m:t>
                        </m:r>
                      </m:den>
                    </m:f>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852" t="-1887"/>
                </a:stretch>
              </a:blipFill>
            </p:spPr>
            <p:txBody>
              <a:bodyPr/>
              <a:lstStyle/>
              <a:p>
                <a:r>
                  <a:rPr lang="ru-RU">
                    <a:noFill/>
                  </a:rPr>
                  <a:t> </a:t>
                </a:r>
              </a:p>
            </p:txBody>
          </p:sp>
        </mc:Fallback>
      </mc:AlternateContent>
    </p:spTree>
    <p:extLst>
      <p:ext uri="{BB962C8B-B14F-4D97-AF65-F5344CB8AC3E}">
        <p14:creationId xmlns:p14="http://schemas.microsoft.com/office/powerpoint/2010/main" val="419635149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8" name="Text Box 20"/>
          <p:cNvSpPr txBox="1">
            <a:spLocks noChangeArrowheads="1"/>
          </p:cNvSpPr>
          <p:nvPr/>
        </p:nvSpPr>
        <p:spPr bwMode="auto">
          <a:xfrm>
            <a:off x="827088" y="620713"/>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400" b="1">
                <a:solidFill>
                  <a:srgbClr val="000099"/>
                </a:solidFill>
                <a:latin typeface="Times New Roman" panose="02020603050405020304" pitchFamily="18" charset="0"/>
              </a:rPr>
              <a:t>1. Эластичность спроса по цене.</a:t>
            </a:r>
          </a:p>
        </p:txBody>
      </p:sp>
      <p:sp>
        <p:nvSpPr>
          <p:cNvPr id="73749" name="Text Box 21"/>
          <p:cNvSpPr txBox="1">
            <a:spLocks noChangeArrowheads="1"/>
          </p:cNvSpPr>
          <p:nvPr/>
        </p:nvSpPr>
        <p:spPr bwMode="auto">
          <a:xfrm>
            <a:off x="539750" y="1484313"/>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i="1">
                <a:solidFill>
                  <a:srgbClr val="000099"/>
                </a:solidFill>
                <a:latin typeface="Times New Roman" panose="02020603050405020304" pitchFamily="18" charset="0"/>
              </a:rPr>
              <a:t>Эластичность</a:t>
            </a:r>
            <a:r>
              <a:rPr lang="ru-RU" altLang="ru-RU" sz="2000" b="1" i="1">
                <a:latin typeface="Times New Roman" panose="02020603050405020304" pitchFamily="18" charset="0"/>
              </a:rPr>
              <a:t> – </a:t>
            </a:r>
            <a:r>
              <a:rPr lang="ru-RU" altLang="ru-RU" sz="2000" b="1">
                <a:latin typeface="Times New Roman" panose="02020603050405020304" pitchFamily="18" charset="0"/>
              </a:rPr>
              <a:t>это мера реакции одной переменной на изменение другой. </a:t>
            </a:r>
          </a:p>
        </p:txBody>
      </p:sp>
      <p:sp>
        <p:nvSpPr>
          <p:cNvPr id="73750" name="Text Box 22"/>
          <p:cNvSpPr txBox="1">
            <a:spLocks noChangeArrowheads="1"/>
          </p:cNvSpPr>
          <p:nvPr/>
        </p:nvSpPr>
        <p:spPr bwMode="auto">
          <a:xfrm>
            <a:off x="468313" y="2420938"/>
            <a:ext cx="8424862"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1600" b="1" dirty="0"/>
              <a:t>Если переменная Х изменяется под воздействием изменения переменной </a:t>
            </a:r>
            <a:r>
              <a:rPr lang="en-US" altLang="ru-RU" sz="1600" b="1" dirty="0"/>
              <a:t>Y</a:t>
            </a:r>
            <a:r>
              <a:rPr lang="ru-RU" altLang="ru-RU" sz="1600" b="1" dirty="0"/>
              <a:t>, то эластичность Х по </a:t>
            </a:r>
            <a:r>
              <a:rPr lang="en-US" altLang="ru-RU" sz="1600" b="1" dirty="0"/>
              <a:t>Y</a:t>
            </a:r>
            <a:r>
              <a:rPr lang="ru-RU" altLang="ru-RU" sz="1600" b="1" dirty="0"/>
              <a:t> равна процентному изменению Х относительно процентного изменения </a:t>
            </a:r>
            <a:r>
              <a:rPr lang="en-US" altLang="ru-RU" sz="1600" b="1" dirty="0"/>
              <a:t>Y</a:t>
            </a:r>
            <a:r>
              <a:rPr lang="ru-RU" altLang="ru-RU" sz="1600" b="1" dirty="0"/>
              <a:t>. Важным моментом является измерение именно относительного изменения переменных, так как нельзя сравнить абсолютные изменения показателей, выраженные в несопоставимых единицах. </a:t>
            </a:r>
          </a:p>
        </p:txBody>
      </p:sp>
      <p:sp>
        <p:nvSpPr>
          <p:cNvPr id="73751" name="Text Box 23"/>
          <p:cNvSpPr txBox="1">
            <a:spLocks noChangeArrowheads="1"/>
          </p:cNvSpPr>
          <p:nvPr/>
        </p:nvSpPr>
        <p:spPr bwMode="auto">
          <a:xfrm>
            <a:off x="468313" y="4221163"/>
            <a:ext cx="8208962"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latin typeface="Times New Roman" panose="02020603050405020304" pitchFamily="18" charset="0"/>
              </a:rPr>
              <a:t>Общая формула эластичности:</a:t>
            </a:r>
          </a:p>
          <a:p>
            <a:pPr algn="just">
              <a:spcBef>
                <a:spcPct val="50000"/>
              </a:spcBef>
            </a:pPr>
            <a:r>
              <a:rPr lang="en-US" altLang="ru-RU" sz="2000" b="1">
                <a:latin typeface="Times New Roman" panose="02020603050405020304" pitchFamily="18" charset="0"/>
              </a:rPr>
              <a:t>			</a:t>
            </a:r>
            <a:r>
              <a:rPr lang="ru-RU" altLang="ru-RU" sz="2000" b="1">
                <a:latin typeface="Times New Roman" panose="02020603050405020304" pitchFamily="18" charset="0"/>
              </a:rPr>
              <a:t>Е = </a:t>
            </a:r>
            <a:r>
              <a:rPr lang="en-US" altLang="ru-RU" sz="2000" b="1" i="1">
                <a:latin typeface="Times New Roman" panose="02020603050405020304" pitchFamily="18" charset="0"/>
              </a:rPr>
              <a:t>d</a:t>
            </a:r>
            <a:r>
              <a:rPr lang="en-US" altLang="ru-RU" sz="2000" b="1">
                <a:latin typeface="Times New Roman" panose="02020603050405020304" pitchFamily="18" charset="0"/>
              </a:rPr>
              <a:t>x</a:t>
            </a:r>
            <a:r>
              <a:rPr lang="ru-RU" altLang="ru-RU" sz="2000" b="1">
                <a:latin typeface="Times New Roman" panose="02020603050405020304" pitchFamily="18" charset="0"/>
              </a:rPr>
              <a:t>/</a:t>
            </a:r>
            <a:r>
              <a:rPr lang="en-US" altLang="ru-RU" sz="2000" b="1">
                <a:latin typeface="Times New Roman" panose="02020603050405020304" pitchFamily="18" charset="0"/>
              </a:rPr>
              <a:t>x</a:t>
            </a:r>
            <a:r>
              <a:rPr lang="ru-RU" altLang="ru-RU" sz="2000" b="1">
                <a:latin typeface="Times New Roman" panose="02020603050405020304" pitchFamily="18" charset="0"/>
              </a:rPr>
              <a:t> : </a:t>
            </a:r>
            <a:r>
              <a:rPr lang="en-US" altLang="ru-RU" sz="2000" b="1" i="1">
                <a:latin typeface="Times New Roman" panose="02020603050405020304" pitchFamily="18" charset="0"/>
              </a:rPr>
              <a:t>d</a:t>
            </a:r>
            <a:r>
              <a:rPr lang="en-US" altLang="ru-RU" sz="2000" b="1">
                <a:latin typeface="Times New Roman" panose="02020603050405020304" pitchFamily="18" charset="0"/>
              </a:rPr>
              <a:t>y</a:t>
            </a:r>
            <a:r>
              <a:rPr lang="ru-RU" altLang="ru-RU" sz="2000" b="1">
                <a:latin typeface="Times New Roman" panose="02020603050405020304" pitchFamily="18" charset="0"/>
              </a:rPr>
              <a:t>/</a:t>
            </a:r>
            <a:r>
              <a:rPr lang="en-US" altLang="ru-RU" sz="2000" b="1">
                <a:latin typeface="Times New Roman" panose="02020603050405020304" pitchFamily="18" charset="0"/>
              </a:rPr>
              <a:t>y  </a:t>
            </a:r>
            <a:r>
              <a:rPr lang="ru-RU" altLang="ru-RU" sz="2000" b="1">
                <a:latin typeface="Times New Roman" panose="02020603050405020304" pitchFamily="18" charset="0"/>
              </a:rPr>
              <a:t>=  </a:t>
            </a:r>
            <a:r>
              <a:rPr lang="en-US" altLang="ru-RU" sz="2000" b="1" i="1">
                <a:latin typeface="Times New Roman" panose="02020603050405020304" pitchFamily="18" charset="0"/>
              </a:rPr>
              <a:t>d</a:t>
            </a:r>
            <a:r>
              <a:rPr lang="en-US" altLang="ru-RU" sz="2000" b="1">
                <a:latin typeface="Times New Roman" panose="02020603050405020304" pitchFamily="18" charset="0"/>
              </a:rPr>
              <a:t>x</a:t>
            </a:r>
            <a:r>
              <a:rPr lang="ru-RU" altLang="ru-RU" sz="2000" b="1">
                <a:latin typeface="Times New Roman" panose="02020603050405020304" pitchFamily="18" charset="0"/>
              </a:rPr>
              <a:t>/</a:t>
            </a:r>
            <a:r>
              <a:rPr lang="en-US" altLang="ru-RU" sz="2000" b="1" i="1">
                <a:latin typeface="Times New Roman" panose="02020603050405020304" pitchFamily="18" charset="0"/>
              </a:rPr>
              <a:t>d</a:t>
            </a:r>
            <a:r>
              <a:rPr lang="en-US" altLang="ru-RU" sz="2000" b="1">
                <a:latin typeface="Times New Roman" panose="02020603050405020304" pitchFamily="18" charset="0"/>
              </a:rPr>
              <a:t>y*y</a:t>
            </a:r>
            <a:r>
              <a:rPr lang="ru-RU" altLang="ru-RU" sz="2000" b="1">
                <a:latin typeface="Times New Roman" panose="02020603050405020304" pitchFamily="18" charset="0"/>
              </a:rPr>
              <a:t>/х 		</a:t>
            </a:r>
            <a:endParaRPr lang="en-US" altLang="ru-RU" sz="2000" b="1">
              <a:latin typeface="Times New Roman" panose="02020603050405020304" pitchFamily="18" charset="0"/>
            </a:endParaRPr>
          </a:p>
          <a:p>
            <a:pPr algn="just">
              <a:spcBef>
                <a:spcPct val="50000"/>
              </a:spcBef>
            </a:pPr>
            <a:r>
              <a:rPr lang="ru-RU" altLang="ru-RU" sz="2000" b="1">
                <a:latin typeface="Times New Roman" panose="02020603050405020304" pitchFamily="18" charset="0"/>
              </a:rPr>
              <a:t>где </a:t>
            </a:r>
            <a:r>
              <a:rPr lang="en-US" altLang="ru-RU" sz="2000" b="1" i="1">
                <a:latin typeface="Times New Roman" panose="02020603050405020304" pitchFamily="18" charset="0"/>
              </a:rPr>
              <a:t>d</a:t>
            </a:r>
            <a:r>
              <a:rPr lang="en-US" altLang="ru-RU" sz="2000" b="1">
                <a:latin typeface="Times New Roman" panose="02020603050405020304" pitchFamily="18" charset="0"/>
              </a:rPr>
              <a:t>x</a:t>
            </a:r>
            <a:r>
              <a:rPr lang="ru-RU" altLang="ru-RU" sz="2000" b="1">
                <a:latin typeface="Times New Roman" panose="02020603050405020304" pitchFamily="18" charset="0"/>
              </a:rPr>
              <a:t>, </a:t>
            </a:r>
            <a:r>
              <a:rPr lang="en-US" altLang="ru-RU" sz="2000" b="1" i="1">
                <a:latin typeface="Times New Roman" panose="02020603050405020304" pitchFamily="18" charset="0"/>
              </a:rPr>
              <a:t>d</a:t>
            </a:r>
            <a:r>
              <a:rPr lang="en-US" altLang="ru-RU" sz="2000" b="1">
                <a:latin typeface="Times New Roman" panose="02020603050405020304" pitchFamily="18" charset="0"/>
              </a:rPr>
              <a:t>y  </a:t>
            </a:r>
            <a:r>
              <a:rPr lang="ru-RU" altLang="ru-RU" sz="2000" b="1">
                <a:latin typeface="Times New Roman" panose="02020603050405020304" pitchFamily="18" charset="0"/>
              </a:rPr>
              <a:t>– изменения показателей х и </a:t>
            </a:r>
            <a:r>
              <a:rPr lang="en-US" altLang="ru-RU" sz="2000" b="1">
                <a:latin typeface="Times New Roman" panose="02020603050405020304" pitchFamily="18" charset="0"/>
              </a:rPr>
              <a:t>y</a:t>
            </a:r>
            <a:r>
              <a:rPr lang="ru-RU" altLang="ru-RU" sz="2000" b="1">
                <a:latin typeface="Times New Roman" panose="02020603050405020304" pitchFamily="18" charset="0"/>
              </a:rPr>
              <a:t>;</a:t>
            </a:r>
          </a:p>
          <a:p>
            <a:pPr algn="just">
              <a:spcBef>
                <a:spcPct val="50000"/>
              </a:spcBef>
            </a:pPr>
            <a:r>
              <a:rPr lang="ru-RU" altLang="ru-RU" sz="2000" b="1">
                <a:latin typeface="Times New Roman" panose="02020603050405020304" pitchFamily="18" charset="0"/>
              </a:rPr>
              <a:t>х, </a:t>
            </a:r>
            <a:r>
              <a:rPr lang="en-US" altLang="ru-RU" sz="2000" b="1">
                <a:latin typeface="Times New Roman" panose="02020603050405020304" pitchFamily="18" charset="0"/>
              </a:rPr>
              <a:t>y</a:t>
            </a:r>
            <a:r>
              <a:rPr lang="ru-RU" altLang="ru-RU" sz="2000" b="1">
                <a:latin typeface="Times New Roman" panose="02020603050405020304" pitchFamily="18" charset="0"/>
              </a:rPr>
              <a:t> – средние значения показателей.</a:t>
            </a:r>
          </a:p>
        </p:txBody>
      </p:sp>
    </p:spTree>
    <p:extLst>
      <p:ext uri="{BB962C8B-B14F-4D97-AF65-F5344CB8AC3E}">
        <p14:creationId xmlns:p14="http://schemas.microsoft.com/office/powerpoint/2010/main" val="280561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468313" y="1989138"/>
            <a:ext cx="8280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400" b="1" i="1" dirty="0">
                <a:solidFill>
                  <a:srgbClr val="000099"/>
                </a:solidFill>
              </a:rPr>
              <a:t>Эластичность спроса по цене</a:t>
            </a:r>
            <a:r>
              <a:rPr lang="ru-RU" altLang="ru-RU" sz="2000" b="1" dirty="0"/>
              <a:t> – это относительное изменение величины спроса на товар, деленное на относительное изменение цены данного товара. Она показывает, как количественно (на сколько процентов, или на какую долю) изменится величина спроса на товар, если цена товара изменится на один процент (одну долю). </a:t>
            </a:r>
          </a:p>
        </p:txBody>
      </p:sp>
      <p:sp>
        <p:nvSpPr>
          <p:cNvPr id="112644" name="Text Box 4"/>
          <p:cNvSpPr txBox="1">
            <a:spLocks noChangeArrowheads="1"/>
          </p:cNvSpPr>
          <p:nvPr/>
        </p:nvSpPr>
        <p:spPr bwMode="auto">
          <a:xfrm>
            <a:off x="468313" y="4149725"/>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t>Эластичность спроса по цене =</a:t>
            </a:r>
            <a:r>
              <a:rPr lang="en-US" altLang="ru-RU" sz="2000" b="1"/>
              <a:t> </a:t>
            </a:r>
            <a:r>
              <a:rPr lang="ru-RU" altLang="ru-RU" sz="2000" b="1"/>
              <a:t>Относительное изменение величины спроса</a:t>
            </a:r>
            <a:r>
              <a:rPr lang="en-US" altLang="ru-RU" sz="2000" b="1"/>
              <a:t> </a:t>
            </a:r>
            <a:r>
              <a:rPr lang="ru-RU" altLang="ru-RU" sz="2000" b="1"/>
              <a:t>/ Относительное изменение цены</a:t>
            </a:r>
          </a:p>
        </p:txBody>
      </p:sp>
    </p:spTree>
    <p:extLst>
      <p:ext uri="{BB962C8B-B14F-4D97-AF65-F5344CB8AC3E}">
        <p14:creationId xmlns:p14="http://schemas.microsoft.com/office/powerpoint/2010/main" val="3846114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Эластичность спроса по цене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r>
                  <a:rPr lang="ru-RU" dirty="0" smtClean="0"/>
                  <a:t>Показывает насколько изменится объем спроса на товар при изменении цены</a:t>
                </a:r>
                <a:endParaRPr lang="en-US" dirty="0" smtClean="0"/>
              </a:p>
              <a:p>
                <a:r>
                  <a:rPr lang="en-US" sz="4000" dirty="0"/>
                  <a:t>E</a:t>
                </a:r>
                <a14:m>
                  <m:oMath xmlns:m="http://schemas.openxmlformats.org/officeDocument/2006/math">
                    <m:r>
                      <m:rPr>
                        <m:sty m:val="p"/>
                      </m:rPr>
                      <a:rPr lang="en-US" b="0" i="0" smtClean="0">
                        <a:latin typeface="Cambria Math"/>
                      </a:rPr>
                      <m:t>d</m:t>
                    </m:r>
                    <m:r>
                      <a:rPr lang="ru-RU" b="0" i="1" smtClean="0">
                        <a:latin typeface="Cambria Math"/>
                      </a:rPr>
                      <m:t>/</m:t>
                    </m:r>
                    <m:r>
                      <a:rPr lang="en-US" b="0" i="1" smtClean="0">
                        <a:latin typeface="Cambria Math"/>
                      </a:rPr>
                      <m:t>𝑝</m:t>
                    </m:r>
                    <m:r>
                      <a:rPr lang="en-US" i="1" smtClean="0">
                        <a:latin typeface="Cambria Math"/>
                      </a:rPr>
                      <m:t>=</m:t>
                    </m:r>
                    <m:f>
                      <m:fPr>
                        <m:ctrlPr>
                          <a:rPr lang="en-US" i="1" smtClean="0">
                            <a:latin typeface="Cambria Math" panose="02040503050406030204" pitchFamily="18" charset="0"/>
                          </a:rPr>
                        </m:ctrlPr>
                      </m:fPr>
                      <m:num>
                        <m:r>
                          <a:rPr lang="en-US" i="1" smtClean="0">
                            <a:latin typeface="Cambria Math"/>
                          </a:rPr>
                          <m:t>∆</m:t>
                        </m:r>
                        <m:r>
                          <a:rPr lang="en-US" b="0" i="1" smtClean="0">
                            <a:latin typeface="Cambria Math"/>
                          </a:rPr>
                          <m:t>𝑄</m:t>
                        </m:r>
                        <m:r>
                          <a:rPr lang="en-US" b="0" i="1" smtClean="0">
                            <a:latin typeface="Cambria Math"/>
                          </a:rPr>
                          <m:t>(%)</m:t>
                        </m:r>
                      </m:num>
                      <m:den>
                        <m:r>
                          <a:rPr lang="en-US" i="1" smtClean="0">
                            <a:latin typeface="Cambria Math"/>
                          </a:rPr>
                          <m:t>∆</m:t>
                        </m:r>
                        <m:r>
                          <a:rPr lang="en-US" b="0" i="1" smtClean="0">
                            <a:latin typeface="Cambria Math"/>
                          </a:rPr>
                          <m:t>𝑃</m:t>
                        </m:r>
                        <m:r>
                          <a:rPr lang="en-US" b="0" i="1" smtClean="0">
                            <a:latin typeface="Cambria Math"/>
                          </a:rPr>
                          <m:t>(%)</m:t>
                        </m:r>
                      </m:den>
                    </m:f>
                  </m:oMath>
                </a14:m>
                <a:r>
                  <a:rPr lang="en-US" dirty="0" smtClean="0"/>
                  <a:t> =</a:t>
                </a:r>
                <a14:m>
                  <m:oMath xmlns:m="http://schemas.openxmlformats.org/officeDocument/2006/math">
                    <m:f>
                      <m:fPr>
                        <m:ctrlPr>
                          <a:rPr lang="en-US" i="1" dirty="0" smtClean="0">
                            <a:latin typeface="Cambria Math" panose="02040503050406030204" pitchFamily="18" charset="0"/>
                          </a:rPr>
                        </m:ctrlPr>
                      </m:fPr>
                      <m:num>
                        <m:r>
                          <a:rPr lang="ru-RU" b="0" i="1" dirty="0" smtClean="0">
                            <a:latin typeface="Cambria Math"/>
                          </a:rPr>
                          <m:t>процентное изменение объема спроса</m:t>
                        </m:r>
                      </m:num>
                      <m:den>
                        <m:eqArr>
                          <m:eqArrPr>
                            <m:ctrlPr>
                              <a:rPr lang="ru-RU" b="0" i="1" dirty="0" smtClean="0">
                                <a:latin typeface="Cambria Math" panose="02040503050406030204" pitchFamily="18" charset="0"/>
                              </a:rPr>
                            </m:ctrlPr>
                          </m:eqArrPr>
                          <m:e>
                            <m:r>
                              <a:rPr lang="ru-RU" b="0" i="1" dirty="0" smtClean="0">
                                <a:latin typeface="Cambria Math"/>
                              </a:rPr>
                              <m:t>процентное изменение цены товара</m:t>
                            </m:r>
                          </m:e>
                          <m:e>
                            <m:r>
                              <a:rPr lang="ru-RU" b="0" i="1" dirty="0" smtClean="0">
                                <a:latin typeface="Cambria Math"/>
                              </a:rPr>
                              <m:t>или</m:t>
                            </m:r>
                          </m:e>
                          <m:e>
                            <m:r>
                              <a:rPr lang="ru-RU" b="0" i="1" dirty="0" smtClean="0">
                                <a:latin typeface="Cambria Math"/>
                              </a:rPr>
                              <m:t>(∆</m:t>
                            </m:r>
                            <m:r>
                              <m:rPr>
                                <m:sty m:val="p"/>
                              </m:rPr>
                              <a:rPr lang="en-US" b="0" i="1" dirty="0" smtClean="0">
                                <a:latin typeface="Cambria Math"/>
                              </a:rPr>
                              <m:t>Q</m:t>
                            </m:r>
                            <m:r>
                              <a:rPr lang="en-US" b="0" i="1" dirty="0" smtClean="0">
                                <a:latin typeface="Cambria Math"/>
                              </a:rPr>
                              <m:t>/∆</m:t>
                            </m:r>
                            <m:r>
                              <m:rPr>
                                <m:sty m:val="p"/>
                              </m:rPr>
                              <a:rPr lang="en-US" b="0" i="1" dirty="0" smtClean="0">
                                <a:latin typeface="Cambria Math"/>
                              </a:rPr>
                              <m:t>P</m:t>
                            </m:r>
                            <m:r>
                              <a:rPr lang="en-US" b="0" i="1" dirty="0" smtClean="0">
                                <a:latin typeface="Cambria Math"/>
                              </a:rPr>
                              <m:t>)·(</m:t>
                            </m:r>
                            <m:r>
                              <m:rPr>
                                <m:sty m:val="p"/>
                              </m:rPr>
                              <a:rPr lang="en-US" b="0" i="1" dirty="0" smtClean="0">
                                <a:latin typeface="Cambria Math"/>
                              </a:rPr>
                              <m:t>P</m:t>
                            </m:r>
                            <m:r>
                              <a:rPr lang="en-US" b="0" i="1" dirty="0" smtClean="0">
                                <a:latin typeface="Cambria Math"/>
                              </a:rPr>
                              <m:t>/</m:t>
                            </m:r>
                            <m:r>
                              <m:rPr>
                                <m:sty m:val="p"/>
                              </m:rPr>
                              <a:rPr lang="en-US" b="0" i="1" dirty="0" smtClean="0">
                                <a:latin typeface="Cambria Math"/>
                              </a:rPr>
                              <m:t>Q</m:t>
                            </m:r>
                            <m:r>
                              <a:rPr lang="en-US" b="0" i="1" dirty="0" smtClean="0">
                                <a:latin typeface="Cambria Math"/>
                              </a:rPr>
                              <m:t>)</m:t>
                            </m:r>
                          </m:e>
                        </m:eqArr>
                      </m:den>
                    </m:f>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3337" t="-1354" r="-309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Текст 8"/>
              <p:cNvSpPr>
                <a:spLocks noGrp="1"/>
              </p:cNvSpPr>
              <p:nvPr>
                <p:ph type="body" sz="half" idx="2"/>
              </p:nvPr>
            </p:nvSpPr>
            <p:spPr/>
            <p:txBody>
              <a:bodyPr/>
              <a:lstStyle/>
              <a:p>
                <a:pPr/>
                <a14:m>
                  <m:oMathPara xmlns:m="http://schemas.openxmlformats.org/officeDocument/2006/math">
                    <m:oMathParaPr>
                      <m:jc m:val="centerGroup"/>
                    </m:oMathParaPr>
                    <m:oMath xmlns:m="http://schemas.openxmlformats.org/officeDocument/2006/math">
                      <m:r>
                        <m:rPr>
                          <m:nor/>
                        </m:rPr>
                        <a:rPr lang="en-US" sz="1800" dirty="0"/>
                        <m:t>E</m:t>
                      </m:r>
                      <m:r>
                        <m:rPr>
                          <m:sty m:val="p"/>
                        </m:rPr>
                        <a:rPr lang="en-US">
                          <a:latin typeface="Cambria Math"/>
                        </a:rPr>
                        <m:t>d</m:t>
                      </m:r>
                      <m:r>
                        <a:rPr lang="ru-RU" i="1">
                          <a:latin typeface="Cambria Math"/>
                        </a:rPr>
                        <m:t>/</m:t>
                      </m:r>
                      <m:r>
                        <a:rPr lang="en-US" i="1">
                          <a:latin typeface="Cambria Math"/>
                        </a:rPr>
                        <m:t>𝑝</m:t>
                      </m:r>
                    </m:oMath>
                  </m:oMathPara>
                </a14:m>
                <a:endParaRPr lang="ru-RU" dirty="0"/>
              </a:p>
            </p:txBody>
          </p:sp>
        </mc:Choice>
        <mc:Fallback xmlns="">
          <p:sp>
            <p:nvSpPr>
              <p:cNvPr id="9" name="Текст 8"/>
              <p:cNvSpPr>
                <a:spLocks noGrp="1" noRot="1" noChangeAspect="1" noMove="1" noResize="1" noEditPoints="1" noAdjustHandles="1" noChangeArrowheads="1" noChangeShapeType="1" noTextEdit="1"/>
              </p:cNvSpPr>
              <p:nvPr>
                <p:ph type="body" sz="half" idx="2"/>
              </p:nvPr>
            </p:nvSpPr>
            <p:spPr>
              <a:blipFill rotWithShape="1">
                <a:blip r:embed="rId3"/>
                <a:stretch>
                  <a:fillRect/>
                </a:stretch>
              </a:blipFill>
            </p:spPr>
            <p:txBody>
              <a:bodyPr/>
              <a:lstStyle/>
              <a:p>
                <a:r>
                  <a:rPr lang="ru-RU">
                    <a:noFill/>
                  </a:rPr>
                  <a:t> </a:t>
                </a:r>
              </a:p>
            </p:txBody>
          </p:sp>
        </mc:Fallback>
      </mc:AlternateContent>
      <p:cxnSp>
        <p:nvCxnSpPr>
          <p:cNvPr id="11" name="Прямая со стрелкой 10"/>
          <p:cNvCxnSpPr/>
          <p:nvPr/>
        </p:nvCxnSpPr>
        <p:spPr>
          <a:xfrm flipV="1">
            <a:off x="683568" y="1556792"/>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683568" y="2204864"/>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683568" y="1700808"/>
            <a:ext cx="1152128"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51720" y="2348880"/>
            <a:ext cx="351378" cy="369332"/>
          </a:xfrm>
          <a:prstGeom prst="rect">
            <a:avLst/>
          </a:prstGeom>
          <a:noFill/>
        </p:spPr>
        <p:txBody>
          <a:bodyPr wrap="none" rtlCol="0">
            <a:spAutoFit/>
          </a:bodyPr>
          <a:lstStyle/>
          <a:p>
            <a:r>
              <a:rPr lang="en-US" dirty="0" smtClean="0"/>
              <a:t>Q</a:t>
            </a:r>
            <a:endParaRPr lang="ru-RU" dirty="0"/>
          </a:p>
        </p:txBody>
      </p:sp>
      <p:sp>
        <p:nvSpPr>
          <p:cNvPr id="17" name="TextBox 16"/>
          <p:cNvSpPr txBox="1"/>
          <p:nvPr/>
        </p:nvSpPr>
        <p:spPr>
          <a:xfrm>
            <a:off x="179512" y="1412776"/>
            <a:ext cx="288032" cy="369332"/>
          </a:xfrm>
          <a:prstGeom prst="rect">
            <a:avLst/>
          </a:prstGeom>
          <a:noFill/>
        </p:spPr>
        <p:txBody>
          <a:bodyPr wrap="square" rtlCol="0">
            <a:spAutoFit/>
          </a:bodyPr>
          <a:lstStyle/>
          <a:p>
            <a:r>
              <a:rPr lang="en-US" dirty="0" smtClean="0"/>
              <a:t>P</a:t>
            </a:r>
            <a:endParaRPr lang="ru-RU" dirty="0"/>
          </a:p>
        </p:txBody>
      </p:sp>
      <p:cxnSp>
        <p:nvCxnSpPr>
          <p:cNvPr id="19" name="Прямая со стрелкой 18"/>
          <p:cNvCxnSpPr/>
          <p:nvPr/>
        </p:nvCxnSpPr>
        <p:spPr>
          <a:xfrm>
            <a:off x="683568" y="292494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683568" y="3861048"/>
            <a:ext cx="15438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683568" y="3068960"/>
            <a:ext cx="936104"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flipV="1">
            <a:off x="683568" y="2924944"/>
            <a:ext cx="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Дуга 26"/>
          <p:cNvSpPr/>
          <p:nvPr/>
        </p:nvSpPr>
        <p:spPr>
          <a:xfrm>
            <a:off x="683568" y="3645024"/>
            <a:ext cx="216024" cy="21602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29" name="Прямая со стрелкой 28"/>
          <p:cNvCxnSpPr/>
          <p:nvPr/>
        </p:nvCxnSpPr>
        <p:spPr>
          <a:xfrm flipV="1">
            <a:off x="791580" y="4365104"/>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a:off x="791580" y="5589240"/>
            <a:ext cx="17641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flipV="1">
            <a:off x="791580" y="4653136"/>
            <a:ext cx="252028" cy="9361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18697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Эластичность спроса</a:t>
            </a:r>
            <a:endParaRPr lang="ru-RU" dirty="0"/>
          </a:p>
        </p:txBody>
      </p:sp>
      <p:sp>
        <p:nvSpPr>
          <p:cNvPr id="8" name="Текст 7"/>
          <p:cNvSpPr>
            <a:spLocks noGrp="1"/>
          </p:cNvSpPr>
          <p:nvPr>
            <p:ph type="body" idx="1"/>
          </p:nvPr>
        </p:nvSpPr>
        <p:spPr/>
        <p:txBody>
          <a:bodyPr/>
          <a:lstStyle/>
          <a:p>
            <a:r>
              <a:rPr lang="ru-RU" dirty="0" smtClean="0"/>
              <a:t>Совершенно эластичный</a:t>
            </a:r>
            <a:endParaRPr lang="ru-RU" dirty="0"/>
          </a:p>
        </p:txBody>
      </p:sp>
      <p:sp>
        <p:nvSpPr>
          <p:cNvPr id="9" name="Объект 8"/>
          <p:cNvSpPr>
            <a:spLocks noGrp="1"/>
          </p:cNvSpPr>
          <p:nvPr>
            <p:ph sz="half" idx="2"/>
          </p:nvPr>
        </p:nvSpPr>
        <p:spPr/>
        <p:txBody>
          <a:bodyPr/>
          <a:lstStyle/>
          <a:p>
            <a:endParaRPr lang="ru-RU"/>
          </a:p>
        </p:txBody>
      </p:sp>
      <p:sp>
        <p:nvSpPr>
          <p:cNvPr id="10" name="Текст 9"/>
          <p:cNvSpPr>
            <a:spLocks noGrp="1"/>
          </p:cNvSpPr>
          <p:nvPr>
            <p:ph type="body" sz="quarter" idx="3"/>
          </p:nvPr>
        </p:nvSpPr>
        <p:spPr/>
        <p:txBody>
          <a:bodyPr/>
          <a:lstStyle/>
          <a:p>
            <a:r>
              <a:rPr lang="ru-RU" dirty="0" smtClean="0"/>
              <a:t>Совершенно неэластичный</a:t>
            </a:r>
            <a:endParaRPr lang="ru-RU" dirty="0"/>
          </a:p>
        </p:txBody>
      </p:sp>
      <p:sp>
        <p:nvSpPr>
          <p:cNvPr id="11" name="Объект 10"/>
          <p:cNvSpPr>
            <a:spLocks noGrp="1"/>
          </p:cNvSpPr>
          <p:nvPr>
            <p:ph sz="quarter" idx="4"/>
          </p:nvPr>
        </p:nvSpPr>
        <p:spPr/>
        <p:txBody>
          <a:bodyPr/>
          <a:lstStyle/>
          <a:p>
            <a:endParaRPr lang="ru-RU"/>
          </a:p>
        </p:txBody>
      </p:sp>
      <p:cxnSp>
        <p:nvCxnSpPr>
          <p:cNvPr id="13" name="Прямая со стрелкой 12"/>
          <p:cNvCxnSpPr/>
          <p:nvPr/>
        </p:nvCxnSpPr>
        <p:spPr>
          <a:xfrm flipV="1">
            <a:off x="1331640" y="2780928"/>
            <a:ext cx="0" cy="2448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a:off x="1331640" y="5229200"/>
            <a:ext cx="295232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V="1">
            <a:off x="5148064" y="2708920"/>
            <a:ext cx="0" cy="23762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148064" y="5085184"/>
            <a:ext cx="331236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1337895" y="3822050"/>
            <a:ext cx="2736304" cy="3600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6732240" y="2708920"/>
            <a:ext cx="72008" cy="23762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00835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Объект 3"/>
              <p:cNvGraphicFramePr>
                <a:graphicFrameLocks noGrp="1"/>
              </p:cNvGraphicFramePr>
              <p:nvPr>
                <p:ph idx="4294967295"/>
                <p:extLst/>
              </p:nvPr>
            </p:nvGraphicFramePr>
            <p:xfrm>
              <a:off x="107504" y="-27385"/>
              <a:ext cx="8928991" cy="7222169"/>
            </p:xfrm>
            <a:graphic>
              <a:graphicData uri="http://schemas.openxmlformats.org/drawingml/2006/table">
                <a:tbl>
                  <a:tblPr firstRow="1" lastCol="1" bandRow="1">
                    <a:tableStyleId>{3C2FFA5D-87B4-456A-9821-1D502468CF0F}</a:tableStyleId>
                  </a:tblPr>
                  <a:tblGrid>
                    <a:gridCol w="3001685">
                      <a:extLst>
                        <a:ext uri="{9D8B030D-6E8A-4147-A177-3AD203B41FA5}">
                          <a16:colId xmlns:a16="http://schemas.microsoft.com/office/drawing/2014/main" val="20000"/>
                        </a:ext>
                      </a:extLst>
                    </a:gridCol>
                    <a:gridCol w="2428861">
                      <a:extLst>
                        <a:ext uri="{9D8B030D-6E8A-4147-A177-3AD203B41FA5}">
                          <a16:colId xmlns:a16="http://schemas.microsoft.com/office/drawing/2014/main" val="20001"/>
                        </a:ext>
                      </a:extLst>
                    </a:gridCol>
                    <a:gridCol w="1209571">
                      <a:extLst>
                        <a:ext uri="{9D8B030D-6E8A-4147-A177-3AD203B41FA5}">
                          <a16:colId xmlns:a16="http://schemas.microsoft.com/office/drawing/2014/main" val="20002"/>
                        </a:ext>
                      </a:extLst>
                    </a:gridCol>
                    <a:gridCol w="2288874">
                      <a:extLst>
                        <a:ext uri="{9D8B030D-6E8A-4147-A177-3AD203B41FA5}">
                          <a16:colId xmlns:a16="http://schemas.microsoft.com/office/drawing/2014/main" val="20003"/>
                        </a:ext>
                      </a:extLst>
                    </a:gridCol>
                  </a:tblGrid>
                  <a:tr h="648072">
                    <a:tc>
                      <a:txBody>
                        <a:bodyPr/>
                        <a:lstStyle/>
                        <a:p>
                          <a:r>
                            <a:rPr lang="ru-RU" sz="1400" dirty="0" smtClean="0"/>
                            <a:t>Виды эластичности</a:t>
                          </a:r>
                          <a:endParaRPr lang="ru-RU" sz="1400" dirty="0"/>
                        </a:p>
                      </a:txBody>
                      <a:tcPr/>
                    </a:tc>
                    <a:tc>
                      <a:txBody>
                        <a:bodyPr/>
                        <a:lstStyle/>
                        <a:p>
                          <a:r>
                            <a:rPr lang="ru-RU" sz="1400" dirty="0" smtClean="0"/>
                            <a:t>Формула</a:t>
                          </a:r>
                          <a:endParaRPr lang="ru-RU" sz="1400" dirty="0"/>
                        </a:p>
                      </a:txBody>
                      <a:tcPr/>
                    </a:tc>
                    <a:tc>
                      <a:txBody>
                        <a:bodyPr/>
                        <a:lstStyle/>
                        <a:p>
                          <a:r>
                            <a:rPr lang="ru-RU" sz="1400" dirty="0" smtClean="0"/>
                            <a:t>Если цена снижается</a:t>
                          </a:r>
                          <a:endParaRPr lang="ru-RU" sz="1400" dirty="0"/>
                        </a:p>
                      </a:txBody>
                      <a:tcPr/>
                    </a:tc>
                    <a:tc>
                      <a:txBody>
                        <a:bodyPr/>
                        <a:lstStyle/>
                        <a:p>
                          <a:r>
                            <a:rPr lang="ru-RU" sz="1400" dirty="0" smtClean="0"/>
                            <a:t>Если</a:t>
                          </a:r>
                          <a:r>
                            <a:rPr lang="ru-RU" sz="1400" baseline="0" dirty="0" smtClean="0"/>
                            <a:t> цена возрастает</a:t>
                          </a:r>
                          <a:endParaRPr lang="ru-RU" sz="1400" dirty="0"/>
                        </a:p>
                      </a:txBody>
                      <a:tcPr/>
                    </a:tc>
                    <a:extLst>
                      <a:ext uri="{0D108BD9-81ED-4DB2-BD59-A6C34878D82A}">
                        <a16:rowId xmlns:a16="http://schemas.microsoft.com/office/drawing/2014/main" val="10000"/>
                      </a:ext>
                    </a:extLst>
                  </a:tr>
                  <a:tr h="1305368">
                    <a:tc>
                      <a:txBody>
                        <a:bodyPr/>
                        <a:lstStyle/>
                        <a:p>
                          <a:r>
                            <a:rPr lang="ru-RU" sz="1400" dirty="0" smtClean="0"/>
                            <a:t>Эластичный</a:t>
                          </a:r>
                          <a:r>
                            <a:rPr lang="ru-RU" sz="1400" baseline="0" dirty="0" smtClean="0"/>
                            <a:t> – процентное изменение цены ведет к большему процентному изменению величины спроса</a:t>
                          </a:r>
                          <a:endParaRPr lang="ru-RU" sz="1400" dirty="0"/>
                        </a:p>
                      </a:txBody>
                      <a:tcPr/>
                    </a:tc>
                    <a:tc>
                      <a:txBody>
                        <a:bodyPr/>
                        <a:lstStyle/>
                        <a:p>
                          <a:pPr algn="ctr"/>
                          <a:r>
                            <a:rPr lang="ru-RU" sz="1400" dirty="0" smtClean="0"/>
                            <a:t>1</a:t>
                          </a:r>
                          <a14:m>
                            <m:oMath xmlns:m="http://schemas.openxmlformats.org/officeDocument/2006/math">
                              <m:r>
                                <a:rPr lang="en-US" sz="1400" smtClean="0">
                                  <a:latin typeface="Cambria Math"/>
                                </a:rPr>
                                <m:t>&lt;</m:t>
                              </m:r>
                              <m:r>
                                <m:rPr>
                                  <m:nor/>
                                </m:rPr>
                                <a:rPr lang="en-US" sz="1400" dirty="0" smtClean="0"/>
                                <m:t>E</m:t>
                              </m:r>
                              <m:r>
                                <m:rPr>
                                  <m:sty m:val="p"/>
                                </m:rPr>
                                <a:rPr lang="en-US" sz="1400" b="0" i="0" smtClean="0">
                                  <a:latin typeface="Cambria Math"/>
                                </a:rPr>
                                <m:t>d</m:t>
                              </m:r>
                              <m:r>
                                <a:rPr lang="ru-RU" sz="1400" b="0" i="1" smtClean="0">
                                  <a:latin typeface="Cambria Math"/>
                                </a:rPr>
                                <m:t>/</m:t>
                              </m:r>
                              <m:r>
                                <a:rPr lang="en-US" sz="1400" b="0" i="1" smtClean="0">
                                  <a:latin typeface="Cambria Math"/>
                                </a:rPr>
                                <m:t>𝑝</m:t>
                              </m:r>
                              <m:r>
                                <a:rPr lang="en-US" sz="1400" smtClean="0">
                                  <a:latin typeface="Cambria Math"/>
                                </a:rPr>
                                <m:t>&lt;</m:t>
                              </m:r>
                              <m:r>
                                <a:rPr lang="ru-RU" sz="1400" smtClean="0">
                                  <a:latin typeface="Cambria Math"/>
                                </a:rPr>
                                <m:t>+</m:t>
                              </m:r>
                              <m:r>
                                <a:rPr lang="en-US" sz="1400" smtClean="0">
                                  <a:latin typeface="Cambria Math"/>
                                </a:rPr>
                                <m:t>∞</m:t>
                              </m:r>
                            </m:oMath>
                          </a14:m>
                          <a:endParaRPr lang="ru-RU" sz="1400" dirty="0"/>
                        </a:p>
                      </a:txBody>
                      <a:tcPr/>
                    </a:tc>
                    <a:tc>
                      <a:txBody>
                        <a:bodyPr/>
                        <a:lstStyle/>
                        <a:p>
                          <a:r>
                            <a:rPr lang="ru-RU" sz="1400" dirty="0" smtClean="0"/>
                            <a:t>Спрос растет более высокими темпами, чем снижается цена</a:t>
                          </a:r>
                          <a:endParaRPr lang="ru-RU" sz="1400" dirty="0"/>
                        </a:p>
                      </a:txBody>
                      <a:tcPr/>
                    </a:tc>
                    <a:tc>
                      <a:txBody>
                        <a:bodyPr/>
                        <a:lstStyle/>
                        <a:p>
                          <a:r>
                            <a:rPr lang="ru-RU" sz="1400" b="0" dirty="0" smtClean="0"/>
                            <a:t>Спрос снижается более высокими темпами</a:t>
                          </a:r>
                          <a:endParaRPr lang="ru-RU" sz="1400" b="0" dirty="0"/>
                        </a:p>
                      </a:txBody>
                      <a:tcPr/>
                    </a:tc>
                    <a:extLst>
                      <a:ext uri="{0D108BD9-81ED-4DB2-BD59-A6C34878D82A}">
                        <a16:rowId xmlns:a16="http://schemas.microsoft.com/office/drawing/2014/main" val="10001"/>
                      </a:ext>
                    </a:extLst>
                  </a:tr>
                  <a:tr h="1102311">
                    <a:tc>
                      <a:txBody>
                        <a:bodyPr/>
                        <a:lstStyle/>
                        <a:p>
                          <a:r>
                            <a:rPr lang="ru-RU" sz="1400" dirty="0" smtClean="0"/>
                            <a:t>Неэластичный</a:t>
                          </a:r>
                          <a:r>
                            <a:rPr lang="ru-RU" sz="1400" baseline="0" dirty="0" smtClean="0"/>
                            <a:t> –процентное изменение спроса меньше процентного изменения цены</a:t>
                          </a:r>
                          <a:endParaRPr lang="ru-RU" sz="1400" dirty="0"/>
                        </a:p>
                      </a:txBody>
                      <a:tcPr/>
                    </a:tc>
                    <a:tc>
                      <a:txBody>
                        <a:bodyPr/>
                        <a:lstStyle/>
                        <a:p>
                          <a:pPr algn="ctr"/>
                          <a:r>
                            <a:rPr lang="ru-RU" sz="1400" dirty="0" smtClean="0"/>
                            <a:t>0</a:t>
                          </a:r>
                          <a14:m>
                            <m:oMath xmlns:m="http://schemas.openxmlformats.org/officeDocument/2006/math">
                              <m:r>
                                <a:rPr lang="en-US" sz="1400" smtClean="0">
                                  <a:latin typeface="Cambria Math"/>
                                </a:rPr>
                                <m:t>&lt;</m:t>
                              </m:r>
                              <m:r>
                                <m:rPr>
                                  <m:nor/>
                                </m:rPr>
                                <a:rPr lang="en-US" sz="1400" dirty="0" smtClean="0"/>
                                <m:t>E</m:t>
                              </m:r>
                              <m:r>
                                <m:rPr>
                                  <m:sty m:val="p"/>
                                </m:rPr>
                                <a:rPr lang="en-US" sz="1400" b="0" i="0" smtClean="0">
                                  <a:latin typeface="Cambria Math"/>
                                </a:rPr>
                                <m:t>d</m:t>
                              </m:r>
                              <m:r>
                                <a:rPr lang="ru-RU" sz="1400" b="0" i="1" smtClean="0">
                                  <a:latin typeface="Cambria Math"/>
                                </a:rPr>
                                <m:t>/</m:t>
                              </m:r>
                              <m:r>
                                <a:rPr lang="en-US" sz="1400" b="0" i="1" smtClean="0">
                                  <a:latin typeface="Cambria Math"/>
                                </a:rPr>
                                <m:t>𝑝</m:t>
                              </m:r>
                              <m:r>
                                <a:rPr lang="en-US" sz="1400" smtClean="0">
                                  <a:latin typeface="Cambria Math"/>
                                </a:rPr>
                                <m:t>&lt;</m:t>
                              </m:r>
                              <m:r>
                                <a:rPr lang="ru-RU" sz="1400" b="0" i="0" smtClean="0">
                                  <a:latin typeface="Cambria Math"/>
                                </a:rPr>
                                <m:t>1</m:t>
                              </m:r>
                            </m:oMath>
                          </a14:m>
                          <a:endParaRPr lang="ru-RU" sz="1400" dirty="0"/>
                        </a:p>
                      </a:txBody>
                      <a:tcPr/>
                    </a:tc>
                    <a:tc>
                      <a:txBody>
                        <a:bodyPr/>
                        <a:lstStyle/>
                        <a:p>
                          <a:r>
                            <a:rPr lang="ru-RU" sz="1400" dirty="0" smtClean="0"/>
                            <a:t>Темп роста спроса меньше тема снижения цены</a:t>
                          </a:r>
                          <a:endParaRPr lang="ru-RU" sz="1400" dirty="0"/>
                        </a:p>
                      </a:txBody>
                      <a:tcPr/>
                    </a:tc>
                    <a:tc>
                      <a:txBody>
                        <a:bodyPr/>
                        <a:lstStyle/>
                        <a:p>
                          <a:r>
                            <a:rPr lang="ru-RU" sz="1400" b="0" dirty="0" smtClean="0"/>
                            <a:t>Темп снижения спроса меньше темпа снижения цены</a:t>
                          </a:r>
                          <a:endParaRPr lang="ru-RU" sz="1400" b="0" dirty="0"/>
                        </a:p>
                      </a:txBody>
                      <a:tcPr/>
                    </a:tc>
                    <a:extLst>
                      <a:ext uri="{0D108BD9-81ED-4DB2-BD59-A6C34878D82A}">
                        <a16:rowId xmlns:a16="http://schemas.microsoft.com/office/drawing/2014/main" val="10002"/>
                      </a:ext>
                    </a:extLst>
                  </a:tr>
                  <a:tr h="1112503">
                    <a:tc>
                      <a:txBody>
                        <a:bodyPr/>
                        <a:lstStyle/>
                        <a:p>
                          <a:r>
                            <a:rPr lang="ru-RU" sz="1400" dirty="0" smtClean="0"/>
                            <a:t>Единичная эластичность – процентное изменение объема спроса равно процентному изменению цены</a:t>
                          </a:r>
                          <a:endParaRPr lang="ru-RU" sz="1400" dirty="0"/>
                        </a:p>
                      </a:txBody>
                      <a:tcPr/>
                    </a:tc>
                    <a:tc>
                      <a:txBody>
                        <a:bodyPr/>
                        <a:lstStyle/>
                        <a:p>
                          <a:pPr algn="ctr"/>
                          <a14:m>
                            <m:oMath xmlns:m="http://schemas.openxmlformats.org/officeDocument/2006/math">
                              <m:r>
                                <m:rPr>
                                  <m:nor/>
                                </m:rPr>
                                <a:rPr lang="en-US" sz="1400" dirty="0" smtClean="0"/>
                                <m:t>E</m:t>
                              </m:r>
                              <m:r>
                                <m:rPr>
                                  <m:sty m:val="p"/>
                                </m:rPr>
                                <a:rPr lang="en-US" sz="1400" b="0" i="0" smtClean="0">
                                  <a:latin typeface="Cambria Math"/>
                                </a:rPr>
                                <m:t>d</m:t>
                              </m:r>
                              <m:r>
                                <a:rPr lang="ru-RU" sz="1400" b="0" i="1" smtClean="0">
                                  <a:latin typeface="Cambria Math"/>
                                </a:rPr>
                                <m:t>/</m:t>
                              </m:r>
                              <m:r>
                                <a:rPr lang="en-US" sz="1400" b="0" i="1" smtClean="0">
                                  <a:latin typeface="Cambria Math"/>
                                </a:rPr>
                                <m:t>𝑝</m:t>
                              </m:r>
                            </m:oMath>
                          </a14:m>
                          <a:r>
                            <a:rPr lang="ru-RU" sz="1400" dirty="0" smtClean="0"/>
                            <a:t>= 1</a:t>
                          </a:r>
                          <a:endParaRPr lang="ru-RU" sz="1400" dirty="0"/>
                        </a:p>
                      </a:txBody>
                      <a:tcPr/>
                    </a:tc>
                    <a:tc>
                      <a:txBody>
                        <a:bodyPr/>
                        <a:lstStyle/>
                        <a:p>
                          <a:r>
                            <a:rPr lang="ru-RU" sz="1400" b="0" dirty="0" smtClean="0"/>
                            <a:t>Спрос растет тем же темпом, что и падает цена</a:t>
                          </a:r>
                          <a:endParaRPr lang="ru-RU" sz="1400" b="0" dirty="0"/>
                        </a:p>
                      </a:txBody>
                      <a:tcPr/>
                    </a:tc>
                    <a:tc>
                      <a:txBody>
                        <a:bodyPr/>
                        <a:lstStyle/>
                        <a:p>
                          <a:r>
                            <a:rPr lang="ru-RU" sz="1400" b="0" dirty="0" smtClean="0"/>
                            <a:t>Спрос снижается тем же темпом, что и падает цена</a:t>
                          </a:r>
                          <a:endParaRPr lang="ru-RU" sz="1400" b="0" dirty="0"/>
                        </a:p>
                      </a:txBody>
                      <a:tcPr/>
                    </a:tc>
                    <a:extLst>
                      <a:ext uri="{0D108BD9-81ED-4DB2-BD59-A6C34878D82A}">
                        <a16:rowId xmlns:a16="http://schemas.microsoft.com/office/drawing/2014/main" val="10003"/>
                      </a:ext>
                    </a:extLst>
                  </a:tr>
                  <a:tr h="1514417">
                    <a:tc>
                      <a:txBody>
                        <a:bodyPr/>
                        <a:lstStyle/>
                        <a:p>
                          <a:r>
                            <a:rPr lang="ru-RU" sz="1400" dirty="0" smtClean="0"/>
                            <a:t>Совершенно эластичный </a:t>
                          </a:r>
                          <a:endParaRPr lang="ru-RU"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dirty="0" smtClean="0"/>
                                  <m:t>E</m:t>
                                </m:r>
                                <m:r>
                                  <m:rPr>
                                    <m:sty m:val="p"/>
                                  </m:rPr>
                                  <a:rPr lang="en-US" sz="1400" b="0" i="0" smtClean="0">
                                    <a:latin typeface="Cambria Math"/>
                                  </a:rPr>
                                  <m:t>d</m:t>
                                </m:r>
                                <m:r>
                                  <a:rPr lang="ru-RU" sz="1400" b="0" i="1" smtClean="0">
                                    <a:latin typeface="Cambria Math"/>
                                  </a:rPr>
                                  <m:t>/</m:t>
                                </m:r>
                                <m:r>
                                  <a:rPr lang="en-US" sz="1400" b="0" i="1" smtClean="0">
                                    <a:latin typeface="Cambria Math"/>
                                  </a:rPr>
                                  <m:t>𝑝</m:t>
                                </m:r>
                                <m:r>
                                  <a:rPr lang="en-US" sz="1400" smtClean="0">
                                    <a:latin typeface="Cambria Math"/>
                                  </a:rPr>
                                  <m:t>&lt;∞</m:t>
                                </m:r>
                              </m:oMath>
                            </m:oMathPara>
                          </a14:m>
                          <a:endParaRPr lang="ru-RU" sz="1400" dirty="0"/>
                        </a:p>
                        <a:p>
                          <a:pPr algn="ctr"/>
                          <a:endParaRPr lang="ru-RU" sz="1400" dirty="0"/>
                        </a:p>
                      </a:txBody>
                      <a:tcPr/>
                    </a:tc>
                    <a:tc>
                      <a:txBody>
                        <a:bodyPr/>
                        <a:lstStyle/>
                        <a:p>
                          <a:r>
                            <a:rPr lang="ru-RU" sz="1400" b="0" dirty="0" smtClean="0"/>
                            <a:t>Повышает объем закупок на неограниченную величину</a:t>
                          </a:r>
                          <a:endParaRPr lang="ru-RU" sz="1400" b="0" dirty="0"/>
                        </a:p>
                      </a:txBody>
                      <a:tcPr/>
                    </a:tc>
                    <a:tc>
                      <a:txBody>
                        <a:bodyPr/>
                        <a:lstStyle/>
                        <a:p>
                          <a:r>
                            <a:rPr lang="ru-RU" sz="1400" b="0" dirty="0" smtClean="0"/>
                            <a:t>Снижает объем закупок на неограниченную величину</a:t>
                          </a:r>
                          <a:endParaRPr lang="ru-RU" sz="1400" b="0" dirty="0"/>
                        </a:p>
                      </a:txBody>
                      <a:tcPr/>
                    </a:tc>
                    <a:extLst>
                      <a:ext uri="{0D108BD9-81ED-4DB2-BD59-A6C34878D82A}">
                        <a16:rowId xmlns:a16="http://schemas.microsoft.com/office/drawing/2014/main" val="10004"/>
                      </a:ext>
                    </a:extLst>
                  </a:tr>
                  <a:tr h="841527">
                    <a:tc>
                      <a:txBody>
                        <a:bodyPr/>
                        <a:lstStyle/>
                        <a:p>
                          <a:r>
                            <a:rPr lang="ru-RU" sz="1400" dirty="0" smtClean="0"/>
                            <a:t>Совершенно неэластичный</a:t>
                          </a:r>
                          <a:endParaRPr lang="ru-RU" sz="1400" dirty="0"/>
                        </a:p>
                      </a:txBody>
                      <a:tcPr/>
                    </a:tc>
                    <a:tc>
                      <a:txBody>
                        <a:bodyPr/>
                        <a:lstStyle/>
                        <a:p>
                          <a:pPr algn="ctr"/>
                          <a14:m>
                            <m:oMath xmlns:m="http://schemas.openxmlformats.org/officeDocument/2006/math">
                              <m:r>
                                <m:rPr>
                                  <m:nor/>
                                </m:rPr>
                                <a:rPr lang="en-US" sz="1400" dirty="0" smtClean="0"/>
                                <m:t>E</m:t>
                              </m:r>
                              <m:r>
                                <m:rPr>
                                  <m:sty m:val="p"/>
                                </m:rPr>
                                <a:rPr lang="en-US" sz="1400" b="0" i="0" smtClean="0">
                                  <a:latin typeface="Cambria Math"/>
                                </a:rPr>
                                <m:t>d</m:t>
                              </m:r>
                              <m:r>
                                <a:rPr lang="ru-RU" sz="1400" b="0" i="1" smtClean="0">
                                  <a:latin typeface="Cambria Math"/>
                                </a:rPr>
                                <m:t>/</m:t>
                              </m:r>
                              <m:r>
                                <a:rPr lang="en-US" sz="1400" b="0" i="1" smtClean="0">
                                  <a:latin typeface="Cambria Math"/>
                                </a:rPr>
                                <m:t>𝑝</m:t>
                              </m:r>
                            </m:oMath>
                          </a14:m>
                          <a:r>
                            <a:rPr lang="ru-RU" sz="1400" dirty="0" smtClean="0"/>
                            <a:t> = 0</a:t>
                          </a:r>
                          <a:endParaRPr lang="ru-RU" sz="1400" dirty="0"/>
                        </a:p>
                      </a:txBody>
                      <a:tcPr/>
                    </a:tc>
                    <a:tc>
                      <a:txBody>
                        <a:bodyPr/>
                        <a:lstStyle/>
                        <a:p>
                          <a:r>
                            <a:rPr lang="ru-RU" sz="1400" b="0" dirty="0" smtClean="0"/>
                            <a:t>Совершенно не изменяется объем закупок</a:t>
                          </a:r>
                          <a:endParaRPr lang="ru-RU" sz="1400" b="0" dirty="0"/>
                        </a:p>
                      </a:txBody>
                      <a:tcPr/>
                    </a:tc>
                    <a:tc>
                      <a:txBody>
                        <a:bodyPr/>
                        <a:lstStyle/>
                        <a:p>
                          <a:r>
                            <a:rPr lang="ru-RU" sz="1400" b="0" dirty="0" smtClean="0"/>
                            <a:t>Совершенно не изменяется объем закупок</a:t>
                          </a:r>
                          <a:endParaRPr lang="ru-RU" sz="1400" b="0" dirty="0"/>
                        </a:p>
                      </a:txBody>
                      <a:tcPr/>
                    </a:tc>
                    <a:extLst>
                      <a:ext uri="{0D108BD9-81ED-4DB2-BD59-A6C34878D82A}">
                        <a16:rowId xmlns:a16="http://schemas.microsoft.com/office/drawing/2014/main" val="10005"/>
                      </a:ext>
                    </a:extLst>
                  </a:tr>
                </a:tbl>
              </a:graphicData>
            </a:graphic>
          </p:graphicFrame>
        </mc:Choice>
        <mc:Fallback xmlns="">
          <p:graphicFrame>
            <p:nvGraphicFramePr>
              <p:cNvPr id="4" name="Объект 3"/>
              <p:cNvGraphicFramePr>
                <a:graphicFrameLocks noGrp="1"/>
              </p:cNvGraphicFramePr>
              <p:nvPr>
                <p:ph idx="4294967295"/>
                <p:extLst>
                  <p:ext uri="{D42A27DB-BD31-4B8C-83A1-F6EECF244321}">
                    <p14:modId xmlns:p14="http://schemas.microsoft.com/office/powerpoint/2010/main" val="3015634207"/>
                  </p:ext>
                </p:extLst>
              </p:nvPr>
            </p:nvGraphicFramePr>
            <p:xfrm>
              <a:off x="107504" y="-27385"/>
              <a:ext cx="8928991" cy="7008809"/>
            </p:xfrm>
            <a:graphic>
              <a:graphicData uri="http://schemas.openxmlformats.org/drawingml/2006/table">
                <a:tbl>
                  <a:tblPr firstRow="1" lastCol="1" bandRow="1">
                    <a:tableStyleId>{3C2FFA5D-87B4-456A-9821-1D502468CF0F}</a:tableStyleId>
                  </a:tblPr>
                  <a:tblGrid>
                    <a:gridCol w="3001685"/>
                    <a:gridCol w="2428861"/>
                    <a:gridCol w="1209571"/>
                    <a:gridCol w="2288874"/>
                  </a:tblGrid>
                  <a:tr h="648072">
                    <a:tc>
                      <a:txBody>
                        <a:bodyPr/>
                        <a:lstStyle/>
                        <a:p>
                          <a:r>
                            <a:rPr lang="ru-RU" sz="1400" dirty="0" smtClean="0"/>
                            <a:t>Виды эластичности</a:t>
                          </a:r>
                          <a:endParaRPr lang="ru-RU" sz="1400" dirty="0"/>
                        </a:p>
                      </a:txBody>
                      <a:tcPr/>
                    </a:tc>
                    <a:tc>
                      <a:txBody>
                        <a:bodyPr/>
                        <a:lstStyle/>
                        <a:p>
                          <a:r>
                            <a:rPr lang="ru-RU" sz="1400" dirty="0" smtClean="0"/>
                            <a:t>Формула</a:t>
                          </a:r>
                          <a:endParaRPr lang="ru-RU" sz="1400" dirty="0"/>
                        </a:p>
                      </a:txBody>
                      <a:tcPr/>
                    </a:tc>
                    <a:tc>
                      <a:txBody>
                        <a:bodyPr/>
                        <a:lstStyle/>
                        <a:p>
                          <a:r>
                            <a:rPr lang="ru-RU" sz="1400" dirty="0" smtClean="0"/>
                            <a:t>Если цена снижается</a:t>
                          </a:r>
                          <a:endParaRPr lang="ru-RU" sz="1400" dirty="0"/>
                        </a:p>
                      </a:txBody>
                      <a:tcPr/>
                    </a:tc>
                    <a:tc>
                      <a:txBody>
                        <a:bodyPr/>
                        <a:lstStyle/>
                        <a:p>
                          <a:r>
                            <a:rPr lang="ru-RU" sz="1400" dirty="0" smtClean="0"/>
                            <a:t>Если</a:t>
                          </a:r>
                          <a:r>
                            <a:rPr lang="ru-RU" sz="1400" baseline="0" dirty="0" smtClean="0"/>
                            <a:t> цена возрастает</a:t>
                          </a:r>
                          <a:endParaRPr lang="ru-RU" sz="1400" dirty="0"/>
                        </a:p>
                      </a:txBody>
                      <a:tcPr/>
                    </a:tc>
                  </a:tr>
                  <a:tr h="1371600">
                    <a:tc>
                      <a:txBody>
                        <a:bodyPr/>
                        <a:lstStyle/>
                        <a:p>
                          <a:r>
                            <a:rPr lang="ru-RU" sz="1400" dirty="0" smtClean="0"/>
                            <a:t>Эластичный</a:t>
                          </a:r>
                          <a:r>
                            <a:rPr lang="ru-RU" sz="1400" baseline="0" dirty="0" smtClean="0"/>
                            <a:t> – процентное изменение цены ведет к большему процентному изменению величины спроса</a:t>
                          </a:r>
                          <a:endParaRPr lang="ru-RU" sz="1400" dirty="0"/>
                        </a:p>
                      </a:txBody>
                      <a:tcPr/>
                    </a:tc>
                    <a:tc>
                      <a:txBody>
                        <a:bodyPr/>
                        <a:lstStyle/>
                        <a:p>
                          <a:endParaRPr lang="ru-RU"/>
                        </a:p>
                      </a:txBody>
                      <a:tcPr>
                        <a:blipFill rotWithShape="1">
                          <a:blip r:embed="rId3"/>
                          <a:stretch>
                            <a:fillRect l="-125377" t="-48889" r="-145980" b="-368444"/>
                          </a:stretch>
                        </a:blipFill>
                      </a:tcPr>
                    </a:tc>
                    <a:tc>
                      <a:txBody>
                        <a:bodyPr/>
                        <a:lstStyle/>
                        <a:p>
                          <a:r>
                            <a:rPr lang="ru-RU" sz="1400" dirty="0" smtClean="0"/>
                            <a:t>Спрос растет более высокими темпами, чем снижается цена</a:t>
                          </a:r>
                          <a:endParaRPr lang="ru-RU" sz="1400" dirty="0"/>
                        </a:p>
                      </a:txBody>
                      <a:tcPr/>
                    </a:tc>
                    <a:tc>
                      <a:txBody>
                        <a:bodyPr/>
                        <a:lstStyle/>
                        <a:p>
                          <a:r>
                            <a:rPr lang="ru-RU" sz="1400" b="0" dirty="0" smtClean="0"/>
                            <a:t>Спрос снижается более высокими темпами</a:t>
                          </a:r>
                          <a:endParaRPr lang="ru-RU" sz="1400" b="0" dirty="0"/>
                        </a:p>
                      </a:txBody>
                      <a:tcPr/>
                    </a:tc>
                  </a:tr>
                  <a:tr h="1158240">
                    <a:tc>
                      <a:txBody>
                        <a:bodyPr/>
                        <a:lstStyle/>
                        <a:p>
                          <a:r>
                            <a:rPr lang="ru-RU" sz="1400" dirty="0" smtClean="0"/>
                            <a:t>Неэластичный</a:t>
                          </a:r>
                          <a:r>
                            <a:rPr lang="ru-RU" sz="1400" baseline="0" dirty="0" smtClean="0"/>
                            <a:t> –процентное изменение спроса меньше процентного изменения цены</a:t>
                          </a:r>
                          <a:endParaRPr lang="ru-RU" sz="1400" dirty="0"/>
                        </a:p>
                      </a:txBody>
                      <a:tcPr/>
                    </a:tc>
                    <a:tc>
                      <a:txBody>
                        <a:bodyPr/>
                        <a:lstStyle/>
                        <a:p>
                          <a:endParaRPr lang="ru-RU"/>
                        </a:p>
                      </a:txBody>
                      <a:tcPr>
                        <a:blipFill rotWithShape="1">
                          <a:blip r:embed="rId3"/>
                          <a:stretch>
                            <a:fillRect l="-125377" t="-176316" r="-145980" b="-336316"/>
                          </a:stretch>
                        </a:blipFill>
                      </a:tcPr>
                    </a:tc>
                    <a:tc>
                      <a:txBody>
                        <a:bodyPr/>
                        <a:lstStyle/>
                        <a:p>
                          <a:r>
                            <a:rPr lang="ru-RU" sz="1400" dirty="0" smtClean="0"/>
                            <a:t>Темп роста спроса меньше тема снижения цены</a:t>
                          </a:r>
                          <a:endParaRPr lang="ru-RU" sz="1400" dirty="0"/>
                        </a:p>
                      </a:txBody>
                      <a:tcPr/>
                    </a:tc>
                    <a:tc>
                      <a:txBody>
                        <a:bodyPr/>
                        <a:lstStyle/>
                        <a:p>
                          <a:r>
                            <a:rPr lang="ru-RU" sz="1400" b="0" dirty="0" smtClean="0"/>
                            <a:t>Темп снижения спроса меньше темпа снижения цены</a:t>
                          </a:r>
                          <a:endParaRPr lang="ru-RU" sz="1400" b="0" dirty="0"/>
                        </a:p>
                      </a:txBody>
                      <a:tcPr/>
                    </a:tc>
                  </a:tr>
                  <a:tr h="1158240">
                    <a:tc>
                      <a:txBody>
                        <a:bodyPr/>
                        <a:lstStyle/>
                        <a:p>
                          <a:r>
                            <a:rPr lang="ru-RU" sz="1400" dirty="0" smtClean="0"/>
                            <a:t>Единичная эластичность – процентное изменение объема спроса равно процентному изменению цены</a:t>
                          </a:r>
                          <a:endParaRPr lang="ru-RU" sz="1400" dirty="0"/>
                        </a:p>
                      </a:txBody>
                      <a:tcPr/>
                    </a:tc>
                    <a:tc>
                      <a:txBody>
                        <a:bodyPr/>
                        <a:lstStyle/>
                        <a:p>
                          <a:endParaRPr lang="ru-RU"/>
                        </a:p>
                      </a:txBody>
                      <a:tcPr>
                        <a:blipFill rotWithShape="1">
                          <a:blip r:embed="rId3"/>
                          <a:stretch>
                            <a:fillRect l="-125377" t="-276316" r="-145980" b="-236316"/>
                          </a:stretch>
                        </a:blipFill>
                      </a:tcPr>
                    </a:tc>
                    <a:tc>
                      <a:txBody>
                        <a:bodyPr/>
                        <a:lstStyle/>
                        <a:p>
                          <a:r>
                            <a:rPr lang="ru-RU" sz="1400" b="0" dirty="0" smtClean="0"/>
                            <a:t>Спрос растет тем же темпом, что и падает цена</a:t>
                          </a:r>
                          <a:endParaRPr lang="ru-RU" sz="1400" b="0" dirty="0"/>
                        </a:p>
                      </a:txBody>
                      <a:tcPr/>
                    </a:tc>
                    <a:tc>
                      <a:txBody>
                        <a:bodyPr/>
                        <a:lstStyle/>
                        <a:p>
                          <a:r>
                            <a:rPr lang="ru-RU" sz="1400" b="0" dirty="0" smtClean="0"/>
                            <a:t>Спрос снижается тем же темпом, что и падает цена</a:t>
                          </a:r>
                          <a:endParaRPr lang="ru-RU" sz="1400" b="0" dirty="0"/>
                        </a:p>
                      </a:txBody>
                      <a:tcPr/>
                    </a:tc>
                  </a:tr>
                  <a:tr h="1514417">
                    <a:tc>
                      <a:txBody>
                        <a:bodyPr/>
                        <a:lstStyle/>
                        <a:p>
                          <a:r>
                            <a:rPr lang="ru-RU" sz="1400" dirty="0" smtClean="0"/>
                            <a:t>Совершенно эластичный </a:t>
                          </a:r>
                          <a:endParaRPr lang="ru-RU" sz="1400" dirty="0"/>
                        </a:p>
                      </a:txBody>
                      <a:tcPr/>
                    </a:tc>
                    <a:tc>
                      <a:txBody>
                        <a:bodyPr/>
                        <a:lstStyle/>
                        <a:p>
                          <a:endParaRPr lang="ru-RU"/>
                        </a:p>
                      </a:txBody>
                      <a:tcPr>
                        <a:blipFill rotWithShape="1">
                          <a:blip r:embed="rId3"/>
                          <a:stretch>
                            <a:fillRect l="-125377" t="-288306" r="-145980" b="-81048"/>
                          </a:stretch>
                        </a:blipFill>
                      </a:tcPr>
                    </a:tc>
                    <a:tc>
                      <a:txBody>
                        <a:bodyPr/>
                        <a:lstStyle/>
                        <a:p>
                          <a:r>
                            <a:rPr lang="ru-RU" sz="1400" b="0" dirty="0" smtClean="0"/>
                            <a:t>Повышает объем закупок на неограниченную величину</a:t>
                          </a:r>
                          <a:endParaRPr lang="ru-RU" sz="1400" b="0" dirty="0"/>
                        </a:p>
                      </a:txBody>
                      <a:tcPr/>
                    </a:tc>
                    <a:tc>
                      <a:txBody>
                        <a:bodyPr/>
                        <a:lstStyle/>
                        <a:p>
                          <a:r>
                            <a:rPr lang="ru-RU" sz="1400" b="0" dirty="0" smtClean="0"/>
                            <a:t>Снижает объем закупок на неограниченную величину</a:t>
                          </a:r>
                          <a:endParaRPr lang="ru-RU" sz="1400" b="0" dirty="0"/>
                        </a:p>
                      </a:txBody>
                      <a:tcPr/>
                    </a:tc>
                  </a:tr>
                  <a:tr h="1158240">
                    <a:tc>
                      <a:txBody>
                        <a:bodyPr/>
                        <a:lstStyle/>
                        <a:p>
                          <a:r>
                            <a:rPr lang="ru-RU" sz="1400" dirty="0" smtClean="0"/>
                            <a:t>Совершенно неэластичный</a:t>
                          </a:r>
                          <a:endParaRPr lang="ru-RU" sz="1400" dirty="0"/>
                        </a:p>
                      </a:txBody>
                      <a:tcPr/>
                    </a:tc>
                    <a:tc>
                      <a:txBody>
                        <a:bodyPr/>
                        <a:lstStyle/>
                        <a:p>
                          <a:endParaRPr lang="ru-RU"/>
                        </a:p>
                      </a:txBody>
                      <a:tcPr>
                        <a:blipFill rotWithShape="1">
                          <a:blip r:embed="rId3"/>
                          <a:stretch>
                            <a:fillRect l="-125377" t="-506842" r="-145980" b="-5789"/>
                          </a:stretch>
                        </a:blipFill>
                      </a:tcPr>
                    </a:tc>
                    <a:tc>
                      <a:txBody>
                        <a:bodyPr/>
                        <a:lstStyle/>
                        <a:p>
                          <a:r>
                            <a:rPr lang="ru-RU" sz="1400" b="0" dirty="0" smtClean="0"/>
                            <a:t>Совершенно не изменяется объем закупок</a:t>
                          </a:r>
                          <a:endParaRPr lang="ru-RU" sz="1400" b="0" dirty="0"/>
                        </a:p>
                      </a:txBody>
                      <a:tcPr/>
                    </a:tc>
                    <a:tc>
                      <a:txBody>
                        <a:bodyPr/>
                        <a:lstStyle/>
                        <a:p>
                          <a:r>
                            <a:rPr lang="ru-RU" sz="1400" b="0" dirty="0" smtClean="0"/>
                            <a:t>Совершенно не изменяется объем закупок</a:t>
                          </a:r>
                          <a:endParaRPr lang="ru-RU" sz="1400" b="0" dirty="0"/>
                        </a:p>
                      </a:txBody>
                      <a:tcPr/>
                    </a:tc>
                  </a:tr>
                </a:tbl>
              </a:graphicData>
            </a:graphic>
          </p:graphicFrame>
        </mc:Fallback>
      </mc:AlternateContent>
    </p:spTree>
    <p:extLst>
      <p:ext uri="{BB962C8B-B14F-4D97-AF65-F5344CB8AC3E}">
        <p14:creationId xmlns:p14="http://schemas.microsoft.com/office/powerpoint/2010/main" val="8499298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Эластичность спроса</a:t>
            </a:r>
            <a:endParaRPr lang="ru-RU" dirty="0"/>
          </a:p>
        </p:txBody>
      </p:sp>
      <p:graphicFrame>
        <p:nvGraphicFramePr>
          <p:cNvPr id="7" name="Объект 6"/>
          <p:cNvGraphicFramePr>
            <a:graphicFrameLocks noGrp="1"/>
          </p:cNvGraphicFramePr>
          <p:nvPr>
            <p:ph idx="1"/>
            <p:extLst/>
          </p:nvPr>
        </p:nvGraphicFramePr>
        <p:xfrm>
          <a:off x="323528" y="1340768"/>
          <a:ext cx="8617431" cy="5242992"/>
        </p:xfrm>
        <a:graphic>
          <a:graphicData uri="http://schemas.openxmlformats.org/drawingml/2006/table">
            <a:tbl>
              <a:tblPr firstRow="1" bandRow="1">
                <a:tableStyleId>{69CF1AB2-1976-4502-BF36-3FF5EA218861}</a:tableStyleId>
              </a:tblPr>
              <a:tblGrid>
                <a:gridCol w="136815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2136711">
                  <a:extLst>
                    <a:ext uri="{9D8B030D-6E8A-4147-A177-3AD203B41FA5}">
                      <a16:colId xmlns:a16="http://schemas.microsoft.com/office/drawing/2014/main" val="20005"/>
                    </a:ext>
                  </a:extLst>
                </a:gridCol>
              </a:tblGrid>
              <a:tr h="1490464">
                <a:tc>
                  <a:txBody>
                    <a:bodyPr/>
                    <a:lstStyle/>
                    <a:p>
                      <a:r>
                        <a:rPr lang="en-US" dirty="0" smtClean="0"/>
                        <a:t>Q</a:t>
                      </a:r>
                    </a:p>
                    <a:p>
                      <a:r>
                        <a:rPr lang="ru-RU" dirty="0" smtClean="0"/>
                        <a:t>тыс. </a:t>
                      </a:r>
                      <a:r>
                        <a:rPr lang="ru-RU" dirty="0" err="1" smtClean="0"/>
                        <a:t>шт</a:t>
                      </a:r>
                      <a:endParaRPr lang="ru-RU" dirty="0"/>
                    </a:p>
                  </a:txBody>
                  <a:tcPr/>
                </a:tc>
                <a:tc>
                  <a:txBody>
                    <a:bodyPr/>
                    <a:lstStyle/>
                    <a:p>
                      <a:r>
                        <a:rPr lang="ru-RU" dirty="0" smtClean="0"/>
                        <a:t>∆</a:t>
                      </a:r>
                      <a:r>
                        <a:rPr lang="en-US" dirty="0" smtClean="0"/>
                        <a:t>Q</a:t>
                      </a:r>
                      <a:endParaRPr lang="ru-RU" dirty="0"/>
                    </a:p>
                  </a:txBody>
                  <a:tcPr/>
                </a:tc>
                <a:tc>
                  <a:txBody>
                    <a:bodyPr/>
                    <a:lstStyle/>
                    <a:p>
                      <a:r>
                        <a:rPr lang="en-US" dirty="0" smtClean="0"/>
                        <a:t>P,</a:t>
                      </a:r>
                      <a:r>
                        <a:rPr lang="ru-RU" dirty="0" smtClean="0"/>
                        <a:t> тыс. </a:t>
                      </a:r>
                      <a:r>
                        <a:rPr lang="ru-RU" dirty="0" err="1" smtClean="0"/>
                        <a:t>руб</a:t>
                      </a:r>
                      <a:endParaRPr lang="ru-RU" dirty="0"/>
                    </a:p>
                  </a:txBody>
                  <a:tcPr/>
                </a:tc>
                <a:tc>
                  <a:txBody>
                    <a:bodyPr/>
                    <a:lstStyle/>
                    <a:p>
                      <a:r>
                        <a:rPr lang="ru-RU" dirty="0" smtClean="0"/>
                        <a:t>∆</a:t>
                      </a:r>
                      <a:r>
                        <a:rPr lang="en-US" dirty="0" smtClean="0"/>
                        <a:t>P</a:t>
                      </a:r>
                      <a:endParaRPr lang="ru-RU" dirty="0"/>
                    </a:p>
                  </a:txBody>
                  <a:tcPr/>
                </a:tc>
                <a:tc>
                  <a:txBody>
                    <a:bodyPr/>
                    <a:lstStyle/>
                    <a:p>
                      <a:r>
                        <a:rPr lang="en-US" dirty="0" smtClean="0"/>
                        <a:t>Ed/p</a:t>
                      </a:r>
                      <a:endParaRPr lang="ru-RU" dirty="0"/>
                    </a:p>
                  </a:txBody>
                  <a:tcPr/>
                </a:tc>
                <a:tc>
                  <a:txBody>
                    <a:bodyPr/>
                    <a:lstStyle/>
                    <a:p>
                      <a:r>
                        <a:rPr lang="ru-RU" dirty="0" smtClean="0"/>
                        <a:t>Характер спроса</a:t>
                      </a:r>
                      <a:endParaRPr lang="ru-RU" dirty="0"/>
                    </a:p>
                  </a:txBody>
                  <a:tcPr/>
                </a:tc>
                <a:extLst>
                  <a:ext uri="{0D108BD9-81ED-4DB2-BD59-A6C34878D82A}">
                    <a16:rowId xmlns:a16="http://schemas.microsoft.com/office/drawing/2014/main" val="10000"/>
                  </a:ext>
                </a:extLst>
              </a:tr>
              <a:tr h="785808">
                <a:tc>
                  <a:txBody>
                    <a:bodyPr/>
                    <a:lstStyle/>
                    <a:p>
                      <a:r>
                        <a:rPr lang="ru-RU" dirty="0" smtClean="0"/>
                        <a:t>12</a:t>
                      </a:r>
                      <a:endParaRPr lang="ru-RU" dirty="0"/>
                    </a:p>
                  </a:txBody>
                  <a:tcPr/>
                </a:tc>
                <a:tc>
                  <a:txBody>
                    <a:bodyPr/>
                    <a:lstStyle/>
                    <a:p>
                      <a:r>
                        <a:rPr lang="ru-RU" dirty="0" smtClean="0"/>
                        <a:t>-</a:t>
                      </a:r>
                      <a:endParaRPr lang="ru-RU" dirty="0"/>
                    </a:p>
                  </a:txBody>
                  <a:tcPr/>
                </a:tc>
                <a:tc>
                  <a:txBody>
                    <a:bodyPr/>
                    <a:lstStyle/>
                    <a:p>
                      <a:r>
                        <a:rPr lang="ru-RU" dirty="0" smtClean="0"/>
                        <a:t>0</a:t>
                      </a:r>
                      <a:endParaRPr lang="ru-RU" dirty="0"/>
                    </a:p>
                  </a:txBody>
                  <a:tcPr/>
                </a:tc>
                <a:tc>
                  <a:txBody>
                    <a:bodyPr/>
                    <a:lstStyle/>
                    <a:p>
                      <a:r>
                        <a:rPr lang="ru-RU" dirty="0" smtClean="0"/>
                        <a:t>1</a:t>
                      </a:r>
                      <a:endParaRPr lang="ru-RU" dirty="0"/>
                    </a:p>
                  </a:txBody>
                  <a:tcPr/>
                </a:tc>
                <a:tc>
                  <a:txBody>
                    <a:bodyPr/>
                    <a:lstStyle/>
                    <a:p>
                      <a:r>
                        <a:rPr lang="ru-RU" dirty="0" smtClean="0"/>
                        <a:t>-</a:t>
                      </a:r>
                      <a:endParaRPr lang="ru-RU" dirty="0"/>
                    </a:p>
                  </a:txBody>
                  <a:tcPr/>
                </a:tc>
                <a:tc>
                  <a:txBody>
                    <a:bodyPr/>
                    <a:lstStyle/>
                    <a:p>
                      <a:r>
                        <a:rPr lang="ru-RU" dirty="0" smtClean="0"/>
                        <a:t>Совершенно неэластичный </a:t>
                      </a:r>
                      <a:endParaRPr lang="ru-RU" dirty="0"/>
                    </a:p>
                  </a:txBody>
                  <a:tcPr/>
                </a:tc>
                <a:extLst>
                  <a:ext uri="{0D108BD9-81ED-4DB2-BD59-A6C34878D82A}">
                    <a16:rowId xmlns:a16="http://schemas.microsoft.com/office/drawing/2014/main" val="10001"/>
                  </a:ext>
                </a:extLst>
              </a:tr>
              <a:tr h="389176">
                <a:tc>
                  <a:txBody>
                    <a:bodyPr/>
                    <a:lstStyle/>
                    <a:p>
                      <a:r>
                        <a:rPr lang="ru-RU" dirty="0" smtClean="0"/>
                        <a:t>10</a:t>
                      </a:r>
                      <a:endParaRPr lang="ru-RU" dirty="0"/>
                    </a:p>
                  </a:txBody>
                  <a:tcPr/>
                </a:tc>
                <a:tc>
                  <a:txBody>
                    <a:bodyPr/>
                    <a:lstStyle/>
                    <a:p>
                      <a:r>
                        <a:rPr lang="ru-RU" dirty="0" smtClean="0"/>
                        <a:t>-2</a:t>
                      </a:r>
                      <a:endParaRPr lang="ru-RU" dirty="0"/>
                    </a:p>
                  </a:txBody>
                  <a:tcPr/>
                </a:tc>
                <a:tc>
                  <a:txBody>
                    <a:bodyPr/>
                    <a:lstStyle/>
                    <a:p>
                      <a:r>
                        <a:rPr lang="ru-RU" dirty="0" smtClean="0"/>
                        <a:t>1</a:t>
                      </a:r>
                      <a:endParaRPr lang="ru-RU" dirty="0"/>
                    </a:p>
                  </a:txBody>
                  <a:tcPr/>
                </a:tc>
                <a:tc>
                  <a:txBody>
                    <a:bodyPr/>
                    <a:lstStyle/>
                    <a:p>
                      <a:r>
                        <a:rPr lang="ru-RU" dirty="0" smtClean="0"/>
                        <a:t>1</a:t>
                      </a:r>
                      <a:endParaRPr lang="ru-RU" dirty="0"/>
                    </a:p>
                  </a:txBody>
                  <a:tcPr/>
                </a:tc>
                <a:tc>
                  <a:txBody>
                    <a:bodyPr/>
                    <a:lstStyle/>
                    <a:p>
                      <a:r>
                        <a:rPr lang="ru-RU" sz="1600" b="1" dirty="0" smtClean="0"/>
                        <a:t>(-2/1)·(1/10)=-0,2</a:t>
                      </a:r>
                      <a:endParaRPr lang="ru-RU" sz="1600" b="1" dirty="0"/>
                    </a:p>
                  </a:txBody>
                  <a:tcPr/>
                </a:tc>
                <a:tc>
                  <a:txBody>
                    <a:bodyPr/>
                    <a:lstStyle/>
                    <a:p>
                      <a:r>
                        <a:rPr lang="ru-RU" dirty="0" smtClean="0"/>
                        <a:t>неэластичный</a:t>
                      </a:r>
                      <a:endParaRPr lang="ru-RU" dirty="0"/>
                    </a:p>
                  </a:txBody>
                  <a:tcPr/>
                </a:tc>
                <a:extLst>
                  <a:ext uri="{0D108BD9-81ED-4DB2-BD59-A6C34878D82A}">
                    <a16:rowId xmlns:a16="http://schemas.microsoft.com/office/drawing/2014/main" val="10002"/>
                  </a:ext>
                </a:extLst>
              </a:tr>
              <a:tr h="181144">
                <a:tc>
                  <a:txBody>
                    <a:bodyPr/>
                    <a:lstStyle/>
                    <a:p>
                      <a:r>
                        <a:rPr lang="ru-RU" dirty="0" smtClean="0"/>
                        <a:t>8</a:t>
                      </a:r>
                      <a:endParaRPr lang="ru-RU" dirty="0"/>
                    </a:p>
                  </a:txBody>
                  <a:tcPr/>
                </a:tc>
                <a:tc>
                  <a:txBody>
                    <a:bodyPr/>
                    <a:lstStyle/>
                    <a:p>
                      <a:r>
                        <a:rPr lang="ru-RU" dirty="0" smtClean="0"/>
                        <a:t>-2</a:t>
                      </a:r>
                      <a:endParaRPr lang="ru-RU" dirty="0"/>
                    </a:p>
                  </a:txBody>
                  <a:tcPr/>
                </a:tc>
                <a:tc>
                  <a:txBody>
                    <a:bodyPr/>
                    <a:lstStyle/>
                    <a:p>
                      <a:r>
                        <a:rPr lang="ru-RU" dirty="0" smtClean="0"/>
                        <a:t>2</a:t>
                      </a:r>
                      <a:endParaRPr lang="ru-RU" dirty="0"/>
                    </a:p>
                  </a:txBody>
                  <a:tcPr/>
                </a:tc>
                <a:tc>
                  <a:txBody>
                    <a:bodyPr/>
                    <a:lstStyle/>
                    <a:p>
                      <a:r>
                        <a:rPr lang="ru-RU" dirty="0" smtClean="0"/>
                        <a:t>1</a:t>
                      </a:r>
                      <a:endParaRPr lang="ru-RU" dirty="0"/>
                    </a:p>
                  </a:txBody>
                  <a:tcPr/>
                </a:tc>
                <a:tc>
                  <a:txBody>
                    <a:bodyPr/>
                    <a:lstStyle/>
                    <a:p>
                      <a:r>
                        <a:rPr lang="ru-RU" sz="1600" b="1" dirty="0" smtClean="0"/>
                        <a:t>(-2/1)·(2/8)=-0,5</a:t>
                      </a:r>
                      <a:endParaRPr lang="ru-RU" sz="1600" b="1" dirty="0"/>
                    </a:p>
                  </a:txBody>
                  <a:tcPr/>
                </a:tc>
                <a:tc>
                  <a:txBody>
                    <a:bodyPr/>
                    <a:lstStyle/>
                    <a:p>
                      <a:r>
                        <a:rPr lang="ru-RU" dirty="0" smtClean="0"/>
                        <a:t>неэластичный</a:t>
                      </a:r>
                      <a:endParaRPr lang="ru-RU" dirty="0"/>
                    </a:p>
                  </a:txBody>
                  <a:tcPr/>
                </a:tc>
                <a:extLst>
                  <a:ext uri="{0D108BD9-81ED-4DB2-BD59-A6C34878D82A}">
                    <a16:rowId xmlns:a16="http://schemas.microsoft.com/office/drawing/2014/main" val="10003"/>
                  </a:ext>
                </a:extLst>
              </a:tr>
              <a:tr h="370840">
                <a:tc>
                  <a:txBody>
                    <a:bodyPr/>
                    <a:lstStyle/>
                    <a:p>
                      <a:r>
                        <a:rPr lang="ru-RU" dirty="0" smtClean="0"/>
                        <a:t>6</a:t>
                      </a:r>
                      <a:endParaRPr lang="ru-RU" dirty="0"/>
                    </a:p>
                  </a:txBody>
                  <a:tcPr/>
                </a:tc>
                <a:tc>
                  <a:txBody>
                    <a:bodyPr/>
                    <a:lstStyle/>
                    <a:p>
                      <a:r>
                        <a:rPr lang="ru-RU" dirty="0" smtClean="0"/>
                        <a:t>-2</a:t>
                      </a:r>
                      <a:endParaRPr lang="ru-RU" dirty="0"/>
                    </a:p>
                  </a:txBody>
                  <a:tcPr/>
                </a:tc>
                <a:tc>
                  <a:txBody>
                    <a:bodyPr/>
                    <a:lstStyle/>
                    <a:p>
                      <a:r>
                        <a:rPr lang="ru-RU" dirty="0" smtClean="0"/>
                        <a:t>3</a:t>
                      </a:r>
                      <a:endParaRPr lang="ru-RU" dirty="0"/>
                    </a:p>
                  </a:txBody>
                  <a:tcPr/>
                </a:tc>
                <a:tc>
                  <a:txBody>
                    <a:bodyPr/>
                    <a:lstStyle/>
                    <a:p>
                      <a:r>
                        <a:rPr lang="ru-RU" dirty="0" smtClean="0"/>
                        <a:t>1</a:t>
                      </a:r>
                      <a:endParaRPr lang="ru-RU" dirty="0"/>
                    </a:p>
                  </a:txBody>
                  <a:tcPr/>
                </a:tc>
                <a:tc>
                  <a:txBody>
                    <a:bodyPr/>
                    <a:lstStyle/>
                    <a:p>
                      <a:r>
                        <a:rPr lang="ru-RU" sz="1600" b="1" dirty="0" smtClean="0"/>
                        <a:t>(-2/1)·(3/6)=-1</a:t>
                      </a:r>
                      <a:endParaRPr lang="ru-RU" sz="1600" b="1" dirty="0"/>
                    </a:p>
                  </a:txBody>
                  <a:tcPr/>
                </a:tc>
                <a:tc>
                  <a:txBody>
                    <a:bodyPr/>
                    <a:lstStyle/>
                    <a:p>
                      <a:r>
                        <a:rPr lang="ru-RU" dirty="0" smtClean="0"/>
                        <a:t>Единичная эластичность</a:t>
                      </a:r>
                      <a:endParaRPr lang="ru-RU" dirty="0"/>
                    </a:p>
                  </a:txBody>
                  <a:tcPr/>
                </a:tc>
                <a:extLst>
                  <a:ext uri="{0D108BD9-81ED-4DB2-BD59-A6C34878D82A}">
                    <a16:rowId xmlns:a16="http://schemas.microsoft.com/office/drawing/2014/main" val="10004"/>
                  </a:ext>
                </a:extLst>
              </a:tr>
              <a:tr h="370840">
                <a:tc>
                  <a:txBody>
                    <a:bodyPr/>
                    <a:lstStyle/>
                    <a:p>
                      <a:r>
                        <a:rPr lang="ru-RU" dirty="0" smtClean="0"/>
                        <a:t>4</a:t>
                      </a:r>
                      <a:endParaRPr lang="ru-RU" dirty="0"/>
                    </a:p>
                  </a:txBody>
                  <a:tcPr/>
                </a:tc>
                <a:tc>
                  <a:txBody>
                    <a:bodyPr/>
                    <a:lstStyle/>
                    <a:p>
                      <a:r>
                        <a:rPr lang="ru-RU" dirty="0" smtClean="0"/>
                        <a:t>-2</a:t>
                      </a:r>
                      <a:endParaRPr lang="ru-RU" dirty="0"/>
                    </a:p>
                  </a:txBody>
                  <a:tcPr/>
                </a:tc>
                <a:tc>
                  <a:txBody>
                    <a:bodyPr/>
                    <a:lstStyle/>
                    <a:p>
                      <a:r>
                        <a:rPr lang="ru-RU" dirty="0" smtClean="0"/>
                        <a:t>4</a:t>
                      </a:r>
                      <a:endParaRPr lang="ru-RU" dirty="0"/>
                    </a:p>
                  </a:txBody>
                  <a:tcPr/>
                </a:tc>
                <a:tc>
                  <a:txBody>
                    <a:bodyPr/>
                    <a:lstStyle/>
                    <a:p>
                      <a:r>
                        <a:rPr lang="ru-RU" dirty="0" smtClean="0"/>
                        <a:t>1</a:t>
                      </a:r>
                      <a:endParaRPr lang="ru-RU" dirty="0"/>
                    </a:p>
                  </a:txBody>
                  <a:tcPr/>
                </a:tc>
                <a:tc>
                  <a:txBody>
                    <a:bodyPr/>
                    <a:lstStyle/>
                    <a:p>
                      <a:r>
                        <a:rPr lang="ru-RU" sz="1600" b="1" dirty="0" smtClean="0"/>
                        <a:t>(-2/1)·(4/4)=-2</a:t>
                      </a:r>
                      <a:endParaRPr lang="ru-RU" sz="1600" b="1" dirty="0"/>
                    </a:p>
                  </a:txBody>
                  <a:tcPr/>
                </a:tc>
                <a:tc>
                  <a:txBody>
                    <a:bodyPr/>
                    <a:lstStyle/>
                    <a:p>
                      <a:r>
                        <a:rPr lang="ru-RU" dirty="0" smtClean="0"/>
                        <a:t>эластичный</a:t>
                      </a:r>
                      <a:endParaRPr lang="ru-RU" dirty="0"/>
                    </a:p>
                  </a:txBody>
                  <a:tcPr/>
                </a:tc>
                <a:extLst>
                  <a:ext uri="{0D108BD9-81ED-4DB2-BD59-A6C34878D82A}">
                    <a16:rowId xmlns:a16="http://schemas.microsoft.com/office/drawing/2014/main" val="10005"/>
                  </a:ext>
                </a:extLst>
              </a:tr>
              <a:tr h="370840">
                <a:tc>
                  <a:txBody>
                    <a:bodyPr/>
                    <a:lstStyle/>
                    <a:p>
                      <a:r>
                        <a:rPr lang="ru-RU" dirty="0" smtClean="0"/>
                        <a:t>2</a:t>
                      </a:r>
                      <a:endParaRPr lang="ru-RU" dirty="0"/>
                    </a:p>
                  </a:txBody>
                  <a:tcPr/>
                </a:tc>
                <a:tc>
                  <a:txBody>
                    <a:bodyPr/>
                    <a:lstStyle/>
                    <a:p>
                      <a:r>
                        <a:rPr lang="ru-RU" dirty="0" smtClean="0"/>
                        <a:t>-2</a:t>
                      </a:r>
                      <a:endParaRPr lang="ru-RU" dirty="0"/>
                    </a:p>
                  </a:txBody>
                  <a:tcPr/>
                </a:tc>
                <a:tc>
                  <a:txBody>
                    <a:bodyPr/>
                    <a:lstStyle/>
                    <a:p>
                      <a:r>
                        <a:rPr lang="ru-RU" dirty="0" smtClean="0"/>
                        <a:t>5</a:t>
                      </a:r>
                      <a:endParaRPr lang="ru-RU" dirty="0"/>
                    </a:p>
                  </a:txBody>
                  <a:tcPr/>
                </a:tc>
                <a:tc>
                  <a:txBody>
                    <a:bodyPr/>
                    <a:lstStyle/>
                    <a:p>
                      <a:r>
                        <a:rPr lang="ru-RU" dirty="0" smtClean="0"/>
                        <a:t>1</a:t>
                      </a:r>
                      <a:endParaRPr lang="ru-RU" dirty="0"/>
                    </a:p>
                  </a:txBody>
                  <a:tcPr/>
                </a:tc>
                <a:tc>
                  <a:txBody>
                    <a:bodyPr/>
                    <a:lstStyle/>
                    <a:p>
                      <a:r>
                        <a:rPr lang="ru-RU" sz="1600" b="1" dirty="0" smtClean="0"/>
                        <a:t>(-2/1)·(5/2)=-5</a:t>
                      </a:r>
                      <a:endParaRPr lang="ru-RU" sz="1600" b="1" dirty="0"/>
                    </a:p>
                  </a:txBody>
                  <a:tcPr/>
                </a:tc>
                <a:tc>
                  <a:txBody>
                    <a:bodyPr/>
                    <a:lstStyle/>
                    <a:p>
                      <a:r>
                        <a:rPr lang="ru-RU" dirty="0" smtClean="0"/>
                        <a:t>эластичный</a:t>
                      </a:r>
                      <a:endParaRPr lang="ru-RU" dirty="0"/>
                    </a:p>
                  </a:txBody>
                  <a:tcPr/>
                </a:tc>
                <a:extLst>
                  <a:ext uri="{0D108BD9-81ED-4DB2-BD59-A6C34878D82A}">
                    <a16:rowId xmlns:a16="http://schemas.microsoft.com/office/drawing/2014/main" val="10006"/>
                  </a:ext>
                </a:extLst>
              </a:tr>
              <a:tr h="0">
                <a:tc>
                  <a:txBody>
                    <a:bodyPr/>
                    <a:lstStyle/>
                    <a:p>
                      <a:r>
                        <a:rPr lang="ru-RU" dirty="0" smtClean="0"/>
                        <a:t>0</a:t>
                      </a:r>
                      <a:endParaRPr lang="ru-RU" dirty="0"/>
                    </a:p>
                  </a:txBody>
                  <a:tcPr/>
                </a:tc>
                <a:tc>
                  <a:txBody>
                    <a:bodyPr/>
                    <a:lstStyle/>
                    <a:p>
                      <a:r>
                        <a:rPr lang="ru-RU" dirty="0" smtClean="0"/>
                        <a:t>-2</a:t>
                      </a:r>
                      <a:endParaRPr lang="ru-RU" dirty="0"/>
                    </a:p>
                  </a:txBody>
                  <a:tcPr/>
                </a:tc>
                <a:tc>
                  <a:txBody>
                    <a:bodyPr/>
                    <a:lstStyle/>
                    <a:p>
                      <a:r>
                        <a:rPr lang="ru-RU" dirty="0" smtClean="0"/>
                        <a:t>6</a:t>
                      </a:r>
                      <a:endParaRPr lang="ru-RU" dirty="0"/>
                    </a:p>
                  </a:txBody>
                  <a:tcPr/>
                </a:tc>
                <a:tc>
                  <a:txBody>
                    <a:bodyPr/>
                    <a:lstStyle/>
                    <a:p>
                      <a:r>
                        <a:rPr lang="ru-RU" dirty="0" smtClean="0"/>
                        <a:t>1</a:t>
                      </a:r>
                      <a:endParaRPr lang="ru-RU" dirty="0"/>
                    </a:p>
                  </a:txBody>
                  <a:tcPr/>
                </a:tc>
                <a:tc>
                  <a:txBody>
                    <a:bodyPr/>
                    <a:lstStyle/>
                    <a:p>
                      <a:r>
                        <a:rPr lang="ru-RU" sz="1600" b="1" dirty="0" smtClean="0"/>
                        <a:t>(-2/1)·(6/0)= - ∞</a:t>
                      </a:r>
                      <a:endParaRPr lang="ru-RU" sz="1600" b="1" dirty="0"/>
                    </a:p>
                  </a:txBody>
                  <a:tcPr/>
                </a:tc>
                <a:tc>
                  <a:txBody>
                    <a:bodyPr/>
                    <a:lstStyle/>
                    <a:p>
                      <a:r>
                        <a:rPr lang="ru-RU" dirty="0" smtClean="0"/>
                        <a:t>Совершенно эластичный</a:t>
                      </a:r>
                      <a:endParaRPr lang="ru-RU"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6926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smtClean="0"/>
              <a:t>Мировая экономика</a:t>
            </a:r>
          </a:p>
        </p:txBody>
      </p:sp>
      <p:sp>
        <p:nvSpPr>
          <p:cNvPr id="16387" name="Rectangle 3"/>
          <p:cNvSpPr>
            <a:spLocks noGrp="1" noChangeArrowheads="1"/>
          </p:cNvSpPr>
          <p:nvPr>
            <p:ph type="body" idx="1"/>
          </p:nvPr>
        </p:nvSpPr>
        <p:spPr/>
        <p:txBody>
          <a:bodyPr/>
          <a:lstStyle/>
          <a:p>
            <a:pPr algn="just">
              <a:buNone/>
            </a:pPr>
            <a:r>
              <a:rPr lang="ru-RU" dirty="0" smtClean="0"/>
              <a:t>- это </a:t>
            </a:r>
            <a:r>
              <a:rPr lang="ru-RU" dirty="0"/>
              <a:t>совокупность национальных хозяйств, которые объединены международными экономическими отношениями на основе международного разделения труда.</a:t>
            </a:r>
            <a:endParaRPr lang="ru-RU" dirty="0" smtClean="0"/>
          </a:p>
        </p:txBody>
      </p:sp>
    </p:spTree>
    <p:extLst>
      <p:ext uri="{BB962C8B-B14F-4D97-AF65-F5344CB8AC3E}">
        <p14:creationId xmlns:p14="http://schemas.microsoft.com/office/powerpoint/2010/main" val="103754315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323850" y="1268413"/>
            <a:ext cx="75612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i="1">
                <a:solidFill>
                  <a:srgbClr val="990033"/>
                </a:solidFill>
                <a:latin typeface="Times New Roman" panose="02020603050405020304" pitchFamily="18" charset="0"/>
              </a:rPr>
              <a:t>Первый метод</a:t>
            </a:r>
            <a:r>
              <a:rPr lang="ru-RU" altLang="ru-RU" sz="2000" b="1">
                <a:latin typeface="Times New Roman" panose="02020603050405020304" pitchFamily="18" charset="0"/>
              </a:rPr>
              <a:t> предполагает деление абсолютного изменения величины к значению ее в какой-то одной точке (начальной или конечной). Если, скажем, величина спроса была равна 10 ед. товара, а стала 8 ед., то процентное изменение можно вычислить как (10–8)/10=0,2 (или 20%),  или как (10–8)/8=0,25 (или 25%). </a:t>
            </a:r>
          </a:p>
        </p:txBody>
      </p:sp>
      <p:sp>
        <p:nvSpPr>
          <p:cNvPr id="111620" name="Text Box 4"/>
          <p:cNvSpPr txBox="1">
            <a:spLocks noChangeArrowheads="1"/>
          </p:cNvSpPr>
          <p:nvPr/>
        </p:nvSpPr>
        <p:spPr bwMode="auto">
          <a:xfrm>
            <a:off x="323850" y="3068638"/>
            <a:ext cx="856932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ru-RU" altLang="ru-RU" sz="2000" b="1" dirty="0">
                <a:latin typeface="Times New Roman" panose="02020603050405020304" pitchFamily="18" charset="0"/>
              </a:rPr>
              <a:t>Формула расчета коэффициента эластичности спроса по цене:</a:t>
            </a:r>
          </a:p>
          <a:p>
            <a:pPr algn="just"/>
            <a:endParaRPr lang="ru-RU" altLang="ru-RU" sz="2000" b="1" dirty="0">
              <a:latin typeface="Times New Roman" panose="02020603050405020304" pitchFamily="18" charset="0"/>
            </a:endParaRPr>
          </a:p>
          <a:p>
            <a:pPr algn="just"/>
            <a:r>
              <a:rPr lang="ru-RU" altLang="ru-RU" sz="2000" b="1" dirty="0">
                <a:latin typeface="Times New Roman" panose="02020603050405020304" pitchFamily="18" charset="0"/>
              </a:rPr>
              <a:t>	    Е</a:t>
            </a:r>
            <a:r>
              <a:rPr lang="en-US" altLang="ru-RU" sz="1200" b="1" dirty="0">
                <a:latin typeface="Times New Roman" panose="02020603050405020304" pitchFamily="18" charset="0"/>
              </a:rPr>
              <a:t>D</a:t>
            </a:r>
            <a:r>
              <a:rPr lang="ru-RU" altLang="ru-RU" sz="1200" b="1" dirty="0">
                <a:latin typeface="Times New Roman" panose="02020603050405020304" pitchFamily="18" charset="0"/>
              </a:rPr>
              <a:t>/</a:t>
            </a:r>
            <a:r>
              <a:rPr lang="en-US" altLang="ru-RU" sz="1200" b="1" dirty="0">
                <a:latin typeface="Times New Roman" panose="02020603050405020304" pitchFamily="18" charset="0"/>
              </a:rPr>
              <a:t>P</a:t>
            </a:r>
            <a:r>
              <a:rPr lang="ru-RU" altLang="ru-RU" sz="2000" b="1" dirty="0">
                <a:latin typeface="Times New Roman" panose="02020603050405020304" pitchFamily="18" charset="0"/>
              </a:rPr>
              <a:t> = [Δ</a:t>
            </a:r>
            <a:r>
              <a:rPr lang="en-US" altLang="ru-RU" sz="2000" b="1" dirty="0">
                <a:latin typeface="Times New Roman" panose="02020603050405020304" pitchFamily="18" charset="0"/>
              </a:rPr>
              <a:t>D</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D</a:t>
            </a:r>
            <a:r>
              <a:rPr lang="ru-RU" altLang="ru-RU" sz="2000" b="1" dirty="0">
                <a:latin typeface="Times New Roman" panose="02020603050405020304" pitchFamily="18" charset="0"/>
              </a:rPr>
              <a:t>] : [Δ</a:t>
            </a:r>
            <a:r>
              <a:rPr lang="en-US" altLang="ru-RU" sz="2000" b="1" dirty="0">
                <a:latin typeface="Times New Roman" panose="02020603050405020304" pitchFamily="18" charset="0"/>
              </a:rPr>
              <a:t>P</a:t>
            </a:r>
            <a:r>
              <a:rPr lang="ru-RU" altLang="ru-RU" sz="2000" b="1" dirty="0">
                <a:latin typeface="Times New Roman" panose="02020603050405020304" pitchFamily="18" charset="0"/>
              </a:rPr>
              <a:t>/Р] = </a:t>
            </a:r>
            <a:r>
              <a:rPr lang="ru-RU" altLang="ru-RU" sz="2000" b="1" dirty="0" smtClean="0">
                <a:latin typeface="Times New Roman" panose="02020603050405020304" pitchFamily="18" charset="0"/>
              </a:rPr>
              <a:t>[(</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 : [(</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 </a:t>
            </a:r>
          </a:p>
          <a:p>
            <a:pPr algn="just"/>
            <a:r>
              <a:rPr lang="ru-RU" altLang="ru-RU" sz="2000" b="1" dirty="0">
                <a:latin typeface="Times New Roman" panose="02020603050405020304" pitchFamily="18" charset="0"/>
              </a:rPr>
              <a:t>или </a:t>
            </a:r>
          </a:p>
          <a:p>
            <a:pPr algn="just"/>
            <a:r>
              <a:rPr lang="ru-RU" altLang="ru-RU" sz="2000" b="1" dirty="0">
                <a:latin typeface="Times New Roman" panose="02020603050405020304" pitchFamily="18" charset="0"/>
              </a:rPr>
              <a:t>		[(</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 : [(</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a:t>
            </a:r>
          </a:p>
          <a:p>
            <a:pPr algn="just"/>
            <a:r>
              <a:rPr lang="ru-RU" altLang="ru-RU" sz="2000" b="1" dirty="0">
                <a:latin typeface="Times New Roman" panose="02020603050405020304" pitchFamily="18" charset="0"/>
              </a:rPr>
              <a:t>	 	</a:t>
            </a:r>
          </a:p>
          <a:p>
            <a:pPr algn="just"/>
            <a:r>
              <a:rPr lang="ru-RU" altLang="ru-RU" sz="2000" b="1" dirty="0">
                <a:latin typeface="Times New Roman" panose="02020603050405020304" pitchFamily="18" charset="0"/>
              </a:rPr>
              <a:t>где Е</a:t>
            </a:r>
            <a:r>
              <a:rPr lang="en-US" altLang="ru-RU" sz="1200" b="1" dirty="0">
                <a:latin typeface="Times New Roman" panose="02020603050405020304" pitchFamily="18" charset="0"/>
              </a:rPr>
              <a:t>D</a:t>
            </a:r>
            <a:r>
              <a:rPr lang="ru-RU" altLang="ru-RU" sz="1200" b="1" dirty="0">
                <a:latin typeface="Times New Roman" panose="02020603050405020304" pitchFamily="18" charset="0"/>
              </a:rPr>
              <a:t>/</a:t>
            </a:r>
            <a:r>
              <a:rPr lang="en-US" altLang="ru-RU" sz="1200" b="1" dirty="0">
                <a:latin typeface="Times New Roman" panose="02020603050405020304" pitchFamily="18" charset="0"/>
              </a:rPr>
              <a:t>P</a:t>
            </a:r>
            <a:r>
              <a:rPr lang="ru-RU" altLang="ru-RU" sz="2000" b="1" dirty="0">
                <a:latin typeface="Times New Roman" panose="02020603050405020304" pitchFamily="18" charset="0"/>
              </a:rPr>
              <a:t> – коэффициент эластичности спроса по цене;</a:t>
            </a:r>
          </a:p>
          <a:p>
            <a:pPr algn="just"/>
            <a:r>
              <a:rPr lang="ru-RU" altLang="ru-RU" sz="2000" b="1" dirty="0">
                <a:latin typeface="Times New Roman" panose="02020603050405020304" pitchFamily="18" charset="0"/>
              </a:rPr>
              <a:t>Δ</a:t>
            </a:r>
            <a:r>
              <a:rPr lang="en-US" altLang="ru-RU" sz="2000" b="1" dirty="0">
                <a:latin typeface="Times New Roman" panose="02020603050405020304" pitchFamily="18" charset="0"/>
              </a:rPr>
              <a:t>D</a:t>
            </a:r>
            <a:r>
              <a:rPr lang="ru-RU" altLang="ru-RU" sz="2000" b="1" dirty="0">
                <a:latin typeface="Times New Roman" panose="02020603050405020304" pitchFamily="18" charset="0"/>
              </a:rPr>
              <a:t> – относительное изменение величины спроса;</a:t>
            </a:r>
          </a:p>
          <a:p>
            <a:pPr algn="just"/>
            <a:r>
              <a:rPr lang="ru-RU" altLang="ru-RU" sz="2000" b="1" dirty="0">
                <a:latin typeface="Times New Roman" panose="02020603050405020304" pitchFamily="18" charset="0"/>
              </a:rPr>
              <a:t>Δ</a:t>
            </a:r>
            <a:r>
              <a:rPr lang="en-US" altLang="ru-RU" sz="2000" b="1" dirty="0">
                <a:latin typeface="Times New Roman" panose="02020603050405020304" pitchFamily="18" charset="0"/>
              </a:rPr>
              <a:t>P</a:t>
            </a:r>
            <a:r>
              <a:rPr lang="ru-RU" altLang="ru-RU" sz="2000" b="1" dirty="0">
                <a:latin typeface="Times New Roman" panose="02020603050405020304" pitchFamily="18" charset="0"/>
              </a:rPr>
              <a:t> – относительное изменение цены;</a:t>
            </a:r>
            <a:endParaRPr lang="en-US" altLang="ru-RU" sz="2000" b="1" dirty="0">
              <a:latin typeface="Times New Roman" panose="02020603050405020304" pitchFamily="18" charset="0"/>
            </a:endParaRPr>
          </a:p>
          <a:p>
            <a:pPr algn="just"/>
            <a:r>
              <a:rPr lang="en-US" altLang="ru-RU" sz="2000" b="1" dirty="0">
                <a:latin typeface="Times New Roman" panose="02020603050405020304" pitchFamily="18" charset="0"/>
              </a:rPr>
              <a:t>P</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 </a:t>
            </a:r>
            <a:r>
              <a:rPr lang="en-US" altLang="ru-RU" sz="2000" b="1" dirty="0">
                <a:latin typeface="Times New Roman" panose="02020603050405020304" pitchFamily="18" charset="0"/>
              </a:rPr>
              <a:t>P</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 – соответственно начальное и конечное значения цены товара;</a:t>
            </a:r>
            <a:endParaRPr lang="en-US" altLang="ru-RU" sz="2000" b="1" dirty="0">
              <a:latin typeface="Times New Roman" panose="02020603050405020304" pitchFamily="18" charset="0"/>
            </a:endParaRPr>
          </a:p>
          <a:p>
            <a:pPr algn="just"/>
            <a:r>
              <a:rPr lang="en-US" altLang="ru-RU" sz="2000" b="1" dirty="0">
                <a:latin typeface="Times New Roman" panose="02020603050405020304" pitchFamily="18" charset="0"/>
              </a:rPr>
              <a:t>D</a:t>
            </a:r>
            <a:r>
              <a:rPr lang="ru-RU" altLang="ru-RU" sz="1200" b="1" dirty="0">
                <a:latin typeface="Times New Roman" panose="02020603050405020304" pitchFamily="18" charset="0"/>
              </a:rPr>
              <a:t>1</a:t>
            </a:r>
            <a:r>
              <a:rPr lang="ru-RU" altLang="ru-RU" sz="2000" b="1" dirty="0">
                <a:latin typeface="Times New Roman" panose="02020603050405020304" pitchFamily="18" charset="0"/>
              </a:rPr>
              <a:t>, </a:t>
            </a:r>
            <a:r>
              <a:rPr lang="en-US" altLang="ru-RU" sz="2000" b="1" dirty="0">
                <a:latin typeface="Times New Roman" panose="02020603050405020304" pitchFamily="18" charset="0"/>
              </a:rPr>
              <a:t>D</a:t>
            </a:r>
            <a:r>
              <a:rPr lang="ru-RU" altLang="ru-RU" sz="1200" b="1" dirty="0">
                <a:latin typeface="Times New Roman" panose="02020603050405020304" pitchFamily="18" charset="0"/>
              </a:rPr>
              <a:t>2</a:t>
            </a:r>
            <a:r>
              <a:rPr lang="ru-RU" altLang="ru-RU" sz="2000" b="1" dirty="0">
                <a:latin typeface="Times New Roman" panose="02020603050405020304" pitchFamily="18" charset="0"/>
              </a:rPr>
              <a:t> – начальное и конечное значения величины спроса.</a:t>
            </a:r>
          </a:p>
        </p:txBody>
      </p:sp>
    </p:spTree>
    <p:extLst>
      <p:ext uri="{BB962C8B-B14F-4D97-AF65-F5344CB8AC3E}">
        <p14:creationId xmlns:p14="http://schemas.microsoft.com/office/powerpoint/2010/main" val="248778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468313" y="476250"/>
            <a:ext cx="83518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latin typeface="Times New Roman" panose="02020603050405020304" pitchFamily="18" charset="0"/>
              </a:rPr>
              <a:t>Недостаток вышеописанного метода – в зависимости от того, соотносится ли изменение показателя с его начальным или конечным значением, изменяется и результат расчетов. </a:t>
            </a:r>
          </a:p>
        </p:txBody>
      </p:sp>
      <p:sp>
        <p:nvSpPr>
          <p:cNvPr id="110596" name="Text Box 4"/>
          <p:cNvSpPr txBox="1">
            <a:spLocks noChangeArrowheads="1"/>
          </p:cNvSpPr>
          <p:nvPr/>
        </p:nvSpPr>
        <p:spPr bwMode="auto">
          <a:xfrm>
            <a:off x="539750" y="1628775"/>
            <a:ext cx="8208963"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latin typeface="Times New Roman" panose="02020603050405020304" pitchFamily="18" charset="0"/>
              </a:rPr>
              <a:t>Для того чтобы устранить влияние выбора начального или конечного значений показателей спроса и цены на значение коэффициента эластичности спроса по цене, можно применить </a:t>
            </a:r>
            <a:r>
              <a:rPr lang="ru-RU" altLang="ru-RU" sz="2200" b="1" i="1">
                <a:solidFill>
                  <a:srgbClr val="990033"/>
                </a:solidFill>
                <a:latin typeface="Times New Roman" panose="02020603050405020304" pitchFamily="18" charset="0"/>
              </a:rPr>
              <a:t>формулу средней точки</a:t>
            </a:r>
            <a:r>
              <a:rPr lang="ru-RU" altLang="ru-RU" sz="2000" b="1">
                <a:solidFill>
                  <a:srgbClr val="990033"/>
                </a:solidFill>
                <a:latin typeface="Times New Roman" panose="02020603050405020304" pitchFamily="18" charset="0"/>
              </a:rPr>
              <a:t>,</a:t>
            </a:r>
            <a:r>
              <a:rPr lang="ru-RU" altLang="ru-RU" sz="2000" b="1">
                <a:latin typeface="Times New Roman" panose="02020603050405020304" pitchFamily="18" charset="0"/>
              </a:rPr>
              <a:t> которая предполагает определение арифметической средней от начального и конечного значений. </a:t>
            </a:r>
          </a:p>
        </p:txBody>
      </p:sp>
      <p:sp>
        <p:nvSpPr>
          <p:cNvPr id="110597" name="Text Box 5"/>
          <p:cNvSpPr txBox="1">
            <a:spLocks noChangeArrowheads="1"/>
          </p:cNvSpPr>
          <p:nvPr/>
        </p:nvSpPr>
        <p:spPr bwMode="auto">
          <a:xfrm>
            <a:off x="468313" y="3500438"/>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latin typeface="Times New Roman" panose="02020603050405020304" pitchFamily="18" charset="0"/>
              </a:rPr>
              <a:t>Коэффициент эластичности спроса по цене с использованием формулы средней точки : </a:t>
            </a:r>
          </a:p>
        </p:txBody>
      </p:sp>
      <p:grpSp>
        <p:nvGrpSpPr>
          <p:cNvPr id="110602" name="Group 10"/>
          <p:cNvGrpSpPr>
            <a:grpSpLocks/>
          </p:cNvGrpSpPr>
          <p:nvPr/>
        </p:nvGrpSpPr>
        <p:grpSpPr bwMode="auto">
          <a:xfrm>
            <a:off x="1547813" y="4437063"/>
            <a:ext cx="5616575" cy="719137"/>
            <a:chOff x="1156" y="3113"/>
            <a:chExt cx="3538" cy="453"/>
          </a:xfrm>
        </p:grpSpPr>
        <p:sp>
          <p:nvSpPr>
            <p:cNvPr id="110598" name="Text Box 6"/>
            <p:cNvSpPr txBox="1">
              <a:spLocks noChangeArrowheads="1"/>
            </p:cNvSpPr>
            <p:nvPr/>
          </p:nvSpPr>
          <p:spPr bwMode="auto">
            <a:xfrm>
              <a:off x="1701" y="3113"/>
              <a:ext cx="1587"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p>
              <a:pPr algn="ctr"/>
              <a:r>
                <a:rPr lang="en-US" altLang="ru-RU" b="1" u="sng">
                  <a:latin typeface="Times New Roman" panose="02020603050405020304" pitchFamily="18" charset="0"/>
                </a:rPr>
                <a:t>(D</a:t>
              </a:r>
              <a:r>
                <a:rPr lang="en-US" altLang="ru-RU" b="1" u="sng" baseline="-25000">
                  <a:latin typeface="Times New Roman" panose="02020603050405020304" pitchFamily="18" charset="0"/>
                </a:rPr>
                <a:t>2</a:t>
              </a:r>
              <a:r>
                <a:rPr lang="en-US" altLang="ru-RU" b="1" u="sng">
                  <a:latin typeface="Times New Roman" panose="02020603050405020304" pitchFamily="18" charset="0"/>
                </a:rPr>
                <a:t>–D</a:t>
              </a:r>
              <a:r>
                <a:rPr lang="en-US" altLang="ru-RU" b="1" u="sng" baseline="-25000">
                  <a:latin typeface="Times New Roman" panose="02020603050405020304" pitchFamily="18" charset="0"/>
                </a:rPr>
                <a:t>1</a:t>
              </a:r>
              <a:r>
                <a:rPr lang="en-US" altLang="ru-RU" b="1" u="sng">
                  <a:latin typeface="Times New Roman" panose="02020603050405020304" pitchFamily="18" charset="0"/>
                </a:rPr>
                <a:t>) : [(D</a:t>
              </a:r>
              <a:r>
                <a:rPr lang="ru-RU" altLang="ru-RU" b="1" u="sng" baseline="-25000">
                  <a:latin typeface="Times New Roman" panose="02020603050405020304" pitchFamily="18" charset="0"/>
                </a:rPr>
                <a:t>1</a:t>
              </a:r>
              <a:r>
                <a:rPr lang="en-US" altLang="ru-RU" b="1" u="sng">
                  <a:latin typeface="Times New Roman" panose="02020603050405020304" pitchFamily="18" charset="0"/>
                </a:rPr>
                <a:t>+D</a:t>
              </a:r>
              <a:r>
                <a:rPr lang="ru-RU" altLang="ru-RU" b="1" u="sng" baseline="-25000">
                  <a:latin typeface="Times New Roman" panose="02020603050405020304" pitchFamily="18" charset="0"/>
                </a:rPr>
                <a:t>2</a:t>
              </a:r>
              <a:r>
                <a:rPr lang="en-US" altLang="ru-RU" b="1" u="sng">
                  <a:latin typeface="Times New Roman" panose="02020603050405020304" pitchFamily="18" charset="0"/>
                </a:rPr>
                <a:t>)/2]</a:t>
              </a:r>
            </a:p>
            <a:p>
              <a:pPr algn="ctr"/>
              <a:r>
                <a:rPr lang="en-US" altLang="ru-RU" b="1">
                  <a:latin typeface="Times New Roman" panose="02020603050405020304" pitchFamily="18" charset="0"/>
                </a:rPr>
                <a:t>(P</a:t>
              </a:r>
              <a:r>
                <a:rPr lang="en-US" altLang="ru-RU" b="1" baseline="-25000">
                  <a:latin typeface="Times New Roman" panose="02020603050405020304" pitchFamily="18" charset="0"/>
                </a:rPr>
                <a:t>2</a:t>
              </a:r>
              <a:r>
                <a:rPr lang="en-US" altLang="ru-RU" b="1">
                  <a:latin typeface="Times New Roman" panose="02020603050405020304" pitchFamily="18" charset="0"/>
                </a:rPr>
                <a:t>–P</a:t>
              </a:r>
              <a:r>
                <a:rPr lang="en-US" altLang="ru-RU" b="1" baseline="-25000">
                  <a:latin typeface="Times New Roman" panose="02020603050405020304" pitchFamily="18" charset="0"/>
                </a:rPr>
                <a:t>1</a:t>
              </a:r>
              <a:r>
                <a:rPr lang="en-US" altLang="ru-RU" b="1">
                  <a:latin typeface="Times New Roman" panose="02020603050405020304" pitchFamily="18" charset="0"/>
                </a:rPr>
                <a:t>) : [(P</a:t>
              </a:r>
              <a:r>
                <a:rPr lang="ru-RU" altLang="ru-RU" b="1" baseline="-25000">
                  <a:latin typeface="Times New Roman" panose="02020603050405020304" pitchFamily="18" charset="0"/>
                </a:rPr>
                <a:t>1</a:t>
              </a:r>
              <a:r>
                <a:rPr lang="en-US" altLang="ru-RU" b="1">
                  <a:latin typeface="Times New Roman" panose="02020603050405020304" pitchFamily="18" charset="0"/>
                </a:rPr>
                <a:t>+P</a:t>
              </a:r>
              <a:r>
                <a:rPr lang="ru-RU" altLang="ru-RU" b="1" baseline="-25000">
                  <a:latin typeface="Times New Roman" panose="02020603050405020304" pitchFamily="18" charset="0"/>
                </a:rPr>
                <a:t>2</a:t>
              </a:r>
              <a:r>
                <a:rPr lang="en-US" altLang="ru-RU" b="1">
                  <a:latin typeface="Times New Roman" panose="02020603050405020304" pitchFamily="18" charset="0"/>
                </a:rPr>
                <a:t>)/2]</a:t>
              </a:r>
              <a:endParaRPr lang="ru-RU" altLang="ru-RU" b="1">
                <a:latin typeface="Times New Roman" panose="02020603050405020304" pitchFamily="18" charset="0"/>
              </a:endParaRPr>
            </a:p>
          </p:txBody>
        </p:sp>
        <p:sp>
          <p:nvSpPr>
            <p:cNvPr id="110599" name="Text Box 7"/>
            <p:cNvSpPr txBox="1">
              <a:spLocks noChangeArrowheads="1"/>
            </p:cNvSpPr>
            <p:nvPr/>
          </p:nvSpPr>
          <p:spPr bwMode="auto">
            <a:xfrm>
              <a:off x="3379" y="3158"/>
              <a:ext cx="131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p>
              <a:pPr algn="ctr"/>
              <a:r>
                <a:rPr lang="en-US" altLang="ru-RU" b="1" u="sng">
                  <a:latin typeface="Times New Roman" panose="02020603050405020304" pitchFamily="18" charset="0"/>
                </a:rPr>
                <a:t>(D</a:t>
              </a:r>
              <a:r>
                <a:rPr lang="en-US" altLang="ru-RU" b="1" u="sng" baseline="-25000">
                  <a:latin typeface="Times New Roman" panose="02020603050405020304" pitchFamily="18" charset="0"/>
                </a:rPr>
                <a:t>2</a:t>
              </a:r>
              <a:r>
                <a:rPr lang="en-US" altLang="ru-RU" b="1" u="sng">
                  <a:latin typeface="Times New Roman" panose="02020603050405020304" pitchFamily="18" charset="0"/>
                </a:rPr>
                <a:t>–D</a:t>
              </a:r>
              <a:r>
                <a:rPr lang="en-US" altLang="ru-RU" b="1" u="sng" baseline="-25000">
                  <a:latin typeface="Times New Roman" panose="02020603050405020304" pitchFamily="18" charset="0"/>
                </a:rPr>
                <a:t>1</a:t>
              </a:r>
              <a:r>
                <a:rPr lang="en-US" altLang="ru-RU" b="1" u="sng">
                  <a:latin typeface="Times New Roman" panose="02020603050405020304" pitchFamily="18" charset="0"/>
                </a:rPr>
                <a:t>) : (D</a:t>
              </a:r>
              <a:r>
                <a:rPr lang="ru-RU" altLang="ru-RU" b="1" u="sng" baseline="-25000">
                  <a:latin typeface="Times New Roman" panose="02020603050405020304" pitchFamily="18" charset="0"/>
                </a:rPr>
                <a:t>1</a:t>
              </a:r>
              <a:r>
                <a:rPr lang="en-US" altLang="ru-RU" b="1" u="sng">
                  <a:latin typeface="Times New Roman" panose="02020603050405020304" pitchFamily="18" charset="0"/>
                </a:rPr>
                <a:t>+D</a:t>
              </a:r>
              <a:r>
                <a:rPr lang="ru-RU" altLang="ru-RU" b="1" u="sng" baseline="-25000">
                  <a:latin typeface="Times New Roman" panose="02020603050405020304" pitchFamily="18" charset="0"/>
                </a:rPr>
                <a:t>2</a:t>
              </a:r>
              <a:r>
                <a:rPr lang="en-US" altLang="ru-RU" b="1" u="sng">
                  <a:latin typeface="Times New Roman" panose="02020603050405020304" pitchFamily="18" charset="0"/>
                </a:rPr>
                <a:t>)</a:t>
              </a:r>
            </a:p>
            <a:p>
              <a:pPr algn="ctr"/>
              <a:r>
                <a:rPr lang="en-US" altLang="ru-RU" b="1">
                  <a:latin typeface="Times New Roman" panose="02020603050405020304" pitchFamily="18" charset="0"/>
                </a:rPr>
                <a:t>(P</a:t>
              </a:r>
              <a:r>
                <a:rPr lang="en-US" altLang="ru-RU" b="1" baseline="-25000">
                  <a:latin typeface="Times New Roman" panose="02020603050405020304" pitchFamily="18" charset="0"/>
                </a:rPr>
                <a:t>2</a:t>
              </a:r>
              <a:r>
                <a:rPr lang="en-US" altLang="ru-RU" b="1">
                  <a:latin typeface="Times New Roman" panose="02020603050405020304" pitchFamily="18" charset="0"/>
                </a:rPr>
                <a:t>–P</a:t>
              </a:r>
              <a:r>
                <a:rPr lang="en-US" altLang="ru-RU" b="1" baseline="-25000">
                  <a:latin typeface="Times New Roman" panose="02020603050405020304" pitchFamily="18" charset="0"/>
                </a:rPr>
                <a:t>1</a:t>
              </a:r>
              <a:r>
                <a:rPr lang="en-US" altLang="ru-RU" b="1">
                  <a:latin typeface="Times New Roman" panose="02020603050405020304" pitchFamily="18" charset="0"/>
                </a:rPr>
                <a:t>) : (P</a:t>
              </a:r>
              <a:r>
                <a:rPr lang="ru-RU" altLang="ru-RU" b="1" baseline="-25000">
                  <a:latin typeface="Times New Roman" panose="02020603050405020304" pitchFamily="18" charset="0"/>
                </a:rPr>
                <a:t>1</a:t>
              </a:r>
              <a:r>
                <a:rPr lang="en-US" altLang="ru-RU" b="1">
                  <a:latin typeface="Times New Roman" panose="02020603050405020304" pitchFamily="18" charset="0"/>
                </a:rPr>
                <a:t>+P</a:t>
              </a:r>
              <a:r>
                <a:rPr lang="ru-RU" altLang="ru-RU" b="1" baseline="-25000">
                  <a:latin typeface="Times New Roman" panose="02020603050405020304" pitchFamily="18" charset="0"/>
                </a:rPr>
                <a:t>2</a:t>
              </a:r>
              <a:r>
                <a:rPr lang="en-US" altLang="ru-RU" b="1">
                  <a:latin typeface="Times New Roman" panose="02020603050405020304" pitchFamily="18" charset="0"/>
                </a:rPr>
                <a:t>)</a:t>
              </a:r>
              <a:endParaRPr lang="ru-RU" altLang="ru-RU" b="1">
                <a:latin typeface="Times New Roman" panose="02020603050405020304" pitchFamily="18" charset="0"/>
              </a:endParaRPr>
            </a:p>
          </p:txBody>
        </p:sp>
        <p:sp>
          <p:nvSpPr>
            <p:cNvPr id="110600" name="Text Box 8"/>
            <p:cNvSpPr txBox="1">
              <a:spLocks noChangeArrowheads="1"/>
            </p:cNvSpPr>
            <p:nvPr/>
          </p:nvSpPr>
          <p:spPr bwMode="auto">
            <a:xfrm>
              <a:off x="1156" y="3113"/>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latin typeface="Times New Roman" panose="02020603050405020304" pitchFamily="18" charset="0"/>
                </a:rPr>
                <a:t>Е</a:t>
              </a:r>
              <a:r>
                <a:rPr lang="en-US" altLang="ru-RU" sz="1200" b="1">
                  <a:latin typeface="Times New Roman" panose="02020603050405020304" pitchFamily="18" charset="0"/>
                </a:rPr>
                <a:t>D</a:t>
              </a:r>
              <a:r>
                <a:rPr lang="ru-RU" altLang="ru-RU" sz="1200" b="1">
                  <a:latin typeface="Times New Roman" panose="02020603050405020304" pitchFamily="18" charset="0"/>
                </a:rPr>
                <a:t>/</a:t>
              </a:r>
              <a:r>
                <a:rPr lang="en-US" altLang="ru-RU" sz="1200" b="1">
                  <a:latin typeface="Times New Roman" panose="02020603050405020304" pitchFamily="18" charset="0"/>
                </a:rPr>
                <a:t>P</a:t>
              </a:r>
              <a:r>
                <a:rPr lang="ru-RU" altLang="ru-RU" sz="2000" b="1">
                  <a:latin typeface="Times New Roman" panose="02020603050405020304" pitchFamily="18" charset="0"/>
                </a:rPr>
                <a:t>  = </a:t>
              </a:r>
            </a:p>
          </p:txBody>
        </p:sp>
        <p:sp>
          <p:nvSpPr>
            <p:cNvPr id="110601" name="Text Box 9"/>
            <p:cNvSpPr txBox="1">
              <a:spLocks noChangeArrowheads="1"/>
            </p:cNvSpPr>
            <p:nvPr/>
          </p:nvSpPr>
          <p:spPr bwMode="auto">
            <a:xfrm>
              <a:off x="3198" y="3158"/>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b="1">
                  <a:latin typeface="Times New Roman" panose="02020603050405020304" pitchFamily="18" charset="0"/>
                </a:rPr>
                <a:t>=</a:t>
              </a:r>
            </a:p>
          </p:txBody>
        </p:sp>
      </p:grpSp>
      <p:sp>
        <p:nvSpPr>
          <p:cNvPr id="110603" name="Text Box 11"/>
          <p:cNvSpPr txBox="1">
            <a:spLocks noChangeArrowheads="1"/>
          </p:cNvSpPr>
          <p:nvPr/>
        </p:nvSpPr>
        <p:spPr bwMode="auto">
          <a:xfrm>
            <a:off x="468313" y="5516563"/>
            <a:ext cx="8351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ru-RU" altLang="ru-RU" sz="2000" b="1">
                <a:latin typeface="Times New Roman" panose="02020603050405020304" pitchFamily="18" charset="0"/>
              </a:rPr>
              <a:t>Для вышеприведенного примера:  [10–8]/[(10+8)/2] = 0,2(2) (или приблизительно 22%). </a:t>
            </a:r>
          </a:p>
        </p:txBody>
      </p:sp>
    </p:spTree>
    <p:extLst>
      <p:ext uri="{BB962C8B-B14F-4D97-AF65-F5344CB8AC3E}">
        <p14:creationId xmlns:p14="http://schemas.microsoft.com/office/powerpoint/2010/main" val="217562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cxnSp>
        <p:nvCxnSpPr>
          <p:cNvPr id="4" name="Прямая со стрелкой 3"/>
          <p:cNvCxnSpPr/>
          <p:nvPr/>
        </p:nvCxnSpPr>
        <p:spPr>
          <a:xfrm flipV="1">
            <a:off x="1979712" y="1700808"/>
            <a:ext cx="72008" cy="3888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1979712" y="5589240"/>
            <a:ext cx="62646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2483768" y="2420888"/>
            <a:ext cx="5184576"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619672" y="5013176"/>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1547664" y="45811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1547664" y="4221088"/>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1691680" y="378904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1619672" y="3356992"/>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1763688" y="2924944"/>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27584" y="2132856"/>
            <a:ext cx="615553" cy="3096344"/>
          </a:xfrm>
          <a:prstGeom prst="rect">
            <a:avLst/>
          </a:prstGeom>
          <a:noFill/>
        </p:spPr>
        <p:txBody>
          <a:bodyPr vert="vert270" wrap="square" rtlCol="0">
            <a:spAutoFit/>
          </a:bodyPr>
          <a:lstStyle/>
          <a:p>
            <a:r>
              <a:rPr lang="ru-RU" sz="2800" dirty="0" smtClean="0"/>
              <a:t>1   2   3   4   5   6</a:t>
            </a:r>
            <a:endParaRPr lang="ru-RU" sz="2800" dirty="0"/>
          </a:p>
        </p:txBody>
      </p:sp>
      <p:cxnSp>
        <p:nvCxnSpPr>
          <p:cNvPr id="26" name="Прямая соединительная линия 25"/>
          <p:cNvCxnSpPr/>
          <p:nvPr/>
        </p:nvCxnSpPr>
        <p:spPr>
          <a:xfrm>
            <a:off x="2267744" y="3356992"/>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4644008" y="3429000"/>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2411760" y="5373216"/>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2987824" y="537321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3563888" y="5301208"/>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a:off x="4211960" y="5301208"/>
            <a:ext cx="0" cy="576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44835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Формула средней точки эластичности или </a:t>
            </a:r>
            <a:r>
              <a:rPr lang="ru-RU" smtClean="0"/>
              <a:t>дуговая эластичность</a:t>
            </a:r>
            <a:endParaRPr lang="ru-RU" dirty="0"/>
          </a:p>
        </p:txBody>
      </p:sp>
      <p:sp>
        <p:nvSpPr>
          <p:cNvPr id="3" name="Подзаголовок 2"/>
          <p:cNvSpPr>
            <a:spLocks noGrp="1"/>
          </p:cNvSpPr>
          <p:nvPr>
            <p:ph type="subTitle" idx="1"/>
          </p:nvPr>
        </p:nvSpPr>
        <p:spPr/>
        <p:txBody>
          <a:bodyPr/>
          <a:lstStyle/>
          <a:p>
            <a:r>
              <a:rPr lang="en-US" u="sng" dirty="0" smtClean="0">
                <a:solidFill>
                  <a:schemeClr val="tx1"/>
                </a:solidFill>
              </a:rPr>
              <a:t>(Q</a:t>
            </a:r>
            <a:r>
              <a:rPr lang="en-US" sz="1800" u="sng" dirty="0" smtClean="0">
                <a:solidFill>
                  <a:schemeClr val="tx1"/>
                </a:solidFill>
              </a:rPr>
              <a:t>2 –</a:t>
            </a:r>
            <a:r>
              <a:rPr lang="en-US" u="sng" dirty="0" smtClean="0">
                <a:solidFill>
                  <a:schemeClr val="tx1"/>
                </a:solidFill>
              </a:rPr>
              <a:t>Q</a:t>
            </a:r>
            <a:r>
              <a:rPr lang="en-US" sz="1800" u="sng" dirty="0" smtClean="0">
                <a:solidFill>
                  <a:schemeClr val="tx1"/>
                </a:solidFill>
              </a:rPr>
              <a:t>1) </a:t>
            </a:r>
            <a:r>
              <a:rPr lang="ru-RU" sz="1800" u="sng" dirty="0" smtClean="0">
                <a:solidFill>
                  <a:schemeClr val="tx1"/>
                </a:solidFill>
              </a:rPr>
              <a:t>:</a:t>
            </a:r>
            <a:r>
              <a:rPr lang="en-US" sz="1800" u="sng" dirty="0" smtClean="0">
                <a:solidFill>
                  <a:schemeClr val="tx1"/>
                </a:solidFill>
              </a:rPr>
              <a:t>  (</a:t>
            </a:r>
            <a:r>
              <a:rPr lang="en-US" u="sng" dirty="0" smtClean="0">
                <a:solidFill>
                  <a:schemeClr val="tx1"/>
                </a:solidFill>
              </a:rPr>
              <a:t>Q</a:t>
            </a:r>
            <a:r>
              <a:rPr lang="en-US" sz="1800" u="sng" dirty="0" smtClean="0">
                <a:solidFill>
                  <a:schemeClr val="tx1"/>
                </a:solidFill>
              </a:rPr>
              <a:t>1</a:t>
            </a:r>
            <a:r>
              <a:rPr lang="en-US" u="sng" dirty="0" smtClean="0">
                <a:solidFill>
                  <a:schemeClr val="tx1"/>
                </a:solidFill>
              </a:rPr>
              <a:t>  +   Q</a:t>
            </a:r>
            <a:r>
              <a:rPr lang="en-US" sz="1800" u="sng" dirty="0" smtClean="0">
                <a:solidFill>
                  <a:schemeClr val="tx1"/>
                </a:solidFill>
              </a:rPr>
              <a:t>2)</a:t>
            </a:r>
          </a:p>
          <a:p>
            <a:r>
              <a:rPr lang="en-US" u="sng" dirty="0" smtClean="0">
                <a:solidFill>
                  <a:schemeClr val="tx1"/>
                </a:solidFill>
              </a:rPr>
              <a:t>(</a:t>
            </a:r>
            <a:r>
              <a:rPr lang="en-US" dirty="0" smtClean="0">
                <a:solidFill>
                  <a:schemeClr val="tx1"/>
                </a:solidFill>
              </a:rPr>
              <a:t>P</a:t>
            </a:r>
            <a:r>
              <a:rPr lang="en-US" sz="1800" dirty="0" smtClean="0">
                <a:solidFill>
                  <a:schemeClr val="tx1"/>
                </a:solidFill>
              </a:rPr>
              <a:t>2 -  </a:t>
            </a:r>
            <a:r>
              <a:rPr lang="en-US" dirty="0" smtClean="0">
                <a:solidFill>
                  <a:schemeClr val="tx1"/>
                </a:solidFill>
              </a:rPr>
              <a:t>P</a:t>
            </a:r>
            <a:r>
              <a:rPr lang="en-US" sz="1800" dirty="0" smtClean="0">
                <a:solidFill>
                  <a:schemeClr val="tx1"/>
                </a:solidFill>
              </a:rPr>
              <a:t>1</a:t>
            </a:r>
            <a:r>
              <a:rPr lang="en-US" dirty="0" smtClean="0">
                <a:solidFill>
                  <a:schemeClr val="tx1"/>
                </a:solidFill>
              </a:rPr>
              <a:t>)  </a:t>
            </a:r>
            <a:r>
              <a:rPr lang="ru-RU" dirty="0" smtClean="0">
                <a:solidFill>
                  <a:schemeClr val="tx1"/>
                </a:solidFill>
              </a:rPr>
              <a:t>:  (</a:t>
            </a:r>
            <a:r>
              <a:rPr lang="en-US" dirty="0" smtClean="0">
                <a:solidFill>
                  <a:schemeClr val="tx1"/>
                </a:solidFill>
              </a:rPr>
              <a:t>P</a:t>
            </a:r>
            <a:r>
              <a:rPr lang="en-US" sz="1800" dirty="0" smtClean="0">
                <a:solidFill>
                  <a:schemeClr val="tx1"/>
                </a:solidFill>
              </a:rPr>
              <a:t>1</a:t>
            </a:r>
            <a:r>
              <a:rPr lang="en-US" dirty="0" smtClean="0">
                <a:solidFill>
                  <a:schemeClr val="tx1"/>
                </a:solidFill>
              </a:rPr>
              <a:t>   +   P</a:t>
            </a:r>
            <a:r>
              <a:rPr lang="en-US" sz="1800" dirty="0" smtClean="0">
                <a:solidFill>
                  <a:schemeClr val="tx1"/>
                </a:solidFill>
              </a:rPr>
              <a:t>2</a:t>
            </a:r>
            <a:r>
              <a:rPr lang="ru-RU" dirty="0" smtClean="0">
                <a:solidFill>
                  <a:schemeClr val="tx1"/>
                </a:solidFill>
              </a:rPr>
              <a:t>)</a:t>
            </a:r>
            <a:endParaRPr lang="ru-RU" dirty="0">
              <a:solidFill>
                <a:schemeClr val="tx1"/>
              </a:solidFill>
            </a:endParaRPr>
          </a:p>
        </p:txBody>
      </p:sp>
    </p:spTree>
    <p:extLst>
      <p:ext uri="{BB962C8B-B14F-4D97-AF65-F5344CB8AC3E}">
        <p14:creationId xmlns:p14="http://schemas.microsoft.com/office/powerpoint/2010/main" val="360725554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Основы поведения субъектов рыночной экономки</a:t>
            </a:r>
            <a:endParaRPr lang="ru-RU" dirty="0"/>
          </a:p>
        </p:txBody>
      </p:sp>
      <p:sp>
        <p:nvSpPr>
          <p:cNvPr id="3" name="Подзаголовок 2"/>
          <p:cNvSpPr>
            <a:spLocks noGrp="1"/>
          </p:cNvSpPr>
          <p:nvPr>
            <p:ph type="subTitle" idx="1"/>
          </p:nvPr>
        </p:nvSpPr>
        <p:spPr/>
        <p:txBody>
          <a:bodyPr/>
          <a:lstStyle/>
          <a:p>
            <a:r>
              <a:rPr lang="ru-RU" dirty="0" smtClean="0"/>
              <a:t>Тема 7</a:t>
            </a:r>
            <a:endParaRPr lang="ru-RU" dirty="0"/>
          </a:p>
        </p:txBody>
      </p:sp>
    </p:spTree>
    <p:extLst>
      <p:ext uri="{BB962C8B-B14F-4D97-AF65-F5344CB8AC3E}">
        <p14:creationId xmlns:p14="http://schemas.microsoft.com/office/powerpoint/2010/main" val="14297379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Объект 2"/>
          <p:cNvSpPr>
            <a:spLocks noGrp="1"/>
          </p:cNvSpPr>
          <p:nvPr>
            <p:ph idx="1"/>
          </p:nvPr>
        </p:nvSpPr>
        <p:spPr/>
        <p:txBody>
          <a:bodyPr>
            <a:normAutofit fontScale="92500" lnSpcReduction="20000"/>
          </a:bodyPr>
          <a:lstStyle/>
          <a:p>
            <a:pPr marL="514350" indent="-514350">
              <a:buFont typeface="+mj-lt"/>
              <a:buAutoNum type="arabicPeriod"/>
            </a:pPr>
            <a:r>
              <a:rPr lang="ru-RU" dirty="0" smtClean="0"/>
              <a:t>Равновесие потребителя. Бюджетные линии и кривые безразличия</a:t>
            </a:r>
          </a:p>
          <a:p>
            <a:pPr marL="514350" indent="-514350">
              <a:buFont typeface="+mj-lt"/>
              <a:buAutoNum type="arabicPeriod"/>
            </a:pPr>
            <a:r>
              <a:rPr lang="ru-RU" dirty="0" smtClean="0"/>
              <a:t>Производство и производственный выбор в краткосрочном периоде. </a:t>
            </a:r>
            <a:r>
              <a:rPr lang="ru-RU" dirty="0" err="1" smtClean="0"/>
              <a:t>Изокванты</a:t>
            </a:r>
            <a:r>
              <a:rPr lang="ru-RU" dirty="0" smtClean="0"/>
              <a:t> и </a:t>
            </a:r>
            <a:r>
              <a:rPr lang="ru-RU" dirty="0" err="1" smtClean="0"/>
              <a:t>изокосты</a:t>
            </a:r>
            <a:endParaRPr lang="ru-RU" dirty="0" smtClean="0"/>
          </a:p>
          <a:p>
            <a:pPr marL="514350" indent="-514350">
              <a:buFont typeface="+mj-lt"/>
              <a:buAutoNum type="arabicPeriod"/>
            </a:pPr>
            <a:r>
              <a:rPr lang="ru-RU" dirty="0" smtClean="0"/>
              <a:t>Издержки производства и их классификация</a:t>
            </a:r>
          </a:p>
          <a:p>
            <a:pPr marL="514350" indent="-514350">
              <a:buFont typeface="+mj-lt"/>
              <a:buAutoNum type="arabicPeriod"/>
            </a:pPr>
            <a:r>
              <a:rPr lang="ru-RU" dirty="0" smtClean="0"/>
              <a:t>Доход и прибыль фирмы. Правило максимизации прибыли</a:t>
            </a:r>
          </a:p>
          <a:p>
            <a:pPr marL="514350" indent="-514350">
              <a:buFont typeface="+mj-lt"/>
              <a:buAutoNum type="arabicPeriod"/>
            </a:pPr>
            <a:r>
              <a:rPr lang="ru-RU" dirty="0" smtClean="0"/>
              <a:t>Государство как экономический субъект. Государственное регулирование экономики.</a:t>
            </a:r>
            <a:endParaRPr lang="ru-RU" dirty="0"/>
          </a:p>
        </p:txBody>
      </p:sp>
    </p:spTree>
    <p:extLst>
      <p:ext uri="{BB962C8B-B14F-4D97-AF65-F5344CB8AC3E}">
        <p14:creationId xmlns:p14="http://schemas.microsoft.com/office/powerpoint/2010/main" val="288204849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ru-RU" sz="4000" smtClean="0"/>
              <a:t>Предпосылки поведения потребителя</a:t>
            </a:r>
          </a:p>
        </p:txBody>
      </p:sp>
      <p:sp>
        <p:nvSpPr>
          <p:cNvPr id="52227" name="Rectangle 3"/>
          <p:cNvSpPr>
            <a:spLocks noGrp="1" noChangeArrowheads="1"/>
          </p:cNvSpPr>
          <p:nvPr>
            <p:ph type="body" idx="1"/>
          </p:nvPr>
        </p:nvSpPr>
        <p:spPr/>
        <p:txBody>
          <a:bodyPr>
            <a:normAutofit lnSpcReduction="10000"/>
          </a:bodyPr>
          <a:lstStyle/>
          <a:p>
            <a:pPr algn="just" eaLnBrk="1" hangingPunct="1">
              <a:lnSpc>
                <a:spcPct val="80000"/>
              </a:lnSpc>
            </a:pPr>
            <a:r>
              <a:rPr lang="ru-RU" sz="2400" b="1" smtClean="0"/>
              <a:t>потребитель обладает суверенитетом или свободой выбора на рынке; </a:t>
            </a:r>
          </a:p>
          <a:p>
            <a:pPr algn="just" eaLnBrk="1" hangingPunct="1">
              <a:lnSpc>
                <a:spcPct val="80000"/>
              </a:lnSpc>
            </a:pPr>
            <a:r>
              <a:rPr lang="ru-RU" sz="2400" b="1" smtClean="0"/>
              <a:t> ведет себя рационально с позиций общего критерия «затраты-выгоды» ;</a:t>
            </a:r>
          </a:p>
          <a:p>
            <a:pPr algn="just" eaLnBrk="1" hangingPunct="1">
              <a:lnSpc>
                <a:spcPct val="80000"/>
              </a:lnSpc>
            </a:pPr>
            <a:r>
              <a:rPr lang="ru-RU" sz="2400" b="1" smtClean="0"/>
              <a:t>потребитель имеет ограничения по доходу;</a:t>
            </a:r>
          </a:p>
          <a:p>
            <a:pPr algn="just" eaLnBrk="1" hangingPunct="1">
              <a:lnSpc>
                <a:spcPct val="80000"/>
              </a:lnSpc>
            </a:pPr>
            <a:r>
              <a:rPr lang="ru-RU" sz="2400" b="1" smtClean="0"/>
              <a:t>потребителя окружает огромное количество товаров. Каждое решение о покупке </a:t>
            </a:r>
            <a:r>
              <a:rPr lang="ru-RU" sz="2400" b="1" smtClean="0">
                <a:sym typeface="Symbol" pitchFamily="18" charset="2"/>
              </a:rPr>
              <a:t></a:t>
            </a:r>
            <a:r>
              <a:rPr lang="ru-RU" sz="2400" b="1" smtClean="0"/>
              <a:t> это не только прирост выгод, но и определенные потери, поскольку потраченные деньги всегда имеют альтернативный вариант использования, который мы исключаем, делая покупку ;</a:t>
            </a:r>
          </a:p>
          <a:p>
            <a:pPr algn="just" eaLnBrk="1" hangingPunct="1">
              <a:lnSpc>
                <a:spcPct val="80000"/>
              </a:lnSpc>
            </a:pPr>
            <a:r>
              <a:rPr lang="ru-RU" sz="2400" b="1" smtClean="0"/>
              <a:t>потребитель имеет всю полноту информации, относящуюся к принятию им решений; </a:t>
            </a:r>
          </a:p>
          <a:p>
            <a:pPr algn="just" eaLnBrk="1" hangingPunct="1">
              <a:lnSpc>
                <a:spcPct val="80000"/>
              </a:lnSpc>
            </a:pPr>
            <a:r>
              <a:rPr lang="ru-RU" sz="2400" b="1" smtClean="0"/>
              <a:t>отсутствует риск и отсроченность потребления. </a:t>
            </a:r>
          </a:p>
        </p:txBody>
      </p:sp>
    </p:spTree>
    <p:extLst>
      <p:ext uri="{BB962C8B-B14F-4D97-AF65-F5344CB8AC3E}">
        <p14:creationId xmlns:p14="http://schemas.microsoft.com/office/powerpoint/2010/main" val="304567086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title" idx="4294967295"/>
          </p:nvPr>
        </p:nvSpPr>
        <p:spPr>
          <a:xfrm>
            <a:off x="0" y="274638"/>
            <a:ext cx="8229600" cy="1143000"/>
          </a:xfrm>
        </p:spPr>
        <p:txBody>
          <a:bodyPr/>
          <a:lstStyle/>
          <a:p>
            <a:pPr eaLnBrk="1" hangingPunct="1"/>
            <a:r>
              <a:rPr lang="ru-RU" smtClean="0"/>
              <a:t>Понятия теории потребления</a:t>
            </a:r>
          </a:p>
        </p:txBody>
      </p:sp>
      <p:sp>
        <p:nvSpPr>
          <p:cNvPr id="53251" name="Rectangle 8"/>
          <p:cNvSpPr>
            <a:spLocks noGrp="1" noChangeArrowheads="1"/>
          </p:cNvSpPr>
          <p:nvPr>
            <p:ph type="body" idx="4294967295"/>
          </p:nvPr>
        </p:nvSpPr>
        <p:spPr>
          <a:xfrm>
            <a:off x="0" y="1600200"/>
            <a:ext cx="8229600" cy="4525963"/>
          </a:xfrm>
        </p:spPr>
        <p:txBody>
          <a:bodyPr/>
          <a:lstStyle/>
          <a:p>
            <a:pPr algn="just" eaLnBrk="1" hangingPunct="1">
              <a:lnSpc>
                <a:spcPct val="80000"/>
              </a:lnSpc>
            </a:pPr>
            <a:r>
              <a:rPr lang="ru-RU" sz="2400" b="1" i="1" smtClean="0"/>
              <a:t>Полезность</a:t>
            </a:r>
            <a:r>
              <a:rPr lang="ru-RU" sz="2400" smtClean="0"/>
              <a:t> – это общее удовлетворение, которое получает потребитель от данного количества потребляемого блага в определенный промежуток времени. </a:t>
            </a:r>
          </a:p>
          <a:p>
            <a:pPr algn="just" eaLnBrk="1" hangingPunct="1">
              <a:lnSpc>
                <a:spcPct val="80000"/>
              </a:lnSpc>
            </a:pPr>
            <a:r>
              <a:rPr lang="ru-RU" sz="2400" b="1" i="1" smtClean="0"/>
              <a:t>Общая полезность (</a:t>
            </a:r>
            <a:r>
              <a:rPr lang="en-US" sz="2400" b="1" i="1" smtClean="0"/>
              <a:t>TU</a:t>
            </a:r>
            <a:r>
              <a:rPr lang="ru-RU" sz="2400" b="1" smtClean="0"/>
              <a:t>)</a:t>
            </a:r>
            <a:r>
              <a:rPr lang="ru-RU" sz="2400" smtClean="0"/>
              <a:t>, т.е. совокупная полезность всех потребляемых благ в течение определенного периода времени:	</a:t>
            </a:r>
            <a:r>
              <a:rPr lang="en-US" sz="2400" smtClean="0"/>
              <a:t>TU</a:t>
            </a:r>
            <a:r>
              <a:rPr lang="ru-RU" sz="2400" smtClean="0"/>
              <a:t> = </a:t>
            </a:r>
            <a:r>
              <a:rPr lang="en-US" sz="2400" smtClean="0"/>
              <a:t>F</a:t>
            </a:r>
            <a:r>
              <a:rPr lang="ru-RU" sz="2400" smtClean="0"/>
              <a:t> (</a:t>
            </a:r>
            <a:r>
              <a:rPr lang="en-US" sz="2400" smtClean="0"/>
              <a:t>Qa</a:t>
            </a:r>
            <a:r>
              <a:rPr lang="ru-RU" sz="2400" smtClean="0"/>
              <a:t>, </a:t>
            </a:r>
            <a:r>
              <a:rPr lang="en-US" sz="2400" smtClean="0"/>
              <a:t>Qb</a:t>
            </a:r>
            <a:r>
              <a:rPr lang="ru-RU" sz="2400" smtClean="0"/>
              <a:t>, …, </a:t>
            </a:r>
            <a:r>
              <a:rPr lang="en-US" sz="2400" smtClean="0"/>
              <a:t>Qn</a:t>
            </a:r>
            <a:r>
              <a:rPr lang="ru-RU" sz="2400" smtClean="0"/>
              <a:t>), где </a:t>
            </a:r>
            <a:r>
              <a:rPr lang="en-US" sz="2400" smtClean="0"/>
              <a:t>TU</a:t>
            </a:r>
            <a:r>
              <a:rPr lang="ru-RU" sz="2400" smtClean="0"/>
              <a:t> –общая полезность данного товарного набора, </a:t>
            </a:r>
            <a:r>
              <a:rPr lang="en-US" sz="2400" smtClean="0"/>
              <a:t>Qa</a:t>
            </a:r>
            <a:r>
              <a:rPr lang="ru-RU" sz="2400" smtClean="0"/>
              <a:t>, </a:t>
            </a:r>
            <a:r>
              <a:rPr lang="en-US" sz="2400" smtClean="0"/>
              <a:t>Qb</a:t>
            </a:r>
            <a:r>
              <a:rPr lang="ru-RU" sz="2400" smtClean="0"/>
              <a:t>,…, </a:t>
            </a:r>
            <a:r>
              <a:rPr lang="en-US" sz="2400" smtClean="0"/>
              <a:t>Qn</a:t>
            </a:r>
            <a:r>
              <a:rPr lang="ru-RU" sz="2400" smtClean="0"/>
              <a:t> – объемы потребления товаров </a:t>
            </a:r>
            <a:r>
              <a:rPr lang="en-US" sz="2400" smtClean="0"/>
              <a:t>a</a:t>
            </a:r>
            <a:r>
              <a:rPr lang="ru-RU" sz="2400" smtClean="0"/>
              <a:t>, </a:t>
            </a:r>
            <a:r>
              <a:rPr lang="en-US" sz="2400" smtClean="0"/>
              <a:t>b</a:t>
            </a:r>
            <a:r>
              <a:rPr lang="ru-RU" sz="2400" smtClean="0"/>
              <a:t>, …, </a:t>
            </a:r>
            <a:r>
              <a:rPr lang="en-US" sz="2400" smtClean="0"/>
              <a:t>n </a:t>
            </a:r>
            <a:r>
              <a:rPr lang="ru-RU" sz="2400" smtClean="0"/>
              <a:t>соответственно в единицу времени.</a:t>
            </a:r>
          </a:p>
          <a:p>
            <a:pPr algn="just" eaLnBrk="1" hangingPunct="1">
              <a:lnSpc>
                <a:spcPct val="80000"/>
              </a:lnSpc>
            </a:pPr>
            <a:r>
              <a:rPr lang="ru-RU" sz="2400" b="1" i="1" smtClean="0"/>
              <a:t>Предельная полезность (MU)</a:t>
            </a:r>
            <a:r>
              <a:rPr lang="ru-RU" sz="2400" i="1" smtClean="0"/>
              <a:t>  - </a:t>
            </a:r>
            <a:r>
              <a:rPr lang="ru-RU" sz="2400" smtClean="0"/>
              <a:t>прирост общей полезности товарного набора при увеличении потребления данного товара на одну единицу в течение определенного периода времени.</a:t>
            </a:r>
          </a:p>
        </p:txBody>
      </p:sp>
    </p:spTree>
    <p:extLst>
      <p:ext uri="{BB962C8B-B14F-4D97-AF65-F5344CB8AC3E}">
        <p14:creationId xmlns:p14="http://schemas.microsoft.com/office/powerpoint/2010/main" val="28832499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a:defRPr/>
            </a:pPr>
            <a:r>
              <a:rPr lang="ru-RU" sz="3200" b="1"/>
              <a:t>Современная экономическая теория не приемлет прямое измерение полезности по двум причинам</a:t>
            </a:r>
            <a:r>
              <a:rPr lang="ru-RU" sz="4000"/>
              <a:t> </a:t>
            </a:r>
          </a:p>
        </p:txBody>
      </p:sp>
      <p:sp>
        <p:nvSpPr>
          <p:cNvPr id="54275" name="Rectangle 3"/>
          <p:cNvSpPr>
            <a:spLocks noGrp="1" noChangeArrowheads="1"/>
          </p:cNvSpPr>
          <p:nvPr>
            <p:ph type="body" idx="1"/>
          </p:nvPr>
        </p:nvSpPr>
        <p:spPr/>
        <p:txBody>
          <a:bodyPr/>
          <a:lstStyle/>
          <a:p>
            <a:pPr marL="609600" indent="-609600" algn="just">
              <a:buFontTx/>
              <a:buAutoNum type="arabicPeriod"/>
            </a:pPr>
            <a:endParaRPr lang="ru-RU" sz="2800" b="1" smtClean="0"/>
          </a:p>
          <a:p>
            <a:pPr marL="609600" indent="-609600" algn="just">
              <a:buFontTx/>
              <a:buAutoNum type="arabicPeriod"/>
            </a:pPr>
            <a:r>
              <a:rPr lang="ru-RU" sz="2800" b="1" smtClean="0"/>
              <a:t>Большинство из нас не может специфицировать свое предпочтение  более точно чем порядковый ряд (первое, второе, третье и т.д.)</a:t>
            </a:r>
          </a:p>
          <a:p>
            <a:pPr marL="609600" indent="-609600" algn="just">
              <a:buFontTx/>
              <a:buAutoNum type="arabicPeriod"/>
            </a:pPr>
            <a:r>
              <a:rPr lang="ru-RU" sz="2800" b="1" smtClean="0"/>
              <a:t>Удовлетворение не является научно сравнимым  между индивидами.</a:t>
            </a:r>
          </a:p>
        </p:txBody>
      </p:sp>
    </p:spTree>
    <p:extLst>
      <p:ext uri="{BB962C8B-B14F-4D97-AF65-F5344CB8AC3E}">
        <p14:creationId xmlns:p14="http://schemas.microsoft.com/office/powerpoint/2010/main" val="1108044595"/>
      </p:ext>
    </p:extLst>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Заголовок 1"/>
          <p:cNvSpPr>
            <a:spLocks noGrp="1"/>
          </p:cNvSpPr>
          <p:nvPr>
            <p:ph type="title"/>
          </p:nvPr>
        </p:nvSpPr>
        <p:spPr/>
        <p:txBody>
          <a:bodyPr/>
          <a:lstStyle/>
          <a:p>
            <a:r>
              <a:rPr lang="ru-RU" smtClean="0"/>
              <a:t>Полезность 1 стакана воды</a:t>
            </a:r>
          </a:p>
        </p:txBody>
      </p:sp>
      <p:sp>
        <p:nvSpPr>
          <p:cNvPr id="55299" name="Содержимое 2"/>
          <p:cNvSpPr>
            <a:spLocks noGrp="1"/>
          </p:cNvSpPr>
          <p:nvPr>
            <p:ph idx="1"/>
          </p:nvPr>
        </p:nvSpPr>
        <p:spPr/>
        <p:txBody>
          <a:bodyPr/>
          <a:lstStyle/>
          <a:p>
            <a:pPr marL="514350" indent="-514350">
              <a:buFontTx/>
              <a:buAutoNum type="arabicPeriod"/>
            </a:pPr>
            <a:r>
              <a:rPr lang="ru-RU" smtClean="0"/>
              <a:t>1</a:t>
            </a:r>
          </a:p>
        </p:txBody>
      </p:sp>
    </p:spTree>
    <p:extLst>
      <p:ext uri="{BB962C8B-B14F-4D97-AF65-F5344CB8AC3E}">
        <p14:creationId xmlns:p14="http://schemas.microsoft.com/office/powerpoint/2010/main" val="67304607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smtClean="0"/>
              <a:t>Наноэкономика</a:t>
            </a:r>
          </a:p>
        </p:txBody>
      </p:sp>
      <p:sp>
        <p:nvSpPr>
          <p:cNvPr id="17411" name="Rectangle 3"/>
          <p:cNvSpPr>
            <a:spLocks noGrp="1" noChangeArrowheads="1"/>
          </p:cNvSpPr>
          <p:nvPr>
            <p:ph type="body" idx="1"/>
          </p:nvPr>
        </p:nvSpPr>
        <p:spPr/>
        <p:txBody>
          <a:bodyPr/>
          <a:lstStyle/>
          <a:p>
            <a:pPr algn="just" eaLnBrk="1" hangingPunct="1">
              <a:buFontTx/>
              <a:buNone/>
            </a:pPr>
            <a:r>
              <a:rPr lang="ru-RU" smtClean="0"/>
              <a:t>Наноэкономика описывает мотивацию и факторы поведения отдельного социального индивида (агента), относится к самому низшему уровню в структуре экономических систем. </a:t>
            </a:r>
          </a:p>
        </p:txBody>
      </p:sp>
    </p:spTree>
    <p:extLst>
      <p:ext uri="{BB962C8B-B14F-4D97-AF65-F5344CB8AC3E}">
        <p14:creationId xmlns:p14="http://schemas.microsoft.com/office/powerpoint/2010/main" val="2253879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Заголовок 1"/>
          <p:cNvSpPr>
            <a:spLocks noGrp="1"/>
          </p:cNvSpPr>
          <p:nvPr>
            <p:ph type="title"/>
          </p:nvPr>
        </p:nvSpPr>
        <p:spPr/>
        <p:txBody>
          <a:bodyPr/>
          <a:lstStyle/>
          <a:p>
            <a:r>
              <a:rPr lang="ru-RU" smtClean="0"/>
              <a:t>Полезность 2 стаканов воды</a:t>
            </a:r>
          </a:p>
        </p:txBody>
      </p:sp>
      <p:sp>
        <p:nvSpPr>
          <p:cNvPr id="56323" name="Подзаголовок 3"/>
          <p:cNvSpPr>
            <a:spLocks noGrp="1"/>
          </p:cNvSpPr>
          <p:nvPr>
            <p:ph type="body" idx="4294967295"/>
          </p:nvPr>
        </p:nvSpPr>
        <p:spPr>
          <a:xfrm>
            <a:off x="1371600" y="2906713"/>
            <a:ext cx="7772400" cy="1500187"/>
          </a:xfrm>
        </p:spPr>
        <p:txBody>
          <a:bodyPr/>
          <a:lstStyle/>
          <a:p>
            <a:pPr marL="514350" indent="-514350">
              <a:buFontTx/>
              <a:buAutoNum type="arabicPeriod"/>
            </a:pPr>
            <a:r>
              <a:rPr lang="ru-RU" smtClean="0"/>
              <a:t>1.</a:t>
            </a:r>
          </a:p>
          <a:p>
            <a:pPr marL="514350" indent="-514350">
              <a:buFontTx/>
              <a:buAutoNum type="arabicPeriod"/>
            </a:pPr>
            <a:r>
              <a:rPr lang="ru-RU" smtClean="0"/>
              <a:t>1+0,85</a:t>
            </a:r>
          </a:p>
        </p:txBody>
      </p:sp>
    </p:spTree>
    <p:extLst>
      <p:ext uri="{BB962C8B-B14F-4D97-AF65-F5344CB8AC3E}">
        <p14:creationId xmlns:p14="http://schemas.microsoft.com/office/powerpoint/2010/main" val="3933631177"/>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Заголовок 2"/>
          <p:cNvSpPr>
            <a:spLocks noGrp="1"/>
          </p:cNvSpPr>
          <p:nvPr>
            <p:ph type="title"/>
          </p:nvPr>
        </p:nvSpPr>
        <p:spPr/>
        <p:txBody>
          <a:bodyPr/>
          <a:lstStyle/>
          <a:p>
            <a:r>
              <a:rPr lang="ru-RU" smtClean="0"/>
              <a:t>Полезность 3 стаканов воды</a:t>
            </a:r>
          </a:p>
        </p:txBody>
      </p:sp>
      <p:sp>
        <p:nvSpPr>
          <p:cNvPr id="57347" name="Подзаголовок 4"/>
          <p:cNvSpPr>
            <a:spLocks noGrp="1"/>
          </p:cNvSpPr>
          <p:nvPr>
            <p:ph idx="1"/>
          </p:nvPr>
        </p:nvSpPr>
        <p:spPr/>
        <p:txBody>
          <a:bodyPr/>
          <a:lstStyle/>
          <a:p>
            <a:pPr marL="514350" indent="-514350">
              <a:buFontTx/>
              <a:buAutoNum type="arabicPeriod"/>
            </a:pPr>
            <a:r>
              <a:rPr lang="ru-RU" smtClean="0"/>
              <a:t>1.</a:t>
            </a:r>
          </a:p>
          <a:p>
            <a:pPr marL="514350" indent="-514350">
              <a:buFontTx/>
              <a:buAutoNum type="arabicPeriod"/>
            </a:pPr>
            <a:r>
              <a:rPr lang="ru-RU" smtClean="0"/>
              <a:t>1+0,85</a:t>
            </a:r>
          </a:p>
          <a:p>
            <a:pPr marL="514350" indent="-514350">
              <a:buFontTx/>
              <a:buAutoNum type="arabicPeriod"/>
            </a:pPr>
            <a:r>
              <a:rPr lang="ru-RU" smtClean="0"/>
              <a:t>1+0,85+0,60</a:t>
            </a:r>
          </a:p>
        </p:txBody>
      </p:sp>
    </p:spTree>
    <p:extLst>
      <p:ext uri="{BB962C8B-B14F-4D97-AF65-F5344CB8AC3E}">
        <p14:creationId xmlns:p14="http://schemas.microsoft.com/office/powerpoint/2010/main" val="434705339"/>
      </p:ext>
    </p:extLst>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Заголовок 1"/>
          <p:cNvSpPr>
            <a:spLocks noGrp="1"/>
          </p:cNvSpPr>
          <p:nvPr>
            <p:ph type="title"/>
          </p:nvPr>
        </p:nvSpPr>
        <p:spPr/>
        <p:txBody>
          <a:bodyPr/>
          <a:lstStyle/>
          <a:p>
            <a:r>
              <a:rPr lang="ru-RU" smtClean="0"/>
              <a:t>Полезность 4 стаканов воды</a:t>
            </a:r>
          </a:p>
        </p:txBody>
      </p:sp>
      <p:sp>
        <p:nvSpPr>
          <p:cNvPr id="58371" name="Содержимое 2"/>
          <p:cNvSpPr>
            <a:spLocks noGrp="1"/>
          </p:cNvSpPr>
          <p:nvPr>
            <p:ph idx="1"/>
          </p:nvPr>
        </p:nvSpPr>
        <p:spPr/>
        <p:txBody>
          <a:bodyPr/>
          <a:lstStyle/>
          <a:p>
            <a:pPr marL="514350" indent="-514350">
              <a:buFontTx/>
              <a:buAutoNum type="arabicPeriod"/>
            </a:pPr>
            <a:r>
              <a:rPr lang="ru-RU" smtClean="0"/>
              <a:t>1</a:t>
            </a:r>
          </a:p>
          <a:p>
            <a:pPr marL="514350" indent="-514350">
              <a:buFontTx/>
              <a:buAutoNum type="arabicPeriod"/>
            </a:pPr>
            <a:r>
              <a:rPr lang="ru-RU" smtClean="0"/>
              <a:t>1+0,85</a:t>
            </a:r>
          </a:p>
          <a:p>
            <a:pPr marL="514350" indent="-514350">
              <a:buFontTx/>
              <a:buAutoNum type="arabicPeriod"/>
            </a:pPr>
            <a:r>
              <a:rPr lang="ru-RU" smtClean="0"/>
              <a:t>1+0,85+0,60</a:t>
            </a:r>
          </a:p>
          <a:p>
            <a:pPr marL="514350" indent="-514350">
              <a:buFontTx/>
              <a:buAutoNum type="arabicPeriod"/>
            </a:pPr>
            <a:r>
              <a:rPr lang="ru-RU" smtClean="0"/>
              <a:t>1+0,85+0,60+0,50</a:t>
            </a:r>
          </a:p>
        </p:txBody>
      </p:sp>
    </p:spTree>
    <p:extLst>
      <p:ext uri="{BB962C8B-B14F-4D97-AF65-F5344CB8AC3E}">
        <p14:creationId xmlns:p14="http://schemas.microsoft.com/office/powerpoint/2010/main" val="2617812390"/>
      </p:ext>
    </p:ext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ru-RU" sz="3200" b="1" smtClean="0"/>
              <a:t>Общая полезность от лимонада в руб.</a:t>
            </a:r>
          </a:p>
        </p:txBody>
      </p:sp>
      <p:sp>
        <p:nvSpPr>
          <p:cNvPr id="11267" name="Rectangle 3"/>
          <p:cNvSpPr>
            <a:spLocks noGrp="1" noChangeArrowheads="1"/>
          </p:cNvSpPr>
          <p:nvPr>
            <p:ph type="body" idx="1"/>
          </p:nvPr>
        </p:nvSpPr>
        <p:spPr>
          <a:xfrm>
            <a:off x="539750" y="1628775"/>
            <a:ext cx="8229600" cy="4525963"/>
          </a:xfrm>
        </p:spPr>
        <p:txBody>
          <a:bodyPr/>
          <a:lstStyle/>
          <a:p>
            <a:pPr marL="609600" indent="-609600">
              <a:buFontTx/>
              <a:buAutoNum type="arabicPeriod"/>
            </a:pPr>
            <a:r>
              <a:rPr lang="ru-RU" sz="2800" smtClean="0"/>
              <a:t>1</a:t>
            </a:r>
            <a:r>
              <a:rPr lang="en-US" sz="2800" smtClean="0"/>
              <a:t>;</a:t>
            </a:r>
          </a:p>
          <a:p>
            <a:pPr marL="609600" indent="-609600">
              <a:buFontTx/>
              <a:buAutoNum type="arabicPeriod"/>
            </a:pPr>
            <a:r>
              <a:rPr lang="en-US" sz="2800" smtClean="0"/>
              <a:t>1+0,85=1,85;</a:t>
            </a:r>
          </a:p>
          <a:p>
            <a:pPr marL="609600" indent="-609600">
              <a:buFontTx/>
              <a:buAutoNum type="arabicPeriod"/>
            </a:pPr>
            <a:r>
              <a:rPr lang="en-US" sz="2800" smtClean="0"/>
              <a:t>1+0,85+0,60= 2,45;</a:t>
            </a:r>
          </a:p>
          <a:p>
            <a:pPr marL="609600" indent="-609600">
              <a:buFontTx/>
              <a:buAutoNum type="arabicPeriod"/>
            </a:pPr>
            <a:r>
              <a:rPr lang="en-US" sz="2800" smtClean="0"/>
              <a:t>1+0,85+0,60+0,50=2,95;</a:t>
            </a:r>
          </a:p>
          <a:p>
            <a:pPr marL="609600" indent="-609600">
              <a:buFontTx/>
              <a:buAutoNum type="arabicPeriod"/>
            </a:pPr>
            <a:r>
              <a:rPr lang="en-US" sz="2800" smtClean="0"/>
              <a:t>1+0,85+0,60+0,50+0,25=3,20;</a:t>
            </a:r>
          </a:p>
          <a:p>
            <a:pPr marL="609600" indent="-609600">
              <a:buFontTx/>
              <a:buAutoNum type="arabicPeriod"/>
            </a:pPr>
            <a:r>
              <a:rPr lang="en-US" sz="2800" smtClean="0"/>
              <a:t>1+0,85+060+0,50+0,25+0=3,20;</a:t>
            </a:r>
          </a:p>
          <a:p>
            <a:pPr marL="609600" indent="-609600">
              <a:buFontTx/>
              <a:buAutoNum type="arabicPeriod"/>
            </a:pPr>
            <a:r>
              <a:rPr lang="en-US" sz="2800" smtClean="0"/>
              <a:t>1+0,85+0,60+0,50+0,25+0-0,50=2,70</a:t>
            </a:r>
          </a:p>
          <a:p>
            <a:pPr marL="609600" indent="-609600">
              <a:buFontTx/>
              <a:buAutoNum type="arabicPeriod"/>
            </a:pPr>
            <a:r>
              <a:rPr lang="en-US" sz="2800" smtClean="0"/>
              <a:t>1+0,85+0,60+0,50+0,25+0-0,50-1,0=1,70</a:t>
            </a:r>
          </a:p>
          <a:p>
            <a:pPr marL="609600" indent="-609600">
              <a:buFontTx/>
              <a:buAutoNum type="arabicPeriod"/>
            </a:pPr>
            <a:endParaRPr lang="ru-RU" sz="2800" smtClean="0"/>
          </a:p>
        </p:txBody>
      </p:sp>
    </p:spTree>
    <p:extLst>
      <p:ext uri="{BB962C8B-B14F-4D97-AF65-F5344CB8AC3E}">
        <p14:creationId xmlns:p14="http://schemas.microsoft.com/office/powerpoint/2010/main" val="2360596736"/>
      </p:ext>
    </p:extLst>
  </p:cSld>
  <p:clrMapOvr>
    <a:masterClrMapping/>
  </p:clrMapOvr>
  <p:transition spd="slow" advTm="5000">
    <p:cover/>
    <p:sndAc>
      <p:end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2000" fill="hold"/>
                                        <p:tgtEl>
                                          <p:spTgt spid="11266"/>
                                        </p:tgtEl>
                                        <p:attrNameLst>
                                          <p:attrName>ppt_w</p:attrName>
                                        </p:attrNameLst>
                                      </p:cBhvr>
                                      <p:tavLst>
                                        <p:tav tm="0">
                                          <p:val>
                                            <p:strVal val="#ppt_w"/>
                                          </p:val>
                                        </p:tav>
                                        <p:tav tm="100000">
                                          <p:val>
                                            <p:strVal val="#ppt_w"/>
                                          </p:val>
                                        </p:tav>
                                      </p:tavLst>
                                    </p:anim>
                                    <p:anim calcmode="lin" valueType="num">
                                      <p:cBhvr>
                                        <p:cTn id="8" dur="2000" fill="hold"/>
                                        <p:tgtEl>
                                          <p:spTgt spid="11266"/>
                                        </p:tgtEl>
                                        <p:attrNameLst>
                                          <p:attrName>ppt_h</p:attrName>
                                        </p:attrNameLst>
                                      </p:cBhvr>
                                      <p:tavLst>
                                        <p:tav tm="0">
                                          <p:val>
                                            <p:strVal val="#ppt_h"/>
                                          </p:val>
                                        </p:tav>
                                        <p:tav tm="30000">
                                          <p:val>
                                            <p:strVal val="#ppt_h/2"/>
                                          </p:val>
                                        </p:tav>
                                        <p:tav tm="40000">
                                          <p:val>
                                            <p:strVal val="#ppt_h"/>
                                          </p:val>
                                        </p:tav>
                                        <p:tav tm="50000">
                                          <p:val>
                                            <p:strVal val="#ppt_h/2"/>
                                          </p:val>
                                        </p:tav>
                                        <p:tav tm="60000">
                                          <p:val>
                                            <p:strVal val="#ppt_h"/>
                                          </p:val>
                                        </p:tav>
                                        <p:tav tm="69900">
                                          <p:val>
                                            <p:strVal val="#ppt_h/2"/>
                                          </p:val>
                                        </p:tav>
                                        <p:tav tm="80000">
                                          <p:val>
                                            <p:strVal val="#ppt_h"/>
                                          </p:val>
                                        </p:tav>
                                        <p:tav tm="100000">
                                          <p:val>
                                            <p:strVal val="#ppt_h"/>
                                          </p:val>
                                        </p:tav>
                                      </p:tavLst>
                                    </p:anim>
                                    <p:anim calcmode="lin" valueType="num">
                                      <p:cBhvr>
                                        <p:cTn id="9" dur="2000" fill="hold"/>
                                        <p:tgtEl>
                                          <p:spTgt spid="11266"/>
                                        </p:tgtEl>
                                        <p:attrNameLst>
                                          <p:attrName>ppt_x</p:attrName>
                                        </p:attrNameLst>
                                      </p:cBhvr>
                                      <p:tavLst>
                                        <p:tav tm="0">
                                          <p:val>
                                            <p:strVal val="#ppt_x-.4"/>
                                          </p:val>
                                        </p:tav>
                                        <p:tav tm="100000">
                                          <p:val>
                                            <p:strVal val="#ppt_x"/>
                                          </p:val>
                                        </p:tav>
                                      </p:tavLst>
                                    </p:anim>
                                    <p:anim calcmode="lin" valueType="num">
                                      <p:cBhvr>
                                        <p:cTn id="10" dur="2000" fill="hold"/>
                                        <p:tgtEl>
                                          <p:spTgt spid="11266"/>
                                        </p:tgtEl>
                                        <p:attrNameLst>
                                          <p:attrName>ppt_y</p:attrName>
                                        </p:attrNameLst>
                                      </p:cBhvr>
                                      <p:tavLst>
                                        <p:tav tm="0">
                                          <p:val>
                                            <p:strVal val="#ppt_y-.5"/>
                                          </p:val>
                                        </p:tav>
                                        <p:tav tm="20000">
                                          <p:val>
                                            <p:strVal val="#ppt_y-.2"/>
                                          </p:val>
                                        </p:tav>
                                        <p:tav tm="30000">
                                          <p:val>
                                            <p:strVal val="#ppt_y"/>
                                          </p:val>
                                        </p:tav>
                                        <p:tav tm="40000">
                                          <p:val>
                                            <p:strVal val="#ppt_y-.15"/>
                                          </p:val>
                                        </p:tav>
                                        <p:tav tm="50000">
                                          <p:val>
                                            <p:strVal val="#ppt_y"/>
                                          </p:val>
                                        </p:tav>
                                        <p:tav tm="60000">
                                          <p:val>
                                            <p:strVal val="#ppt_y-.1"/>
                                          </p:val>
                                        </p:tav>
                                        <p:tav tm="69900">
                                          <p:val>
                                            <p:strVal val="#ppt_y"/>
                                          </p:val>
                                        </p:tav>
                                        <p:tav tm="800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1" fill="hold">
                                          <p:stCondLst>
                                            <p:cond delay="0"/>
                                          </p:stCondLst>
                                        </p:cTn>
                                        <p:tgtEl>
                                          <p:spTgt spid="11267">
                                            <p:txEl>
                                              <p:pRg st="0" end="0"/>
                                            </p:txEl>
                                          </p:spTgt>
                                        </p:tgtEl>
                                        <p:attrNameLst>
                                          <p:attrName>style.visibility</p:attrName>
                                        </p:attrNameLst>
                                      </p:cBhvr>
                                      <p:to>
                                        <p:strVal val="visible"/>
                                      </p:to>
                                    </p:set>
                                    <p:animEffect transition="in" filter="fade">
                                      <p:cBhvr>
                                        <p:cTn id="15" dur="500">
                                          <p:stCondLst>
                                            <p:cond delay="0"/>
                                          </p:stCondLst>
                                        </p:cTn>
                                        <p:tgtEl>
                                          <p:spTgt spid="11267">
                                            <p:txEl>
                                              <p:pRg st="0" end="0"/>
                                            </p:txEl>
                                          </p:spTgt>
                                        </p:tgtEl>
                                      </p:cBhvr>
                                    </p:animEffect>
                                    <p:anim calcmode="lin" valueType="num">
                                      <p:cBhvr>
                                        <p:cTn id="16" dur="500" fill="hold">
                                          <p:stCondLst>
                                            <p:cond delay="0"/>
                                          </p:stCondLst>
                                        </p:cTn>
                                        <p:tgtEl>
                                          <p:spTgt spid="11267">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1" fill="hold">
                                          <p:stCondLst>
                                            <p:cond delay="0"/>
                                          </p:stCondLst>
                                        </p:cTn>
                                        <p:tgtEl>
                                          <p:spTgt spid="11267">
                                            <p:txEl>
                                              <p:pRg st="1" end="1"/>
                                            </p:txEl>
                                          </p:spTgt>
                                        </p:tgtEl>
                                        <p:attrNameLst>
                                          <p:attrName>style.visibility</p:attrName>
                                        </p:attrNameLst>
                                      </p:cBhvr>
                                      <p:to>
                                        <p:strVal val="visible"/>
                                      </p:to>
                                    </p:set>
                                    <p:animEffect transition="in" filter="fade">
                                      <p:cBhvr>
                                        <p:cTn id="22" dur="500">
                                          <p:stCondLst>
                                            <p:cond delay="0"/>
                                          </p:stCondLst>
                                        </p:cTn>
                                        <p:tgtEl>
                                          <p:spTgt spid="11267">
                                            <p:txEl>
                                              <p:pRg st="1" end="1"/>
                                            </p:txEl>
                                          </p:spTgt>
                                        </p:tgtEl>
                                      </p:cBhvr>
                                    </p:animEffect>
                                    <p:anim calcmode="lin" valueType="num">
                                      <p:cBhvr>
                                        <p:cTn id="23" dur="500" fill="hold">
                                          <p:stCondLst>
                                            <p:cond delay="0"/>
                                          </p:stCondLst>
                                        </p:cTn>
                                        <p:tgtEl>
                                          <p:spTgt spid="11267">
                                            <p:txEl>
                                              <p:pRg st="1" end="1"/>
                                            </p:txEl>
                                          </p:spTgt>
                                        </p:tgtEl>
                                        <p:attrNameLst>
                                          <p:attrName>ppt_x</p:attrName>
                                        </p:attrNameLst>
                                      </p:cBhvr>
                                      <p:tavLst>
                                        <p:tav tm="0">
                                          <p:val>
                                            <p:strVal val="#ppt_x-.1"/>
                                          </p:val>
                                        </p:tav>
                                        <p:tav tm="100000">
                                          <p:val>
                                            <p:strVal val="#ppt_x"/>
                                          </p:val>
                                        </p:tav>
                                      </p:tavLst>
                                    </p:anim>
                                    <p:anim calcmode="lin" valueType="num">
                                      <p:cBhvr>
                                        <p:cTn id="24" dur="500" fill="hold">
                                          <p:stCondLst>
                                            <p:cond delay="0"/>
                                          </p:stCondLst>
                                        </p:cTn>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0" presetClass="entr" presetSubtype="0" fill="hold" grpId="0" nodeType="clickEffect">
                                  <p:stCondLst>
                                    <p:cond delay="0"/>
                                  </p:stCondLst>
                                  <p:iterate type="lt">
                                    <p:tmPct val="10000"/>
                                  </p:iterate>
                                  <p:childTnLst>
                                    <p:set>
                                      <p:cBhvr>
                                        <p:cTn id="28" dur="1" fill="hold">
                                          <p:stCondLst>
                                            <p:cond delay="0"/>
                                          </p:stCondLst>
                                        </p:cTn>
                                        <p:tgtEl>
                                          <p:spTgt spid="11267">
                                            <p:txEl>
                                              <p:pRg st="2" end="2"/>
                                            </p:txEl>
                                          </p:spTgt>
                                        </p:tgtEl>
                                        <p:attrNameLst>
                                          <p:attrName>style.visibility</p:attrName>
                                        </p:attrNameLst>
                                      </p:cBhvr>
                                      <p:to>
                                        <p:strVal val="visible"/>
                                      </p:to>
                                    </p:set>
                                    <p:animEffect transition="in" filter="fade">
                                      <p:cBhvr>
                                        <p:cTn id="29" dur="500">
                                          <p:stCondLst>
                                            <p:cond delay="0"/>
                                          </p:stCondLst>
                                        </p:cTn>
                                        <p:tgtEl>
                                          <p:spTgt spid="11267">
                                            <p:txEl>
                                              <p:pRg st="2" end="2"/>
                                            </p:txEl>
                                          </p:spTgt>
                                        </p:tgtEl>
                                      </p:cBhvr>
                                    </p:animEffect>
                                    <p:anim calcmode="lin" valueType="num">
                                      <p:cBhvr>
                                        <p:cTn id="30" dur="500" fill="hold">
                                          <p:stCondLst>
                                            <p:cond delay="0"/>
                                          </p:stCondLst>
                                        </p:cTn>
                                        <p:tgtEl>
                                          <p:spTgt spid="11267">
                                            <p:txEl>
                                              <p:pRg st="2" end="2"/>
                                            </p:txEl>
                                          </p:spTgt>
                                        </p:tgtEl>
                                        <p:attrNameLst>
                                          <p:attrName>ppt_x</p:attrName>
                                        </p:attrNameLst>
                                      </p:cBhvr>
                                      <p:tavLst>
                                        <p:tav tm="0">
                                          <p:val>
                                            <p:strVal val="#ppt_x-.1"/>
                                          </p:val>
                                        </p:tav>
                                        <p:tav tm="100000">
                                          <p:val>
                                            <p:strVal val="#ppt_x"/>
                                          </p:val>
                                        </p:tav>
                                      </p:tavLst>
                                    </p:anim>
                                    <p:anim calcmode="lin" valueType="num">
                                      <p:cBhvr>
                                        <p:cTn id="31" dur="500" fill="hold">
                                          <p:stCondLst>
                                            <p:cond delay="0"/>
                                          </p:stCondLst>
                                        </p:cTn>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0" presetClass="entr" presetSubtype="0" fill="hold" grpId="0" nodeType="clickEffect">
                                  <p:stCondLst>
                                    <p:cond delay="0"/>
                                  </p:stCondLst>
                                  <p:iterate type="lt">
                                    <p:tmPct val="10000"/>
                                  </p:iterate>
                                  <p:childTnLst>
                                    <p:set>
                                      <p:cBhvr>
                                        <p:cTn id="35" dur="1" fill="hold">
                                          <p:stCondLst>
                                            <p:cond delay="0"/>
                                          </p:stCondLst>
                                        </p:cTn>
                                        <p:tgtEl>
                                          <p:spTgt spid="11267">
                                            <p:txEl>
                                              <p:pRg st="3" end="3"/>
                                            </p:txEl>
                                          </p:spTgt>
                                        </p:tgtEl>
                                        <p:attrNameLst>
                                          <p:attrName>style.visibility</p:attrName>
                                        </p:attrNameLst>
                                      </p:cBhvr>
                                      <p:to>
                                        <p:strVal val="visible"/>
                                      </p:to>
                                    </p:set>
                                    <p:animEffect transition="in" filter="fade">
                                      <p:cBhvr>
                                        <p:cTn id="36" dur="500">
                                          <p:stCondLst>
                                            <p:cond delay="0"/>
                                          </p:stCondLst>
                                        </p:cTn>
                                        <p:tgtEl>
                                          <p:spTgt spid="11267">
                                            <p:txEl>
                                              <p:pRg st="3" end="3"/>
                                            </p:txEl>
                                          </p:spTgt>
                                        </p:tgtEl>
                                      </p:cBhvr>
                                    </p:animEffect>
                                    <p:anim calcmode="lin" valueType="num">
                                      <p:cBhvr>
                                        <p:cTn id="37" dur="500" fill="hold">
                                          <p:stCondLst>
                                            <p:cond delay="0"/>
                                          </p:stCondLst>
                                        </p:cTn>
                                        <p:tgtEl>
                                          <p:spTgt spid="11267">
                                            <p:txEl>
                                              <p:pRg st="3" end="3"/>
                                            </p:txEl>
                                          </p:spTgt>
                                        </p:tgtEl>
                                        <p:attrNameLst>
                                          <p:attrName>ppt_x</p:attrName>
                                        </p:attrNameLst>
                                      </p:cBhvr>
                                      <p:tavLst>
                                        <p:tav tm="0">
                                          <p:val>
                                            <p:strVal val="#ppt_x-.1"/>
                                          </p:val>
                                        </p:tav>
                                        <p:tav tm="100000">
                                          <p:val>
                                            <p:strVal val="#ppt_x"/>
                                          </p:val>
                                        </p:tav>
                                      </p:tavLst>
                                    </p:anim>
                                    <p:anim calcmode="lin" valueType="num">
                                      <p:cBhvr>
                                        <p:cTn id="38" dur="500" fill="hold">
                                          <p:stCondLst>
                                            <p:cond delay="0"/>
                                          </p:stCondLst>
                                        </p:cTn>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0" presetClass="entr" presetSubtype="0" fill="hold" grpId="0" nodeType="clickEffect">
                                  <p:stCondLst>
                                    <p:cond delay="0"/>
                                  </p:stCondLst>
                                  <p:iterate type="lt">
                                    <p:tmPct val="10000"/>
                                  </p:iterate>
                                  <p:childTnLst>
                                    <p:set>
                                      <p:cBhvr>
                                        <p:cTn id="42" dur="1" fill="hold">
                                          <p:stCondLst>
                                            <p:cond delay="0"/>
                                          </p:stCondLst>
                                        </p:cTn>
                                        <p:tgtEl>
                                          <p:spTgt spid="11267">
                                            <p:txEl>
                                              <p:pRg st="4" end="4"/>
                                            </p:txEl>
                                          </p:spTgt>
                                        </p:tgtEl>
                                        <p:attrNameLst>
                                          <p:attrName>style.visibility</p:attrName>
                                        </p:attrNameLst>
                                      </p:cBhvr>
                                      <p:to>
                                        <p:strVal val="visible"/>
                                      </p:to>
                                    </p:set>
                                    <p:animEffect transition="in" filter="fade">
                                      <p:cBhvr>
                                        <p:cTn id="43" dur="500">
                                          <p:stCondLst>
                                            <p:cond delay="0"/>
                                          </p:stCondLst>
                                        </p:cTn>
                                        <p:tgtEl>
                                          <p:spTgt spid="11267">
                                            <p:txEl>
                                              <p:pRg st="4" end="4"/>
                                            </p:txEl>
                                          </p:spTgt>
                                        </p:tgtEl>
                                      </p:cBhvr>
                                    </p:animEffect>
                                    <p:anim calcmode="lin" valueType="num">
                                      <p:cBhvr>
                                        <p:cTn id="44" dur="500" fill="hold">
                                          <p:stCondLst>
                                            <p:cond delay="0"/>
                                          </p:stCondLst>
                                        </p:cTn>
                                        <p:tgtEl>
                                          <p:spTgt spid="11267">
                                            <p:txEl>
                                              <p:pRg st="4" end="4"/>
                                            </p:txEl>
                                          </p:spTgt>
                                        </p:tgtEl>
                                        <p:attrNameLst>
                                          <p:attrName>ppt_x</p:attrName>
                                        </p:attrNameLst>
                                      </p:cBhvr>
                                      <p:tavLst>
                                        <p:tav tm="0">
                                          <p:val>
                                            <p:strVal val="#ppt_x-.1"/>
                                          </p:val>
                                        </p:tav>
                                        <p:tav tm="100000">
                                          <p:val>
                                            <p:strVal val="#ppt_x"/>
                                          </p:val>
                                        </p:tav>
                                      </p:tavLst>
                                    </p:anim>
                                    <p:anim calcmode="lin" valueType="num">
                                      <p:cBhvr>
                                        <p:cTn id="45" dur="500" fill="hold">
                                          <p:stCondLst>
                                            <p:cond delay="0"/>
                                          </p:stCondLst>
                                        </p:cTn>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0" presetClass="entr" presetSubtype="0" fill="hold" grpId="0" nodeType="clickEffect">
                                  <p:stCondLst>
                                    <p:cond delay="0"/>
                                  </p:stCondLst>
                                  <p:iterate type="lt">
                                    <p:tmPct val="10000"/>
                                  </p:iterate>
                                  <p:childTnLst>
                                    <p:set>
                                      <p:cBhvr>
                                        <p:cTn id="49" dur="1" fill="hold">
                                          <p:stCondLst>
                                            <p:cond delay="0"/>
                                          </p:stCondLst>
                                        </p:cTn>
                                        <p:tgtEl>
                                          <p:spTgt spid="11267">
                                            <p:txEl>
                                              <p:pRg st="5" end="5"/>
                                            </p:txEl>
                                          </p:spTgt>
                                        </p:tgtEl>
                                        <p:attrNameLst>
                                          <p:attrName>style.visibility</p:attrName>
                                        </p:attrNameLst>
                                      </p:cBhvr>
                                      <p:to>
                                        <p:strVal val="visible"/>
                                      </p:to>
                                    </p:set>
                                    <p:animEffect transition="in" filter="fade">
                                      <p:cBhvr>
                                        <p:cTn id="50" dur="500">
                                          <p:stCondLst>
                                            <p:cond delay="0"/>
                                          </p:stCondLst>
                                        </p:cTn>
                                        <p:tgtEl>
                                          <p:spTgt spid="11267">
                                            <p:txEl>
                                              <p:pRg st="5" end="5"/>
                                            </p:txEl>
                                          </p:spTgt>
                                        </p:tgtEl>
                                      </p:cBhvr>
                                    </p:animEffect>
                                    <p:anim calcmode="lin" valueType="num">
                                      <p:cBhvr>
                                        <p:cTn id="51" dur="500" fill="hold">
                                          <p:stCondLst>
                                            <p:cond delay="0"/>
                                          </p:stCondLst>
                                        </p:cTn>
                                        <p:tgtEl>
                                          <p:spTgt spid="11267">
                                            <p:txEl>
                                              <p:pRg st="5" end="5"/>
                                            </p:txEl>
                                          </p:spTgt>
                                        </p:tgtEl>
                                        <p:attrNameLst>
                                          <p:attrName>ppt_x</p:attrName>
                                        </p:attrNameLst>
                                      </p:cBhvr>
                                      <p:tavLst>
                                        <p:tav tm="0">
                                          <p:val>
                                            <p:strVal val="#ppt_x-.1"/>
                                          </p:val>
                                        </p:tav>
                                        <p:tav tm="100000">
                                          <p:val>
                                            <p:strVal val="#ppt_x"/>
                                          </p:val>
                                        </p:tav>
                                      </p:tavLst>
                                    </p:anim>
                                    <p:anim calcmode="lin" valueType="num">
                                      <p:cBhvr>
                                        <p:cTn id="52" dur="500" fill="hold">
                                          <p:stCondLst>
                                            <p:cond delay="0"/>
                                          </p:stCondLst>
                                        </p:cTn>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0" presetClass="entr" presetSubtype="0" fill="hold" grpId="0" nodeType="clickEffect">
                                  <p:stCondLst>
                                    <p:cond delay="0"/>
                                  </p:stCondLst>
                                  <p:iterate type="lt">
                                    <p:tmPct val="10000"/>
                                  </p:iterate>
                                  <p:childTnLst>
                                    <p:set>
                                      <p:cBhvr>
                                        <p:cTn id="56" dur="1" fill="hold">
                                          <p:stCondLst>
                                            <p:cond delay="0"/>
                                          </p:stCondLst>
                                        </p:cTn>
                                        <p:tgtEl>
                                          <p:spTgt spid="11267">
                                            <p:txEl>
                                              <p:pRg st="6" end="6"/>
                                            </p:txEl>
                                          </p:spTgt>
                                        </p:tgtEl>
                                        <p:attrNameLst>
                                          <p:attrName>style.visibility</p:attrName>
                                        </p:attrNameLst>
                                      </p:cBhvr>
                                      <p:to>
                                        <p:strVal val="visible"/>
                                      </p:to>
                                    </p:set>
                                    <p:animEffect transition="in" filter="fade">
                                      <p:cBhvr>
                                        <p:cTn id="57" dur="500">
                                          <p:stCondLst>
                                            <p:cond delay="0"/>
                                          </p:stCondLst>
                                        </p:cTn>
                                        <p:tgtEl>
                                          <p:spTgt spid="11267">
                                            <p:txEl>
                                              <p:pRg st="6" end="6"/>
                                            </p:txEl>
                                          </p:spTgt>
                                        </p:tgtEl>
                                      </p:cBhvr>
                                    </p:animEffect>
                                    <p:anim calcmode="lin" valueType="num">
                                      <p:cBhvr>
                                        <p:cTn id="58" dur="500" fill="hold">
                                          <p:stCondLst>
                                            <p:cond delay="0"/>
                                          </p:stCondLst>
                                        </p:cTn>
                                        <p:tgtEl>
                                          <p:spTgt spid="11267">
                                            <p:txEl>
                                              <p:pRg st="6" end="6"/>
                                            </p:txEl>
                                          </p:spTgt>
                                        </p:tgtEl>
                                        <p:attrNameLst>
                                          <p:attrName>ppt_x</p:attrName>
                                        </p:attrNameLst>
                                      </p:cBhvr>
                                      <p:tavLst>
                                        <p:tav tm="0">
                                          <p:val>
                                            <p:strVal val="#ppt_x-.1"/>
                                          </p:val>
                                        </p:tav>
                                        <p:tav tm="100000">
                                          <p:val>
                                            <p:strVal val="#ppt_x"/>
                                          </p:val>
                                        </p:tav>
                                      </p:tavLst>
                                    </p:anim>
                                    <p:anim calcmode="lin" valueType="num">
                                      <p:cBhvr>
                                        <p:cTn id="59" dur="500" fill="hold">
                                          <p:stCondLst>
                                            <p:cond delay="0"/>
                                          </p:stCondLst>
                                        </p:cTn>
                                        <p:tgtEl>
                                          <p:spTgt spid="112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0" presetClass="entr" presetSubtype="0" fill="hold" grpId="0" nodeType="clickEffect">
                                  <p:stCondLst>
                                    <p:cond delay="0"/>
                                  </p:stCondLst>
                                  <p:iterate type="lt">
                                    <p:tmPct val="10000"/>
                                  </p:iterate>
                                  <p:childTnLst>
                                    <p:set>
                                      <p:cBhvr>
                                        <p:cTn id="63" dur="1" fill="hold">
                                          <p:stCondLst>
                                            <p:cond delay="0"/>
                                          </p:stCondLst>
                                        </p:cTn>
                                        <p:tgtEl>
                                          <p:spTgt spid="11267">
                                            <p:txEl>
                                              <p:pRg st="7" end="7"/>
                                            </p:txEl>
                                          </p:spTgt>
                                        </p:tgtEl>
                                        <p:attrNameLst>
                                          <p:attrName>style.visibility</p:attrName>
                                        </p:attrNameLst>
                                      </p:cBhvr>
                                      <p:to>
                                        <p:strVal val="visible"/>
                                      </p:to>
                                    </p:set>
                                    <p:animEffect transition="in" filter="fade">
                                      <p:cBhvr>
                                        <p:cTn id="64" dur="500">
                                          <p:stCondLst>
                                            <p:cond delay="0"/>
                                          </p:stCondLst>
                                        </p:cTn>
                                        <p:tgtEl>
                                          <p:spTgt spid="11267">
                                            <p:txEl>
                                              <p:pRg st="7" end="7"/>
                                            </p:txEl>
                                          </p:spTgt>
                                        </p:tgtEl>
                                      </p:cBhvr>
                                    </p:animEffect>
                                    <p:anim calcmode="lin" valueType="num">
                                      <p:cBhvr>
                                        <p:cTn id="65" dur="500" fill="hold">
                                          <p:stCondLst>
                                            <p:cond delay="0"/>
                                          </p:stCondLst>
                                        </p:cTn>
                                        <p:tgtEl>
                                          <p:spTgt spid="11267">
                                            <p:txEl>
                                              <p:pRg st="7" end="7"/>
                                            </p:txEl>
                                          </p:spTgt>
                                        </p:tgtEl>
                                        <p:attrNameLst>
                                          <p:attrName>ppt_x</p:attrName>
                                        </p:attrNameLst>
                                      </p:cBhvr>
                                      <p:tavLst>
                                        <p:tav tm="0">
                                          <p:val>
                                            <p:strVal val="#ppt_x-.1"/>
                                          </p:val>
                                        </p:tav>
                                        <p:tav tm="100000">
                                          <p:val>
                                            <p:strVal val="#ppt_x"/>
                                          </p:val>
                                        </p:tav>
                                      </p:tavLst>
                                    </p:anim>
                                    <p:anim calcmode="lin" valueType="num">
                                      <p:cBhvr>
                                        <p:cTn id="66" dur="500" fill="hold">
                                          <p:stCondLst>
                                            <p:cond delay="0"/>
                                          </p:stCondLst>
                                        </p:cTn>
                                        <p:tgtEl>
                                          <p:spTgt spid="11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0" y="0"/>
            <a:ext cx="8229600" cy="5145088"/>
          </a:xfrm>
        </p:spPr>
        <p:txBody>
          <a:bodyPr/>
          <a:lstStyle/>
          <a:p>
            <a:endParaRPr lang="ru-RU" smtClean="0"/>
          </a:p>
        </p:txBody>
      </p:sp>
      <p:grpSp>
        <p:nvGrpSpPr>
          <p:cNvPr id="60419" name="Group 106"/>
          <p:cNvGrpSpPr>
            <a:grpSpLocks noChangeAspect="1"/>
          </p:cNvGrpSpPr>
          <p:nvPr/>
        </p:nvGrpSpPr>
        <p:grpSpPr bwMode="auto">
          <a:xfrm>
            <a:off x="1079500" y="46038"/>
            <a:ext cx="5784850" cy="8572500"/>
            <a:chOff x="2265" y="1896"/>
            <a:chExt cx="7144" cy="10452"/>
          </a:xfrm>
        </p:grpSpPr>
        <p:sp>
          <p:nvSpPr>
            <p:cNvPr id="60420" name="AutoShape 107"/>
            <p:cNvSpPr>
              <a:spLocks noChangeAspect="1" noChangeArrowheads="1"/>
            </p:cNvSpPr>
            <p:nvPr/>
          </p:nvSpPr>
          <p:spPr bwMode="auto">
            <a:xfrm>
              <a:off x="2265" y="1896"/>
              <a:ext cx="7144" cy="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ru-RU"/>
            </a:p>
          </p:txBody>
        </p:sp>
        <p:sp>
          <p:nvSpPr>
            <p:cNvPr id="60421" name="Line 108"/>
            <p:cNvSpPr>
              <a:spLocks noChangeShapeType="1"/>
            </p:cNvSpPr>
            <p:nvPr/>
          </p:nvSpPr>
          <p:spPr bwMode="auto">
            <a:xfrm>
              <a:off x="3536" y="2175"/>
              <a:ext cx="0" cy="3623"/>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ru-RU"/>
            </a:p>
          </p:txBody>
        </p:sp>
        <p:sp>
          <p:nvSpPr>
            <p:cNvPr id="60422" name="Line 109"/>
            <p:cNvSpPr>
              <a:spLocks noChangeShapeType="1"/>
            </p:cNvSpPr>
            <p:nvPr/>
          </p:nvSpPr>
          <p:spPr bwMode="auto">
            <a:xfrm>
              <a:off x="3536" y="5798"/>
              <a:ext cx="49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0423" name="Line 110"/>
            <p:cNvSpPr>
              <a:spLocks noChangeShapeType="1"/>
            </p:cNvSpPr>
            <p:nvPr/>
          </p:nvSpPr>
          <p:spPr bwMode="auto">
            <a:xfrm>
              <a:off x="3960"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24" name="Line 111"/>
            <p:cNvSpPr>
              <a:spLocks noChangeShapeType="1"/>
            </p:cNvSpPr>
            <p:nvPr/>
          </p:nvSpPr>
          <p:spPr bwMode="auto">
            <a:xfrm>
              <a:off x="4383"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25" name="Line 112"/>
            <p:cNvSpPr>
              <a:spLocks noChangeShapeType="1"/>
            </p:cNvSpPr>
            <p:nvPr/>
          </p:nvSpPr>
          <p:spPr bwMode="auto">
            <a:xfrm>
              <a:off x="4807"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26" name="Line 113"/>
            <p:cNvSpPr>
              <a:spLocks noChangeShapeType="1"/>
            </p:cNvSpPr>
            <p:nvPr/>
          </p:nvSpPr>
          <p:spPr bwMode="auto">
            <a:xfrm>
              <a:off x="5230"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27" name="Line 114"/>
            <p:cNvSpPr>
              <a:spLocks noChangeShapeType="1"/>
            </p:cNvSpPr>
            <p:nvPr/>
          </p:nvSpPr>
          <p:spPr bwMode="auto">
            <a:xfrm>
              <a:off x="5654"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28" name="Line 115"/>
            <p:cNvSpPr>
              <a:spLocks noChangeShapeType="1"/>
            </p:cNvSpPr>
            <p:nvPr/>
          </p:nvSpPr>
          <p:spPr bwMode="auto">
            <a:xfrm>
              <a:off x="6077"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29" name="Line 116"/>
            <p:cNvSpPr>
              <a:spLocks noChangeShapeType="1"/>
            </p:cNvSpPr>
            <p:nvPr/>
          </p:nvSpPr>
          <p:spPr bwMode="auto">
            <a:xfrm>
              <a:off x="6501"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0" name="Line 117"/>
            <p:cNvSpPr>
              <a:spLocks noChangeShapeType="1"/>
            </p:cNvSpPr>
            <p:nvPr/>
          </p:nvSpPr>
          <p:spPr bwMode="auto">
            <a:xfrm>
              <a:off x="6924"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1" name="Line 118"/>
            <p:cNvSpPr>
              <a:spLocks noChangeShapeType="1"/>
            </p:cNvSpPr>
            <p:nvPr/>
          </p:nvSpPr>
          <p:spPr bwMode="auto">
            <a:xfrm>
              <a:off x="7348" y="5659"/>
              <a:ext cx="0" cy="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2" name="Line 119"/>
            <p:cNvSpPr>
              <a:spLocks noChangeShapeType="1"/>
            </p:cNvSpPr>
            <p:nvPr/>
          </p:nvSpPr>
          <p:spPr bwMode="auto">
            <a:xfrm>
              <a:off x="3395" y="4962"/>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3" name="Line 120"/>
            <p:cNvSpPr>
              <a:spLocks noChangeShapeType="1"/>
            </p:cNvSpPr>
            <p:nvPr/>
          </p:nvSpPr>
          <p:spPr bwMode="auto">
            <a:xfrm>
              <a:off x="3395" y="4126"/>
              <a:ext cx="2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4" name="Line 121"/>
            <p:cNvSpPr>
              <a:spLocks noChangeShapeType="1"/>
            </p:cNvSpPr>
            <p:nvPr/>
          </p:nvSpPr>
          <p:spPr bwMode="auto">
            <a:xfrm>
              <a:off x="3395" y="3429"/>
              <a:ext cx="2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5" name="Line 122"/>
            <p:cNvSpPr>
              <a:spLocks noChangeShapeType="1"/>
            </p:cNvSpPr>
            <p:nvPr/>
          </p:nvSpPr>
          <p:spPr bwMode="auto">
            <a:xfrm>
              <a:off x="3395" y="2732"/>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36" name="Text Box 123"/>
            <p:cNvSpPr txBox="1">
              <a:spLocks noChangeArrowheads="1"/>
            </p:cNvSpPr>
            <p:nvPr/>
          </p:nvSpPr>
          <p:spPr bwMode="auto">
            <a:xfrm>
              <a:off x="2971" y="2314"/>
              <a:ext cx="424"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4</a:t>
              </a:r>
              <a:endParaRPr lang="ru-RU"/>
            </a:p>
          </p:txBody>
        </p:sp>
        <p:sp>
          <p:nvSpPr>
            <p:cNvPr id="60437" name="Text Box 124"/>
            <p:cNvSpPr txBox="1">
              <a:spLocks noChangeArrowheads="1"/>
            </p:cNvSpPr>
            <p:nvPr/>
          </p:nvSpPr>
          <p:spPr bwMode="auto">
            <a:xfrm>
              <a:off x="2971" y="3150"/>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3</a:t>
              </a:r>
              <a:endParaRPr lang="ru-RU"/>
            </a:p>
          </p:txBody>
        </p:sp>
        <p:sp>
          <p:nvSpPr>
            <p:cNvPr id="60438" name="Text Box 125"/>
            <p:cNvSpPr txBox="1">
              <a:spLocks noChangeArrowheads="1"/>
            </p:cNvSpPr>
            <p:nvPr/>
          </p:nvSpPr>
          <p:spPr bwMode="auto">
            <a:xfrm>
              <a:off x="2971" y="3986"/>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2</a:t>
              </a:r>
              <a:endParaRPr lang="ru-RU"/>
            </a:p>
          </p:txBody>
        </p:sp>
        <p:sp>
          <p:nvSpPr>
            <p:cNvPr id="60439" name="Text Box 126"/>
            <p:cNvSpPr txBox="1">
              <a:spLocks noChangeArrowheads="1"/>
            </p:cNvSpPr>
            <p:nvPr/>
          </p:nvSpPr>
          <p:spPr bwMode="auto">
            <a:xfrm>
              <a:off x="2830" y="4822"/>
              <a:ext cx="424"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1</a:t>
              </a:r>
              <a:endParaRPr lang="ru-RU"/>
            </a:p>
          </p:txBody>
        </p:sp>
        <p:sp>
          <p:nvSpPr>
            <p:cNvPr id="60440" name="Text Box 127"/>
            <p:cNvSpPr txBox="1">
              <a:spLocks noChangeArrowheads="1"/>
            </p:cNvSpPr>
            <p:nvPr/>
          </p:nvSpPr>
          <p:spPr bwMode="auto">
            <a:xfrm>
              <a:off x="3677" y="5937"/>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1</a:t>
              </a:r>
              <a:endParaRPr lang="ru-RU"/>
            </a:p>
          </p:txBody>
        </p:sp>
        <p:sp>
          <p:nvSpPr>
            <p:cNvPr id="60441" name="Text Box 128"/>
            <p:cNvSpPr txBox="1">
              <a:spLocks noChangeArrowheads="1"/>
            </p:cNvSpPr>
            <p:nvPr/>
          </p:nvSpPr>
          <p:spPr bwMode="auto">
            <a:xfrm>
              <a:off x="4101" y="5937"/>
              <a:ext cx="28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2</a:t>
              </a:r>
              <a:endParaRPr lang="ru-RU"/>
            </a:p>
          </p:txBody>
        </p:sp>
        <p:sp>
          <p:nvSpPr>
            <p:cNvPr id="60442" name="Text Box 129"/>
            <p:cNvSpPr txBox="1">
              <a:spLocks noChangeArrowheads="1"/>
            </p:cNvSpPr>
            <p:nvPr/>
          </p:nvSpPr>
          <p:spPr bwMode="auto">
            <a:xfrm>
              <a:off x="4524" y="5937"/>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3</a:t>
              </a:r>
              <a:endParaRPr lang="ru-RU"/>
            </a:p>
          </p:txBody>
        </p:sp>
        <p:sp>
          <p:nvSpPr>
            <p:cNvPr id="60443" name="Text Box 130"/>
            <p:cNvSpPr txBox="1">
              <a:spLocks noChangeArrowheads="1"/>
            </p:cNvSpPr>
            <p:nvPr/>
          </p:nvSpPr>
          <p:spPr bwMode="auto">
            <a:xfrm>
              <a:off x="4948" y="5937"/>
              <a:ext cx="28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4</a:t>
              </a:r>
              <a:endParaRPr lang="ru-RU"/>
            </a:p>
          </p:txBody>
        </p:sp>
        <p:sp>
          <p:nvSpPr>
            <p:cNvPr id="60444" name="Text Box 131"/>
            <p:cNvSpPr txBox="1">
              <a:spLocks noChangeArrowheads="1"/>
            </p:cNvSpPr>
            <p:nvPr/>
          </p:nvSpPr>
          <p:spPr bwMode="auto">
            <a:xfrm>
              <a:off x="5371" y="5937"/>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5</a:t>
              </a:r>
              <a:endParaRPr lang="ru-RU"/>
            </a:p>
          </p:txBody>
        </p:sp>
        <p:sp>
          <p:nvSpPr>
            <p:cNvPr id="60445" name="Text Box 132"/>
            <p:cNvSpPr txBox="1">
              <a:spLocks noChangeArrowheads="1"/>
            </p:cNvSpPr>
            <p:nvPr/>
          </p:nvSpPr>
          <p:spPr bwMode="auto">
            <a:xfrm>
              <a:off x="5795" y="5937"/>
              <a:ext cx="28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6</a:t>
              </a:r>
              <a:endParaRPr lang="ru-RU"/>
            </a:p>
          </p:txBody>
        </p:sp>
        <p:sp>
          <p:nvSpPr>
            <p:cNvPr id="60446" name="Text Box 133"/>
            <p:cNvSpPr txBox="1">
              <a:spLocks noChangeArrowheads="1"/>
            </p:cNvSpPr>
            <p:nvPr/>
          </p:nvSpPr>
          <p:spPr bwMode="auto">
            <a:xfrm>
              <a:off x="6218" y="5937"/>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7</a:t>
              </a:r>
              <a:endParaRPr lang="ru-RU"/>
            </a:p>
          </p:txBody>
        </p:sp>
        <p:sp>
          <p:nvSpPr>
            <p:cNvPr id="60447" name="Text Box 134"/>
            <p:cNvSpPr txBox="1">
              <a:spLocks noChangeArrowheads="1"/>
            </p:cNvSpPr>
            <p:nvPr/>
          </p:nvSpPr>
          <p:spPr bwMode="auto">
            <a:xfrm>
              <a:off x="6642" y="5937"/>
              <a:ext cx="28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8</a:t>
              </a:r>
              <a:endParaRPr lang="ru-RU"/>
            </a:p>
          </p:txBody>
        </p:sp>
        <p:sp>
          <p:nvSpPr>
            <p:cNvPr id="60448" name="Text Box 135"/>
            <p:cNvSpPr txBox="1">
              <a:spLocks noChangeArrowheads="1"/>
            </p:cNvSpPr>
            <p:nvPr/>
          </p:nvSpPr>
          <p:spPr bwMode="auto">
            <a:xfrm>
              <a:off x="7065" y="5937"/>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a:t>9</a:t>
              </a:r>
              <a:endParaRPr lang="ru-RU"/>
            </a:p>
          </p:txBody>
        </p:sp>
        <p:sp>
          <p:nvSpPr>
            <p:cNvPr id="60449" name="Line 136"/>
            <p:cNvSpPr>
              <a:spLocks noChangeShapeType="1"/>
            </p:cNvSpPr>
            <p:nvPr/>
          </p:nvSpPr>
          <p:spPr bwMode="auto">
            <a:xfrm>
              <a:off x="3536" y="4962"/>
              <a:ext cx="424" cy="1"/>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ru-RU"/>
            </a:p>
          </p:txBody>
        </p:sp>
        <p:sp>
          <p:nvSpPr>
            <p:cNvPr id="60450" name="Line 137"/>
            <p:cNvSpPr>
              <a:spLocks noChangeShapeType="1"/>
            </p:cNvSpPr>
            <p:nvPr/>
          </p:nvSpPr>
          <p:spPr bwMode="auto">
            <a:xfrm>
              <a:off x="3960" y="4962"/>
              <a:ext cx="0" cy="836"/>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ru-RU"/>
            </a:p>
          </p:txBody>
        </p:sp>
        <p:sp>
          <p:nvSpPr>
            <p:cNvPr id="60451" name="Line 138"/>
            <p:cNvSpPr>
              <a:spLocks noChangeShapeType="1"/>
            </p:cNvSpPr>
            <p:nvPr/>
          </p:nvSpPr>
          <p:spPr bwMode="auto">
            <a:xfrm>
              <a:off x="3536" y="4265"/>
              <a:ext cx="8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2" name="Line 139"/>
            <p:cNvSpPr>
              <a:spLocks noChangeShapeType="1"/>
            </p:cNvSpPr>
            <p:nvPr/>
          </p:nvSpPr>
          <p:spPr bwMode="auto">
            <a:xfrm>
              <a:off x="4383" y="4265"/>
              <a:ext cx="0" cy="153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3" name="Line 140"/>
            <p:cNvSpPr>
              <a:spLocks noChangeShapeType="1"/>
            </p:cNvSpPr>
            <p:nvPr/>
          </p:nvSpPr>
          <p:spPr bwMode="auto">
            <a:xfrm>
              <a:off x="3536" y="3847"/>
              <a:ext cx="1271"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4" name="Line 141"/>
            <p:cNvSpPr>
              <a:spLocks noChangeShapeType="1"/>
            </p:cNvSpPr>
            <p:nvPr/>
          </p:nvSpPr>
          <p:spPr bwMode="auto">
            <a:xfrm>
              <a:off x="4807" y="3847"/>
              <a:ext cx="0" cy="195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5" name="Line 142"/>
            <p:cNvSpPr>
              <a:spLocks noChangeShapeType="1"/>
            </p:cNvSpPr>
            <p:nvPr/>
          </p:nvSpPr>
          <p:spPr bwMode="auto">
            <a:xfrm>
              <a:off x="3592" y="3568"/>
              <a:ext cx="169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6" name="Line 143"/>
            <p:cNvSpPr>
              <a:spLocks noChangeShapeType="1"/>
            </p:cNvSpPr>
            <p:nvPr/>
          </p:nvSpPr>
          <p:spPr bwMode="auto">
            <a:xfrm>
              <a:off x="5286" y="3568"/>
              <a:ext cx="0" cy="209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7" name="Line 144"/>
            <p:cNvSpPr>
              <a:spLocks noChangeShapeType="1"/>
            </p:cNvSpPr>
            <p:nvPr/>
          </p:nvSpPr>
          <p:spPr bwMode="auto">
            <a:xfrm>
              <a:off x="3592" y="3290"/>
              <a:ext cx="211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8" name="Line 145"/>
            <p:cNvSpPr>
              <a:spLocks noChangeShapeType="1"/>
            </p:cNvSpPr>
            <p:nvPr/>
          </p:nvSpPr>
          <p:spPr bwMode="auto">
            <a:xfrm>
              <a:off x="5710" y="3290"/>
              <a:ext cx="0" cy="236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59" name="Line 146"/>
            <p:cNvSpPr>
              <a:spLocks noChangeShapeType="1"/>
            </p:cNvSpPr>
            <p:nvPr/>
          </p:nvSpPr>
          <p:spPr bwMode="auto">
            <a:xfrm>
              <a:off x="5710" y="3290"/>
              <a:ext cx="42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0460" name="Line 147"/>
            <p:cNvSpPr>
              <a:spLocks noChangeShapeType="1"/>
            </p:cNvSpPr>
            <p:nvPr/>
          </p:nvSpPr>
          <p:spPr bwMode="auto">
            <a:xfrm>
              <a:off x="6133" y="3290"/>
              <a:ext cx="0" cy="22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61" name="Line 148"/>
            <p:cNvSpPr>
              <a:spLocks noChangeShapeType="1"/>
            </p:cNvSpPr>
            <p:nvPr/>
          </p:nvSpPr>
          <p:spPr bwMode="auto">
            <a:xfrm>
              <a:off x="3451" y="3708"/>
              <a:ext cx="310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62" name="Line 149"/>
            <p:cNvSpPr>
              <a:spLocks noChangeShapeType="1"/>
            </p:cNvSpPr>
            <p:nvPr/>
          </p:nvSpPr>
          <p:spPr bwMode="auto">
            <a:xfrm>
              <a:off x="6557" y="3708"/>
              <a:ext cx="0" cy="195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63" name="Line 150"/>
            <p:cNvSpPr>
              <a:spLocks noChangeShapeType="1"/>
            </p:cNvSpPr>
            <p:nvPr/>
          </p:nvSpPr>
          <p:spPr bwMode="auto">
            <a:xfrm>
              <a:off x="3592" y="4404"/>
              <a:ext cx="338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64" name="Line 151"/>
            <p:cNvSpPr>
              <a:spLocks noChangeShapeType="1"/>
            </p:cNvSpPr>
            <p:nvPr/>
          </p:nvSpPr>
          <p:spPr bwMode="auto">
            <a:xfrm>
              <a:off x="6981" y="4404"/>
              <a:ext cx="0" cy="125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65" name="Freeform 152"/>
            <p:cNvSpPr>
              <a:spLocks/>
            </p:cNvSpPr>
            <p:nvPr/>
          </p:nvSpPr>
          <p:spPr bwMode="auto">
            <a:xfrm>
              <a:off x="3451" y="4962"/>
              <a:ext cx="565" cy="836"/>
            </a:xfrm>
            <a:custGeom>
              <a:avLst/>
              <a:gdLst>
                <a:gd name="T0" fmla="*/ 0 w 540"/>
                <a:gd name="T1" fmla="*/ 836 h 1080"/>
                <a:gd name="T2" fmla="*/ 565 w 540"/>
                <a:gd name="T3" fmla="*/ 0 h 1080"/>
                <a:gd name="T4" fmla="*/ 0 60000 65536"/>
                <a:gd name="T5" fmla="*/ 0 60000 65536"/>
              </a:gdLst>
              <a:ahLst/>
              <a:cxnLst>
                <a:cxn ang="T4">
                  <a:pos x="T0" y="T1"/>
                </a:cxn>
                <a:cxn ang="T5">
                  <a:pos x="T2" y="T3"/>
                </a:cxn>
              </a:cxnLst>
              <a:rect l="0" t="0" r="r" b="b"/>
              <a:pathLst>
                <a:path w="540" h="1080">
                  <a:moveTo>
                    <a:pt x="0" y="1080"/>
                  </a:moveTo>
                  <a:cubicBezTo>
                    <a:pt x="225" y="630"/>
                    <a:pt x="450" y="180"/>
                    <a:pt x="5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66" name="Freeform 153"/>
            <p:cNvSpPr>
              <a:spLocks/>
            </p:cNvSpPr>
            <p:nvPr/>
          </p:nvSpPr>
          <p:spPr bwMode="auto">
            <a:xfrm>
              <a:off x="4016" y="4265"/>
              <a:ext cx="423" cy="697"/>
            </a:xfrm>
            <a:custGeom>
              <a:avLst/>
              <a:gdLst>
                <a:gd name="T0" fmla="*/ 0 w 540"/>
                <a:gd name="T1" fmla="*/ 697 h 900"/>
                <a:gd name="T2" fmla="*/ 423 w 540"/>
                <a:gd name="T3" fmla="*/ 0 h 900"/>
                <a:gd name="T4" fmla="*/ 0 60000 65536"/>
                <a:gd name="T5" fmla="*/ 0 60000 65536"/>
              </a:gdLst>
              <a:ahLst/>
              <a:cxnLst>
                <a:cxn ang="T4">
                  <a:pos x="T0" y="T1"/>
                </a:cxn>
                <a:cxn ang="T5">
                  <a:pos x="T2" y="T3"/>
                </a:cxn>
              </a:cxnLst>
              <a:rect l="0" t="0" r="r" b="b"/>
              <a:pathLst>
                <a:path w="540" h="900">
                  <a:moveTo>
                    <a:pt x="0" y="900"/>
                  </a:moveTo>
                  <a:cubicBezTo>
                    <a:pt x="225" y="525"/>
                    <a:pt x="450" y="150"/>
                    <a:pt x="5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67" name="Freeform 154"/>
            <p:cNvSpPr>
              <a:spLocks/>
            </p:cNvSpPr>
            <p:nvPr/>
          </p:nvSpPr>
          <p:spPr bwMode="auto">
            <a:xfrm>
              <a:off x="4439" y="3847"/>
              <a:ext cx="424" cy="418"/>
            </a:xfrm>
            <a:custGeom>
              <a:avLst/>
              <a:gdLst>
                <a:gd name="T0" fmla="*/ 0 w 540"/>
                <a:gd name="T1" fmla="*/ 418 h 540"/>
                <a:gd name="T2" fmla="*/ 424 w 540"/>
                <a:gd name="T3" fmla="*/ 0 h 540"/>
                <a:gd name="T4" fmla="*/ 0 60000 65536"/>
                <a:gd name="T5" fmla="*/ 0 60000 65536"/>
              </a:gdLst>
              <a:ahLst/>
              <a:cxnLst>
                <a:cxn ang="T4">
                  <a:pos x="T0" y="T1"/>
                </a:cxn>
                <a:cxn ang="T5">
                  <a:pos x="T2" y="T3"/>
                </a:cxn>
              </a:cxnLst>
              <a:rect l="0" t="0" r="r" b="b"/>
              <a:pathLst>
                <a:path w="540" h="540">
                  <a:moveTo>
                    <a:pt x="0" y="540"/>
                  </a:moveTo>
                  <a:cubicBezTo>
                    <a:pt x="225" y="315"/>
                    <a:pt x="450" y="90"/>
                    <a:pt x="5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68" name="Freeform 155"/>
            <p:cNvSpPr>
              <a:spLocks/>
            </p:cNvSpPr>
            <p:nvPr/>
          </p:nvSpPr>
          <p:spPr bwMode="auto">
            <a:xfrm>
              <a:off x="4863" y="3568"/>
              <a:ext cx="423" cy="279"/>
            </a:xfrm>
            <a:custGeom>
              <a:avLst/>
              <a:gdLst>
                <a:gd name="T0" fmla="*/ 0 w 540"/>
                <a:gd name="T1" fmla="*/ 279 h 360"/>
                <a:gd name="T2" fmla="*/ 423 w 540"/>
                <a:gd name="T3" fmla="*/ 0 h 360"/>
                <a:gd name="T4" fmla="*/ 0 60000 65536"/>
                <a:gd name="T5" fmla="*/ 0 60000 65536"/>
              </a:gdLst>
              <a:ahLst/>
              <a:cxnLst>
                <a:cxn ang="T4">
                  <a:pos x="T0" y="T1"/>
                </a:cxn>
                <a:cxn ang="T5">
                  <a:pos x="T2" y="T3"/>
                </a:cxn>
              </a:cxnLst>
              <a:rect l="0" t="0" r="r" b="b"/>
              <a:pathLst>
                <a:path w="540" h="360">
                  <a:moveTo>
                    <a:pt x="0" y="360"/>
                  </a:moveTo>
                  <a:cubicBezTo>
                    <a:pt x="225" y="210"/>
                    <a:pt x="450" y="60"/>
                    <a:pt x="5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69" name="Freeform 156"/>
            <p:cNvSpPr>
              <a:spLocks/>
            </p:cNvSpPr>
            <p:nvPr/>
          </p:nvSpPr>
          <p:spPr bwMode="auto">
            <a:xfrm>
              <a:off x="5286" y="3243"/>
              <a:ext cx="847" cy="325"/>
            </a:xfrm>
            <a:custGeom>
              <a:avLst/>
              <a:gdLst>
                <a:gd name="T0" fmla="*/ 0 w 1080"/>
                <a:gd name="T1" fmla="*/ 325 h 420"/>
                <a:gd name="T2" fmla="*/ 424 w 1080"/>
                <a:gd name="T3" fmla="*/ 46 h 420"/>
                <a:gd name="T4" fmla="*/ 847 w 1080"/>
                <a:gd name="T5" fmla="*/ 46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80" y="270"/>
                    <a:pt x="360" y="120"/>
                    <a:pt x="540" y="60"/>
                  </a:cubicBezTo>
                  <a:cubicBezTo>
                    <a:pt x="720" y="0"/>
                    <a:pt x="990" y="60"/>
                    <a:pt x="1080" y="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70" name="Freeform 157"/>
            <p:cNvSpPr>
              <a:spLocks/>
            </p:cNvSpPr>
            <p:nvPr/>
          </p:nvSpPr>
          <p:spPr bwMode="auto">
            <a:xfrm>
              <a:off x="6133" y="3290"/>
              <a:ext cx="848" cy="1114"/>
            </a:xfrm>
            <a:custGeom>
              <a:avLst/>
              <a:gdLst>
                <a:gd name="T0" fmla="*/ 0 w 1080"/>
                <a:gd name="T1" fmla="*/ 0 h 1440"/>
                <a:gd name="T2" fmla="*/ 424 w 1080"/>
                <a:gd name="T3" fmla="*/ 418 h 1440"/>
                <a:gd name="T4" fmla="*/ 848 w 1080"/>
                <a:gd name="T5" fmla="*/ 1114 h 1440"/>
                <a:gd name="T6" fmla="*/ 0 60000 65536"/>
                <a:gd name="T7" fmla="*/ 0 60000 65536"/>
                <a:gd name="T8" fmla="*/ 0 60000 65536"/>
              </a:gdLst>
              <a:ahLst/>
              <a:cxnLst>
                <a:cxn ang="T6">
                  <a:pos x="T0" y="T1"/>
                </a:cxn>
                <a:cxn ang="T7">
                  <a:pos x="T2" y="T3"/>
                </a:cxn>
                <a:cxn ang="T8">
                  <a:pos x="T4" y="T5"/>
                </a:cxn>
              </a:cxnLst>
              <a:rect l="0" t="0" r="r" b="b"/>
              <a:pathLst>
                <a:path w="1080" h="1440">
                  <a:moveTo>
                    <a:pt x="0" y="0"/>
                  </a:moveTo>
                  <a:cubicBezTo>
                    <a:pt x="180" y="150"/>
                    <a:pt x="360" y="300"/>
                    <a:pt x="540" y="540"/>
                  </a:cubicBezTo>
                  <a:cubicBezTo>
                    <a:pt x="720" y="780"/>
                    <a:pt x="990" y="1290"/>
                    <a:pt x="1080" y="14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71" name="Freeform 158"/>
            <p:cNvSpPr>
              <a:spLocks/>
            </p:cNvSpPr>
            <p:nvPr/>
          </p:nvSpPr>
          <p:spPr bwMode="auto">
            <a:xfrm>
              <a:off x="6981" y="4404"/>
              <a:ext cx="564" cy="2162"/>
            </a:xfrm>
            <a:custGeom>
              <a:avLst/>
              <a:gdLst>
                <a:gd name="T0" fmla="*/ 0 w 720"/>
                <a:gd name="T1" fmla="*/ 0 h 2790"/>
                <a:gd name="T2" fmla="*/ 423 w 720"/>
                <a:gd name="T3" fmla="*/ 1813 h 2790"/>
                <a:gd name="T4" fmla="*/ 564 w 720"/>
                <a:gd name="T5" fmla="*/ 2092 h 2790"/>
                <a:gd name="T6" fmla="*/ 0 60000 65536"/>
                <a:gd name="T7" fmla="*/ 0 60000 65536"/>
                <a:gd name="T8" fmla="*/ 0 60000 65536"/>
              </a:gdLst>
              <a:ahLst/>
              <a:cxnLst>
                <a:cxn ang="T6">
                  <a:pos x="T0" y="T1"/>
                </a:cxn>
                <a:cxn ang="T7">
                  <a:pos x="T2" y="T3"/>
                </a:cxn>
                <a:cxn ang="T8">
                  <a:pos x="T4" y="T5"/>
                </a:cxn>
              </a:cxnLst>
              <a:rect l="0" t="0" r="r" b="b"/>
              <a:pathLst>
                <a:path w="720" h="2790">
                  <a:moveTo>
                    <a:pt x="0" y="0"/>
                  </a:moveTo>
                  <a:cubicBezTo>
                    <a:pt x="210" y="945"/>
                    <a:pt x="420" y="1890"/>
                    <a:pt x="540" y="2340"/>
                  </a:cubicBezTo>
                  <a:cubicBezTo>
                    <a:pt x="660" y="2790"/>
                    <a:pt x="690" y="2640"/>
                    <a:pt x="720" y="270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472" name="Line 159"/>
            <p:cNvSpPr>
              <a:spLocks noChangeShapeType="1"/>
            </p:cNvSpPr>
            <p:nvPr/>
          </p:nvSpPr>
          <p:spPr bwMode="auto">
            <a:xfrm>
              <a:off x="3592" y="6495"/>
              <a:ext cx="0" cy="264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ru-RU"/>
            </a:p>
          </p:txBody>
        </p:sp>
        <p:sp>
          <p:nvSpPr>
            <p:cNvPr id="60473" name="Line 160"/>
            <p:cNvSpPr>
              <a:spLocks noChangeShapeType="1"/>
            </p:cNvSpPr>
            <p:nvPr/>
          </p:nvSpPr>
          <p:spPr bwMode="auto">
            <a:xfrm flipV="1">
              <a:off x="3592" y="9003"/>
              <a:ext cx="4942" cy="1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0474" name="Line 161"/>
            <p:cNvSpPr>
              <a:spLocks noChangeShapeType="1"/>
            </p:cNvSpPr>
            <p:nvPr/>
          </p:nvSpPr>
          <p:spPr bwMode="auto">
            <a:xfrm>
              <a:off x="3875" y="5798"/>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75" name="Line 162"/>
            <p:cNvSpPr>
              <a:spLocks noChangeShapeType="1"/>
            </p:cNvSpPr>
            <p:nvPr/>
          </p:nvSpPr>
          <p:spPr bwMode="auto">
            <a:xfrm>
              <a:off x="4016" y="5937"/>
              <a:ext cx="1" cy="334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76" name="Line 163"/>
            <p:cNvSpPr>
              <a:spLocks noChangeShapeType="1"/>
            </p:cNvSpPr>
            <p:nvPr/>
          </p:nvSpPr>
          <p:spPr bwMode="auto">
            <a:xfrm>
              <a:off x="4439" y="6077"/>
              <a:ext cx="0" cy="320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77" name="Line 164"/>
            <p:cNvSpPr>
              <a:spLocks noChangeShapeType="1"/>
            </p:cNvSpPr>
            <p:nvPr/>
          </p:nvSpPr>
          <p:spPr bwMode="auto">
            <a:xfrm>
              <a:off x="4863" y="6077"/>
              <a:ext cx="0" cy="320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78" name="Line 165"/>
            <p:cNvSpPr>
              <a:spLocks noChangeShapeType="1"/>
            </p:cNvSpPr>
            <p:nvPr/>
          </p:nvSpPr>
          <p:spPr bwMode="auto">
            <a:xfrm>
              <a:off x="5286" y="6077"/>
              <a:ext cx="0" cy="30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79" name="Line 166"/>
            <p:cNvSpPr>
              <a:spLocks noChangeShapeType="1"/>
            </p:cNvSpPr>
            <p:nvPr/>
          </p:nvSpPr>
          <p:spPr bwMode="auto">
            <a:xfrm>
              <a:off x="5710" y="6077"/>
              <a:ext cx="0" cy="30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80" name="Line 167"/>
            <p:cNvSpPr>
              <a:spLocks noChangeShapeType="1"/>
            </p:cNvSpPr>
            <p:nvPr/>
          </p:nvSpPr>
          <p:spPr bwMode="auto">
            <a:xfrm>
              <a:off x="6133" y="6077"/>
              <a:ext cx="0" cy="30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81" name="Line 168"/>
            <p:cNvSpPr>
              <a:spLocks noChangeShapeType="1"/>
            </p:cNvSpPr>
            <p:nvPr/>
          </p:nvSpPr>
          <p:spPr bwMode="auto">
            <a:xfrm>
              <a:off x="6557" y="5937"/>
              <a:ext cx="0" cy="320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82" name="Line 169"/>
            <p:cNvSpPr>
              <a:spLocks noChangeShapeType="1"/>
            </p:cNvSpPr>
            <p:nvPr/>
          </p:nvSpPr>
          <p:spPr bwMode="auto">
            <a:xfrm>
              <a:off x="6981" y="607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83" name="Line 170"/>
            <p:cNvSpPr>
              <a:spLocks noChangeShapeType="1"/>
            </p:cNvSpPr>
            <p:nvPr/>
          </p:nvSpPr>
          <p:spPr bwMode="auto">
            <a:xfrm>
              <a:off x="6981" y="6077"/>
              <a:ext cx="0" cy="30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84" name="Line 171"/>
            <p:cNvSpPr>
              <a:spLocks noChangeShapeType="1"/>
            </p:cNvSpPr>
            <p:nvPr/>
          </p:nvSpPr>
          <p:spPr bwMode="auto">
            <a:xfrm>
              <a:off x="7404" y="6495"/>
              <a:ext cx="0" cy="264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85" name="Text Box 172"/>
            <p:cNvSpPr txBox="1">
              <a:spLocks noChangeArrowheads="1"/>
            </p:cNvSpPr>
            <p:nvPr/>
          </p:nvSpPr>
          <p:spPr bwMode="auto">
            <a:xfrm>
              <a:off x="2886" y="1896"/>
              <a:ext cx="565"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U</a:t>
              </a:r>
              <a:endParaRPr lang="ru-RU"/>
            </a:p>
          </p:txBody>
        </p:sp>
        <p:sp>
          <p:nvSpPr>
            <p:cNvPr id="60486" name="Text Box 173"/>
            <p:cNvSpPr txBox="1">
              <a:spLocks noChangeArrowheads="1"/>
            </p:cNvSpPr>
            <p:nvPr/>
          </p:nvSpPr>
          <p:spPr bwMode="auto">
            <a:xfrm>
              <a:off x="8534" y="5937"/>
              <a:ext cx="423"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Q</a:t>
              </a:r>
              <a:endParaRPr lang="ru-RU"/>
            </a:p>
          </p:txBody>
        </p:sp>
        <p:sp>
          <p:nvSpPr>
            <p:cNvPr id="60487" name="Text Box 174"/>
            <p:cNvSpPr txBox="1">
              <a:spLocks noChangeArrowheads="1"/>
            </p:cNvSpPr>
            <p:nvPr/>
          </p:nvSpPr>
          <p:spPr bwMode="auto">
            <a:xfrm>
              <a:off x="2886" y="6495"/>
              <a:ext cx="565" cy="5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200" b="1"/>
                <a:t>∆</a:t>
              </a:r>
              <a:r>
                <a:rPr lang="en-US" sz="1200" b="1"/>
                <a:t>U/∆</a:t>
              </a:r>
              <a:r>
                <a:rPr lang="en-US" sz="1200"/>
                <a:t>QQ</a:t>
              </a:r>
              <a:endParaRPr lang="ru-RU"/>
            </a:p>
          </p:txBody>
        </p:sp>
        <p:sp>
          <p:nvSpPr>
            <p:cNvPr id="60488" name="Text Box 175"/>
            <p:cNvSpPr txBox="1">
              <a:spLocks noChangeArrowheads="1"/>
            </p:cNvSpPr>
            <p:nvPr/>
          </p:nvSpPr>
          <p:spPr bwMode="auto">
            <a:xfrm>
              <a:off x="8675" y="9003"/>
              <a:ext cx="565"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Q</a:t>
              </a:r>
              <a:endParaRPr lang="ru-RU"/>
            </a:p>
          </p:txBody>
        </p:sp>
        <p:sp>
          <p:nvSpPr>
            <p:cNvPr id="60489" name="Line 176"/>
            <p:cNvSpPr>
              <a:spLocks noChangeShapeType="1"/>
            </p:cNvSpPr>
            <p:nvPr/>
          </p:nvSpPr>
          <p:spPr bwMode="auto">
            <a:xfrm>
              <a:off x="3451" y="7192"/>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90" name="Text Box 177"/>
            <p:cNvSpPr txBox="1">
              <a:spLocks noChangeArrowheads="1"/>
            </p:cNvSpPr>
            <p:nvPr/>
          </p:nvSpPr>
          <p:spPr bwMode="auto">
            <a:xfrm>
              <a:off x="3027" y="7052"/>
              <a:ext cx="283"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1</a:t>
              </a:r>
              <a:endParaRPr lang="ru-RU"/>
            </a:p>
          </p:txBody>
        </p:sp>
        <p:sp>
          <p:nvSpPr>
            <p:cNvPr id="60491" name="Line 178"/>
            <p:cNvSpPr>
              <a:spLocks noChangeShapeType="1"/>
            </p:cNvSpPr>
            <p:nvPr/>
          </p:nvSpPr>
          <p:spPr bwMode="auto">
            <a:xfrm>
              <a:off x="3451" y="8028"/>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92" name="Text Box 179"/>
            <p:cNvSpPr txBox="1">
              <a:spLocks noChangeArrowheads="1"/>
            </p:cNvSpPr>
            <p:nvPr/>
          </p:nvSpPr>
          <p:spPr bwMode="auto">
            <a:xfrm>
              <a:off x="2745" y="7888"/>
              <a:ext cx="848"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0,50</a:t>
              </a:r>
              <a:endParaRPr lang="ru-RU"/>
            </a:p>
          </p:txBody>
        </p:sp>
        <p:sp>
          <p:nvSpPr>
            <p:cNvPr id="60493" name="Line 180"/>
            <p:cNvSpPr>
              <a:spLocks noChangeShapeType="1"/>
            </p:cNvSpPr>
            <p:nvPr/>
          </p:nvSpPr>
          <p:spPr bwMode="auto">
            <a:xfrm>
              <a:off x="3451" y="8585"/>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94" name="Text Box 181"/>
            <p:cNvSpPr txBox="1">
              <a:spLocks noChangeArrowheads="1"/>
            </p:cNvSpPr>
            <p:nvPr/>
          </p:nvSpPr>
          <p:spPr bwMode="auto">
            <a:xfrm>
              <a:off x="2745" y="8446"/>
              <a:ext cx="706"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0,25</a:t>
              </a:r>
              <a:endParaRPr lang="ru-RU"/>
            </a:p>
          </p:txBody>
        </p:sp>
        <p:sp>
          <p:nvSpPr>
            <p:cNvPr id="60495" name="Line 182"/>
            <p:cNvSpPr>
              <a:spLocks noChangeShapeType="1"/>
            </p:cNvSpPr>
            <p:nvPr/>
          </p:nvSpPr>
          <p:spPr bwMode="auto">
            <a:xfrm>
              <a:off x="3451" y="7610"/>
              <a:ext cx="2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496" name="Text Box 183"/>
            <p:cNvSpPr txBox="1">
              <a:spLocks noChangeArrowheads="1"/>
            </p:cNvSpPr>
            <p:nvPr/>
          </p:nvSpPr>
          <p:spPr bwMode="auto">
            <a:xfrm>
              <a:off x="2745" y="7470"/>
              <a:ext cx="706"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0,75</a:t>
              </a:r>
              <a:endParaRPr lang="ru-RU"/>
            </a:p>
          </p:txBody>
        </p:sp>
        <p:sp>
          <p:nvSpPr>
            <p:cNvPr id="60497" name="Line 184"/>
            <p:cNvSpPr>
              <a:spLocks noChangeShapeType="1"/>
            </p:cNvSpPr>
            <p:nvPr/>
          </p:nvSpPr>
          <p:spPr bwMode="auto">
            <a:xfrm>
              <a:off x="3733" y="7192"/>
              <a:ext cx="28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98" name="Line 185"/>
            <p:cNvSpPr>
              <a:spLocks noChangeShapeType="1"/>
            </p:cNvSpPr>
            <p:nvPr/>
          </p:nvSpPr>
          <p:spPr bwMode="auto">
            <a:xfrm>
              <a:off x="3592" y="7470"/>
              <a:ext cx="8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499" name="Line 186"/>
            <p:cNvSpPr>
              <a:spLocks noChangeShapeType="1"/>
            </p:cNvSpPr>
            <p:nvPr/>
          </p:nvSpPr>
          <p:spPr bwMode="auto">
            <a:xfrm>
              <a:off x="3592" y="7888"/>
              <a:ext cx="127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00" name="Line 187"/>
            <p:cNvSpPr>
              <a:spLocks noChangeShapeType="1"/>
            </p:cNvSpPr>
            <p:nvPr/>
          </p:nvSpPr>
          <p:spPr bwMode="auto">
            <a:xfrm>
              <a:off x="3875" y="8028"/>
              <a:ext cx="127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01" name="Line 188"/>
            <p:cNvSpPr>
              <a:spLocks noChangeShapeType="1"/>
            </p:cNvSpPr>
            <p:nvPr/>
          </p:nvSpPr>
          <p:spPr bwMode="auto">
            <a:xfrm>
              <a:off x="3733" y="8585"/>
              <a:ext cx="197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02" name="Line 189"/>
            <p:cNvSpPr>
              <a:spLocks noChangeShapeType="1"/>
            </p:cNvSpPr>
            <p:nvPr/>
          </p:nvSpPr>
          <p:spPr bwMode="auto">
            <a:xfrm>
              <a:off x="3592" y="9143"/>
              <a:ext cx="0" cy="19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60503" name="Line 190"/>
            <p:cNvSpPr>
              <a:spLocks noChangeShapeType="1"/>
            </p:cNvSpPr>
            <p:nvPr/>
          </p:nvSpPr>
          <p:spPr bwMode="auto">
            <a:xfrm flipH="1">
              <a:off x="3451" y="9700"/>
              <a:ext cx="2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504" name="Text Box 191"/>
            <p:cNvSpPr txBox="1">
              <a:spLocks noChangeArrowheads="1"/>
            </p:cNvSpPr>
            <p:nvPr/>
          </p:nvSpPr>
          <p:spPr bwMode="auto">
            <a:xfrm>
              <a:off x="2463" y="9561"/>
              <a:ext cx="847" cy="5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-0,25</a:t>
              </a:r>
              <a:endParaRPr lang="ru-RU"/>
            </a:p>
          </p:txBody>
        </p:sp>
        <p:sp>
          <p:nvSpPr>
            <p:cNvPr id="60505" name="Line 192"/>
            <p:cNvSpPr>
              <a:spLocks noChangeShapeType="1"/>
            </p:cNvSpPr>
            <p:nvPr/>
          </p:nvSpPr>
          <p:spPr bwMode="auto">
            <a:xfrm>
              <a:off x="3451" y="10397"/>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0506" name="Text Box 193"/>
            <p:cNvSpPr txBox="1">
              <a:spLocks noChangeArrowheads="1"/>
            </p:cNvSpPr>
            <p:nvPr/>
          </p:nvSpPr>
          <p:spPr bwMode="auto">
            <a:xfrm>
              <a:off x="2604" y="10258"/>
              <a:ext cx="706" cy="4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en-US" sz="1200"/>
                <a:t>-0,50</a:t>
              </a:r>
              <a:endParaRPr lang="ru-RU"/>
            </a:p>
          </p:txBody>
        </p:sp>
        <p:sp>
          <p:nvSpPr>
            <p:cNvPr id="60507" name="Line 194"/>
            <p:cNvSpPr>
              <a:spLocks noChangeShapeType="1"/>
            </p:cNvSpPr>
            <p:nvPr/>
          </p:nvSpPr>
          <p:spPr bwMode="auto">
            <a:xfrm>
              <a:off x="6557" y="9143"/>
              <a:ext cx="0" cy="195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08" name="Line 195"/>
            <p:cNvSpPr>
              <a:spLocks noChangeShapeType="1"/>
            </p:cNvSpPr>
            <p:nvPr/>
          </p:nvSpPr>
          <p:spPr bwMode="auto">
            <a:xfrm>
              <a:off x="3733" y="9700"/>
              <a:ext cx="282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09" name="Line 196"/>
            <p:cNvSpPr>
              <a:spLocks noChangeShapeType="1"/>
            </p:cNvSpPr>
            <p:nvPr/>
          </p:nvSpPr>
          <p:spPr bwMode="auto">
            <a:xfrm>
              <a:off x="6981" y="9143"/>
              <a:ext cx="0" cy="320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10" name="Line 197"/>
            <p:cNvSpPr>
              <a:spLocks noChangeShapeType="1"/>
            </p:cNvSpPr>
            <p:nvPr/>
          </p:nvSpPr>
          <p:spPr bwMode="auto">
            <a:xfrm>
              <a:off x="3733" y="10397"/>
              <a:ext cx="32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11" name="Line 198"/>
            <p:cNvSpPr>
              <a:spLocks noChangeShapeType="1"/>
            </p:cNvSpPr>
            <p:nvPr/>
          </p:nvSpPr>
          <p:spPr bwMode="auto">
            <a:xfrm>
              <a:off x="4016" y="9282"/>
              <a:ext cx="0" cy="209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12" name="Line 199"/>
            <p:cNvSpPr>
              <a:spLocks noChangeShapeType="1"/>
            </p:cNvSpPr>
            <p:nvPr/>
          </p:nvSpPr>
          <p:spPr bwMode="auto">
            <a:xfrm>
              <a:off x="4439" y="9282"/>
              <a:ext cx="0" cy="209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60513" name="Freeform 200"/>
            <p:cNvSpPr>
              <a:spLocks/>
            </p:cNvSpPr>
            <p:nvPr/>
          </p:nvSpPr>
          <p:spPr bwMode="auto">
            <a:xfrm>
              <a:off x="4016" y="7192"/>
              <a:ext cx="423" cy="278"/>
            </a:xfrm>
            <a:custGeom>
              <a:avLst/>
              <a:gdLst>
                <a:gd name="T0" fmla="*/ 0 w 540"/>
                <a:gd name="T1" fmla="*/ 0 h 360"/>
                <a:gd name="T2" fmla="*/ 423 w 540"/>
                <a:gd name="T3" fmla="*/ 278 h 360"/>
                <a:gd name="T4" fmla="*/ 0 60000 65536"/>
                <a:gd name="T5" fmla="*/ 0 60000 65536"/>
              </a:gdLst>
              <a:ahLst/>
              <a:cxnLst>
                <a:cxn ang="T4">
                  <a:pos x="T0" y="T1"/>
                </a:cxn>
                <a:cxn ang="T5">
                  <a:pos x="T2" y="T3"/>
                </a:cxn>
              </a:cxnLst>
              <a:rect l="0" t="0" r="r" b="b"/>
              <a:pathLst>
                <a:path w="540" h="360">
                  <a:moveTo>
                    <a:pt x="0" y="0"/>
                  </a:moveTo>
                  <a:cubicBezTo>
                    <a:pt x="225" y="150"/>
                    <a:pt x="450" y="300"/>
                    <a:pt x="540" y="3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514" name="Freeform 201"/>
            <p:cNvSpPr>
              <a:spLocks/>
            </p:cNvSpPr>
            <p:nvPr/>
          </p:nvSpPr>
          <p:spPr bwMode="auto">
            <a:xfrm>
              <a:off x="4439" y="7470"/>
              <a:ext cx="424" cy="418"/>
            </a:xfrm>
            <a:custGeom>
              <a:avLst/>
              <a:gdLst>
                <a:gd name="T0" fmla="*/ 0 w 540"/>
                <a:gd name="T1" fmla="*/ 0 h 540"/>
                <a:gd name="T2" fmla="*/ 424 w 540"/>
                <a:gd name="T3" fmla="*/ 418 h 540"/>
                <a:gd name="T4" fmla="*/ 0 60000 65536"/>
                <a:gd name="T5" fmla="*/ 0 60000 65536"/>
              </a:gdLst>
              <a:ahLst/>
              <a:cxnLst>
                <a:cxn ang="T4">
                  <a:pos x="T0" y="T1"/>
                </a:cxn>
                <a:cxn ang="T5">
                  <a:pos x="T2" y="T3"/>
                </a:cxn>
              </a:cxnLst>
              <a:rect l="0" t="0" r="r" b="b"/>
              <a:pathLst>
                <a:path w="540" h="540">
                  <a:moveTo>
                    <a:pt x="0" y="0"/>
                  </a:moveTo>
                  <a:cubicBezTo>
                    <a:pt x="225" y="225"/>
                    <a:pt x="450" y="450"/>
                    <a:pt x="540" y="5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515" name="Freeform 202"/>
            <p:cNvSpPr>
              <a:spLocks/>
            </p:cNvSpPr>
            <p:nvPr/>
          </p:nvSpPr>
          <p:spPr bwMode="auto">
            <a:xfrm>
              <a:off x="4863" y="7888"/>
              <a:ext cx="423" cy="140"/>
            </a:xfrm>
            <a:custGeom>
              <a:avLst/>
              <a:gdLst>
                <a:gd name="T0" fmla="*/ 0 w 540"/>
                <a:gd name="T1" fmla="*/ 0 h 180"/>
                <a:gd name="T2" fmla="*/ 423 w 540"/>
                <a:gd name="T3" fmla="*/ 140 h 180"/>
                <a:gd name="T4" fmla="*/ 0 60000 65536"/>
                <a:gd name="T5" fmla="*/ 0 60000 65536"/>
              </a:gdLst>
              <a:ahLst/>
              <a:cxnLst>
                <a:cxn ang="T4">
                  <a:pos x="T0" y="T1"/>
                </a:cxn>
                <a:cxn ang="T5">
                  <a:pos x="T2" y="T3"/>
                </a:cxn>
              </a:cxnLst>
              <a:rect l="0" t="0" r="r" b="b"/>
              <a:pathLst>
                <a:path w="540" h="180">
                  <a:moveTo>
                    <a:pt x="0" y="0"/>
                  </a:moveTo>
                  <a:cubicBezTo>
                    <a:pt x="225" y="75"/>
                    <a:pt x="450" y="150"/>
                    <a:pt x="540" y="1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516" name="Freeform 203"/>
            <p:cNvSpPr>
              <a:spLocks/>
            </p:cNvSpPr>
            <p:nvPr/>
          </p:nvSpPr>
          <p:spPr bwMode="auto">
            <a:xfrm>
              <a:off x="5286" y="8028"/>
              <a:ext cx="424" cy="557"/>
            </a:xfrm>
            <a:custGeom>
              <a:avLst/>
              <a:gdLst>
                <a:gd name="T0" fmla="*/ 0 w 630"/>
                <a:gd name="T1" fmla="*/ 0 h 900"/>
                <a:gd name="T2" fmla="*/ 363 w 630"/>
                <a:gd name="T3" fmla="*/ 446 h 900"/>
                <a:gd name="T4" fmla="*/ 363 w 630"/>
                <a:gd name="T5" fmla="*/ 557 h 900"/>
                <a:gd name="T6" fmla="*/ 363 w 630"/>
                <a:gd name="T7" fmla="*/ 446 h 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0" h="900">
                  <a:moveTo>
                    <a:pt x="0" y="0"/>
                  </a:moveTo>
                  <a:cubicBezTo>
                    <a:pt x="225" y="285"/>
                    <a:pt x="450" y="570"/>
                    <a:pt x="540" y="720"/>
                  </a:cubicBezTo>
                  <a:cubicBezTo>
                    <a:pt x="630" y="870"/>
                    <a:pt x="540" y="900"/>
                    <a:pt x="540" y="900"/>
                  </a:cubicBezTo>
                  <a:cubicBezTo>
                    <a:pt x="540" y="900"/>
                    <a:pt x="540" y="810"/>
                    <a:pt x="540" y="72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517" name="Freeform 204"/>
            <p:cNvSpPr>
              <a:spLocks/>
            </p:cNvSpPr>
            <p:nvPr/>
          </p:nvSpPr>
          <p:spPr bwMode="auto">
            <a:xfrm>
              <a:off x="5710" y="8585"/>
              <a:ext cx="423" cy="418"/>
            </a:xfrm>
            <a:custGeom>
              <a:avLst/>
              <a:gdLst>
                <a:gd name="T0" fmla="*/ 0 w 540"/>
                <a:gd name="T1" fmla="*/ 0 h 540"/>
                <a:gd name="T2" fmla="*/ 423 w 540"/>
                <a:gd name="T3" fmla="*/ 418 h 540"/>
                <a:gd name="T4" fmla="*/ 0 60000 65536"/>
                <a:gd name="T5" fmla="*/ 0 60000 65536"/>
              </a:gdLst>
              <a:ahLst/>
              <a:cxnLst>
                <a:cxn ang="T4">
                  <a:pos x="T0" y="T1"/>
                </a:cxn>
                <a:cxn ang="T5">
                  <a:pos x="T2" y="T3"/>
                </a:cxn>
              </a:cxnLst>
              <a:rect l="0" t="0" r="r" b="b"/>
              <a:pathLst>
                <a:path w="540" h="540">
                  <a:moveTo>
                    <a:pt x="0" y="0"/>
                  </a:moveTo>
                  <a:cubicBezTo>
                    <a:pt x="225" y="225"/>
                    <a:pt x="450" y="450"/>
                    <a:pt x="540" y="5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518" name="Freeform 205"/>
            <p:cNvSpPr>
              <a:spLocks/>
            </p:cNvSpPr>
            <p:nvPr/>
          </p:nvSpPr>
          <p:spPr bwMode="auto">
            <a:xfrm>
              <a:off x="6133" y="9143"/>
              <a:ext cx="424" cy="557"/>
            </a:xfrm>
            <a:custGeom>
              <a:avLst/>
              <a:gdLst>
                <a:gd name="T0" fmla="*/ 0 w 540"/>
                <a:gd name="T1" fmla="*/ 0 h 720"/>
                <a:gd name="T2" fmla="*/ 424 w 540"/>
                <a:gd name="T3" fmla="*/ 557 h 720"/>
                <a:gd name="T4" fmla="*/ 0 60000 65536"/>
                <a:gd name="T5" fmla="*/ 0 60000 65536"/>
              </a:gdLst>
              <a:ahLst/>
              <a:cxnLst>
                <a:cxn ang="T4">
                  <a:pos x="T0" y="T1"/>
                </a:cxn>
                <a:cxn ang="T5">
                  <a:pos x="T2" y="T3"/>
                </a:cxn>
              </a:cxnLst>
              <a:rect l="0" t="0" r="r" b="b"/>
              <a:pathLst>
                <a:path w="540" h="720">
                  <a:moveTo>
                    <a:pt x="0" y="0"/>
                  </a:moveTo>
                  <a:cubicBezTo>
                    <a:pt x="225" y="300"/>
                    <a:pt x="450" y="600"/>
                    <a:pt x="540" y="72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519" name="Freeform 206"/>
            <p:cNvSpPr>
              <a:spLocks/>
            </p:cNvSpPr>
            <p:nvPr/>
          </p:nvSpPr>
          <p:spPr bwMode="auto">
            <a:xfrm>
              <a:off x="6557" y="9700"/>
              <a:ext cx="847" cy="1394"/>
            </a:xfrm>
            <a:custGeom>
              <a:avLst/>
              <a:gdLst>
                <a:gd name="T0" fmla="*/ 0 w 1080"/>
                <a:gd name="T1" fmla="*/ 0 h 1800"/>
                <a:gd name="T2" fmla="*/ 847 w 1080"/>
                <a:gd name="T3" fmla="*/ 1394 h 1800"/>
                <a:gd name="T4" fmla="*/ 0 60000 65536"/>
                <a:gd name="T5" fmla="*/ 0 60000 65536"/>
              </a:gdLst>
              <a:ahLst/>
              <a:cxnLst>
                <a:cxn ang="T4">
                  <a:pos x="T0" y="T1"/>
                </a:cxn>
                <a:cxn ang="T5">
                  <a:pos x="T2" y="T3"/>
                </a:cxn>
              </a:cxnLst>
              <a:rect l="0" t="0" r="r" b="b"/>
              <a:pathLst>
                <a:path w="1080" h="1800">
                  <a:moveTo>
                    <a:pt x="0" y="0"/>
                  </a:moveTo>
                  <a:cubicBezTo>
                    <a:pt x="450" y="750"/>
                    <a:pt x="900" y="1500"/>
                    <a:pt x="1080" y="180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Tree>
    <p:extLst>
      <p:ext uri="{BB962C8B-B14F-4D97-AF65-F5344CB8AC3E}">
        <p14:creationId xmlns:p14="http://schemas.microsoft.com/office/powerpoint/2010/main" val="1912375565"/>
      </p:ext>
    </p:extLst>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ru-RU" sz="4000" b="1" i="1" smtClean="0"/>
              <a:t>Закон убывающей предельной полезности </a:t>
            </a:r>
            <a:r>
              <a:rPr lang="ru-RU" sz="2400" b="1" i="1" smtClean="0"/>
              <a:t>(первый закон Госсена)</a:t>
            </a:r>
          </a:p>
        </p:txBody>
      </p:sp>
      <p:sp>
        <p:nvSpPr>
          <p:cNvPr id="61443" name="Rectangle 3"/>
          <p:cNvSpPr>
            <a:spLocks noGrp="1" noChangeArrowheads="1"/>
          </p:cNvSpPr>
          <p:nvPr>
            <p:ph type="body" idx="1"/>
          </p:nvPr>
        </p:nvSpPr>
        <p:spPr/>
        <p:txBody>
          <a:bodyPr/>
          <a:lstStyle/>
          <a:p>
            <a:pPr algn="just" eaLnBrk="1" hangingPunct="1">
              <a:buFontTx/>
              <a:buNone/>
            </a:pPr>
            <a:r>
              <a:rPr lang="ru-RU" sz="2800" smtClean="0"/>
              <a:t>заключается в том, что с ростом потребления какого-то одного блага (при неизменном объеме потребления всех остальных) общая полезность, получаемая потребителем, возрастает все более медленно. </a:t>
            </a:r>
            <a:r>
              <a:rPr lang="ru-RU" sz="2800" i="1" smtClean="0"/>
              <a:t>С увеличением количества потребляемого блага предельная полезность каждой последующей единицы этого блага меньше предельной полезности предшествующей единицы </a:t>
            </a:r>
          </a:p>
        </p:txBody>
      </p:sp>
    </p:spTree>
    <p:extLst>
      <p:ext uri="{BB962C8B-B14F-4D97-AF65-F5344CB8AC3E}">
        <p14:creationId xmlns:p14="http://schemas.microsoft.com/office/powerpoint/2010/main" val="4062720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0"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62467" name="Object 4"/>
          <p:cNvGraphicFramePr>
            <a:graphicFrameLocks noChangeAspect="1"/>
          </p:cNvGraphicFramePr>
          <p:nvPr/>
        </p:nvGraphicFramePr>
        <p:xfrm>
          <a:off x="0" y="620713"/>
          <a:ext cx="8172450" cy="5400675"/>
        </p:xfrm>
        <a:graphic>
          <a:graphicData uri="http://schemas.openxmlformats.org/presentationml/2006/ole">
            <mc:AlternateContent xmlns:mc="http://schemas.openxmlformats.org/markup-compatibility/2006">
              <mc:Choice xmlns:v="urn:schemas-microsoft-com:vml" Requires="v">
                <p:oleObj spid="_x0000_s1026" name="Visio" r:id="rId3" imgW="5033431" imgH="4127940" progId="Visio.Drawing.11">
                  <p:embed/>
                </p:oleObj>
              </mc:Choice>
              <mc:Fallback>
                <p:oleObj name="Visio" r:id="rId3" imgW="5033431" imgH="4127940" progId="Visio.Drawing.11">
                  <p:embed/>
                  <p:pic>
                    <p:nvPicPr>
                      <p:cNvPr id="6246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81724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429300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ru-RU" sz="4000" b="1" i="1" smtClean="0"/>
              <a:t>Правило максимизации полезности</a:t>
            </a:r>
          </a:p>
        </p:txBody>
      </p:sp>
      <p:sp>
        <p:nvSpPr>
          <p:cNvPr id="63491" name="Rectangle 3"/>
          <p:cNvSpPr>
            <a:spLocks noGrp="1" noChangeArrowheads="1"/>
          </p:cNvSpPr>
          <p:nvPr>
            <p:ph type="body" idx="1"/>
          </p:nvPr>
        </p:nvSpPr>
        <p:spPr/>
        <p:txBody>
          <a:bodyPr/>
          <a:lstStyle/>
          <a:p>
            <a:pPr algn="just" eaLnBrk="1" hangingPunct="1">
              <a:buFontTx/>
              <a:buNone/>
            </a:pPr>
            <a:r>
              <a:rPr lang="ru-RU" smtClean="0"/>
              <a:t> </a:t>
            </a:r>
            <a:r>
              <a:rPr lang="ru-RU" sz="2400" smtClean="0"/>
              <a:t>потребитель максимизирует свою полезность, распределяя доход таким образом, что каждая последняя денежная единица, затраченная на приобретение любого блага, приносит одинаковую предельную полезность. , </a:t>
            </a:r>
          </a:p>
          <a:p>
            <a:pPr algn="just" eaLnBrk="1" hangingPunct="1">
              <a:buFontTx/>
              <a:buNone/>
            </a:pPr>
            <a:endParaRPr lang="ru-RU" sz="2400" smtClean="0"/>
          </a:p>
          <a:p>
            <a:pPr algn="just" eaLnBrk="1" hangingPunct="1">
              <a:buFontTx/>
              <a:buNone/>
            </a:pPr>
            <a:r>
              <a:rPr lang="ru-RU" sz="2400" smtClean="0"/>
              <a:t>где λ – некоторая величина, характеризующая предельную полезность денег. По другому, </a:t>
            </a:r>
          </a:p>
          <a:p>
            <a:pPr algn="just" eaLnBrk="1" hangingPunct="1">
              <a:buFontTx/>
              <a:buNone/>
            </a:pPr>
            <a:r>
              <a:rPr lang="ru-RU" sz="2400" smtClean="0"/>
              <a:t>.</a:t>
            </a:r>
          </a:p>
        </p:txBody>
      </p:sp>
      <p:sp>
        <p:nvSpPr>
          <p:cNvPr id="6349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63493" name="Object 6"/>
          <p:cNvGraphicFramePr>
            <a:graphicFrameLocks noChangeAspect="1"/>
          </p:cNvGraphicFramePr>
          <p:nvPr/>
        </p:nvGraphicFramePr>
        <p:xfrm>
          <a:off x="4572000" y="3213100"/>
          <a:ext cx="4572000" cy="685800"/>
        </p:xfrm>
        <a:graphic>
          <a:graphicData uri="http://schemas.openxmlformats.org/presentationml/2006/ole">
            <mc:AlternateContent xmlns:mc="http://schemas.openxmlformats.org/markup-compatibility/2006">
              <mc:Choice xmlns:v="urn:schemas-microsoft-com:vml" Requires="v">
                <p:oleObj spid="_x0000_s2050" name="Формула" r:id="rId3" imgW="1866900" imgH="431800" progId="Equation.3">
                  <p:embed/>
                </p:oleObj>
              </mc:Choice>
              <mc:Fallback>
                <p:oleObj name="Формула" r:id="rId3" imgW="1866900" imgH="431800" progId="Equation.3">
                  <p:embed/>
                  <p:pic>
                    <p:nvPicPr>
                      <p:cNvPr id="6349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31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63495" name="Object 8"/>
          <p:cNvGraphicFramePr>
            <a:graphicFrameLocks noChangeAspect="1"/>
          </p:cNvGraphicFramePr>
          <p:nvPr/>
        </p:nvGraphicFramePr>
        <p:xfrm>
          <a:off x="250825" y="5013325"/>
          <a:ext cx="8569325" cy="1439863"/>
        </p:xfrm>
        <a:graphic>
          <a:graphicData uri="http://schemas.openxmlformats.org/presentationml/2006/ole">
            <mc:AlternateContent xmlns:mc="http://schemas.openxmlformats.org/markup-compatibility/2006">
              <mc:Choice xmlns:v="urn:schemas-microsoft-com:vml" Requires="v">
                <p:oleObj spid="_x0000_s2051" name="Формула" r:id="rId5" imgW="1600200" imgH="431800" progId="Equation.3">
                  <p:embed/>
                </p:oleObj>
              </mc:Choice>
              <mc:Fallback>
                <p:oleObj name="Формула" r:id="rId5" imgW="1600200" imgH="431800" progId="Equation.3">
                  <p:embed/>
                  <p:pic>
                    <p:nvPicPr>
                      <p:cNvPr id="6349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5013325"/>
                        <a:ext cx="85693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6" name="Object 6"/>
          <p:cNvGraphicFramePr>
            <a:graphicFrameLocks noChangeAspect="1"/>
          </p:cNvGraphicFramePr>
          <p:nvPr/>
        </p:nvGraphicFramePr>
        <p:xfrm>
          <a:off x="4572000" y="3213100"/>
          <a:ext cx="4572000" cy="685800"/>
        </p:xfrm>
        <a:graphic>
          <a:graphicData uri="http://schemas.openxmlformats.org/presentationml/2006/ole">
            <mc:AlternateContent xmlns:mc="http://schemas.openxmlformats.org/markup-compatibility/2006">
              <mc:Choice xmlns:v="urn:schemas-microsoft-com:vml" Requires="v">
                <p:oleObj spid="_x0000_s2052" name="Формула" r:id="rId7" imgW="1866900" imgH="431800" progId="Equation.3">
                  <p:embed/>
                </p:oleObj>
              </mc:Choice>
              <mc:Fallback>
                <p:oleObj name="Формула" r:id="rId7" imgW="1866900" imgH="431800" progId="Equation.3">
                  <p:embed/>
                  <p:pic>
                    <p:nvPicPr>
                      <p:cNvPr id="6349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31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8106172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1"/>
          <p:cNvSpPr>
            <a:spLocks noGrp="1"/>
          </p:cNvSpPr>
          <p:nvPr>
            <p:ph type="title"/>
          </p:nvPr>
        </p:nvSpPr>
        <p:spPr/>
        <p:txBody>
          <a:bodyPr>
            <a:normAutofit fontScale="90000"/>
          </a:bodyPr>
          <a:lstStyle/>
          <a:p>
            <a:r>
              <a:rPr lang="ru-RU" sz="2400" smtClean="0"/>
              <a:t>Цена (шоколада)= Цене(конфеты)= 1руб.(долл., Евро)</a:t>
            </a:r>
            <a:br>
              <a:rPr lang="ru-RU" sz="2400" smtClean="0"/>
            </a:br>
            <a:r>
              <a:rPr lang="ru-RU" sz="2400" smtClean="0"/>
              <a:t>Доход в неделю 7 руб.(долл.,Евро)</a:t>
            </a:r>
            <a:br>
              <a:rPr lang="ru-RU" sz="2400" smtClean="0"/>
            </a:br>
            <a:endParaRPr lang="ru-RU" sz="2400" smtClean="0"/>
          </a:p>
        </p:txBody>
      </p:sp>
      <p:graphicFrame>
        <p:nvGraphicFramePr>
          <p:cNvPr id="4" name="Содержимое 3"/>
          <p:cNvGraphicFramePr>
            <a:graphicFrameLocks noGrp="1"/>
          </p:cNvGraphicFramePr>
          <p:nvPr>
            <p:ph idx="1"/>
          </p:nvPr>
        </p:nvGraphicFramePr>
        <p:xfrm>
          <a:off x="395288" y="1268413"/>
          <a:ext cx="8280398" cy="5589584"/>
        </p:xfrm>
        <a:graphic>
          <a:graphicData uri="http://schemas.openxmlformats.org/drawingml/2006/table">
            <a:tbl>
              <a:tblPr firstRow="1" bandRow="1">
                <a:tableStyleId>{91EBBBCC-DAD2-459C-BE2E-F6DE35CF9A28}</a:tableStyleId>
              </a:tblPr>
              <a:tblGrid>
                <a:gridCol w="1182914">
                  <a:extLst>
                    <a:ext uri="{9D8B030D-6E8A-4147-A177-3AD203B41FA5}">
                      <a16:colId xmlns:a16="http://schemas.microsoft.com/office/drawing/2014/main" val="20000"/>
                    </a:ext>
                  </a:extLst>
                </a:gridCol>
                <a:gridCol w="1182914">
                  <a:extLst>
                    <a:ext uri="{9D8B030D-6E8A-4147-A177-3AD203B41FA5}">
                      <a16:colId xmlns:a16="http://schemas.microsoft.com/office/drawing/2014/main" val="20001"/>
                    </a:ext>
                  </a:extLst>
                </a:gridCol>
                <a:gridCol w="1182914">
                  <a:extLst>
                    <a:ext uri="{9D8B030D-6E8A-4147-A177-3AD203B41FA5}">
                      <a16:colId xmlns:a16="http://schemas.microsoft.com/office/drawing/2014/main" val="20002"/>
                    </a:ext>
                  </a:extLst>
                </a:gridCol>
                <a:gridCol w="1182914">
                  <a:extLst>
                    <a:ext uri="{9D8B030D-6E8A-4147-A177-3AD203B41FA5}">
                      <a16:colId xmlns:a16="http://schemas.microsoft.com/office/drawing/2014/main" val="20003"/>
                    </a:ext>
                  </a:extLst>
                </a:gridCol>
                <a:gridCol w="1182914">
                  <a:extLst>
                    <a:ext uri="{9D8B030D-6E8A-4147-A177-3AD203B41FA5}">
                      <a16:colId xmlns:a16="http://schemas.microsoft.com/office/drawing/2014/main" val="20004"/>
                    </a:ext>
                  </a:extLst>
                </a:gridCol>
                <a:gridCol w="1182914">
                  <a:extLst>
                    <a:ext uri="{9D8B030D-6E8A-4147-A177-3AD203B41FA5}">
                      <a16:colId xmlns:a16="http://schemas.microsoft.com/office/drawing/2014/main" val="20005"/>
                    </a:ext>
                  </a:extLst>
                </a:gridCol>
                <a:gridCol w="1182914">
                  <a:extLst>
                    <a:ext uri="{9D8B030D-6E8A-4147-A177-3AD203B41FA5}">
                      <a16:colId xmlns:a16="http://schemas.microsoft.com/office/drawing/2014/main" val="20006"/>
                    </a:ext>
                  </a:extLst>
                </a:gridCol>
              </a:tblGrid>
              <a:tr h="698698">
                <a:tc>
                  <a:txBody>
                    <a:bodyPr/>
                    <a:lstStyle/>
                    <a:p>
                      <a:r>
                        <a:rPr lang="ru-RU" sz="1800" dirty="0" smtClean="0"/>
                        <a:t>№</a:t>
                      </a:r>
                      <a:r>
                        <a:rPr lang="ru-RU" sz="1800" dirty="0" err="1" smtClean="0"/>
                        <a:t>пп</a:t>
                      </a:r>
                      <a:endParaRPr lang="ru-RU" sz="1800" dirty="0"/>
                    </a:p>
                  </a:txBody>
                  <a:tcPr marL="91434" marR="91434" marT="45723" marB="45723"/>
                </a:tc>
                <a:tc>
                  <a:txBody>
                    <a:bodyPr/>
                    <a:lstStyle/>
                    <a:p>
                      <a:r>
                        <a:rPr lang="ru-RU" sz="1800" dirty="0" smtClean="0"/>
                        <a:t>шоколад</a:t>
                      </a:r>
                      <a:endParaRPr lang="ru-RU" sz="1800" dirty="0"/>
                    </a:p>
                  </a:txBody>
                  <a:tcPr marL="91434" marR="91434" marT="45723" marB="45723"/>
                </a:tc>
                <a:tc>
                  <a:txBody>
                    <a:bodyPr/>
                    <a:lstStyle/>
                    <a:p>
                      <a:r>
                        <a:rPr lang="en-US" sz="1800" dirty="0" smtClean="0"/>
                        <a:t>MU</a:t>
                      </a:r>
                      <a:r>
                        <a:rPr lang="ru-RU" sz="1200" dirty="0" smtClean="0"/>
                        <a:t>1</a:t>
                      </a:r>
                      <a:endParaRPr lang="ru-RU" sz="1800" dirty="0"/>
                    </a:p>
                  </a:txBody>
                  <a:tcPr marL="91434" marR="91434" marT="45723" marB="45723"/>
                </a:tc>
                <a:tc>
                  <a:txBody>
                    <a:bodyPr/>
                    <a:lstStyle/>
                    <a:p>
                      <a:r>
                        <a:rPr lang="en-US" sz="1800" dirty="0" smtClean="0"/>
                        <a:t>MU</a:t>
                      </a:r>
                      <a:r>
                        <a:rPr lang="ru-RU" sz="1200" dirty="0" smtClean="0"/>
                        <a:t>1</a:t>
                      </a:r>
                      <a:r>
                        <a:rPr lang="ru-RU" sz="1800" dirty="0" smtClean="0"/>
                        <a:t>/</a:t>
                      </a:r>
                      <a:r>
                        <a:rPr lang="en-US" sz="1800" dirty="0" smtClean="0"/>
                        <a:t>P</a:t>
                      </a:r>
                      <a:r>
                        <a:rPr lang="en-US" sz="1200" dirty="0" smtClean="0"/>
                        <a:t>1</a:t>
                      </a:r>
                      <a:endParaRPr lang="ru-RU" sz="1800" dirty="0"/>
                    </a:p>
                  </a:txBody>
                  <a:tcPr marL="91434" marR="91434" marT="45723" marB="45723"/>
                </a:tc>
                <a:tc>
                  <a:txBody>
                    <a:bodyPr/>
                    <a:lstStyle/>
                    <a:p>
                      <a:r>
                        <a:rPr lang="ru-RU" sz="1800" dirty="0" smtClean="0"/>
                        <a:t>конфета</a:t>
                      </a:r>
                      <a:endParaRPr lang="ru-RU" sz="1800" dirty="0"/>
                    </a:p>
                  </a:txBody>
                  <a:tcPr marL="91434" marR="91434" marT="45723" marB="45723"/>
                </a:tc>
                <a:tc>
                  <a:txBody>
                    <a:bodyPr/>
                    <a:lstStyle/>
                    <a:p>
                      <a:r>
                        <a:rPr lang="en-US" sz="1800" dirty="0" smtClean="0"/>
                        <a:t>MU</a:t>
                      </a:r>
                      <a:r>
                        <a:rPr lang="en-US" sz="1200" dirty="0" smtClean="0"/>
                        <a:t>2</a:t>
                      </a:r>
                      <a:endParaRPr lang="ru-RU" sz="1800" dirty="0"/>
                    </a:p>
                  </a:txBody>
                  <a:tcPr marL="91434" marR="91434" marT="45723" marB="45723"/>
                </a:tc>
                <a:tc>
                  <a:txBody>
                    <a:bodyPr/>
                    <a:lstStyle/>
                    <a:p>
                      <a:r>
                        <a:rPr lang="en-US" sz="1800" dirty="0" smtClean="0"/>
                        <a:t>MU</a:t>
                      </a:r>
                      <a:r>
                        <a:rPr lang="en-US" sz="1200" dirty="0" smtClean="0"/>
                        <a:t>2</a:t>
                      </a:r>
                      <a:r>
                        <a:rPr lang="ru-RU" sz="1800" dirty="0" smtClean="0"/>
                        <a:t>/Р</a:t>
                      </a:r>
                      <a:r>
                        <a:rPr lang="ru-RU" sz="1200" dirty="0" smtClean="0"/>
                        <a:t>2</a:t>
                      </a:r>
                      <a:endParaRPr lang="ru-RU" sz="1800" dirty="0"/>
                    </a:p>
                  </a:txBody>
                  <a:tcPr marL="91434" marR="91434" marT="45723" marB="45723"/>
                </a:tc>
                <a:extLst>
                  <a:ext uri="{0D108BD9-81ED-4DB2-BD59-A6C34878D82A}">
                    <a16:rowId xmlns:a16="http://schemas.microsoft.com/office/drawing/2014/main" val="10000"/>
                  </a:ext>
                </a:extLst>
              </a:tr>
              <a:tr h="698698">
                <a:tc>
                  <a:txBody>
                    <a:bodyPr/>
                    <a:lstStyle/>
                    <a:p>
                      <a:pPr algn="ctr"/>
                      <a:r>
                        <a:rPr lang="ru-RU" sz="1800" dirty="0" smtClean="0"/>
                        <a:t>1</a:t>
                      </a:r>
                      <a:endParaRPr lang="ru-RU" sz="1800" dirty="0"/>
                    </a:p>
                  </a:txBody>
                  <a:tcPr marL="91434" marR="91434" marT="45723" marB="45723"/>
                </a:tc>
                <a:tc>
                  <a:txBody>
                    <a:bodyPr/>
                    <a:lstStyle/>
                    <a:p>
                      <a:endParaRPr lang="ru-RU" sz="1800" dirty="0"/>
                    </a:p>
                  </a:txBody>
                  <a:tcPr marL="91434" marR="91434" marT="45723" marB="45723"/>
                </a:tc>
                <a:tc>
                  <a:txBody>
                    <a:bodyPr/>
                    <a:lstStyle/>
                    <a:p>
                      <a:r>
                        <a:rPr lang="ru-RU" sz="1800" dirty="0" smtClean="0"/>
                        <a:t>10</a:t>
                      </a:r>
                      <a:endParaRPr lang="ru-RU" sz="1800" dirty="0"/>
                    </a:p>
                  </a:txBody>
                  <a:tcPr marL="91434" marR="91434" marT="45723" marB="45723"/>
                </a:tc>
                <a:tc>
                  <a:txBody>
                    <a:bodyPr/>
                    <a:lstStyle/>
                    <a:p>
                      <a:r>
                        <a:rPr lang="ru-RU" sz="1800" dirty="0" smtClean="0">
                          <a:solidFill>
                            <a:schemeClr val="tx1"/>
                          </a:solidFill>
                        </a:rPr>
                        <a:t>10</a:t>
                      </a:r>
                      <a:endParaRPr lang="ru-RU" sz="1800" dirty="0">
                        <a:solidFill>
                          <a:schemeClr val="tx1"/>
                        </a:solidFill>
                      </a:endParaRPr>
                    </a:p>
                  </a:txBody>
                  <a:tcPr marL="91434" marR="91434" marT="45723" marB="45723">
                    <a:solidFill>
                      <a:srgbClr val="FFFF00"/>
                    </a:solidFill>
                  </a:tcPr>
                </a:tc>
                <a:tc>
                  <a:txBody>
                    <a:bodyPr/>
                    <a:lstStyle/>
                    <a:p>
                      <a:endParaRPr lang="ru-RU" sz="1800" dirty="0"/>
                    </a:p>
                  </a:txBody>
                  <a:tcPr marL="91434" marR="91434" marT="45723" marB="45723"/>
                </a:tc>
                <a:tc>
                  <a:txBody>
                    <a:bodyPr/>
                    <a:lstStyle/>
                    <a:p>
                      <a:r>
                        <a:rPr lang="ru-RU" sz="1800" dirty="0" smtClean="0"/>
                        <a:t>9</a:t>
                      </a:r>
                      <a:endParaRPr lang="ru-RU" sz="1800" dirty="0"/>
                    </a:p>
                  </a:txBody>
                  <a:tcPr marL="91434" marR="91434" marT="45723" marB="45723"/>
                </a:tc>
                <a:tc>
                  <a:txBody>
                    <a:bodyPr/>
                    <a:lstStyle/>
                    <a:p>
                      <a:r>
                        <a:rPr lang="ru-RU" sz="1800" dirty="0" smtClean="0"/>
                        <a:t>9</a:t>
                      </a:r>
                      <a:endParaRPr lang="ru-RU" sz="1800" dirty="0"/>
                    </a:p>
                  </a:txBody>
                  <a:tcPr marL="91434" marR="91434" marT="45723" marB="45723">
                    <a:solidFill>
                      <a:srgbClr val="66FFFF"/>
                    </a:solidFill>
                  </a:tcPr>
                </a:tc>
                <a:extLst>
                  <a:ext uri="{0D108BD9-81ED-4DB2-BD59-A6C34878D82A}">
                    <a16:rowId xmlns:a16="http://schemas.microsoft.com/office/drawing/2014/main" val="10001"/>
                  </a:ext>
                </a:extLst>
              </a:tr>
              <a:tr h="698698">
                <a:tc>
                  <a:txBody>
                    <a:bodyPr/>
                    <a:lstStyle/>
                    <a:p>
                      <a:pPr algn="ctr"/>
                      <a:r>
                        <a:rPr lang="ru-RU" sz="1800" dirty="0" smtClean="0"/>
                        <a:t>2</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9</a:t>
                      </a:r>
                      <a:endParaRPr lang="ru-RU" sz="1800" dirty="0"/>
                    </a:p>
                  </a:txBody>
                  <a:tcPr marL="91434" marR="91434" marT="45723" marB="45723"/>
                </a:tc>
                <a:tc>
                  <a:txBody>
                    <a:bodyPr/>
                    <a:lstStyle/>
                    <a:p>
                      <a:r>
                        <a:rPr lang="ru-RU" sz="1800" dirty="0" smtClean="0"/>
                        <a:t>9</a:t>
                      </a:r>
                      <a:endParaRPr lang="ru-RU" sz="1800" dirty="0"/>
                    </a:p>
                  </a:txBody>
                  <a:tcPr marL="91434" marR="91434" marT="45723" marB="45723">
                    <a:solidFill>
                      <a:srgbClr val="FF0000"/>
                    </a:solidFill>
                  </a:tcPr>
                </a:tc>
                <a:tc>
                  <a:txBody>
                    <a:bodyPr/>
                    <a:lstStyle/>
                    <a:p>
                      <a:endParaRPr lang="ru-RU" sz="1800" dirty="0"/>
                    </a:p>
                  </a:txBody>
                  <a:tcPr marL="91434" marR="91434" marT="45723" marB="45723"/>
                </a:tc>
                <a:tc>
                  <a:txBody>
                    <a:bodyPr/>
                    <a:lstStyle/>
                    <a:p>
                      <a:r>
                        <a:rPr lang="ru-RU" sz="1800" dirty="0" smtClean="0"/>
                        <a:t>8</a:t>
                      </a:r>
                      <a:endParaRPr lang="ru-RU" sz="1800" dirty="0"/>
                    </a:p>
                  </a:txBody>
                  <a:tcPr marL="91434" marR="91434" marT="45723" marB="45723"/>
                </a:tc>
                <a:tc>
                  <a:txBody>
                    <a:bodyPr/>
                    <a:lstStyle/>
                    <a:p>
                      <a:r>
                        <a:rPr lang="ru-RU" sz="1800" dirty="0" smtClean="0"/>
                        <a:t>8</a:t>
                      </a:r>
                      <a:endParaRPr lang="ru-RU" sz="1800" dirty="0"/>
                    </a:p>
                  </a:txBody>
                  <a:tcPr marL="91434" marR="91434" marT="45723" marB="45723">
                    <a:solidFill>
                      <a:srgbClr val="00B0F0"/>
                    </a:solidFill>
                  </a:tcPr>
                </a:tc>
                <a:extLst>
                  <a:ext uri="{0D108BD9-81ED-4DB2-BD59-A6C34878D82A}">
                    <a16:rowId xmlns:a16="http://schemas.microsoft.com/office/drawing/2014/main" val="10002"/>
                  </a:ext>
                </a:extLst>
              </a:tr>
              <a:tr h="698698">
                <a:tc>
                  <a:txBody>
                    <a:bodyPr/>
                    <a:lstStyle/>
                    <a:p>
                      <a:pPr algn="ctr"/>
                      <a:r>
                        <a:rPr lang="ru-RU" sz="1800" dirty="0" smtClean="0"/>
                        <a:t>3</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8</a:t>
                      </a:r>
                      <a:endParaRPr lang="ru-RU" sz="1800" dirty="0"/>
                    </a:p>
                  </a:txBody>
                  <a:tcPr marL="91434" marR="91434" marT="45723" marB="45723"/>
                </a:tc>
                <a:tc>
                  <a:txBody>
                    <a:bodyPr/>
                    <a:lstStyle/>
                    <a:p>
                      <a:r>
                        <a:rPr lang="ru-RU" sz="1800" dirty="0" smtClean="0"/>
                        <a:t>8</a:t>
                      </a:r>
                      <a:endParaRPr lang="ru-RU" sz="1800" dirty="0"/>
                    </a:p>
                  </a:txBody>
                  <a:tcPr marL="91434" marR="91434" marT="45723" marB="45723">
                    <a:solidFill>
                      <a:srgbClr val="66FFFF"/>
                    </a:solidFill>
                  </a:tcPr>
                </a:tc>
                <a:tc>
                  <a:txBody>
                    <a:bodyPr/>
                    <a:lstStyle/>
                    <a:p>
                      <a:endParaRPr lang="ru-RU" sz="1800"/>
                    </a:p>
                  </a:txBody>
                  <a:tcPr marL="91434" marR="91434" marT="45723" marB="45723"/>
                </a:tc>
                <a:tc>
                  <a:txBody>
                    <a:bodyPr/>
                    <a:lstStyle/>
                    <a:p>
                      <a:r>
                        <a:rPr lang="ru-RU" sz="1800" dirty="0" smtClean="0"/>
                        <a:t>7</a:t>
                      </a:r>
                      <a:endParaRPr lang="ru-RU" sz="1800" dirty="0"/>
                    </a:p>
                  </a:txBody>
                  <a:tcPr marL="91434" marR="91434" marT="45723" marB="45723"/>
                </a:tc>
                <a:tc>
                  <a:txBody>
                    <a:bodyPr/>
                    <a:lstStyle/>
                    <a:p>
                      <a:r>
                        <a:rPr lang="ru-RU" sz="1800" dirty="0" smtClean="0"/>
                        <a:t>7</a:t>
                      </a:r>
                      <a:endParaRPr lang="ru-RU" sz="1800" dirty="0"/>
                    </a:p>
                  </a:txBody>
                  <a:tcPr marL="91434" marR="91434" marT="45723" marB="45723">
                    <a:solidFill>
                      <a:srgbClr val="FF0000"/>
                    </a:solidFill>
                  </a:tcPr>
                </a:tc>
                <a:extLst>
                  <a:ext uri="{0D108BD9-81ED-4DB2-BD59-A6C34878D82A}">
                    <a16:rowId xmlns:a16="http://schemas.microsoft.com/office/drawing/2014/main" val="10003"/>
                  </a:ext>
                </a:extLst>
              </a:tr>
              <a:tr h="698698">
                <a:tc>
                  <a:txBody>
                    <a:bodyPr/>
                    <a:lstStyle/>
                    <a:p>
                      <a:pPr algn="ctr"/>
                      <a:r>
                        <a:rPr lang="ru-RU" sz="1800" dirty="0" smtClean="0"/>
                        <a:t>4</a:t>
                      </a:r>
                      <a:endParaRPr lang="ru-RU" sz="1800" dirty="0"/>
                    </a:p>
                  </a:txBody>
                  <a:tcPr marL="91434" marR="91434" marT="45723" marB="45723"/>
                </a:tc>
                <a:tc>
                  <a:txBody>
                    <a:bodyPr/>
                    <a:lstStyle/>
                    <a:p>
                      <a:endParaRPr lang="ru-RU" sz="1800" dirty="0"/>
                    </a:p>
                  </a:txBody>
                  <a:tcPr marL="91434" marR="91434" marT="45723" marB="45723"/>
                </a:tc>
                <a:tc>
                  <a:txBody>
                    <a:bodyPr/>
                    <a:lstStyle/>
                    <a:p>
                      <a:r>
                        <a:rPr lang="ru-RU" sz="1800" dirty="0" smtClean="0"/>
                        <a:t>7</a:t>
                      </a:r>
                      <a:endParaRPr lang="ru-RU" sz="1800" dirty="0"/>
                    </a:p>
                  </a:txBody>
                  <a:tcPr marL="91434" marR="91434" marT="45723" marB="45723"/>
                </a:tc>
                <a:tc>
                  <a:txBody>
                    <a:bodyPr/>
                    <a:lstStyle/>
                    <a:p>
                      <a:r>
                        <a:rPr lang="ru-RU" sz="1800" dirty="0" smtClean="0"/>
                        <a:t>7</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6</a:t>
                      </a:r>
                      <a:endParaRPr lang="ru-RU" sz="1800" dirty="0"/>
                    </a:p>
                  </a:txBody>
                  <a:tcPr marL="91434" marR="91434" marT="45723" marB="45723"/>
                </a:tc>
                <a:tc>
                  <a:txBody>
                    <a:bodyPr/>
                    <a:lstStyle/>
                    <a:p>
                      <a:r>
                        <a:rPr lang="ru-RU" sz="1800" dirty="0" smtClean="0"/>
                        <a:t>6</a:t>
                      </a:r>
                      <a:endParaRPr lang="ru-RU" sz="1800" dirty="0"/>
                    </a:p>
                  </a:txBody>
                  <a:tcPr marL="91434" marR="91434" marT="45723" marB="45723"/>
                </a:tc>
                <a:extLst>
                  <a:ext uri="{0D108BD9-81ED-4DB2-BD59-A6C34878D82A}">
                    <a16:rowId xmlns:a16="http://schemas.microsoft.com/office/drawing/2014/main" val="10004"/>
                  </a:ext>
                </a:extLst>
              </a:tr>
              <a:tr h="698698">
                <a:tc>
                  <a:txBody>
                    <a:bodyPr/>
                    <a:lstStyle/>
                    <a:p>
                      <a:pPr algn="ctr"/>
                      <a:r>
                        <a:rPr lang="ru-RU" sz="1800" dirty="0" smtClean="0"/>
                        <a:t>5</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6</a:t>
                      </a:r>
                      <a:endParaRPr lang="ru-RU" sz="1800" dirty="0"/>
                    </a:p>
                  </a:txBody>
                  <a:tcPr marL="91434" marR="91434" marT="45723" marB="45723"/>
                </a:tc>
                <a:tc>
                  <a:txBody>
                    <a:bodyPr/>
                    <a:lstStyle/>
                    <a:p>
                      <a:r>
                        <a:rPr lang="ru-RU" sz="1800" dirty="0" smtClean="0"/>
                        <a:t>6</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5</a:t>
                      </a:r>
                      <a:endParaRPr lang="ru-RU" sz="1800" dirty="0"/>
                    </a:p>
                  </a:txBody>
                  <a:tcPr marL="91434" marR="91434" marT="45723" marB="45723"/>
                </a:tc>
                <a:tc>
                  <a:txBody>
                    <a:bodyPr/>
                    <a:lstStyle/>
                    <a:p>
                      <a:r>
                        <a:rPr lang="ru-RU" sz="1800" dirty="0" smtClean="0"/>
                        <a:t>5</a:t>
                      </a:r>
                      <a:endParaRPr lang="ru-RU" sz="1800" dirty="0"/>
                    </a:p>
                  </a:txBody>
                  <a:tcPr marL="91434" marR="91434" marT="45723" marB="45723"/>
                </a:tc>
                <a:extLst>
                  <a:ext uri="{0D108BD9-81ED-4DB2-BD59-A6C34878D82A}">
                    <a16:rowId xmlns:a16="http://schemas.microsoft.com/office/drawing/2014/main" val="10005"/>
                  </a:ext>
                </a:extLst>
              </a:tr>
              <a:tr h="698698">
                <a:tc>
                  <a:txBody>
                    <a:bodyPr/>
                    <a:lstStyle/>
                    <a:p>
                      <a:pPr algn="ctr"/>
                      <a:r>
                        <a:rPr lang="ru-RU" sz="1800" dirty="0" smtClean="0"/>
                        <a:t>6</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5</a:t>
                      </a:r>
                      <a:endParaRPr lang="ru-RU" sz="1800" dirty="0"/>
                    </a:p>
                  </a:txBody>
                  <a:tcPr marL="91434" marR="91434" marT="45723" marB="45723"/>
                </a:tc>
                <a:tc>
                  <a:txBody>
                    <a:bodyPr/>
                    <a:lstStyle/>
                    <a:p>
                      <a:r>
                        <a:rPr lang="ru-RU" sz="1800" dirty="0" smtClean="0"/>
                        <a:t>5</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4</a:t>
                      </a:r>
                      <a:endParaRPr lang="ru-RU" sz="1800" dirty="0"/>
                    </a:p>
                  </a:txBody>
                  <a:tcPr marL="91434" marR="91434" marT="45723" marB="45723"/>
                </a:tc>
                <a:tc>
                  <a:txBody>
                    <a:bodyPr/>
                    <a:lstStyle/>
                    <a:p>
                      <a:r>
                        <a:rPr lang="ru-RU" sz="1800" dirty="0" smtClean="0"/>
                        <a:t>4</a:t>
                      </a:r>
                      <a:endParaRPr lang="ru-RU" sz="1800" dirty="0"/>
                    </a:p>
                  </a:txBody>
                  <a:tcPr marL="91434" marR="91434" marT="45723" marB="45723"/>
                </a:tc>
                <a:extLst>
                  <a:ext uri="{0D108BD9-81ED-4DB2-BD59-A6C34878D82A}">
                    <a16:rowId xmlns:a16="http://schemas.microsoft.com/office/drawing/2014/main" val="10006"/>
                  </a:ext>
                </a:extLst>
              </a:tr>
              <a:tr h="698698">
                <a:tc>
                  <a:txBody>
                    <a:bodyPr/>
                    <a:lstStyle/>
                    <a:p>
                      <a:pPr algn="ctr"/>
                      <a:r>
                        <a:rPr lang="ru-RU" sz="1800" dirty="0" smtClean="0"/>
                        <a:t>7</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4</a:t>
                      </a:r>
                      <a:endParaRPr lang="ru-RU" sz="1800" dirty="0"/>
                    </a:p>
                  </a:txBody>
                  <a:tcPr marL="91434" marR="91434" marT="45723" marB="45723"/>
                </a:tc>
                <a:tc>
                  <a:txBody>
                    <a:bodyPr/>
                    <a:lstStyle/>
                    <a:p>
                      <a:r>
                        <a:rPr lang="ru-RU" sz="1800" dirty="0" smtClean="0"/>
                        <a:t>4</a:t>
                      </a:r>
                      <a:endParaRPr lang="ru-RU" sz="1800" dirty="0"/>
                    </a:p>
                  </a:txBody>
                  <a:tcPr marL="91434" marR="91434" marT="45723" marB="45723"/>
                </a:tc>
                <a:tc>
                  <a:txBody>
                    <a:bodyPr/>
                    <a:lstStyle/>
                    <a:p>
                      <a:endParaRPr lang="ru-RU" sz="1800"/>
                    </a:p>
                  </a:txBody>
                  <a:tcPr marL="91434" marR="91434" marT="45723" marB="45723"/>
                </a:tc>
                <a:tc>
                  <a:txBody>
                    <a:bodyPr/>
                    <a:lstStyle/>
                    <a:p>
                      <a:r>
                        <a:rPr lang="ru-RU" sz="1800" dirty="0" smtClean="0"/>
                        <a:t>3</a:t>
                      </a:r>
                      <a:endParaRPr lang="ru-RU" sz="1800" dirty="0"/>
                    </a:p>
                  </a:txBody>
                  <a:tcPr marL="91434" marR="91434" marT="45723" marB="45723"/>
                </a:tc>
                <a:tc>
                  <a:txBody>
                    <a:bodyPr/>
                    <a:lstStyle/>
                    <a:p>
                      <a:r>
                        <a:rPr lang="ru-RU" sz="1800" dirty="0" smtClean="0"/>
                        <a:t>3</a:t>
                      </a:r>
                      <a:endParaRPr lang="ru-RU" sz="1800" dirty="0"/>
                    </a:p>
                  </a:txBody>
                  <a:tcPr marL="91434" marR="91434" marT="45723" marB="45723"/>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18010612"/>
      </p:ext>
    </p:extLst>
  </p:cSld>
  <p:clrMapOvr>
    <a:masterClrMapping/>
  </p:clrMapOvr>
  <p:transition spd="slow">
    <p:blinds/>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Заголовок 1"/>
          <p:cNvSpPr>
            <a:spLocks noGrp="1"/>
          </p:cNvSpPr>
          <p:nvPr>
            <p:ph type="title"/>
          </p:nvPr>
        </p:nvSpPr>
        <p:spPr/>
        <p:txBody>
          <a:bodyPr>
            <a:normAutofit fontScale="90000"/>
          </a:bodyPr>
          <a:lstStyle/>
          <a:p>
            <a:r>
              <a:rPr lang="ru-RU" smtClean="0"/>
              <a:t>Цена (шоколада=2)≠ Цене(конфеты =1)</a:t>
            </a:r>
            <a:endParaRPr lang="ru-RU" sz="2000" smtClean="0"/>
          </a:p>
        </p:txBody>
      </p:sp>
      <p:graphicFrame>
        <p:nvGraphicFramePr>
          <p:cNvPr id="4" name="Содержимое 3"/>
          <p:cNvGraphicFramePr>
            <a:graphicFrameLocks noGrp="1"/>
          </p:cNvGraphicFramePr>
          <p:nvPr>
            <p:ph idx="1"/>
          </p:nvPr>
        </p:nvGraphicFramePr>
        <p:xfrm>
          <a:off x="395288" y="1557338"/>
          <a:ext cx="8280398" cy="5300664"/>
        </p:xfrm>
        <a:graphic>
          <a:graphicData uri="http://schemas.openxmlformats.org/drawingml/2006/table">
            <a:tbl>
              <a:tblPr firstRow="1" bandRow="1">
                <a:tableStyleId>{91EBBBCC-DAD2-459C-BE2E-F6DE35CF9A28}</a:tableStyleId>
              </a:tblPr>
              <a:tblGrid>
                <a:gridCol w="1182914">
                  <a:extLst>
                    <a:ext uri="{9D8B030D-6E8A-4147-A177-3AD203B41FA5}">
                      <a16:colId xmlns:a16="http://schemas.microsoft.com/office/drawing/2014/main" val="20000"/>
                    </a:ext>
                  </a:extLst>
                </a:gridCol>
                <a:gridCol w="1182914">
                  <a:extLst>
                    <a:ext uri="{9D8B030D-6E8A-4147-A177-3AD203B41FA5}">
                      <a16:colId xmlns:a16="http://schemas.microsoft.com/office/drawing/2014/main" val="20001"/>
                    </a:ext>
                  </a:extLst>
                </a:gridCol>
                <a:gridCol w="1182914">
                  <a:extLst>
                    <a:ext uri="{9D8B030D-6E8A-4147-A177-3AD203B41FA5}">
                      <a16:colId xmlns:a16="http://schemas.microsoft.com/office/drawing/2014/main" val="20002"/>
                    </a:ext>
                  </a:extLst>
                </a:gridCol>
                <a:gridCol w="1182914">
                  <a:extLst>
                    <a:ext uri="{9D8B030D-6E8A-4147-A177-3AD203B41FA5}">
                      <a16:colId xmlns:a16="http://schemas.microsoft.com/office/drawing/2014/main" val="20003"/>
                    </a:ext>
                  </a:extLst>
                </a:gridCol>
                <a:gridCol w="1182914">
                  <a:extLst>
                    <a:ext uri="{9D8B030D-6E8A-4147-A177-3AD203B41FA5}">
                      <a16:colId xmlns:a16="http://schemas.microsoft.com/office/drawing/2014/main" val="20004"/>
                    </a:ext>
                  </a:extLst>
                </a:gridCol>
                <a:gridCol w="1182914">
                  <a:extLst>
                    <a:ext uri="{9D8B030D-6E8A-4147-A177-3AD203B41FA5}">
                      <a16:colId xmlns:a16="http://schemas.microsoft.com/office/drawing/2014/main" val="20005"/>
                    </a:ext>
                  </a:extLst>
                </a:gridCol>
                <a:gridCol w="1182914">
                  <a:extLst>
                    <a:ext uri="{9D8B030D-6E8A-4147-A177-3AD203B41FA5}">
                      <a16:colId xmlns:a16="http://schemas.microsoft.com/office/drawing/2014/main" val="20006"/>
                    </a:ext>
                  </a:extLst>
                </a:gridCol>
              </a:tblGrid>
              <a:tr h="662583">
                <a:tc>
                  <a:txBody>
                    <a:bodyPr/>
                    <a:lstStyle/>
                    <a:p>
                      <a:r>
                        <a:rPr lang="ru-RU" sz="1800" dirty="0" smtClean="0"/>
                        <a:t>№</a:t>
                      </a:r>
                      <a:r>
                        <a:rPr lang="ru-RU" sz="1800" dirty="0" err="1" smtClean="0"/>
                        <a:t>пп</a:t>
                      </a:r>
                      <a:endParaRPr lang="ru-RU" sz="1800" dirty="0"/>
                    </a:p>
                  </a:txBody>
                  <a:tcPr marL="91434" marR="91434" marT="45715" marB="45715"/>
                </a:tc>
                <a:tc>
                  <a:txBody>
                    <a:bodyPr/>
                    <a:lstStyle/>
                    <a:p>
                      <a:r>
                        <a:rPr lang="ru-RU" sz="1800" dirty="0" smtClean="0"/>
                        <a:t>шоколад</a:t>
                      </a:r>
                      <a:endParaRPr lang="ru-RU" sz="1800" dirty="0"/>
                    </a:p>
                  </a:txBody>
                  <a:tcPr marL="91434" marR="91434" marT="45715" marB="45715"/>
                </a:tc>
                <a:tc>
                  <a:txBody>
                    <a:bodyPr/>
                    <a:lstStyle/>
                    <a:p>
                      <a:r>
                        <a:rPr lang="en-US" sz="1800" dirty="0" smtClean="0"/>
                        <a:t>MU</a:t>
                      </a:r>
                      <a:r>
                        <a:rPr lang="ru-RU" sz="1200" dirty="0" smtClean="0"/>
                        <a:t>1</a:t>
                      </a:r>
                      <a:endParaRPr lang="ru-RU" sz="1800" dirty="0"/>
                    </a:p>
                  </a:txBody>
                  <a:tcPr marL="91434" marR="91434" marT="45715" marB="45715"/>
                </a:tc>
                <a:tc>
                  <a:txBody>
                    <a:bodyPr/>
                    <a:lstStyle/>
                    <a:p>
                      <a:r>
                        <a:rPr lang="en-US" sz="1800" dirty="0" smtClean="0"/>
                        <a:t>MU</a:t>
                      </a:r>
                      <a:r>
                        <a:rPr lang="ru-RU" sz="1200" dirty="0" smtClean="0"/>
                        <a:t>1</a:t>
                      </a:r>
                      <a:r>
                        <a:rPr lang="ru-RU" sz="1800" dirty="0" smtClean="0"/>
                        <a:t>/</a:t>
                      </a:r>
                      <a:r>
                        <a:rPr lang="en-US" sz="1800" dirty="0" smtClean="0"/>
                        <a:t>P</a:t>
                      </a:r>
                      <a:r>
                        <a:rPr lang="en-US" sz="1200" dirty="0" smtClean="0"/>
                        <a:t>1</a:t>
                      </a:r>
                      <a:endParaRPr lang="ru-RU" sz="1800" dirty="0"/>
                    </a:p>
                  </a:txBody>
                  <a:tcPr marL="91434" marR="91434" marT="45715" marB="45715"/>
                </a:tc>
                <a:tc>
                  <a:txBody>
                    <a:bodyPr/>
                    <a:lstStyle/>
                    <a:p>
                      <a:r>
                        <a:rPr lang="ru-RU" sz="1800" dirty="0" smtClean="0"/>
                        <a:t>конфета</a:t>
                      </a:r>
                      <a:endParaRPr lang="ru-RU" sz="1800" dirty="0"/>
                    </a:p>
                  </a:txBody>
                  <a:tcPr marL="91434" marR="91434" marT="45715" marB="45715"/>
                </a:tc>
                <a:tc>
                  <a:txBody>
                    <a:bodyPr/>
                    <a:lstStyle/>
                    <a:p>
                      <a:r>
                        <a:rPr lang="en-US" sz="1800" dirty="0" smtClean="0"/>
                        <a:t>MU</a:t>
                      </a:r>
                      <a:r>
                        <a:rPr lang="en-US" sz="1200" dirty="0" smtClean="0"/>
                        <a:t>2</a:t>
                      </a:r>
                      <a:endParaRPr lang="ru-RU" sz="1800" dirty="0"/>
                    </a:p>
                  </a:txBody>
                  <a:tcPr marL="91434" marR="91434" marT="45715" marB="45715"/>
                </a:tc>
                <a:tc>
                  <a:txBody>
                    <a:bodyPr/>
                    <a:lstStyle/>
                    <a:p>
                      <a:r>
                        <a:rPr lang="en-US" sz="1800" dirty="0" smtClean="0"/>
                        <a:t>MU</a:t>
                      </a:r>
                      <a:r>
                        <a:rPr lang="en-US" sz="1200" dirty="0" smtClean="0"/>
                        <a:t>2</a:t>
                      </a:r>
                      <a:r>
                        <a:rPr lang="ru-RU" sz="1800" dirty="0" smtClean="0"/>
                        <a:t>/Р</a:t>
                      </a:r>
                      <a:r>
                        <a:rPr lang="ru-RU" sz="1200" dirty="0" smtClean="0"/>
                        <a:t>2</a:t>
                      </a:r>
                      <a:endParaRPr lang="ru-RU" sz="1800" dirty="0"/>
                    </a:p>
                  </a:txBody>
                  <a:tcPr marL="91434" marR="91434" marT="45715" marB="45715"/>
                </a:tc>
                <a:extLst>
                  <a:ext uri="{0D108BD9-81ED-4DB2-BD59-A6C34878D82A}">
                    <a16:rowId xmlns:a16="http://schemas.microsoft.com/office/drawing/2014/main" val="10000"/>
                  </a:ext>
                </a:extLst>
              </a:tr>
              <a:tr h="662583">
                <a:tc>
                  <a:txBody>
                    <a:bodyPr/>
                    <a:lstStyle/>
                    <a:p>
                      <a:pPr algn="ctr"/>
                      <a:r>
                        <a:rPr lang="ru-RU" sz="1800" dirty="0" smtClean="0"/>
                        <a:t>1</a:t>
                      </a:r>
                      <a:endParaRPr lang="ru-RU" sz="1800" dirty="0"/>
                    </a:p>
                  </a:txBody>
                  <a:tcPr marL="91434" marR="91434" marT="45715" marB="45715"/>
                </a:tc>
                <a:tc>
                  <a:txBody>
                    <a:bodyPr/>
                    <a:lstStyle/>
                    <a:p>
                      <a:endParaRPr lang="ru-RU" sz="1800" dirty="0"/>
                    </a:p>
                  </a:txBody>
                  <a:tcPr marL="91434" marR="91434" marT="45715" marB="45715"/>
                </a:tc>
                <a:tc>
                  <a:txBody>
                    <a:bodyPr/>
                    <a:lstStyle/>
                    <a:p>
                      <a:r>
                        <a:rPr lang="ru-RU" sz="1800" dirty="0" smtClean="0"/>
                        <a:t>10</a:t>
                      </a:r>
                      <a:endParaRPr lang="ru-RU" sz="1800" dirty="0"/>
                    </a:p>
                  </a:txBody>
                  <a:tcPr marL="91434" marR="91434" marT="45715" marB="45715"/>
                </a:tc>
                <a:tc>
                  <a:txBody>
                    <a:bodyPr/>
                    <a:lstStyle/>
                    <a:p>
                      <a:r>
                        <a:rPr lang="ru-RU" sz="1800" dirty="0" smtClean="0"/>
                        <a:t>5</a:t>
                      </a:r>
                      <a:endParaRPr lang="ru-RU" sz="1800" dirty="0"/>
                    </a:p>
                  </a:txBody>
                  <a:tcPr marL="91434" marR="91434" marT="45715" marB="45715">
                    <a:solidFill>
                      <a:srgbClr val="00B0F0"/>
                    </a:solidFill>
                  </a:tcPr>
                </a:tc>
                <a:tc>
                  <a:txBody>
                    <a:bodyPr/>
                    <a:lstStyle/>
                    <a:p>
                      <a:endParaRPr lang="ru-RU" sz="1800" dirty="0"/>
                    </a:p>
                  </a:txBody>
                  <a:tcPr marL="91434" marR="91434" marT="45715" marB="45715"/>
                </a:tc>
                <a:tc>
                  <a:txBody>
                    <a:bodyPr/>
                    <a:lstStyle/>
                    <a:p>
                      <a:r>
                        <a:rPr lang="ru-RU" sz="1800" dirty="0" smtClean="0"/>
                        <a:t>9</a:t>
                      </a:r>
                      <a:endParaRPr lang="ru-RU" sz="1800" dirty="0"/>
                    </a:p>
                  </a:txBody>
                  <a:tcPr marL="91434" marR="91434" marT="45715" marB="45715"/>
                </a:tc>
                <a:tc>
                  <a:txBody>
                    <a:bodyPr/>
                    <a:lstStyle/>
                    <a:p>
                      <a:r>
                        <a:rPr lang="ru-RU" sz="1800" dirty="0" smtClean="0"/>
                        <a:t>9</a:t>
                      </a:r>
                      <a:endParaRPr lang="ru-RU" sz="1800" dirty="0"/>
                    </a:p>
                  </a:txBody>
                  <a:tcPr marL="91434" marR="91434" marT="45715" marB="45715">
                    <a:solidFill>
                      <a:srgbClr val="FF0000"/>
                    </a:solidFill>
                  </a:tcPr>
                </a:tc>
                <a:extLst>
                  <a:ext uri="{0D108BD9-81ED-4DB2-BD59-A6C34878D82A}">
                    <a16:rowId xmlns:a16="http://schemas.microsoft.com/office/drawing/2014/main" val="10001"/>
                  </a:ext>
                </a:extLst>
              </a:tr>
              <a:tr h="662583">
                <a:tc>
                  <a:txBody>
                    <a:bodyPr/>
                    <a:lstStyle/>
                    <a:p>
                      <a:pPr algn="ctr"/>
                      <a:r>
                        <a:rPr lang="ru-RU" sz="1800" dirty="0" smtClean="0"/>
                        <a:t>2</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9</a:t>
                      </a:r>
                      <a:endParaRPr lang="ru-RU" sz="1800" dirty="0"/>
                    </a:p>
                  </a:txBody>
                  <a:tcPr marL="91434" marR="91434" marT="45715" marB="45715"/>
                </a:tc>
                <a:tc>
                  <a:txBody>
                    <a:bodyPr/>
                    <a:lstStyle/>
                    <a:p>
                      <a:r>
                        <a:rPr lang="ru-RU" sz="1800" dirty="0" smtClean="0"/>
                        <a:t>4,5</a:t>
                      </a:r>
                      <a:endParaRPr lang="ru-RU" sz="1800" dirty="0"/>
                    </a:p>
                  </a:txBody>
                  <a:tcPr marL="91434" marR="91434" marT="45715" marB="45715"/>
                </a:tc>
                <a:tc>
                  <a:txBody>
                    <a:bodyPr/>
                    <a:lstStyle/>
                    <a:p>
                      <a:endParaRPr lang="ru-RU" sz="1800" dirty="0"/>
                    </a:p>
                  </a:txBody>
                  <a:tcPr marL="91434" marR="91434" marT="45715" marB="45715"/>
                </a:tc>
                <a:tc>
                  <a:txBody>
                    <a:bodyPr/>
                    <a:lstStyle/>
                    <a:p>
                      <a:r>
                        <a:rPr lang="ru-RU" sz="1800" dirty="0" smtClean="0"/>
                        <a:t>8</a:t>
                      </a:r>
                      <a:endParaRPr lang="ru-RU" sz="1800" dirty="0"/>
                    </a:p>
                  </a:txBody>
                  <a:tcPr marL="91434" marR="91434" marT="45715" marB="45715"/>
                </a:tc>
                <a:tc>
                  <a:txBody>
                    <a:bodyPr/>
                    <a:lstStyle/>
                    <a:p>
                      <a:r>
                        <a:rPr lang="ru-RU" sz="1800" dirty="0" smtClean="0"/>
                        <a:t>8</a:t>
                      </a:r>
                      <a:endParaRPr lang="ru-RU" sz="1800" dirty="0"/>
                    </a:p>
                  </a:txBody>
                  <a:tcPr marL="91434" marR="91434" marT="45715" marB="45715">
                    <a:solidFill>
                      <a:srgbClr val="66FFFF"/>
                    </a:solidFill>
                  </a:tcPr>
                </a:tc>
                <a:extLst>
                  <a:ext uri="{0D108BD9-81ED-4DB2-BD59-A6C34878D82A}">
                    <a16:rowId xmlns:a16="http://schemas.microsoft.com/office/drawing/2014/main" val="10002"/>
                  </a:ext>
                </a:extLst>
              </a:tr>
              <a:tr h="662583">
                <a:tc>
                  <a:txBody>
                    <a:bodyPr/>
                    <a:lstStyle/>
                    <a:p>
                      <a:pPr algn="ctr"/>
                      <a:r>
                        <a:rPr lang="ru-RU" sz="1800" dirty="0" smtClean="0"/>
                        <a:t>3</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8</a:t>
                      </a:r>
                      <a:endParaRPr lang="ru-RU" sz="1800" dirty="0"/>
                    </a:p>
                  </a:txBody>
                  <a:tcPr marL="91434" marR="91434" marT="45715" marB="45715"/>
                </a:tc>
                <a:tc>
                  <a:txBody>
                    <a:bodyPr/>
                    <a:lstStyle/>
                    <a:p>
                      <a:r>
                        <a:rPr lang="ru-RU" sz="1800" dirty="0" smtClean="0"/>
                        <a:t>4</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7</a:t>
                      </a:r>
                      <a:endParaRPr lang="ru-RU" sz="1800" dirty="0"/>
                    </a:p>
                  </a:txBody>
                  <a:tcPr marL="91434" marR="91434" marT="45715" marB="45715"/>
                </a:tc>
                <a:tc>
                  <a:txBody>
                    <a:bodyPr/>
                    <a:lstStyle/>
                    <a:p>
                      <a:r>
                        <a:rPr lang="ru-RU" sz="1800" dirty="0" smtClean="0"/>
                        <a:t>7</a:t>
                      </a:r>
                      <a:endParaRPr lang="ru-RU" sz="1800" dirty="0"/>
                    </a:p>
                  </a:txBody>
                  <a:tcPr marL="91434" marR="91434" marT="45715" marB="45715">
                    <a:solidFill>
                      <a:srgbClr val="FFFF00"/>
                    </a:solidFill>
                  </a:tcPr>
                </a:tc>
                <a:extLst>
                  <a:ext uri="{0D108BD9-81ED-4DB2-BD59-A6C34878D82A}">
                    <a16:rowId xmlns:a16="http://schemas.microsoft.com/office/drawing/2014/main" val="10003"/>
                  </a:ext>
                </a:extLst>
              </a:tr>
              <a:tr h="662583">
                <a:tc>
                  <a:txBody>
                    <a:bodyPr/>
                    <a:lstStyle/>
                    <a:p>
                      <a:pPr algn="ctr"/>
                      <a:r>
                        <a:rPr lang="ru-RU" sz="1800" dirty="0" smtClean="0"/>
                        <a:t>4</a:t>
                      </a:r>
                      <a:endParaRPr lang="ru-RU" sz="1800" dirty="0"/>
                    </a:p>
                  </a:txBody>
                  <a:tcPr marL="91434" marR="91434" marT="45715" marB="45715"/>
                </a:tc>
                <a:tc>
                  <a:txBody>
                    <a:bodyPr/>
                    <a:lstStyle/>
                    <a:p>
                      <a:endParaRPr lang="ru-RU" sz="1800" dirty="0"/>
                    </a:p>
                  </a:txBody>
                  <a:tcPr marL="91434" marR="91434" marT="45715" marB="45715"/>
                </a:tc>
                <a:tc>
                  <a:txBody>
                    <a:bodyPr/>
                    <a:lstStyle/>
                    <a:p>
                      <a:r>
                        <a:rPr lang="ru-RU" sz="1800" dirty="0" smtClean="0"/>
                        <a:t>7</a:t>
                      </a:r>
                      <a:endParaRPr lang="ru-RU" sz="1800" dirty="0"/>
                    </a:p>
                  </a:txBody>
                  <a:tcPr marL="91434" marR="91434" marT="45715" marB="45715"/>
                </a:tc>
                <a:tc>
                  <a:txBody>
                    <a:bodyPr/>
                    <a:lstStyle/>
                    <a:p>
                      <a:r>
                        <a:rPr lang="ru-RU" sz="1800" dirty="0" smtClean="0"/>
                        <a:t>3,5</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6</a:t>
                      </a:r>
                      <a:endParaRPr lang="ru-RU" sz="1800" dirty="0"/>
                    </a:p>
                  </a:txBody>
                  <a:tcPr marL="91434" marR="91434" marT="45715" marB="45715"/>
                </a:tc>
                <a:tc>
                  <a:txBody>
                    <a:bodyPr/>
                    <a:lstStyle/>
                    <a:p>
                      <a:r>
                        <a:rPr lang="ru-RU" sz="1800" dirty="0" smtClean="0"/>
                        <a:t>6</a:t>
                      </a:r>
                      <a:endParaRPr lang="ru-RU" sz="1800" dirty="0"/>
                    </a:p>
                  </a:txBody>
                  <a:tcPr marL="91434" marR="91434" marT="45715" marB="45715">
                    <a:solidFill>
                      <a:srgbClr val="92D050"/>
                    </a:solidFill>
                  </a:tcPr>
                </a:tc>
                <a:extLst>
                  <a:ext uri="{0D108BD9-81ED-4DB2-BD59-A6C34878D82A}">
                    <a16:rowId xmlns:a16="http://schemas.microsoft.com/office/drawing/2014/main" val="10004"/>
                  </a:ext>
                </a:extLst>
              </a:tr>
              <a:tr h="662583">
                <a:tc>
                  <a:txBody>
                    <a:bodyPr/>
                    <a:lstStyle/>
                    <a:p>
                      <a:pPr algn="ctr"/>
                      <a:r>
                        <a:rPr lang="ru-RU" sz="1800" dirty="0" smtClean="0"/>
                        <a:t>5</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6</a:t>
                      </a:r>
                      <a:endParaRPr lang="ru-RU" sz="1800" dirty="0"/>
                    </a:p>
                  </a:txBody>
                  <a:tcPr marL="91434" marR="91434" marT="45715" marB="45715"/>
                </a:tc>
                <a:tc>
                  <a:txBody>
                    <a:bodyPr/>
                    <a:lstStyle/>
                    <a:p>
                      <a:r>
                        <a:rPr lang="ru-RU" sz="1800" dirty="0" smtClean="0"/>
                        <a:t>3</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5</a:t>
                      </a:r>
                      <a:endParaRPr lang="ru-RU" sz="1800" dirty="0"/>
                    </a:p>
                  </a:txBody>
                  <a:tcPr marL="91434" marR="91434" marT="45715" marB="45715"/>
                </a:tc>
                <a:tc>
                  <a:txBody>
                    <a:bodyPr/>
                    <a:lstStyle/>
                    <a:p>
                      <a:r>
                        <a:rPr lang="ru-RU" sz="1800" dirty="0" smtClean="0"/>
                        <a:t>5</a:t>
                      </a:r>
                      <a:endParaRPr lang="ru-RU" sz="1800" dirty="0"/>
                    </a:p>
                  </a:txBody>
                  <a:tcPr marL="91434" marR="91434" marT="45715" marB="45715">
                    <a:solidFill>
                      <a:srgbClr val="66FFFF"/>
                    </a:solidFill>
                  </a:tcPr>
                </a:tc>
                <a:extLst>
                  <a:ext uri="{0D108BD9-81ED-4DB2-BD59-A6C34878D82A}">
                    <a16:rowId xmlns:a16="http://schemas.microsoft.com/office/drawing/2014/main" val="10005"/>
                  </a:ext>
                </a:extLst>
              </a:tr>
              <a:tr h="662583">
                <a:tc>
                  <a:txBody>
                    <a:bodyPr/>
                    <a:lstStyle/>
                    <a:p>
                      <a:pPr algn="ctr"/>
                      <a:r>
                        <a:rPr lang="ru-RU" sz="1800" dirty="0" smtClean="0"/>
                        <a:t>6</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5</a:t>
                      </a:r>
                      <a:endParaRPr lang="ru-RU" sz="1800" dirty="0"/>
                    </a:p>
                  </a:txBody>
                  <a:tcPr marL="91434" marR="91434" marT="45715" marB="45715"/>
                </a:tc>
                <a:tc>
                  <a:txBody>
                    <a:bodyPr/>
                    <a:lstStyle/>
                    <a:p>
                      <a:r>
                        <a:rPr lang="ru-RU" sz="1800" dirty="0" smtClean="0"/>
                        <a:t>2,5</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4</a:t>
                      </a:r>
                      <a:endParaRPr lang="ru-RU" sz="1800" dirty="0"/>
                    </a:p>
                  </a:txBody>
                  <a:tcPr marL="91434" marR="91434" marT="45715" marB="45715"/>
                </a:tc>
                <a:tc>
                  <a:txBody>
                    <a:bodyPr/>
                    <a:lstStyle/>
                    <a:p>
                      <a:r>
                        <a:rPr lang="ru-RU" sz="1800" dirty="0" smtClean="0"/>
                        <a:t>4</a:t>
                      </a:r>
                      <a:endParaRPr lang="ru-RU" sz="1800" dirty="0"/>
                    </a:p>
                  </a:txBody>
                  <a:tcPr marL="91434" marR="91434" marT="45715" marB="45715"/>
                </a:tc>
                <a:extLst>
                  <a:ext uri="{0D108BD9-81ED-4DB2-BD59-A6C34878D82A}">
                    <a16:rowId xmlns:a16="http://schemas.microsoft.com/office/drawing/2014/main" val="10006"/>
                  </a:ext>
                </a:extLst>
              </a:tr>
              <a:tr h="662583">
                <a:tc>
                  <a:txBody>
                    <a:bodyPr/>
                    <a:lstStyle/>
                    <a:p>
                      <a:pPr algn="ctr"/>
                      <a:r>
                        <a:rPr lang="ru-RU" sz="1800" dirty="0" smtClean="0"/>
                        <a:t>7</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4</a:t>
                      </a:r>
                      <a:endParaRPr lang="ru-RU" sz="1800" dirty="0"/>
                    </a:p>
                  </a:txBody>
                  <a:tcPr marL="91434" marR="91434" marT="45715" marB="45715"/>
                </a:tc>
                <a:tc>
                  <a:txBody>
                    <a:bodyPr/>
                    <a:lstStyle/>
                    <a:p>
                      <a:r>
                        <a:rPr lang="ru-RU" sz="1800" dirty="0" smtClean="0"/>
                        <a:t>2</a:t>
                      </a:r>
                      <a:endParaRPr lang="ru-RU" sz="1800" dirty="0"/>
                    </a:p>
                  </a:txBody>
                  <a:tcPr marL="91434" marR="91434" marT="45715" marB="45715"/>
                </a:tc>
                <a:tc>
                  <a:txBody>
                    <a:bodyPr/>
                    <a:lstStyle/>
                    <a:p>
                      <a:endParaRPr lang="ru-RU" sz="1800"/>
                    </a:p>
                  </a:txBody>
                  <a:tcPr marL="91434" marR="91434" marT="45715" marB="45715"/>
                </a:tc>
                <a:tc>
                  <a:txBody>
                    <a:bodyPr/>
                    <a:lstStyle/>
                    <a:p>
                      <a:r>
                        <a:rPr lang="ru-RU" sz="1800" dirty="0" smtClean="0"/>
                        <a:t>3</a:t>
                      </a:r>
                      <a:endParaRPr lang="ru-RU" sz="1800" dirty="0"/>
                    </a:p>
                  </a:txBody>
                  <a:tcPr marL="91434" marR="91434" marT="45715" marB="45715"/>
                </a:tc>
                <a:tc>
                  <a:txBody>
                    <a:bodyPr/>
                    <a:lstStyle/>
                    <a:p>
                      <a:r>
                        <a:rPr lang="ru-RU" sz="1800" dirty="0" smtClean="0"/>
                        <a:t>3</a:t>
                      </a:r>
                      <a:endParaRPr lang="ru-RU" sz="1800" dirty="0"/>
                    </a:p>
                  </a:txBody>
                  <a:tcPr marL="91434" marR="91434" marT="45715" marB="4571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08840184"/>
      </p:ext>
    </p:extLst>
  </p:cSld>
  <p:clrMapOvr>
    <a:masterClrMapping/>
  </p:clrMapOvr>
  <p:transition spd="slow">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ru-RU" smtClean="0"/>
              <a:t>Экономика развития</a:t>
            </a:r>
          </a:p>
        </p:txBody>
      </p:sp>
      <p:sp>
        <p:nvSpPr>
          <p:cNvPr id="18435" name="Rectangle 3"/>
          <p:cNvSpPr>
            <a:spLocks noGrp="1" noChangeArrowheads="1"/>
          </p:cNvSpPr>
          <p:nvPr>
            <p:ph type="body" idx="1"/>
          </p:nvPr>
        </p:nvSpPr>
        <p:spPr/>
        <p:txBody>
          <a:bodyPr/>
          <a:lstStyle/>
          <a:p>
            <a:pPr eaLnBrk="1" hangingPunct="1">
              <a:buFontTx/>
              <a:buNone/>
            </a:pPr>
            <a:r>
              <a:rPr lang="ru-RU" smtClean="0"/>
              <a:t>Предметом являются закономерности социально-экономического развития и инструменты его обеспечивающие в современных условиях</a:t>
            </a:r>
          </a:p>
        </p:txBody>
      </p:sp>
    </p:spTree>
    <p:extLst>
      <p:ext uri="{BB962C8B-B14F-4D97-AF65-F5344CB8AC3E}">
        <p14:creationId xmlns:p14="http://schemas.microsoft.com/office/powerpoint/2010/main" val="21470988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Субъекты рыночной экономики</a:t>
            </a:r>
            <a:endParaRPr lang="ru-RU" dirty="0"/>
          </a:p>
        </p:txBody>
      </p:sp>
      <p:sp>
        <p:nvSpPr>
          <p:cNvPr id="3" name="Объект 2"/>
          <p:cNvSpPr>
            <a:spLocks noGrp="1"/>
          </p:cNvSpPr>
          <p:nvPr>
            <p:ph sz="half" idx="1"/>
          </p:nvPr>
        </p:nvSpPr>
        <p:spPr/>
        <p:txBody>
          <a:bodyPr/>
          <a:lstStyle/>
          <a:p>
            <a:r>
              <a:rPr lang="ru-RU" dirty="0" smtClean="0"/>
              <a:t>Домашние хозяйства</a:t>
            </a:r>
          </a:p>
          <a:p>
            <a:endParaRPr lang="ru-RU" dirty="0" smtClean="0"/>
          </a:p>
          <a:p>
            <a:endParaRPr lang="ru-RU" dirty="0"/>
          </a:p>
          <a:p>
            <a:r>
              <a:rPr lang="ru-RU" dirty="0" smtClean="0"/>
              <a:t>Фирмы</a:t>
            </a:r>
          </a:p>
          <a:p>
            <a:r>
              <a:rPr lang="ru-RU" dirty="0" smtClean="0"/>
              <a:t>Государственные агенты</a:t>
            </a:r>
            <a:endParaRPr lang="ru-RU" dirty="0"/>
          </a:p>
        </p:txBody>
      </p:sp>
      <p:sp>
        <p:nvSpPr>
          <p:cNvPr id="4" name="Объект 3"/>
          <p:cNvSpPr>
            <a:spLocks noGrp="1"/>
          </p:cNvSpPr>
          <p:nvPr>
            <p:ph sz="half" idx="2"/>
          </p:nvPr>
        </p:nvSpPr>
        <p:spPr/>
        <p:txBody>
          <a:bodyPr/>
          <a:lstStyle/>
          <a:p>
            <a:r>
              <a:rPr lang="ru-RU" dirty="0" smtClean="0"/>
              <a:t> </a:t>
            </a:r>
            <a:endParaRPr lang="ru-RU" dirty="0"/>
          </a:p>
        </p:txBody>
      </p:sp>
      <p:sp>
        <p:nvSpPr>
          <p:cNvPr id="5" name="Стрелка вправо 4"/>
          <p:cNvSpPr/>
          <p:nvPr/>
        </p:nvSpPr>
        <p:spPr>
          <a:xfrm>
            <a:off x="4139952" y="1844824"/>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5292080" y="1412776"/>
            <a:ext cx="3240360" cy="1296144"/>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Малые хозяйственные единицы, в которых группа лиц или одно лицо объединяет свои доходы, имеет общую собственность и принимает экономические решения сообща</a:t>
            </a:r>
            <a:endParaRPr lang="ru-RU" sz="1400" dirty="0">
              <a:solidFill>
                <a:schemeClr val="tx1"/>
              </a:solidFill>
            </a:endParaRPr>
          </a:p>
        </p:txBody>
      </p:sp>
      <p:sp>
        <p:nvSpPr>
          <p:cNvPr id="7" name="Стрелка вправо 6"/>
          <p:cNvSpPr/>
          <p:nvPr/>
        </p:nvSpPr>
        <p:spPr>
          <a:xfrm>
            <a:off x="2627784" y="3068960"/>
            <a:ext cx="25922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364088" y="3068960"/>
            <a:ext cx="3384376" cy="93610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5436096" y="3068960"/>
            <a:ext cx="3240360" cy="954107"/>
          </a:xfrm>
          <a:prstGeom prst="rect">
            <a:avLst/>
          </a:prstGeom>
          <a:noFill/>
        </p:spPr>
        <p:txBody>
          <a:bodyPr wrap="square" rtlCol="0">
            <a:spAutoFit/>
          </a:bodyPr>
          <a:lstStyle/>
          <a:p>
            <a:r>
              <a:rPr lang="ru-RU" sz="1400" dirty="0" smtClean="0"/>
              <a:t>Малые хозяйственные единицы, которые осуществляют предпринимательскую деятельность с целью получения прибыли</a:t>
            </a:r>
            <a:endParaRPr lang="ru-RU" sz="1400" dirty="0"/>
          </a:p>
        </p:txBody>
      </p:sp>
      <p:sp>
        <p:nvSpPr>
          <p:cNvPr id="10" name="Стрелка вправо 9"/>
          <p:cNvSpPr/>
          <p:nvPr/>
        </p:nvSpPr>
        <p:spPr>
          <a:xfrm>
            <a:off x="3297648" y="4437112"/>
            <a:ext cx="216024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5724128" y="4509120"/>
            <a:ext cx="3419872" cy="20882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5813884" y="4622129"/>
            <a:ext cx="3240360" cy="1815882"/>
          </a:xfrm>
          <a:prstGeom prst="rect">
            <a:avLst/>
          </a:prstGeom>
          <a:noFill/>
        </p:spPr>
        <p:txBody>
          <a:bodyPr wrap="square" rtlCol="0">
            <a:spAutoFit/>
          </a:bodyPr>
          <a:lstStyle/>
          <a:p>
            <a:pPr algn="just"/>
            <a:r>
              <a:rPr lang="ru-RU" sz="1600" dirty="0" smtClean="0"/>
              <a:t>Это агенты, которым государство делегирует право на осуществление регулирования рыночных отношений (</a:t>
            </a:r>
            <a:r>
              <a:rPr lang="ru-RU" sz="1600" dirty="0" err="1" smtClean="0"/>
              <a:t>агентсво</a:t>
            </a:r>
            <a:r>
              <a:rPr lang="ru-RU" sz="1600" dirty="0" smtClean="0"/>
              <a:t> по государственным закупкам, по привлечению иностранных инвестиций и т.п.)</a:t>
            </a:r>
            <a:endParaRPr lang="ru-RU" sz="1600" dirty="0"/>
          </a:p>
        </p:txBody>
      </p:sp>
    </p:spTree>
    <p:extLst>
      <p:ext uri="{BB962C8B-B14F-4D97-AF65-F5344CB8AC3E}">
        <p14:creationId xmlns:p14="http://schemas.microsoft.com/office/powerpoint/2010/main" val="1112860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Бюджетная линия</a:t>
            </a:r>
            <a:endParaRPr lang="ru-RU" dirty="0"/>
          </a:p>
        </p:txBody>
      </p:sp>
      <p:sp>
        <p:nvSpPr>
          <p:cNvPr id="3" name="Объект 2"/>
          <p:cNvSpPr>
            <a:spLocks noGrp="1"/>
          </p:cNvSpPr>
          <p:nvPr>
            <p:ph sz="half" idx="1"/>
          </p:nvPr>
        </p:nvSpPr>
        <p:spPr>
          <a:xfrm>
            <a:off x="107504" y="1600200"/>
            <a:ext cx="4388296" cy="4525963"/>
          </a:xfrm>
        </p:spPr>
        <p:txBody>
          <a:bodyPr>
            <a:normAutofit lnSpcReduction="10000"/>
          </a:bodyPr>
          <a:lstStyle/>
          <a:p>
            <a:pPr marL="0" indent="0">
              <a:buNone/>
            </a:pPr>
            <a:r>
              <a:rPr lang="ru-RU" dirty="0" smtClean="0">
                <a:solidFill>
                  <a:srgbClr val="FF0000"/>
                </a:solidFill>
              </a:rPr>
              <a:t>Бюджетные линии</a:t>
            </a:r>
            <a:endParaRPr lang="ru-RU" dirty="0">
              <a:solidFill>
                <a:srgbClr val="FF0000"/>
              </a:solidFill>
            </a:endParaRPr>
          </a:p>
        </p:txBody>
      </p:sp>
      <p:sp>
        <p:nvSpPr>
          <p:cNvPr id="4" name="Объект 3"/>
          <p:cNvSpPr>
            <a:spLocks noGrp="1"/>
          </p:cNvSpPr>
          <p:nvPr>
            <p:ph sz="half" idx="2"/>
          </p:nvPr>
        </p:nvSpPr>
        <p:spPr/>
        <p:txBody>
          <a:bodyPr>
            <a:normAutofit lnSpcReduction="10000"/>
          </a:bodyPr>
          <a:lstStyle/>
          <a:p>
            <a:pPr algn="just"/>
            <a:r>
              <a:rPr lang="ru-RU" dirty="0" smtClean="0"/>
              <a:t>Бюджетная линия показывает се возможные комбинации благ, имеющиеся в наличии у потребителя при данном уровне дохода</a:t>
            </a:r>
          </a:p>
          <a:p>
            <a:pPr algn="just"/>
            <a:r>
              <a:rPr lang="ru-RU" dirty="0" smtClean="0"/>
              <a:t>Более высокий доход  отражает более  «высокую» бюджетную линию</a:t>
            </a:r>
            <a:endParaRPr lang="ru-RU" dirty="0"/>
          </a:p>
        </p:txBody>
      </p:sp>
      <p:cxnSp>
        <p:nvCxnSpPr>
          <p:cNvPr id="6" name="Прямая со стрелкой 5"/>
          <p:cNvCxnSpPr/>
          <p:nvPr/>
        </p:nvCxnSpPr>
        <p:spPr>
          <a:xfrm flipV="1">
            <a:off x="749314" y="1973060"/>
            <a:ext cx="72008" cy="2448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827584" y="4437112"/>
            <a:ext cx="309634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827584" y="2708920"/>
            <a:ext cx="2160240" cy="1712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7544" y="1772816"/>
            <a:ext cx="281770" cy="584775"/>
          </a:xfrm>
          <a:prstGeom prst="rect">
            <a:avLst/>
          </a:prstGeom>
          <a:noFill/>
        </p:spPr>
        <p:txBody>
          <a:bodyPr wrap="square" rtlCol="0">
            <a:spAutoFit/>
          </a:bodyPr>
          <a:lstStyle/>
          <a:p>
            <a:r>
              <a:rPr lang="ru-RU" sz="3200" b="1" dirty="0" smtClean="0"/>
              <a:t>В</a:t>
            </a:r>
            <a:endParaRPr lang="ru-RU" sz="3200" b="1" dirty="0"/>
          </a:p>
        </p:txBody>
      </p:sp>
      <p:sp>
        <p:nvSpPr>
          <p:cNvPr id="13" name="TextBox 12"/>
          <p:cNvSpPr txBox="1"/>
          <p:nvPr/>
        </p:nvSpPr>
        <p:spPr>
          <a:xfrm>
            <a:off x="3419872" y="4797152"/>
            <a:ext cx="792088" cy="523220"/>
          </a:xfrm>
          <a:prstGeom prst="rect">
            <a:avLst/>
          </a:prstGeom>
          <a:noFill/>
        </p:spPr>
        <p:txBody>
          <a:bodyPr wrap="square" rtlCol="0">
            <a:spAutoFit/>
          </a:bodyPr>
          <a:lstStyle/>
          <a:p>
            <a:r>
              <a:rPr lang="ru-RU" sz="2800" b="1" dirty="0" smtClean="0"/>
              <a:t>А</a:t>
            </a:r>
            <a:endParaRPr lang="ru-RU" sz="2800" b="1" dirty="0"/>
          </a:p>
        </p:txBody>
      </p:sp>
      <p:cxnSp>
        <p:nvCxnSpPr>
          <p:cNvPr id="15" name="Прямая соединительная линия 14"/>
          <p:cNvCxnSpPr/>
          <p:nvPr/>
        </p:nvCxnSpPr>
        <p:spPr>
          <a:xfrm>
            <a:off x="785318" y="2132856"/>
            <a:ext cx="2850578" cy="228847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27784" y="4725144"/>
            <a:ext cx="576064" cy="369332"/>
          </a:xfrm>
          <a:prstGeom prst="rect">
            <a:avLst/>
          </a:prstGeom>
          <a:noFill/>
        </p:spPr>
        <p:txBody>
          <a:bodyPr wrap="square" rtlCol="0">
            <a:spAutoFit/>
          </a:bodyPr>
          <a:lstStyle/>
          <a:p>
            <a:r>
              <a:rPr lang="ru-RU" dirty="0" smtClean="0"/>
              <a:t>100</a:t>
            </a:r>
            <a:endParaRPr lang="ru-RU" dirty="0"/>
          </a:p>
        </p:txBody>
      </p:sp>
      <p:sp>
        <p:nvSpPr>
          <p:cNvPr id="20" name="TextBox 19"/>
          <p:cNvSpPr txBox="1"/>
          <p:nvPr/>
        </p:nvSpPr>
        <p:spPr>
          <a:xfrm>
            <a:off x="3203848" y="4581128"/>
            <a:ext cx="864096" cy="369332"/>
          </a:xfrm>
          <a:prstGeom prst="rect">
            <a:avLst/>
          </a:prstGeom>
          <a:noFill/>
        </p:spPr>
        <p:txBody>
          <a:bodyPr wrap="square" rtlCol="0">
            <a:spAutoFit/>
          </a:bodyPr>
          <a:lstStyle/>
          <a:p>
            <a:r>
              <a:rPr lang="ru-RU" dirty="0" smtClean="0"/>
              <a:t>200</a:t>
            </a:r>
            <a:endParaRPr lang="ru-RU" dirty="0"/>
          </a:p>
        </p:txBody>
      </p:sp>
      <p:sp>
        <p:nvSpPr>
          <p:cNvPr id="22" name="TextBox 21"/>
          <p:cNvSpPr txBox="1"/>
          <p:nvPr/>
        </p:nvSpPr>
        <p:spPr>
          <a:xfrm>
            <a:off x="0" y="2996952"/>
            <a:ext cx="608429" cy="369332"/>
          </a:xfrm>
          <a:prstGeom prst="rect">
            <a:avLst/>
          </a:prstGeom>
          <a:noFill/>
        </p:spPr>
        <p:txBody>
          <a:bodyPr wrap="square" rtlCol="0">
            <a:spAutoFit/>
          </a:bodyPr>
          <a:lstStyle/>
          <a:p>
            <a:r>
              <a:rPr lang="ru-RU" dirty="0" smtClean="0"/>
              <a:t>100</a:t>
            </a:r>
            <a:endParaRPr lang="ru-RU" dirty="0"/>
          </a:p>
        </p:txBody>
      </p:sp>
      <p:sp>
        <p:nvSpPr>
          <p:cNvPr id="23" name="TextBox 22"/>
          <p:cNvSpPr txBox="1"/>
          <p:nvPr/>
        </p:nvSpPr>
        <p:spPr>
          <a:xfrm>
            <a:off x="20784" y="2414883"/>
            <a:ext cx="641810" cy="369332"/>
          </a:xfrm>
          <a:prstGeom prst="rect">
            <a:avLst/>
          </a:prstGeom>
          <a:noFill/>
        </p:spPr>
        <p:txBody>
          <a:bodyPr wrap="square" rtlCol="0">
            <a:spAutoFit/>
          </a:bodyPr>
          <a:lstStyle/>
          <a:p>
            <a:r>
              <a:rPr lang="ru-RU" dirty="0" smtClean="0"/>
              <a:t>200</a:t>
            </a:r>
            <a:endParaRPr lang="ru-RU" dirty="0"/>
          </a:p>
        </p:txBody>
      </p:sp>
    </p:spTree>
    <p:extLst>
      <p:ext uri="{BB962C8B-B14F-4D97-AF65-F5344CB8AC3E}">
        <p14:creationId xmlns:p14="http://schemas.microsoft.com/office/powerpoint/2010/main" val="12583643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Правило бюджетной линии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sz="half" idx="1"/>
              </p:nvPr>
            </p:nvSpPr>
            <p:spPr/>
            <p:txBody>
              <a:bodyPr>
                <a:normAutofit fontScale="70000" lnSpcReduction="20000"/>
              </a:bodyPr>
              <a:lstStyle/>
              <a:p>
                <a:pPr algn="just"/>
                <a:r>
                  <a:rPr lang="ru-RU" dirty="0" smtClean="0"/>
                  <a:t>Любая точка на АВ представляет собой комбинацию, например, мяса и всех других товаров, обусловленную определенным уровнем дохода</a:t>
                </a:r>
              </a:p>
              <a:p>
                <a:pPr marL="0" indent="0" algn="ctr">
                  <a:buNone/>
                </a:pPr>
                <a:r>
                  <a:rPr lang="en-US" dirty="0" smtClean="0"/>
                  <a:t>Y = P</a:t>
                </a:r>
                <a:r>
                  <a:rPr lang="en-US" sz="1600" dirty="0" smtClean="0"/>
                  <a:t>a</a:t>
                </a:r>
                <a:r>
                  <a:rPr lang="en-US" dirty="0" smtClean="0"/>
                  <a:t> A   +     P</a:t>
                </a:r>
                <a:r>
                  <a:rPr lang="en-US" sz="1800" dirty="0" smtClean="0"/>
                  <a:t>b  </a:t>
                </a:r>
                <a:r>
                  <a:rPr lang="en-US" dirty="0" smtClean="0"/>
                  <a:t>B</a:t>
                </a:r>
                <a:endParaRPr lang="ru-RU" dirty="0" smtClean="0"/>
              </a:p>
              <a:p>
                <a:pPr algn="just"/>
                <a:r>
                  <a:rPr lang="ru-RU" sz="3400" dirty="0"/>
                  <a:t>Весь доход расходуется либо на мясо, либо на другие товары</a:t>
                </a:r>
              </a:p>
              <a:p>
                <a:pPr algn="ctr"/>
                <a:r>
                  <a:rPr lang="en-US" sz="3400" dirty="0"/>
                  <a:t>B =</a:t>
                </a:r>
                <a14:m>
                  <m:oMath xmlns:m="http://schemas.openxmlformats.org/officeDocument/2006/math">
                    <m:f>
                      <m:fPr>
                        <m:ctrlPr>
                          <a:rPr lang="en-US" sz="3400" i="1">
                            <a:latin typeface="Cambria Math" panose="02040503050406030204" pitchFamily="18" charset="0"/>
                          </a:rPr>
                        </m:ctrlPr>
                      </m:fPr>
                      <m:num>
                        <m:r>
                          <a:rPr lang="en-US" sz="3400" i="1">
                            <a:latin typeface="Cambria Math"/>
                          </a:rPr>
                          <m:t>𝑌</m:t>
                        </m:r>
                      </m:num>
                      <m:den>
                        <m:r>
                          <a:rPr lang="en-US" sz="3400" i="1">
                            <a:latin typeface="Cambria Math"/>
                          </a:rPr>
                          <m:t>𝑃𝑏</m:t>
                        </m:r>
                      </m:den>
                    </m:f>
                    <m:r>
                      <a:rPr lang="en-US" sz="3400" i="1">
                        <a:latin typeface="Cambria Math"/>
                      </a:rPr>
                      <m:t> − </m:t>
                    </m:r>
                    <m:f>
                      <m:fPr>
                        <m:ctrlPr>
                          <a:rPr lang="en-US" sz="3400" i="1">
                            <a:latin typeface="Cambria Math" panose="02040503050406030204" pitchFamily="18" charset="0"/>
                          </a:rPr>
                        </m:ctrlPr>
                      </m:fPr>
                      <m:num>
                        <m:r>
                          <a:rPr lang="en-US" sz="3400" i="1">
                            <a:latin typeface="Cambria Math"/>
                          </a:rPr>
                          <m:t>𝑃𝑎</m:t>
                        </m:r>
                      </m:num>
                      <m:den>
                        <m:r>
                          <a:rPr lang="en-US" sz="3400" i="1">
                            <a:latin typeface="Cambria Math"/>
                          </a:rPr>
                          <m:t>𝑃𝑏</m:t>
                        </m:r>
                      </m:den>
                    </m:f>
                  </m:oMath>
                </a14:m>
                <a:r>
                  <a:rPr lang="en-US" sz="3400" dirty="0"/>
                  <a:t> </a:t>
                </a:r>
                <a:r>
                  <a:rPr lang="en-US" sz="3400" dirty="0" smtClean="0"/>
                  <a:t>A</a:t>
                </a:r>
                <a:endParaRPr lang="ru-RU" sz="3400" dirty="0" smtClean="0"/>
              </a:p>
              <a:p>
                <a:r>
                  <a:rPr lang="ru-RU" sz="3600" dirty="0">
                    <a:solidFill>
                      <a:srgbClr val="FF0000"/>
                    </a:solidFill>
                  </a:rPr>
                  <a:t>Это равенство определяет бюджетное сдерживание</a:t>
                </a:r>
              </a:p>
              <a:p>
                <a:endParaRPr lang="en-US" sz="3400" dirty="0"/>
              </a:p>
            </p:txBody>
          </p:sp>
        </mc:Choice>
        <mc:Fallback xmlns="">
          <p:sp>
            <p:nvSpPr>
              <p:cNvPr id="3" name="Объект 2"/>
              <p:cNvSpPr>
                <a:spLocks noGrp="1" noRot="1" noChangeAspect="1" noMove="1" noResize="1" noEditPoints="1" noAdjustHandles="1" noChangeArrowheads="1" noChangeShapeType="1" noTextEdit="1"/>
              </p:cNvSpPr>
              <p:nvPr>
                <p:ph sz="half" idx="1"/>
              </p:nvPr>
            </p:nvSpPr>
            <p:spPr>
              <a:blipFill rotWithShape="1">
                <a:blip r:embed="rId2"/>
                <a:stretch>
                  <a:fillRect l="-2112" t="-1887" r="-2112"/>
                </a:stretch>
              </a:blipFill>
            </p:spPr>
            <p:txBody>
              <a:bodyPr/>
              <a:lstStyle/>
              <a:p>
                <a:r>
                  <a:rPr lang="ru-RU">
                    <a:noFill/>
                  </a:rPr>
                  <a:t> </a:t>
                </a:r>
              </a:p>
            </p:txBody>
          </p:sp>
        </mc:Fallback>
      </mc:AlternateContent>
      <p:sp>
        <p:nvSpPr>
          <p:cNvPr id="5" name="Объект 4"/>
          <p:cNvSpPr>
            <a:spLocks noGrp="1"/>
          </p:cNvSpPr>
          <p:nvPr>
            <p:ph sz="half" idx="2"/>
          </p:nvPr>
        </p:nvSpPr>
        <p:spPr/>
        <p:txBody>
          <a:bodyPr>
            <a:normAutofit fontScale="70000" lnSpcReduction="20000"/>
          </a:bodyPr>
          <a:lstStyle/>
          <a:p>
            <a:pPr algn="just"/>
            <a:endParaRPr lang="ru-RU" sz="3200" dirty="0" smtClean="0">
              <a:solidFill>
                <a:srgbClr val="FF0000"/>
              </a:solidFill>
            </a:endParaRPr>
          </a:p>
          <a:p>
            <a:pPr algn="just"/>
            <a:r>
              <a:rPr lang="ru-RU" sz="3200" dirty="0" smtClean="0">
                <a:solidFill>
                  <a:srgbClr val="FF0000"/>
                </a:solidFill>
              </a:rPr>
              <a:t>Склон бюджетной линии равен  (-Р</a:t>
            </a:r>
            <a:r>
              <a:rPr lang="en-US" sz="3200" dirty="0" smtClean="0">
                <a:solidFill>
                  <a:srgbClr val="FF0000"/>
                </a:solidFill>
              </a:rPr>
              <a:t>b</a:t>
            </a:r>
            <a:r>
              <a:rPr lang="ru-RU" sz="3200" dirty="0" smtClean="0">
                <a:solidFill>
                  <a:srgbClr val="FF0000"/>
                </a:solidFill>
              </a:rPr>
              <a:t>/Р</a:t>
            </a:r>
            <a:r>
              <a:rPr lang="en-US" sz="3200" dirty="0" smtClean="0">
                <a:solidFill>
                  <a:srgbClr val="FF0000"/>
                </a:solidFill>
              </a:rPr>
              <a:t>a) </a:t>
            </a:r>
            <a:r>
              <a:rPr lang="ru-RU" sz="3200" dirty="0" smtClean="0">
                <a:solidFill>
                  <a:srgbClr val="FF0000"/>
                </a:solidFill>
              </a:rPr>
              <a:t>и равен (-1)</a:t>
            </a:r>
          </a:p>
          <a:p>
            <a:pPr algn="just"/>
            <a:endParaRPr lang="ru-RU" sz="3200" dirty="0" smtClean="0">
              <a:solidFill>
                <a:srgbClr val="FF0000"/>
              </a:solidFill>
            </a:endParaRPr>
          </a:p>
          <a:p>
            <a:pPr algn="just"/>
            <a:r>
              <a:rPr lang="ru-RU" sz="3200" dirty="0" smtClean="0"/>
              <a:t>Таким образом, если доход изменяется, линия семейного бюджета движется в ту или иную сторону от бюджетной линии; но соотношение двух цен остается таким же, склон бюджетной линии не меняется</a:t>
            </a:r>
            <a:endParaRPr lang="en-US" sz="3200" dirty="0"/>
          </a:p>
        </p:txBody>
      </p:sp>
    </p:spTree>
    <p:extLst>
      <p:ext uri="{BB962C8B-B14F-4D97-AF65-F5344CB8AC3E}">
        <p14:creationId xmlns:p14="http://schemas.microsoft.com/office/powerpoint/2010/main" val="24092618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Сдвиги бюджетной линии в зависимости от изменения цен</a:t>
            </a:r>
            <a:endParaRPr lang="ru-RU" dirty="0"/>
          </a:p>
        </p:txBody>
      </p:sp>
      <p:cxnSp>
        <p:nvCxnSpPr>
          <p:cNvPr id="4" name="Прямая со стрелкой 3"/>
          <p:cNvCxnSpPr/>
          <p:nvPr/>
        </p:nvCxnSpPr>
        <p:spPr>
          <a:xfrm flipV="1">
            <a:off x="2267744" y="1844824"/>
            <a:ext cx="0" cy="3600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a:off x="2267744" y="5429685"/>
            <a:ext cx="547260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2267744" y="2636912"/>
            <a:ext cx="2880320" cy="27363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2267744" y="2636912"/>
            <a:ext cx="4680520" cy="27363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520" y="1772816"/>
            <a:ext cx="1656184" cy="1477328"/>
          </a:xfrm>
          <a:prstGeom prst="rect">
            <a:avLst/>
          </a:prstGeom>
          <a:noFill/>
        </p:spPr>
        <p:txBody>
          <a:bodyPr wrap="square" rtlCol="0">
            <a:spAutoFit/>
          </a:bodyPr>
          <a:lstStyle/>
          <a:p>
            <a:r>
              <a:rPr lang="ru-RU" dirty="0" smtClean="0"/>
              <a:t>Количество других товаров в денежном выражении</a:t>
            </a:r>
            <a:endParaRPr lang="ru-RU" dirty="0"/>
          </a:p>
        </p:txBody>
      </p:sp>
      <p:sp>
        <p:nvSpPr>
          <p:cNvPr id="16" name="TextBox 15"/>
          <p:cNvSpPr txBox="1"/>
          <p:nvPr/>
        </p:nvSpPr>
        <p:spPr>
          <a:xfrm>
            <a:off x="7308304" y="5805264"/>
            <a:ext cx="1080120" cy="369332"/>
          </a:xfrm>
          <a:prstGeom prst="rect">
            <a:avLst/>
          </a:prstGeom>
          <a:noFill/>
        </p:spPr>
        <p:txBody>
          <a:bodyPr wrap="square" rtlCol="0">
            <a:spAutoFit/>
          </a:bodyPr>
          <a:lstStyle/>
          <a:p>
            <a:r>
              <a:rPr lang="ru-RU" dirty="0" smtClean="0"/>
              <a:t>мясо</a:t>
            </a:r>
            <a:endParaRPr lang="ru-RU" dirty="0"/>
          </a:p>
        </p:txBody>
      </p:sp>
      <p:sp>
        <p:nvSpPr>
          <p:cNvPr id="17" name="TextBox 16"/>
          <p:cNvSpPr txBox="1"/>
          <p:nvPr/>
        </p:nvSpPr>
        <p:spPr>
          <a:xfrm>
            <a:off x="611560" y="3789040"/>
            <a:ext cx="1080120" cy="369332"/>
          </a:xfrm>
          <a:prstGeom prst="rect">
            <a:avLst/>
          </a:prstGeom>
          <a:noFill/>
        </p:spPr>
        <p:txBody>
          <a:bodyPr wrap="square" rtlCol="0">
            <a:spAutoFit/>
          </a:bodyPr>
          <a:lstStyle/>
          <a:p>
            <a:r>
              <a:rPr lang="ru-RU" dirty="0" smtClean="0"/>
              <a:t>100</a:t>
            </a:r>
            <a:endParaRPr lang="ru-RU" dirty="0"/>
          </a:p>
        </p:txBody>
      </p:sp>
      <p:sp>
        <p:nvSpPr>
          <p:cNvPr id="18" name="TextBox 17"/>
          <p:cNvSpPr txBox="1"/>
          <p:nvPr/>
        </p:nvSpPr>
        <p:spPr>
          <a:xfrm>
            <a:off x="4427984" y="5733256"/>
            <a:ext cx="1296144" cy="923330"/>
          </a:xfrm>
          <a:prstGeom prst="rect">
            <a:avLst/>
          </a:prstGeom>
          <a:noFill/>
        </p:spPr>
        <p:txBody>
          <a:bodyPr wrap="square" rtlCol="0">
            <a:spAutoFit/>
          </a:bodyPr>
          <a:lstStyle/>
          <a:p>
            <a:r>
              <a:rPr lang="ru-RU" dirty="0" smtClean="0"/>
              <a:t>10 кг мяса при цене 10 </a:t>
            </a:r>
            <a:r>
              <a:rPr lang="ru-RU" dirty="0" err="1" smtClean="0"/>
              <a:t>руб</a:t>
            </a:r>
            <a:r>
              <a:rPr lang="ru-RU" dirty="0" smtClean="0"/>
              <a:t> /кг</a:t>
            </a:r>
            <a:endParaRPr lang="ru-RU" dirty="0"/>
          </a:p>
        </p:txBody>
      </p:sp>
      <p:sp>
        <p:nvSpPr>
          <p:cNvPr id="19" name="TextBox 18"/>
          <p:cNvSpPr txBox="1"/>
          <p:nvPr/>
        </p:nvSpPr>
        <p:spPr>
          <a:xfrm>
            <a:off x="5724128" y="5733256"/>
            <a:ext cx="1440160" cy="923330"/>
          </a:xfrm>
          <a:prstGeom prst="rect">
            <a:avLst/>
          </a:prstGeom>
          <a:noFill/>
        </p:spPr>
        <p:txBody>
          <a:bodyPr wrap="square" rtlCol="0">
            <a:spAutoFit/>
          </a:bodyPr>
          <a:lstStyle/>
          <a:p>
            <a:r>
              <a:rPr lang="ru-RU" dirty="0" smtClean="0"/>
              <a:t>5 кг мяса при цене 20 </a:t>
            </a:r>
            <a:r>
              <a:rPr lang="ru-RU" dirty="0" err="1" smtClean="0"/>
              <a:t>руб</a:t>
            </a:r>
            <a:r>
              <a:rPr lang="ru-RU" dirty="0" smtClean="0"/>
              <a:t>/кг</a:t>
            </a:r>
            <a:endParaRPr lang="ru-RU" dirty="0"/>
          </a:p>
        </p:txBody>
      </p:sp>
    </p:spTree>
    <p:extLst>
      <p:ext uri="{BB962C8B-B14F-4D97-AF65-F5344CB8AC3E}">
        <p14:creationId xmlns:p14="http://schemas.microsoft.com/office/powerpoint/2010/main" val="5181980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Кривые безразличия</a:t>
            </a:r>
            <a:endParaRPr lang="ru-RU" dirty="0"/>
          </a:p>
        </p:txBody>
      </p:sp>
      <p:graphicFrame>
        <p:nvGraphicFramePr>
          <p:cNvPr id="8" name="Объект 7"/>
          <p:cNvGraphicFramePr>
            <a:graphicFrameLocks noGrp="1"/>
          </p:cNvGraphicFramePr>
          <p:nvPr>
            <p:ph sz="half" idx="1"/>
            <p:extLst/>
          </p:nvPr>
        </p:nvGraphicFramePr>
        <p:xfrm>
          <a:off x="457200" y="1600200"/>
          <a:ext cx="4038600" cy="1854200"/>
        </p:xfrm>
        <a:graphic>
          <a:graphicData uri="http://schemas.openxmlformats.org/drawingml/2006/table">
            <a:tbl>
              <a:tblPr firstRow="1" bandRow="1">
                <a:tableStyleId>{21E4AEA4-8DFA-4A89-87EB-49C32662AFE0}</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70840">
                <a:tc>
                  <a:txBody>
                    <a:bodyPr/>
                    <a:lstStyle/>
                    <a:p>
                      <a:r>
                        <a:rPr lang="ru-RU" dirty="0" smtClean="0"/>
                        <a:t>корзина</a:t>
                      </a:r>
                      <a:endParaRPr lang="ru-RU" dirty="0"/>
                    </a:p>
                  </a:txBody>
                  <a:tcPr/>
                </a:tc>
                <a:tc>
                  <a:txBody>
                    <a:bodyPr/>
                    <a:lstStyle/>
                    <a:p>
                      <a:r>
                        <a:rPr lang="ru-RU" dirty="0" smtClean="0"/>
                        <a:t>Колбаса, кг</a:t>
                      </a:r>
                      <a:r>
                        <a:rPr lang="ru-RU" baseline="0" dirty="0" smtClean="0"/>
                        <a:t> </a:t>
                      </a:r>
                      <a:endParaRPr lang="ru-RU" dirty="0"/>
                    </a:p>
                  </a:txBody>
                  <a:tcPr/>
                </a:tc>
                <a:tc>
                  <a:txBody>
                    <a:bodyPr/>
                    <a:lstStyle/>
                    <a:p>
                      <a:r>
                        <a:rPr lang="ru-RU" dirty="0" smtClean="0"/>
                        <a:t>Сыр, кг</a:t>
                      </a:r>
                      <a:endParaRPr lang="ru-RU" dirty="0"/>
                    </a:p>
                  </a:txBody>
                  <a:tcPr/>
                </a:tc>
                <a:extLst>
                  <a:ext uri="{0D108BD9-81ED-4DB2-BD59-A6C34878D82A}">
                    <a16:rowId xmlns:a16="http://schemas.microsoft.com/office/drawing/2014/main" val="10000"/>
                  </a:ext>
                </a:extLst>
              </a:tr>
              <a:tr h="370840">
                <a:tc>
                  <a:txBody>
                    <a:bodyPr/>
                    <a:lstStyle/>
                    <a:p>
                      <a:r>
                        <a:rPr lang="ru-RU" dirty="0" smtClean="0"/>
                        <a:t>1</a:t>
                      </a:r>
                      <a:endParaRPr lang="ru-RU" dirty="0"/>
                    </a:p>
                  </a:txBody>
                  <a:tcPr/>
                </a:tc>
                <a:tc>
                  <a:txBody>
                    <a:bodyPr/>
                    <a:lstStyle/>
                    <a:p>
                      <a:r>
                        <a:rPr lang="ru-RU" dirty="0" smtClean="0"/>
                        <a:t>8</a:t>
                      </a:r>
                      <a:endParaRPr lang="ru-RU" dirty="0"/>
                    </a:p>
                  </a:txBody>
                  <a:tcPr/>
                </a:tc>
                <a:tc>
                  <a:txBody>
                    <a:bodyPr/>
                    <a:lstStyle/>
                    <a:p>
                      <a:r>
                        <a:rPr lang="ru-RU" dirty="0" smtClean="0"/>
                        <a:t>3</a:t>
                      </a:r>
                      <a:endParaRPr lang="ru-RU" dirty="0"/>
                    </a:p>
                  </a:txBody>
                  <a:tcPr/>
                </a:tc>
                <a:extLst>
                  <a:ext uri="{0D108BD9-81ED-4DB2-BD59-A6C34878D82A}">
                    <a16:rowId xmlns:a16="http://schemas.microsoft.com/office/drawing/2014/main" val="10001"/>
                  </a:ext>
                </a:extLst>
              </a:tr>
              <a:tr h="370840">
                <a:tc>
                  <a:txBody>
                    <a:bodyPr/>
                    <a:lstStyle/>
                    <a:p>
                      <a:r>
                        <a:rPr lang="ru-RU" dirty="0" smtClean="0"/>
                        <a:t>2</a:t>
                      </a:r>
                      <a:endParaRPr lang="ru-RU" dirty="0"/>
                    </a:p>
                  </a:txBody>
                  <a:tcPr/>
                </a:tc>
                <a:tc>
                  <a:txBody>
                    <a:bodyPr/>
                    <a:lstStyle/>
                    <a:p>
                      <a:r>
                        <a:rPr lang="ru-RU" dirty="0" smtClean="0"/>
                        <a:t>6</a:t>
                      </a:r>
                      <a:endParaRPr lang="ru-RU" dirty="0"/>
                    </a:p>
                  </a:txBody>
                  <a:tcPr/>
                </a:tc>
                <a:tc>
                  <a:txBody>
                    <a:bodyPr/>
                    <a:lstStyle/>
                    <a:p>
                      <a:r>
                        <a:rPr lang="ru-RU" dirty="0" smtClean="0"/>
                        <a:t>4</a:t>
                      </a:r>
                      <a:endParaRPr lang="ru-RU" dirty="0"/>
                    </a:p>
                  </a:txBody>
                  <a:tcPr/>
                </a:tc>
                <a:extLst>
                  <a:ext uri="{0D108BD9-81ED-4DB2-BD59-A6C34878D82A}">
                    <a16:rowId xmlns:a16="http://schemas.microsoft.com/office/drawing/2014/main" val="10002"/>
                  </a:ext>
                </a:extLst>
              </a:tr>
              <a:tr h="370840">
                <a:tc>
                  <a:txBody>
                    <a:bodyPr/>
                    <a:lstStyle/>
                    <a:p>
                      <a:r>
                        <a:rPr lang="ru-RU" dirty="0" smtClean="0"/>
                        <a:t>3</a:t>
                      </a:r>
                      <a:endParaRPr lang="ru-RU" dirty="0"/>
                    </a:p>
                  </a:txBody>
                  <a:tcPr/>
                </a:tc>
                <a:tc>
                  <a:txBody>
                    <a:bodyPr/>
                    <a:lstStyle/>
                    <a:p>
                      <a:r>
                        <a:rPr lang="ru-RU" dirty="0" smtClean="0"/>
                        <a:t>5</a:t>
                      </a:r>
                      <a:endParaRPr lang="ru-RU" dirty="0"/>
                    </a:p>
                  </a:txBody>
                  <a:tcPr/>
                </a:tc>
                <a:tc>
                  <a:txBody>
                    <a:bodyPr/>
                    <a:lstStyle/>
                    <a:p>
                      <a:r>
                        <a:rPr lang="ru-RU" dirty="0" smtClean="0"/>
                        <a:t>5</a:t>
                      </a:r>
                      <a:endParaRPr lang="ru-RU" dirty="0"/>
                    </a:p>
                  </a:txBody>
                  <a:tcPr/>
                </a:tc>
                <a:extLst>
                  <a:ext uri="{0D108BD9-81ED-4DB2-BD59-A6C34878D82A}">
                    <a16:rowId xmlns:a16="http://schemas.microsoft.com/office/drawing/2014/main" val="10003"/>
                  </a:ext>
                </a:extLst>
              </a:tr>
              <a:tr h="370840">
                <a:tc>
                  <a:txBody>
                    <a:bodyPr/>
                    <a:lstStyle/>
                    <a:p>
                      <a:r>
                        <a:rPr lang="ru-RU" dirty="0" smtClean="0"/>
                        <a:t>4</a:t>
                      </a:r>
                      <a:endParaRPr lang="ru-RU" dirty="0"/>
                    </a:p>
                  </a:txBody>
                  <a:tcPr/>
                </a:tc>
                <a:tc>
                  <a:txBody>
                    <a:bodyPr/>
                    <a:lstStyle/>
                    <a:p>
                      <a:r>
                        <a:rPr lang="ru-RU" dirty="0" smtClean="0"/>
                        <a:t>4</a:t>
                      </a:r>
                      <a:endParaRPr lang="ru-RU" dirty="0"/>
                    </a:p>
                  </a:txBody>
                  <a:tcPr/>
                </a:tc>
                <a:tc>
                  <a:txBody>
                    <a:bodyPr/>
                    <a:lstStyle/>
                    <a:p>
                      <a:r>
                        <a:rPr lang="ru-RU" dirty="0" smtClean="0"/>
                        <a:t>7</a:t>
                      </a:r>
                      <a:endParaRPr lang="ru-RU" dirty="0"/>
                    </a:p>
                  </a:txBody>
                  <a:tcPr/>
                </a:tc>
                <a:extLst>
                  <a:ext uri="{0D108BD9-81ED-4DB2-BD59-A6C34878D82A}">
                    <a16:rowId xmlns:a16="http://schemas.microsoft.com/office/drawing/2014/main" val="10004"/>
                  </a:ext>
                </a:extLst>
              </a:tr>
            </a:tbl>
          </a:graphicData>
        </a:graphic>
      </p:graphicFrame>
      <p:graphicFrame>
        <p:nvGraphicFramePr>
          <p:cNvPr id="7" name="Объект 6"/>
          <p:cNvGraphicFramePr>
            <a:graphicFrameLocks noGrp="1"/>
          </p:cNvGraphicFramePr>
          <p:nvPr>
            <p:ph sz="half" idx="2"/>
            <p:extLst/>
          </p:nvPr>
        </p:nvGraphicFramePr>
        <p:xfrm>
          <a:off x="4648200" y="1600200"/>
          <a:ext cx="4038600" cy="18542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70840">
                <a:tc>
                  <a:txBody>
                    <a:bodyPr/>
                    <a:lstStyle/>
                    <a:p>
                      <a:r>
                        <a:rPr lang="ru-RU" dirty="0" smtClean="0"/>
                        <a:t>корзина</a:t>
                      </a:r>
                      <a:endParaRPr lang="ru-RU" dirty="0"/>
                    </a:p>
                  </a:txBody>
                  <a:tcPr/>
                </a:tc>
                <a:tc>
                  <a:txBody>
                    <a:bodyPr/>
                    <a:lstStyle/>
                    <a:p>
                      <a:r>
                        <a:rPr lang="ru-RU" dirty="0" smtClean="0"/>
                        <a:t>Колбаса, кг</a:t>
                      </a:r>
                      <a:endParaRPr lang="ru-RU" dirty="0"/>
                    </a:p>
                  </a:txBody>
                  <a:tcPr/>
                </a:tc>
                <a:tc>
                  <a:txBody>
                    <a:bodyPr/>
                    <a:lstStyle/>
                    <a:p>
                      <a:r>
                        <a:rPr lang="ru-RU" dirty="0" smtClean="0"/>
                        <a:t>Сыр, кг</a:t>
                      </a:r>
                      <a:endParaRPr lang="ru-RU" dirty="0"/>
                    </a:p>
                  </a:txBody>
                  <a:tcPr/>
                </a:tc>
                <a:extLst>
                  <a:ext uri="{0D108BD9-81ED-4DB2-BD59-A6C34878D82A}">
                    <a16:rowId xmlns:a16="http://schemas.microsoft.com/office/drawing/2014/main" val="10000"/>
                  </a:ext>
                </a:extLst>
              </a:tr>
              <a:tr h="370840">
                <a:tc>
                  <a:txBody>
                    <a:bodyPr/>
                    <a:lstStyle/>
                    <a:p>
                      <a:r>
                        <a:rPr lang="ru-RU" dirty="0" smtClean="0"/>
                        <a:t>1</a:t>
                      </a:r>
                      <a:endParaRPr lang="ru-RU" dirty="0"/>
                    </a:p>
                  </a:txBody>
                  <a:tcPr/>
                </a:tc>
                <a:tc>
                  <a:txBody>
                    <a:bodyPr/>
                    <a:lstStyle/>
                    <a:p>
                      <a:r>
                        <a:rPr lang="ru-RU" dirty="0" smtClean="0"/>
                        <a:t>6</a:t>
                      </a:r>
                      <a:endParaRPr lang="ru-RU" dirty="0"/>
                    </a:p>
                  </a:txBody>
                  <a:tcPr/>
                </a:tc>
                <a:tc>
                  <a:txBody>
                    <a:bodyPr/>
                    <a:lstStyle/>
                    <a:p>
                      <a:r>
                        <a:rPr lang="ru-RU" dirty="0" smtClean="0"/>
                        <a:t>1</a:t>
                      </a:r>
                      <a:endParaRPr lang="ru-RU" dirty="0"/>
                    </a:p>
                  </a:txBody>
                  <a:tcPr/>
                </a:tc>
                <a:extLst>
                  <a:ext uri="{0D108BD9-81ED-4DB2-BD59-A6C34878D82A}">
                    <a16:rowId xmlns:a16="http://schemas.microsoft.com/office/drawing/2014/main" val="10001"/>
                  </a:ext>
                </a:extLst>
              </a:tr>
              <a:tr h="370840">
                <a:tc>
                  <a:txBody>
                    <a:bodyPr/>
                    <a:lstStyle/>
                    <a:p>
                      <a:r>
                        <a:rPr lang="ru-RU" dirty="0" smtClean="0"/>
                        <a:t>2</a:t>
                      </a:r>
                      <a:endParaRPr lang="ru-RU" dirty="0"/>
                    </a:p>
                  </a:txBody>
                  <a:tcPr/>
                </a:tc>
                <a:tc>
                  <a:txBody>
                    <a:bodyPr/>
                    <a:lstStyle/>
                    <a:p>
                      <a:r>
                        <a:rPr lang="ru-RU" dirty="0" smtClean="0"/>
                        <a:t>4</a:t>
                      </a:r>
                      <a:endParaRPr lang="ru-RU" dirty="0"/>
                    </a:p>
                  </a:txBody>
                  <a:tcPr/>
                </a:tc>
                <a:tc>
                  <a:txBody>
                    <a:bodyPr/>
                    <a:lstStyle/>
                    <a:p>
                      <a:r>
                        <a:rPr lang="ru-RU" dirty="0" smtClean="0"/>
                        <a:t>2</a:t>
                      </a:r>
                      <a:endParaRPr lang="ru-RU" dirty="0"/>
                    </a:p>
                  </a:txBody>
                  <a:tcPr/>
                </a:tc>
                <a:extLst>
                  <a:ext uri="{0D108BD9-81ED-4DB2-BD59-A6C34878D82A}">
                    <a16:rowId xmlns:a16="http://schemas.microsoft.com/office/drawing/2014/main" val="10002"/>
                  </a:ext>
                </a:extLst>
              </a:tr>
              <a:tr h="370840">
                <a:tc>
                  <a:txBody>
                    <a:bodyPr/>
                    <a:lstStyle/>
                    <a:p>
                      <a:r>
                        <a:rPr lang="ru-RU" dirty="0" smtClean="0"/>
                        <a:t>3</a:t>
                      </a:r>
                      <a:endParaRPr lang="ru-RU" dirty="0"/>
                    </a:p>
                  </a:txBody>
                  <a:tcPr/>
                </a:tc>
                <a:tc>
                  <a:txBody>
                    <a:bodyPr/>
                    <a:lstStyle/>
                    <a:p>
                      <a:r>
                        <a:rPr lang="ru-RU" dirty="0" smtClean="0"/>
                        <a:t>3</a:t>
                      </a:r>
                      <a:endParaRPr lang="ru-RU" dirty="0"/>
                    </a:p>
                  </a:txBody>
                  <a:tcPr/>
                </a:tc>
                <a:tc>
                  <a:txBody>
                    <a:bodyPr/>
                    <a:lstStyle/>
                    <a:p>
                      <a:r>
                        <a:rPr lang="ru-RU" dirty="0" smtClean="0"/>
                        <a:t>3</a:t>
                      </a:r>
                      <a:endParaRPr lang="ru-RU" dirty="0"/>
                    </a:p>
                  </a:txBody>
                  <a:tcPr/>
                </a:tc>
                <a:extLst>
                  <a:ext uri="{0D108BD9-81ED-4DB2-BD59-A6C34878D82A}">
                    <a16:rowId xmlns:a16="http://schemas.microsoft.com/office/drawing/2014/main" val="10003"/>
                  </a:ext>
                </a:extLst>
              </a:tr>
              <a:tr h="370840">
                <a:tc>
                  <a:txBody>
                    <a:bodyPr/>
                    <a:lstStyle/>
                    <a:p>
                      <a:r>
                        <a:rPr lang="ru-RU" dirty="0" smtClean="0"/>
                        <a:t>4</a:t>
                      </a:r>
                      <a:endParaRPr lang="ru-RU" dirty="0"/>
                    </a:p>
                  </a:txBody>
                  <a:tcPr/>
                </a:tc>
                <a:tc>
                  <a:txBody>
                    <a:bodyPr/>
                    <a:lstStyle/>
                    <a:p>
                      <a:r>
                        <a:rPr lang="ru-RU" dirty="0" smtClean="0"/>
                        <a:t>2</a:t>
                      </a:r>
                      <a:endParaRPr lang="ru-RU" dirty="0"/>
                    </a:p>
                  </a:txBody>
                  <a:tcPr/>
                </a:tc>
                <a:tc>
                  <a:txBody>
                    <a:bodyPr/>
                    <a:lstStyle/>
                    <a:p>
                      <a:r>
                        <a:rPr lang="ru-RU" dirty="0" smtClean="0"/>
                        <a:t>4</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499832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 стрелкой 4"/>
          <p:cNvCxnSpPr/>
          <p:nvPr/>
        </p:nvCxnSpPr>
        <p:spPr>
          <a:xfrm flipV="1">
            <a:off x="827584" y="404664"/>
            <a:ext cx="0" cy="5832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flipV="1">
            <a:off x="827584" y="6165304"/>
            <a:ext cx="705678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647564" y="5733256"/>
            <a:ext cx="558062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611560" y="537321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611560" y="501317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611560" y="465313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611560" y="4293096"/>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V="1">
            <a:off x="611560" y="3789040"/>
            <a:ext cx="5184576"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611560" y="350100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1007604" y="3429000"/>
            <a:ext cx="4788532"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flipV="1">
            <a:off x="1115616" y="4221088"/>
            <a:ext cx="4680520"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1043608" y="4653136"/>
            <a:ext cx="50405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043608" y="5013176"/>
            <a:ext cx="50405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1043608" y="5373216"/>
            <a:ext cx="51845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a:off x="1475656" y="2636912"/>
            <a:ext cx="0" cy="3600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2051720" y="2636912"/>
            <a:ext cx="0" cy="3600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a:off x="2555776" y="2636912"/>
            <a:ext cx="0" cy="35283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3059832" y="2636912"/>
            <a:ext cx="72008" cy="3600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3563888" y="2636912"/>
            <a:ext cx="144016" cy="35283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a:off x="4067944" y="2636912"/>
            <a:ext cx="144016" cy="35283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7504" y="548680"/>
            <a:ext cx="648072" cy="646331"/>
          </a:xfrm>
          <a:prstGeom prst="rect">
            <a:avLst/>
          </a:prstGeom>
          <a:noFill/>
        </p:spPr>
        <p:txBody>
          <a:bodyPr wrap="square" rtlCol="0">
            <a:spAutoFit/>
          </a:bodyPr>
          <a:lstStyle/>
          <a:p>
            <a:r>
              <a:rPr lang="ru-RU" dirty="0" smtClean="0"/>
              <a:t>Сыр, кг</a:t>
            </a:r>
            <a:endParaRPr lang="ru-RU" dirty="0"/>
          </a:p>
        </p:txBody>
      </p:sp>
      <p:sp>
        <p:nvSpPr>
          <p:cNvPr id="50" name="TextBox 49"/>
          <p:cNvSpPr txBox="1"/>
          <p:nvPr/>
        </p:nvSpPr>
        <p:spPr>
          <a:xfrm>
            <a:off x="7884368" y="6093296"/>
            <a:ext cx="1080120" cy="646331"/>
          </a:xfrm>
          <a:prstGeom prst="rect">
            <a:avLst/>
          </a:prstGeom>
          <a:noFill/>
        </p:spPr>
        <p:txBody>
          <a:bodyPr wrap="square" rtlCol="0">
            <a:spAutoFit/>
          </a:bodyPr>
          <a:lstStyle/>
          <a:p>
            <a:r>
              <a:rPr lang="ru-RU" dirty="0" err="1" smtClean="0"/>
              <a:t>Колбаса,кг</a:t>
            </a:r>
            <a:endParaRPr lang="ru-RU" dirty="0"/>
          </a:p>
        </p:txBody>
      </p:sp>
      <p:cxnSp>
        <p:nvCxnSpPr>
          <p:cNvPr id="52" name="Прямая соединительная линия 51"/>
          <p:cNvCxnSpPr/>
          <p:nvPr/>
        </p:nvCxnSpPr>
        <p:spPr>
          <a:xfrm flipV="1">
            <a:off x="827584" y="2924944"/>
            <a:ext cx="4968552"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a:xfrm>
            <a:off x="4608004" y="2636912"/>
            <a:ext cx="108012" cy="3600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a:xfrm>
            <a:off x="5148064" y="2564904"/>
            <a:ext cx="216024"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Блок-схема: узел 59"/>
          <p:cNvSpPr/>
          <p:nvPr/>
        </p:nvSpPr>
        <p:spPr>
          <a:xfrm>
            <a:off x="5256076" y="5013176"/>
            <a:ext cx="45719"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Блок-схема: узел 60"/>
          <p:cNvSpPr/>
          <p:nvPr/>
        </p:nvSpPr>
        <p:spPr>
          <a:xfrm>
            <a:off x="4139952" y="4653136"/>
            <a:ext cx="45719"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Блок-схема: узел 61"/>
          <p:cNvSpPr/>
          <p:nvPr/>
        </p:nvSpPr>
        <p:spPr>
          <a:xfrm>
            <a:off x="3635896" y="4257092"/>
            <a:ext cx="45719"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Блок-схема: узел 62"/>
          <p:cNvSpPr/>
          <p:nvPr/>
        </p:nvSpPr>
        <p:spPr>
          <a:xfrm>
            <a:off x="2555776" y="2996952"/>
            <a:ext cx="45719"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Полилиния 63"/>
          <p:cNvSpPr/>
          <p:nvPr/>
        </p:nvSpPr>
        <p:spPr>
          <a:xfrm>
            <a:off x="2555193" y="3085032"/>
            <a:ext cx="2768837" cy="1965532"/>
          </a:xfrm>
          <a:custGeom>
            <a:avLst/>
            <a:gdLst>
              <a:gd name="connsiteX0" fmla="*/ 2768837 w 2768837"/>
              <a:gd name="connsiteY0" fmla="*/ 1965532 h 1965532"/>
              <a:gd name="connsiteX1" fmla="*/ 2674833 w 2768837"/>
              <a:gd name="connsiteY1" fmla="*/ 1948441 h 1965532"/>
              <a:gd name="connsiteX2" fmla="*/ 2640650 w 2768837"/>
              <a:gd name="connsiteY2" fmla="*/ 1939895 h 1965532"/>
              <a:gd name="connsiteX3" fmla="*/ 2563738 w 2768837"/>
              <a:gd name="connsiteY3" fmla="*/ 1914258 h 1965532"/>
              <a:gd name="connsiteX4" fmla="*/ 2538100 w 2768837"/>
              <a:gd name="connsiteY4" fmla="*/ 1897166 h 1965532"/>
              <a:gd name="connsiteX5" fmla="*/ 2478280 w 2768837"/>
              <a:gd name="connsiteY5" fmla="*/ 1880075 h 1965532"/>
              <a:gd name="connsiteX6" fmla="*/ 2427005 w 2768837"/>
              <a:gd name="connsiteY6" fmla="*/ 1854437 h 1965532"/>
              <a:gd name="connsiteX7" fmla="*/ 2367185 w 2768837"/>
              <a:gd name="connsiteY7" fmla="*/ 1828800 h 1965532"/>
              <a:gd name="connsiteX8" fmla="*/ 2247543 w 2768837"/>
              <a:gd name="connsiteY8" fmla="*/ 1803162 h 1965532"/>
              <a:gd name="connsiteX9" fmla="*/ 2221906 w 2768837"/>
              <a:gd name="connsiteY9" fmla="*/ 1794617 h 1965532"/>
              <a:gd name="connsiteX10" fmla="*/ 2187723 w 2768837"/>
              <a:gd name="connsiteY10" fmla="*/ 1786071 h 1965532"/>
              <a:gd name="connsiteX11" fmla="*/ 2162086 w 2768837"/>
              <a:gd name="connsiteY11" fmla="*/ 1777525 h 1965532"/>
              <a:gd name="connsiteX12" fmla="*/ 2127902 w 2768837"/>
              <a:gd name="connsiteY12" fmla="*/ 1768979 h 1965532"/>
              <a:gd name="connsiteX13" fmla="*/ 2050990 w 2768837"/>
              <a:gd name="connsiteY13" fmla="*/ 1743342 h 1965532"/>
              <a:gd name="connsiteX14" fmla="*/ 1991170 w 2768837"/>
              <a:gd name="connsiteY14" fmla="*/ 1709159 h 1965532"/>
              <a:gd name="connsiteX15" fmla="*/ 1965532 w 2768837"/>
              <a:gd name="connsiteY15" fmla="*/ 1700613 h 1965532"/>
              <a:gd name="connsiteX16" fmla="*/ 1931349 w 2768837"/>
              <a:gd name="connsiteY16" fmla="*/ 1692067 h 1965532"/>
              <a:gd name="connsiteX17" fmla="*/ 1880074 w 2768837"/>
              <a:gd name="connsiteY17" fmla="*/ 1674975 h 1965532"/>
              <a:gd name="connsiteX18" fmla="*/ 1828800 w 2768837"/>
              <a:gd name="connsiteY18" fmla="*/ 1666430 h 1965532"/>
              <a:gd name="connsiteX19" fmla="*/ 1760433 w 2768837"/>
              <a:gd name="connsiteY19" fmla="*/ 1649338 h 1965532"/>
              <a:gd name="connsiteX20" fmla="*/ 1623700 w 2768837"/>
              <a:gd name="connsiteY20" fmla="*/ 1640792 h 1965532"/>
              <a:gd name="connsiteX21" fmla="*/ 1538243 w 2768837"/>
              <a:gd name="connsiteY21" fmla="*/ 1615155 h 1965532"/>
              <a:gd name="connsiteX22" fmla="*/ 1512605 w 2768837"/>
              <a:gd name="connsiteY22" fmla="*/ 1598063 h 1965532"/>
              <a:gd name="connsiteX23" fmla="*/ 1486968 w 2768837"/>
              <a:gd name="connsiteY23" fmla="*/ 1589518 h 1965532"/>
              <a:gd name="connsiteX24" fmla="*/ 1461330 w 2768837"/>
              <a:gd name="connsiteY24" fmla="*/ 1563880 h 1965532"/>
              <a:gd name="connsiteX25" fmla="*/ 1444239 w 2768837"/>
              <a:gd name="connsiteY25" fmla="*/ 1538243 h 1965532"/>
              <a:gd name="connsiteX26" fmla="*/ 1418601 w 2768837"/>
              <a:gd name="connsiteY26" fmla="*/ 1521151 h 1965532"/>
              <a:gd name="connsiteX27" fmla="*/ 1392964 w 2768837"/>
              <a:gd name="connsiteY27" fmla="*/ 1495514 h 1965532"/>
              <a:gd name="connsiteX28" fmla="*/ 1367327 w 2768837"/>
              <a:gd name="connsiteY28" fmla="*/ 1478422 h 1965532"/>
              <a:gd name="connsiteX29" fmla="*/ 1290414 w 2768837"/>
              <a:gd name="connsiteY29" fmla="*/ 1418602 h 1965532"/>
              <a:gd name="connsiteX30" fmla="*/ 1204957 w 2768837"/>
              <a:gd name="connsiteY30" fmla="*/ 1367327 h 1965532"/>
              <a:gd name="connsiteX31" fmla="*/ 1179319 w 2768837"/>
              <a:gd name="connsiteY31" fmla="*/ 1333144 h 1965532"/>
              <a:gd name="connsiteX32" fmla="*/ 1153682 w 2768837"/>
              <a:gd name="connsiteY32" fmla="*/ 1324598 h 1965532"/>
              <a:gd name="connsiteX33" fmla="*/ 1128044 w 2768837"/>
              <a:gd name="connsiteY33" fmla="*/ 1307506 h 1965532"/>
              <a:gd name="connsiteX34" fmla="*/ 1051132 w 2768837"/>
              <a:gd name="connsiteY34" fmla="*/ 1239140 h 1965532"/>
              <a:gd name="connsiteX35" fmla="*/ 1034041 w 2768837"/>
              <a:gd name="connsiteY35" fmla="*/ 1213503 h 1965532"/>
              <a:gd name="connsiteX36" fmla="*/ 982766 w 2768837"/>
              <a:gd name="connsiteY36" fmla="*/ 1179319 h 1965532"/>
              <a:gd name="connsiteX37" fmla="*/ 974220 w 2768837"/>
              <a:gd name="connsiteY37" fmla="*/ 1153682 h 1965532"/>
              <a:gd name="connsiteX38" fmla="*/ 888762 w 2768837"/>
              <a:gd name="connsiteY38" fmla="*/ 1059678 h 1965532"/>
              <a:gd name="connsiteX39" fmla="*/ 846033 w 2768837"/>
              <a:gd name="connsiteY39" fmla="*/ 999858 h 1965532"/>
              <a:gd name="connsiteX40" fmla="*/ 828942 w 2768837"/>
              <a:gd name="connsiteY40" fmla="*/ 965675 h 1965532"/>
              <a:gd name="connsiteX41" fmla="*/ 803304 w 2768837"/>
              <a:gd name="connsiteY41" fmla="*/ 940037 h 1965532"/>
              <a:gd name="connsiteX42" fmla="*/ 760575 w 2768837"/>
              <a:gd name="connsiteY42" fmla="*/ 854579 h 1965532"/>
              <a:gd name="connsiteX43" fmla="*/ 752029 w 2768837"/>
              <a:gd name="connsiteY43" fmla="*/ 828942 h 1965532"/>
              <a:gd name="connsiteX44" fmla="*/ 726392 w 2768837"/>
              <a:gd name="connsiteY44" fmla="*/ 794759 h 1965532"/>
              <a:gd name="connsiteX45" fmla="*/ 709300 w 2768837"/>
              <a:gd name="connsiteY45" fmla="*/ 769121 h 1965532"/>
              <a:gd name="connsiteX46" fmla="*/ 649480 w 2768837"/>
              <a:gd name="connsiteY46" fmla="*/ 717847 h 1965532"/>
              <a:gd name="connsiteX47" fmla="*/ 615297 w 2768837"/>
              <a:gd name="connsiteY47" fmla="*/ 683663 h 1965532"/>
              <a:gd name="connsiteX48" fmla="*/ 555476 w 2768837"/>
              <a:gd name="connsiteY48" fmla="*/ 640934 h 1965532"/>
              <a:gd name="connsiteX49" fmla="*/ 504201 w 2768837"/>
              <a:gd name="connsiteY49" fmla="*/ 598205 h 1965532"/>
              <a:gd name="connsiteX50" fmla="*/ 487110 w 2768837"/>
              <a:gd name="connsiteY50" fmla="*/ 572568 h 1965532"/>
              <a:gd name="connsiteX51" fmla="*/ 435835 w 2768837"/>
              <a:gd name="connsiteY51" fmla="*/ 529839 h 1965532"/>
              <a:gd name="connsiteX52" fmla="*/ 393106 w 2768837"/>
              <a:gd name="connsiteY52" fmla="*/ 452927 h 1965532"/>
              <a:gd name="connsiteX53" fmla="*/ 376014 w 2768837"/>
              <a:gd name="connsiteY53" fmla="*/ 427289 h 1965532"/>
              <a:gd name="connsiteX54" fmla="*/ 350377 w 2768837"/>
              <a:gd name="connsiteY54" fmla="*/ 401652 h 1965532"/>
              <a:gd name="connsiteX55" fmla="*/ 307648 w 2768837"/>
              <a:gd name="connsiteY55" fmla="*/ 358923 h 1965532"/>
              <a:gd name="connsiteX56" fmla="*/ 264919 w 2768837"/>
              <a:gd name="connsiteY56" fmla="*/ 307648 h 1965532"/>
              <a:gd name="connsiteX57" fmla="*/ 230736 w 2768837"/>
              <a:gd name="connsiteY57" fmla="*/ 256374 h 1965532"/>
              <a:gd name="connsiteX58" fmla="*/ 213644 w 2768837"/>
              <a:gd name="connsiteY58" fmla="*/ 230736 h 1965532"/>
              <a:gd name="connsiteX59" fmla="*/ 188007 w 2768837"/>
              <a:gd name="connsiteY59" fmla="*/ 179461 h 1965532"/>
              <a:gd name="connsiteX60" fmla="*/ 162370 w 2768837"/>
              <a:gd name="connsiteY60" fmla="*/ 162370 h 1965532"/>
              <a:gd name="connsiteX61" fmla="*/ 119641 w 2768837"/>
              <a:gd name="connsiteY61" fmla="*/ 119641 h 1965532"/>
              <a:gd name="connsiteX62" fmla="*/ 102549 w 2768837"/>
              <a:gd name="connsiteY62" fmla="*/ 94004 h 1965532"/>
              <a:gd name="connsiteX63" fmla="*/ 76912 w 2768837"/>
              <a:gd name="connsiteY63" fmla="*/ 68366 h 1965532"/>
              <a:gd name="connsiteX64" fmla="*/ 59820 w 2768837"/>
              <a:gd name="connsiteY64" fmla="*/ 42729 h 1965532"/>
              <a:gd name="connsiteX65" fmla="*/ 8545 w 2768837"/>
              <a:gd name="connsiteY65" fmla="*/ 8546 h 1965532"/>
              <a:gd name="connsiteX66" fmla="*/ 0 w 2768837"/>
              <a:gd name="connsiteY66" fmla="*/ 0 h 196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768837" h="1965532">
                <a:moveTo>
                  <a:pt x="2768837" y="1965532"/>
                </a:moveTo>
                <a:cubicBezTo>
                  <a:pt x="2731721" y="1959347"/>
                  <a:pt x="2710673" y="1956406"/>
                  <a:pt x="2674833" y="1948441"/>
                </a:cubicBezTo>
                <a:cubicBezTo>
                  <a:pt x="2663368" y="1945893"/>
                  <a:pt x="2651900" y="1943270"/>
                  <a:pt x="2640650" y="1939895"/>
                </a:cubicBezTo>
                <a:cubicBezTo>
                  <a:pt x="2640603" y="1939881"/>
                  <a:pt x="2576580" y="1918539"/>
                  <a:pt x="2563738" y="1914258"/>
                </a:cubicBezTo>
                <a:cubicBezTo>
                  <a:pt x="2553994" y="1911010"/>
                  <a:pt x="2547287" y="1901759"/>
                  <a:pt x="2538100" y="1897166"/>
                </a:cubicBezTo>
                <a:cubicBezTo>
                  <a:pt x="2525837" y="1891034"/>
                  <a:pt x="2489237" y="1882814"/>
                  <a:pt x="2478280" y="1880075"/>
                </a:cubicBezTo>
                <a:cubicBezTo>
                  <a:pt x="2429016" y="1847231"/>
                  <a:pt x="2476536" y="1875664"/>
                  <a:pt x="2427005" y="1854437"/>
                </a:cubicBezTo>
                <a:cubicBezTo>
                  <a:pt x="2386155" y="1836930"/>
                  <a:pt x="2403924" y="1838820"/>
                  <a:pt x="2367185" y="1828800"/>
                </a:cubicBezTo>
                <a:cubicBezTo>
                  <a:pt x="2209364" y="1785757"/>
                  <a:pt x="2375574" y="1831612"/>
                  <a:pt x="2247543" y="1803162"/>
                </a:cubicBezTo>
                <a:cubicBezTo>
                  <a:pt x="2238750" y="1801208"/>
                  <a:pt x="2230567" y="1797092"/>
                  <a:pt x="2221906" y="1794617"/>
                </a:cubicBezTo>
                <a:cubicBezTo>
                  <a:pt x="2210613" y="1791390"/>
                  <a:pt x="2199016" y="1789298"/>
                  <a:pt x="2187723" y="1786071"/>
                </a:cubicBezTo>
                <a:cubicBezTo>
                  <a:pt x="2179062" y="1783596"/>
                  <a:pt x="2170747" y="1780000"/>
                  <a:pt x="2162086" y="1777525"/>
                </a:cubicBezTo>
                <a:cubicBezTo>
                  <a:pt x="2150793" y="1774298"/>
                  <a:pt x="2139152" y="1772354"/>
                  <a:pt x="2127902" y="1768979"/>
                </a:cubicBezTo>
                <a:cubicBezTo>
                  <a:pt x="2127890" y="1768976"/>
                  <a:pt x="2063814" y="1747617"/>
                  <a:pt x="2050990" y="1743342"/>
                </a:cubicBezTo>
                <a:cubicBezTo>
                  <a:pt x="2006047" y="1728361"/>
                  <a:pt x="2028675" y="1727911"/>
                  <a:pt x="1991170" y="1709159"/>
                </a:cubicBezTo>
                <a:cubicBezTo>
                  <a:pt x="1983113" y="1705130"/>
                  <a:pt x="1974194" y="1703088"/>
                  <a:pt x="1965532" y="1700613"/>
                </a:cubicBezTo>
                <a:cubicBezTo>
                  <a:pt x="1954239" y="1697386"/>
                  <a:pt x="1942599" y="1695442"/>
                  <a:pt x="1931349" y="1692067"/>
                </a:cubicBezTo>
                <a:cubicBezTo>
                  <a:pt x="1914093" y="1686890"/>
                  <a:pt x="1897845" y="1677937"/>
                  <a:pt x="1880074" y="1674975"/>
                </a:cubicBezTo>
                <a:cubicBezTo>
                  <a:pt x="1862983" y="1672127"/>
                  <a:pt x="1845742" y="1670060"/>
                  <a:pt x="1828800" y="1666430"/>
                </a:cubicBezTo>
                <a:cubicBezTo>
                  <a:pt x="1805831" y="1661508"/>
                  <a:pt x="1783878" y="1650803"/>
                  <a:pt x="1760433" y="1649338"/>
                </a:cubicBezTo>
                <a:lnTo>
                  <a:pt x="1623700" y="1640792"/>
                </a:lnTo>
                <a:cubicBezTo>
                  <a:pt x="1572039" y="1627878"/>
                  <a:pt x="1600659" y="1635961"/>
                  <a:pt x="1538243" y="1615155"/>
                </a:cubicBezTo>
                <a:cubicBezTo>
                  <a:pt x="1528499" y="1611907"/>
                  <a:pt x="1521792" y="1602656"/>
                  <a:pt x="1512605" y="1598063"/>
                </a:cubicBezTo>
                <a:cubicBezTo>
                  <a:pt x="1504548" y="1594035"/>
                  <a:pt x="1495514" y="1592366"/>
                  <a:pt x="1486968" y="1589518"/>
                </a:cubicBezTo>
                <a:cubicBezTo>
                  <a:pt x="1478422" y="1580972"/>
                  <a:pt x="1469067" y="1573165"/>
                  <a:pt x="1461330" y="1563880"/>
                </a:cubicBezTo>
                <a:cubicBezTo>
                  <a:pt x="1454755" y="1555990"/>
                  <a:pt x="1451501" y="1545505"/>
                  <a:pt x="1444239" y="1538243"/>
                </a:cubicBezTo>
                <a:cubicBezTo>
                  <a:pt x="1436976" y="1530980"/>
                  <a:pt x="1426491" y="1527726"/>
                  <a:pt x="1418601" y="1521151"/>
                </a:cubicBezTo>
                <a:cubicBezTo>
                  <a:pt x="1409317" y="1513414"/>
                  <a:pt x="1402248" y="1503251"/>
                  <a:pt x="1392964" y="1495514"/>
                </a:cubicBezTo>
                <a:cubicBezTo>
                  <a:pt x="1385074" y="1488939"/>
                  <a:pt x="1375003" y="1485246"/>
                  <a:pt x="1367327" y="1478422"/>
                </a:cubicBezTo>
                <a:cubicBezTo>
                  <a:pt x="1298155" y="1416935"/>
                  <a:pt x="1343279" y="1436222"/>
                  <a:pt x="1290414" y="1418602"/>
                </a:cubicBezTo>
                <a:cubicBezTo>
                  <a:pt x="1228540" y="1377351"/>
                  <a:pt x="1257513" y="1393604"/>
                  <a:pt x="1204957" y="1367327"/>
                </a:cubicBezTo>
                <a:cubicBezTo>
                  <a:pt x="1196411" y="1355933"/>
                  <a:pt x="1190261" y="1342262"/>
                  <a:pt x="1179319" y="1333144"/>
                </a:cubicBezTo>
                <a:cubicBezTo>
                  <a:pt x="1172399" y="1327377"/>
                  <a:pt x="1161739" y="1328627"/>
                  <a:pt x="1153682" y="1324598"/>
                </a:cubicBezTo>
                <a:cubicBezTo>
                  <a:pt x="1144495" y="1320005"/>
                  <a:pt x="1135721" y="1314330"/>
                  <a:pt x="1128044" y="1307506"/>
                </a:cubicBezTo>
                <a:cubicBezTo>
                  <a:pt x="1040238" y="1229456"/>
                  <a:pt x="1109319" y="1277931"/>
                  <a:pt x="1051132" y="1239140"/>
                </a:cubicBezTo>
                <a:cubicBezTo>
                  <a:pt x="1045435" y="1230594"/>
                  <a:pt x="1041770" y="1220266"/>
                  <a:pt x="1034041" y="1213503"/>
                </a:cubicBezTo>
                <a:cubicBezTo>
                  <a:pt x="1018582" y="1199976"/>
                  <a:pt x="982766" y="1179319"/>
                  <a:pt x="982766" y="1179319"/>
                </a:cubicBezTo>
                <a:cubicBezTo>
                  <a:pt x="979917" y="1170773"/>
                  <a:pt x="978689" y="1161503"/>
                  <a:pt x="974220" y="1153682"/>
                </a:cubicBezTo>
                <a:cubicBezTo>
                  <a:pt x="945977" y="1104257"/>
                  <a:pt x="930313" y="1115080"/>
                  <a:pt x="888762" y="1059678"/>
                </a:cubicBezTo>
                <a:cubicBezTo>
                  <a:pt x="877763" y="1045012"/>
                  <a:pt x="856026" y="1017346"/>
                  <a:pt x="846033" y="999858"/>
                </a:cubicBezTo>
                <a:cubicBezTo>
                  <a:pt x="839713" y="988797"/>
                  <a:pt x="836346" y="976041"/>
                  <a:pt x="828942" y="965675"/>
                </a:cubicBezTo>
                <a:cubicBezTo>
                  <a:pt x="821917" y="955840"/>
                  <a:pt x="811850" y="948583"/>
                  <a:pt x="803304" y="940037"/>
                </a:cubicBezTo>
                <a:cubicBezTo>
                  <a:pt x="789776" y="885926"/>
                  <a:pt x="801273" y="915626"/>
                  <a:pt x="760575" y="854579"/>
                </a:cubicBezTo>
                <a:cubicBezTo>
                  <a:pt x="755578" y="847084"/>
                  <a:pt x="756498" y="836763"/>
                  <a:pt x="752029" y="828942"/>
                </a:cubicBezTo>
                <a:cubicBezTo>
                  <a:pt x="744963" y="816576"/>
                  <a:pt x="734670" y="806349"/>
                  <a:pt x="726392" y="794759"/>
                </a:cubicBezTo>
                <a:cubicBezTo>
                  <a:pt x="720422" y="786401"/>
                  <a:pt x="715875" y="777011"/>
                  <a:pt x="709300" y="769121"/>
                </a:cubicBezTo>
                <a:cubicBezTo>
                  <a:pt x="681254" y="735465"/>
                  <a:pt x="684302" y="748316"/>
                  <a:pt x="649480" y="717847"/>
                </a:cubicBezTo>
                <a:cubicBezTo>
                  <a:pt x="637353" y="707236"/>
                  <a:pt x="627424" y="694274"/>
                  <a:pt x="615297" y="683663"/>
                </a:cubicBezTo>
                <a:cubicBezTo>
                  <a:pt x="492203" y="575955"/>
                  <a:pt x="651156" y="720667"/>
                  <a:pt x="555476" y="640934"/>
                </a:cubicBezTo>
                <a:cubicBezTo>
                  <a:pt x="489675" y="586100"/>
                  <a:pt x="567856" y="640642"/>
                  <a:pt x="504201" y="598205"/>
                </a:cubicBezTo>
                <a:cubicBezTo>
                  <a:pt x="498504" y="589659"/>
                  <a:pt x="493685" y="580458"/>
                  <a:pt x="487110" y="572568"/>
                </a:cubicBezTo>
                <a:cubicBezTo>
                  <a:pt x="466549" y="547896"/>
                  <a:pt x="461041" y="546644"/>
                  <a:pt x="435835" y="529839"/>
                </a:cubicBezTo>
                <a:cubicBezTo>
                  <a:pt x="420793" y="484715"/>
                  <a:pt x="432286" y="511697"/>
                  <a:pt x="393106" y="452927"/>
                </a:cubicBezTo>
                <a:cubicBezTo>
                  <a:pt x="387409" y="444381"/>
                  <a:pt x="383277" y="434552"/>
                  <a:pt x="376014" y="427289"/>
                </a:cubicBezTo>
                <a:cubicBezTo>
                  <a:pt x="367468" y="418743"/>
                  <a:pt x="358114" y="410936"/>
                  <a:pt x="350377" y="401652"/>
                </a:cubicBezTo>
                <a:cubicBezTo>
                  <a:pt x="314770" y="358923"/>
                  <a:pt x="354651" y="390258"/>
                  <a:pt x="307648" y="358923"/>
                </a:cubicBezTo>
                <a:cubicBezTo>
                  <a:pt x="246584" y="267325"/>
                  <a:pt x="341676" y="406335"/>
                  <a:pt x="264919" y="307648"/>
                </a:cubicBezTo>
                <a:cubicBezTo>
                  <a:pt x="252308" y="291434"/>
                  <a:pt x="242130" y="273465"/>
                  <a:pt x="230736" y="256374"/>
                </a:cubicBezTo>
                <a:lnTo>
                  <a:pt x="213644" y="230736"/>
                </a:lnTo>
                <a:cubicBezTo>
                  <a:pt x="206694" y="209884"/>
                  <a:pt x="204574" y="196028"/>
                  <a:pt x="188007" y="179461"/>
                </a:cubicBezTo>
                <a:cubicBezTo>
                  <a:pt x="180745" y="172199"/>
                  <a:pt x="170916" y="168067"/>
                  <a:pt x="162370" y="162370"/>
                </a:cubicBezTo>
                <a:cubicBezTo>
                  <a:pt x="116793" y="94004"/>
                  <a:pt x="176611" y="176610"/>
                  <a:pt x="119641" y="119641"/>
                </a:cubicBezTo>
                <a:cubicBezTo>
                  <a:pt x="112378" y="112379"/>
                  <a:pt x="109124" y="101894"/>
                  <a:pt x="102549" y="94004"/>
                </a:cubicBezTo>
                <a:cubicBezTo>
                  <a:pt x="94812" y="84720"/>
                  <a:pt x="84649" y="77650"/>
                  <a:pt x="76912" y="68366"/>
                </a:cubicBezTo>
                <a:cubicBezTo>
                  <a:pt x="70337" y="60476"/>
                  <a:pt x="67550" y="49492"/>
                  <a:pt x="59820" y="42729"/>
                </a:cubicBezTo>
                <a:cubicBezTo>
                  <a:pt x="44361" y="29202"/>
                  <a:pt x="23069" y="23072"/>
                  <a:pt x="8545" y="8546"/>
                </a:cubicBez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Блок-схема: узел 64"/>
          <p:cNvSpPr/>
          <p:nvPr/>
        </p:nvSpPr>
        <p:spPr>
          <a:xfrm>
            <a:off x="4185671" y="5733256"/>
            <a:ext cx="98297"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Блок-схема: узел 65"/>
          <p:cNvSpPr/>
          <p:nvPr/>
        </p:nvSpPr>
        <p:spPr>
          <a:xfrm>
            <a:off x="3095836" y="5373216"/>
            <a:ext cx="108012"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Блок-схема: узел 66"/>
          <p:cNvSpPr/>
          <p:nvPr/>
        </p:nvSpPr>
        <p:spPr>
          <a:xfrm>
            <a:off x="2578635" y="5013176"/>
            <a:ext cx="45719"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Блок-схема: узел 67"/>
          <p:cNvSpPr/>
          <p:nvPr/>
        </p:nvSpPr>
        <p:spPr>
          <a:xfrm>
            <a:off x="1475656" y="3861048"/>
            <a:ext cx="45719"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Полилиния 68"/>
          <p:cNvSpPr/>
          <p:nvPr/>
        </p:nvSpPr>
        <p:spPr>
          <a:xfrm>
            <a:off x="1529697" y="3913974"/>
            <a:ext cx="2829747" cy="1914323"/>
          </a:xfrm>
          <a:custGeom>
            <a:avLst/>
            <a:gdLst>
              <a:gd name="connsiteX0" fmla="*/ 0 w 2829747"/>
              <a:gd name="connsiteY0" fmla="*/ 0 h 1914323"/>
              <a:gd name="connsiteX1" fmla="*/ 42729 w 2829747"/>
              <a:gd name="connsiteY1" fmla="*/ 68366 h 1914323"/>
              <a:gd name="connsiteX2" fmla="*/ 59821 w 2829747"/>
              <a:gd name="connsiteY2" fmla="*/ 94004 h 1914323"/>
              <a:gd name="connsiteX3" fmla="*/ 111096 w 2829747"/>
              <a:gd name="connsiteY3" fmla="*/ 128187 h 1914323"/>
              <a:gd name="connsiteX4" fmla="*/ 136733 w 2829747"/>
              <a:gd name="connsiteY4" fmla="*/ 162370 h 1914323"/>
              <a:gd name="connsiteX5" fmla="*/ 162370 w 2829747"/>
              <a:gd name="connsiteY5" fmla="*/ 170916 h 1914323"/>
              <a:gd name="connsiteX6" fmla="*/ 188008 w 2829747"/>
              <a:gd name="connsiteY6" fmla="*/ 188007 h 1914323"/>
              <a:gd name="connsiteX7" fmla="*/ 230737 w 2829747"/>
              <a:gd name="connsiteY7" fmla="*/ 239282 h 1914323"/>
              <a:gd name="connsiteX8" fmla="*/ 256374 w 2829747"/>
              <a:gd name="connsiteY8" fmla="*/ 256374 h 1914323"/>
              <a:gd name="connsiteX9" fmla="*/ 282011 w 2829747"/>
              <a:gd name="connsiteY9" fmla="*/ 282011 h 1914323"/>
              <a:gd name="connsiteX10" fmla="*/ 299103 w 2829747"/>
              <a:gd name="connsiteY10" fmla="*/ 307648 h 1914323"/>
              <a:gd name="connsiteX11" fmla="*/ 324740 w 2829747"/>
              <a:gd name="connsiteY11" fmla="*/ 316194 h 1914323"/>
              <a:gd name="connsiteX12" fmla="*/ 376015 w 2829747"/>
              <a:gd name="connsiteY12" fmla="*/ 376015 h 1914323"/>
              <a:gd name="connsiteX13" fmla="*/ 401653 w 2829747"/>
              <a:gd name="connsiteY13" fmla="*/ 401652 h 1914323"/>
              <a:gd name="connsiteX14" fmla="*/ 418744 w 2829747"/>
              <a:gd name="connsiteY14" fmla="*/ 427290 h 1914323"/>
              <a:gd name="connsiteX15" fmla="*/ 470019 w 2829747"/>
              <a:gd name="connsiteY15" fmla="*/ 478564 h 1914323"/>
              <a:gd name="connsiteX16" fmla="*/ 521294 w 2829747"/>
              <a:gd name="connsiteY16" fmla="*/ 564022 h 1914323"/>
              <a:gd name="connsiteX17" fmla="*/ 555477 w 2829747"/>
              <a:gd name="connsiteY17" fmla="*/ 615297 h 1914323"/>
              <a:gd name="connsiteX18" fmla="*/ 581114 w 2829747"/>
              <a:gd name="connsiteY18" fmla="*/ 640934 h 1914323"/>
              <a:gd name="connsiteX19" fmla="*/ 615297 w 2829747"/>
              <a:gd name="connsiteY19" fmla="*/ 692209 h 1914323"/>
              <a:gd name="connsiteX20" fmla="*/ 649481 w 2829747"/>
              <a:gd name="connsiteY20" fmla="*/ 743484 h 1914323"/>
              <a:gd name="connsiteX21" fmla="*/ 675118 w 2829747"/>
              <a:gd name="connsiteY21" fmla="*/ 769121 h 1914323"/>
              <a:gd name="connsiteX22" fmla="*/ 692210 w 2829747"/>
              <a:gd name="connsiteY22" fmla="*/ 794759 h 1914323"/>
              <a:gd name="connsiteX23" fmla="*/ 717847 w 2829747"/>
              <a:gd name="connsiteY23" fmla="*/ 828942 h 1914323"/>
              <a:gd name="connsiteX24" fmla="*/ 734939 w 2829747"/>
              <a:gd name="connsiteY24" fmla="*/ 854579 h 1914323"/>
              <a:gd name="connsiteX25" fmla="*/ 760576 w 2829747"/>
              <a:gd name="connsiteY25" fmla="*/ 880217 h 1914323"/>
              <a:gd name="connsiteX26" fmla="*/ 803305 w 2829747"/>
              <a:gd name="connsiteY26" fmla="*/ 922946 h 1914323"/>
              <a:gd name="connsiteX27" fmla="*/ 871671 w 2829747"/>
              <a:gd name="connsiteY27" fmla="*/ 999858 h 1914323"/>
              <a:gd name="connsiteX28" fmla="*/ 897309 w 2829747"/>
              <a:gd name="connsiteY28" fmla="*/ 1025495 h 1914323"/>
              <a:gd name="connsiteX29" fmla="*/ 922946 w 2829747"/>
              <a:gd name="connsiteY29" fmla="*/ 1042587 h 1914323"/>
              <a:gd name="connsiteX30" fmla="*/ 948583 w 2829747"/>
              <a:gd name="connsiteY30" fmla="*/ 1068224 h 1914323"/>
              <a:gd name="connsiteX31" fmla="*/ 974221 w 2829747"/>
              <a:gd name="connsiteY31" fmla="*/ 1085316 h 1914323"/>
              <a:gd name="connsiteX32" fmla="*/ 1051133 w 2829747"/>
              <a:gd name="connsiteY32" fmla="*/ 1128045 h 1914323"/>
              <a:gd name="connsiteX33" fmla="*/ 1076770 w 2829747"/>
              <a:gd name="connsiteY33" fmla="*/ 1136590 h 1914323"/>
              <a:gd name="connsiteX34" fmla="*/ 1128045 w 2829747"/>
              <a:gd name="connsiteY34" fmla="*/ 1170774 h 1914323"/>
              <a:gd name="connsiteX35" fmla="*/ 1153682 w 2829747"/>
              <a:gd name="connsiteY35" fmla="*/ 1196411 h 1914323"/>
              <a:gd name="connsiteX36" fmla="*/ 1204957 w 2829747"/>
              <a:gd name="connsiteY36" fmla="*/ 1230594 h 1914323"/>
              <a:gd name="connsiteX37" fmla="*/ 1230595 w 2829747"/>
              <a:gd name="connsiteY37" fmla="*/ 1256232 h 1914323"/>
              <a:gd name="connsiteX38" fmla="*/ 1281869 w 2829747"/>
              <a:gd name="connsiteY38" fmla="*/ 1290415 h 1914323"/>
              <a:gd name="connsiteX39" fmla="*/ 1290415 w 2829747"/>
              <a:gd name="connsiteY39" fmla="*/ 1316052 h 1914323"/>
              <a:gd name="connsiteX40" fmla="*/ 1316053 w 2829747"/>
              <a:gd name="connsiteY40" fmla="*/ 1324598 h 1914323"/>
              <a:gd name="connsiteX41" fmla="*/ 1367327 w 2829747"/>
              <a:gd name="connsiteY41" fmla="*/ 1358781 h 1914323"/>
              <a:gd name="connsiteX42" fmla="*/ 1392965 w 2829747"/>
              <a:gd name="connsiteY42" fmla="*/ 1375873 h 1914323"/>
              <a:gd name="connsiteX43" fmla="*/ 1444239 w 2829747"/>
              <a:gd name="connsiteY43" fmla="*/ 1418602 h 1914323"/>
              <a:gd name="connsiteX44" fmla="*/ 1469877 w 2829747"/>
              <a:gd name="connsiteY44" fmla="*/ 1427147 h 1914323"/>
              <a:gd name="connsiteX45" fmla="*/ 1521152 w 2829747"/>
              <a:gd name="connsiteY45" fmla="*/ 1452785 h 1914323"/>
              <a:gd name="connsiteX46" fmla="*/ 1546789 w 2829747"/>
              <a:gd name="connsiteY46" fmla="*/ 1469876 h 1914323"/>
              <a:gd name="connsiteX47" fmla="*/ 1598064 w 2829747"/>
              <a:gd name="connsiteY47" fmla="*/ 1486968 h 1914323"/>
              <a:gd name="connsiteX48" fmla="*/ 1623701 w 2829747"/>
              <a:gd name="connsiteY48" fmla="*/ 1495514 h 1914323"/>
              <a:gd name="connsiteX49" fmla="*/ 1674976 w 2829747"/>
              <a:gd name="connsiteY49" fmla="*/ 1512605 h 1914323"/>
              <a:gd name="connsiteX50" fmla="*/ 1700613 w 2829747"/>
              <a:gd name="connsiteY50" fmla="*/ 1521151 h 1914323"/>
              <a:gd name="connsiteX51" fmla="*/ 1803163 w 2829747"/>
              <a:gd name="connsiteY51" fmla="*/ 1589518 h 1914323"/>
              <a:gd name="connsiteX52" fmla="*/ 1828800 w 2829747"/>
              <a:gd name="connsiteY52" fmla="*/ 1598063 h 1914323"/>
              <a:gd name="connsiteX53" fmla="*/ 1880075 w 2829747"/>
              <a:gd name="connsiteY53" fmla="*/ 1640792 h 1914323"/>
              <a:gd name="connsiteX54" fmla="*/ 1905712 w 2829747"/>
              <a:gd name="connsiteY54" fmla="*/ 1649338 h 1914323"/>
              <a:gd name="connsiteX55" fmla="*/ 1931350 w 2829747"/>
              <a:gd name="connsiteY55" fmla="*/ 1666430 h 1914323"/>
              <a:gd name="connsiteX56" fmla="*/ 1982624 w 2829747"/>
              <a:gd name="connsiteY56" fmla="*/ 1683521 h 1914323"/>
              <a:gd name="connsiteX57" fmla="*/ 2068082 w 2829747"/>
              <a:gd name="connsiteY57" fmla="*/ 1709159 h 1914323"/>
              <a:gd name="connsiteX58" fmla="*/ 2119357 w 2829747"/>
              <a:gd name="connsiteY58" fmla="*/ 1717705 h 1914323"/>
              <a:gd name="connsiteX59" fmla="*/ 2144995 w 2829747"/>
              <a:gd name="connsiteY59" fmla="*/ 1726250 h 1914323"/>
              <a:gd name="connsiteX60" fmla="*/ 2256090 w 2829747"/>
              <a:gd name="connsiteY60" fmla="*/ 1743342 h 1914323"/>
              <a:gd name="connsiteX61" fmla="*/ 2281727 w 2829747"/>
              <a:gd name="connsiteY61" fmla="*/ 1760433 h 1914323"/>
              <a:gd name="connsiteX62" fmla="*/ 2333002 w 2829747"/>
              <a:gd name="connsiteY62" fmla="*/ 1777525 h 1914323"/>
              <a:gd name="connsiteX63" fmla="*/ 2358639 w 2829747"/>
              <a:gd name="connsiteY63" fmla="*/ 1786071 h 1914323"/>
              <a:gd name="connsiteX64" fmla="*/ 2384277 w 2829747"/>
              <a:gd name="connsiteY64" fmla="*/ 1794617 h 1914323"/>
              <a:gd name="connsiteX65" fmla="*/ 2418460 w 2829747"/>
              <a:gd name="connsiteY65" fmla="*/ 1811708 h 1914323"/>
              <a:gd name="connsiteX66" fmla="*/ 2469735 w 2829747"/>
              <a:gd name="connsiteY66" fmla="*/ 1828800 h 1914323"/>
              <a:gd name="connsiteX67" fmla="*/ 2495372 w 2829747"/>
              <a:gd name="connsiteY67" fmla="*/ 1837346 h 1914323"/>
              <a:gd name="connsiteX68" fmla="*/ 2546647 w 2829747"/>
              <a:gd name="connsiteY68" fmla="*/ 1854437 h 1914323"/>
              <a:gd name="connsiteX69" fmla="*/ 2572284 w 2829747"/>
              <a:gd name="connsiteY69" fmla="*/ 1862983 h 1914323"/>
              <a:gd name="connsiteX70" fmla="*/ 2615013 w 2829747"/>
              <a:gd name="connsiteY70" fmla="*/ 1871529 h 1914323"/>
              <a:gd name="connsiteX71" fmla="*/ 2640651 w 2829747"/>
              <a:gd name="connsiteY71" fmla="*/ 1880075 h 1914323"/>
              <a:gd name="connsiteX72" fmla="*/ 2683380 w 2829747"/>
              <a:gd name="connsiteY72" fmla="*/ 1888620 h 1914323"/>
              <a:gd name="connsiteX73" fmla="*/ 2709017 w 2829747"/>
              <a:gd name="connsiteY73" fmla="*/ 1897166 h 1914323"/>
              <a:gd name="connsiteX74" fmla="*/ 2777383 w 2829747"/>
              <a:gd name="connsiteY74" fmla="*/ 1914258 h 1914323"/>
              <a:gd name="connsiteX75" fmla="*/ 2828658 w 2829747"/>
              <a:gd name="connsiteY75" fmla="*/ 1905712 h 1914323"/>
              <a:gd name="connsiteX76" fmla="*/ 2794475 w 2829747"/>
              <a:gd name="connsiteY76" fmla="*/ 1888620 h 1914323"/>
              <a:gd name="connsiteX77" fmla="*/ 2751746 w 2829747"/>
              <a:gd name="connsiteY77" fmla="*/ 1880075 h 19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829747" h="1914323">
                <a:moveTo>
                  <a:pt x="0" y="0"/>
                </a:moveTo>
                <a:cubicBezTo>
                  <a:pt x="28706" y="71762"/>
                  <a:pt x="631" y="17849"/>
                  <a:pt x="42729" y="68366"/>
                </a:cubicBezTo>
                <a:cubicBezTo>
                  <a:pt x="49304" y="76256"/>
                  <a:pt x="52091" y="87240"/>
                  <a:pt x="59821" y="94004"/>
                </a:cubicBezTo>
                <a:cubicBezTo>
                  <a:pt x="75280" y="107531"/>
                  <a:pt x="111096" y="128187"/>
                  <a:pt x="111096" y="128187"/>
                </a:cubicBezTo>
                <a:cubicBezTo>
                  <a:pt x="119642" y="139581"/>
                  <a:pt x="125791" y="153252"/>
                  <a:pt x="136733" y="162370"/>
                </a:cubicBezTo>
                <a:cubicBezTo>
                  <a:pt x="143653" y="168137"/>
                  <a:pt x="154313" y="166888"/>
                  <a:pt x="162370" y="170916"/>
                </a:cubicBezTo>
                <a:cubicBezTo>
                  <a:pt x="171557" y="175509"/>
                  <a:pt x="179462" y="182310"/>
                  <a:pt x="188008" y="188007"/>
                </a:cubicBezTo>
                <a:cubicBezTo>
                  <a:pt x="204815" y="213219"/>
                  <a:pt x="206059" y="218717"/>
                  <a:pt x="230737" y="239282"/>
                </a:cubicBezTo>
                <a:cubicBezTo>
                  <a:pt x="238627" y="245857"/>
                  <a:pt x="248484" y="249799"/>
                  <a:pt x="256374" y="256374"/>
                </a:cubicBezTo>
                <a:cubicBezTo>
                  <a:pt x="265658" y="264111"/>
                  <a:pt x="274274" y="272727"/>
                  <a:pt x="282011" y="282011"/>
                </a:cubicBezTo>
                <a:cubicBezTo>
                  <a:pt x="288586" y="289901"/>
                  <a:pt x="291083" y="301232"/>
                  <a:pt x="299103" y="307648"/>
                </a:cubicBezTo>
                <a:cubicBezTo>
                  <a:pt x="306137" y="313275"/>
                  <a:pt x="316194" y="313345"/>
                  <a:pt x="324740" y="316194"/>
                </a:cubicBezTo>
                <a:cubicBezTo>
                  <a:pt x="388365" y="379819"/>
                  <a:pt x="310229" y="299266"/>
                  <a:pt x="376015" y="376015"/>
                </a:cubicBezTo>
                <a:cubicBezTo>
                  <a:pt x="383880" y="385191"/>
                  <a:pt x="393916" y="392368"/>
                  <a:pt x="401653" y="401652"/>
                </a:cubicBezTo>
                <a:cubicBezTo>
                  <a:pt x="408228" y="409542"/>
                  <a:pt x="411920" y="419613"/>
                  <a:pt x="418744" y="427290"/>
                </a:cubicBezTo>
                <a:cubicBezTo>
                  <a:pt x="434802" y="445356"/>
                  <a:pt x="470019" y="478564"/>
                  <a:pt x="470019" y="478564"/>
                </a:cubicBezTo>
                <a:cubicBezTo>
                  <a:pt x="496298" y="531124"/>
                  <a:pt x="480040" y="502141"/>
                  <a:pt x="521294" y="564022"/>
                </a:cubicBezTo>
                <a:lnTo>
                  <a:pt x="555477" y="615297"/>
                </a:lnTo>
                <a:cubicBezTo>
                  <a:pt x="562181" y="625353"/>
                  <a:pt x="572568" y="632388"/>
                  <a:pt x="581114" y="640934"/>
                </a:cubicBezTo>
                <a:cubicBezTo>
                  <a:pt x="597458" y="689965"/>
                  <a:pt x="577956" y="644200"/>
                  <a:pt x="615297" y="692209"/>
                </a:cubicBezTo>
                <a:cubicBezTo>
                  <a:pt x="627908" y="708424"/>
                  <a:pt x="634956" y="728959"/>
                  <a:pt x="649481" y="743484"/>
                </a:cubicBezTo>
                <a:cubicBezTo>
                  <a:pt x="658027" y="752030"/>
                  <a:pt x="667381" y="759837"/>
                  <a:pt x="675118" y="769121"/>
                </a:cubicBezTo>
                <a:cubicBezTo>
                  <a:pt x="681693" y="777011"/>
                  <a:pt x="686240" y="786401"/>
                  <a:pt x="692210" y="794759"/>
                </a:cubicBezTo>
                <a:cubicBezTo>
                  <a:pt x="700488" y="806349"/>
                  <a:pt x="709568" y="817352"/>
                  <a:pt x="717847" y="828942"/>
                </a:cubicBezTo>
                <a:cubicBezTo>
                  <a:pt x="723817" y="837300"/>
                  <a:pt x="728364" y="846689"/>
                  <a:pt x="734939" y="854579"/>
                </a:cubicBezTo>
                <a:cubicBezTo>
                  <a:pt x="742676" y="863863"/>
                  <a:pt x="752839" y="870932"/>
                  <a:pt x="760576" y="880217"/>
                </a:cubicBezTo>
                <a:cubicBezTo>
                  <a:pt x="796182" y="922945"/>
                  <a:pt x="756303" y="891612"/>
                  <a:pt x="803305" y="922946"/>
                </a:cubicBezTo>
                <a:cubicBezTo>
                  <a:pt x="833803" y="968694"/>
                  <a:pt x="813135" y="941323"/>
                  <a:pt x="871671" y="999858"/>
                </a:cubicBezTo>
                <a:cubicBezTo>
                  <a:pt x="880217" y="1008404"/>
                  <a:pt x="887253" y="1018791"/>
                  <a:pt x="897309" y="1025495"/>
                </a:cubicBezTo>
                <a:cubicBezTo>
                  <a:pt x="905855" y="1031192"/>
                  <a:pt x="915056" y="1036012"/>
                  <a:pt x="922946" y="1042587"/>
                </a:cubicBezTo>
                <a:cubicBezTo>
                  <a:pt x="932230" y="1050324"/>
                  <a:pt x="939299" y="1060487"/>
                  <a:pt x="948583" y="1068224"/>
                </a:cubicBezTo>
                <a:cubicBezTo>
                  <a:pt x="956473" y="1074799"/>
                  <a:pt x="966331" y="1078741"/>
                  <a:pt x="974221" y="1085316"/>
                </a:cubicBezTo>
                <a:cubicBezTo>
                  <a:pt x="1025389" y="1127956"/>
                  <a:pt x="969324" y="1100776"/>
                  <a:pt x="1051133" y="1128045"/>
                </a:cubicBezTo>
                <a:lnTo>
                  <a:pt x="1076770" y="1136590"/>
                </a:lnTo>
                <a:cubicBezTo>
                  <a:pt x="1093862" y="1147985"/>
                  <a:pt x="1113520" y="1156249"/>
                  <a:pt x="1128045" y="1170774"/>
                </a:cubicBezTo>
                <a:cubicBezTo>
                  <a:pt x="1136591" y="1179320"/>
                  <a:pt x="1144142" y="1188991"/>
                  <a:pt x="1153682" y="1196411"/>
                </a:cubicBezTo>
                <a:cubicBezTo>
                  <a:pt x="1169897" y="1209022"/>
                  <a:pt x="1190432" y="1216069"/>
                  <a:pt x="1204957" y="1230594"/>
                </a:cubicBezTo>
                <a:cubicBezTo>
                  <a:pt x="1213503" y="1239140"/>
                  <a:pt x="1221055" y="1248812"/>
                  <a:pt x="1230595" y="1256232"/>
                </a:cubicBezTo>
                <a:cubicBezTo>
                  <a:pt x="1246809" y="1268843"/>
                  <a:pt x="1281869" y="1290415"/>
                  <a:pt x="1281869" y="1290415"/>
                </a:cubicBezTo>
                <a:cubicBezTo>
                  <a:pt x="1284718" y="1298961"/>
                  <a:pt x="1284045" y="1309683"/>
                  <a:pt x="1290415" y="1316052"/>
                </a:cubicBezTo>
                <a:cubicBezTo>
                  <a:pt x="1296785" y="1322422"/>
                  <a:pt x="1308178" y="1320223"/>
                  <a:pt x="1316053" y="1324598"/>
                </a:cubicBezTo>
                <a:cubicBezTo>
                  <a:pt x="1334009" y="1334574"/>
                  <a:pt x="1350236" y="1347387"/>
                  <a:pt x="1367327" y="1358781"/>
                </a:cubicBezTo>
                <a:lnTo>
                  <a:pt x="1392965" y="1375873"/>
                </a:lnTo>
                <a:cubicBezTo>
                  <a:pt x="1449654" y="1413666"/>
                  <a:pt x="1388329" y="1390647"/>
                  <a:pt x="1444239" y="1418602"/>
                </a:cubicBezTo>
                <a:cubicBezTo>
                  <a:pt x="1452296" y="1422631"/>
                  <a:pt x="1461331" y="1424299"/>
                  <a:pt x="1469877" y="1427147"/>
                </a:cubicBezTo>
                <a:cubicBezTo>
                  <a:pt x="1543338" y="1476123"/>
                  <a:pt x="1450398" y="1417409"/>
                  <a:pt x="1521152" y="1452785"/>
                </a:cubicBezTo>
                <a:cubicBezTo>
                  <a:pt x="1530338" y="1457378"/>
                  <a:pt x="1537404" y="1465705"/>
                  <a:pt x="1546789" y="1469876"/>
                </a:cubicBezTo>
                <a:cubicBezTo>
                  <a:pt x="1563252" y="1477193"/>
                  <a:pt x="1580972" y="1481271"/>
                  <a:pt x="1598064" y="1486968"/>
                </a:cubicBezTo>
                <a:lnTo>
                  <a:pt x="1623701" y="1495514"/>
                </a:lnTo>
                <a:lnTo>
                  <a:pt x="1674976" y="1512605"/>
                </a:lnTo>
                <a:cubicBezTo>
                  <a:pt x="1683522" y="1515454"/>
                  <a:pt x="1693118" y="1516154"/>
                  <a:pt x="1700613" y="1521151"/>
                </a:cubicBezTo>
                <a:lnTo>
                  <a:pt x="1803163" y="1589518"/>
                </a:lnTo>
                <a:cubicBezTo>
                  <a:pt x="1810658" y="1594515"/>
                  <a:pt x="1820254" y="1595215"/>
                  <a:pt x="1828800" y="1598063"/>
                </a:cubicBezTo>
                <a:cubicBezTo>
                  <a:pt x="1847701" y="1616964"/>
                  <a:pt x="1856279" y="1628894"/>
                  <a:pt x="1880075" y="1640792"/>
                </a:cubicBezTo>
                <a:cubicBezTo>
                  <a:pt x="1888132" y="1644820"/>
                  <a:pt x="1897655" y="1645309"/>
                  <a:pt x="1905712" y="1649338"/>
                </a:cubicBezTo>
                <a:cubicBezTo>
                  <a:pt x="1914899" y="1653931"/>
                  <a:pt x="1921964" y="1662259"/>
                  <a:pt x="1931350" y="1666430"/>
                </a:cubicBezTo>
                <a:cubicBezTo>
                  <a:pt x="1947813" y="1673747"/>
                  <a:pt x="1965533" y="1677824"/>
                  <a:pt x="1982624" y="1683521"/>
                </a:cubicBezTo>
                <a:cubicBezTo>
                  <a:pt x="2010956" y="1692965"/>
                  <a:pt x="2038707" y="1703284"/>
                  <a:pt x="2068082" y="1709159"/>
                </a:cubicBezTo>
                <a:cubicBezTo>
                  <a:pt x="2085073" y="1712557"/>
                  <a:pt x="2102442" y="1713946"/>
                  <a:pt x="2119357" y="1717705"/>
                </a:cubicBezTo>
                <a:cubicBezTo>
                  <a:pt x="2128151" y="1719659"/>
                  <a:pt x="2136256" y="1724065"/>
                  <a:pt x="2144995" y="1726250"/>
                </a:cubicBezTo>
                <a:cubicBezTo>
                  <a:pt x="2184150" y="1736038"/>
                  <a:pt x="2214570" y="1738152"/>
                  <a:pt x="2256090" y="1743342"/>
                </a:cubicBezTo>
                <a:cubicBezTo>
                  <a:pt x="2264636" y="1749039"/>
                  <a:pt x="2272342" y="1756262"/>
                  <a:pt x="2281727" y="1760433"/>
                </a:cubicBezTo>
                <a:cubicBezTo>
                  <a:pt x="2298190" y="1767750"/>
                  <a:pt x="2315910" y="1771828"/>
                  <a:pt x="2333002" y="1777525"/>
                </a:cubicBezTo>
                <a:lnTo>
                  <a:pt x="2358639" y="1786071"/>
                </a:lnTo>
                <a:cubicBezTo>
                  <a:pt x="2367185" y="1788920"/>
                  <a:pt x="2376220" y="1790588"/>
                  <a:pt x="2384277" y="1794617"/>
                </a:cubicBezTo>
                <a:cubicBezTo>
                  <a:pt x="2395671" y="1800314"/>
                  <a:pt x="2406632" y="1806977"/>
                  <a:pt x="2418460" y="1811708"/>
                </a:cubicBezTo>
                <a:cubicBezTo>
                  <a:pt x="2435188" y="1818399"/>
                  <a:pt x="2452643" y="1823103"/>
                  <a:pt x="2469735" y="1828800"/>
                </a:cubicBezTo>
                <a:lnTo>
                  <a:pt x="2495372" y="1837346"/>
                </a:lnTo>
                <a:lnTo>
                  <a:pt x="2546647" y="1854437"/>
                </a:lnTo>
                <a:cubicBezTo>
                  <a:pt x="2555193" y="1857286"/>
                  <a:pt x="2563451" y="1861216"/>
                  <a:pt x="2572284" y="1862983"/>
                </a:cubicBezTo>
                <a:cubicBezTo>
                  <a:pt x="2586527" y="1865832"/>
                  <a:pt x="2600922" y="1868006"/>
                  <a:pt x="2615013" y="1871529"/>
                </a:cubicBezTo>
                <a:cubicBezTo>
                  <a:pt x="2623752" y="1873714"/>
                  <a:pt x="2631912" y="1877890"/>
                  <a:pt x="2640651" y="1880075"/>
                </a:cubicBezTo>
                <a:cubicBezTo>
                  <a:pt x="2654742" y="1883598"/>
                  <a:pt x="2669289" y="1885097"/>
                  <a:pt x="2683380" y="1888620"/>
                </a:cubicBezTo>
                <a:cubicBezTo>
                  <a:pt x="2692119" y="1890805"/>
                  <a:pt x="2700278" y="1894981"/>
                  <a:pt x="2709017" y="1897166"/>
                </a:cubicBezTo>
                <a:lnTo>
                  <a:pt x="2777383" y="1914258"/>
                </a:lnTo>
                <a:cubicBezTo>
                  <a:pt x="2794475" y="1911409"/>
                  <a:pt x="2819046" y="1920129"/>
                  <a:pt x="2828658" y="1905712"/>
                </a:cubicBezTo>
                <a:cubicBezTo>
                  <a:pt x="2835725" y="1895112"/>
                  <a:pt x="2806561" y="1892648"/>
                  <a:pt x="2794475" y="1888620"/>
                </a:cubicBezTo>
                <a:cubicBezTo>
                  <a:pt x="2780695" y="1884027"/>
                  <a:pt x="2751746" y="1880075"/>
                  <a:pt x="2751746" y="1880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Заголовок 69"/>
          <p:cNvSpPr>
            <a:spLocks noGrp="1"/>
          </p:cNvSpPr>
          <p:nvPr>
            <p:ph type="title"/>
          </p:nvPr>
        </p:nvSpPr>
        <p:spPr>
          <a:xfrm>
            <a:off x="1187624" y="274638"/>
            <a:ext cx="7499176" cy="1143000"/>
          </a:xfrm>
        </p:spPr>
        <p:txBody>
          <a:bodyPr/>
          <a:lstStyle/>
          <a:p>
            <a:r>
              <a:rPr lang="ru-RU" dirty="0" smtClean="0"/>
              <a:t>Кривые безразличия</a:t>
            </a:r>
            <a:endParaRPr lang="ru-RU" dirty="0"/>
          </a:p>
        </p:txBody>
      </p:sp>
      <p:sp>
        <p:nvSpPr>
          <p:cNvPr id="71" name="TextBox 70"/>
          <p:cNvSpPr txBox="1"/>
          <p:nvPr/>
        </p:nvSpPr>
        <p:spPr>
          <a:xfrm>
            <a:off x="5796136" y="1340768"/>
            <a:ext cx="3203848" cy="1754326"/>
          </a:xfrm>
          <a:prstGeom prst="rect">
            <a:avLst/>
          </a:prstGeom>
          <a:noFill/>
        </p:spPr>
        <p:txBody>
          <a:bodyPr wrap="square" rtlCol="0">
            <a:spAutoFit/>
          </a:bodyPr>
          <a:lstStyle/>
          <a:p>
            <a:pPr algn="just"/>
            <a:r>
              <a:rPr lang="ru-RU" dirty="0" smtClean="0"/>
              <a:t>Кривая безразличия отражает потребительские предпочтения и связывает все возможные комбинации (наборы) благ, к которым потребитель безразличен</a:t>
            </a:r>
            <a:endParaRPr lang="ru-RU" dirty="0"/>
          </a:p>
        </p:txBody>
      </p:sp>
    </p:spTree>
    <p:extLst>
      <p:ext uri="{BB962C8B-B14F-4D97-AF65-F5344CB8AC3E}">
        <p14:creationId xmlns:p14="http://schemas.microsoft.com/office/powerpoint/2010/main" val="38144194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Равновесие потребителя</a:t>
            </a:r>
            <a:endParaRPr lang="ru-RU" dirty="0"/>
          </a:p>
        </p:txBody>
      </p:sp>
      <p:cxnSp>
        <p:nvCxnSpPr>
          <p:cNvPr id="4" name="Прямая со стрелкой 3"/>
          <p:cNvCxnSpPr/>
          <p:nvPr/>
        </p:nvCxnSpPr>
        <p:spPr>
          <a:xfrm flipV="1">
            <a:off x="1475656" y="1916832"/>
            <a:ext cx="0" cy="3456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1475656" y="5301208"/>
            <a:ext cx="540060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1916832"/>
            <a:ext cx="720080" cy="707886"/>
          </a:xfrm>
          <a:prstGeom prst="rect">
            <a:avLst/>
          </a:prstGeom>
          <a:noFill/>
        </p:spPr>
        <p:txBody>
          <a:bodyPr wrap="square" rtlCol="0">
            <a:spAutoFit/>
          </a:bodyPr>
          <a:lstStyle/>
          <a:p>
            <a:r>
              <a:rPr lang="ru-RU" sz="4000" dirty="0" smtClean="0"/>
              <a:t>В</a:t>
            </a:r>
            <a:endParaRPr lang="ru-RU" sz="4000" dirty="0"/>
          </a:p>
        </p:txBody>
      </p:sp>
      <p:sp>
        <p:nvSpPr>
          <p:cNvPr id="8" name="TextBox 7"/>
          <p:cNvSpPr txBox="1"/>
          <p:nvPr/>
        </p:nvSpPr>
        <p:spPr>
          <a:xfrm>
            <a:off x="6876256" y="5661248"/>
            <a:ext cx="864096" cy="584775"/>
          </a:xfrm>
          <a:prstGeom prst="rect">
            <a:avLst/>
          </a:prstGeom>
          <a:noFill/>
        </p:spPr>
        <p:txBody>
          <a:bodyPr wrap="square" rtlCol="0">
            <a:spAutoFit/>
          </a:bodyPr>
          <a:lstStyle/>
          <a:p>
            <a:r>
              <a:rPr lang="ru-RU" sz="3200" dirty="0" smtClean="0"/>
              <a:t>А</a:t>
            </a:r>
            <a:endParaRPr lang="ru-RU" sz="3200" dirty="0"/>
          </a:p>
        </p:txBody>
      </p:sp>
      <p:cxnSp>
        <p:nvCxnSpPr>
          <p:cNvPr id="10" name="Прямая соединительная линия 9"/>
          <p:cNvCxnSpPr/>
          <p:nvPr/>
        </p:nvCxnSpPr>
        <p:spPr>
          <a:xfrm>
            <a:off x="1475656" y="3068960"/>
            <a:ext cx="3024336" cy="21602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Блок-схема: узел 11"/>
          <p:cNvSpPr/>
          <p:nvPr/>
        </p:nvSpPr>
        <p:spPr>
          <a:xfrm>
            <a:off x="2843808" y="4077072"/>
            <a:ext cx="45719"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единительная линия 13"/>
          <p:cNvCxnSpPr>
            <a:stCxn id="12" idx="3"/>
          </p:cNvCxnSpPr>
          <p:nvPr/>
        </p:nvCxnSpPr>
        <p:spPr>
          <a:xfrm flipH="1" flipV="1">
            <a:off x="1475656" y="4113076"/>
            <a:ext cx="1374847" cy="2545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12" idx="5"/>
          </p:cNvCxnSpPr>
          <p:nvPr/>
        </p:nvCxnSpPr>
        <p:spPr>
          <a:xfrm>
            <a:off x="2882832" y="4138535"/>
            <a:ext cx="6695" cy="123468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1520" y="4005064"/>
            <a:ext cx="1008112" cy="584775"/>
          </a:xfrm>
          <a:prstGeom prst="rect">
            <a:avLst/>
          </a:prstGeom>
          <a:noFill/>
        </p:spPr>
        <p:txBody>
          <a:bodyPr wrap="square" rtlCol="0">
            <a:spAutoFit/>
          </a:bodyPr>
          <a:lstStyle/>
          <a:p>
            <a:r>
              <a:rPr lang="ru-RU" sz="3200" dirty="0" smtClean="0"/>
              <a:t>В </a:t>
            </a:r>
            <a:r>
              <a:rPr lang="ru-RU" dirty="0" smtClean="0"/>
              <a:t>0</a:t>
            </a:r>
            <a:endParaRPr lang="ru-RU" dirty="0"/>
          </a:p>
        </p:txBody>
      </p:sp>
      <p:sp>
        <p:nvSpPr>
          <p:cNvPr id="18" name="TextBox 17"/>
          <p:cNvSpPr txBox="1"/>
          <p:nvPr/>
        </p:nvSpPr>
        <p:spPr>
          <a:xfrm>
            <a:off x="2519772" y="5661248"/>
            <a:ext cx="936104" cy="584775"/>
          </a:xfrm>
          <a:prstGeom prst="rect">
            <a:avLst/>
          </a:prstGeom>
          <a:noFill/>
        </p:spPr>
        <p:txBody>
          <a:bodyPr wrap="square" rtlCol="0">
            <a:spAutoFit/>
          </a:bodyPr>
          <a:lstStyle/>
          <a:p>
            <a:r>
              <a:rPr lang="ru-RU" sz="3200" dirty="0" smtClean="0"/>
              <a:t>А </a:t>
            </a:r>
            <a:r>
              <a:rPr lang="ru-RU" dirty="0" smtClean="0"/>
              <a:t>0</a:t>
            </a:r>
            <a:endParaRPr lang="ru-RU" dirty="0"/>
          </a:p>
        </p:txBody>
      </p:sp>
      <p:sp>
        <p:nvSpPr>
          <p:cNvPr id="19" name="TextBox 18"/>
          <p:cNvSpPr txBox="1"/>
          <p:nvPr/>
        </p:nvSpPr>
        <p:spPr>
          <a:xfrm>
            <a:off x="4716016" y="2270775"/>
            <a:ext cx="3672408" cy="584775"/>
          </a:xfrm>
          <a:prstGeom prst="rect">
            <a:avLst/>
          </a:prstGeom>
          <a:noFill/>
        </p:spPr>
        <p:txBody>
          <a:bodyPr wrap="square" rtlCol="0">
            <a:spAutoFit/>
          </a:bodyPr>
          <a:lstStyle/>
          <a:p>
            <a:r>
              <a:rPr lang="en-US" sz="2800" dirty="0" smtClean="0"/>
              <a:t>MU</a:t>
            </a:r>
            <a:r>
              <a:rPr lang="en-US" dirty="0" smtClean="0"/>
              <a:t>a</a:t>
            </a:r>
            <a:r>
              <a:rPr lang="ru-RU" dirty="0" smtClean="0"/>
              <a:t>/</a:t>
            </a:r>
            <a:r>
              <a:rPr lang="en-US" sz="3200" dirty="0" smtClean="0"/>
              <a:t>Mu</a:t>
            </a:r>
            <a:r>
              <a:rPr lang="en-US" dirty="0" smtClean="0"/>
              <a:t>b = </a:t>
            </a:r>
            <a:r>
              <a:rPr lang="en-US" sz="3200" dirty="0" smtClean="0"/>
              <a:t>P</a:t>
            </a:r>
            <a:r>
              <a:rPr lang="en-US" dirty="0" smtClean="0"/>
              <a:t>a</a:t>
            </a:r>
            <a:r>
              <a:rPr lang="ru-RU" dirty="0" smtClean="0"/>
              <a:t>/</a:t>
            </a:r>
            <a:r>
              <a:rPr lang="en-US" sz="3200" dirty="0" smtClean="0"/>
              <a:t>P</a:t>
            </a:r>
            <a:r>
              <a:rPr lang="en-US" dirty="0" smtClean="0"/>
              <a:t>b</a:t>
            </a:r>
            <a:endParaRPr lang="ru-RU" dirty="0"/>
          </a:p>
        </p:txBody>
      </p:sp>
      <p:cxnSp>
        <p:nvCxnSpPr>
          <p:cNvPr id="21" name="Прямая со стрелкой 20"/>
          <p:cNvCxnSpPr/>
          <p:nvPr/>
        </p:nvCxnSpPr>
        <p:spPr>
          <a:xfrm flipV="1">
            <a:off x="2987824" y="2708920"/>
            <a:ext cx="2736304"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V="1">
            <a:off x="2931207" y="2855550"/>
            <a:ext cx="3945049" cy="121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Дуга 2"/>
          <p:cNvSpPr/>
          <p:nvPr/>
        </p:nvSpPr>
        <p:spPr>
          <a:xfrm rot="11803986">
            <a:off x="2581027" y="2374839"/>
            <a:ext cx="2485169" cy="2067041"/>
          </a:xfrm>
          <a:prstGeom prst="arc">
            <a:avLst>
              <a:gd name="adj1" fmla="val 1534265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52316415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4294967295"/>
          </p:nvPr>
        </p:nvSpPr>
        <p:spPr>
          <a:xfrm>
            <a:off x="0" y="1600200"/>
            <a:ext cx="8229600" cy="4525963"/>
          </a:xfrm>
        </p:spPr>
        <p:txBody>
          <a:bodyPr/>
          <a:lstStyle/>
          <a:p>
            <a:pPr marL="0" indent="0" algn="ctr">
              <a:buNone/>
            </a:pPr>
            <a:r>
              <a:rPr lang="en-US" sz="6600" b="1" dirty="0" smtClean="0"/>
              <a:t>2.</a:t>
            </a:r>
            <a:endParaRPr lang="ru-RU" sz="6600" b="1" dirty="0"/>
          </a:p>
        </p:txBody>
      </p:sp>
    </p:spTree>
    <p:extLst>
      <p:ext uri="{BB962C8B-B14F-4D97-AF65-F5344CB8AC3E}">
        <p14:creationId xmlns:p14="http://schemas.microsoft.com/office/powerpoint/2010/main" val="156079576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Хозяйствующий субъект</a:t>
            </a:r>
            <a:endParaRPr lang="ru-RU" dirty="0"/>
          </a:p>
        </p:txBody>
      </p:sp>
      <p:sp>
        <p:nvSpPr>
          <p:cNvPr id="5" name="Текст 4"/>
          <p:cNvSpPr>
            <a:spLocks noGrp="1"/>
          </p:cNvSpPr>
          <p:nvPr>
            <p:ph type="body" idx="1"/>
          </p:nvPr>
        </p:nvSpPr>
        <p:spPr/>
        <p:txBody>
          <a:bodyPr/>
          <a:lstStyle/>
          <a:p>
            <a:r>
              <a:rPr lang="ru-RU" dirty="0" smtClean="0"/>
              <a:t>Фирма</a:t>
            </a:r>
            <a:endParaRPr lang="ru-RU" dirty="0"/>
          </a:p>
        </p:txBody>
      </p:sp>
      <p:sp>
        <p:nvSpPr>
          <p:cNvPr id="6" name="Объект 5"/>
          <p:cNvSpPr>
            <a:spLocks noGrp="1"/>
          </p:cNvSpPr>
          <p:nvPr>
            <p:ph sz="half" idx="2"/>
          </p:nvPr>
        </p:nvSpPr>
        <p:spPr/>
        <p:txBody>
          <a:bodyPr/>
          <a:lstStyle/>
          <a:p>
            <a:pPr algn="just"/>
            <a:r>
              <a:rPr lang="ru-RU" dirty="0" smtClean="0"/>
              <a:t>Производственная единица, осуществляющая свою деятельность на принципах оптимизации затрат с целью максимизации прибыли</a:t>
            </a:r>
            <a:endParaRPr lang="ru-RU" dirty="0"/>
          </a:p>
        </p:txBody>
      </p:sp>
      <p:sp>
        <p:nvSpPr>
          <p:cNvPr id="7" name="Текст 6"/>
          <p:cNvSpPr>
            <a:spLocks noGrp="1"/>
          </p:cNvSpPr>
          <p:nvPr>
            <p:ph type="body" sz="quarter" idx="3"/>
          </p:nvPr>
        </p:nvSpPr>
        <p:spPr/>
        <p:txBody>
          <a:bodyPr/>
          <a:lstStyle/>
          <a:p>
            <a:r>
              <a:rPr lang="ru-RU" dirty="0" smtClean="0"/>
              <a:t>Организация</a:t>
            </a:r>
            <a:endParaRPr lang="ru-RU" dirty="0"/>
          </a:p>
        </p:txBody>
      </p:sp>
      <p:sp>
        <p:nvSpPr>
          <p:cNvPr id="8" name="Объект 7"/>
          <p:cNvSpPr>
            <a:spLocks noGrp="1"/>
          </p:cNvSpPr>
          <p:nvPr>
            <p:ph sz="quarter" idx="4"/>
          </p:nvPr>
        </p:nvSpPr>
        <p:spPr/>
        <p:txBody>
          <a:bodyPr/>
          <a:lstStyle/>
          <a:p>
            <a:pPr algn="just"/>
            <a:r>
              <a:rPr lang="ru-RU" dirty="0" smtClean="0"/>
              <a:t>Это единица, обладающая обособленным имуществом и оформленными правами, позволяющими ей осуществлять коммерческую деятельность под свою имущественную ответственность</a:t>
            </a:r>
            <a:endParaRPr lang="ru-RU" dirty="0"/>
          </a:p>
        </p:txBody>
      </p:sp>
    </p:spTree>
    <p:extLst>
      <p:ext uri="{BB962C8B-B14F-4D97-AF65-F5344CB8AC3E}">
        <p14:creationId xmlns:p14="http://schemas.microsoft.com/office/powerpoint/2010/main" val="184360788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ПРОИЗВОДСТВО</a:t>
            </a:r>
            <a:endParaRPr lang="ru-RU" dirty="0"/>
          </a:p>
        </p:txBody>
      </p:sp>
      <p:sp>
        <p:nvSpPr>
          <p:cNvPr id="8" name="Объект 7"/>
          <p:cNvSpPr>
            <a:spLocks noGrp="1"/>
          </p:cNvSpPr>
          <p:nvPr>
            <p:ph idx="1"/>
          </p:nvPr>
        </p:nvSpPr>
        <p:spPr/>
        <p:txBody>
          <a:bodyPr/>
          <a:lstStyle/>
          <a:p>
            <a:pPr algn="just"/>
            <a:r>
              <a:rPr lang="ru-RU" dirty="0" smtClean="0"/>
              <a:t>- это процесс трансформации производственных ресурсов в предназначенные для потребления блага</a:t>
            </a:r>
          </a:p>
          <a:p>
            <a:pPr marL="0" indent="0" algn="ctr">
              <a:buNone/>
            </a:pPr>
            <a:r>
              <a:rPr lang="en-US" dirty="0" smtClean="0"/>
              <a:t>Q = F(L, K,M) – </a:t>
            </a:r>
            <a:r>
              <a:rPr lang="ru-RU" dirty="0" smtClean="0"/>
              <a:t>производственная функция</a:t>
            </a:r>
            <a:endParaRPr lang="ru-RU" dirty="0"/>
          </a:p>
        </p:txBody>
      </p:sp>
    </p:spTree>
    <p:extLst>
      <p:ext uri="{BB962C8B-B14F-4D97-AF65-F5344CB8AC3E}">
        <p14:creationId xmlns:p14="http://schemas.microsoft.com/office/powerpoint/2010/main" val="354020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smtClean="0"/>
              <a:t>Экономика развития</a:t>
            </a:r>
          </a:p>
        </p:txBody>
      </p:sp>
      <p:sp>
        <p:nvSpPr>
          <p:cNvPr id="16387" name="Rectangle 3"/>
          <p:cNvSpPr>
            <a:spLocks noGrp="1" noChangeArrowheads="1"/>
          </p:cNvSpPr>
          <p:nvPr>
            <p:ph type="body" idx="1"/>
          </p:nvPr>
        </p:nvSpPr>
        <p:spPr/>
        <p:txBody>
          <a:bodyPr/>
          <a:lstStyle/>
          <a:p>
            <a:pPr eaLnBrk="1" hangingPunct="1">
              <a:buFontTx/>
              <a:buNone/>
            </a:pPr>
            <a:r>
              <a:rPr lang="ru-RU" smtClean="0"/>
              <a:t>Предметом являются закономерности социально-экономического развития и инструменты его обеспечивающие в современных условиях</a:t>
            </a:r>
          </a:p>
        </p:txBody>
      </p:sp>
    </p:spTree>
    <p:extLst>
      <p:ext uri="{BB962C8B-B14F-4D97-AF65-F5344CB8AC3E}">
        <p14:creationId xmlns:p14="http://schemas.microsoft.com/office/powerpoint/2010/main" val="29602600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sz="4000" b="1" i="1" smtClean="0"/>
              <a:t>Технологическая эффективность</a:t>
            </a:r>
          </a:p>
        </p:txBody>
      </p:sp>
      <p:sp>
        <p:nvSpPr>
          <p:cNvPr id="21507" name="Rectangle 3"/>
          <p:cNvSpPr>
            <a:spLocks noGrp="1" noChangeArrowheads="1"/>
          </p:cNvSpPr>
          <p:nvPr>
            <p:ph type="body" idx="1"/>
          </p:nvPr>
        </p:nvSpPr>
        <p:spPr/>
        <p:txBody>
          <a:bodyPr>
            <a:normAutofit fontScale="92500"/>
          </a:bodyPr>
          <a:lstStyle/>
          <a:p>
            <a:pPr algn="just" eaLnBrk="1" hangingPunct="1">
              <a:buFontTx/>
              <a:buNone/>
            </a:pPr>
            <a:r>
              <a:rPr lang="ru-RU" dirty="0" smtClean="0"/>
              <a:t>– характеристика производства, которая определяет в </a:t>
            </a:r>
            <a:r>
              <a:rPr lang="ru-RU" u="sng" dirty="0" smtClean="0"/>
              <a:t>натуральном выражении </a:t>
            </a:r>
            <a:r>
              <a:rPr lang="ru-RU" dirty="0" smtClean="0"/>
              <a:t>лучшее из всех возможных (оптимальное) сочетание факторов производства, применяемых для заданного объема выпуска. Иначе: когда не существует иного способа произвести данный объем с меньшим количеством хотя бы одного ресурса</a:t>
            </a:r>
          </a:p>
          <a:p>
            <a:pPr algn="ctr" eaLnBrk="1" hangingPunct="1">
              <a:buFontTx/>
              <a:buNone/>
            </a:pPr>
            <a:r>
              <a:rPr lang="en-US" dirty="0" smtClean="0"/>
              <a:t>Q =F(L,K,M)</a:t>
            </a:r>
            <a:endParaRPr lang="ru-RU" dirty="0" smtClean="0"/>
          </a:p>
        </p:txBody>
      </p:sp>
    </p:spTree>
    <p:extLst>
      <p:ext uri="{BB962C8B-B14F-4D97-AF65-F5344CB8AC3E}">
        <p14:creationId xmlns:p14="http://schemas.microsoft.com/office/powerpoint/2010/main" val="340699309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sz="4000" b="1" i="1" smtClean="0"/>
              <a:t>Экономическая эффективность</a:t>
            </a:r>
          </a:p>
        </p:txBody>
      </p:sp>
      <p:sp>
        <p:nvSpPr>
          <p:cNvPr id="22531" name="Rectangle 3"/>
          <p:cNvSpPr>
            <a:spLocks noGrp="1" noChangeArrowheads="1"/>
          </p:cNvSpPr>
          <p:nvPr>
            <p:ph type="body" idx="4294967295"/>
          </p:nvPr>
        </p:nvSpPr>
        <p:spPr>
          <a:xfrm>
            <a:off x="0" y="1600200"/>
            <a:ext cx="8229600" cy="4525963"/>
          </a:xfrm>
        </p:spPr>
        <p:txBody>
          <a:bodyPr/>
          <a:lstStyle/>
          <a:p>
            <a:pPr algn="just" eaLnBrk="1" hangingPunct="1">
              <a:buFontTx/>
              <a:buNone/>
            </a:pPr>
            <a:r>
              <a:rPr lang="ru-RU" smtClean="0"/>
              <a:t>– характеристика производства, определяющая такое сочетание факторов производства, при котором заданный объем выпуска обеспечивается с </a:t>
            </a:r>
            <a:r>
              <a:rPr lang="ru-RU" u="sng" smtClean="0"/>
              <a:t>наименьшими затратами. </a:t>
            </a:r>
          </a:p>
        </p:txBody>
      </p:sp>
    </p:spTree>
    <p:extLst>
      <p:ext uri="{BB962C8B-B14F-4D97-AF65-F5344CB8AC3E}">
        <p14:creationId xmlns:p14="http://schemas.microsoft.com/office/powerpoint/2010/main" val="344257856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b="1" i="1" smtClean="0"/>
              <a:t>Изокванта</a:t>
            </a:r>
            <a:r>
              <a:rPr lang="ru-RU" smtClean="0"/>
              <a:t> </a:t>
            </a:r>
          </a:p>
        </p:txBody>
      </p:sp>
      <p:sp>
        <p:nvSpPr>
          <p:cNvPr id="28675" name="Rectangle 3"/>
          <p:cNvSpPr>
            <a:spLocks noGrp="1" noChangeArrowheads="1"/>
          </p:cNvSpPr>
          <p:nvPr>
            <p:ph type="body" idx="1"/>
          </p:nvPr>
        </p:nvSpPr>
        <p:spPr>
          <a:xfrm>
            <a:off x="323850" y="1412875"/>
            <a:ext cx="8229600" cy="4525963"/>
          </a:xfrm>
        </p:spPr>
        <p:txBody>
          <a:bodyPr/>
          <a:lstStyle/>
          <a:p>
            <a:pPr algn="just" eaLnBrk="1" hangingPunct="1">
              <a:buFontTx/>
              <a:buNone/>
            </a:pPr>
            <a:r>
              <a:rPr lang="ru-RU" smtClean="0"/>
              <a:t>кривая, демонстрирующая различные варианты комбинаций факторов производства, которые могут быть использованы для выпуска данного объема продукта. Изокванты иначе называют кривыми равных продуктов, или линиями равного выпуска.</a:t>
            </a:r>
          </a:p>
        </p:txBody>
      </p:sp>
    </p:spTree>
    <p:extLst>
      <p:ext uri="{BB962C8B-B14F-4D97-AF65-F5344CB8AC3E}">
        <p14:creationId xmlns:p14="http://schemas.microsoft.com/office/powerpoint/2010/main" val="20524403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50307"/>
            <a:ext cx="748982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5"/>
          <p:cNvSpPr>
            <a:spLocks noGrp="1" noChangeArrowheads="1"/>
          </p:cNvSpPr>
          <p:nvPr>
            <p:ph type="title"/>
          </p:nvPr>
        </p:nvSpPr>
        <p:spPr/>
        <p:txBody>
          <a:bodyPr/>
          <a:lstStyle/>
          <a:p>
            <a:pPr eaLnBrk="1" hangingPunct="1"/>
            <a:r>
              <a:rPr lang="ru-RU" smtClean="0"/>
              <a:t>Карта изоквант</a:t>
            </a:r>
          </a:p>
        </p:txBody>
      </p:sp>
    </p:spTree>
    <p:extLst>
      <p:ext uri="{BB962C8B-B14F-4D97-AF65-F5344CB8AC3E}">
        <p14:creationId xmlns:p14="http://schemas.microsoft.com/office/powerpoint/2010/main" val="332119018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pPr eaLnBrk="1" hangingPunct="1"/>
            <a:r>
              <a:rPr lang="ru-RU" sz="4000" b="1" i="1" smtClean="0"/>
              <a:t>Предельная норма технологического замещения трудом капитала (</a:t>
            </a:r>
            <a:r>
              <a:rPr lang="en-US" sz="4000" b="1" i="1" smtClean="0"/>
              <a:t>MRTS</a:t>
            </a:r>
            <a:r>
              <a:rPr lang="en-US" sz="2000" b="1" i="1" smtClean="0"/>
              <a:t>LK</a:t>
            </a:r>
            <a:r>
              <a:rPr lang="ru-RU" sz="4000" b="1" i="1" smtClean="0"/>
              <a:t>)</a:t>
            </a:r>
          </a:p>
        </p:txBody>
      </p:sp>
      <p:sp>
        <p:nvSpPr>
          <p:cNvPr id="2052" name="Rectangle 3"/>
          <p:cNvSpPr>
            <a:spLocks noGrp="1" noChangeArrowheads="1"/>
          </p:cNvSpPr>
          <p:nvPr>
            <p:ph type="body" idx="1"/>
          </p:nvPr>
        </p:nvSpPr>
        <p:spPr>
          <a:xfrm>
            <a:off x="457200" y="1989138"/>
            <a:ext cx="8229600" cy="4137025"/>
          </a:xfrm>
        </p:spPr>
        <p:txBody>
          <a:bodyPr/>
          <a:lstStyle/>
          <a:p>
            <a:pPr algn="just" eaLnBrk="1" hangingPunct="1">
              <a:lnSpc>
                <a:spcPct val="90000"/>
              </a:lnSpc>
              <a:buFontTx/>
              <a:buNone/>
            </a:pPr>
            <a:r>
              <a:rPr lang="ru-RU" dirty="0" smtClean="0"/>
              <a:t>определяется величиной капитала, которую может заменить каждая единица труда, не вызывая изменения объема выпуска продукции. Предельная норма технического замещения в любой точке </a:t>
            </a:r>
            <a:r>
              <a:rPr lang="ru-RU" dirty="0" err="1" smtClean="0"/>
              <a:t>изокванты</a:t>
            </a:r>
            <a:r>
              <a:rPr lang="ru-RU" dirty="0" smtClean="0"/>
              <a:t> равна наклону касательной в этой точке, умноженному на -1:</a:t>
            </a:r>
          </a:p>
          <a:p>
            <a:pPr algn="just" eaLnBrk="1" hangingPunct="1">
              <a:lnSpc>
                <a:spcPct val="90000"/>
              </a:lnSpc>
              <a:buFontTx/>
              <a:buNone/>
            </a:pPr>
            <a:r>
              <a:rPr lang="ru-RU" dirty="0" smtClean="0"/>
              <a:t>.</a:t>
            </a:r>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2050" name="Object 4"/>
          <p:cNvGraphicFramePr>
            <a:graphicFrameLocks noChangeAspect="1"/>
          </p:cNvGraphicFramePr>
          <p:nvPr/>
        </p:nvGraphicFramePr>
        <p:xfrm>
          <a:off x="6084888" y="5300663"/>
          <a:ext cx="2663825" cy="865187"/>
        </p:xfrm>
        <a:graphic>
          <a:graphicData uri="http://schemas.openxmlformats.org/presentationml/2006/ole">
            <mc:AlternateContent xmlns:mc="http://schemas.openxmlformats.org/markup-compatibility/2006">
              <mc:Choice xmlns:v="urn:schemas-microsoft-com:vml" Requires="v">
                <p:oleObj spid="_x0000_s3074" name="Формула" r:id="rId3" imgW="1104900" imgH="393700" progId="Equation.3">
                  <p:embed/>
                </p:oleObj>
              </mc:Choice>
              <mc:Fallback>
                <p:oleObj name="Формула" r:id="rId3" imgW="1104900" imgH="39370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5300663"/>
                        <a:ext cx="2663825"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85122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Изокосты</a:t>
            </a:r>
            <a:endParaRPr lang="ru-RU" dirty="0"/>
          </a:p>
        </p:txBody>
      </p:sp>
      <p:sp>
        <p:nvSpPr>
          <p:cNvPr id="3" name="Объект 2"/>
          <p:cNvSpPr>
            <a:spLocks noGrp="1"/>
          </p:cNvSpPr>
          <p:nvPr>
            <p:ph idx="1"/>
          </p:nvPr>
        </p:nvSpPr>
        <p:spPr/>
        <p:txBody>
          <a:bodyPr>
            <a:normAutofit fontScale="92500"/>
          </a:bodyPr>
          <a:lstStyle/>
          <a:p>
            <a:pPr algn="just" fontAlgn="base"/>
            <a:r>
              <a:rPr lang="ru-RU" dirty="0"/>
              <a:t>Используемые факторы предприниматель покупает на рынке и при выборе варианта их сочетания он должен учитывать их рыночные цены, а также величину своего бюджета.</a:t>
            </a:r>
          </a:p>
          <a:p>
            <a:pPr algn="just" fontAlgn="base"/>
            <a:r>
              <a:rPr lang="ru-RU" b="1" i="1" dirty="0" err="1"/>
              <a:t>Изокоста</a:t>
            </a:r>
            <a:r>
              <a:rPr lang="ru-RU" dirty="0"/>
              <a:t> – это прямая, каждая точка которой показывает различные комбинации вовлекаемых в производство двух переменных факторов при одинаковых затратах на их приобретение </a:t>
            </a:r>
          </a:p>
          <a:p>
            <a:endParaRPr lang="ru-RU" dirty="0"/>
          </a:p>
        </p:txBody>
      </p:sp>
    </p:spTree>
    <p:extLst>
      <p:ext uri="{BB962C8B-B14F-4D97-AF65-F5344CB8AC3E}">
        <p14:creationId xmlns:p14="http://schemas.microsoft.com/office/powerpoint/2010/main" val="33703130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Изокоста</a:t>
            </a:r>
            <a:endParaRPr lang="ru-RU" dirty="0"/>
          </a:p>
        </p:txBody>
      </p:sp>
      <p:sp>
        <p:nvSpPr>
          <p:cNvPr id="3" name="Объект 2"/>
          <p:cNvSpPr>
            <a:spLocks noGrp="1"/>
          </p:cNvSpPr>
          <p:nvPr>
            <p:ph idx="1"/>
          </p:nvPr>
        </p:nvSpPr>
        <p:spPr/>
        <p:txBody>
          <a:bodyPr/>
          <a:lstStyle/>
          <a:p>
            <a:endParaRPr lang="ru-RU" dirty="0"/>
          </a:p>
        </p:txBody>
      </p:sp>
      <p:pic>
        <p:nvPicPr>
          <p:cNvPr id="8196" name="Picture 4" descr="http://libraryno.ru/wp-content/image_post/2012_mikroekonom/pic55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412776"/>
            <a:ext cx="8441965"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827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Уравнение </a:t>
            </a:r>
            <a:r>
              <a:rPr lang="ru-RU" dirty="0" err="1" smtClean="0"/>
              <a:t>изокосты</a:t>
            </a:r>
            <a:endParaRPr lang="ru-RU" dirty="0"/>
          </a:p>
        </p:txBody>
      </p:sp>
      <p:sp>
        <p:nvSpPr>
          <p:cNvPr id="4" name="Объект 3"/>
          <p:cNvSpPr>
            <a:spLocks noGrp="1"/>
          </p:cNvSpPr>
          <p:nvPr>
            <p:ph sz="half" idx="1"/>
          </p:nvPr>
        </p:nvSpPr>
        <p:spPr/>
        <p:txBody>
          <a:bodyPr/>
          <a:lstStyle/>
          <a:p>
            <a:r>
              <a:rPr lang="ru-RU" dirty="0" smtClean="0"/>
              <a:t>Вид уравнения</a:t>
            </a:r>
            <a:endParaRPr lang="ru-RU" dirty="0"/>
          </a:p>
        </p:txBody>
      </p:sp>
      <p:sp>
        <p:nvSpPr>
          <p:cNvPr id="5" name="Объект 4"/>
          <p:cNvSpPr>
            <a:spLocks noGrp="1"/>
          </p:cNvSpPr>
          <p:nvPr>
            <p:ph sz="half" idx="2"/>
          </p:nvPr>
        </p:nvSpPr>
        <p:spPr/>
        <p:txBody>
          <a:bodyPr/>
          <a:lstStyle/>
          <a:p>
            <a:r>
              <a:rPr lang="ru-RU" dirty="0" smtClean="0"/>
              <a:t>где</a:t>
            </a:r>
          </a:p>
          <a:p>
            <a:r>
              <a:rPr lang="ru-RU" i="1" dirty="0"/>
              <a:t>C</a:t>
            </a:r>
            <a:r>
              <a:rPr lang="ru-RU" dirty="0"/>
              <a:t> – бюджет производителя или затраты на приобретение факторов производства; </a:t>
            </a:r>
            <a:r>
              <a:rPr lang="ru-RU" i="1" dirty="0"/>
              <a:t>r</a:t>
            </a:r>
            <a:r>
              <a:rPr lang="ru-RU" dirty="0"/>
              <a:t> – цена капитала; </a:t>
            </a:r>
            <a:r>
              <a:rPr lang="ru-RU" i="1" dirty="0"/>
              <a:t>w</a:t>
            </a:r>
            <a:r>
              <a:rPr lang="ru-RU" dirty="0"/>
              <a:t> – цена труда</a:t>
            </a:r>
            <a:r>
              <a:rPr lang="ru-RU" dirty="0" smtClean="0"/>
              <a:t>,</a:t>
            </a:r>
          </a:p>
          <a:p>
            <a:endParaRPr lang="ru-RU" dirty="0"/>
          </a:p>
          <a:p>
            <a:endParaRPr lang="ru-RU" dirty="0"/>
          </a:p>
        </p:txBody>
      </p:sp>
      <p:pic>
        <p:nvPicPr>
          <p:cNvPr id="9220" name="Picture 4" descr="http://libraryno.ru/wp-content/image_post/2012_mikroekonom/pic55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2204864"/>
            <a:ext cx="2927871"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71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fontScale="90000"/>
          </a:bodyPr>
          <a:lstStyle/>
          <a:p>
            <a:r>
              <a:rPr lang="ru-RU" dirty="0" smtClean="0"/>
              <a:t>Правило бюджетного сдерживания предпринимателя</a:t>
            </a:r>
            <a:endParaRPr lang="ru-RU" dirty="0"/>
          </a:p>
        </p:txBody>
      </p:sp>
      <p:sp>
        <p:nvSpPr>
          <p:cNvPr id="8" name="Объект 7"/>
          <p:cNvSpPr>
            <a:spLocks noGrp="1"/>
          </p:cNvSpPr>
          <p:nvPr>
            <p:ph sz="half" idx="1"/>
          </p:nvPr>
        </p:nvSpPr>
        <p:spPr/>
        <p:txBody>
          <a:bodyPr/>
          <a:lstStyle/>
          <a:p>
            <a:endParaRPr lang="ru-RU"/>
          </a:p>
        </p:txBody>
      </p:sp>
      <p:sp>
        <p:nvSpPr>
          <p:cNvPr id="9" name="Объект 8"/>
          <p:cNvSpPr>
            <a:spLocks noGrp="1"/>
          </p:cNvSpPr>
          <p:nvPr>
            <p:ph sz="half" idx="2"/>
          </p:nvPr>
        </p:nvSpPr>
        <p:spPr/>
        <p:txBody>
          <a:bodyPr/>
          <a:lstStyle/>
          <a:p>
            <a:r>
              <a:rPr lang="ru-RU" dirty="0"/>
              <a:t>где  </a:t>
            </a:r>
            <a:r>
              <a:rPr lang="en-US" dirty="0" smtClean="0"/>
              <a:t> -  </a:t>
            </a:r>
            <a:r>
              <a:rPr lang="ru-RU" dirty="0"/>
              <a:t> – </a:t>
            </a:r>
            <a:r>
              <a:rPr lang="ru-RU" dirty="0" smtClean="0"/>
              <a:t>(</a:t>
            </a:r>
            <a:r>
              <a:rPr lang="en-US" dirty="0" smtClean="0"/>
              <a:t>w</a:t>
            </a:r>
            <a:r>
              <a:rPr lang="ru-RU" dirty="0" smtClean="0"/>
              <a:t>/</a:t>
            </a:r>
            <a:r>
              <a:rPr lang="en-US" dirty="0" smtClean="0"/>
              <a:t>r)</a:t>
            </a:r>
            <a:r>
              <a:rPr lang="ru-RU" dirty="0" smtClean="0"/>
              <a:t>  угол </a:t>
            </a:r>
            <a:r>
              <a:rPr lang="ru-RU" dirty="0"/>
              <a:t>наклона </a:t>
            </a:r>
            <a:r>
              <a:rPr lang="ru-RU" dirty="0" err="1"/>
              <a:t>изокосты</a:t>
            </a:r>
            <a:r>
              <a:rPr lang="ru-RU" dirty="0"/>
              <a:t> к оси абсцисс.</a:t>
            </a:r>
          </a:p>
        </p:txBody>
      </p:sp>
      <p:pic>
        <p:nvPicPr>
          <p:cNvPr id="10242" name="Picture 2" descr="http://libraryno.ru/wp-content/image_post/2012_mikroekonom/pic55_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564904"/>
            <a:ext cx="3312369"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6577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6600" b="1" dirty="0"/>
              <a:t>?</a:t>
            </a:r>
          </a:p>
        </p:txBody>
      </p:sp>
      <p:sp>
        <p:nvSpPr>
          <p:cNvPr id="3" name="Объект 2"/>
          <p:cNvSpPr>
            <a:spLocks noGrp="1"/>
          </p:cNvSpPr>
          <p:nvPr>
            <p:ph idx="1"/>
          </p:nvPr>
        </p:nvSpPr>
        <p:spPr/>
        <p:txBody>
          <a:bodyPr/>
          <a:lstStyle/>
          <a:p>
            <a:pPr algn="just"/>
            <a:r>
              <a:rPr lang="ru-RU" dirty="0"/>
              <a:t>Если существует множество комбинаций использования факторов производства для достижения определённого объёма выпуска, то неизбежно возникает вопрос: </a:t>
            </a:r>
            <a:r>
              <a:rPr lang="ru-RU" b="1" dirty="0">
                <a:solidFill>
                  <a:srgbClr val="FF0000"/>
                </a:solidFill>
              </a:rPr>
              <a:t>какая комбинация из их множества будет самой оптимальной, т.е. позволяющей достичь заданного объема выпуска с минимальными издержками?</a:t>
            </a:r>
          </a:p>
        </p:txBody>
      </p:sp>
    </p:spTree>
    <p:extLst>
      <p:ext uri="{BB962C8B-B14F-4D97-AF65-F5344CB8AC3E}">
        <p14:creationId xmlns:p14="http://schemas.microsoft.com/office/powerpoint/2010/main" val="3910448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r>
              <a:rPr lang="ru-RU" smtClean="0"/>
              <a:t>Экономика развития</a:t>
            </a:r>
            <a:br>
              <a:rPr lang="ru-RU" smtClean="0"/>
            </a:br>
            <a:r>
              <a:rPr lang="ru-RU" sz="2000" smtClean="0"/>
              <a:t>по Й.Шумпетеру (1883-1950)</a:t>
            </a:r>
            <a:endParaRPr lang="ru-RU" smtClean="0"/>
          </a:p>
        </p:txBody>
      </p:sp>
      <p:sp>
        <p:nvSpPr>
          <p:cNvPr id="17411" name="Содержимое 2"/>
          <p:cNvSpPr>
            <a:spLocks noGrp="1"/>
          </p:cNvSpPr>
          <p:nvPr>
            <p:ph sz="half" idx="1"/>
          </p:nvPr>
        </p:nvSpPr>
        <p:spPr/>
        <p:txBody>
          <a:bodyPr/>
          <a:lstStyle/>
          <a:p>
            <a:pPr algn="just"/>
            <a:r>
              <a:rPr lang="ru-RU" sz="1400" b="1" i="1" smtClean="0"/>
              <a:t>Экономический рост</a:t>
            </a:r>
            <a:r>
              <a:rPr lang="ru-RU" sz="1400" smtClean="0"/>
              <a:t> — это увеличение производства и потребления одних и тех же товаров и услуг (в частности, почтовых карет) со временем. </a:t>
            </a:r>
            <a:r>
              <a:rPr lang="ru-RU" sz="2400" b="1" i="1" smtClean="0"/>
              <a:t>Экономическое развитие</a:t>
            </a:r>
            <a:r>
              <a:rPr lang="ru-RU" sz="2400" smtClean="0"/>
              <a:t> — это прежде всего появление чего-то нового, неизвестного ранее (например, железных дорог), или, иначе говоря, </a:t>
            </a:r>
            <a:r>
              <a:rPr lang="ru-RU" sz="2400" b="1" i="1" smtClean="0"/>
              <a:t>инновация</a:t>
            </a:r>
            <a:r>
              <a:rPr lang="ru-RU" sz="2400" smtClean="0"/>
              <a:t>. </a:t>
            </a:r>
          </a:p>
        </p:txBody>
      </p:sp>
      <p:pic>
        <p:nvPicPr>
          <p:cNvPr id="17412" name="Picture 2" descr="D:\Мои документы\Фото  и изображения\schumpet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76825" y="1628775"/>
            <a:ext cx="3455988" cy="3887788"/>
          </a:xfrm>
          <a:noFill/>
        </p:spPr>
      </p:pic>
    </p:spTree>
    <p:extLst>
      <p:ext uri="{BB962C8B-B14F-4D97-AF65-F5344CB8AC3E}">
        <p14:creationId xmlns:p14="http://schemas.microsoft.com/office/powerpoint/2010/main" val="88670672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642194"/>
          </a:xfrm>
        </p:spPr>
        <p:txBody>
          <a:bodyPr>
            <a:normAutofit fontScale="90000"/>
          </a:bodyPr>
          <a:lstStyle/>
          <a:p>
            <a:r>
              <a:rPr lang="ru-RU" dirty="0"/>
              <a:t> Оптимальное сочетание используемых факторов производства</a:t>
            </a:r>
          </a:p>
        </p:txBody>
      </p:sp>
      <p:sp>
        <p:nvSpPr>
          <p:cNvPr id="3" name="Объект 2"/>
          <p:cNvSpPr>
            <a:spLocks noGrp="1"/>
          </p:cNvSpPr>
          <p:nvPr>
            <p:ph idx="1"/>
          </p:nvPr>
        </p:nvSpPr>
        <p:spPr/>
        <p:txBody>
          <a:bodyPr/>
          <a:lstStyle/>
          <a:p>
            <a:endParaRPr lang="ru-RU"/>
          </a:p>
        </p:txBody>
      </p:sp>
      <p:pic>
        <p:nvPicPr>
          <p:cNvPr id="11266" name="Picture 2" descr="http://libraryno.ru/wp-content/image_post/2012_mikroekonom/pic56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556792"/>
            <a:ext cx="8088833"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5685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Равновесие производителя</a:t>
            </a:r>
            <a:endParaRPr lang="ru-RU" dirty="0"/>
          </a:p>
        </p:txBody>
      </p:sp>
      <p:sp>
        <p:nvSpPr>
          <p:cNvPr id="3" name="Объект 2"/>
          <p:cNvSpPr>
            <a:spLocks noGrp="1"/>
          </p:cNvSpPr>
          <p:nvPr>
            <p:ph idx="1"/>
          </p:nvPr>
        </p:nvSpPr>
        <p:spPr/>
        <p:txBody>
          <a:bodyPr>
            <a:normAutofit fontScale="70000" lnSpcReduction="20000"/>
          </a:bodyPr>
          <a:lstStyle/>
          <a:p>
            <a:pPr algn="just"/>
            <a:r>
              <a:rPr lang="ru-RU" dirty="0"/>
              <a:t>Для определения оптимального сочетания используемых факторов производства необходимо </a:t>
            </a:r>
            <a:r>
              <a:rPr lang="ru-RU" b="1" dirty="0">
                <a:solidFill>
                  <a:srgbClr val="FF0000"/>
                </a:solidFill>
              </a:rPr>
              <a:t>совместить карту </a:t>
            </a:r>
            <a:r>
              <a:rPr lang="ru-RU" b="1" dirty="0" err="1">
                <a:solidFill>
                  <a:srgbClr val="FF0000"/>
                </a:solidFill>
              </a:rPr>
              <a:t>изоквант</a:t>
            </a:r>
            <a:r>
              <a:rPr lang="ru-RU" b="1" dirty="0">
                <a:solidFill>
                  <a:srgbClr val="FF0000"/>
                </a:solidFill>
              </a:rPr>
              <a:t> с </a:t>
            </a:r>
            <a:r>
              <a:rPr lang="ru-RU" b="1" dirty="0" err="1" smtClean="0">
                <a:solidFill>
                  <a:srgbClr val="FF0000"/>
                </a:solidFill>
              </a:rPr>
              <a:t>изокостой</a:t>
            </a:r>
            <a:r>
              <a:rPr lang="ru-RU" b="1" dirty="0" smtClean="0">
                <a:solidFill>
                  <a:srgbClr val="FF0000"/>
                </a:solidFill>
              </a:rPr>
              <a:t>. </a:t>
            </a:r>
            <a:r>
              <a:rPr lang="ru-RU" dirty="0"/>
              <a:t>Отсюда видно, что </a:t>
            </a:r>
            <a:r>
              <a:rPr lang="ru-RU" dirty="0" err="1"/>
              <a:t>изокоста</a:t>
            </a:r>
            <a:r>
              <a:rPr lang="ru-RU" dirty="0"/>
              <a:t> в точке </a:t>
            </a:r>
            <a:r>
              <a:rPr lang="ru-RU" i="1" dirty="0"/>
              <a:t>E</a:t>
            </a:r>
            <a:r>
              <a:rPr lang="ru-RU" dirty="0"/>
              <a:t> касается </a:t>
            </a:r>
            <a:r>
              <a:rPr lang="ru-RU" dirty="0" err="1"/>
              <a:t>изокванты</a:t>
            </a:r>
            <a:r>
              <a:rPr lang="ru-RU" dirty="0"/>
              <a:t>. Это значит, что затраты предпринимателя на приобретение производственных факторов будут минимальными. Другие комбинации факторов (например, точки </a:t>
            </a:r>
            <a:r>
              <a:rPr lang="ru-RU" i="1" dirty="0"/>
              <a:t>A </a:t>
            </a:r>
            <a:r>
              <a:rPr lang="ru-RU" dirty="0"/>
              <a:t>и </a:t>
            </a:r>
            <a:r>
              <a:rPr lang="ru-RU" i="1" dirty="0"/>
              <a:t>B</a:t>
            </a:r>
            <a:r>
              <a:rPr lang="ru-RU" dirty="0"/>
              <a:t>) не являются оптимальными, так как при тех же затратах на их приобретение (точки </a:t>
            </a:r>
            <a:r>
              <a:rPr lang="ru-RU" i="1" dirty="0"/>
              <a:t>A</a:t>
            </a:r>
            <a:r>
              <a:rPr lang="ru-RU" dirty="0"/>
              <a:t>, </a:t>
            </a:r>
            <a:r>
              <a:rPr lang="ru-RU" i="1" dirty="0"/>
              <a:t>B</a:t>
            </a:r>
            <a:r>
              <a:rPr lang="ru-RU" dirty="0"/>
              <a:t>, </a:t>
            </a:r>
            <a:r>
              <a:rPr lang="ru-RU" i="1" dirty="0"/>
              <a:t>E</a:t>
            </a:r>
            <a:r>
              <a:rPr lang="ru-RU" dirty="0"/>
              <a:t> принадлежат одной </a:t>
            </a:r>
            <a:r>
              <a:rPr lang="ru-RU" dirty="0" err="1"/>
              <a:t>изокосте</a:t>
            </a:r>
            <a:r>
              <a:rPr lang="ru-RU" dirty="0"/>
              <a:t>) обеспечивают меньший объем выпуска (точки </a:t>
            </a:r>
            <a:r>
              <a:rPr lang="ru-RU" i="1" dirty="0"/>
              <a:t>A </a:t>
            </a:r>
            <a:r>
              <a:rPr lang="ru-RU" dirty="0"/>
              <a:t>и </a:t>
            </a:r>
            <a:r>
              <a:rPr lang="ru-RU" i="1" dirty="0"/>
              <a:t>B </a:t>
            </a:r>
            <a:r>
              <a:rPr lang="ru-RU" dirty="0"/>
              <a:t>лежат на </a:t>
            </a:r>
            <a:r>
              <a:rPr lang="ru-RU" dirty="0" err="1"/>
              <a:t>изокванте</a:t>
            </a:r>
            <a:r>
              <a:rPr lang="ru-RU" dirty="0"/>
              <a:t> </a:t>
            </a:r>
            <a:r>
              <a:rPr lang="ru-RU" i="1" dirty="0"/>
              <a:t>Q</a:t>
            </a:r>
            <a:r>
              <a:rPr lang="ru-RU" i="1" baseline="-25000" dirty="0"/>
              <a:t>1</a:t>
            </a:r>
            <a:r>
              <a:rPr lang="ru-RU" dirty="0"/>
              <a:t>, а точка </a:t>
            </a:r>
            <a:r>
              <a:rPr lang="ru-RU" i="1" dirty="0"/>
              <a:t>E</a:t>
            </a:r>
            <a:r>
              <a:rPr lang="ru-RU" dirty="0"/>
              <a:t> – на </a:t>
            </a:r>
            <a:r>
              <a:rPr lang="ru-RU" dirty="0" err="1"/>
              <a:t>изокванте</a:t>
            </a:r>
            <a:r>
              <a:rPr lang="ru-RU" dirty="0"/>
              <a:t> </a:t>
            </a:r>
            <a:r>
              <a:rPr lang="ru-RU" i="1" dirty="0"/>
              <a:t>Q</a:t>
            </a:r>
            <a:r>
              <a:rPr lang="ru-RU" i="1" baseline="-25000" dirty="0"/>
              <a:t>2</a:t>
            </a:r>
            <a:r>
              <a:rPr lang="ru-RU" dirty="0"/>
              <a:t>). Комбинация факторов, соответствующая точке </a:t>
            </a:r>
            <a:r>
              <a:rPr lang="ru-RU" i="1" dirty="0"/>
              <a:t>F</a:t>
            </a:r>
            <a:r>
              <a:rPr lang="ru-RU" dirty="0"/>
              <a:t> (которая принадлежит той же </a:t>
            </a:r>
            <a:r>
              <a:rPr lang="ru-RU" dirty="0" err="1"/>
              <a:t>изокванте</a:t>
            </a:r>
            <a:r>
              <a:rPr lang="ru-RU" dirty="0"/>
              <a:t>, что и точка </a:t>
            </a:r>
            <a:r>
              <a:rPr lang="ru-RU" i="1" dirty="0"/>
              <a:t>E</a:t>
            </a:r>
            <a:r>
              <a:rPr lang="ru-RU" dirty="0"/>
              <a:t>, а, следовательно, обеспечивает тот же объем выпуска </a:t>
            </a:r>
            <a:r>
              <a:rPr lang="ru-RU" i="1" dirty="0"/>
              <a:t>Q</a:t>
            </a:r>
            <a:r>
              <a:rPr lang="ru-RU" i="1" baseline="-25000" dirty="0"/>
              <a:t>2</a:t>
            </a:r>
            <a:r>
              <a:rPr lang="ru-RU" dirty="0"/>
              <a:t>) не доступна производителю, так как не лежит на </a:t>
            </a:r>
            <a:r>
              <a:rPr lang="ru-RU" dirty="0" err="1"/>
              <a:t>изокосте</a:t>
            </a:r>
            <a:r>
              <a:rPr lang="ru-RU" dirty="0"/>
              <a:t>.</a:t>
            </a:r>
          </a:p>
        </p:txBody>
      </p:sp>
    </p:spTree>
    <p:extLst>
      <p:ext uri="{BB962C8B-B14F-4D97-AF65-F5344CB8AC3E}">
        <p14:creationId xmlns:p14="http://schemas.microsoft.com/office/powerpoint/2010/main" val="5014364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Точка Е – точка равновесия</a:t>
            </a:r>
            <a:endParaRPr lang="ru-RU" dirty="0"/>
          </a:p>
        </p:txBody>
      </p:sp>
      <p:sp>
        <p:nvSpPr>
          <p:cNvPr id="3" name="Объект 2"/>
          <p:cNvSpPr>
            <a:spLocks noGrp="1"/>
          </p:cNvSpPr>
          <p:nvPr>
            <p:ph idx="1"/>
          </p:nvPr>
        </p:nvSpPr>
        <p:spPr/>
        <p:txBody>
          <a:bodyPr/>
          <a:lstStyle/>
          <a:p>
            <a:pPr algn="just"/>
            <a:r>
              <a:rPr lang="ru-RU" dirty="0"/>
              <a:t>Следовательно, точка </a:t>
            </a:r>
            <a:r>
              <a:rPr lang="ru-RU" i="1" dirty="0"/>
              <a:t>E – </a:t>
            </a:r>
            <a:r>
              <a:rPr lang="ru-RU" dirty="0"/>
              <a:t>это точка равновесия производителя, которой соответствует комбинация факторов производства, </a:t>
            </a:r>
            <a:r>
              <a:rPr lang="ru-RU" dirty="0">
                <a:solidFill>
                  <a:srgbClr val="FF0000"/>
                </a:solidFill>
              </a:rPr>
              <a:t>обеспечивающая максимальный объем выпуска при минимальных затратах на приобретение производственных ресурсов.</a:t>
            </a:r>
          </a:p>
        </p:txBody>
      </p:sp>
    </p:spTree>
    <p:extLst>
      <p:ext uri="{BB962C8B-B14F-4D97-AF65-F5344CB8AC3E}">
        <p14:creationId xmlns:p14="http://schemas.microsoft.com/office/powerpoint/2010/main" val="2671787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40076" y="1527175"/>
            <a:ext cx="68282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2B2B2B"/>
                </a:solidFill>
                <a:effectLst/>
                <a:latin typeface="Lato"/>
                <a:cs typeface="Arial" pitchFamily="34" charset="0"/>
              </a:rPr>
              <a:t>Также следует отметить, что в точке </a:t>
            </a:r>
            <a:r>
              <a:rPr kumimoji="0" lang="ru-RU" sz="1200" b="0" i="1" u="none" strike="noStrike" cap="none" normalizeH="0" baseline="0" dirty="0" smtClean="0">
                <a:ln>
                  <a:noFill/>
                </a:ln>
                <a:solidFill>
                  <a:srgbClr val="2B2B2B"/>
                </a:solidFill>
                <a:effectLst/>
                <a:latin typeface="Lato"/>
                <a:cs typeface="Arial" pitchFamily="34" charset="0"/>
              </a:rPr>
              <a:t>E</a:t>
            </a:r>
            <a:r>
              <a:rPr kumimoji="0" lang="ru-RU" sz="1200" b="0" i="0" u="none" strike="noStrike" cap="none" normalizeH="0" baseline="0" dirty="0" smtClean="0">
                <a:ln>
                  <a:noFill/>
                </a:ln>
                <a:solidFill>
                  <a:srgbClr val="2B2B2B"/>
                </a:solidFill>
                <a:effectLst/>
                <a:latin typeface="Lato"/>
                <a:cs typeface="Arial" pitchFamily="34" charset="0"/>
              </a:rPr>
              <a:t> выполняется условие, получившие название </a:t>
            </a:r>
            <a:r>
              <a:rPr kumimoji="0" lang="ru-RU" sz="1200" b="1" i="1" u="none" strike="noStrike" cap="none" normalizeH="0" baseline="0" dirty="0" smtClean="0">
                <a:ln>
                  <a:noFill/>
                </a:ln>
                <a:solidFill>
                  <a:srgbClr val="2B2B2B"/>
                </a:solidFill>
                <a:effectLst/>
                <a:latin typeface="Lato"/>
                <a:cs typeface="Arial" pitchFamily="34" charset="0"/>
              </a:rPr>
              <a:t>правила минимизации затрат</a:t>
            </a:r>
            <a:r>
              <a:rPr kumimoji="0" lang="ru-RU" sz="1200" b="0" i="0" u="none" strike="noStrike" cap="none" normalizeH="0" baseline="0" dirty="0" smtClean="0">
                <a:ln>
                  <a:noFill/>
                </a:ln>
                <a:solidFill>
                  <a:srgbClr val="2B2B2B"/>
                </a:solidFill>
                <a:effectLst/>
                <a:latin typeface="Lato"/>
                <a:cs typeface="Arial" pitchFamily="34" charset="0"/>
              </a:rPr>
              <a:t> при использовании производственных факторов. Данное условие имеет следующий вид:</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2B2B2B"/>
                </a:solidFill>
                <a:effectLst/>
                <a:latin typeface="Lato"/>
                <a:cs typeface="Arial" pitchFamily="34" charset="0"/>
              </a:rPr>
              <a:t>  </a:t>
            </a:r>
            <a:r>
              <a:rPr kumimoji="0" lang="ru-RU" sz="1800" b="0" i="0" u="none" strike="noStrike" cap="none" normalizeH="0" baseline="0" dirty="0" smtClean="0">
                <a:ln>
                  <a:noFill/>
                </a:ln>
                <a:solidFill>
                  <a:srgbClr val="2B2B2B"/>
                </a:solidFill>
                <a:effectLst/>
                <a:latin typeface="Lato"/>
                <a:cs typeface="Arial" pitchFamily="34" charset="0"/>
              </a:rPr>
              <a:t> </a:t>
            </a:r>
            <a:r>
              <a:rPr kumimoji="0" lang="ru-RU" sz="1200" b="0" i="0" u="none" strike="noStrike" cap="none" normalizeH="0" baseline="0" dirty="0" smtClean="0">
                <a:ln>
                  <a:noFill/>
                </a:ln>
                <a:solidFill>
                  <a:srgbClr val="2B2B2B"/>
                </a:solidFill>
                <a:effectLst/>
                <a:latin typeface="Lato"/>
                <a:cs typeface="Arial" pitchFamily="34" charset="0"/>
              </a:rPr>
              <a:t>                                                      </a:t>
            </a:r>
          </a:p>
        </p:txBody>
      </p:sp>
      <p:pic>
        <p:nvPicPr>
          <p:cNvPr id="12290" name="Picture 2" descr="http://libraryno.ru/wp-content/image_post/2012_mikroekonom/pic56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77" y="2780928"/>
            <a:ext cx="6743766" cy="2232248"/>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4"/>
          <p:cNvSpPr>
            <a:spLocks noGrp="1"/>
          </p:cNvSpPr>
          <p:nvPr>
            <p:ph type="title"/>
          </p:nvPr>
        </p:nvSpPr>
        <p:spPr/>
        <p:txBody>
          <a:bodyPr/>
          <a:lstStyle/>
          <a:p>
            <a:r>
              <a:rPr lang="ru-RU" smtClean="0"/>
              <a:t>Правило минимизации </a:t>
            </a:r>
            <a:r>
              <a:rPr lang="ru-RU" dirty="0" smtClean="0"/>
              <a:t>затрат</a:t>
            </a:r>
            <a:endParaRPr lang="ru-RU" dirty="0"/>
          </a:p>
        </p:txBody>
      </p:sp>
    </p:spTree>
    <p:extLst>
      <p:ext uri="{BB962C8B-B14F-4D97-AF65-F5344CB8AC3E}">
        <p14:creationId xmlns:p14="http://schemas.microsoft.com/office/powerpoint/2010/main" val="10751284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87624" y="1443841"/>
            <a:ext cx="6480720" cy="3970318"/>
          </a:xfrm>
          <a:prstGeom prst="rect">
            <a:avLst/>
          </a:prstGeom>
        </p:spPr>
        <p:txBody>
          <a:bodyPr wrap="square">
            <a:spAutoFit/>
          </a:bodyPr>
          <a:lstStyle/>
          <a:p>
            <a:pPr algn="just"/>
            <a:r>
              <a:rPr lang="ru-RU" dirty="0"/>
              <a:t>Таким образом, для минимизации затрат (при заданном объёме производства) фирме целесообразно замещать один фактор другим до тех пор, пока отношение предельного продукта каждого из факторов к цене данного фактора не составит равную для всех вовлекаемых факторов величину. Иными словами, </a:t>
            </a:r>
            <a:r>
              <a:rPr lang="ru-RU" dirty="0" smtClean="0"/>
              <a:t>уравнение </a:t>
            </a:r>
          </a:p>
          <a:p>
            <a:endParaRPr lang="ru-RU" dirty="0"/>
          </a:p>
          <a:p>
            <a:endParaRPr lang="ru-RU" dirty="0" smtClean="0"/>
          </a:p>
          <a:p>
            <a:endParaRPr lang="ru-RU" dirty="0"/>
          </a:p>
          <a:p>
            <a:r>
              <a:rPr lang="ru-RU" dirty="0" smtClean="0"/>
              <a:t> </a:t>
            </a:r>
          </a:p>
          <a:p>
            <a:pPr algn="just"/>
            <a:r>
              <a:rPr lang="ru-RU" dirty="0" smtClean="0"/>
              <a:t>показывает</a:t>
            </a:r>
            <a:r>
              <a:rPr lang="ru-RU" dirty="0"/>
              <a:t>, что при минимальных суммарных издержках каждая дополнительная денежная единица затрат на производственные факторы добавляет одинаковое количество выпускаемой продукции.</a:t>
            </a:r>
          </a:p>
        </p:txBody>
      </p:sp>
      <p:pic>
        <p:nvPicPr>
          <p:cNvPr id="4" name="Picture 2" descr="http://libraryno.ru/wp-content/image_post/2012_mikroekonom/pic56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212976"/>
            <a:ext cx="2808312" cy="108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51561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sz="6600" dirty="0" smtClean="0"/>
              <a:t>3.</a:t>
            </a:r>
            <a:endParaRPr lang="ru-RU" sz="6600" dirty="0"/>
          </a:p>
        </p:txBody>
      </p:sp>
    </p:spTree>
    <p:extLst>
      <p:ext uri="{BB962C8B-B14F-4D97-AF65-F5344CB8AC3E}">
        <p14:creationId xmlns:p14="http://schemas.microsoft.com/office/powerpoint/2010/main" val="366424295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Горизонты времени</a:t>
            </a:r>
            <a:endParaRPr lang="ru-RU" dirty="0"/>
          </a:p>
        </p:txBody>
      </p:sp>
      <p:sp>
        <p:nvSpPr>
          <p:cNvPr id="5" name="Текст 4"/>
          <p:cNvSpPr>
            <a:spLocks noGrp="1"/>
          </p:cNvSpPr>
          <p:nvPr>
            <p:ph type="body" idx="1"/>
          </p:nvPr>
        </p:nvSpPr>
        <p:spPr/>
        <p:txBody>
          <a:bodyPr/>
          <a:lstStyle/>
          <a:p>
            <a:r>
              <a:rPr lang="ru-RU" dirty="0" smtClean="0"/>
              <a:t>Краткосрочный</a:t>
            </a:r>
            <a:endParaRPr lang="ru-RU" dirty="0"/>
          </a:p>
        </p:txBody>
      </p:sp>
      <p:sp>
        <p:nvSpPr>
          <p:cNvPr id="6" name="Объект 5"/>
          <p:cNvSpPr>
            <a:spLocks noGrp="1"/>
          </p:cNvSpPr>
          <p:nvPr>
            <p:ph sz="half" idx="2"/>
          </p:nvPr>
        </p:nvSpPr>
        <p:spPr/>
        <p:txBody>
          <a:bodyPr/>
          <a:lstStyle/>
          <a:p>
            <a:pPr algn="just"/>
            <a:r>
              <a:rPr lang="ru-RU" dirty="0" smtClean="0"/>
              <a:t>Промежуток времени, в течении которого нельзя изменить объем одного из используемых факторов производства. </a:t>
            </a:r>
          </a:p>
          <a:p>
            <a:pPr algn="just"/>
            <a:r>
              <a:rPr lang="ru-RU" dirty="0" smtClean="0"/>
              <a:t>Этот фактор называют </a:t>
            </a:r>
            <a:r>
              <a:rPr lang="ru-RU" b="1" dirty="0" smtClean="0"/>
              <a:t>постоянным</a:t>
            </a:r>
            <a:endParaRPr lang="ru-RU" dirty="0"/>
          </a:p>
        </p:txBody>
      </p:sp>
      <p:sp>
        <p:nvSpPr>
          <p:cNvPr id="7" name="Текст 6"/>
          <p:cNvSpPr>
            <a:spLocks noGrp="1"/>
          </p:cNvSpPr>
          <p:nvPr>
            <p:ph type="body" sz="quarter" idx="3"/>
          </p:nvPr>
        </p:nvSpPr>
        <p:spPr/>
        <p:txBody>
          <a:bodyPr/>
          <a:lstStyle/>
          <a:p>
            <a:r>
              <a:rPr lang="ru-RU" dirty="0" smtClean="0"/>
              <a:t>Долгосрочный</a:t>
            </a:r>
            <a:endParaRPr lang="ru-RU" dirty="0"/>
          </a:p>
        </p:txBody>
      </p:sp>
      <p:sp>
        <p:nvSpPr>
          <p:cNvPr id="8" name="Объект 7"/>
          <p:cNvSpPr>
            <a:spLocks noGrp="1"/>
          </p:cNvSpPr>
          <p:nvPr>
            <p:ph sz="quarter" idx="4"/>
          </p:nvPr>
        </p:nvSpPr>
        <p:spPr/>
        <p:txBody>
          <a:bodyPr/>
          <a:lstStyle/>
          <a:p>
            <a:r>
              <a:rPr lang="ru-RU" dirty="0" smtClean="0"/>
              <a:t>Промежуток времени достаточный для изменения объемов всех используемых факторов  называют </a:t>
            </a:r>
            <a:r>
              <a:rPr lang="ru-RU" b="1" dirty="0" smtClean="0"/>
              <a:t>долгосрочным периодом</a:t>
            </a:r>
          </a:p>
          <a:p>
            <a:r>
              <a:rPr lang="ru-RU" dirty="0" smtClean="0"/>
              <a:t>Поэтому все факторы в этом случае являются</a:t>
            </a:r>
            <a:r>
              <a:rPr lang="ru-RU" b="1" dirty="0" smtClean="0"/>
              <a:t>  переменными</a:t>
            </a:r>
            <a:endParaRPr lang="ru-RU" dirty="0"/>
          </a:p>
        </p:txBody>
      </p:sp>
    </p:spTree>
    <p:extLst>
      <p:ext uri="{BB962C8B-B14F-4D97-AF65-F5344CB8AC3E}">
        <p14:creationId xmlns:p14="http://schemas.microsoft.com/office/powerpoint/2010/main" val="39239219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Производственный выбор</a:t>
            </a:r>
            <a:endParaRPr lang="ru-RU" dirty="0"/>
          </a:p>
        </p:txBody>
      </p:sp>
      <p:sp>
        <p:nvSpPr>
          <p:cNvPr id="3" name="Текст 2"/>
          <p:cNvSpPr>
            <a:spLocks noGrp="1"/>
          </p:cNvSpPr>
          <p:nvPr>
            <p:ph type="body" idx="1"/>
          </p:nvPr>
        </p:nvSpPr>
        <p:spPr/>
        <p:txBody>
          <a:bodyPr>
            <a:normAutofit fontScale="77500" lnSpcReduction="20000"/>
          </a:bodyPr>
          <a:lstStyle/>
          <a:p>
            <a:r>
              <a:rPr lang="ru-RU" dirty="0" smtClean="0"/>
              <a:t>Производственная функция</a:t>
            </a:r>
          </a:p>
          <a:p>
            <a:r>
              <a:rPr lang="ru-RU" b="0" dirty="0" smtClean="0"/>
              <a:t>краткосрочного периода</a:t>
            </a:r>
            <a:endParaRPr lang="ru-RU" b="0" dirty="0"/>
          </a:p>
        </p:txBody>
      </p:sp>
      <p:sp>
        <p:nvSpPr>
          <p:cNvPr id="4" name="Объект 3"/>
          <p:cNvSpPr>
            <a:spLocks noGrp="1"/>
          </p:cNvSpPr>
          <p:nvPr>
            <p:ph sz="half" idx="2"/>
          </p:nvPr>
        </p:nvSpPr>
        <p:spPr/>
        <p:txBody>
          <a:bodyPr/>
          <a:lstStyle/>
          <a:p>
            <a:r>
              <a:rPr lang="ru-RU" dirty="0" smtClean="0"/>
              <a:t>Показывает выпуск, который  может осуществить фирма  путем изменения  количества переменного фактора при данном количестве постоянного фактора</a:t>
            </a:r>
            <a:endParaRPr lang="ru-RU" dirty="0"/>
          </a:p>
        </p:txBody>
      </p:sp>
      <p:sp>
        <p:nvSpPr>
          <p:cNvPr id="5" name="Текст 4"/>
          <p:cNvSpPr>
            <a:spLocks noGrp="1"/>
          </p:cNvSpPr>
          <p:nvPr>
            <p:ph type="body" sz="quarter" idx="3"/>
          </p:nvPr>
        </p:nvSpPr>
        <p:spPr/>
        <p:txBody>
          <a:bodyPr>
            <a:normAutofit fontScale="92500" lnSpcReduction="20000"/>
          </a:bodyPr>
          <a:lstStyle/>
          <a:p>
            <a:r>
              <a:rPr lang="ru-RU" dirty="0" smtClean="0"/>
              <a:t>Задача анализа производственного выбора</a:t>
            </a:r>
            <a:endParaRPr lang="ru-RU" dirty="0"/>
          </a:p>
        </p:txBody>
      </p:sp>
      <p:sp>
        <p:nvSpPr>
          <p:cNvPr id="6" name="Объект 5"/>
          <p:cNvSpPr>
            <a:spLocks noGrp="1"/>
          </p:cNvSpPr>
          <p:nvPr>
            <p:ph sz="quarter" idx="4"/>
          </p:nvPr>
        </p:nvSpPr>
        <p:spPr/>
        <p:txBody>
          <a:bodyPr/>
          <a:lstStyle/>
          <a:p>
            <a:r>
              <a:rPr lang="ru-RU" dirty="0" smtClean="0"/>
              <a:t>Определить объем влияния каждого переменного фактора на объем выпуска продукции</a:t>
            </a:r>
            <a:endParaRPr lang="ru-RU" dirty="0"/>
          </a:p>
        </p:txBody>
      </p:sp>
    </p:spTree>
    <p:extLst>
      <p:ext uri="{BB962C8B-B14F-4D97-AF65-F5344CB8AC3E}">
        <p14:creationId xmlns:p14="http://schemas.microsoft.com/office/powerpoint/2010/main" val="370009921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Продукт</a:t>
            </a:r>
            <a:endParaRPr lang="ru-RU" dirty="0"/>
          </a:p>
        </p:txBody>
      </p:sp>
      <p:sp>
        <p:nvSpPr>
          <p:cNvPr id="5" name="Текст 4"/>
          <p:cNvSpPr>
            <a:spLocks noGrp="1"/>
          </p:cNvSpPr>
          <p:nvPr>
            <p:ph type="body" idx="1"/>
          </p:nvPr>
        </p:nvSpPr>
        <p:spPr/>
        <p:txBody>
          <a:bodyPr/>
          <a:lstStyle/>
          <a:p>
            <a:r>
              <a:rPr lang="ru-RU" dirty="0" smtClean="0"/>
              <a:t>Общий продукт (</a:t>
            </a:r>
            <a:r>
              <a:rPr lang="en-US" dirty="0" smtClean="0"/>
              <a:t>TP</a:t>
            </a:r>
            <a:r>
              <a:rPr lang="en-US" sz="1600" dirty="0" smtClean="0"/>
              <a:t>x</a:t>
            </a:r>
            <a:r>
              <a:rPr lang="ru-RU" dirty="0" smtClean="0"/>
              <a:t>)</a:t>
            </a:r>
            <a:endParaRPr lang="ru-RU" dirty="0"/>
          </a:p>
        </p:txBody>
      </p:sp>
      <p:sp>
        <p:nvSpPr>
          <p:cNvPr id="6" name="Объект 5"/>
          <p:cNvSpPr>
            <a:spLocks noGrp="1"/>
          </p:cNvSpPr>
          <p:nvPr>
            <p:ph sz="half" idx="2"/>
          </p:nvPr>
        </p:nvSpPr>
        <p:spPr/>
        <p:txBody>
          <a:bodyPr/>
          <a:lstStyle/>
          <a:p>
            <a:endParaRPr lang="en-US" dirty="0" smtClean="0"/>
          </a:p>
          <a:p>
            <a:pPr algn="just"/>
            <a:r>
              <a:rPr lang="ru-RU" dirty="0" smtClean="0"/>
              <a:t>от переменного фактора Х – это общий объем выпуска, произведенный при  данном количестве постоянного и переменного фактора</a:t>
            </a:r>
            <a:endParaRPr lang="en-US" dirty="0"/>
          </a:p>
        </p:txBody>
      </p:sp>
      <p:sp>
        <p:nvSpPr>
          <p:cNvPr id="7" name="Текст 6"/>
          <p:cNvSpPr>
            <a:spLocks noGrp="1"/>
          </p:cNvSpPr>
          <p:nvPr>
            <p:ph type="body" sz="quarter" idx="3"/>
          </p:nvPr>
        </p:nvSpPr>
        <p:spPr/>
        <p:txBody>
          <a:bodyPr/>
          <a:lstStyle/>
          <a:p>
            <a:r>
              <a:rPr lang="ru-RU" dirty="0" smtClean="0"/>
              <a:t>Средний продукт</a:t>
            </a:r>
            <a:r>
              <a:rPr lang="en-US" dirty="0" smtClean="0"/>
              <a:t> (AP</a:t>
            </a:r>
            <a:r>
              <a:rPr lang="en-US" sz="1800" dirty="0" smtClean="0"/>
              <a:t>x</a:t>
            </a:r>
            <a:r>
              <a:rPr lang="en-US" dirty="0" smtClean="0"/>
              <a:t>)</a:t>
            </a:r>
            <a:endParaRPr lang="ru-RU" dirty="0"/>
          </a:p>
        </p:txBody>
      </p:sp>
      <mc:AlternateContent xmlns:mc="http://schemas.openxmlformats.org/markup-compatibility/2006" xmlns:a14="http://schemas.microsoft.com/office/drawing/2010/main">
        <mc:Choice Requires="a14">
          <p:sp>
            <p:nvSpPr>
              <p:cNvPr id="8" name="Объект 7"/>
              <p:cNvSpPr>
                <a:spLocks noGrp="1"/>
              </p:cNvSpPr>
              <p:nvPr>
                <p:ph sz="quarter" idx="4"/>
              </p:nvPr>
            </p:nvSpPr>
            <p:spPr/>
            <p:txBody>
              <a:bodyPr/>
              <a:lstStyle/>
              <a:p>
                <a:r>
                  <a:rPr lang="ru-RU" dirty="0" smtClean="0"/>
                  <a:t>от переменного фактора показывает объем выпуска, производящийся на единицу </a:t>
                </a:r>
                <a:r>
                  <a:rPr lang="ru-RU" dirty="0" err="1" smtClean="0"/>
                  <a:t>продукии</a:t>
                </a:r>
                <a:endParaRPr lang="ru-RU" dirty="0" smtClean="0"/>
              </a:p>
              <a:p>
                <a:r>
                  <a:rPr lang="en-US" dirty="0" smtClean="0"/>
                  <a:t>AP</a:t>
                </a:r>
                <a14:m>
                  <m:oMath xmlns:m="http://schemas.openxmlformats.org/officeDocument/2006/math">
                    <m:r>
                      <a:rPr lang="en-US" i="1" smtClean="0">
                        <a:latin typeface="Cambria Math"/>
                      </a:rPr>
                      <m:t>𝑥</m:t>
                    </m:r>
                    <m:r>
                      <a:rPr lang="en-US" i="1" smtClean="0">
                        <a:latin typeface="Cambria Math"/>
                      </a:rPr>
                      <m:t>=</m:t>
                    </m:r>
                    <m:f>
                      <m:fPr>
                        <m:ctrlPr>
                          <a:rPr lang="en-US" i="1" smtClean="0">
                            <a:latin typeface="Cambria Math" panose="02040503050406030204" pitchFamily="18" charset="0"/>
                          </a:rPr>
                        </m:ctrlPr>
                      </m:fPr>
                      <m:num>
                        <m:r>
                          <m:rPr>
                            <m:nor/>
                          </m:rPr>
                          <a:rPr lang="en-US" dirty="0" smtClean="0"/>
                          <m:t>TP</m:t>
                        </m:r>
                        <m:r>
                          <m:rPr>
                            <m:nor/>
                          </m:rPr>
                          <a:rPr lang="en-US" sz="1600" dirty="0" smtClean="0"/>
                          <m:t>x</m:t>
                        </m:r>
                      </m:num>
                      <m:den>
                        <m:r>
                          <a:rPr lang="en-US" b="0" i="1" smtClean="0">
                            <a:latin typeface="Cambria Math"/>
                          </a:rPr>
                          <m:t>𝑋</m:t>
                        </m:r>
                      </m:den>
                    </m:f>
                  </m:oMath>
                </a14:m>
                <a:endParaRPr lang="ru-RU" dirty="0"/>
              </a:p>
            </p:txBody>
          </p:sp>
        </mc:Choice>
        <mc:Fallback xmlns="">
          <p:sp>
            <p:nvSpPr>
              <p:cNvPr id="8" name="Объект 7"/>
              <p:cNvSpPr>
                <a:spLocks noGrp="1" noRot="1" noChangeAspect="1" noMove="1" noResize="1" noEditPoints="1" noAdjustHandles="1" noChangeArrowheads="1" noChangeShapeType="1" noTextEdit="1"/>
              </p:cNvSpPr>
              <p:nvPr>
                <p:ph sz="quarter" idx="4"/>
              </p:nvPr>
            </p:nvSpPr>
            <p:spPr>
              <a:blipFill rotWithShape="1">
                <a:blip r:embed="rId2"/>
                <a:stretch>
                  <a:fillRect l="-2112" t="-1235" r="-1508"/>
                </a:stretch>
              </a:blipFill>
            </p:spPr>
            <p:txBody>
              <a:bodyPr/>
              <a:lstStyle/>
              <a:p>
                <a:r>
                  <a:rPr lang="ru-RU">
                    <a:noFill/>
                  </a:rPr>
                  <a:t> </a:t>
                </a:r>
              </a:p>
            </p:txBody>
          </p:sp>
        </mc:Fallback>
      </mc:AlternateContent>
    </p:spTree>
    <p:extLst>
      <p:ext uri="{BB962C8B-B14F-4D97-AF65-F5344CB8AC3E}">
        <p14:creationId xmlns:p14="http://schemas.microsoft.com/office/powerpoint/2010/main" val="20463681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Предельный продукт(</a:t>
            </a:r>
            <a:r>
              <a:rPr lang="en-US" dirty="0" smtClean="0"/>
              <a:t>MP</a:t>
            </a:r>
            <a:r>
              <a:rPr lang="en-US" sz="2400" b="1" dirty="0" smtClean="0"/>
              <a:t>x</a:t>
            </a:r>
            <a:r>
              <a:rPr lang="ru-RU" dirty="0" smtClean="0"/>
              <a:t>)</a:t>
            </a:r>
            <a:endParaRPr lang="ru-RU" dirty="0"/>
          </a:p>
        </p:txBody>
      </p:sp>
      <mc:AlternateContent xmlns:mc="http://schemas.openxmlformats.org/markup-compatibility/2006" xmlns:a14="http://schemas.microsoft.com/office/drawing/2010/main">
        <mc:Choice Requires="a14">
          <p:sp>
            <p:nvSpPr>
              <p:cNvPr id="8" name="Объект 7"/>
              <p:cNvSpPr>
                <a:spLocks noGrp="1"/>
              </p:cNvSpPr>
              <p:nvPr>
                <p:ph idx="1"/>
              </p:nvPr>
            </p:nvSpPr>
            <p:spPr/>
            <p:txBody>
              <a:bodyPr/>
              <a:lstStyle/>
              <a:p>
                <a:pPr algn="just"/>
                <a:r>
                  <a:rPr lang="ru-RU" dirty="0" smtClean="0"/>
                  <a:t>это дополнительное количество продукции, произведенной дополнительной единицей переменного фактора с учетом фиксированной величины постоянного фактора</a:t>
                </a:r>
              </a:p>
              <a:p>
                <a:pPr marL="0" indent="0" algn="ctr">
                  <a:buNone/>
                </a:pPr>
                <a:r>
                  <a:rPr lang="en-US" dirty="0" smtClean="0"/>
                  <a:t>MP</a:t>
                </a:r>
                <a:r>
                  <a:rPr lang="en-US" sz="1800" dirty="0" smtClean="0"/>
                  <a:t>x = </a:t>
                </a:r>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a:rPr>
                          <m:t>∆</m:t>
                        </m:r>
                        <m:r>
                          <m:rPr>
                            <m:nor/>
                          </m:rPr>
                          <a:rPr lang="en-US" sz="2800" dirty="0" smtClean="0"/>
                          <m:t>TP</m:t>
                        </m:r>
                        <m:r>
                          <m:rPr>
                            <m:nor/>
                          </m:rPr>
                          <a:rPr lang="en-US" sz="1800" dirty="0" smtClean="0"/>
                          <m:t>x</m:t>
                        </m:r>
                      </m:num>
                      <m:den>
                        <m:r>
                          <a:rPr lang="en-US" sz="2800" i="1" smtClean="0">
                            <a:latin typeface="Cambria Math"/>
                          </a:rPr>
                          <m:t>∆</m:t>
                        </m:r>
                        <m:r>
                          <a:rPr lang="en-US" sz="2800" b="0" i="1" smtClean="0">
                            <a:latin typeface="Cambria Math"/>
                          </a:rPr>
                          <m:t> </m:t>
                        </m:r>
                        <m:r>
                          <a:rPr lang="en-US" sz="2800" b="0" i="1" smtClean="0">
                            <a:latin typeface="Cambria Math"/>
                          </a:rPr>
                          <m:t>𝑋</m:t>
                        </m:r>
                      </m:den>
                    </m:f>
                  </m:oMath>
                </a14:m>
                <a:endParaRPr lang="ru-RU" sz="2800" dirty="0" smtClean="0"/>
              </a:p>
              <a:p>
                <a:pPr algn="just"/>
                <a:endParaRPr lang="ru-RU" dirty="0"/>
              </a:p>
            </p:txBody>
          </p:sp>
        </mc:Choice>
        <mc:Fallback xmlns="">
          <p:sp>
            <p:nvSpPr>
              <p:cNvPr id="8" name="Объект 7"/>
              <p:cNvSpPr>
                <a:spLocks noGrp="1" noRot="1" noChangeAspect="1" noMove="1" noResize="1" noEditPoints="1" noAdjustHandles="1" noChangeArrowheads="1" noChangeShapeType="1" noTextEdit="1"/>
              </p:cNvSpPr>
              <p:nvPr>
                <p:ph idx="1"/>
              </p:nvPr>
            </p:nvSpPr>
            <p:spPr>
              <a:blipFill rotWithShape="1">
                <a:blip r:embed="rId2"/>
                <a:stretch>
                  <a:fillRect l="-1630" t="-1752" r="-1852"/>
                </a:stretch>
              </a:blipFill>
            </p:spPr>
            <p:txBody>
              <a:bodyPr/>
              <a:lstStyle/>
              <a:p>
                <a:r>
                  <a:rPr lang="ru-RU">
                    <a:noFill/>
                  </a:rPr>
                  <a:t> </a:t>
                </a:r>
              </a:p>
            </p:txBody>
          </p:sp>
        </mc:Fallback>
      </mc:AlternateContent>
    </p:spTree>
    <p:extLst>
      <p:ext uri="{BB962C8B-B14F-4D97-AF65-F5344CB8AC3E}">
        <p14:creationId xmlns:p14="http://schemas.microsoft.com/office/powerpoint/2010/main" val="369929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5"/>
          <p:cNvSpPr>
            <a:spLocks noGrp="1"/>
          </p:cNvSpPr>
          <p:nvPr>
            <p:ph type="title"/>
          </p:nvPr>
        </p:nvSpPr>
        <p:spPr/>
        <p:txBody>
          <a:bodyPr/>
          <a:lstStyle/>
          <a:p>
            <a:r>
              <a:rPr lang="ru-RU" smtClean="0"/>
              <a:t>Экономика развития</a:t>
            </a:r>
          </a:p>
        </p:txBody>
      </p:sp>
      <p:sp>
        <p:nvSpPr>
          <p:cNvPr id="18435" name="Текст 6"/>
          <p:cNvSpPr>
            <a:spLocks noGrp="1"/>
          </p:cNvSpPr>
          <p:nvPr>
            <p:ph type="body" idx="1"/>
          </p:nvPr>
        </p:nvSpPr>
        <p:spPr/>
        <p:txBody>
          <a:bodyPr>
            <a:normAutofit fontScale="92500" lnSpcReduction="20000"/>
          </a:bodyPr>
          <a:lstStyle/>
          <a:p>
            <a:r>
              <a:rPr lang="ru-RU" smtClean="0"/>
              <a:t>"Теория экономического развития" Шумпетера</a:t>
            </a:r>
          </a:p>
        </p:txBody>
      </p:sp>
      <p:sp>
        <p:nvSpPr>
          <p:cNvPr id="18436" name="Содержимое 2"/>
          <p:cNvSpPr>
            <a:spLocks noGrp="1"/>
          </p:cNvSpPr>
          <p:nvPr>
            <p:ph sz="half" idx="2"/>
          </p:nvPr>
        </p:nvSpPr>
        <p:spPr/>
        <p:txBody>
          <a:bodyPr/>
          <a:lstStyle/>
          <a:p>
            <a:pPr algn="just"/>
            <a:r>
              <a:rPr lang="ru-RU" sz="1800" smtClean="0"/>
              <a:t>В отличие от Вальраса, который исследовал условия статического равновесия, разрабатывает </a:t>
            </a:r>
            <a:r>
              <a:rPr lang="ru-RU" sz="1800" b="1" smtClean="0"/>
              <a:t>теорию экономического развития</a:t>
            </a:r>
            <a:r>
              <a:rPr lang="ru-RU" sz="1800" smtClean="0"/>
              <a:t>, ставя во главу угла те внутренние факторы, которые вызывают экономическое развитие системы. Само слово "развитие" - это уже новость для неоклассической теории, поскольку, как известно, она тяготела к рассмотрению статических задач.</a:t>
            </a:r>
          </a:p>
        </p:txBody>
      </p:sp>
      <p:sp>
        <p:nvSpPr>
          <p:cNvPr id="18437" name="Текст 7"/>
          <p:cNvSpPr>
            <a:spLocks noGrp="1"/>
          </p:cNvSpPr>
          <p:nvPr>
            <p:ph type="body" sz="quarter" idx="3"/>
          </p:nvPr>
        </p:nvSpPr>
        <p:spPr/>
        <p:txBody>
          <a:bodyPr/>
          <a:lstStyle/>
          <a:p>
            <a:r>
              <a:rPr lang="ru-RU" sz="1400" smtClean="0"/>
              <a:t>Факторы, которые "взрывают" равновесие рыночной системы изнутри.</a:t>
            </a:r>
          </a:p>
        </p:txBody>
      </p:sp>
      <p:sp>
        <p:nvSpPr>
          <p:cNvPr id="18438" name="Содержимое 8"/>
          <p:cNvSpPr>
            <a:spLocks noGrp="1"/>
          </p:cNvSpPr>
          <p:nvPr>
            <p:ph sz="quarter" idx="4"/>
          </p:nvPr>
        </p:nvSpPr>
        <p:spPr/>
        <p:txBody>
          <a:bodyPr>
            <a:normAutofit lnSpcReduction="10000"/>
          </a:bodyPr>
          <a:lstStyle/>
          <a:p>
            <a:pPr algn="just">
              <a:buFontTx/>
              <a:buNone/>
            </a:pPr>
            <a:r>
              <a:rPr lang="ru-RU" sz="1600" smtClean="0"/>
              <a:t>Этими внутренними факторами становятся новые производственные комбинации, которые и определяют динамические изменения в экономике. Шумпетер выделяет несколько видов принципиально новых комбинаций факторов производства:</a:t>
            </a:r>
          </a:p>
          <a:p>
            <a:pPr algn="just"/>
            <a:r>
              <a:rPr lang="ru-RU" sz="1600" b="1" smtClean="0"/>
              <a:t>создание нового продукта,</a:t>
            </a:r>
          </a:p>
          <a:p>
            <a:pPr algn="just"/>
            <a:r>
              <a:rPr lang="ru-RU" sz="1600" b="1" smtClean="0"/>
              <a:t>использование новой технологии производства,</a:t>
            </a:r>
          </a:p>
          <a:p>
            <a:pPr algn="just"/>
            <a:r>
              <a:rPr lang="ru-RU" sz="1600" b="1" smtClean="0"/>
              <a:t>использование новой организации производства,</a:t>
            </a:r>
          </a:p>
          <a:p>
            <a:pPr algn="just"/>
            <a:r>
              <a:rPr lang="ru-RU" sz="1600" b="1" smtClean="0"/>
              <a:t>открытие новых рынков сбыта и источников сырья,</a:t>
            </a:r>
          </a:p>
          <a:p>
            <a:pPr algn="just"/>
            <a:r>
              <a:rPr lang="ru-RU" sz="1600" b="1" smtClean="0"/>
              <a:t>подрыв монополии конкурентов.</a:t>
            </a:r>
          </a:p>
          <a:p>
            <a:endParaRPr lang="ru-RU" sz="1600" smtClean="0"/>
          </a:p>
        </p:txBody>
      </p:sp>
    </p:spTree>
    <p:extLst>
      <p:ext uri="{BB962C8B-B14F-4D97-AF65-F5344CB8AC3E}">
        <p14:creationId xmlns:p14="http://schemas.microsoft.com/office/powerpoint/2010/main" val="23781850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  </a:t>
            </a:r>
            <a:endParaRPr lang="ru-RU" dirty="0"/>
          </a:p>
        </p:txBody>
      </p:sp>
      <p:cxnSp>
        <p:nvCxnSpPr>
          <p:cNvPr id="6" name="Прямая со стрелкой 5"/>
          <p:cNvCxnSpPr/>
          <p:nvPr/>
        </p:nvCxnSpPr>
        <p:spPr>
          <a:xfrm flipV="1">
            <a:off x="2051720" y="188640"/>
            <a:ext cx="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2051720" y="1916832"/>
            <a:ext cx="4680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flipV="1">
            <a:off x="2123728" y="2996952"/>
            <a:ext cx="0" cy="201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2123728" y="5013176"/>
            <a:ext cx="4896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Полилиния 13"/>
          <p:cNvSpPr/>
          <p:nvPr/>
        </p:nvSpPr>
        <p:spPr>
          <a:xfrm>
            <a:off x="2324456" y="655361"/>
            <a:ext cx="3810715" cy="1078966"/>
          </a:xfrm>
          <a:custGeom>
            <a:avLst/>
            <a:gdLst>
              <a:gd name="connsiteX0" fmla="*/ 0 w 3810715"/>
              <a:gd name="connsiteY0" fmla="*/ 1062344 h 1078966"/>
              <a:gd name="connsiteX1" fmla="*/ 828942 w 3810715"/>
              <a:gd name="connsiteY1" fmla="*/ 711966 h 1078966"/>
              <a:gd name="connsiteX2" fmla="*/ 1435694 w 3810715"/>
              <a:gd name="connsiteY2" fmla="*/ 96669 h 1078966"/>
              <a:gd name="connsiteX3" fmla="*/ 2221907 w 3810715"/>
              <a:gd name="connsiteY3" fmla="*/ 62486 h 1078966"/>
              <a:gd name="connsiteX4" fmla="*/ 2914116 w 3810715"/>
              <a:gd name="connsiteY4" fmla="*/ 694875 h 1078966"/>
              <a:gd name="connsiteX5" fmla="*/ 3734512 w 3810715"/>
              <a:gd name="connsiteY5" fmla="*/ 1045252 h 1078966"/>
              <a:gd name="connsiteX6" fmla="*/ 3725966 w 3810715"/>
              <a:gd name="connsiteY6" fmla="*/ 1045252 h 107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715" h="1078966">
                <a:moveTo>
                  <a:pt x="0" y="1062344"/>
                </a:moveTo>
                <a:cubicBezTo>
                  <a:pt x="294830" y="967628"/>
                  <a:pt x="589660" y="872912"/>
                  <a:pt x="828942" y="711966"/>
                </a:cubicBezTo>
                <a:cubicBezTo>
                  <a:pt x="1068224" y="551020"/>
                  <a:pt x="1203533" y="204916"/>
                  <a:pt x="1435694" y="96669"/>
                </a:cubicBezTo>
                <a:cubicBezTo>
                  <a:pt x="1667855" y="-11578"/>
                  <a:pt x="1975503" y="-37215"/>
                  <a:pt x="2221907" y="62486"/>
                </a:cubicBezTo>
                <a:cubicBezTo>
                  <a:pt x="2468311" y="162187"/>
                  <a:pt x="2662015" y="531081"/>
                  <a:pt x="2914116" y="694875"/>
                </a:cubicBezTo>
                <a:cubicBezTo>
                  <a:pt x="3166217" y="858669"/>
                  <a:pt x="3599204" y="986856"/>
                  <a:pt x="3734512" y="1045252"/>
                </a:cubicBezTo>
                <a:cubicBezTo>
                  <a:pt x="3869820" y="1103648"/>
                  <a:pt x="3797893" y="1074450"/>
                  <a:pt x="3725966" y="1045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Блок-схема: узел 14"/>
          <p:cNvSpPr/>
          <p:nvPr/>
        </p:nvSpPr>
        <p:spPr>
          <a:xfrm>
            <a:off x="3203848" y="1268760"/>
            <a:ext cx="117727"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узел 15"/>
          <p:cNvSpPr/>
          <p:nvPr/>
        </p:nvSpPr>
        <p:spPr>
          <a:xfrm>
            <a:off x="3688142" y="741844"/>
            <a:ext cx="91770" cy="140587"/>
          </a:xfrm>
          <a:prstGeom prst="flowChartConnector">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Блок-схема: узел 16"/>
          <p:cNvSpPr/>
          <p:nvPr/>
        </p:nvSpPr>
        <p:spPr>
          <a:xfrm>
            <a:off x="4139952" y="655361"/>
            <a:ext cx="89861" cy="1093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3419872" y="1268760"/>
            <a:ext cx="1224136" cy="523220"/>
          </a:xfrm>
          <a:prstGeom prst="rect">
            <a:avLst/>
          </a:prstGeom>
          <a:noFill/>
        </p:spPr>
        <p:txBody>
          <a:bodyPr wrap="square" rtlCol="0">
            <a:spAutoFit/>
          </a:bodyPr>
          <a:lstStyle/>
          <a:p>
            <a:r>
              <a:rPr lang="en-US" dirty="0" smtClean="0"/>
              <a:t>MP</a:t>
            </a:r>
            <a:r>
              <a:rPr lang="en-US" sz="1200" dirty="0" smtClean="0"/>
              <a:t>x</a:t>
            </a:r>
            <a:r>
              <a:rPr lang="en-US" sz="2800" dirty="0" smtClean="0"/>
              <a:t>-</a:t>
            </a:r>
            <a:r>
              <a:rPr lang="en-US" dirty="0" smtClean="0"/>
              <a:t> max</a:t>
            </a:r>
            <a:endParaRPr lang="ru-RU" dirty="0"/>
          </a:p>
        </p:txBody>
      </p:sp>
      <p:cxnSp>
        <p:nvCxnSpPr>
          <p:cNvPr id="20" name="Прямая со стрелкой 19"/>
          <p:cNvCxnSpPr>
            <a:stCxn id="18" idx="1"/>
          </p:cNvCxnSpPr>
          <p:nvPr/>
        </p:nvCxnSpPr>
        <p:spPr>
          <a:xfrm flipH="1" flipV="1">
            <a:off x="3262711" y="1340768"/>
            <a:ext cx="157161" cy="1896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79912" y="882431"/>
            <a:ext cx="1224136" cy="369332"/>
          </a:xfrm>
          <a:prstGeom prst="rect">
            <a:avLst/>
          </a:prstGeom>
          <a:noFill/>
        </p:spPr>
        <p:txBody>
          <a:bodyPr wrap="square" rtlCol="0">
            <a:spAutoFit/>
          </a:bodyPr>
          <a:lstStyle/>
          <a:p>
            <a:r>
              <a:rPr lang="en-US" dirty="0" smtClean="0"/>
              <a:t>MP</a:t>
            </a:r>
            <a:r>
              <a:rPr lang="en-US" sz="1200" dirty="0" smtClean="0"/>
              <a:t>x = </a:t>
            </a:r>
            <a:r>
              <a:rPr lang="en-US" dirty="0" smtClean="0"/>
              <a:t>AP</a:t>
            </a:r>
            <a:r>
              <a:rPr lang="en-US" sz="1200" dirty="0" smtClean="0"/>
              <a:t>x</a:t>
            </a:r>
            <a:endParaRPr lang="ru-RU" dirty="0"/>
          </a:p>
        </p:txBody>
      </p:sp>
      <p:sp>
        <p:nvSpPr>
          <p:cNvPr id="24" name="TextBox 23"/>
          <p:cNvSpPr txBox="1"/>
          <p:nvPr/>
        </p:nvSpPr>
        <p:spPr>
          <a:xfrm>
            <a:off x="4139952" y="332656"/>
            <a:ext cx="1080120" cy="369332"/>
          </a:xfrm>
          <a:prstGeom prst="rect">
            <a:avLst/>
          </a:prstGeom>
          <a:noFill/>
        </p:spPr>
        <p:txBody>
          <a:bodyPr wrap="square" rtlCol="0">
            <a:spAutoFit/>
          </a:bodyPr>
          <a:lstStyle/>
          <a:p>
            <a:r>
              <a:rPr lang="en-US" dirty="0" smtClean="0"/>
              <a:t>MP=0</a:t>
            </a:r>
            <a:endParaRPr lang="ru-RU" dirty="0"/>
          </a:p>
        </p:txBody>
      </p:sp>
      <p:sp>
        <p:nvSpPr>
          <p:cNvPr id="25" name="TextBox 24"/>
          <p:cNvSpPr txBox="1"/>
          <p:nvPr/>
        </p:nvSpPr>
        <p:spPr>
          <a:xfrm>
            <a:off x="1655676" y="260648"/>
            <a:ext cx="396044" cy="369332"/>
          </a:xfrm>
          <a:prstGeom prst="rect">
            <a:avLst/>
          </a:prstGeom>
          <a:noFill/>
        </p:spPr>
        <p:txBody>
          <a:bodyPr wrap="square" rtlCol="0">
            <a:spAutoFit/>
          </a:bodyPr>
          <a:lstStyle/>
          <a:p>
            <a:r>
              <a:rPr lang="en-US" b="1" dirty="0" smtClean="0"/>
              <a:t>Q</a:t>
            </a:r>
            <a:endParaRPr lang="ru-RU" b="1" dirty="0"/>
          </a:p>
        </p:txBody>
      </p:sp>
      <p:sp>
        <p:nvSpPr>
          <p:cNvPr id="26" name="TextBox 25"/>
          <p:cNvSpPr txBox="1"/>
          <p:nvPr/>
        </p:nvSpPr>
        <p:spPr>
          <a:xfrm>
            <a:off x="6804248" y="1916832"/>
            <a:ext cx="504056" cy="369332"/>
          </a:xfrm>
          <a:prstGeom prst="rect">
            <a:avLst/>
          </a:prstGeom>
          <a:noFill/>
        </p:spPr>
        <p:txBody>
          <a:bodyPr wrap="square" rtlCol="0">
            <a:spAutoFit/>
          </a:bodyPr>
          <a:lstStyle/>
          <a:p>
            <a:r>
              <a:rPr lang="en-US" b="1" dirty="0" smtClean="0"/>
              <a:t>L</a:t>
            </a:r>
            <a:endParaRPr lang="ru-RU" b="1" dirty="0"/>
          </a:p>
        </p:txBody>
      </p:sp>
      <p:cxnSp>
        <p:nvCxnSpPr>
          <p:cNvPr id="28" name="Прямая соединительная линия 27"/>
          <p:cNvCxnSpPr>
            <a:stCxn id="15" idx="0"/>
          </p:cNvCxnSpPr>
          <p:nvPr/>
        </p:nvCxnSpPr>
        <p:spPr>
          <a:xfrm>
            <a:off x="3262712" y="1268760"/>
            <a:ext cx="157160" cy="36724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17" idx="2"/>
          </p:cNvCxnSpPr>
          <p:nvPr/>
        </p:nvCxnSpPr>
        <p:spPr>
          <a:xfrm>
            <a:off x="4139952" y="710033"/>
            <a:ext cx="252028" cy="415912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a:stCxn id="14" idx="2"/>
            <a:endCxn id="16" idx="1"/>
          </p:cNvCxnSpPr>
          <p:nvPr/>
        </p:nvCxnSpPr>
        <p:spPr>
          <a:xfrm flipH="1">
            <a:off x="3701581" y="752030"/>
            <a:ext cx="58569" cy="10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21" idx="1"/>
          </p:cNvCxnSpPr>
          <p:nvPr/>
        </p:nvCxnSpPr>
        <p:spPr>
          <a:xfrm>
            <a:off x="3779912" y="1067097"/>
            <a:ext cx="144016" cy="38020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Полилиния 39"/>
          <p:cNvSpPr/>
          <p:nvPr/>
        </p:nvSpPr>
        <p:spPr>
          <a:xfrm>
            <a:off x="2418460" y="3294080"/>
            <a:ext cx="2653673" cy="1744150"/>
          </a:xfrm>
          <a:custGeom>
            <a:avLst/>
            <a:gdLst>
              <a:gd name="connsiteX0" fmla="*/ 0 w 2653673"/>
              <a:gd name="connsiteY0" fmla="*/ 1081367 h 1744150"/>
              <a:gd name="connsiteX1" fmla="*/ 435835 w 2653673"/>
              <a:gd name="connsiteY1" fmla="*/ 235333 h 1744150"/>
              <a:gd name="connsiteX2" fmla="*/ 957129 w 2653673"/>
              <a:gd name="connsiteY2" fmla="*/ 21688 h 1744150"/>
              <a:gd name="connsiteX3" fmla="*/ 931491 w 2653673"/>
              <a:gd name="connsiteY3" fmla="*/ 21688 h 1744150"/>
              <a:gd name="connsiteX4" fmla="*/ 1358781 w 2653673"/>
              <a:gd name="connsiteY4" fmla="*/ 149875 h 1744150"/>
              <a:gd name="connsiteX5" fmla="*/ 1862983 w 2653673"/>
              <a:gd name="connsiteY5" fmla="*/ 585711 h 1744150"/>
              <a:gd name="connsiteX6" fmla="*/ 1854437 w 2653673"/>
              <a:gd name="connsiteY6" fmla="*/ 585711 h 1744150"/>
              <a:gd name="connsiteX7" fmla="*/ 2392822 w 2653673"/>
              <a:gd name="connsiteY7" fmla="*/ 1295012 h 1744150"/>
              <a:gd name="connsiteX8" fmla="*/ 2384276 w 2653673"/>
              <a:gd name="connsiteY8" fmla="*/ 1295012 h 1744150"/>
              <a:gd name="connsiteX9" fmla="*/ 2640650 w 2653673"/>
              <a:gd name="connsiteY9" fmla="*/ 1713756 h 1744150"/>
              <a:gd name="connsiteX10" fmla="*/ 2615013 w 2653673"/>
              <a:gd name="connsiteY10" fmla="*/ 1713756 h 1744150"/>
              <a:gd name="connsiteX11" fmla="*/ 2606467 w 2653673"/>
              <a:gd name="connsiteY11" fmla="*/ 1730847 h 174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3673" h="1744150">
                <a:moveTo>
                  <a:pt x="0" y="1081367"/>
                </a:moveTo>
                <a:cubicBezTo>
                  <a:pt x="138157" y="746656"/>
                  <a:pt x="276314" y="411946"/>
                  <a:pt x="435835" y="235333"/>
                </a:cubicBezTo>
                <a:cubicBezTo>
                  <a:pt x="595356" y="58720"/>
                  <a:pt x="874520" y="57295"/>
                  <a:pt x="957129" y="21688"/>
                </a:cubicBezTo>
                <a:cubicBezTo>
                  <a:pt x="1039738" y="-13920"/>
                  <a:pt x="864549" y="324"/>
                  <a:pt x="931491" y="21688"/>
                </a:cubicBezTo>
                <a:cubicBezTo>
                  <a:pt x="998433" y="43052"/>
                  <a:pt x="1203532" y="55871"/>
                  <a:pt x="1358781" y="149875"/>
                </a:cubicBezTo>
                <a:cubicBezTo>
                  <a:pt x="1514030" y="243879"/>
                  <a:pt x="1780374" y="513072"/>
                  <a:pt x="1862983" y="585711"/>
                </a:cubicBezTo>
                <a:cubicBezTo>
                  <a:pt x="1945592" y="658350"/>
                  <a:pt x="1766131" y="467494"/>
                  <a:pt x="1854437" y="585711"/>
                </a:cubicBezTo>
                <a:cubicBezTo>
                  <a:pt x="1942743" y="703928"/>
                  <a:pt x="2304516" y="1176795"/>
                  <a:pt x="2392822" y="1295012"/>
                </a:cubicBezTo>
                <a:cubicBezTo>
                  <a:pt x="2481128" y="1413229"/>
                  <a:pt x="2342971" y="1225221"/>
                  <a:pt x="2384276" y="1295012"/>
                </a:cubicBezTo>
                <a:cubicBezTo>
                  <a:pt x="2425581" y="1364803"/>
                  <a:pt x="2602194" y="1643965"/>
                  <a:pt x="2640650" y="1713756"/>
                </a:cubicBezTo>
                <a:cubicBezTo>
                  <a:pt x="2679106" y="1783547"/>
                  <a:pt x="2620710" y="1710908"/>
                  <a:pt x="2615013" y="1713756"/>
                </a:cubicBezTo>
                <a:cubicBezTo>
                  <a:pt x="2609316" y="1716605"/>
                  <a:pt x="2607891" y="1723726"/>
                  <a:pt x="2606467" y="1730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Блок-схема: узел 40"/>
          <p:cNvSpPr/>
          <p:nvPr/>
        </p:nvSpPr>
        <p:spPr>
          <a:xfrm flipH="1">
            <a:off x="3341292" y="3361540"/>
            <a:ext cx="78580" cy="674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Прямая со стрелкой 42"/>
          <p:cNvCxnSpPr/>
          <p:nvPr/>
        </p:nvCxnSpPr>
        <p:spPr>
          <a:xfrm flipV="1">
            <a:off x="4716016" y="4077072"/>
            <a:ext cx="356117"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20072" y="4077072"/>
            <a:ext cx="915099" cy="369332"/>
          </a:xfrm>
          <a:prstGeom prst="rect">
            <a:avLst/>
          </a:prstGeom>
          <a:noFill/>
        </p:spPr>
        <p:txBody>
          <a:bodyPr wrap="square" rtlCol="0">
            <a:spAutoFit/>
          </a:bodyPr>
          <a:lstStyle/>
          <a:p>
            <a:r>
              <a:rPr lang="en-US" dirty="0" smtClean="0"/>
              <a:t>MP</a:t>
            </a:r>
            <a:endParaRPr lang="ru-RU" dirty="0"/>
          </a:p>
        </p:txBody>
      </p:sp>
      <p:sp>
        <p:nvSpPr>
          <p:cNvPr id="48" name="Полилиния 47"/>
          <p:cNvSpPr/>
          <p:nvPr/>
        </p:nvSpPr>
        <p:spPr>
          <a:xfrm>
            <a:off x="2153540" y="3517070"/>
            <a:ext cx="4254417" cy="1541710"/>
          </a:xfrm>
          <a:custGeom>
            <a:avLst/>
            <a:gdLst>
              <a:gd name="connsiteX0" fmla="*/ 0 w 4254417"/>
              <a:gd name="connsiteY0" fmla="*/ 1490766 h 1541710"/>
              <a:gd name="connsiteX1" fmla="*/ 1042587 w 4254417"/>
              <a:gd name="connsiteY1" fmla="*/ 302900 h 1541710"/>
              <a:gd name="connsiteX2" fmla="*/ 1845892 w 4254417"/>
              <a:gd name="connsiteY2" fmla="*/ 20889 h 1541710"/>
              <a:gd name="connsiteX3" fmla="*/ 1820254 w 4254417"/>
              <a:gd name="connsiteY3" fmla="*/ 20889 h 1541710"/>
              <a:gd name="connsiteX4" fmla="*/ 2948299 w 4254417"/>
              <a:gd name="connsiteY4" fmla="*/ 439633 h 1541710"/>
              <a:gd name="connsiteX5" fmla="*/ 2939753 w 4254417"/>
              <a:gd name="connsiteY5" fmla="*/ 431087 h 1541710"/>
              <a:gd name="connsiteX6" fmla="*/ 3931066 w 4254417"/>
              <a:gd name="connsiteY6" fmla="*/ 1225846 h 1541710"/>
              <a:gd name="connsiteX7" fmla="*/ 4213077 w 4254417"/>
              <a:gd name="connsiteY7" fmla="*/ 1516403 h 1541710"/>
              <a:gd name="connsiteX8" fmla="*/ 4247260 w 4254417"/>
              <a:gd name="connsiteY8" fmla="*/ 1507857 h 154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4417" h="1541710">
                <a:moveTo>
                  <a:pt x="0" y="1490766"/>
                </a:moveTo>
                <a:cubicBezTo>
                  <a:pt x="367469" y="1019322"/>
                  <a:pt x="734938" y="547879"/>
                  <a:pt x="1042587" y="302900"/>
                </a:cubicBezTo>
                <a:cubicBezTo>
                  <a:pt x="1350236" y="57920"/>
                  <a:pt x="1716281" y="67891"/>
                  <a:pt x="1845892" y="20889"/>
                </a:cubicBezTo>
                <a:cubicBezTo>
                  <a:pt x="1975503" y="-26113"/>
                  <a:pt x="1820254" y="20889"/>
                  <a:pt x="1820254" y="20889"/>
                </a:cubicBezTo>
                <a:lnTo>
                  <a:pt x="2948299" y="439633"/>
                </a:lnTo>
                <a:cubicBezTo>
                  <a:pt x="3134882" y="507999"/>
                  <a:pt x="2939753" y="431087"/>
                  <a:pt x="2939753" y="431087"/>
                </a:cubicBezTo>
                <a:cubicBezTo>
                  <a:pt x="3103547" y="562122"/>
                  <a:pt x="3718845" y="1044960"/>
                  <a:pt x="3931066" y="1225846"/>
                </a:cubicBezTo>
                <a:cubicBezTo>
                  <a:pt x="4143287" y="1406732"/>
                  <a:pt x="4160378" y="1469401"/>
                  <a:pt x="4213077" y="1516403"/>
                </a:cubicBezTo>
                <a:cubicBezTo>
                  <a:pt x="4265776" y="1563405"/>
                  <a:pt x="4256518" y="1535631"/>
                  <a:pt x="4247260" y="15078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Блок-схема: узел 48"/>
          <p:cNvSpPr/>
          <p:nvPr/>
        </p:nvSpPr>
        <p:spPr>
          <a:xfrm>
            <a:off x="3923928" y="3517070"/>
            <a:ext cx="108012" cy="127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1" name="Прямая со стрелкой 50"/>
          <p:cNvCxnSpPr/>
          <p:nvPr/>
        </p:nvCxnSpPr>
        <p:spPr>
          <a:xfrm flipV="1">
            <a:off x="6012160" y="4166155"/>
            <a:ext cx="576064" cy="4869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15731" y="4067780"/>
            <a:ext cx="720080" cy="369332"/>
          </a:xfrm>
          <a:prstGeom prst="rect">
            <a:avLst/>
          </a:prstGeom>
          <a:noFill/>
        </p:spPr>
        <p:txBody>
          <a:bodyPr wrap="square" rtlCol="0">
            <a:spAutoFit/>
          </a:bodyPr>
          <a:lstStyle/>
          <a:p>
            <a:r>
              <a:rPr lang="en-US" dirty="0" smtClean="0"/>
              <a:t>AP</a:t>
            </a:r>
            <a:endParaRPr lang="ru-RU" dirty="0"/>
          </a:p>
        </p:txBody>
      </p:sp>
      <p:sp>
        <p:nvSpPr>
          <p:cNvPr id="53" name="TextBox 52"/>
          <p:cNvSpPr txBox="1"/>
          <p:nvPr/>
        </p:nvSpPr>
        <p:spPr>
          <a:xfrm>
            <a:off x="1403648" y="2996952"/>
            <a:ext cx="576064" cy="646331"/>
          </a:xfrm>
          <a:prstGeom prst="rect">
            <a:avLst/>
          </a:prstGeom>
          <a:noFill/>
        </p:spPr>
        <p:txBody>
          <a:bodyPr wrap="square" rtlCol="0">
            <a:spAutoFit/>
          </a:bodyPr>
          <a:lstStyle/>
          <a:p>
            <a:r>
              <a:rPr lang="en-US" dirty="0" smtClean="0"/>
              <a:t>MP</a:t>
            </a:r>
          </a:p>
          <a:p>
            <a:r>
              <a:rPr lang="en-US" dirty="0" smtClean="0"/>
              <a:t>AP</a:t>
            </a:r>
            <a:endParaRPr lang="ru-RU" dirty="0"/>
          </a:p>
        </p:txBody>
      </p:sp>
      <p:sp>
        <p:nvSpPr>
          <p:cNvPr id="54" name="TextBox 53"/>
          <p:cNvSpPr txBox="1"/>
          <p:nvPr/>
        </p:nvSpPr>
        <p:spPr>
          <a:xfrm>
            <a:off x="7164288" y="5229200"/>
            <a:ext cx="471523" cy="369332"/>
          </a:xfrm>
          <a:prstGeom prst="rect">
            <a:avLst/>
          </a:prstGeom>
          <a:noFill/>
        </p:spPr>
        <p:txBody>
          <a:bodyPr wrap="square" rtlCol="0">
            <a:spAutoFit/>
          </a:bodyPr>
          <a:lstStyle/>
          <a:p>
            <a:r>
              <a:rPr lang="en-US" b="1" dirty="0" smtClean="0"/>
              <a:t>L</a:t>
            </a:r>
            <a:endParaRPr lang="ru-RU" b="1" dirty="0"/>
          </a:p>
        </p:txBody>
      </p:sp>
    </p:spTree>
    <p:extLst>
      <p:ext uri="{BB962C8B-B14F-4D97-AF65-F5344CB8AC3E}">
        <p14:creationId xmlns:p14="http://schemas.microsoft.com/office/powerpoint/2010/main" val="5943318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Закон убывающей предельной производительности</a:t>
            </a:r>
            <a:endParaRPr lang="ru-RU" dirty="0"/>
          </a:p>
        </p:txBody>
      </p:sp>
      <p:sp>
        <p:nvSpPr>
          <p:cNvPr id="3" name="Объект 2"/>
          <p:cNvSpPr>
            <a:spLocks noGrp="1"/>
          </p:cNvSpPr>
          <p:nvPr>
            <p:ph idx="1"/>
          </p:nvPr>
        </p:nvSpPr>
        <p:spPr/>
        <p:txBody>
          <a:bodyPr/>
          <a:lstStyle/>
          <a:p>
            <a:pPr algn="just"/>
            <a:r>
              <a:rPr lang="ru-RU" dirty="0" smtClean="0"/>
              <a:t>Если при фиксированном объеме постоянного фактора наращивать применение переменного фактора, то производственный выпуск достигнет максимума и начнет снижаться.</a:t>
            </a:r>
            <a:endParaRPr lang="ru-RU" dirty="0"/>
          </a:p>
        </p:txBody>
      </p:sp>
    </p:spTree>
    <p:extLst>
      <p:ext uri="{BB962C8B-B14F-4D97-AF65-F5344CB8AC3E}">
        <p14:creationId xmlns:p14="http://schemas.microsoft.com/office/powerpoint/2010/main" val="387019054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0" y="1635125"/>
            <a:ext cx="9144000" cy="0"/>
          </a:xfrm>
          <a:prstGeom prst="rect">
            <a:avLst/>
          </a:prstGeom>
          <a:noFill/>
          <a:ln w="9525">
            <a:noFill/>
            <a:miter lim="800000"/>
            <a:headEnd/>
            <a:tailEnd/>
          </a:ln>
          <a:effectLst/>
        </p:spPr>
        <p:txBody>
          <a:bodyPr wrap="none" anchor="ctr">
            <a:spAutoFit/>
          </a:bodyPr>
          <a:lstStyle/>
          <a:p>
            <a:endParaRPr lang="ru-RU"/>
          </a:p>
        </p:txBody>
      </p:sp>
      <p:pic>
        <p:nvPicPr>
          <p:cNvPr id="30724" name="Picture 4"/>
          <p:cNvPicPr>
            <a:picLocks noChangeAspect="1" noChangeArrowheads="1"/>
          </p:cNvPicPr>
          <p:nvPr/>
        </p:nvPicPr>
        <p:blipFill>
          <a:blip r:embed="rId2" cstate="print"/>
          <a:srcRect/>
          <a:stretch>
            <a:fillRect/>
          </a:stretch>
        </p:blipFill>
        <p:spPr bwMode="auto">
          <a:xfrm>
            <a:off x="0" y="0"/>
            <a:ext cx="7812088" cy="6092825"/>
          </a:xfrm>
          <a:prstGeom prst="rect">
            <a:avLst/>
          </a:prstGeom>
          <a:noFill/>
        </p:spPr>
      </p:pic>
      <p:sp>
        <p:nvSpPr>
          <p:cNvPr id="30726" name="Rectangle 6"/>
          <p:cNvSpPr>
            <a:spLocks noChangeArrowheads="1"/>
          </p:cNvSpPr>
          <p:nvPr/>
        </p:nvSpPr>
        <p:spPr bwMode="auto">
          <a:xfrm>
            <a:off x="2339975" y="5592763"/>
            <a:ext cx="4635500" cy="1249362"/>
          </a:xfrm>
          <a:prstGeom prst="rect">
            <a:avLst/>
          </a:prstGeom>
          <a:noFill/>
          <a:ln w="9525">
            <a:noFill/>
            <a:miter lim="800000"/>
            <a:headEnd/>
            <a:tailEnd/>
          </a:ln>
          <a:effectLst/>
        </p:spPr>
        <p:txBody>
          <a:bodyPr anchor="ctr">
            <a:spAutoFit/>
          </a:bodyPr>
          <a:lstStyle/>
          <a:p>
            <a:pPr algn="ctr"/>
            <a:r>
              <a:rPr lang="ru-RU" sz="1200">
                <a:cs typeface="Times New Roman" pitchFamily="18" charset="0"/>
              </a:rPr>
              <a:t>.</a:t>
            </a:r>
            <a:endParaRPr lang="ru-RU" sz="1200"/>
          </a:p>
          <a:p>
            <a:pPr algn="ctr"/>
            <a:endParaRPr lang="ru-RU" sz="1200"/>
          </a:p>
          <a:p>
            <a:pPr algn="ctr"/>
            <a:endParaRPr lang="ru-RU" sz="1200"/>
          </a:p>
          <a:p>
            <a:pPr algn="ctr"/>
            <a:r>
              <a:rPr lang="ru-RU" sz="2000" b="1">
                <a:cs typeface="Times New Roman" pitchFamily="18" charset="0"/>
              </a:rPr>
              <a:t> Кривые общего (ТР), среднего (АР) и предельного (МР) продуктов</a:t>
            </a:r>
            <a:endParaRPr lang="ru-RU" sz="2000" b="1"/>
          </a:p>
        </p:txBody>
      </p:sp>
    </p:spTree>
    <p:extLst>
      <p:ext uri="{BB962C8B-B14F-4D97-AF65-F5344CB8AC3E}">
        <p14:creationId xmlns:p14="http://schemas.microsoft.com/office/powerpoint/2010/main" val="12458682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dirty="0" smtClean="0"/>
              <a:t>3.</a:t>
            </a:r>
            <a:endParaRPr lang="ru-RU" dirty="0"/>
          </a:p>
        </p:txBody>
      </p:sp>
    </p:spTree>
    <p:extLst>
      <p:ext uri="{BB962C8B-B14F-4D97-AF65-F5344CB8AC3E}">
        <p14:creationId xmlns:p14="http://schemas.microsoft.com/office/powerpoint/2010/main" val="18673704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ctrTitle"/>
          </p:nvPr>
        </p:nvSpPr>
        <p:spPr>
          <a:xfrm>
            <a:off x="685800" y="188913"/>
            <a:ext cx="7772400" cy="2160587"/>
          </a:xfrm>
        </p:spPr>
        <p:txBody>
          <a:bodyPr/>
          <a:lstStyle/>
          <a:p>
            <a:pPr eaLnBrk="1" hangingPunct="1"/>
            <a:r>
              <a:rPr lang="ru-RU" b="1" i="1" smtClean="0"/>
              <a:t>Издержки производства</a:t>
            </a:r>
            <a:r>
              <a:rPr lang="ru-RU" smtClean="0"/>
              <a:t> –</a:t>
            </a:r>
          </a:p>
        </p:txBody>
      </p:sp>
      <p:sp>
        <p:nvSpPr>
          <p:cNvPr id="38915" name="Rectangle 6"/>
          <p:cNvSpPr>
            <a:spLocks noGrp="1" noChangeArrowheads="1"/>
          </p:cNvSpPr>
          <p:nvPr>
            <p:ph type="subTitle" idx="1"/>
          </p:nvPr>
        </p:nvSpPr>
        <p:spPr>
          <a:xfrm>
            <a:off x="467544" y="2204864"/>
            <a:ext cx="8353425" cy="3433762"/>
          </a:xfrm>
        </p:spPr>
        <p:txBody>
          <a:bodyPr/>
          <a:lstStyle/>
          <a:p>
            <a:pPr algn="just" eaLnBrk="1" hangingPunct="1"/>
            <a:r>
              <a:rPr lang="ru-RU" dirty="0" smtClean="0">
                <a:solidFill>
                  <a:srgbClr val="C00000"/>
                </a:solidFill>
              </a:rPr>
              <a:t>это выраженные в стоимостной форме затраты по производству, связанные с отказом от альтернативного использования ресурсов. </a:t>
            </a:r>
          </a:p>
        </p:txBody>
      </p:sp>
    </p:spTree>
    <p:extLst>
      <p:ext uri="{BB962C8B-B14F-4D97-AF65-F5344CB8AC3E}">
        <p14:creationId xmlns:p14="http://schemas.microsoft.com/office/powerpoint/2010/main" val="147194131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smtClean="0"/>
              <a:t>Структура издержек</a:t>
            </a:r>
            <a:r>
              <a:rPr lang="en-US" smtClean="0"/>
              <a:t> </a:t>
            </a:r>
            <a:endParaRPr lang="ru-RU" smtClean="0"/>
          </a:p>
        </p:txBody>
      </p:sp>
      <p:sp>
        <p:nvSpPr>
          <p:cNvPr id="39939" name="Rectangle 3"/>
          <p:cNvSpPr>
            <a:spLocks noGrp="1" noChangeArrowheads="1"/>
          </p:cNvSpPr>
          <p:nvPr>
            <p:ph type="body" idx="1"/>
          </p:nvPr>
        </p:nvSpPr>
        <p:spPr>
          <a:xfrm>
            <a:off x="0" y="1125538"/>
            <a:ext cx="9144000" cy="5732462"/>
          </a:xfrm>
        </p:spPr>
        <p:txBody>
          <a:bodyPr/>
          <a:lstStyle/>
          <a:p>
            <a:pPr eaLnBrk="1" hangingPunct="1">
              <a:buFontTx/>
              <a:buNone/>
            </a:pPr>
            <a:endParaRPr lang="ru-RU" smtClean="0">
              <a:solidFill>
                <a:schemeClr val="bg1"/>
              </a:solidFill>
            </a:endParaRPr>
          </a:p>
        </p:txBody>
      </p:sp>
      <p:sp>
        <p:nvSpPr>
          <p:cNvPr id="39940" name="Rectangle 4"/>
          <p:cNvSpPr>
            <a:spLocks noChangeArrowheads="1"/>
          </p:cNvSpPr>
          <p:nvPr/>
        </p:nvSpPr>
        <p:spPr bwMode="auto">
          <a:xfrm>
            <a:off x="1116013" y="2276475"/>
            <a:ext cx="1943100" cy="865188"/>
          </a:xfrm>
          <a:prstGeom prst="rect">
            <a:avLst/>
          </a:prstGeom>
          <a:solidFill>
            <a:schemeClr val="accent1"/>
          </a:solidFill>
          <a:ln w="9525">
            <a:solidFill>
              <a:schemeClr val="tx1"/>
            </a:solidFill>
            <a:miter lim="800000"/>
            <a:headEnd/>
            <a:tailEnd/>
          </a:ln>
        </p:spPr>
        <p:txBody>
          <a:bodyPr wrap="none" anchor="ctr"/>
          <a:lstStyle/>
          <a:p>
            <a:pPr algn="ctr"/>
            <a:r>
              <a:rPr lang="ru-RU" sz="1800" b="1"/>
              <a:t>Явные издержки</a:t>
            </a:r>
          </a:p>
        </p:txBody>
      </p:sp>
      <p:sp>
        <p:nvSpPr>
          <p:cNvPr id="39941" name="Rectangle 5"/>
          <p:cNvSpPr>
            <a:spLocks noChangeArrowheads="1"/>
          </p:cNvSpPr>
          <p:nvPr/>
        </p:nvSpPr>
        <p:spPr bwMode="auto">
          <a:xfrm>
            <a:off x="3779838" y="2276475"/>
            <a:ext cx="2232025" cy="865188"/>
          </a:xfrm>
          <a:prstGeom prst="rect">
            <a:avLst/>
          </a:prstGeom>
          <a:solidFill>
            <a:schemeClr val="accent1"/>
          </a:solidFill>
          <a:ln w="9525">
            <a:solidFill>
              <a:schemeClr val="tx1"/>
            </a:solidFill>
            <a:miter lim="800000"/>
            <a:headEnd/>
            <a:tailEnd/>
          </a:ln>
        </p:spPr>
        <p:txBody>
          <a:bodyPr wrap="none" anchor="ctr"/>
          <a:lstStyle/>
          <a:p>
            <a:pPr algn="ctr"/>
            <a:r>
              <a:rPr lang="ru-RU" sz="1800" b="1"/>
              <a:t>Неявные издержки</a:t>
            </a:r>
          </a:p>
        </p:txBody>
      </p:sp>
      <p:sp>
        <p:nvSpPr>
          <p:cNvPr id="39942" name="Line 6"/>
          <p:cNvSpPr>
            <a:spLocks noChangeShapeType="1"/>
          </p:cNvSpPr>
          <p:nvPr/>
        </p:nvSpPr>
        <p:spPr bwMode="auto">
          <a:xfrm>
            <a:off x="1979613" y="3141663"/>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9943" name="Text Box 7"/>
          <p:cNvSpPr txBox="1">
            <a:spLocks noChangeArrowheads="1"/>
          </p:cNvSpPr>
          <p:nvPr/>
        </p:nvSpPr>
        <p:spPr bwMode="auto">
          <a:xfrm>
            <a:off x="1563688" y="4570413"/>
            <a:ext cx="1063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endParaRPr lang="ru-RU" sz="1800"/>
          </a:p>
        </p:txBody>
      </p:sp>
      <p:sp>
        <p:nvSpPr>
          <p:cNvPr id="39944" name="Text Box 8"/>
          <p:cNvSpPr txBox="1">
            <a:spLocks noChangeArrowheads="1"/>
          </p:cNvSpPr>
          <p:nvPr/>
        </p:nvSpPr>
        <p:spPr bwMode="auto">
          <a:xfrm>
            <a:off x="1490663" y="47148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endParaRPr lang="ru-RU" sz="1800"/>
          </a:p>
        </p:txBody>
      </p:sp>
      <p:sp>
        <p:nvSpPr>
          <p:cNvPr id="39945" name="Text Box 9"/>
          <p:cNvSpPr txBox="1">
            <a:spLocks noChangeArrowheads="1"/>
          </p:cNvSpPr>
          <p:nvPr/>
        </p:nvSpPr>
        <p:spPr bwMode="auto">
          <a:xfrm>
            <a:off x="755650" y="4076700"/>
            <a:ext cx="266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endParaRPr lang="ru-RU" sz="1800"/>
          </a:p>
        </p:txBody>
      </p:sp>
      <p:sp>
        <p:nvSpPr>
          <p:cNvPr id="39946" name="Text Box 10"/>
          <p:cNvSpPr txBox="1">
            <a:spLocks noChangeArrowheads="1"/>
          </p:cNvSpPr>
          <p:nvPr/>
        </p:nvSpPr>
        <p:spPr bwMode="auto">
          <a:xfrm>
            <a:off x="971550" y="4221163"/>
            <a:ext cx="2144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endParaRPr lang="ru-RU" sz="1800"/>
          </a:p>
        </p:txBody>
      </p:sp>
      <p:sp>
        <p:nvSpPr>
          <p:cNvPr id="39947" name="Text Box 11"/>
          <p:cNvSpPr txBox="1">
            <a:spLocks noChangeArrowheads="1"/>
          </p:cNvSpPr>
          <p:nvPr/>
        </p:nvSpPr>
        <p:spPr bwMode="auto">
          <a:xfrm>
            <a:off x="260350" y="4168775"/>
            <a:ext cx="1858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r>
              <a:rPr lang="ru-RU" sz="1800" b="1"/>
              <a:t>Бухгалтерские</a:t>
            </a:r>
          </a:p>
        </p:txBody>
      </p:sp>
      <p:sp>
        <p:nvSpPr>
          <p:cNvPr id="39948" name="Line 12"/>
          <p:cNvSpPr>
            <a:spLocks noChangeShapeType="1"/>
          </p:cNvSpPr>
          <p:nvPr/>
        </p:nvSpPr>
        <p:spPr bwMode="auto">
          <a:xfrm>
            <a:off x="1835150" y="4581525"/>
            <a:ext cx="0"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9949" name="Line 13"/>
          <p:cNvSpPr>
            <a:spLocks noChangeShapeType="1"/>
          </p:cNvSpPr>
          <p:nvPr/>
        </p:nvSpPr>
        <p:spPr bwMode="auto">
          <a:xfrm>
            <a:off x="1835150" y="5373688"/>
            <a:ext cx="3457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9950" name="Line 14"/>
          <p:cNvSpPr>
            <a:spLocks noChangeShapeType="1"/>
          </p:cNvSpPr>
          <p:nvPr/>
        </p:nvSpPr>
        <p:spPr bwMode="auto">
          <a:xfrm flipV="1">
            <a:off x="5364163" y="3141663"/>
            <a:ext cx="0" cy="2232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9951" name="Text Box 15"/>
          <p:cNvSpPr txBox="1">
            <a:spLocks noChangeArrowheads="1"/>
          </p:cNvSpPr>
          <p:nvPr/>
        </p:nvSpPr>
        <p:spPr bwMode="auto">
          <a:xfrm>
            <a:off x="3059113" y="3716338"/>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ru-RU" sz="2400" b="1"/>
              <a:t>+</a:t>
            </a:r>
          </a:p>
        </p:txBody>
      </p:sp>
      <p:sp>
        <p:nvSpPr>
          <p:cNvPr id="39952" name="Text Box 16"/>
          <p:cNvSpPr txBox="1">
            <a:spLocks noChangeArrowheads="1"/>
          </p:cNvSpPr>
          <p:nvPr/>
        </p:nvSpPr>
        <p:spPr bwMode="auto">
          <a:xfrm>
            <a:off x="3492500" y="5722938"/>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pPr algn="ctr" eaLnBrk="1" hangingPunct="1">
              <a:spcBef>
                <a:spcPct val="50000"/>
              </a:spcBef>
            </a:pPr>
            <a:r>
              <a:rPr lang="ru-RU" sz="2400" b="1"/>
              <a:t>Экономические</a:t>
            </a:r>
          </a:p>
        </p:txBody>
      </p:sp>
    </p:spTree>
    <p:extLst>
      <p:ext uri="{BB962C8B-B14F-4D97-AF65-F5344CB8AC3E}">
        <p14:creationId xmlns:p14="http://schemas.microsoft.com/office/powerpoint/2010/main" val="123096515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Явные(бухгалтерские)</a:t>
            </a:r>
            <a:endParaRPr lang="ru-RU" dirty="0"/>
          </a:p>
        </p:txBody>
      </p:sp>
      <p:sp>
        <p:nvSpPr>
          <p:cNvPr id="3" name="Объект 2"/>
          <p:cNvSpPr>
            <a:spLocks noGrp="1"/>
          </p:cNvSpPr>
          <p:nvPr>
            <p:ph idx="1"/>
          </p:nvPr>
        </p:nvSpPr>
        <p:spPr/>
        <p:txBody>
          <a:bodyPr/>
          <a:lstStyle/>
          <a:p>
            <a:r>
              <a:rPr lang="ru-RU" dirty="0" smtClean="0"/>
              <a:t>Затраты на приобретение израсходованных ресурсов в фактических ценах приобретения(плата за ресурсы поставщикам)</a:t>
            </a:r>
            <a:endParaRPr lang="ru-RU" dirty="0"/>
          </a:p>
        </p:txBody>
      </p:sp>
    </p:spTree>
    <p:extLst>
      <p:ext uri="{BB962C8B-B14F-4D97-AF65-F5344CB8AC3E}">
        <p14:creationId xmlns:p14="http://schemas.microsoft.com/office/powerpoint/2010/main" val="78912038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неявные</a:t>
            </a:r>
            <a:endParaRPr lang="ru-RU" dirty="0"/>
          </a:p>
        </p:txBody>
      </p:sp>
      <p:sp>
        <p:nvSpPr>
          <p:cNvPr id="3" name="Объект 2"/>
          <p:cNvSpPr>
            <a:spLocks noGrp="1"/>
          </p:cNvSpPr>
          <p:nvPr>
            <p:ph idx="1"/>
          </p:nvPr>
        </p:nvSpPr>
        <p:spPr/>
        <p:txBody>
          <a:bodyPr/>
          <a:lstStyle/>
          <a:p>
            <a:r>
              <a:rPr lang="ru-RU" dirty="0" smtClean="0"/>
              <a:t>Стоимость услуг собственных ресурсов фирмы, используемых в процессе производства (плата за ресурсы, которые принадлежат фирме)</a:t>
            </a:r>
            <a:endParaRPr lang="ru-RU" dirty="0"/>
          </a:p>
        </p:txBody>
      </p:sp>
    </p:spTree>
    <p:extLst>
      <p:ext uri="{BB962C8B-B14F-4D97-AF65-F5344CB8AC3E}">
        <p14:creationId xmlns:p14="http://schemas.microsoft.com/office/powerpoint/2010/main" val="27074354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b="1" i="1" dirty="0" smtClean="0"/>
              <a:t>Нормальная прибыль</a:t>
            </a:r>
          </a:p>
        </p:txBody>
      </p:sp>
      <p:sp>
        <p:nvSpPr>
          <p:cNvPr id="40963" name="Rectangle 3"/>
          <p:cNvSpPr>
            <a:spLocks noGrp="1" noChangeArrowheads="1"/>
          </p:cNvSpPr>
          <p:nvPr>
            <p:ph type="body" idx="1"/>
          </p:nvPr>
        </p:nvSpPr>
        <p:spPr/>
        <p:txBody>
          <a:bodyPr/>
          <a:lstStyle/>
          <a:p>
            <a:pPr algn="just" eaLnBrk="1" hangingPunct="1">
              <a:buFontTx/>
              <a:buNone/>
            </a:pPr>
            <a:r>
              <a:rPr lang="ru-RU" dirty="0" smtClean="0"/>
              <a:t>– это минимальная плата за удержание предпринимательских способностей от альтернативного использования. Она представляется в виде платы за ресурс «предпринимательство» и является формой неявных издержек.</a:t>
            </a:r>
          </a:p>
        </p:txBody>
      </p:sp>
    </p:spTree>
    <p:extLst>
      <p:ext uri="{BB962C8B-B14F-4D97-AF65-F5344CB8AC3E}">
        <p14:creationId xmlns:p14="http://schemas.microsoft.com/office/powerpoint/2010/main" val="37374159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b="1" i="1" smtClean="0"/>
              <a:t>Постоянные издержки (</a:t>
            </a:r>
            <a:r>
              <a:rPr lang="en-US" b="1" i="1" smtClean="0"/>
              <a:t>FC</a:t>
            </a:r>
            <a:r>
              <a:rPr lang="ru-RU" b="1" i="1" smtClean="0"/>
              <a:t>)</a:t>
            </a:r>
          </a:p>
        </p:txBody>
      </p:sp>
      <p:sp>
        <p:nvSpPr>
          <p:cNvPr id="41987" name="Rectangle 3"/>
          <p:cNvSpPr>
            <a:spLocks noGrp="1" noChangeArrowheads="1"/>
          </p:cNvSpPr>
          <p:nvPr>
            <p:ph type="body" idx="1"/>
          </p:nvPr>
        </p:nvSpPr>
        <p:spPr/>
        <p:txBody>
          <a:bodyPr/>
          <a:lstStyle/>
          <a:p>
            <a:pPr algn="just" eaLnBrk="1" hangingPunct="1">
              <a:buFontTx/>
              <a:buNone/>
            </a:pPr>
            <a:r>
              <a:rPr lang="ru-RU" dirty="0" smtClean="0"/>
              <a:t>– это стоимостные затраты производства, величина которых не зависит от объема производства. К постоянным издержкам относятся издержки, связанные с использованием зданий, сооружений, машин и производственного оборудования, капитальным ремонтом, административные расходы.</a:t>
            </a:r>
          </a:p>
        </p:txBody>
      </p:sp>
    </p:spTree>
    <p:extLst>
      <p:ext uri="{BB962C8B-B14F-4D97-AF65-F5344CB8AC3E}">
        <p14:creationId xmlns:p14="http://schemas.microsoft.com/office/powerpoint/2010/main" val="269534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476250"/>
          </a:xfrm>
        </p:spPr>
        <p:txBody>
          <a:bodyPr>
            <a:normAutofit fontScale="90000"/>
          </a:bodyPr>
          <a:lstStyle/>
          <a:p>
            <a:pPr eaLnBrk="1" hangingPunct="1"/>
            <a:r>
              <a:rPr lang="ru-RU" sz="3200" smtClean="0"/>
              <a:t>Литература</a:t>
            </a:r>
          </a:p>
        </p:txBody>
      </p:sp>
      <p:sp>
        <p:nvSpPr>
          <p:cNvPr id="4099" name="Rectangle 3"/>
          <p:cNvSpPr>
            <a:spLocks noGrp="1" noChangeArrowheads="1"/>
          </p:cNvSpPr>
          <p:nvPr>
            <p:ph type="body" idx="1"/>
          </p:nvPr>
        </p:nvSpPr>
        <p:spPr>
          <a:xfrm>
            <a:off x="395288" y="549275"/>
            <a:ext cx="8158162" cy="6696075"/>
          </a:xfrm>
        </p:spPr>
        <p:txBody>
          <a:bodyPr/>
          <a:lstStyle/>
          <a:p>
            <a:pPr marL="609600" indent="-609600" algn="just" eaLnBrk="1" hangingPunct="1">
              <a:lnSpc>
                <a:spcPct val="80000"/>
              </a:lnSpc>
              <a:buFontTx/>
              <a:buAutoNum type="arabicPeriod"/>
            </a:pPr>
            <a:r>
              <a:rPr lang="ru-RU" sz="2000" b="1" dirty="0" smtClean="0"/>
              <a:t>Экономическая теория: учеб. пособие для неэкономических специальностей / И.В. Новикова и др.; под ред. И.В. Новиковой. – Мн.: </a:t>
            </a:r>
            <a:r>
              <a:rPr lang="ru-RU" sz="2000" b="1" dirty="0" err="1" smtClean="0"/>
              <a:t>Акад.упр.при</a:t>
            </a:r>
            <a:r>
              <a:rPr lang="ru-RU" sz="2000" b="1" dirty="0" smtClean="0"/>
              <a:t> Президенте </a:t>
            </a:r>
            <a:r>
              <a:rPr lang="ru-RU" sz="2000" b="1" dirty="0" err="1" smtClean="0"/>
              <a:t>Респ</a:t>
            </a:r>
            <a:r>
              <a:rPr lang="ru-RU" sz="2000" b="1" dirty="0" smtClean="0"/>
              <a:t>. Беларусь, 2016. гл.1,3,7.</a:t>
            </a:r>
          </a:p>
          <a:p>
            <a:pPr marL="609600" indent="-609600" algn="just" eaLnBrk="1" hangingPunct="1">
              <a:lnSpc>
                <a:spcPct val="80000"/>
              </a:lnSpc>
              <a:buFontTx/>
              <a:buAutoNum type="arabicPeriod"/>
            </a:pPr>
            <a:r>
              <a:rPr lang="ru-RU" sz="2000" b="1" dirty="0" smtClean="0"/>
              <a:t>Новикова И.В.,</a:t>
            </a:r>
            <a:r>
              <a:rPr lang="ru-RU" sz="2000" b="1" dirty="0" err="1" smtClean="0"/>
              <a:t>Коврей</a:t>
            </a:r>
            <a:r>
              <a:rPr lang="ru-RU" sz="2000" b="1" dirty="0" smtClean="0"/>
              <a:t> В.А., </a:t>
            </a:r>
            <a:r>
              <a:rPr lang="ru-RU" sz="2000" b="1" dirty="0" err="1" smtClean="0"/>
              <a:t>А.М.Зеневич</a:t>
            </a:r>
            <a:r>
              <a:rPr lang="ru-RU" sz="2000" b="1" dirty="0" smtClean="0"/>
              <a:t>, </a:t>
            </a:r>
            <a:r>
              <a:rPr lang="ru-RU" sz="2000" b="1" dirty="0" err="1" smtClean="0"/>
              <a:t>Шаркова</a:t>
            </a:r>
            <a:r>
              <a:rPr lang="ru-RU" sz="2000" b="1" dirty="0" smtClean="0"/>
              <a:t> О.Э Основы экономической теории: структурно-логические </a:t>
            </a:r>
            <a:r>
              <a:rPr lang="ru-RU" sz="2000" b="1" dirty="0" err="1" smtClean="0"/>
              <a:t>схемы:учеб-метод.пособие</a:t>
            </a:r>
            <a:r>
              <a:rPr lang="en-US" sz="2000" b="1" dirty="0" smtClean="0"/>
              <a:t>/</a:t>
            </a:r>
            <a:r>
              <a:rPr lang="ru-RU" sz="2000" b="1" dirty="0" smtClean="0"/>
              <a:t>И.В .Новикова </a:t>
            </a:r>
            <a:r>
              <a:rPr lang="en-US" sz="2000" b="1" dirty="0" smtClean="0"/>
              <a:t>[</a:t>
            </a:r>
            <a:r>
              <a:rPr lang="ru-RU" sz="2000" b="1" dirty="0" smtClean="0"/>
              <a:t>и др.</a:t>
            </a:r>
            <a:r>
              <a:rPr lang="en-US" sz="2000" b="1" dirty="0" smtClean="0"/>
              <a:t>]</a:t>
            </a:r>
            <a:r>
              <a:rPr lang="ru-RU" sz="2000" b="1" dirty="0" smtClean="0"/>
              <a:t>. – </a:t>
            </a:r>
            <a:r>
              <a:rPr lang="ru-RU" sz="2000" b="1" dirty="0" err="1" smtClean="0"/>
              <a:t>Минск:Акад.упр</a:t>
            </a:r>
            <a:r>
              <a:rPr lang="ru-RU" sz="2000" b="1" dirty="0" smtClean="0"/>
              <a:t>. При Президенте </a:t>
            </a:r>
            <a:r>
              <a:rPr lang="ru-RU" sz="2000" b="1" dirty="0" err="1" smtClean="0"/>
              <a:t>Респ</a:t>
            </a:r>
            <a:r>
              <a:rPr lang="ru-RU" sz="2000" b="1" dirty="0" smtClean="0"/>
              <a:t>. Беларусь, 2015.-275с.</a:t>
            </a:r>
            <a:endParaRPr lang="en-US" sz="2000" b="1" dirty="0" smtClean="0"/>
          </a:p>
          <a:p>
            <a:pPr marL="609600" indent="-609600" algn="just" eaLnBrk="1" hangingPunct="1">
              <a:lnSpc>
                <a:spcPct val="80000"/>
              </a:lnSpc>
              <a:buFontTx/>
              <a:buAutoNum type="arabicPeriod"/>
            </a:pPr>
            <a:r>
              <a:rPr lang="ru-RU" sz="2000" b="1" dirty="0" smtClean="0"/>
              <a:t>Микроэкономика: учеб. пособие/ И.В. Новикова, Ю.М. Ясинский, А.О. Тихонов и др.; под ред. И.В. Новиковой и Ю.М. Ясинского. – Мн.: </a:t>
            </a:r>
            <a:r>
              <a:rPr lang="ru-RU" sz="2000" b="1" dirty="0" err="1" smtClean="0"/>
              <a:t>Акад.упр.при</a:t>
            </a:r>
            <a:r>
              <a:rPr lang="ru-RU" sz="2000" b="1" dirty="0" smtClean="0"/>
              <a:t> Президенте </a:t>
            </a:r>
            <a:r>
              <a:rPr lang="ru-RU" sz="2000" b="1" dirty="0" err="1" smtClean="0"/>
              <a:t>Респ</a:t>
            </a:r>
            <a:r>
              <a:rPr lang="ru-RU" sz="2000" b="1" dirty="0" smtClean="0"/>
              <a:t>. Беларусь, 2014,гл.2,12.</a:t>
            </a:r>
          </a:p>
          <a:p>
            <a:pPr marL="609600" indent="-609600" eaLnBrk="1" hangingPunct="1">
              <a:lnSpc>
                <a:spcPct val="80000"/>
              </a:lnSpc>
              <a:buFontTx/>
              <a:buAutoNum type="arabicPeriod"/>
            </a:pPr>
            <a:r>
              <a:rPr lang="ru-RU" sz="2000" b="1" dirty="0" smtClean="0"/>
              <a:t>Экономическая теория: курс </a:t>
            </a:r>
            <a:r>
              <a:rPr lang="ru-RU" sz="2000" b="1" dirty="0" err="1" smtClean="0"/>
              <a:t>интенсив</a:t>
            </a:r>
            <a:r>
              <a:rPr lang="ru-RU" sz="2000" b="1" dirty="0" smtClean="0"/>
              <a:t>. </a:t>
            </a:r>
            <a:r>
              <a:rPr lang="ru-RU" sz="2000" b="1" dirty="0" err="1" smtClean="0"/>
              <a:t>подгот</a:t>
            </a:r>
            <a:r>
              <a:rPr lang="ru-RU" sz="2000" b="1" dirty="0" smtClean="0"/>
              <a:t>./ И.В. Новикова [и др.]; под ред. И.В. Новиковой, Ю.М. Ясинского. – Минск: </a:t>
            </a:r>
            <a:r>
              <a:rPr lang="ru-RU" sz="2000" b="1" dirty="0" err="1" smtClean="0"/>
              <a:t>ТетраСистемс</a:t>
            </a:r>
            <a:r>
              <a:rPr lang="ru-RU" sz="2000" b="1" dirty="0" smtClean="0"/>
              <a:t>, 2008-2014. гл.1,3,7.</a:t>
            </a:r>
          </a:p>
          <a:p>
            <a:pPr marL="609600" indent="-609600" eaLnBrk="1" hangingPunct="1">
              <a:lnSpc>
                <a:spcPct val="80000"/>
              </a:lnSpc>
              <a:buFontTx/>
              <a:buAutoNum type="arabicPeriod"/>
            </a:pPr>
            <a:r>
              <a:rPr lang="ru-RU" sz="2000" b="1" dirty="0" smtClean="0"/>
              <a:t>Микроэкономика: курс </a:t>
            </a:r>
            <a:r>
              <a:rPr lang="ru-RU" sz="2000" b="1" dirty="0" err="1" smtClean="0"/>
              <a:t>интенсив</a:t>
            </a:r>
            <a:r>
              <a:rPr lang="ru-RU" sz="2000" b="1" dirty="0" smtClean="0"/>
              <a:t>. </a:t>
            </a:r>
            <a:r>
              <a:rPr lang="ru-RU" sz="2000" b="1" dirty="0" err="1" smtClean="0"/>
              <a:t>подгот</a:t>
            </a:r>
            <a:r>
              <a:rPr lang="ru-RU" sz="2000" b="1" dirty="0" smtClean="0"/>
              <a:t>./ И.В. Новикова [и др.]; под ред. И.В. Новиковой, Ю.М. Ясинского. – Минск: </a:t>
            </a:r>
            <a:r>
              <a:rPr lang="ru-RU" sz="2000" b="1" dirty="0" err="1" smtClean="0"/>
              <a:t>ТетраСистемс</a:t>
            </a:r>
            <a:r>
              <a:rPr lang="ru-RU" sz="2000" b="1" dirty="0" smtClean="0"/>
              <a:t>, 2008-2014. гл.2,12</a:t>
            </a:r>
          </a:p>
          <a:p>
            <a:pPr marL="609600" indent="-609600" algn="just" eaLnBrk="1" hangingPunct="1">
              <a:lnSpc>
                <a:spcPct val="80000"/>
              </a:lnSpc>
              <a:buFontTx/>
              <a:buAutoNum type="arabicPeriod"/>
            </a:pPr>
            <a:r>
              <a:rPr lang="ru-RU" sz="2000" b="1" dirty="0" smtClean="0"/>
              <a:t>Новикова И.В. Глобализация, государство	 и рынок: Ретроспектива и перспектива взаимодействия –  Минск: Академия управления при Президенте Республики Беларусь, 2009. – Гл. 1.</a:t>
            </a:r>
            <a:r>
              <a:rPr lang="ru-RU" sz="2000" dirty="0" smtClean="0"/>
              <a:t> </a:t>
            </a:r>
          </a:p>
        </p:txBody>
      </p:sp>
    </p:spTree>
    <p:extLst>
      <p:ext uri="{BB962C8B-B14F-4D97-AF65-F5344CB8AC3E}">
        <p14:creationId xmlns:p14="http://schemas.microsoft.com/office/powerpoint/2010/main" val="1570258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mp;Rcy;&amp;icy;&amp;scy;. 10. &amp;Ncy;&amp;ocy;&amp;vcy;&amp;ocy;&amp;vcy;&amp;vcy;&amp;iecy;&amp;dcy;&amp;iecy;&amp;ncy;&amp;icy;&amp;yacy; &amp;pcy;&amp;ocy; &amp;SHcy;&amp;ucy;&amp;mcy;&amp;pcy;&amp;iecy;&amp;tcy;&amp;iecy;&amp;rcy;&amp;u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2041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ru-RU" b="1" i="1" smtClean="0"/>
              <a:t>Переменные издержки (</a:t>
            </a:r>
            <a:r>
              <a:rPr lang="en-US" b="1" i="1" smtClean="0"/>
              <a:t>VC</a:t>
            </a:r>
            <a:r>
              <a:rPr lang="ru-RU" b="1" i="1" smtClean="0"/>
              <a:t>)</a:t>
            </a:r>
          </a:p>
        </p:txBody>
      </p:sp>
      <p:sp>
        <p:nvSpPr>
          <p:cNvPr id="43011" name="Rectangle 3"/>
          <p:cNvSpPr>
            <a:spLocks noGrp="1" noChangeArrowheads="1"/>
          </p:cNvSpPr>
          <p:nvPr>
            <p:ph type="body" idx="1"/>
          </p:nvPr>
        </p:nvSpPr>
        <p:spPr/>
        <p:txBody>
          <a:bodyPr/>
          <a:lstStyle/>
          <a:p>
            <a:pPr algn="just" eaLnBrk="1" hangingPunct="1">
              <a:buFontTx/>
              <a:buNone/>
            </a:pPr>
            <a:r>
              <a:rPr lang="ru-RU" smtClean="0"/>
              <a:t>– это затраты, величина которых зависит от объема выпуска, изменяясь в определенной пропорции вследствие изменения объема производства. К переменным издержкам относятся затраты на сырье, электроэнергию, вспомогательные материалы, оплату труда и др.</a:t>
            </a:r>
          </a:p>
        </p:txBody>
      </p:sp>
    </p:spTree>
    <p:extLst>
      <p:ext uri="{BB962C8B-B14F-4D97-AF65-F5344CB8AC3E}">
        <p14:creationId xmlns:p14="http://schemas.microsoft.com/office/powerpoint/2010/main" val="5670757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ru-RU" sz="4000" b="1" i="1" smtClean="0"/>
              <a:t>Общие (валовые, совокупные) издержки (</a:t>
            </a:r>
            <a:r>
              <a:rPr lang="en-US" sz="4000" b="1" i="1" smtClean="0"/>
              <a:t>TC</a:t>
            </a:r>
            <a:r>
              <a:rPr lang="ru-RU" sz="4000" b="1" i="1" smtClean="0"/>
              <a:t>)</a:t>
            </a:r>
          </a:p>
        </p:txBody>
      </p:sp>
      <p:sp>
        <p:nvSpPr>
          <p:cNvPr id="44035" name="Rectangle 3"/>
          <p:cNvSpPr>
            <a:spLocks noGrp="1" noChangeArrowheads="1"/>
          </p:cNvSpPr>
          <p:nvPr>
            <p:ph type="body" idx="1"/>
          </p:nvPr>
        </p:nvSpPr>
        <p:spPr/>
        <p:txBody>
          <a:bodyPr/>
          <a:lstStyle/>
          <a:p>
            <a:pPr eaLnBrk="1" hangingPunct="1">
              <a:lnSpc>
                <a:spcPct val="90000"/>
              </a:lnSpc>
              <a:buFontTx/>
              <a:buNone/>
            </a:pPr>
            <a:r>
              <a:rPr lang="ru-RU" smtClean="0"/>
              <a:t>Совокупность постоянных и переменных издержек фирмы образуют </a:t>
            </a:r>
            <a:r>
              <a:rPr lang="ru-RU" b="1" i="1" smtClean="0"/>
              <a:t>общие (валовые, совокупные) издержки (</a:t>
            </a:r>
            <a:r>
              <a:rPr lang="en-US" b="1" i="1" smtClean="0"/>
              <a:t>TC</a:t>
            </a:r>
            <a:r>
              <a:rPr lang="ru-RU" b="1" i="1" smtClean="0"/>
              <a:t>)</a:t>
            </a:r>
            <a:r>
              <a:rPr lang="ru-RU" smtClean="0"/>
              <a:t>, т.е. суммарную величину издержек, понесенных по всем факторам производства, использовавшимся при производстве данного объема продукции:</a:t>
            </a:r>
            <a:endParaRPr lang="en-US" smtClean="0"/>
          </a:p>
          <a:p>
            <a:pPr algn="ctr" eaLnBrk="1" hangingPunct="1">
              <a:lnSpc>
                <a:spcPct val="90000"/>
              </a:lnSpc>
              <a:buFontTx/>
              <a:buNone/>
            </a:pPr>
            <a:r>
              <a:rPr lang="en-US" smtClean="0"/>
              <a:t>TC</a:t>
            </a:r>
            <a:r>
              <a:rPr lang="ru-RU" smtClean="0"/>
              <a:t> = </a:t>
            </a:r>
            <a:r>
              <a:rPr lang="en-US" smtClean="0"/>
              <a:t>FC</a:t>
            </a:r>
            <a:r>
              <a:rPr lang="ru-RU" smtClean="0"/>
              <a:t> + </a:t>
            </a:r>
            <a:r>
              <a:rPr lang="en-US" smtClean="0"/>
              <a:t>VC</a:t>
            </a:r>
            <a:endParaRPr lang="ru-RU" smtClean="0"/>
          </a:p>
        </p:txBody>
      </p:sp>
    </p:spTree>
    <p:extLst>
      <p:ext uri="{BB962C8B-B14F-4D97-AF65-F5344CB8AC3E}">
        <p14:creationId xmlns:p14="http://schemas.microsoft.com/office/powerpoint/2010/main" val="29655985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fontScale="90000"/>
          </a:bodyPr>
          <a:lstStyle/>
          <a:p>
            <a:pPr eaLnBrk="1" hangingPunct="1"/>
            <a:r>
              <a:rPr lang="ru-RU" sz="4000" b="1" i="1" smtClean="0"/>
              <a:t>Средние постоянные издержки (</a:t>
            </a:r>
            <a:r>
              <a:rPr lang="en-US" sz="4000" b="1" i="1" smtClean="0"/>
              <a:t>AFC</a:t>
            </a:r>
            <a:r>
              <a:rPr lang="ru-RU" sz="4000" b="1" i="1" smtClean="0"/>
              <a:t>)</a:t>
            </a:r>
          </a:p>
        </p:txBody>
      </p:sp>
      <p:sp>
        <p:nvSpPr>
          <p:cNvPr id="3076" name="Rectangle 3"/>
          <p:cNvSpPr>
            <a:spLocks noGrp="1" noChangeArrowheads="1"/>
          </p:cNvSpPr>
          <p:nvPr>
            <p:ph type="body" idx="1"/>
          </p:nvPr>
        </p:nvSpPr>
        <p:spPr>
          <a:xfrm>
            <a:off x="468313" y="1628775"/>
            <a:ext cx="8229600" cy="4525963"/>
          </a:xfrm>
        </p:spPr>
        <p:txBody>
          <a:bodyPr/>
          <a:lstStyle/>
          <a:p>
            <a:pPr eaLnBrk="1" hangingPunct="1">
              <a:buFontTx/>
              <a:buNone/>
            </a:pPr>
            <a:r>
              <a:rPr lang="ru-RU" smtClean="0"/>
              <a:t>– это величина постоянных издержек, приходящихся на единицу продукции: </a:t>
            </a:r>
          </a:p>
        </p:txBody>
      </p:sp>
      <p:sp>
        <p:nvSpPr>
          <p:cNvPr id="307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3074" name="Object 4"/>
          <p:cNvGraphicFramePr>
            <a:graphicFrameLocks noChangeAspect="1"/>
          </p:cNvGraphicFramePr>
          <p:nvPr/>
        </p:nvGraphicFramePr>
        <p:xfrm>
          <a:off x="2195513" y="3068638"/>
          <a:ext cx="3313112" cy="1846262"/>
        </p:xfrm>
        <a:graphic>
          <a:graphicData uri="http://schemas.openxmlformats.org/presentationml/2006/ole">
            <mc:AlternateContent xmlns:mc="http://schemas.openxmlformats.org/markup-compatibility/2006">
              <mc:Choice xmlns:v="urn:schemas-microsoft-com:vml" Requires="v">
                <p:oleObj spid="_x0000_s4098" name="Формула" r:id="rId3" imgW="749300" imgH="419100" progId="Equation.3">
                  <p:embed/>
                </p:oleObj>
              </mc:Choice>
              <mc:Fallback>
                <p:oleObj name="Формула" r:id="rId3" imgW="749300" imgH="41910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068638"/>
                        <a:ext cx="3313112"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05784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fontScale="90000"/>
          </a:bodyPr>
          <a:lstStyle/>
          <a:p>
            <a:pPr eaLnBrk="1" hangingPunct="1"/>
            <a:r>
              <a:rPr lang="ru-RU" sz="4000" b="1" i="1" smtClean="0"/>
              <a:t>Средние переменные издержки (</a:t>
            </a:r>
            <a:r>
              <a:rPr lang="en-US" sz="4000" b="1" i="1" smtClean="0"/>
              <a:t>AVC</a:t>
            </a:r>
            <a:r>
              <a:rPr lang="ru-RU" sz="4000" b="1" i="1" smtClean="0"/>
              <a:t>)</a:t>
            </a:r>
          </a:p>
        </p:txBody>
      </p:sp>
      <p:sp>
        <p:nvSpPr>
          <p:cNvPr id="4100" name="Rectangle 3"/>
          <p:cNvSpPr>
            <a:spLocks noGrp="1" noChangeArrowheads="1"/>
          </p:cNvSpPr>
          <p:nvPr>
            <p:ph type="body" idx="1"/>
          </p:nvPr>
        </p:nvSpPr>
        <p:spPr/>
        <p:txBody>
          <a:bodyPr/>
          <a:lstStyle/>
          <a:p>
            <a:pPr eaLnBrk="1" hangingPunct="1">
              <a:buFontTx/>
              <a:buNone/>
            </a:pPr>
            <a:r>
              <a:rPr lang="ru-RU" smtClean="0"/>
              <a:t>– величина переменных издержек, приходящихся на единицу продукции</a:t>
            </a:r>
          </a:p>
          <a:p>
            <a:pPr algn="ctr" eaLnBrk="1" hangingPunct="1">
              <a:buFontTx/>
              <a:buNone/>
            </a:pPr>
            <a:r>
              <a:rPr lang="ru-RU" smtClean="0"/>
              <a:t> </a:t>
            </a:r>
          </a:p>
        </p:txBody>
      </p:sp>
      <p:sp>
        <p:nvSpPr>
          <p:cNvPr id="41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4098" name="Object 4"/>
          <p:cNvGraphicFramePr>
            <a:graphicFrameLocks noChangeAspect="1"/>
          </p:cNvGraphicFramePr>
          <p:nvPr/>
        </p:nvGraphicFramePr>
        <p:xfrm>
          <a:off x="1908175" y="2636838"/>
          <a:ext cx="6084888" cy="3476625"/>
        </p:xfrm>
        <a:graphic>
          <a:graphicData uri="http://schemas.openxmlformats.org/presentationml/2006/ole">
            <mc:AlternateContent xmlns:mc="http://schemas.openxmlformats.org/markup-compatibility/2006">
              <mc:Choice xmlns:v="urn:schemas-microsoft-com:vml" Requires="v">
                <p:oleObj spid="_x0000_s5122" name="Формула" r:id="rId3" imgW="736600" imgH="419100" progId="Equation.3">
                  <p:embed/>
                </p:oleObj>
              </mc:Choice>
              <mc:Fallback>
                <p:oleObj name="Формула" r:id="rId3" imgW="736600" imgH="4191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636838"/>
                        <a:ext cx="6084888" cy="347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92926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ru-RU" sz="4000" b="1" i="1" smtClean="0"/>
              <a:t>Средние общие издержки (ATC)</a:t>
            </a:r>
          </a:p>
        </p:txBody>
      </p:sp>
      <p:sp>
        <p:nvSpPr>
          <p:cNvPr id="5124" name="Rectangle 3"/>
          <p:cNvSpPr>
            <a:spLocks noGrp="1" noChangeArrowheads="1"/>
          </p:cNvSpPr>
          <p:nvPr>
            <p:ph type="body" idx="1"/>
          </p:nvPr>
        </p:nvSpPr>
        <p:spPr/>
        <p:txBody>
          <a:bodyPr/>
          <a:lstStyle/>
          <a:p>
            <a:pPr eaLnBrk="1" hangingPunct="1">
              <a:buFontTx/>
              <a:buNone/>
            </a:pPr>
            <a:r>
              <a:rPr lang="ru-RU" smtClean="0"/>
              <a:t>представляют собой величину общих издержек, приходящихся на единицу произведенной продукции </a:t>
            </a:r>
          </a:p>
          <a:p>
            <a:pPr algn="ctr" eaLnBrk="1" hangingPunct="1">
              <a:buFontTx/>
              <a:buNone/>
            </a:pPr>
            <a:endParaRPr lang="ru-RU" smtClean="0"/>
          </a:p>
        </p:txBody>
      </p:sp>
      <p:sp>
        <p:nvSpPr>
          <p:cNvPr id="512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5122" name="Object 4"/>
          <p:cNvGraphicFramePr>
            <a:graphicFrameLocks noChangeAspect="1"/>
          </p:cNvGraphicFramePr>
          <p:nvPr/>
        </p:nvGraphicFramePr>
        <p:xfrm>
          <a:off x="2339975" y="3255963"/>
          <a:ext cx="3816350" cy="2208212"/>
        </p:xfrm>
        <a:graphic>
          <a:graphicData uri="http://schemas.openxmlformats.org/presentationml/2006/ole">
            <mc:AlternateContent xmlns:mc="http://schemas.openxmlformats.org/markup-compatibility/2006">
              <mc:Choice xmlns:v="urn:schemas-microsoft-com:vml" Requires="v">
                <p:oleObj spid="_x0000_s6146" name="Формула" r:id="rId3" imgW="723586" imgH="418918" progId="Equation.3">
                  <p:embed/>
                </p:oleObj>
              </mc:Choice>
              <mc:Fallback>
                <p:oleObj name="Формула" r:id="rId3" imgW="723586" imgH="418918"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255963"/>
                        <a:ext cx="3816350" cy="220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318203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ru-RU" smtClean="0"/>
              <a:t>или</a:t>
            </a:r>
          </a:p>
        </p:txBody>
      </p:sp>
      <p:sp>
        <p:nvSpPr>
          <p:cNvPr id="45059" name="Rectangle 3"/>
          <p:cNvSpPr>
            <a:spLocks noGrp="1" noChangeArrowheads="1"/>
          </p:cNvSpPr>
          <p:nvPr>
            <p:ph type="body" idx="1"/>
          </p:nvPr>
        </p:nvSpPr>
        <p:spPr/>
        <p:txBody>
          <a:bodyPr/>
          <a:lstStyle/>
          <a:p>
            <a:pPr algn="ctr" eaLnBrk="1" hangingPunct="1">
              <a:buFontTx/>
              <a:buNone/>
            </a:pPr>
            <a:endParaRPr lang="ru-RU" sz="4000" smtClean="0"/>
          </a:p>
          <a:p>
            <a:pPr algn="ctr" eaLnBrk="1" hangingPunct="1">
              <a:buFontTx/>
              <a:buNone/>
            </a:pPr>
            <a:endParaRPr lang="ru-RU" sz="4000" smtClean="0"/>
          </a:p>
          <a:p>
            <a:pPr algn="ctr" eaLnBrk="1" hangingPunct="1">
              <a:buFontTx/>
              <a:buNone/>
            </a:pPr>
            <a:r>
              <a:rPr lang="en-US" sz="4000" smtClean="0"/>
              <a:t>A</a:t>
            </a:r>
            <a:r>
              <a:rPr lang="ru-RU" sz="4000" smtClean="0"/>
              <a:t>TC = </a:t>
            </a:r>
            <a:r>
              <a:rPr lang="en-US" sz="4000" smtClean="0"/>
              <a:t>A</a:t>
            </a:r>
            <a:r>
              <a:rPr lang="ru-RU" sz="4000" smtClean="0"/>
              <a:t>FC + </a:t>
            </a:r>
            <a:r>
              <a:rPr lang="en-US" sz="4000" smtClean="0"/>
              <a:t>A</a:t>
            </a:r>
            <a:r>
              <a:rPr lang="ru-RU" sz="4000" smtClean="0"/>
              <a:t>VC. </a:t>
            </a:r>
          </a:p>
        </p:txBody>
      </p:sp>
    </p:spTree>
    <p:extLst>
      <p:ext uri="{BB962C8B-B14F-4D97-AF65-F5344CB8AC3E}">
        <p14:creationId xmlns:p14="http://schemas.microsoft.com/office/powerpoint/2010/main" val="13092806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ru-RU" b="1" i="1" smtClean="0"/>
              <a:t>Предельные издержки (</a:t>
            </a:r>
            <a:r>
              <a:rPr lang="en-US" b="1" i="1" smtClean="0"/>
              <a:t>MC</a:t>
            </a:r>
            <a:r>
              <a:rPr lang="ru-RU" b="1" i="1" smtClean="0"/>
              <a:t>)</a:t>
            </a:r>
          </a:p>
        </p:txBody>
      </p:sp>
      <p:sp>
        <p:nvSpPr>
          <p:cNvPr id="6148" name="Rectangle 3"/>
          <p:cNvSpPr>
            <a:spLocks noGrp="1" noChangeArrowheads="1"/>
          </p:cNvSpPr>
          <p:nvPr>
            <p:ph type="body" idx="1"/>
          </p:nvPr>
        </p:nvSpPr>
        <p:spPr/>
        <p:txBody>
          <a:bodyPr/>
          <a:lstStyle/>
          <a:p>
            <a:pPr algn="just" eaLnBrk="1" hangingPunct="1">
              <a:buFontTx/>
              <a:buNone/>
            </a:pPr>
            <a:r>
              <a:rPr lang="ru-RU" smtClean="0"/>
              <a:t>– это прирост общих издержек, вызванный увеличением объема выпуска на единицу продукции </a:t>
            </a:r>
          </a:p>
          <a:p>
            <a:pPr algn="ctr" eaLnBrk="1" hangingPunct="1">
              <a:buFontTx/>
              <a:buNone/>
            </a:pPr>
            <a:endParaRPr lang="ru-RU" smtClean="0"/>
          </a:p>
        </p:txBody>
      </p:sp>
      <p:sp>
        <p:nvSpPr>
          <p:cNvPr id="614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graphicFrame>
        <p:nvGraphicFramePr>
          <p:cNvPr id="6146" name="Object 4"/>
          <p:cNvGraphicFramePr>
            <a:graphicFrameLocks noChangeAspect="1"/>
          </p:cNvGraphicFramePr>
          <p:nvPr/>
        </p:nvGraphicFramePr>
        <p:xfrm>
          <a:off x="1403350" y="3425825"/>
          <a:ext cx="4537075" cy="2495550"/>
        </p:xfrm>
        <a:graphic>
          <a:graphicData uri="http://schemas.openxmlformats.org/presentationml/2006/ole">
            <mc:AlternateContent xmlns:mc="http://schemas.openxmlformats.org/markup-compatibility/2006">
              <mc:Choice xmlns:v="urn:schemas-microsoft-com:vml" Requires="v">
                <p:oleObj spid="_x0000_s7170" name="Формула" r:id="rId3" imgW="761669" imgH="418918" progId="Equation.3">
                  <p:embed/>
                </p:oleObj>
              </mc:Choice>
              <mc:Fallback>
                <p:oleObj name="Формула" r:id="rId3" imgW="761669" imgH="418918"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425825"/>
                        <a:ext cx="4537075"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411181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dirty="0" smtClean="0"/>
              <a:t>4.</a:t>
            </a:r>
            <a:endParaRPr lang="ru-RU" dirty="0"/>
          </a:p>
        </p:txBody>
      </p:sp>
    </p:spTree>
    <p:extLst>
      <p:ext uri="{BB962C8B-B14F-4D97-AF65-F5344CB8AC3E}">
        <p14:creationId xmlns:p14="http://schemas.microsoft.com/office/powerpoint/2010/main" val="416312671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sz="4000" b="1" i="1" smtClean="0"/>
              <a:t>Общий (совокупный) доход (</a:t>
            </a:r>
            <a:r>
              <a:rPr lang="en-US" sz="4000" b="1" i="1" smtClean="0"/>
              <a:t>TR</a:t>
            </a:r>
            <a:r>
              <a:rPr lang="ru-RU" sz="4000" b="1" i="1" smtClean="0"/>
              <a:t>)</a:t>
            </a:r>
            <a:r>
              <a:rPr lang="ru-RU" sz="4000" smtClean="0"/>
              <a:t>,</a:t>
            </a:r>
          </a:p>
        </p:txBody>
      </p:sp>
      <p:sp>
        <p:nvSpPr>
          <p:cNvPr id="46083" name="Rectangle 3"/>
          <p:cNvSpPr>
            <a:spLocks noGrp="1" noChangeArrowheads="1"/>
          </p:cNvSpPr>
          <p:nvPr>
            <p:ph type="body" idx="1"/>
          </p:nvPr>
        </p:nvSpPr>
        <p:spPr/>
        <p:txBody>
          <a:bodyPr/>
          <a:lstStyle/>
          <a:p>
            <a:pPr algn="just" eaLnBrk="1" hangingPunct="1">
              <a:lnSpc>
                <a:spcPct val="90000"/>
              </a:lnSpc>
              <a:buFontTx/>
              <a:buNone/>
            </a:pPr>
            <a:r>
              <a:rPr lang="ru-RU" smtClean="0"/>
              <a:t>Денежный доход, который получает фирма в результате реализации произведенной продукции, принимает форму </a:t>
            </a:r>
            <a:r>
              <a:rPr lang="ru-RU" b="1" i="1" smtClean="0"/>
              <a:t>общего (совокупного) дохода (</a:t>
            </a:r>
            <a:r>
              <a:rPr lang="en-US" b="1" i="1" smtClean="0"/>
              <a:t>TR</a:t>
            </a:r>
            <a:r>
              <a:rPr lang="ru-RU" b="1" i="1" smtClean="0"/>
              <a:t>)</a:t>
            </a:r>
            <a:r>
              <a:rPr lang="ru-RU" smtClean="0"/>
              <a:t>, величина которого зависит от рыночной цены (</a:t>
            </a:r>
            <a:r>
              <a:rPr lang="en-US" smtClean="0"/>
              <a:t>P</a:t>
            </a:r>
            <a:r>
              <a:rPr lang="ru-RU" smtClean="0"/>
              <a:t>) продаваемого товара и количества реализованной фирмой продукции (</a:t>
            </a:r>
            <a:r>
              <a:rPr lang="en-US" smtClean="0"/>
              <a:t>Q</a:t>
            </a:r>
            <a:r>
              <a:rPr lang="ru-RU" smtClean="0"/>
              <a:t>):</a:t>
            </a:r>
          </a:p>
          <a:p>
            <a:pPr algn="ctr" eaLnBrk="1" hangingPunct="1">
              <a:lnSpc>
                <a:spcPct val="90000"/>
              </a:lnSpc>
              <a:buFontTx/>
              <a:buNone/>
            </a:pPr>
            <a:r>
              <a:rPr lang="ru-RU" smtClean="0"/>
              <a:t> </a:t>
            </a:r>
            <a:r>
              <a:rPr lang="en-US" b="1" smtClean="0"/>
              <a:t>TR</a:t>
            </a:r>
            <a:r>
              <a:rPr lang="ru-RU" b="1" smtClean="0"/>
              <a:t> = </a:t>
            </a:r>
            <a:r>
              <a:rPr lang="en-US" b="1" smtClean="0"/>
              <a:t>P</a:t>
            </a:r>
            <a:r>
              <a:rPr lang="ru-RU" b="1" smtClean="0"/>
              <a:t>×</a:t>
            </a:r>
            <a:r>
              <a:rPr lang="en-US" b="1" smtClean="0"/>
              <a:t>Q</a:t>
            </a:r>
            <a:r>
              <a:rPr lang="ru-RU" b="1" smtClean="0"/>
              <a:t>.</a:t>
            </a:r>
          </a:p>
        </p:txBody>
      </p:sp>
    </p:spTree>
    <p:extLst>
      <p:ext uri="{BB962C8B-B14F-4D97-AF65-F5344CB8AC3E}">
        <p14:creationId xmlns:p14="http://schemas.microsoft.com/office/powerpoint/2010/main" val="422366016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ru-RU" b="1" i="1" smtClean="0"/>
              <a:t>Прибыль фирмы</a:t>
            </a:r>
          </a:p>
        </p:txBody>
      </p:sp>
      <p:sp>
        <p:nvSpPr>
          <p:cNvPr id="47107" name="Rectangle 3"/>
          <p:cNvSpPr>
            <a:spLocks noGrp="1" noChangeArrowheads="1"/>
          </p:cNvSpPr>
          <p:nvPr>
            <p:ph type="body" idx="1"/>
          </p:nvPr>
        </p:nvSpPr>
        <p:spPr/>
        <p:txBody>
          <a:bodyPr/>
          <a:lstStyle/>
          <a:p>
            <a:pPr eaLnBrk="1" hangingPunct="1">
              <a:buFontTx/>
              <a:buNone/>
            </a:pPr>
            <a:r>
              <a:rPr lang="ru-RU" smtClean="0"/>
              <a:t>образуется как разность между общим доходом и общими издержками </a:t>
            </a:r>
          </a:p>
          <a:p>
            <a:pPr algn="ctr" eaLnBrk="1" hangingPunct="1">
              <a:buFontTx/>
              <a:buNone/>
            </a:pPr>
            <a:r>
              <a:rPr lang="ru-RU" b="1" smtClean="0"/>
              <a:t>π(</a:t>
            </a:r>
            <a:r>
              <a:rPr lang="en-US" b="1" smtClean="0"/>
              <a:t>q</a:t>
            </a:r>
            <a:r>
              <a:rPr lang="ru-RU" b="1" smtClean="0"/>
              <a:t>) = </a:t>
            </a:r>
            <a:r>
              <a:rPr lang="en-US" b="1" smtClean="0"/>
              <a:t>TR</a:t>
            </a:r>
            <a:r>
              <a:rPr lang="ru-RU" b="1" smtClean="0"/>
              <a:t>(</a:t>
            </a:r>
            <a:r>
              <a:rPr lang="en-US" b="1" smtClean="0"/>
              <a:t>q</a:t>
            </a:r>
            <a:r>
              <a:rPr lang="ru-RU" b="1" smtClean="0"/>
              <a:t>) - ТС(</a:t>
            </a:r>
            <a:r>
              <a:rPr lang="en-US" b="1" smtClean="0"/>
              <a:t>q</a:t>
            </a:r>
            <a:r>
              <a:rPr lang="ru-RU" b="1" smtClean="0"/>
              <a:t>). </a:t>
            </a:r>
          </a:p>
        </p:txBody>
      </p:sp>
    </p:spTree>
    <p:extLst>
      <p:ext uri="{BB962C8B-B14F-4D97-AF65-F5344CB8AC3E}">
        <p14:creationId xmlns:p14="http://schemas.microsoft.com/office/powerpoint/2010/main" val="290352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noChangeAspect="1"/>
          </p:cNvGrpSpPr>
          <p:nvPr/>
        </p:nvGrpSpPr>
        <p:grpSpPr bwMode="auto">
          <a:xfrm>
            <a:off x="468313" y="908050"/>
            <a:ext cx="11593512" cy="5661025"/>
            <a:chOff x="1967" y="2256"/>
            <a:chExt cx="7574" cy="4461"/>
          </a:xfrm>
        </p:grpSpPr>
        <p:sp>
          <p:nvSpPr>
            <p:cNvPr id="20485" name="AutoShape 3"/>
            <p:cNvSpPr>
              <a:spLocks noChangeAspect="1" noChangeArrowheads="1"/>
            </p:cNvSpPr>
            <p:nvPr/>
          </p:nvSpPr>
          <p:spPr bwMode="auto">
            <a:xfrm>
              <a:off x="1967" y="2256"/>
              <a:ext cx="7574" cy="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20486" name="Line 4"/>
            <p:cNvSpPr>
              <a:spLocks noChangeShapeType="1"/>
            </p:cNvSpPr>
            <p:nvPr/>
          </p:nvSpPr>
          <p:spPr bwMode="auto">
            <a:xfrm flipV="1">
              <a:off x="2996" y="2395"/>
              <a:ext cx="1" cy="2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7" name="Line 5"/>
            <p:cNvSpPr>
              <a:spLocks noChangeShapeType="1"/>
            </p:cNvSpPr>
            <p:nvPr/>
          </p:nvSpPr>
          <p:spPr bwMode="auto">
            <a:xfrm>
              <a:off x="2996" y="4764"/>
              <a:ext cx="2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8" name="Arc 6"/>
            <p:cNvSpPr>
              <a:spLocks/>
            </p:cNvSpPr>
            <p:nvPr/>
          </p:nvSpPr>
          <p:spPr bwMode="auto">
            <a:xfrm>
              <a:off x="2996" y="2813"/>
              <a:ext cx="2057" cy="1951"/>
            </a:xfrm>
            <a:custGeom>
              <a:avLst/>
              <a:gdLst>
                <a:gd name="T0" fmla="*/ 0 w 21600"/>
                <a:gd name="T1" fmla="*/ 0 h 21600"/>
                <a:gd name="T2" fmla="*/ 196 w 21600"/>
                <a:gd name="T3" fmla="*/ 176 h 21600"/>
                <a:gd name="T4" fmla="*/ 0 w 21600"/>
                <a:gd name="T5" fmla="*/ 1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489" name="Text Box 7"/>
            <p:cNvSpPr txBox="1">
              <a:spLocks noChangeArrowheads="1"/>
            </p:cNvSpPr>
            <p:nvPr/>
          </p:nvSpPr>
          <p:spPr bwMode="auto">
            <a:xfrm>
              <a:off x="2902" y="2535"/>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A</a:t>
              </a:r>
              <a:endParaRPr lang="ru-RU" sz="1800"/>
            </a:p>
          </p:txBody>
        </p:sp>
        <p:sp>
          <p:nvSpPr>
            <p:cNvPr id="20490" name="Text Box 8"/>
            <p:cNvSpPr txBox="1">
              <a:spLocks noChangeArrowheads="1"/>
            </p:cNvSpPr>
            <p:nvPr/>
          </p:nvSpPr>
          <p:spPr bwMode="auto">
            <a:xfrm>
              <a:off x="3183" y="2535"/>
              <a:ext cx="37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B</a:t>
              </a:r>
              <a:endParaRPr lang="ru-RU" sz="1800"/>
            </a:p>
          </p:txBody>
        </p:sp>
        <p:sp>
          <p:nvSpPr>
            <p:cNvPr id="20491" name="Text Box 9"/>
            <p:cNvSpPr txBox="1">
              <a:spLocks noChangeArrowheads="1"/>
            </p:cNvSpPr>
            <p:nvPr/>
          </p:nvSpPr>
          <p:spPr bwMode="auto">
            <a:xfrm>
              <a:off x="3557" y="2674"/>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C</a:t>
              </a:r>
              <a:endParaRPr lang="ru-RU" sz="1800"/>
            </a:p>
          </p:txBody>
        </p:sp>
        <p:sp>
          <p:nvSpPr>
            <p:cNvPr id="20492" name="Text Box 10"/>
            <p:cNvSpPr txBox="1">
              <a:spLocks noChangeArrowheads="1"/>
            </p:cNvSpPr>
            <p:nvPr/>
          </p:nvSpPr>
          <p:spPr bwMode="auto">
            <a:xfrm>
              <a:off x="4118" y="2953"/>
              <a:ext cx="37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D</a:t>
              </a:r>
              <a:endParaRPr lang="ru-RU" sz="1800"/>
            </a:p>
          </p:txBody>
        </p:sp>
        <p:sp>
          <p:nvSpPr>
            <p:cNvPr id="20493" name="Text Box 11"/>
            <p:cNvSpPr txBox="1">
              <a:spLocks noChangeArrowheads="1"/>
            </p:cNvSpPr>
            <p:nvPr/>
          </p:nvSpPr>
          <p:spPr bwMode="auto">
            <a:xfrm>
              <a:off x="4585" y="3371"/>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E</a:t>
              </a:r>
              <a:endParaRPr lang="ru-RU" sz="1800"/>
            </a:p>
          </p:txBody>
        </p:sp>
        <p:sp>
          <p:nvSpPr>
            <p:cNvPr id="20494" name="Text Box 12"/>
            <p:cNvSpPr txBox="1">
              <a:spLocks noChangeArrowheads="1"/>
            </p:cNvSpPr>
            <p:nvPr/>
          </p:nvSpPr>
          <p:spPr bwMode="auto">
            <a:xfrm>
              <a:off x="5053" y="448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F</a:t>
              </a:r>
              <a:endParaRPr lang="ru-RU" sz="1800"/>
            </a:p>
          </p:txBody>
        </p:sp>
        <p:sp>
          <p:nvSpPr>
            <p:cNvPr id="20495" name="Text Box 13"/>
            <p:cNvSpPr txBox="1">
              <a:spLocks noChangeArrowheads="1"/>
            </p:cNvSpPr>
            <p:nvPr/>
          </p:nvSpPr>
          <p:spPr bwMode="auto">
            <a:xfrm>
              <a:off x="2622" y="2535"/>
              <a:ext cx="466"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r>
                <a:rPr lang="ru-RU" sz="900">
                  <a:latin typeface="Verdana" pitchFamily="34" charset="0"/>
                </a:rPr>
                <a:t>  </a:t>
              </a:r>
            </a:p>
            <a:p>
              <a:pPr algn="l" eaLnBrk="1" hangingPunct="1"/>
              <a:endParaRPr lang="ru-RU" sz="900">
                <a:latin typeface="Verdana" pitchFamily="34" charset="0"/>
              </a:endParaRPr>
            </a:p>
            <a:p>
              <a:pPr algn="l" eaLnBrk="1" hangingPunct="1"/>
              <a:r>
                <a:rPr lang="ru-RU" sz="900">
                  <a:latin typeface="Verdana" pitchFamily="34" charset="0"/>
                </a:rPr>
                <a:t>  </a:t>
              </a:r>
              <a:endParaRPr lang="ru-RU" sz="1800"/>
            </a:p>
          </p:txBody>
        </p:sp>
        <p:sp>
          <p:nvSpPr>
            <p:cNvPr id="20496" name="Line 14"/>
            <p:cNvSpPr>
              <a:spLocks noChangeShapeType="1"/>
            </p:cNvSpPr>
            <p:nvPr/>
          </p:nvSpPr>
          <p:spPr bwMode="auto">
            <a:xfrm>
              <a:off x="2996" y="3092"/>
              <a:ext cx="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97" name="Line 15"/>
            <p:cNvSpPr>
              <a:spLocks noChangeShapeType="1"/>
            </p:cNvSpPr>
            <p:nvPr/>
          </p:nvSpPr>
          <p:spPr bwMode="auto">
            <a:xfrm>
              <a:off x="2996" y="351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98" name="Line 16"/>
            <p:cNvSpPr>
              <a:spLocks noChangeShapeType="1"/>
            </p:cNvSpPr>
            <p:nvPr/>
          </p:nvSpPr>
          <p:spPr bwMode="auto">
            <a:xfrm>
              <a:off x="2996" y="4347"/>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99" name="Line 17"/>
            <p:cNvSpPr>
              <a:spLocks noChangeShapeType="1"/>
            </p:cNvSpPr>
            <p:nvPr/>
          </p:nvSpPr>
          <p:spPr bwMode="auto">
            <a:xfrm>
              <a:off x="2996" y="3929"/>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500" name="Line 18"/>
            <p:cNvSpPr>
              <a:spLocks noChangeShapeType="1"/>
            </p:cNvSpPr>
            <p:nvPr/>
          </p:nvSpPr>
          <p:spPr bwMode="auto">
            <a:xfrm>
              <a:off x="3370"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501" name="Line 19"/>
            <p:cNvSpPr>
              <a:spLocks noChangeShapeType="1"/>
            </p:cNvSpPr>
            <p:nvPr/>
          </p:nvSpPr>
          <p:spPr bwMode="auto">
            <a:xfrm>
              <a:off x="3744"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502" name="Line 20"/>
            <p:cNvSpPr>
              <a:spLocks noChangeShapeType="1"/>
            </p:cNvSpPr>
            <p:nvPr/>
          </p:nvSpPr>
          <p:spPr bwMode="auto">
            <a:xfrm>
              <a:off x="4211"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503" name="Line 21"/>
            <p:cNvSpPr>
              <a:spLocks noChangeShapeType="1"/>
            </p:cNvSpPr>
            <p:nvPr/>
          </p:nvSpPr>
          <p:spPr bwMode="auto">
            <a:xfrm>
              <a:off x="4679"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504" name="Text Box 22"/>
            <p:cNvSpPr txBox="1">
              <a:spLocks noChangeArrowheads="1"/>
            </p:cNvSpPr>
            <p:nvPr/>
          </p:nvSpPr>
          <p:spPr bwMode="auto">
            <a:xfrm>
              <a:off x="2724" y="4743"/>
              <a:ext cx="281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0        1       2        3        4      5</a:t>
              </a:r>
              <a:endParaRPr lang="ru-RU" sz="1800"/>
            </a:p>
          </p:txBody>
        </p:sp>
        <p:sp>
          <p:nvSpPr>
            <p:cNvPr id="20505" name="Text Box 23"/>
            <p:cNvSpPr txBox="1">
              <a:spLocks noChangeArrowheads="1"/>
            </p:cNvSpPr>
            <p:nvPr/>
          </p:nvSpPr>
          <p:spPr bwMode="auto">
            <a:xfrm>
              <a:off x="2911" y="5161"/>
              <a:ext cx="25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Масло ( тонн)</a:t>
              </a:r>
            </a:p>
          </p:txBody>
        </p:sp>
        <p:sp>
          <p:nvSpPr>
            <p:cNvPr id="20506" name="Text Box 24"/>
            <p:cNvSpPr txBox="1">
              <a:spLocks noChangeArrowheads="1"/>
            </p:cNvSpPr>
            <p:nvPr/>
          </p:nvSpPr>
          <p:spPr bwMode="auto">
            <a:xfrm>
              <a:off x="2248" y="2953"/>
              <a:ext cx="466"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Оружие (тыс.шт)</a:t>
              </a:r>
            </a:p>
          </p:txBody>
        </p:sp>
        <p:sp>
          <p:nvSpPr>
            <p:cNvPr id="20507" name="Text Box 25"/>
            <p:cNvSpPr txBox="1">
              <a:spLocks noChangeArrowheads="1"/>
            </p:cNvSpPr>
            <p:nvPr/>
          </p:nvSpPr>
          <p:spPr bwMode="auto">
            <a:xfrm>
              <a:off x="3557" y="3621"/>
              <a:ext cx="36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U</a:t>
              </a:r>
              <a:endParaRPr lang="ru-RU" sz="1800"/>
            </a:p>
          </p:txBody>
        </p:sp>
        <p:sp>
          <p:nvSpPr>
            <p:cNvPr id="20508" name="Text Box 26"/>
            <p:cNvSpPr txBox="1">
              <a:spLocks noChangeArrowheads="1"/>
            </p:cNvSpPr>
            <p:nvPr/>
          </p:nvSpPr>
          <p:spPr bwMode="auto">
            <a:xfrm>
              <a:off x="4866" y="2814"/>
              <a:ext cx="2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I</a:t>
              </a:r>
              <a:endParaRPr lang="ru-RU" sz="1800"/>
            </a:p>
          </p:txBody>
        </p:sp>
      </p:grpSp>
      <p:sp>
        <p:nvSpPr>
          <p:cNvPr id="20483" name="Text Box 27"/>
          <p:cNvSpPr txBox="1">
            <a:spLocks noChangeArrowheads="1"/>
          </p:cNvSpPr>
          <p:nvPr/>
        </p:nvSpPr>
        <p:spPr bwMode="auto">
          <a:xfrm>
            <a:off x="3435350" y="5938838"/>
            <a:ext cx="344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20484" name="Text Box 28"/>
          <p:cNvSpPr txBox="1">
            <a:spLocks noChangeArrowheads="1"/>
          </p:cNvSpPr>
          <p:nvPr/>
        </p:nvSpPr>
        <p:spPr bwMode="auto">
          <a:xfrm>
            <a:off x="827088" y="5734050"/>
            <a:ext cx="806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r>
              <a:rPr lang="ru-RU" sz="2000" b="1"/>
              <a:t>Кривая производственных возможностей (КПВ)</a:t>
            </a:r>
          </a:p>
        </p:txBody>
      </p:sp>
    </p:spTree>
    <p:extLst>
      <p:ext uri="{BB962C8B-B14F-4D97-AF65-F5344CB8AC3E}">
        <p14:creationId xmlns:p14="http://schemas.microsoft.com/office/powerpoint/2010/main" val="170378757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ru-RU" b="1" i="1" smtClean="0"/>
              <a:t>Бухгалтерская прибыль</a:t>
            </a:r>
          </a:p>
        </p:txBody>
      </p:sp>
      <p:sp>
        <p:nvSpPr>
          <p:cNvPr id="48131" name="Rectangle 3"/>
          <p:cNvSpPr>
            <a:spLocks noGrp="1" noChangeArrowheads="1"/>
          </p:cNvSpPr>
          <p:nvPr>
            <p:ph type="body" idx="1"/>
          </p:nvPr>
        </p:nvSpPr>
        <p:spPr/>
        <p:txBody>
          <a:bodyPr/>
          <a:lstStyle/>
          <a:p>
            <a:pPr algn="just" eaLnBrk="1" hangingPunct="1">
              <a:buFontTx/>
              <a:buNone/>
            </a:pPr>
            <a:r>
              <a:rPr lang="ru-RU" smtClean="0"/>
              <a:t>представляет собой разность между общей выручкой и бухгалтерскими издержками, которые представлены фактически осуществленными выплатами за привлеченные для производства блага ресурсы.</a:t>
            </a:r>
          </a:p>
        </p:txBody>
      </p:sp>
    </p:spTree>
    <p:extLst>
      <p:ext uri="{BB962C8B-B14F-4D97-AF65-F5344CB8AC3E}">
        <p14:creationId xmlns:p14="http://schemas.microsoft.com/office/powerpoint/2010/main" val="147635028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ru-RU" b="1" i="1" smtClean="0"/>
              <a:t>Экономическая прибыль</a:t>
            </a:r>
          </a:p>
        </p:txBody>
      </p:sp>
      <p:sp>
        <p:nvSpPr>
          <p:cNvPr id="49155" name="Rectangle 3"/>
          <p:cNvSpPr>
            <a:spLocks noGrp="1" noChangeArrowheads="1"/>
          </p:cNvSpPr>
          <p:nvPr>
            <p:ph type="body" idx="1"/>
          </p:nvPr>
        </p:nvSpPr>
        <p:spPr/>
        <p:txBody>
          <a:bodyPr/>
          <a:lstStyle/>
          <a:p>
            <a:pPr eaLnBrk="1" hangingPunct="1"/>
            <a:r>
              <a:rPr lang="ru-RU" smtClean="0"/>
              <a:t>это часть чистого дохода, которая представляет собой превышение над доходом, необходимым для удержания фирмы в сфере ее деятельности. Она определяется как разность между общей выручкой и экономическими издержками. </a:t>
            </a:r>
          </a:p>
        </p:txBody>
      </p:sp>
    </p:spTree>
    <p:extLst>
      <p:ext uri="{BB962C8B-B14F-4D97-AF65-F5344CB8AC3E}">
        <p14:creationId xmlns:p14="http://schemas.microsoft.com/office/powerpoint/2010/main" val="33451521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normAutofit fontScale="90000"/>
          </a:bodyPr>
          <a:lstStyle/>
          <a:p>
            <a:pPr eaLnBrk="1" hangingPunct="1"/>
            <a:r>
              <a:rPr lang="ru-RU" sz="2800" i="1" smtClean="0"/>
              <a:t>Фирма максимизирует прибыль при таком объеме выпуска, для которого предельная выручка равна предельным издержкам производства.</a:t>
            </a:r>
          </a:p>
        </p:txBody>
      </p:sp>
      <p:sp>
        <p:nvSpPr>
          <p:cNvPr id="50179" name="Rectangle 2"/>
          <p:cNvSpPr>
            <a:spLocks noGrp="1" noChangeArrowheads="1"/>
          </p:cNvSpPr>
          <p:nvPr>
            <p:ph type="body" idx="4294967295"/>
          </p:nvPr>
        </p:nvSpPr>
        <p:spPr>
          <a:xfrm>
            <a:off x="0" y="1600200"/>
            <a:ext cx="8229600" cy="4525963"/>
          </a:xfrm>
        </p:spPr>
        <p:txBody>
          <a:bodyPr/>
          <a:lstStyle/>
          <a:p>
            <a:pPr algn="ctr" eaLnBrk="1" hangingPunct="1">
              <a:buFontTx/>
              <a:buNone/>
            </a:pPr>
            <a:endParaRPr lang="ru-RU" b="1" smtClean="0"/>
          </a:p>
          <a:p>
            <a:pPr algn="ctr" eaLnBrk="1" hangingPunct="1">
              <a:buFontTx/>
              <a:buNone/>
            </a:pPr>
            <a:endParaRPr lang="ru-RU" b="1" smtClean="0"/>
          </a:p>
          <a:p>
            <a:pPr algn="ctr" eaLnBrk="1" hangingPunct="1">
              <a:buFontTx/>
              <a:buNone/>
            </a:pPr>
            <a:endParaRPr lang="ru-RU" b="1" smtClean="0"/>
          </a:p>
          <a:p>
            <a:pPr algn="ctr" eaLnBrk="1" hangingPunct="1">
              <a:buFontTx/>
              <a:buNone/>
            </a:pPr>
            <a:r>
              <a:rPr lang="ru-RU" b="1" smtClean="0"/>
              <a:t>Предельная прибыль= М</a:t>
            </a:r>
            <a:r>
              <a:rPr lang="en-US" b="1" smtClean="0"/>
              <a:t>R - MC</a:t>
            </a:r>
            <a:endParaRPr lang="ru-RU" b="1" smtClean="0"/>
          </a:p>
        </p:txBody>
      </p:sp>
    </p:spTree>
    <p:extLst>
      <p:ext uri="{BB962C8B-B14F-4D97-AF65-F5344CB8AC3E}">
        <p14:creationId xmlns:p14="http://schemas.microsoft.com/office/powerpoint/2010/main" val="181173372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Правила максимизации прибыли</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Фирма в условиях совершенной конкуренции максимизирует прибыль при таком объеме производства, при котором:</a:t>
            </a:r>
          </a:p>
          <a:p>
            <a:pPr marL="514350" indent="-514350">
              <a:buFont typeface="+mj-lt"/>
              <a:buAutoNum type="arabicPeriod"/>
            </a:pPr>
            <a:r>
              <a:rPr lang="ru-RU" dirty="0" smtClean="0"/>
              <a:t>Предельный доход равен предельным издержкам </a:t>
            </a:r>
            <a:r>
              <a:rPr lang="en-US" dirty="0" smtClean="0"/>
              <a:t>MR=MC</a:t>
            </a:r>
          </a:p>
          <a:p>
            <a:pPr marL="514350" indent="-514350">
              <a:buFont typeface="+mj-lt"/>
              <a:buAutoNum type="arabicPeriod"/>
            </a:pPr>
            <a:r>
              <a:rPr lang="ru-RU" dirty="0" smtClean="0"/>
              <a:t>Валовая выручка превышает общие издержки на максимальную величину</a:t>
            </a:r>
          </a:p>
          <a:p>
            <a:pPr marL="514350" indent="-514350">
              <a:buFont typeface="+mj-lt"/>
              <a:buAutoNum type="arabicPeriod"/>
            </a:pPr>
            <a:r>
              <a:rPr lang="ru-RU" dirty="0" smtClean="0"/>
              <a:t>Предельная прибыль = 0 (Пред. </a:t>
            </a:r>
            <a:r>
              <a:rPr lang="ru-RU" dirty="0" err="1" smtClean="0"/>
              <a:t>приб</a:t>
            </a:r>
            <a:r>
              <a:rPr lang="ru-RU" dirty="0" smtClean="0"/>
              <a:t>.= </a:t>
            </a:r>
            <a:r>
              <a:rPr lang="en-US" dirty="0" smtClean="0"/>
              <a:t>MR-MC</a:t>
            </a:r>
            <a:r>
              <a:rPr lang="ru-RU" dirty="0" smtClean="0"/>
              <a:t>)</a:t>
            </a:r>
            <a:endParaRPr lang="ru-RU" dirty="0"/>
          </a:p>
        </p:txBody>
      </p:sp>
    </p:spTree>
    <p:extLst>
      <p:ext uri="{BB962C8B-B14F-4D97-AF65-F5344CB8AC3E}">
        <p14:creationId xmlns:p14="http://schemas.microsoft.com/office/powerpoint/2010/main" val="318413662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Прямая со стрелкой 6"/>
          <p:cNvCxnSpPr/>
          <p:nvPr/>
        </p:nvCxnSpPr>
        <p:spPr>
          <a:xfrm flipV="1">
            <a:off x="2051720" y="260648"/>
            <a:ext cx="0"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a:off x="2051720" y="1916832"/>
            <a:ext cx="23762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2051720" y="980728"/>
            <a:ext cx="2528860" cy="490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7624" y="404664"/>
            <a:ext cx="648072" cy="369332"/>
          </a:xfrm>
          <a:prstGeom prst="rect">
            <a:avLst/>
          </a:prstGeom>
          <a:noFill/>
        </p:spPr>
        <p:txBody>
          <a:bodyPr wrap="square" rtlCol="0">
            <a:spAutoFit/>
          </a:bodyPr>
          <a:lstStyle/>
          <a:p>
            <a:r>
              <a:rPr lang="en-US" dirty="0" smtClean="0"/>
              <a:t>P</a:t>
            </a:r>
            <a:endParaRPr lang="ru-RU" dirty="0"/>
          </a:p>
        </p:txBody>
      </p:sp>
      <p:sp>
        <p:nvSpPr>
          <p:cNvPr id="13" name="TextBox 12"/>
          <p:cNvSpPr txBox="1"/>
          <p:nvPr/>
        </p:nvSpPr>
        <p:spPr>
          <a:xfrm>
            <a:off x="4572000" y="2060848"/>
            <a:ext cx="864096" cy="369332"/>
          </a:xfrm>
          <a:prstGeom prst="rect">
            <a:avLst/>
          </a:prstGeom>
          <a:noFill/>
        </p:spPr>
        <p:txBody>
          <a:bodyPr wrap="square" rtlCol="0">
            <a:spAutoFit/>
          </a:bodyPr>
          <a:lstStyle/>
          <a:p>
            <a:r>
              <a:rPr lang="en-US" dirty="0"/>
              <a:t>Q</a:t>
            </a:r>
            <a:endParaRPr lang="ru-RU" dirty="0"/>
          </a:p>
        </p:txBody>
      </p:sp>
      <p:sp>
        <p:nvSpPr>
          <p:cNvPr id="14" name="TextBox 13"/>
          <p:cNvSpPr txBox="1"/>
          <p:nvPr/>
        </p:nvSpPr>
        <p:spPr>
          <a:xfrm>
            <a:off x="4427984" y="980728"/>
            <a:ext cx="1368152" cy="369332"/>
          </a:xfrm>
          <a:prstGeom prst="rect">
            <a:avLst/>
          </a:prstGeom>
          <a:noFill/>
        </p:spPr>
        <p:txBody>
          <a:bodyPr wrap="square" rtlCol="0">
            <a:spAutoFit/>
          </a:bodyPr>
          <a:lstStyle/>
          <a:p>
            <a:r>
              <a:rPr lang="en-US" dirty="0" smtClean="0"/>
              <a:t>MC=MR</a:t>
            </a:r>
            <a:endParaRPr lang="ru-RU" dirty="0"/>
          </a:p>
        </p:txBody>
      </p:sp>
      <p:sp>
        <p:nvSpPr>
          <p:cNvPr id="16" name="Полилиния 15"/>
          <p:cNvSpPr/>
          <p:nvPr/>
        </p:nvSpPr>
        <p:spPr>
          <a:xfrm>
            <a:off x="2264636" y="435836"/>
            <a:ext cx="2315944" cy="1187865"/>
          </a:xfrm>
          <a:custGeom>
            <a:avLst/>
            <a:gdLst>
              <a:gd name="connsiteX0" fmla="*/ 0 w 2315944"/>
              <a:gd name="connsiteY0" fmla="*/ 68366 h 1187865"/>
              <a:gd name="connsiteX1" fmla="*/ 25637 w 2315944"/>
              <a:gd name="connsiteY1" fmla="*/ 111095 h 1187865"/>
              <a:gd name="connsiteX2" fmla="*/ 51274 w 2315944"/>
              <a:gd name="connsiteY2" fmla="*/ 162370 h 1187865"/>
              <a:gd name="connsiteX3" fmla="*/ 76912 w 2315944"/>
              <a:gd name="connsiteY3" fmla="*/ 247828 h 1187865"/>
              <a:gd name="connsiteX4" fmla="*/ 85457 w 2315944"/>
              <a:gd name="connsiteY4" fmla="*/ 282011 h 1187865"/>
              <a:gd name="connsiteX5" fmla="*/ 102549 w 2315944"/>
              <a:gd name="connsiteY5" fmla="*/ 333285 h 1187865"/>
              <a:gd name="connsiteX6" fmla="*/ 111095 w 2315944"/>
              <a:gd name="connsiteY6" fmla="*/ 358923 h 1187865"/>
              <a:gd name="connsiteX7" fmla="*/ 128186 w 2315944"/>
              <a:gd name="connsiteY7" fmla="*/ 393106 h 1187865"/>
              <a:gd name="connsiteX8" fmla="*/ 145278 w 2315944"/>
              <a:gd name="connsiteY8" fmla="*/ 444381 h 1187865"/>
              <a:gd name="connsiteX9" fmla="*/ 162370 w 2315944"/>
              <a:gd name="connsiteY9" fmla="*/ 478564 h 1187865"/>
              <a:gd name="connsiteX10" fmla="*/ 179461 w 2315944"/>
              <a:gd name="connsiteY10" fmla="*/ 529839 h 1187865"/>
              <a:gd name="connsiteX11" fmla="*/ 213644 w 2315944"/>
              <a:gd name="connsiteY11" fmla="*/ 581114 h 1187865"/>
              <a:gd name="connsiteX12" fmla="*/ 247828 w 2315944"/>
              <a:gd name="connsiteY12" fmla="*/ 666571 h 1187865"/>
              <a:gd name="connsiteX13" fmla="*/ 264919 w 2315944"/>
              <a:gd name="connsiteY13" fmla="*/ 700755 h 1187865"/>
              <a:gd name="connsiteX14" fmla="*/ 290557 w 2315944"/>
              <a:gd name="connsiteY14" fmla="*/ 717846 h 1187865"/>
              <a:gd name="connsiteX15" fmla="*/ 299102 w 2315944"/>
              <a:gd name="connsiteY15" fmla="*/ 752029 h 1187865"/>
              <a:gd name="connsiteX16" fmla="*/ 316194 w 2315944"/>
              <a:gd name="connsiteY16" fmla="*/ 777667 h 1187865"/>
              <a:gd name="connsiteX17" fmla="*/ 358923 w 2315944"/>
              <a:gd name="connsiteY17" fmla="*/ 837487 h 1187865"/>
              <a:gd name="connsiteX18" fmla="*/ 376014 w 2315944"/>
              <a:gd name="connsiteY18" fmla="*/ 871671 h 1187865"/>
              <a:gd name="connsiteX19" fmla="*/ 384560 w 2315944"/>
              <a:gd name="connsiteY19" fmla="*/ 897308 h 1187865"/>
              <a:gd name="connsiteX20" fmla="*/ 410198 w 2315944"/>
              <a:gd name="connsiteY20" fmla="*/ 914400 h 1187865"/>
              <a:gd name="connsiteX21" fmla="*/ 461472 w 2315944"/>
              <a:gd name="connsiteY21" fmla="*/ 957128 h 1187865"/>
              <a:gd name="connsiteX22" fmla="*/ 529839 w 2315944"/>
              <a:gd name="connsiteY22" fmla="*/ 991312 h 1187865"/>
              <a:gd name="connsiteX23" fmla="*/ 615297 w 2315944"/>
              <a:gd name="connsiteY23" fmla="*/ 1025495 h 1187865"/>
              <a:gd name="connsiteX24" fmla="*/ 649480 w 2315944"/>
              <a:gd name="connsiteY24" fmla="*/ 1042586 h 1187865"/>
              <a:gd name="connsiteX25" fmla="*/ 709300 w 2315944"/>
              <a:gd name="connsiteY25" fmla="*/ 1076770 h 1187865"/>
              <a:gd name="connsiteX26" fmla="*/ 743484 w 2315944"/>
              <a:gd name="connsiteY26" fmla="*/ 1085315 h 1187865"/>
              <a:gd name="connsiteX27" fmla="*/ 820396 w 2315944"/>
              <a:gd name="connsiteY27" fmla="*/ 1110953 h 1187865"/>
              <a:gd name="connsiteX28" fmla="*/ 999857 w 2315944"/>
              <a:gd name="connsiteY28" fmla="*/ 1153682 h 1187865"/>
              <a:gd name="connsiteX29" fmla="*/ 1153682 w 2315944"/>
              <a:gd name="connsiteY29" fmla="*/ 1187865 h 1187865"/>
              <a:gd name="connsiteX30" fmla="*/ 1264777 w 2315944"/>
              <a:gd name="connsiteY30" fmla="*/ 1170773 h 1187865"/>
              <a:gd name="connsiteX31" fmla="*/ 1290414 w 2315944"/>
              <a:gd name="connsiteY31" fmla="*/ 1162228 h 1187865"/>
              <a:gd name="connsiteX32" fmla="*/ 1316052 w 2315944"/>
              <a:gd name="connsiteY32" fmla="*/ 1136590 h 1187865"/>
              <a:gd name="connsiteX33" fmla="*/ 1367327 w 2315944"/>
              <a:gd name="connsiteY33" fmla="*/ 1119499 h 1187865"/>
              <a:gd name="connsiteX34" fmla="*/ 1392964 w 2315944"/>
              <a:gd name="connsiteY34" fmla="*/ 1110953 h 1187865"/>
              <a:gd name="connsiteX35" fmla="*/ 1418601 w 2315944"/>
              <a:gd name="connsiteY35" fmla="*/ 1102407 h 1187865"/>
              <a:gd name="connsiteX36" fmla="*/ 1461330 w 2315944"/>
              <a:gd name="connsiteY36" fmla="*/ 1059678 h 1187865"/>
              <a:gd name="connsiteX37" fmla="*/ 1486968 w 2315944"/>
              <a:gd name="connsiteY37" fmla="*/ 1034041 h 1187865"/>
              <a:gd name="connsiteX38" fmla="*/ 1521151 w 2315944"/>
              <a:gd name="connsiteY38" fmla="*/ 1008403 h 1187865"/>
              <a:gd name="connsiteX39" fmla="*/ 1546788 w 2315944"/>
              <a:gd name="connsiteY39" fmla="*/ 991312 h 1187865"/>
              <a:gd name="connsiteX40" fmla="*/ 1572426 w 2315944"/>
              <a:gd name="connsiteY40" fmla="*/ 965674 h 1187865"/>
              <a:gd name="connsiteX41" fmla="*/ 1606609 w 2315944"/>
              <a:gd name="connsiteY41" fmla="*/ 940037 h 1187865"/>
              <a:gd name="connsiteX42" fmla="*/ 1632246 w 2315944"/>
              <a:gd name="connsiteY42" fmla="*/ 922945 h 1187865"/>
              <a:gd name="connsiteX43" fmla="*/ 1692067 w 2315944"/>
              <a:gd name="connsiteY43" fmla="*/ 863125 h 1187865"/>
              <a:gd name="connsiteX44" fmla="*/ 1768979 w 2315944"/>
              <a:gd name="connsiteY44" fmla="*/ 820396 h 1187865"/>
              <a:gd name="connsiteX45" fmla="*/ 1820254 w 2315944"/>
              <a:gd name="connsiteY45" fmla="*/ 786213 h 1187865"/>
              <a:gd name="connsiteX46" fmla="*/ 1845891 w 2315944"/>
              <a:gd name="connsiteY46" fmla="*/ 769121 h 1187865"/>
              <a:gd name="connsiteX47" fmla="*/ 1888620 w 2315944"/>
              <a:gd name="connsiteY47" fmla="*/ 726392 h 1187865"/>
              <a:gd name="connsiteX48" fmla="*/ 1905712 w 2315944"/>
              <a:gd name="connsiteY48" fmla="*/ 700755 h 1187865"/>
              <a:gd name="connsiteX49" fmla="*/ 1914257 w 2315944"/>
              <a:gd name="connsiteY49" fmla="*/ 666571 h 1187865"/>
              <a:gd name="connsiteX50" fmla="*/ 1931349 w 2315944"/>
              <a:gd name="connsiteY50" fmla="*/ 640934 h 1187865"/>
              <a:gd name="connsiteX51" fmla="*/ 1948441 w 2315944"/>
              <a:gd name="connsiteY51" fmla="*/ 572568 h 1187865"/>
              <a:gd name="connsiteX52" fmla="*/ 1956986 w 2315944"/>
              <a:gd name="connsiteY52" fmla="*/ 546930 h 1187865"/>
              <a:gd name="connsiteX53" fmla="*/ 1999715 w 2315944"/>
              <a:gd name="connsiteY53" fmla="*/ 487110 h 1187865"/>
              <a:gd name="connsiteX54" fmla="*/ 2025353 w 2315944"/>
              <a:gd name="connsiteY54" fmla="*/ 470018 h 1187865"/>
              <a:gd name="connsiteX55" fmla="*/ 2085173 w 2315944"/>
              <a:gd name="connsiteY55" fmla="*/ 410198 h 1187865"/>
              <a:gd name="connsiteX56" fmla="*/ 2110811 w 2315944"/>
              <a:gd name="connsiteY56" fmla="*/ 384560 h 1187865"/>
              <a:gd name="connsiteX57" fmla="*/ 2136448 w 2315944"/>
              <a:gd name="connsiteY57" fmla="*/ 350377 h 1187865"/>
              <a:gd name="connsiteX58" fmla="*/ 2162085 w 2315944"/>
              <a:gd name="connsiteY58" fmla="*/ 324740 h 1187865"/>
              <a:gd name="connsiteX59" fmla="*/ 2213360 w 2315944"/>
              <a:gd name="connsiteY59" fmla="*/ 247828 h 1187865"/>
              <a:gd name="connsiteX60" fmla="*/ 2238998 w 2315944"/>
              <a:gd name="connsiteY60" fmla="*/ 222190 h 1187865"/>
              <a:gd name="connsiteX61" fmla="*/ 2273181 w 2315944"/>
              <a:gd name="connsiteY61" fmla="*/ 170915 h 1187865"/>
              <a:gd name="connsiteX62" fmla="*/ 2290272 w 2315944"/>
              <a:gd name="connsiteY62" fmla="*/ 145278 h 1187865"/>
              <a:gd name="connsiteX63" fmla="*/ 2307364 w 2315944"/>
              <a:gd name="connsiteY63" fmla="*/ 94003 h 1187865"/>
              <a:gd name="connsiteX64" fmla="*/ 2315910 w 2315944"/>
              <a:gd name="connsiteY64" fmla="*/ 0 h 118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315944" h="1187865">
                <a:moveTo>
                  <a:pt x="0" y="68366"/>
                </a:moveTo>
                <a:cubicBezTo>
                  <a:pt x="8546" y="82609"/>
                  <a:pt x="18209" y="96239"/>
                  <a:pt x="25637" y="111095"/>
                </a:cubicBezTo>
                <a:cubicBezTo>
                  <a:pt x="61020" y="181862"/>
                  <a:pt x="2290" y="88890"/>
                  <a:pt x="51274" y="162370"/>
                </a:cubicBezTo>
                <a:cubicBezTo>
                  <a:pt x="64190" y="214031"/>
                  <a:pt x="56106" y="185411"/>
                  <a:pt x="76912" y="247828"/>
                </a:cubicBezTo>
                <a:cubicBezTo>
                  <a:pt x="80626" y="258970"/>
                  <a:pt x="82082" y="270761"/>
                  <a:pt x="85457" y="282011"/>
                </a:cubicBezTo>
                <a:cubicBezTo>
                  <a:pt x="90634" y="299267"/>
                  <a:pt x="96852" y="316194"/>
                  <a:pt x="102549" y="333285"/>
                </a:cubicBezTo>
                <a:cubicBezTo>
                  <a:pt x="105398" y="341831"/>
                  <a:pt x="107066" y="350866"/>
                  <a:pt x="111095" y="358923"/>
                </a:cubicBezTo>
                <a:cubicBezTo>
                  <a:pt x="116792" y="370317"/>
                  <a:pt x="123455" y="381278"/>
                  <a:pt x="128186" y="393106"/>
                </a:cubicBezTo>
                <a:cubicBezTo>
                  <a:pt x="134877" y="409834"/>
                  <a:pt x="139581" y="427289"/>
                  <a:pt x="145278" y="444381"/>
                </a:cubicBezTo>
                <a:cubicBezTo>
                  <a:pt x="149307" y="456467"/>
                  <a:pt x="157639" y="466736"/>
                  <a:pt x="162370" y="478564"/>
                </a:cubicBezTo>
                <a:cubicBezTo>
                  <a:pt x="169061" y="495292"/>
                  <a:pt x="173764" y="512747"/>
                  <a:pt x="179461" y="529839"/>
                </a:cubicBezTo>
                <a:cubicBezTo>
                  <a:pt x="185957" y="549327"/>
                  <a:pt x="202250" y="564022"/>
                  <a:pt x="213644" y="581114"/>
                </a:cubicBezTo>
                <a:cubicBezTo>
                  <a:pt x="230411" y="606264"/>
                  <a:pt x="238562" y="638774"/>
                  <a:pt x="247828" y="666571"/>
                </a:cubicBezTo>
                <a:cubicBezTo>
                  <a:pt x="251857" y="678657"/>
                  <a:pt x="256763" y="690968"/>
                  <a:pt x="264919" y="700755"/>
                </a:cubicBezTo>
                <a:cubicBezTo>
                  <a:pt x="271494" y="708645"/>
                  <a:pt x="282011" y="712149"/>
                  <a:pt x="290557" y="717846"/>
                </a:cubicBezTo>
                <a:cubicBezTo>
                  <a:pt x="293405" y="729240"/>
                  <a:pt x="294476" y="741234"/>
                  <a:pt x="299102" y="752029"/>
                </a:cubicBezTo>
                <a:cubicBezTo>
                  <a:pt x="303148" y="761470"/>
                  <a:pt x="311098" y="768749"/>
                  <a:pt x="316194" y="777667"/>
                </a:cubicBezTo>
                <a:cubicBezTo>
                  <a:pt x="346189" y="830159"/>
                  <a:pt x="317163" y="795728"/>
                  <a:pt x="358923" y="837487"/>
                </a:cubicBezTo>
                <a:cubicBezTo>
                  <a:pt x="364620" y="848882"/>
                  <a:pt x="370996" y="859962"/>
                  <a:pt x="376014" y="871671"/>
                </a:cubicBezTo>
                <a:cubicBezTo>
                  <a:pt x="379562" y="879951"/>
                  <a:pt x="378933" y="890274"/>
                  <a:pt x="384560" y="897308"/>
                </a:cubicBezTo>
                <a:cubicBezTo>
                  <a:pt x="390976" y="905328"/>
                  <a:pt x="402308" y="907825"/>
                  <a:pt x="410198" y="914400"/>
                </a:cubicBezTo>
                <a:cubicBezTo>
                  <a:pt x="444463" y="942954"/>
                  <a:pt x="424619" y="937026"/>
                  <a:pt x="461472" y="957128"/>
                </a:cubicBezTo>
                <a:cubicBezTo>
                  <a:pt x="483840" y="969329"/>
                  <a:pt x="506182" y="981849"/>
                  <a:pt x="529839" y="991312"/>
                </a:cubicBezTo>
                <a:cubicBezTo>
                  <a:pt x="558325" y="1002706"/>
                  <a:pt x="587856" y="1011775"/>
                  <a:pt x="615297" y="1025495"/>
                </a:cubicBezTo>
                <a:cubicBezTo>
                  <a:pt x="626691" y="1031192"/>
                  <a:pt x="638419" y="1036266"/>
                  <a:pt x="649480" y="1042586"/>
                </a:cubicBezTo>
                <a:cubicBezTo>
                  <a:pt x="681036" y="1060618"/>
                  <a:pt x="671737" y="1062684"/>
                  <a:pt x="709300" y="1076770"/>
                </a:cubicBezTo>
                <a:cubicBezTo>
                  <a:pt x="720297" y="1080894"/>
                  <a:pt x="732089" y="1082467"/>
                  <a:pt x="743484" y="1085315"/>
                </a:cubicBezTo>
                <a:cubicBezTo>
                  <a:pt x="788087" y="1115052"/>
                  <a:pt x="751315" y="1095602"/>
                  <a:pt x="820396" y="1110953"/>
                </a:cubicBezTo>
                <a:cubicBezTo>
                  <a:pt x="880424" y="1124293"/>
                  <a:pt x="940531" y="1137503"/>
                  <a:pt x="999857" y="1153682"/>
                </a:cubicBezTo>
                <a:cubicBezTo>
                  <a:pt x="1113294" y="1184619"/>
                  <a:pt x="1061708" y="1174726"/>
                  <a:pt x="1153682" y="1187865"/>
                </a:cubicBezTo>
                <a:cubicBezTo>
                  <a:pt x="1190714" y="1182168"/>
                  <a:pt x="1227951" y="1177678"/>
                  <a:pt x="1264777" y="1170773"/>
                </a:cubicBezTo>
                <a:cubicBezTo>
                  <a:pt x="1273631" y="1169113"/>
                  <a:pt x="1282919" y="1167225"/>
                  <a:pt x="1290414" y="1162228"/>
                </a:cubicBezTo>
                <a:cubicBezTo>
                  <a:pt x="1300470" y="1155524"/>
                  <a:pt x="1305487" y="1142459"/>
                  <a:pt x="1316052" y="1136590"/>
                </a:cubicBezTo>
                <a:cubicBezTo>
                  <a:pt x="1331801" y="1127841"/>
                  <a:pt x="1350235" y="1125196"/>
                  <a:pt x="1367327" y="1119499"/>
                </a:cubicBezTo>
                <a:lnTo>
                  <a:pt x="1392964" y="1110953"/>
                </a:lnTo>
                <a:lnTo>
                  <a:pt x="1418601" y="1102407"/>
                </a:lnTo>
                <a:cubicBezTo>
                  <a:pt x="1449935" y="1055408"/>
                  <a:pt x="1418602" y="1095284"/>
                  <a:pt x="1461330" y="1059678"/>
                </a:cubicBezTo>
                <a:cubicBezTo>
                  <a:pt x="1470614" y="1051941"/>
                  <a:pt x="1477792" y="1041906"/>
                  <a:pt x="1486968" y="1034041"/>
                </a:cubicBezTo>
                <a:cubicBezTo>
                  <a:pt x="1497782" y="1024772"/>
                  <a:pt x="1509561" y="1016682"/>
                  <a:pt x="1521151" y="1008403"/>
                </a:cubicBezTo>
                <a:cubicBezTo>
                  <a:pt x="1529508" y="1002433"/>
                  <a:pt x="1538898" y="997887"/>
                  <a:pt x="1546788" y="991312"/>
                </a:cubicBezTo>
                <a:cubicBezTo>
                  <a:pt x="1556073" y="983575"/>
                  <a:pt x="1563250" y="973539"/>
                  <a:pt x="1572426" y="965674"/>
                </a:cubicBezTo>
                <a:cubicBezTo>
                  <a:pt x="1583240" y="956405"/>
                  <a:pt x="1595019" y="948316"/>
                  <a:pt x="1606609" y="940037"/>
                </a:cubicBezTo>
                <a:cubicBezTo>
                  <a:pt x="1614967" y="934067"/>
                  <a:pt x="1624612" y="929816"/>
                  <a:pt x="1632246" y="922945"/>
                </a:cubicBezTo>
                <a:cubicBezTo>
                  <a:pt x="1653207" y="904080"/>
                  <a:pt x="1668603" y="878767"/>
                  <a:pt x="1692067" y="863125"/>
                </a:cubicBezTo>
                <a:cubicBezTo>
                  <a:pt x="1750837" y="823945"/>
                  <a:pt x="1723855" y="835438"/>
                  <a:pt x="1768979" y="820396"/>
                </a:cubicBezTo>
                <a:lnTo>
                  <a:pt x="1820254" y="786213"/>
                </a:lnTo>
                <a:lnTo>
                  <a:pt x="1845891" y="769121"/>
                </a:lnTo>
                <a:cubicBezTo>
                  <a:pt x="1891470" y="700756"/>
                  <a:pt x="1831648" y="783364"/>
                  <a:pt x="1888620" y="726392"/>
                </a:cubicBezTo>
                <a:cubicBezTo>
                  <a:pt x="1895883" y="719129"/>
                  <a:pt x="1900015" y="709301"/>
                  <a:pt x="1905712" y="700755"/>
                </a:cubicBezTo>
                <a:cubicBezTo>
                  <a:pt x="1908560" y="689360"/>
                  <a:pt x="1909630" y="677367"/>
                  <a:pt x="1914257" y="666571"/>
                </a:cubicBezTo>
                <a:cubicBezTo>
                  <a:pt x="1918303" y="657131"/>
                  <a:pt x="1927839" y="650586"/>
                  <a:pt x="1931349" y="640934"/>
                </a:cubicBezTo>
                <a:cubicBezTo>
                  <a:pt x="1939377" y="618858"/>
                  <a:pt x="1942744" y="595357"/>
                  <a:pt x="1948441" y="572568"/>
                </a:cubicBezTo>
                <a:cubicBezTo>
                  <a:pt x="1950626" y="563829"/>
                  <a:pt x="1952957" y="554987"/>
                  <a:pt x="1956986" y="546930"/>
                </a:cubicBezTo>
                <a:cubicBezTo>
                  <a:pt x="1961837" y="537228"/>
                  <a:pt x="1995847" y="490978"/>
                  <a:pt x="1999715" y="487110"/>
                </a:cubicBezTo>
                <a:cubicBezTo>
                  <a:pt x="2006978" y="479847"/>
                  <a:pt x="2017719" y="476889"/>
                  <a:pt x="2025353" y="470018"/>
                </a:cubicBezTo>
                <a:cubicBezTo>
                  <a:pt x="2046313" y="451154"/>
                  <a:pt x="2065233" y="430138"/>
                  <a:pt x="2085173" y="410198"/>
                </a:cubicBezTo>
                <a:cubicBezTo>
                  <a:pt x="2093719" y="401652"/>
                  <a:pt x="2103560" y="394229"/>
                  <a:pt x="2110811" y="384560"/>
                </a:cubicBezTo>
                <a:cubicBezTo>
                  <a:pt x="2119357" y="373166"/>
                  <a:pt x="2127179" y="361191"/>
                  <a:pt x="2136448" y="350377"/>
                </a:cubicBezTo>
                <a:cubicBezTo>
                  <a:pt x="2144313" y="341201"/>
                  <a:pt x="2154665" y="334280"/>
                  <a:pt x="2162085" y="324740"/>
                </a:cubicBezTo>
                <a:cubicBezTo>
                  <a:pt x="2162096" y="324726"/>
                  <a:pt x="2204809" y="260655"/>
                  <a:pt x="2213360" y="247828"/>
                </a:cubicBezTo>
                <a:cubicBezTo>
                  <a:pt x="2220064" y="237772"/>
                  <a:pt x="2231578" y="231730"/>
                  <a:pt x="2238998" y="222190"/>
                </a:cubicBezTo>
                <a:cubicBezTo>
                  <a:pt x="2251609" y="205975"/>
                  <a:pt x="2261787" y="188007"/>
                  <a:pt x="2273181" y="170915"/>
                </a:cubicBezTo>
                <a:lnTo>
                  <a:pt x="2290272" y="145278"/>
                </a:lnTo>
                <a:cubicBezTo>
                  <a:pt x="2300265" y="130287"/>
                  <a:pt x="2307364" y="94003"/>
                  <a:pt x="2307364" y="94003"/>
                </a:cubicBezTo>
                <a:cubicBezTo>
                  <a:pt x="2316970" y="17157"/>
                  <a:pt x="2315910" y="48603"/>
                  <a:pt x="231591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17"/>
          <p:cNvSpPr/>
          <p:nvPr/>
        </p:nvSpPr>
        <p:spPr>
          <a:xfrm>
            <a:off x="3039837" y="213645"/>
            <a:ext cx="720939" cy="1487048"/>
          </a:xfrm>
          <a:custGeom>
            <a:avLst/>
            <a:gdLst>
              <a:gd name="connsiteX0" fmla="*/ 694675 w 720939"/>
              <a:gd name="connsiteY0" fmla="*/ 0 h 1487048"/>
              <a:gd name="connsiteX1" fmla="*/ 720313 w 720939"/>
              <a:gd name="connsiteY1" fmla="*/ 42729 h 1487048"/>
              <a:gd name="connsiteX2" fmla="*/ 711767 w 720939"/>
              <a:gd name="connsiteY2" fmla="*/ 85458 h 1487048"/>
              <a:gd name="connsiteX3" fmla="*/ 694675 w 720939"/>
              <a:gd name="connsiteY3" fmla="*/ 136733 h 1487048"/>
              <a:gd name="connsiteX4" fmla="*/ 677584 w 720939"/>
              <a:gd name="connsiteY4" fmla="*/ 188007 h 1487048"/>
              <a:gd name="connsiteX5" fmla="*/ 643400 w 720939"/>
              <a:gd name="connsiteY5" fmla="*/ 247828 h 1487048"/>
              <a:gd name="connsiteX6" fmla="*/ 634855 w 720939"/>
              <a:gd name="connsiteY6" fmla="*/ 290557 h 1487048"/>
              <a:gd name="connsiteX7" fmla="*/ 609217 w 720939"/>
              <a:gd name="connsiteY7" fmla="*/ 376015 h 1487048"/>
              <a:gd name="connsiteX8" fmla="*/ 600671 w 720939"/>
              <a:gd name="connsiteY8" fmla="*/ 427290 h 1487048"/>
              <a:gd name="connsiteX9" fmla="*/ 592126 w 720939"/>
              <a:gd name="connsiteY9" fmla="*/ 452927 h 1487048"/>
              <a:gd name="connsiteX10" fmla="*/ 566488 w 720939"/>
              <a:gd name="connsiteY10" fmla="*/ 546931 h 1487048"/>
              <a:gd name="connsiteX11" fmla="*/ 549397 w 720939"/>
              <a:gd name="connsiteY11" fmla="*/ 572568 h 1487048"/>
              <a:gd name="connsiteX12" fmla="*/ 532305 w 720939"/>
              <a:gd name="connsiteY12" fmla="*/ 640934 h 1487048"/>
              <a:gd name="connsiteX13" fmla="*/ 506668 w 720939"/>
              <a:gd name="connsiteY13" fmla="*/ 692209 h 1487048"/>
              <a:gd name="connsiteX14" fmla="*/ 489576 w 720939"/>
              <a:gd name="connsiteY14" fmla="*/ 769121 h 1487048"/>
              <a:gd name="connsiteX15" fmla="*/ 472484 w 720939"/>
              <a:gd name="connsiteY15" fmla="*/ 820396 h 1487048"/>
              <a:gd name="connsiteX16" fmla="*/ 463939 w 720939"/>
              <a:gd name="connsiteY16" fmla="*/ 846034 h 1487048"/>
              <a:gd name="connsiteX17" fmla="*/ 455393 w 720939"/>
              <a:gd name="connsiteY17" fmla="*/ 940037 h 1487048"/>
              <a:gd name="connsiteX18" fmla="*/ 438301 w 720939"/>
              <a:gd name="connsiteY18" fmla="*/ 991312 h 1487048"/>
              <a:gd name="connsiteX19" fmla="*/ 429756 w 720939"/>
              <a:gd name="connsiteY19" fmla="*/ 1051133 h 1487048"/>
              <a:gd name="connsiteX20" fmla="*/ 412664 w 720939"/>
              <a:gd name="connsiteY20" fmla="*/ 1153682 h 1487048"/>
              <a:gd name="connsiteX21" fmla="*/ 395572 w 720939"/>
              <a:gd name="connsiteY21" fmla="*/ 1179319 h 1487048"/>
              <a:gd name="connsiteX22" fmla="*/ 378481 w 720939"/>
              <a:gd name="connsiteY22" fmla="*/ 1230594 h 1487048"/>
              <a:gd name="connsiteX23" fmla="*/ 361389 w 720939"/>
              <a:gd name="connsiteY23" fmla="*/ 1290415 h 1487048"/>
              <a:gd name="connsiteX24" fmla="*/ 318660 w 720939"/>
              <a:gd name="connsiteY24" fmla="*/ 1350235 h 1487048"/>
              <a:gd name="connsiteX25" fmla="*/ 310114 w 720939"/>
              <a:gd name="connsiteY25" fmla="*/ 1375873 h 1487048"/>
              <a:gd name="connsiteX26" fmla="*/ 241748 w 720939"/>
              <a:gd name="connsiteY26" fmla="*/ 1418602 h 1487048"/>
              <a:gd name="connsiteX27" fmla="*/ 216111 w 720939"/>
              <a:gd name="connsiteY27" fmla="*/ 1444239 h 1487048"/>
              <a:gd name="connsiteX28" fmla="*/ 28103 w 720939"/>
              <a:gd name="connsiteY28" fmla="*/ 1469876 h 1487048"/>
              <a:gd name="connsiteX29" fmla="*/ 2466 w 720939"/>
              <a:gd name="connsiteY29" fmla="*/ 1435693 h 148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0939" h="1487048">
                <a:moveTo>
                  <a:pt x="694675" y="0"/>
                </a:moveTo>
                <a:cubicBezTo>
                  <a:pt x="703221" y="14243"/>
                  <a:pt x="717055" y="26441"/>
                  <a:pt x="720313" y="42729"/>
                </a:cubicBezTo>
                <a:cubicBezTo>
                  <a:pt x="723162" y="56972"/>
                  <a:pt x="715589" y="71445"/>
                  <a:pt x="711767" y="85458"/>
                </a:cubicBezTo>
                <a:cubicBezTo>
                  <a:pt x="707027" y="102839"/>
                  <a:pt x="700372" y="119641"/>
                  <a:pt x="694675" y="136733"/>
                </a:cubicBezTo>
                <a:lnTo>
                  <a:pt x="677584" y="188007"/>
                </a:lnTo>
                <a:cubicBezTo>
                  <a:pt x="670356" y="209692"/>
                  <a:pt x="655903" y="229074"/>
                  <a:pt x="643400" y="247828"/>
                </a:cubicBezTo>
                <a:cubicBezTo>
                  <a:pt x="640552" y="262071"/>
                  <a:pt x="638677" y="276544"/>
                  <a:pt x="634855" y="290557"/>
                </a:cubicBezTo>
                <a:cubicBezTo>
                  <a:pt x="618503" y="350514"/>
                  <a:pt x="619229" y="325958"/>
                  <a:pt x="609217" y="376015"/>
                </a:cubicBezTo>
                <a:cubicBezTo>
                  <a:pt x="605819" y="393006"/>
                  <a:pt x="604430" y="410375"/>
                  <a:pt x="600671" y="427290"/>
                </a:cubicBezTo>
                <a:cubicBezTo>
                  <a:pt x="598717" y="436083"/>
                  <a:pt x="594311" y="444188"/>
                  <a:pt x="592126" y="452927"/>
                </a:cubicBezTo>
                <a:cubicBezTo>
                  <a:pt x="567972" y="549545"/>
                  <a:pt x="603150" y="436948"/>
                  <a:pt x="566488" y="546931"/>
                </a:cubicBezTo>
                <a:cubicBezTo>
                  <a:pt x="563240" y="556674"/>
                  <a:pt x="553990" y="563382"/>
                  <a:pt x="549397" y="572568"/>
                </a:cubicBezTo>
                <a:cubicBezTo>
                  <a:pt x="539629" y="592104"/>
                  <a:pt x="537181" y="621429"/>
                  <a:pt x="532305" y="640934"/>
                </a:cubicBezTo>
                <a:cubicBezTo>
                  <a:pt x="525229" y="669239"/>
                  <a:pt x="523377" y="667144"/>
                  <a:pt x="506668" y="692209"/>
                </a:cubicBezTo>
                <a:cubicBezTo>
                  <a:pt x="501789" y="716605"/>
                  <a:pt x="496818" y="744983"/>
                  <a:pt x="489576" y="769121"/>
                </a:cubicBezTo>
                <a:cubicBezTo>
                  <a:pt x="484399" y="786377"/>
                  <a:pt x="478181" y="803304"/>
                  <a:pt x="472484" y="820396"/>
                </a:cubicBezTo>
                <a:lnTo>
                  <a:pt x="463939" y="846034"/>
                </a:lnTo>
                <a:cubicBezTo>
                  <a:pt x="461090" y="877368"/>
                  <a:pt x="460861" y="909052"/>
                  <a:pt x="455393" y="940037"/>
                </a:cubicBezTo>
                <a:cubicBezTo>
                  <a:pt x="452262" y="957779"/>
                  <a:pt x="438301" y="991312"/>
                  <a:pt x="438301" y="991312"/>
                </a:cubicBezTo>
                <a:cubicBezTo>
                  <a:pt x="435453" y="1011252"/>
                  <a:pt x="432254" y="1031146"/>
                  <a:pt x="429756" y="1051133"/>
                </a:cubicBezTo>
                <a:cubicBezTo>
                  <a:pt x="426597" y="1076405"/>
                  <a:pt x="427139" y="1124734"/>
                  <a:pt x="412664" y="1153682"/>
                </a:cubicBezTo>
                <a:cubicBezTo>
                  <a:pt x="408071" y="1162868"/>
                  <a:pt x="401269" y="1170773"/>
                  <a:pt x="395572" y="1179319"/>
                </a:cubicBezTo>
                <a:cubicBezTo>
                  <a:pt x="389875" y="1196411"/>
                  <a:pt x="382851" y="1213116"/>
                  <a:pt x="378481" y="1230594"/>
                </a:cubicBezTo>
                <a:cubicBezTo>
                  <a:pt x="375743" y="1241546"/>
                  <a:pt x="367519" y="1278155"/>
                  <a:pt x="361389" y="1290415"/>
                </a:cubicBezTo>
                <a:cubicBezTo>
                  <a:pt x="355139" y="1302915"/>
                  <a:pt x="324470" y="1342489"/>
                  <a:pt x="318660" y="1350235"/>
                </a:cubicBezTo>
                <a:cubicBezTo>
                  <a:pt x="315811" y="1358781"/>
                  <a:pt x="315976" y="1369033"/>
                  <a:pt x="310114" y="1375873"/>
                </a:cubicBezTo>
                <a:cubicBezTo>
                  <a:pt x="282247" y="1408384"/>
                  <a:pt x="273875" y="1407893"/>
                  <a:pt x="241748" y="1418602"/>
                </a:cubicBezTo>
                <a:cubicBezTo>
                  <a:pt x="233202" y="1427148"/>
                  <a:pt x="225395" y="1436502"/>
                  <a:pt x="216111" y="1444239"/>
                </a:cubicBezTo>
                <a:cubicBezTo>
                  <a:pt x="160477" y="1490600"/>
                  <a:pt x="121049" y="1464985"/>
                  <a:pt x="28103" y="1469876"/>
                </a:cubicBezTo>
                <a:cubicBezTo>
                  <a:pt x="-11755" y="1496449"/>
                  <a:pt x="2466" y="1497239"/>
                  <a:pt x="2466" y="14356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p:cNvSpPr txBox="1"/>
          <p:nvPr/>
        </p:nvSpPr>
        <p:spPr>
          <a:xfrm>
            <a:off x="2264636" y="1556792"/>
            <a:ext cx="651180" cy="369332"/>
          </a:xfrm>
          <a:prstGeom prst="rect">
            <a:avLst/>
          </a:prstGeom>
          <a:noFill/>
        </p:spPr>
        <p:txBody>
          <a:bodyPr wrap="square" rtlCol="0">
            <a:spAutoFit/>
          </a:bodyPr>
          <a:lstStyle/>
          <a:p>
            <a:r>
              <a:rPr lang="en-US" dirty="0" smtClean="0"/>
              <a:t>MC</a:t>
            </a:r>
            <a:endParaRPr lang="ru-RU" dirty="0"/>
          </a:p>
        </p:txBody>
      </p:sp>
      <p:sp>
        <p:nvSpPr>
          <p:cNvPr id="20" name="TextBox 19"/>
          <p:cNvSpPr txBox="1"/>
          <p:nvPr/>
        </p:nvSpPr>
        <p:spPr>
          <a:xfrm>
            <a:off x="4716016" y="260648"/>
            <a:ext cx="792088" cy="369332"/>
          </a:xfrm>
          <a:prstGeom prst="rect">
            <a:avLst/>
          </a:prstGeom>
          <a:noFill/>
        </p:spPr>
        <p:txBody>
          <a:bodyPr wrap="square" rtlCol="0">
            <a:spAutoFit/>
          </a:bodyPr>
          <a:lstStyle/>
          <a:p>
            <a:r>
              <a:rPr lang="en-US" dirty="0" smtClean="0"/>
              <a:t>ATC</a:t>
            </a:r>
            <a:endParaRPr lang="ru-RU" dirty="0"/>
          </a:p>
        </p:txBody>
      </p:sp>
      <p:cxnSp>
        <p:nvCxnSpPr>
          <p:cNvPr id="22" name="Прямая со стрелкой 21"/>
          <p:cNvCxnSpPr/>
          <p:nvPr/>
        </p:nvCxnSpPr>
        <p:spPr>
          <a:xfrm flipH="1" flipV="1">
            <a:off x="2195736" y="2636912"/>
            <a:ext cx="68900"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2195736" y="4725144"/>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18" idx="15"/>
          </p:cNvCxnSpPr>
          <p:nvPr/>
        </p:nvCxnSpPr>
        <p:spPr>
          <a:xfrm>
            <a:off x="3512321" y="1034041"/>
            <a:ext cx="123575" cy="2899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Полилиния 27"/>
          <p:cNvSpPr/>
          <p:nvPr/>
        </p:nvSpPr>
        <p:spPr>
          <a:xfrm>
            <a:off x="2452643" y="3364901"/>
            <a:ext cx="2486826" cy="1096004"/>
          </a:xfrm>
          <a:custGeom>
            <a:avLst/>
            <a:gdLst>
              <a:gd name="connsiteX0" fmla="*/ 0 w 2486826"/>
              <a:gd name="connsiteY0" fmla="*/ 1096004 h 1096004"/>
              <a:gd name="connsiteX1" fmla="*/ 760576 w 2486826"/>
              <a:gd name="connsiteY1" fmla="*/ 70508 h 1096004"/>
              <a:gd name="connsiteX2" fmla="*/ 1529697 w 2486826"/>
              <a:gd name="connsiteY2" fmla="*/ 87600 h 1096004"/>
              <a:gd name="connsiteX3" fmla="*/ 1529697 w 2486826"/>
              <a:gd name="connsiteY3" fmla="*/ 87600 h 1096004"/>
              <a:gd name="connsiteX4" fmla="*/ 2110811 w 2486826"/>
              <a:gd name="connsiteY4" fmla="*/ 711443 h 1096004"/>
              <a:gd name="connsiteX5" fmla="*/ 2110811 w 2486826"/>
              <a:gd name="connsiteY5" fmla="*/ 711443 h 1096004"/>
              <a:gd name="connsiteX6" fmla="*/ 2486826 w 2486826"/>
              <a:gd name="connsiteY6" fmla="*/ 976363 h 1096004"/>
              <a:gd name="connsiteX7" fmla="*/ 2486826 w 2486826"/>
              <a:gd name="connsiteY7" fmla="*/ 976363 h 1096004"/>
              <a:gd name="connsiteX8" fmla="*/ 2486826 w 2486826"/>
              <a:gd name="connsiteY8" fmla="*/ 976363 h 109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826" h="1096004">
                <a:moveTo>
                  <a:pt x="0" y="1096004"/>
                </a:moveTo>
                <a:cubicBezTo>
                  <a:pt x="252813" y="667289"/>
                  <a:pt x="505627" y="238575"/>
                  <a:pt x="760576" y="70508"/>
                </a:cubicBezTo>
                <a:cubicBezTo>
                  <a:pt x="1015526" y="-97559"/>
                  <a:pt x="1529697" y="87600"/>
                  <a:pt x="1529697" y="87600"/>
                </a:cubicBezTo>
                <a:lnTo>
                  <a:pt x="1529697" y="87600"/>
                </a:lnTo>
                <a:lnTo>
                  <a:pt x="2110811" y="711443"/>
                </a:lnTo>
                <a:lnTo>
                  <a:pt x="2110811" y="711443"/>
                </a:lnTo>
                <a:lnTo>
                  <a:pt x="2486826" y="976363"/>
                </a:lnTo>
                <a:lnTo>
                  <a:pt x="2486826" y="976363"/>
                </a:lnTo>
                <a:lnTo>
                  <a:pt x="2486826" y="97636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611560" y="2636912"/>
            <a:ext cx="1224136" cy="646331"/>
          </a:xfrm>
          <a:prstGeom prst="rect">
            <a:avLst/>
          </a:prstGeom>
          <a:noFill/>
        </p:spPr>
        <p:txBody>
          <a:bodyPr wrap="square" rtlCol="0">
            <a:spAutoFit/>
          </a:bodyPr>
          <a:lstStyle/>
          <a:p>
            <a:r>
              <a:rPr lang="ru-RU" dirty="0" smtClean="0"/>
              <a:t>Прибыль фирмы</a:t>
            </a:r>
            <a:endParaRPr lang="ru-RU" dirty="0"/>
          </a:p>
        </p:txBody>
      </p:sp>
      <p:cxnSp>
        <p:nvCxnSpPr>
          <p:cNvPr id="31" name="Прямая соединительная линия 30"/>
          <p:cNvCxnSpPr>
            <a:stCxn id="16" idx="28"/>
          </p:cNvCxnSpPr>
          <p:nvPr/>
        </p:nvCxnSpPr>
        <p:spPr>
          <a:xfrm>
            <a:off x="3264493" y="1589518"/>
            <a:ext cx="51657" cy="177538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Блок-схема: узел 31"/>
          <p:cNvSpPr/>
          <p:nvPr/>
        </p:nvSpPr>
        <p:spPr>
          <a:xfrm>
            <a:off x="3574108" y="3283243"/>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598023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Ценообразование на рынке факторов производства</a:t>
            </a:r>
            <a:endParaRPr lang="ru-RU" dirty="0"/>
          </a:p>
        </p:txBody>
      </p:sp>
      <p:sp>
        <p:nvSpPr>
          <p:cNvPr id="3" name="Подзаголовок 2"/>
          <p:cNvSpPr>
            <a:spLocks noGrp="1"/>
          </p:cNvSpPr>
          <p:nvPr>
            <p:ph type="subTitle" idx="1"/>
          </p:nvPr>
        </p:nvSpPr>
        <p:spPr/>
        <p:txBody>
          <a:bodyPr/>
          <a:lstStyle/>
          <a:p>
            <a:r>
              <a:rPr lang="ru-RU" smtClean="0"/>
              <a:t>Тема 8</a:t>
            </a:r>
            <a:endParaRPr lang="ru-RU" dirty="0"/>
          </a:p>
        </p:txBody>
      </p:sp>
    </p:spTree>
    <p:extLst>
      <p:ext uri="{BB962C8B-B14F-4D97-AF65-F5344CB8AC3E}">
        <p14:creationId xmlns:p14="http://schemas.microsoft.com/office/powerpoint/2010/main" val="13022762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Особенности рынков ресурсов.</a:t>
            </a:r>
          </a:p>
          <a:p>
            <a:pPr marL="514350" indent="-514350">
              <a:buFont typeface="+mj-lt"/>
              <a:buAutoNum type="arabicPeriod"/>
            </a:pPr>
            <a:r>
              <a:rPr lang="ru-RU" dirty="0" smtClean="0"/>
              <a:t>Рынок труда. Спрос и предложение на рынке труда</a:t>
            </a:r>
          </a:p>
          <a:p>
            <a:pPr marL="514350" indent="-514350">
              <a:buFont typeface="+mj-lt"/>
              <a:buAutoNum type="arabicPeriod"/>
            </a:pPr>
            <a:r>
              <a:rPr lang="ru-RU" dirty="0" smtClean="0"/>
              <a:t>Рынок ссудного капитала. Ссудный процент и его источники. Инвестиции.</a:t>
            </a:r>
          </a:p>
          <a:p>
            <a:pPr marL="514350" indent="-514350">
              <a:buFont typeface="+mj-lt"/>
              <a:buAutoNum type="arabicPeriod"/>
            </a:pPr>
            <a:r>
              <a:rPr lang="ru-RU" dirty="0" smtClean="0"/>
              <a:t>Рынок природных ресурсов</a:t>
            </a:r>
          </a:p>
          <a:p>
            <a:pPr marL="514350" indent="-514350">
              <a:buFont typeface="+mj-lt"/>
              <a:buAutoNum type="arabicPeriod"/>
            </a:pPr>
            <a:r>
              <a:rPr lang="ru-RU" dirty="0" smtClean="0"/>
              <a:t>Капитал и предпринимательский доход.</a:t>
            </a:r>
          </a:p>
          <a:p>
            <a:pPr marL="514350" indent="-514350">
              <a:buFont typeface="+mj-lt"/>
              <a:buAutoNum type="arabicPeriod"/>
            </a:pPr>
            <a:endParaRPr lang="ru-RU" dirty="0"/>
          </a:p>
        </p:txBody>
      </p:sp>
    </p:spTree>
    <p:extLst>
      <p:ext uri="{BB962C8B-B14F-4D97-AF65-F5344CB8AC3E}">
        <p14:creationId xmlns:p14="http://schemas.microsoft.com/office/powerpoint/2010/main" val="304105063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Условия построения кривой спроса на ресурсы</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Фирмы стремятся максимизировать прибыль</a:t>
            </a:r>
          </a:p>
          <a:p>
            <a:pPr marL="514350" indent="-514350">
              <a:buFont typeface="+mj-lt"/>
              <a:buAutoNum type="arabicPeriod"/>
            </a:pPr>
            <a:r>
              <a:rPr lang="ru-RU" dirty="0" smtClean="0"/>
              <a:t>Услуги на ресурсы вне их контроля</a:t>
            </a:r>
            <a:endParaRPr lang="ru-RU" dirty="0"/>
          </a:p>
        </p:txBody>
      </p:sp>
    </p:spTree>
    <p:extLst>
      <p:ext uri="{BB962C8B-B14F-4D97-AF65-F5344CB8AC3E}">
        <p14:creationId xmlns:p14="http://schemas.microsoft.com/office/powerpoint/2010/main" val="20057324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Совершенно конкурентный рынок ресурсов</a:t>
            </a:r>
            <a:endParaRPr lang="ru-RU" dirty="0"/>
          </a:p>
        </p:txBody>
      </p:sp>
      <p:sp>
        <p:nvSpPr>
          <p:cNvPr id="3" name="Содержимое 2"/>
          <p:cNvSpPr>
            <a:spLocks noGrp="1"/>
          </p:cNvSpPr>
          <p:nvPr>
            <p:ph idx="1"/>
          </p:nvPr>
        </p:nvSpPr>
        <p:spPr/>
        <p:txBody>
          <a:bodyPr>
            <a:normAutofit lnSpcReduction="10000"/>
          </a:bodyPr>
          <a:lstStyle/>
          <a:p>
            <a:pPr marL="514350" indent="-514350" algn="just">
              <a:buFont typeface="+mj-lt"/>
              <a:buAutoNum type="arabicPeriod"/>
            </a:pPr>
            <a:r>
              <a:rPr lang="ru-RU" dirty="0" smtClean="0"/>
              <a:t>Много соперничающих между собой покупателей  услуг ресурсов конкурируют в покупке услуг ресурсов заданного качества, которые поставляются на продажу соперничающими между собой продавцами;</a:t>
            </a:r>
          </a:p>
          <a:p>
            <a:pPr marL="514350" indent="-514350" algn="just">
              <a:buFont typeface="+mj-lt"/>
              <a:buAutoNum type="arabicPeriod"/>
            </a:pPr>
            <a:r>
              <a:rPr lang="ru-RU" dirty="0" smtClean="0"/>
              <a:t>Каждый потребитель потребляет только небольшую часть от имеющегося объема предложения ресурсов;</a:t>
            </a:r>
            <a:endParaRPr lang="ru-RU" dirty="0"/>
          </a:p>
        </p:txBody>
      </p:sp>
    </p:spTree>
    <p:extLst>
      <p:ext uri="{BB962C8B-B14F-4D97-AF65-F5344CB8AC3E}">
        <p14:creationId xmlns:p14="http://schemas.microsoft.com/office/powerpoint/2010/main" val="75576238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продолжение</a:t>
            </a:r>
            <a:endParaRPr lang="ru-RU" dirty="0"/>
          </a:p>
        </p:txBody>
      </p:sp>
      <p:sp>
        <p:nvSpPr>
          <p:cNvPr id="3" name="Содержимое 2"/>
          <p:cNvSpPr>
            <a:spLocks noGrp="1"/>
          </p:cNvSpPr>
          <p:nvPr>
            <p:ph idx="1"/>
          </p:nvPr>
        </p:nvSpPr>
        <p:spPr/>
        <p:txBody>
          <a:bodyPr>
            <a:normAutofit fontScale="92500" lnSpcReduction="20000"/>
          </a:bodyPr>
          <a:lstStyle/>
          <a:p>
            <a:pPr marL="514350" indent="-514350" algn="just">
              <a:buNone/>
            </a:pPr>
            <a:r>
              <a:rPr lang="ru-RU" dirty="0" smtClean="0"/>
              <a:t>3. Каждый продавец услуг ресурсов продает только малую часть общего объема предложения и не может существенно повлиять на рыночное равновесие;</a:t>
            </a:r>
          </a:p>
          <a:p>
            <a:pPr marL="514350" indent="-514350" algn="just">
              <a:buNone/>
            </a:pPr>
            <a:r>
              <a:rPr lang="ru-RU" dirty="0" smtClean="0"/>
              <a:t>4. Продавцы услуг ресурсов могут свободно войти на любой рынок выйти с любого рынка</a:t>
            </a:r>
          </a:p>
          <a:p>
            <a:pPr marL="514350" indent="-514350" algn="just">
              <a:buNone/>
            </a:pPr>
            <a:r>
              <a:rPr lang="ru-RU" dirty="0" smtClean="0"/>
              <a:t>5. В ответ на изменение цен на ресурсы владельцы ресурсов имеют возможность перемещать  свои ресурсы с одного направления на другое, с одной местности в другую.</a:t>
            </a:r>
            <a:endParaRPr lang="ru-RU" dirty="0"/>
          </a:p>
        </p:txBody>
      </p:sp>
    </p:spTree>
    <p:extLst>
      <p:ext uri="{BB962C8B-B14F-4D97-AF65-F5344CB8AC3E}">
        <p14:creationId xmlns:p14="http://schemas.microsoft.com/office/powerpoint/2010/main" val="648769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p:txBody>
          <a:bodyPr/>
          <a:lstStyle/>
          <a:p>
            <a:r>
              <a:rPr lang="ru-RU" sz="2400" smtClean="0"/>
              <a:t>Новые комбинации факторов производства получили названия "</a:t>
            </a:r>
            <a:r>
              <a:rPr lang="ru-RU" sz="2400" b="1" smtClean="0"/>
              <a:t>нововведения</a:t>
            </a:r>
            <a:r>
              <a:rPr lang="ru-RU" sz="2400" smtClean="0"/>
              <a:t>" (инновации).</a:t>
            </a:r>
          </a:p>
        </p:txBody>
      </p:sp>
      <p:sp>
        <p:nvSpPr>
          <p:cNvPr id="21507" name="Содержимое 2"/>
          <p:cNvSpPr>
            <a:spLocks noGrp="1"/>
          </p:cNvSpPr>
          <p:nvPr>
            <p:ph sz="half" idx="1"/>
          </p:nvPr>
        </p:nvSpPr>
        <p:spPr/>
        <p:txBody>
          <a:bodyPr/>
          <a:lstStyle/>
          <a:p>
            <a:pPr algn="just">
              <a:buFontTx/>
              <a:buNone/>
            </a:pPr>
            <a:r>
              <a:rPr lang="ru-RU" sz="2000" smtClean="0"/>
              <a:t>В терминологии Шумпетера "нововведение" не является синонимом слова "изобретение". Предпринимательская деятельность связана с применением уже имеющихся средств, а не с созданием новых. Возможности нового применения средств в избытке находятся сами по себе, они могут быть известны. </a:t>
            </a:r>
          </a:p>
        </p:txBody>
      </p:sp>
      <p:sp>
        <p:nvSpPr>
          <p:cNvPr id="21508" name="Содержимое 3"/>
          <p:cNvSpPr>
            <a:spLocks noGrp="1"/>
          </p:cNvSpPr>
          <p:nvPr>
            <p:ph sz="half" idx="2"/>
          </p:nvPr>
        </p:nvSpPr>
        <p:spPr/>
        <p:txBody>
          <a:bodyPr/>
          <a:lstStyle/>
          <a:p>
            <a:pPr algn="just">
              <a:buFontTx/>
              <a:buNone/>
            </a:pPr>
            <a:r>
              <a:rPr lang="ru-RU" sz="1600" smtClean="0"/>
              <a:t>Но, как полагает Шумпетер, это "мертвые" возможности. Предприниматель же осуществляет их на деле, преодолевая технологические и финансовые затруднения, а также риски и открывает новые пути получения прибыли, которую следует рассматривать как избыток над тем доходом, который установился в процессе кругооборота. И именно предпринимателю - человеку, в функцию которого входит реализация новой комбинации факторов производства, отводится в концепции экономического развития Шумпетера особо важная роль.</a:t>
            </a:r>
          </a:p>
          <a:p>
            <a:endParaRPr lang="ru-RU" smtClean="0"/>
          </a:p>
        </p:txBody>
      </p:sp>
    </p:spTree>
    <p:extLst>
      <p:ext uri="{BB962C8B-B14F-4D97-AF65-F5344CB8AC3E}">
        <p14:creationId xmlns:p14="http://schemas.microsoft.com/office/powerpoint/2010/main" val="347018496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Ограничения, стоящие перед фирмами при потреблении ресурсов</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Производственная технология</a:t>
            </a:r>
          </a:p>
          <a:p>
            <a:pPr marL="514350" indent="-514350">
              <a:buFont typeface="+mj-lt"/>
              <a:buAutoNum type="arabicPeriod"/>
            </a:pPr>
            <a:r>
              <a:rPr lang="ru-RU" dirty="0" smtClean="0"/>
              <a:t>Спрос на продукт</a:t>
            </a:r>
          </a:p>
          <a:p>
            <a:pPr marL="514350" indent="-514350">
              <a:buFont typeface="+mj-lt"/>
              <a:buAutoNum type="arabicPeriod"/>
            </a:pPr>
            <a:r>
              <a:rPr lang="ru-RU" dirty="0" smtClean="0"/>
              <a:t>Стоимость ресурсов</a:t>
            </a:r>
          </a:p>
          <a:p>
            <a:pPr marL="514350" indent="-514350">
              <a:buNone/>
            </a:pPr>
            <a:endParaRPr lang="ru-RU" dirty="0"/>
          </a:p>
        </p:txBody>
      </p:sp>
    </p:spTree>
    <p:extLst>
      <p:ext uri="{BB962C8B-B14F-4D97-AF65-F5344CB8AC3E}">
        <p14:creationId xmlns:p14="http://schemas.microsoft.com/office/powerpoint/2010/main" val="254523466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sz="4000" i="1" dirty="0" smtClean="0">
                <a:solidFill>
                  <a:srgbClr val="00B050"/>
                </a:solidFill>
              </a:rPr>
              <a:t>Спрос на ресурсы есть </a:t>
            </a:r>
            <a:r>
              <a:rPr lang="ru-RU" sz="4000" i="1" dirty="0" smtClean="0">
                <a:solidFill>
                  <a:srgbClr val="FF0000"/>
                </a:solidFill>
              </a:rPr>
              <a:t>производный спрос</a:t>
            </a:r>
            <a:r>
              <a:rPr lang="ru-RU" sz="4000" i="1" dirty="0" smtClean="0">
                <a:solidFill>
                  <a:srgbClr val="00B050"/>
                </a:solidFill>
              </a:rPr>
              <a:t>, и соответственно фирма </a:t>
            </a:r>
            <a:r>
              <a:rPr lang="ru-RU" i="1" dirty="0" smtClean="0">
                <a:solidFill>
                  <a:srgbClr val="00B050"/>
                </a:solidFill>
              </a:rPr>
              <a:t>должна:</a:t>
            </a:r>
            <a:endParaRPr lang="ru-RU" i="1" dirty="0">
              <a:solidFill>
                <a:srgbClr val="00B050"/>
              </a:solidFill>
            </a:endParaRPr>
          </a:p>
        </p:txBody>
      </p:sp>
      <p:sp>
        <p:nvSpPr>
          <p:cNvPr id="5" name="Объект 4"/>
          <p:cNvSpPr>
            <a:spLocks noGrp="1"/>
          </p:cNvSpPr>
          <p:nvPr>
            <p:ph sz="half" idx="1"/>
          </p:nvPr>
        </p:nvSpPr>
        <p:spPr/>
        <p:txBody>
          <a:bodyPr>
            <a:normAutofit fontScale="92500" lnSpcReduction="10000"/>
          </a:bodyPr>
          <a:lstStyle/>
          <a:p>
            <a:r>
              <a:rPr lang="ru-RU" dirty="0" smtClean="0"/>
              <a:t>1.рассчитать доход от продажи продукции, произведенной с помощью дополнительной единицы ресурсов</a:t>
            </a:r>
          </a:p>
          <a:p>
            <a:r>
              <a:rPr lang="ru-RU" dirty="0" smtClean="0"/>
              <a:t>2.и рассчитать </a:t>
            </a:r>
            <a:r>
              <a:rPr lang="ru-RU" u="sng" dirty="0" smtClean="0"/>
              <a:t>предельный физический продукт ресурса.</a:t>
            </a:r>
            <a:r>
              <a:rPr lang="ru-RU" dirty="0" smtClean="0"/>
              <a:t> </a:t>
            </a:r>
            <a:endParaRPr lang="ru-RU" dirty="0"/>
          </a:p>
        </p:txBody>
      </p:sp>
      <p:sp>
        <p:nvSpPr>
          <p:cNvPr id="6" name="Объект 5"/>
          <p:cNvSpPr>
            <a:spLocks noGrp="1"/>
          </p:cNvSpPr>
          <p:nvPr>
            <p:ph sz="half" idx="2"/>
          </p:nvPr>
        </p:nvSpPr>
        <p:spPr/>
        <p:txBody>
          <a:bodyPr>
            <a:normAutofit fontScale="92500" lnSpcReduction="10000"/>
          </a:bodyPr>
          <a:lstStyle/>
          <a:p>
            <a:r>
              <a:rPr lang="ru-RU" dirty="0" smtClean="0"/>
              <a:t>Изменение дохода, получаемого в результате продажи дополнительной единицы продукции, произведенной в результате потребления дополнительной единицы ресурса, называется </a:t>
            </a:r>
            <a:r>
              <a:rPr lang="ru-RU" u="sng" dirty="0" smtClean="0">
                <a:solidFill>
                  <a:srgbClr val="FF0000"/>
                </a:solidFill>
              </a:rPr>
              <a:t>предельной доходностью этого ресурса.</a:t>
            </a:r>
            <a:endParaRPr lang="ru-RU" dirty="0"/>
          </a:p>
        </p:txBody>
      </p:sp>
    </p:spTree>
    <p:extLst>
      <p:ext uri="{BB962C8B-B14F-4D97-AF65-F5344CB8AC3E}">
        <p14:creationId xmlns:p14="http://schemas.microsoft.com/office/powerpoint/2010/main" val="12346462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fontScale="90000"/>
          </a:bodyPr>
          <a:lstStyle/>
          <a:p>
            <a:r>
              <a:rPr lang="ru-RU" dirty="0" smtClean="0"/>
              <a:t>Стоимость предельного продукта ресурса(</a:t>
            </a:r>
            <a:r>
              <a:rPr lang="en-US" dirty="0" smtClean="0"/>
              <a:t>VMP</a:t>
            </a:r>
            <a:r>
              <a:rPr lang="en-US" sz="2000" b="1" dirty="0"/>
              <a:t>L</a:t>
            </a:r>
            <a:r>
              <a:rPr lang="ru-RU" dirty="0" smtClean="0"/>
              <a:t>)</a:t>
            </a:r>
            <a:endParaRPr lang="ru-RU" dirty="0"/>
          </a:p>
        </p:txBody>
      </p:sp>
      <p:sp>
        <p:nvSpPr>
          <p:cNvPr id="6" name="Объект 5"/>
          <p:cNvSpPr>
            <a:spLocks noGrp="1"/>
          </p:cNvSpPr>
          <p:nvPr>
            <p:ph sz="half" idx="1"/>
          </p:nvPr>
        </p:nvSpPr>
        <p:spPr/>
        <p:txBody>
          <a:bodyPr>
            <a:normAutofit fontScale="92500" lnSpcReduction="20000"/>
          </a:bodyPr>
          <a:lstStyle/>
          <a:p>
            <a:r>
              <a:rPr lang="en-US" dirty="0" smtClean="0"/>
              <a:t>- </a:t>
            </a:r>
            <a:r>
              <a:rPr lang="ru-RU" dirty="0" smtClean="0"/>
              <a:t>есть его предельный физический продукт умноженный на цену единицы продукции</a:t>
            </a:r>
            <a:endParaRPr lang="ru-RU" dirty="0"/>
          </a:p>
        </p:txBody>
      </p:sp>
      <p:sp>
        <p:nvSpPr>
          <p:cNvPr id="7" name="Объект 6"/>
          <p:cNvSpPr>
            <a:spLocks noGrp="1"/>
          </p:cNvSpPr>
          <p:nvPr>
            <p:ph sz="half" idx="2"/>
          </p:nvPr>
        </p:nvSpPr>
        <p:spPr>
          <a:xfrm>
            <a:off x="4211960" y="1556792"/>
            <a:ext cx="4824536" cy="4525963"/>
          </a:xfrm>
          <a:ln>
            <a:solidFill>
              <a:schemeClr val="tx1">
                <a:lumMod val="95000"/>
                <a:lumOff val="5000"/>
              </a:schemeClr>
            </a:solidFill>
          </a:ln>
        </p:spPr>
        <p:txBody>
          <a:bodyPr>
            <a:normAutofit fontScale="92500" lnSpcReduction="20000"/>
          </a:bodyPr>
          <a:lstStyle/>
          <a:p>
            <a:endParaRPr lang="ru-RU" sz="4000" b="1" dirty="0" smtClean="0">
              <a:solidFill>
                <a:srgbClr val="FF0000"/>
              </a:solidFill>
            </a:endParaRPr>
          </a:p>
          <a:p>
            <a:pPr marL="0" indent="0">
              <a:buNone/>
            </a:pPr>
            <a:r>
              <a:rPr lang="ru-RU" sz="4000" b="1" dirty="0">
                <a:solidFill>
                  <a:srgbClr val="FF0000"/>
                </a:solidFill>
              </a:rPr>
              <a:t> </a:t>
            </a:r>
            <a:r>
              <a:rPr lang="en-US" sz="4000" b="1" dirty="0" smtClean="0">
                <a:solidFill>
                  <a:srgbClr val="FF0000"/>
                </a:solidFill>
              </a:rPr>
              <a:t>VMP</a:t>
            </a:r>
            <a:r>
              <a:rPr lang="en-US" sz="1800" b="1" dirty="0" smtClean="0">
                <a:solidFill>
                  <a:srgbClr val="FF0000"/>
                </a:solidFill>
              </a:rPr>
              <a:t>L</a:t>
            </a:r>
            <a:r>
              <a:rPr lang="ru-RU" sz="4000" b="1" dirty="0" smtClean="0">
                <a:solidFill>
                  <a:srgbClr val="FF0000"/>
                </a:solidFill>
              </a:rPr>
              <a:t> =(</a:t>
            </a:r>
            <a:r>
              <a:rPr lang="en-US" sz="4000" b="1" dirty="0" smtClean="0"/>
              <a:t>MP</a:t>
            </a:r>
            <a:r>
              <a:rPr lang="en-US" sz="1800" b="1" dirty="0" smtClean="0"/>
              <a:t>L</a:t>
            </a:r>
            <a:r>
              <a:rPr lang="ru-RU" sz="4000" b="1" dirty="0" smtClean="0">
                <a:solidFill>
                  <a:srgbClr val="FF0000"/>
                </a:solidFill>
              </a:rPr>
              <a:t>) х (</a:t>
            </a:r>
            <a:r>
              <a:rPr lang="ru-RU" sz="4000" b="1" dirty="0" smtClean="0"/>
              <a:t>Р</a:t>
            </a:r>
            <a:r>
              <a:rPr lang="ru-RU" sz="4000" b="1" dirty="0" smtClean="0">
                <a:solidFill>
                  <a:srgbClr val="FF0000"/>
                </a:solidFill>
              </a:rPr>
              <a:t>)</a:t>
            </a:r>
          </a:p>
          <a:p>
            <a:pPr marL="0" indent="0">
              <a:buNone/>
            </a:pPr>
            <a:r>
              <a:rPr lang="ru-RU" sz="4000" b="1" dirty="0" smtClean="0">
                <a:solidFill>
                  <a:srgbClr val="FF0000"/>
                </a:solidFill>
              </a:rPr>
              <a:t>Р=10</a:t>
            </a:r>
          </a:p>
          <a:p>
            <a:pPr marL="0" indent="0">
              <a:buNone/>
            </a:pPr>
            <a:r>
              <a:rPr lang="ru-RU" sz="4000" b="1" dirty="0" smtClean="0">
                <a:solidFill>
                  <a:srgbClr val="FF0000"/>
                </a:solidFill>
              </a:rPr>
              <a:t>1. 4х10=40</a:t>
            </a:r>
          </a:p>
          <a:p>
            <a:pPr marL="0" indent="0">
              <a:buNone/>
            </a:pPr>
            <a:r>
              <a:rPr lang="ru-RU" sz="4000" b="1" dirty="0" smtClean="0">
                <a:solidFill>
                  <a:srgbClr val="FF0000"/>
                </a:solidFill>
              </a:rPr>
              <a:t>2.10х10=100</a:t>
            </a:r>
          </a:p>
          <a:p>
            <a:pPr marL="0" indent="0">
              <a:buNone/>
            </a:pPr>
            <a:r>
              <a:rPr lang="ru-RU" sz="4000" b="1" dirty="0" smtClean="0">
                <a:solidFill>
                  <a:srgbClr val="FF0000"/>
                </a:solidFill>
              </a:rPr>
              <a:t>3.3х10=30</a:t>
            </a:r>
          </a:p>
          <a:p>
            <a:pPr marL="0" indent="0">
              <a:buNone/>
            </a:pPr>
            <a:r>
              <a:rPr lang="ru-RU" sz="4000" b="1" dirty="0" smtClean="0">
                <a:solidFill>
                  <a:srgbClr val="FF0000"/>
                </a:solidFill>
              </a:rPr>
              <a:t>4.1х10=10</a:t>
            </a:r>
          </a:p>
          <a:p>
            <a:pPr marL="0" indent="0">
              <a:buNone/>
            </a:pPr>
            <a:r>
              <a:rPr lang="ru-RU" sz="4000" b="1" dirty="0" smtClean="0">
                <a:solidFill>
                  <a:srgbClr val="FF0000"/>
                </a:solidFill>
              </a:rPr>
              <a:t>5.0</a:t>
            </a:r>
            <a:endParaRPr lang="ru-RU" sz="4000" b="1" dirty="0">
              <a:solidFill>
                <a:srgbClr val="FF0000"/>
              </a:solidFill>
            </a:endParaRPr>
          </a:p>
        </p:txBody>
      </p:sp>
    </p:spTree>
    <p:extLst>
      <p:ext uri="{BB962C8B-B14F-4D97-AF65-F5344CB8AC3E}">
        <p14:creationId xmlns:p14="http://schemas.microsoft.com/office/powerpoint/2010/main" val="246417921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p:spPr>
        <p:txBody>
          <a:bodyPr>
            <a:normAutofit fontScale="90000"/>
          </a:bodyPr>
          <a:lstStyle/>
          <a:p>
            <a:r>
              <a:rPr lang="ru-RU" dirty="0" smtClean="0"/>
              <a:t>Как максимизировать прибыль фирме?</a:t>
            </a:r>
            <a:endParaRPr lang="ru-RU" dirty="0"/>
          </a:p>
        </p:txBody>
      </p:sp>
      <p:sp>
        <p:nvSpPr>
          <p:cNvPr id="3" name="Объект 2"/>
          <p:cNvSpPr>
            <a:spLocks noGrp="1"/>
          </p:cNvSpPr>
          <p:nvPr>
            <p:ph sz="half" idx="1"/>
          </p:nvPr>
        </p:nvSpPr>
        <p:spPr/>
        <p:txBody>
          <a:bodyPr>
            <a:normAutofit lnSpcReduction="10000"/>
          </a:bodyPr>
          <a:lstStyle/>
          <a:p>
            <a:pPr algn="just"/>
            <a:r>
              <a:rPr lang="ru-RU" dirty="0" smtClean="0"/>
              <a:t>Фирма должна использовать достаточное количество каждого ресурса, чтобы величина </a:t>
            </a:r>
            <a:r>
              <a:rPr lang="ru-RU" dirty="0" smtClean="0">
                <a:solidFill>
                  <a:srgbClr val="FF0000"/>
                </a:solidFill>
              </a:rPr>
              <a:t>предельной доходности ресурса(</a:t>
            </a:r>
            <a:r>
              <a:rPr lang="en-US" dirty="0" smtClean="0">
                <a:solidFill>
                  <a:srgbClr val="FF0000"/>
                </a:solidFill>
              </a:rPr>
              <a:t>MRP</a:t>
            </a:r>
            <a:r>
              <a:rPr lang="en-US" sz="1800" dirty="0" smtClean="0">
                <a:solidFill>
                  <a:srgbClr val="FF0000"/>
                </a:solidFill>
              </a:rPr>
              <a:t>L</a:t>
            </a:r>
            <a:r>
              <a:rPr lang="ru-RU" dirty="0" smtClean="0">
                <a:solidFill>
                  <a:srgbClr val="FF0000"/>
                </a:solidFill>
              </a:rPr>
              <a:t>) </a:t>
            </a:r>
            <a:r>
              <a:rPr lang="ru-RU" dirty="0" smtClean="0"/>
              <a:t>была равна </a:t>
            </a:r>
            <a:r>
              <a:rPr lang="ru-RU" dirty="0" smtClean="0">
                <a:solidFill>
                  <a:srgbClr val="FF0000"/>
                </a:solidFill>
              </a:rPr>
              <a:t>предельным издержкам ресурса</a:t>
            </a:r>
            <a:r>
              <a:rPr lang="en-US" dirty="0" smtClean="0">
                <a:solidFill>
                  <a:srgbClr val="FF0000"/>
                </a:solidFill>
              </a:rPr>
              <a:t>(MIP</a:t>
            </a:r>
            <a:r>
              <a:rPr lang="en-US" sz="1800" dirty="0" smtClean="0">
                <a:solidFill>
                  <a:srgbClr val="FF0000"/>
                </a:solidFill>
              </a:rPr>
              <a:t>L</a:t>
            </a:r>
            <a:r>
              <a:rPr lang="en-US" dirty="0" smtClean="0">
                <a:solidFill>
                  <a:srgbClr val="FF0000"/>
                </a:solidFill>
              </a:rPr>
              <a:t>)</a:t>
            </a:r>
            <a:endParaRPr lang="ru-RU" dirty="0">
              <a:solidFill>
                <a:srgbClr val="FF0000"/>
              </a:solidFill>
            </a:endParaRPr>
          </a:p>
        </p:txBody>
      </p:sp>
      <p:sp>
        <p:nvSpPr>
          <p:cNvPr id="4" name="Объект 3"/>
          <p:cNvSpPr>
            <a:spLocks noGrp="1"/>
          </p:cNvSpPr>
          <p:nvPr>
            <p:ph sz="half" idx="2"/>
          </p:nvPr>
        </p:nvSpPr>
        <p:spPr/>
        <p:txBody>
          <a:bodyPr>
            <a:normAutofit lnSpcReduction="10000"/>
          </a:bodyPr>
          <a:lstStyle/>
          <a:p>
            <a:r>
              <a:rPr lang="ru-RU" dirty="0" smtClean="0"/>
              <a:t>Если </a:t>
            </a:r>
            <a:r>
              <a:rPr lang="en-US" dirty="0" smtClean="0">
                <a:solidFill>
                  <a:srgbClr val="FF0000"/>
                </a:solidFill>
              </a:rPr>
              <a:t>MIP</a:t>
            </a:r>
            <a:r>
              <a:rPr lang="en-US" sz="1800" dirty="0" smtClean="0">
                <a:solidFill>
                  <a:srgbClr val="FF0000"/>
                </a:solidFill>
              </a:rPr>
              <a:t>L</a:t>
            </a:r>
            <a:r>
              <a:rPr lang="ru-RU" sz="1800" dirty="0" smtClean="0">
                <a:solidFill>
                  <a:srgbClr val="FF0000"/>
                </a:solidFill>
              </a:rPr>
              <a:t>  </a:t>
            </a:r>
            <a:r>
              <a:rPr lang="ru-RU" dirty="0" smtClean="0">
                <a:solidFill>
                  <a:srgbClr val="FF0000"/>
                </a:solidFill>
              </a:rPr>
              <a:t>&gt;</a:t>
            </a:r>
            <a:r>
              <a:rPr lang="en-US" dirty="0" smtClean="0">
                <a:solidFill>
                  <a:srgbClr val="FF0000"/>
                </a:solidFill>
              </a:rPr>
              <a:t>MRP</a:t>
            </a:r>
            <a:r>
              <a:rPr lang="en-US" sz="1800" dirty="0" smtClean="0">
                <a:solidFill>
                  <a:srgbClr val="FF0000"/>
                </a:solidFill>
              </a:rPr>
              <a:t>L</a:t>
            </a:r>
            <a:r>
              <a:rPr lang="ru-RU" sz="1800" dirty="0" smtClean="0"/>
              <a:t>,  </a:t>
            </a:r>
            <a:r>
              <a:rPr lang="ru-RU" dirty="0" smtClean="0"/>
              <a:t>то сокращение потребления ресурса на единицу  сократит  издержки в большей степени, нежели доходы, и тем самым увеличат прибыль</a:t>
            </a:r>
            <a:endParaRPr lang="ru-RU" dirty="0"/>
          </a:p>
        </p:txBody>
      </p:sp>
    </p:spTree>
    <p:extLst>
      <p:ext uri="{BB962C8B-B14F-4D97-AF65-F5344CB8AC3E}">
        <p14:creationId xmlns:p14="http://schemas.microsoft.com/office/powerpoint/2010/main" val="193722146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p:spPr>
        <p:txBody>
          <a:bodyPr/>
          <a:lstStyle/>
          <a:p>
            <a:r>
              <a:rPr lang="ru-RU" dirty="0" smtClean="0"/>
              <a:t>Кривая спроса на ресурс</a:t>
            </a:r>
            <a:endParaRPr lang="ru-RU" dirty="0"/>
          </a:p>
        </p:txBody>
      </p:sp>
      <p:sp>
        <p:nvSpPr>
          <p:cNvPr id="3" name="Объект 2"/>
          <p:cNvSpPr>
            <a:spLocks noGrp="1"/>
          </p:cNvSpPr>
          <p:nvPr>
            <p:ph sz="half" idx="1"/>
          </p:nvPr>
        </p:nvSpPr>
        <p:spPr/>
        <p:txBody>
          <a:bodyPr>
            <a:normAutofit/>
          </a:bodyPr>
          <a:lstStyle/>
          <a:p>
            <a:r>
              <a:rPr lang="ru-RU" dirty="0" smtClean="0"/>
              <a:t>Только тогда, когда</a:t>
            </a:r>
          </a:p>
          <a:p>
            <a:pPr marL="0" indent="0" algn="just">
              <a:buNone/>
            </a:pPr>
            <a:r>
              <a:rPr lang="en-US" dirty="0" smtClean="0">
                <a:solidFill>
                  <a:srgbClr val="FF0000"/>
                </a:solidFill>
              </a:rPr>
              <a:t>MIP</a:t>
            </a:r>
            <a:r>
              <a:rPr lang="en-US" sz="1800" dirty="0" smtClean="0">
                <a:solidFill>
                  <a:srgbClr val="FF0000"/>
                </a:solidFill>
              </a:rPr>
              <a:t>L</a:t>
            </a:r>
            <a:r>
              <a:rPr lang="ru-RU" sz="1800" dirty="0" smtClean="0">
                <a:solidFill>
                  <a:srgbClr val="FF0000"/>
                </a:solidFill>
              </a:rPr>
              <a:t> =</a:t>
            </a:r>
            <a:r>
              <a:rPr lang="en-US" dirty="0" smtClean="0">
                <a:solidFill>
                  <a:srgbClr val="FF0000"/>
                </a:solidFill>
              </a:rPr>
              <a:t>MRP</a:t>
            </a:r>
            <a:r>
              <a:rPr lang="en-US" sz="1800" dirty="0" smtClean="0">
                <a:solidFill>
                  <a:srgbClr val="FF0000"/>
                </a:solidFill>
              </a:rPr>
              <a:t>L</a:t>
            </a:r>
            <a:r>
              <a:rPr lang="ru-RU" sz="1800" dirty="0" smtClean="0">
                <a:solidFill>
                  <a:srgbClr val="FF0000"/>
                </a:solidFill>
              </a:rPr>
              <a:t>, </a:t>
            </a:r>
            <a:r>
              <a:rPr lang="ru-RU" dirty="0" smtClean="0"/>
              <a:t>невозможно увеличить доход изменив потребление ресурса</a:t>
            </a:r>
            <a:endParaRPr lang="ru-RU" dirty="0"/>
          </a:p>
        </p:txBody>
      </p:sp>
      <p:sp>
        <p:nvSpPr>
          <p:cNvPr id="4" name="Объект 3"/>
          <p:cNvSpPr>
            <a:spLocks noGrp="1"/>
          </p:cNvSpPr>
          <p:nvPr>
            <p:ph sz="half" idx="2"/>
          </p:nvPr>
        </p:nvSpPr>
        <p:spPr/>
        <p:txBody>
          <a:bodyPr>
            <a:normAutofit/>
          </a:bodyPr>
          <a:lstStyle/>
          <a:p>
            <a:pPr algn="just"/>
            <a:r>
              <a:rPr lang="ru-RU" sz="1800" dirty="0" smtClean="0"/>
              <a:t>Кривая спроса на ресурс со стороны фирмы показывает, как изменяется объем потребных фирме услуг ресурса при изменении цен на услуги  при неизменных заданных факторах производства, влияющих на спрос</a:t>
            </a:r>
            <a:endParaRPr lang="ru-RU" sz="1800" dirty="0"/>
          </a:p>
        </p:txBody>
      </p:sp>
      <p:cxnSp>
        <p:nvCxnSpPr>
          <p:cNvPr id="11" name="Прямая со стрелкой 10"/>
          <p:cNvCxnSpPr/>
          <p:nvPr/>
        </p:nvCxnSpPr>
        <p:spPr>
          <a:xfrm flipV="1">
            <a:off x="5724128" y="3645024"/>
            <a:ext cx="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5724128" y="5157192"/>
            <a:ext cx="23762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76056" y="3645024"/>
            <a:ext cx="576064" cy="707886"/>
          </a:xfrm>
          <a:prstGeom prst="rect">
            <a:avLst/>
          </a:prstGeom>
          <a:noFill/>
        </p:spPr>
        <p:txBody>
          <a:bodyPr wrap="square" rtlCol="0">
            <a:spAutoFit/>
          </a:bodyPr>
          <a:lstStyle/>
          <a:p>
            <a:r>
              <a:rPr lang="ru-RU" sz="2000" dirty="0" err="1" smtClean="0"/>
              <a:t>Дн</a:t>
            </a:r>
            <a:r>
              <a:rPr lang="ru-RU" sz="2000" dirty="0" smtClean="0"/>
              <a:t>. </a:t>
            </a:r>
            <a:r>
              <a:rPr lang="ru-RU" sz="2000" dirty="0" err="1" smtClean="0"/>
              <a:t>з.п</a:t>
            </a:r>
            <a:r>
              <a:rPr lang="ru-RU" sz="2000" dirty="0" smtClean="0"/>
              <a:t>.</a:t>
            </a:r>
            <a:endParaRPr lang="ru-RU" sz="2000" dirty="0"/>
          </a:p>
        </p:txBody>
      </p:sp>
      <p:cxnSp>
        <p:nvCxnSpPr>
          <p:cNvPr id="16" name="Прямая соединительная линия 15"/>
          <p:cNvCxnSpPr/>
          <p:nvPr/>
        </p:nvCxnSpPr>
        <p:spPr>
          <a:xfrm>
            <a:off x="5724128" y="4293096"/>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5940152" y="3998967"/>
            <a:ext cx="648072" cy="798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6444208" y="3861048"/>
            <a:ext cx="792088"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12260" y="3653503"/>
            <a:ext cx="1782198" cy="523220"/>
          </a:xfrm>
          <a:prstGeom prst="rect">
            <a:avLst/>
          </a:prstGeom>
          <a:noFill/>
        </p:spPr>
        <p:txBody>
          <a:bodyPr wrap="square" rtlCol="0">
            <a:spAutoFit/>
          </a:bodyPr>
          <a:lstStyle/>
          <a:p>
            <a:r>
              <a:rPr lang="en-US" sz="2800" dirty="0" smtClean="0"/>
              <a:t>MRP</a:t>
            </a:r>
            <a:r>
              <a:rPr lang="en-US" sz="1200" dirty="0" smtClean="0"/>
              <a:t>L=</a:t>
            </a:r>
            <a:r>
              <a:rPr lang="en-US" sz="2800" dirty="0" smtClean="0"/>
              <a:t>D</a:t>
            </a:r>
            <a:endParaRPr lang="ru-RU" sz="2800" dirty="0"/>
          </a:p>
        </p:txBody>
      </p:sp>
      <p:sp>
        <p:nvSpPr>
          <p:cNvPr id="26" name="TextBox 25"/>
          <p:cNvSpPr txBox="1"/>
          <p:nvPr/>
        </p:nvSpPr>
        <p:spPr>
          <a:xfrm>
            <a:off x="6012160" y="3915113"/>
            <a:ext cx="504056" cy="369332"/>
          </a:xfrm>
          <a:prstGeom prst="rect">
            <a:avLst/>
          </a:prstGeom>
          <a:noFill/>
        </p:spPr>
        <p:txBody>
          <a:bodyPr wrap="square" rtlCol="0">
            <a:spAutoFit/>
          </a:bodyPr>
          <a:lstStyle/>
          <a:p>
            <a:r>
              <a:rPr lang="en-US" dirty="0" smtClean="0"/>
              <a:t>E</a:t>
            </a:r>
            <a:endParaRPr lang="ru-RU" dirty="0"/>
          </a:p>
        </p:txBody>
      </p:sp>
      <p:cxnSp>
        <p:nvCxnSpPr>
          <p:cNvPr id="30" name="Прямая со стрелкой 29"/>
          <p:cNvCxnSpPr/>
          <p:nvPr/>
        </p:nvCxnSpPr>
        <p:spPr>
          <a:xfrm>
            <a:off x="6516216" y="4509120"/>
            <a:ext cx="324036" cy="0"/>
          </a:xfrm>
          <a:prstGeom prst="straightConnector1">
            <a:avLst/>
          </a:prstGeom>
          <a:ln>
            <a:solidFill>
              <a:schemeClr val="tx1">
                <a:lumMod val="95000"/>
                <a:lumOff val="5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31507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rgbClr val="FFFF00"/>
          </a:solidFill>
        </p:spPr>
        <p:txBody>
          <a:bodyPr>
            <a:normAutofit fontScale="90000"/>
          </a:bodyPr>
          <a:lstStyle/>
          <a:p>
            <a:r>
              <a:rPr lang="ru-RU" dirty="0" smtClean="0"/>
              <a:t>Неценовые факторы спроса на ресурсы</a:t>
            </a:r>
            <a:endParaRPr lang="ru-RU" dirty="0"/>
          </a:p>
        </p:txBody>
      </p:sp>
      <p:sp>
        <p:nvSpPr>
          <p:cNvPr id="3" name="Содержимое 2"/>
          <p:cNvSpPr>
            <a:spLocks noGrp="1"/>
          </p:cNvSpPr>
          <p:nvPr>
            <p:ph sz="half" idx="1"/>
          </p:nvPr>
        </p:nvSpPr>
        <p:spPr/>
        <p:txBody>
          <a:bodyPr>
            <a:normAutofit fontScale="85000" lnSpcReduction="20000"/>
          </a:bodyPr>
          <a:lstStyle/>
          <a:p>
            <a:pPr marL="514350" indent="-514350">
              <a:buFont typeface="+mj-lt"/>
              <a:buAutoNum type="arabicPeriod"/>
            </a:pPr>
            <a:r>
              <a:rPr lang="ru-RU" dirty="0" smtClean="0"/>
              <a:t>Спрос на продукцию фирмы</a:t>
            </a:r>
          </a:p>
          <a:p>
            <a:pPr marL="514350" indent="-514350">
              <a:buFont typeface="+mj-lt"/>
              <a:buAutoNum type="arabicPeriod"/>
            </a:pPr>
            <a:r>
              <a:rPr lang="ru-RU" dirty="0" smtClean="0"/>
              <a:t>Цены и объемы предлагаемых ресурсов-заменителей, а также комплементарные товары</a:t>
            </a:r>
          </a:p>
          <a:p>
            <a:pPr marL="514350" indent="-514350">
              <a:buFont typeface="+mj-lt"/>
              <a:buAutoNum type="arabicPeriod"/>
            </a:pPr>
            <a:r>
              <a:rPr lang="ru-RU" dirty="0" smtClean="0"/>
              <a:t>Технологические изменения, воздействующие на предельный продукт ресурса</a:t>
            </a:r>
          </a:p>
          <a:p>
            <a:pPr marL="514350" indent="-514350">
              <a:buNone/>
            </a:pPr>
            <a:endParaRPr lang="ru-RU" dirty="0"/>
          </a:p>
        </p:txBody>
      </p:sp>
      <p:sp>
        <p:nvSpPr>
          <p:cNvPr id="4" name="Объект 3"/>
          <p:cNvSpPr>
            <a:spLocks noGrp="1"/>
          </p:cNvSpPr>
          <p:nvPr>
            <p:ph sz="half" idx="2"/>
          </p:nvPr>
        </p:nvSpPr>
        <p:spPr/>
        <p:txBody>
          <a:bodyPr>
            <a:normAutofit fontScale="85000" lnSpcReduction="20000"/>
          </a:bodyPr>
          <a:lstStyle/>
          <a:p>
            <a:pPr algn="just"/>
            <a:r>
              <a:rPr lang="ru-RU" dirty="0" smtClean="0"/>
              <a:t>Каждый из этих факторов увеличит </a:t>
            </a:r>
            <a:r>
              <a:rPr lang="en-US" dirty="0" smtClean="0">
                <a:solidFill>
                  <a:srgbClr val="FF0000"/>
                </a:solidFill>
              </a:rPr>
              <a:t>MRP</a:t>
            </a:r>
            <a:r>
              <a:rPr lang="en-US" sz="1800" dirty="0" smtClean="0">
                <a:solidFill>
                  <a:srgbClr val="FF0000"/>
                </a:solidFill>
              </a:rPr>
              <a:t>L</a:t>
            </a:r>
            <a:r>
              <a:rPr lang="ru-RU" sz="1800" dirty="0" smtClean="0"/>
              <a:t> </a:t>
            </a:r>
            <a:r>
              <a:rPr lang="ru-RU" sz="3000" dirty="0" smtClean="0"/>
              <a:t>при любом данном уровне использования труда и сместит кривую спроса на труд вправо</a:t>
            </a:r>
          </a:p>
          <a:p>
            <a:pPr algn="just"/>
            <a:r>
              <a:rPr lang="ru-RU" sz="3000" dirty="0" smtClean="0">
                <a:solidFill>
                  <a:srgbClr val="FF0000"/>
                </a:solidFill>
              </a:rPr>
              <a:t>И напротив, увеличение цен на труд  или снижение предельного продукта труда уменьшит спрос фирмы на труд и сместит кривую влево</a:t>
            </a:r>
          </a:p>
          <a:p>
            <a:endParaRPr lang="ru-RU" dirty="0"/>
          </a:p>
        </p:txBody>
      </p:sp>
    </p:spTree>
    <p:extLst>
      <p:ext uri="{BB962C8B-B14F-4D97-AF65-F5344CB8AC3E}">
        <p14:creationId xmlns:p14="http://schemas.microsoft.com/office/powerpoint/2010/main" val="3545958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04664"/>
            <a:ext cx="8229600" cy="1143000"/>
          </a:xfrm>
          <a:solidFill>
            <a:srgbClr val="FFFF00"/>
          </a:solidFill>
        </p:spPr>
        <p:txBody>
          <a:bodyPr/>
          <a:lstStyle/>
          <a:p>
            <a:r>
              <a:rPr lang="ru-RU" dirty="0" smtClean="0"/>
              <a:t>Сдвиг кривой спроса на ресурсы</a:t>
            </a:r>
            <a:endParaRPr lang="ru-RU" dirty="0"/>
          </a:p>
        </p:txBody>
      </p:sp>
      <p:cxnSp>
        <p:nvCxnSpPr>
          <p:cNvPr id="4" name="Прямая со стрелкой 3"/>
          <p:cNvCxnSpPr/>
          <p:nvPr/>
        </p:nvCxnSpPr>
        <p:spPr>
          <a:xfrm flipV="1">
            <a:off x="1547664" y="1772816"/>
            <a:ext cx="0" cy="3672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1547664" y="5301208"/>
            <a:ext cx="705678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1556792"/>
            <a:ext cx="1080120" cy="461665"/>
          </a:xfrm>
          <a:prstGeom prst="rect">
            <a:avLst/>
          </a:prstGeom>
          <a:noFill/>
        </p:spPr>
        <p:txBody>
          <a:bodyPr wrap="square" rtlCol="0">
            <a:spAutoFit/>
          </a:bodyPr>
          <a:lstStyle/>
          <a:p>
            <a:r>
              <a:rPr lang="ru-RU" sz="2400" dirty="0" smtClean="0"/>
              <a:t>Р</a:t>
            </a:r>
            <a:endParaRPr lang="ru-RU" sz="2400" dirty="0"/>
          </a:p>
        </p:txBody>
      </p:sp>
      <p:sp>
        <p:nvSpPr>
          <p:cNvPr id="8" name="TextBox 7"/>
          <p:cNvSpPr txBox="1"/>
          <p:nvPr/>
        </p:nvSpPr>
        <p:spPr>
          <a:xfrm>
            <a:off x="7956376" y="5589240"/>
            <a:ext cx="1187624" cy="461665"/>
          </a:xfrm>
          <a:prstGeom prst="rect">
            <a:avLst/>
          </a:prstGeom>
          <a:noFill/>
        </p:spPr>
        <p:txBody>
          <a:bodyPr wrap="square" rtlCol="0">
            <a:spAutoFit/>
          </a:bodyPr>
          <a:lstStyle/>
          <a:p>
            <a:r>
              <a:rPr lang="en-US" sz="2400" dirty="0" smtClean="0"/>
              <a:t>Q</a:t>
            </a:r>
            <a:endParaRPr lang="ru-RU" sz="2400" dirty="0"/>
          </a:p>
        </p:txBody>
      </p:sp>
      <p:sp>
        <p:nvSpPr>
          <p:cNvPr id="9" name="Дуга 8"/>
          <p:cNvSpPr/>
          <p:nvPr/>
        </p:nvSpPr>
        <p:spPr>
          <a:xfrm rot="12023298">
            <a:off x="2671518" y="1653876"/>
            <a:ext cx="6406706" cy="2643301"/>
          </a:xfrm>
          <a:prstGeom prst="arc">
            <a:avLst>
              <a:gd name="adj1" fmla="val 15319560"/>
              <a:gd name="adj2" fmla="val 2135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11" name="Дуга 10"/>
          <p:cNvSpPr/>
          <p:nvPr/>
        </p:nvSpPr>
        <p:spPr>
          <a:xfrm rot="12023298">
            <a:off x="2195237" y="2432209"/>
            <a:ext cx="6406706" cy="2643301"/>
          </a:xfrm>
          <a:prstGeom prst="arc">
            <a:avLst>
              <a:gd name="adj1" fmla="val 15319560"/>
              <a:gd name="adj2" fmla="val 2135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dirty="0"/>
          </a:p>
        </p:txBody>
      </p:sp>
      <p:sp>
        <p:nvSpPr>
          <p:cNvPr id="12" name="Дуга 11"/>
          <p:cNvSpPr/>
          <p:nvPr/>
        </p:nvSpPr>
        <p:spPr>
          <a:xfrm rot="12023298">
            <a:off x="1519389" y="2878012"/>
            <a:ext cx="6406706" cy="2643301"/>
          </a:xfrm>
          <a:prstGeom prst="arc">
            <a:avLst>
              <a:gd name="adj1" fmla="val 15319560"/>
              <a:gd name="adj2" fmla="val 2135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13" name="TextBox 12"/>
          <p:cNvSpPr txBox="1"/>
          <p:nvPr/>
        </p:nvSpPr>
        <p:spPr>
          <a:xfrm>
            <a:off x="5940152" y="3933056"/>
            <a:ext cx="1728192" cy="369332"/>
          </a:xfrm>
          <a:prstGeom prst="rect">
            <a:avLst/>
          </a:prstGeom>
          <a:noFill/>
        </p:spPr>
        <p:txBody>
          <a:bodyPr wrap="square" rtlCol="0">
            <a:spAutoFit/>
          </a:bodyPr>
          <a:lstStyle/>
          <a:p>
            <a:r>
              <a:rPr lang="en-US" dirty="0" smtClean="0"/>
              <a:t>D1</a:t>
            </a:r>
            <a:endParaRPr lang="ru-RU" dirty="0"/>
          </a:p>
        </p:txBody>
      </p:sp>
      <p:sp>
        <p:nvSpPr>
          <p:cNvPr id="14" name="TextBox 13"/>
          <p:cNvSpPr txBox="1"/>
          <p:nvPr/>
        </p:nvSpPr>
        <p:spPr>
          <a:xfrm>
            <a:off x="5436096" y="5013176"/>
            <a:ext cx="864096" cy="369332"/>
          </a:xfrm>
          <a:prstGeom prst="rect">
            <a:avLst/>
          </a:prstGeom>
          <a:noFill/>
        </p:spPr>
        <p:txBody>
          <a:bodyPr wrap="square" rtlCol="0">
            <a:spAutoFit/>
          </a:bodyPr>
          <a:lstStyle/>
          <a:p>
            <a:r>
              <a:rPr lang="en-US" dirty="0" smtClean="0"/>
              <a:t>D0</a:t>
            </a:r>
            <a:endParaRPr lang="ru-RU" dirty="0"/>
          </a:p>
        </p:txBody>
      </p:sp>
      <p:sp>
        <p:nvSpPr>
          <p:cNvPr id="15" name="TextBox 14"/>
          <p:cNvSpPr txBox="1"/>
          <p:nvPr/>
        </p:nvSpPr>
        <p:spPr>
          <a:xfrm>
            <a:off x="4860032" y="5661248"/>
            <a:ext cx="1008112" cy="369332"/>
          </a:xfrm>
          <a:prstGeom prst="rect">
            <a:avLst/>
          </a:prstGeom>
          <a:noFill/>
        </p:spPr>
        <p:txBody>
          <a:bodyPr wrap="square" rtlCol="0">
            <a:spAutoFit/>
          </a:bodyPr>
          <a:lstStyle/>
          <a:p>
            <a:r>
              <a:rPr lang="en-US" dirty="0" smtClean="0"/>
              <a:t>D2</a:t>
            </a:r>
            <a:endParaRPr lang="ru-RU" dirty="0"/>
          </a:p>
        </p:txBody>
      </p:sp>
      <p:cxnSp>
        <p:nvCxnSpPr>
          <p:cNvPr id="17" name="Прямая со стрелкой 16"/>
          <p:cNvCxnSpPr/>
          <p:nvPr/>
        </p:nvCxnSpPr>
        <p:spPr>
          <a:xfrm flipV="1">
            <a:off x="3347864" y="3645024"/>
            <a:ext cx="50405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H="1">
            <a:off x="2915816" y="4221088"/>
            <a:ext cx="28803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400194"/>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02634"/>
          </a:xfrm>
        </p:spPr>
        <p:txBody>
          <a:bodyPr>
            <a:normAutofit/>
          </a:bodyPr>
          <a:lstStyle/>
          <a:p>
            <a:r>
              <a:rPr lang="en-US" sz="6000" dirty="0" smtClean="0"/>
              <a:t>2.</a:t>
            </a:r>
            <a:endParaRPr lang="ru-RU" sz="6000" dirty="0"/>
          </a:p>
        </p:txBody>
      </p:sp>
    </p:spTree>
    <p:extLst>
      <p:ext uri="{BB962C8B-B14F-4D97-AF65-F5344CB8AC3E}">
        <p14:creationId xmlns:p14="http://schemas.microsoft.com/office/powerpoint/2010/main" val="320356936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Трудовые услуги</a:t>
            </a:r>
            <a:endParaRPr lang="ru-RU" dirty="0"/>
          </a:p>
        </p:txBody>
      </p:sp>
      <p:sp>
        <p:nvSpPr>
          <p:cNvPr id="5" name="Объект 4"/>
          <p:cNvSpPr>
            <a:spLocks noGrp="1"/>
          </p:cNvSpPr>
          <p:nvPr>
            <p:ph sz="half" idx="1"/>
          </p:nvPr>
        </p:nvSpPr>
        <p:spPr/>
        <p:txBody>
          <a:bodyPr>
            <a:normAutofit/>
          </a:bodyPr>
          <a:lstStyle/>
          <a:p>
            <a:r>
              <a:rPr lang="ru-RU" dirty="0" smtClean="0"/>
              <a:t>Предлагаются людьми, которые решили продать свой труд фирмам</a:t>
            </a:r>
            <a:endParaRPr lang="ru-RU" dirty="0"/>
          </a:p>
        </p:txBody>
      </p:sp>
      <p:sp>
        <p:nvSpPr>
          <p:cNvPr id="6" name="Объект 5"/>
          <p:cNvSpPr>
            <a:spLocks noGrp="1"/>
          </p:cNvSpPr>
          <p:nvPr>
            <p:ph sz="half" idx="2"/>
          </p:nvPr>
        </p:nvSpPr>
        <p:spPr/>
        <p:txBody>
          <a:bodyPr>
            <a:normAutofit/>
          </a:bodyPr>
          <a:lstStyle/>
          <a:p>
            <a:r>
              <a:rPr lang="ru-RU" dirty="0" smtClean="0"/>
              <a:t>Труд никогда не сможет стать собственностью работодателя</a:t>
            </a:r>
          </a:p>
          <a:p>
            <a:r>
              <a:rPr lang="ru-RU" dirty="0" smtClean="0"/>
              <a:t>Альтернативной стоимостью труда является  стоимость свободного времени, отданного работе (по найму)</a:t>
            </a:r>
            <a:endParaRPr lang="ru-RU" dirty="0"/>
          </a:p>
        </p:txBody>
      </p:sp>
    </p:spTree>
    <p:extLst>
      <p:ext uri="{BB962C8B-B14F-4D97-AF65-F5344CB8AC3E}">
        <p14:creationId xmlns:p14="http://schemas.microsoft.com/office/powerpoint/2010/main" val="80364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Компромисс между двумя факторами при предложении труда</a:t>
            </a:r>
            <a:endParaRPr lang="ru-RU" dirty="0"/>
          </a:p>
        </p:txBody>
      </p:sp>
      <p:sp>
        <p:nvSpPr>
          <p:cNvPr id="7" name="Содержимое 6"/>
          <p:cNvSpPr>
            <a:spLocks noGrp="1"/>
          </p:cNvSpPr>
          <p:nvPr>
            <p:ph idx="1"/>
          </p:nvPr>
        </p:nvSpPr>
        <p:spPr/>
        <p:txBody>
          <a:bodyPr/>
          <a:lstStyle/>
          <a:p>
            <a:pPr marL="514350" indent="-514350">
              <a:buFont typeface="+mj-lt"/>
              <a:buAutoNum type="arabicPeriod"/>
            </a:pPr>
            <a:r>
              <a:rPr lang="ru-RU" dirty="0" smtClean="0"/>
              <a:t>Досугом</a:t>
            </a:r>
          </a:p>
          <a:p>
            <a:pPr marL="514350" indent="-514350">
              <a:buFont typeface="+mj-lt"/>
              <a:buAutoNum type="arabicPeriod"/>
            </a:pPr>
            <a:r>
              <a:rPr lang="ru-RU" dirty="0" smtClean="0"/>
              <a:t>Купленными потребительскими благами</a:t>
            </a:r>
            <a:endParaRPr lang="ru-RU" dirty="0"/>
          </a:p>
        </p:txBody>
      </p:sp>
    </p:spTree>
    <p:extLst>
      <p:ext uri="{BB962C8B-B14F-4D97-AF65-F5344CB8AC3E}">
        <p14:creationId xmlns:p14="http://schemas.microsoft.com/office/powerpoint/2010/main" val="305223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p:txBody>
          <a:bodyPr/>
          <a:lstStyle/>
          <a:p>
            <a:r>
              <a:rPr lang="ru-RU" smtClean="0"/>
              <a:t>Функции экономической теории</a:t>
            </a:r>
          </a:p>
        </p:txBody>
      </p:sp>
      <p:sp>
        <p:nvSpPr>
          <p:cNvPr id="19459" name="Объект 2"/>
          <p:cNvSpPr>
            <a:spLocks noGrp="1"/>
          </p:cNvSpPr>
          <p:nvPr>
            <p:ph idx="1"/>
          </p:nvPr>
        </p:nvSpPr>
        <p:spPr/>
        <p:txBody>
          <a:bodyPr/>
          <a:lstStyle/>
          <a:p>
            <a:pPr algn="just"/>
            <a:r>
              <a:rPr lang="ru-RU" smtClean="0"/>
              <a:t>Познавательная;</a:t>
            </a:r>
          </a:p>
          <a:p>
            <a:pPr algn="just"/>
            <a:r>
              <a:rPr lang="ru-RU" smtClean="0"/>
              <a:t>	Методологическая;</a:t>
            </a:r>
          </a:p>
          <a:p>
            <a:pPr algn="just"/>
            <a:r>
              <a:rPr lang="ru-RU" smtClean="0"/>
              <a:t>	Практическая.</a:t>
            </a:r>
          </a:p>
          <a:p>
            <a:pPr algn="just"/>
            <a:endParaRPr lang="ru-RU" smtClean="0"/>
          </a:p>
        </p:txBody>
      </p:sp>
    </p:spTree>
    <p:extLst>
      <p:ext uri="{BB962C8B-B14F-4D97-AF65-F5344CB8AC3E}">
        <p14:creationId xmlns:p14="http://schemas.microsoft.com/office/powerpoint/2010/main" val="51950792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Два ограничения при вышеуказанном компромиссе</a:t>
            </a:r>
            <a:endParaRPr lang="ru-RU" dirty="0"/>
          </a:p>
        </p:txBody>
      </p:sp>
      <p:sp>
        <p:nvSpPr>
          <p:cNvPr id="3" name="Содержимое 2"/>
          <p:cNvSpPr>
            <a:spLocks noGrp="1"/>
          </p:cNvSpPr>
          <p:nvPr>
            <p:ph sz="half" idx="1"/>
          </p:nvPr>
        </p:nvSpPr>
        <p:spPr/>
        <p:txBody>
          <a:bodyPr>
            <a:normAutofit fontScale="92500" lnSpcReduction="10000"/>
          </a:bodyPr>
          <a:lstStyle/>
          <a:p>
            <a:pPr marL="514350" indent="-514350">
              <a:buFont typeface="+mj-lt"/>
              <a:buAutoNum type="arabicPeriod"/>
            </a:pPr>
            <a:r>
              <a:rPr lang="ru-RU" dirty="0" smtClean="0"/>
              <a:t>Ограниченность времени в сутках 24 часами;</a:t>
            </a:r>
          </a:p>
          <a:p>
            <a:pPr marL="514350" indent="-514350">
              <a:buFont typeface="+mj-lt"/>
              <a:buAutoNum type="arabicPeriod"/>
            </a:pPr>
            <a:r>
              <a:rPr lang="ru-RU" dirty="0" smtClean="0"/>
              <a:t>Часовая ставка заработной платы</a:t>
            </a:r>
            <a:endParaRPr lang="ru-RU" dirty="0"/>
          </a:p>
        </p:txBody>
      </p:sp>
      <p:sp>
        <p:nvSpPr>
          <p:cNvPr id="4" name="Содержимое 3"/>
          <p:cNvSpPr>
            <a:spLocks noGrp="1"/>
          </p:cNvSpPr>
          <p:nvPr>
            <p:ph sz="half" idx="2"/>
          </p:nvPr>
        </p:nvSpPr>
        <p:spPr/>
        <p:txBody>
          <a:bodyPr>
            <a:normAutofit fontScale="92500" lnSpcReduction="10000"/>
          </a:bodyPr>
          <a:lstStyle/>
          <a:p>
            <a:r>
              <a:rPr lang="ru-RU" dirty="0" smtClean="0"/>
              <a:t>Заработная плата – это денежное выражение стоимости рабочей силы или </a:t>
            </a:r>
          </a:p>
          <a:p>
            <a:r>
              <a:rPr lang="ru-RU" dirty="0" smtClean="0"/>
              <a:t>Цена рабочей силы, определяемой набором потребительских благ, необходимых для воспроизводства рабочей силы и ее всестороннего развития</a:t>
            </a:r>
            <a:endParaRPr lang="ru-RU" dirty="0"/>
          </a:p>
        </p:txBody>
      </p:sp>
    </p:spTree>
    <p:extLst>
      <p:ext uri="{BB962C8B-B14F-4D97-AF65-F5344CB8AC3E}">
        <p14:creationId xmlns:p14="http://schemas.microsoft.com/office/powerpoint/2010/main" val="125527651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smtClean="0"/>
              <a:t>Повышение ставки зарплаты влияет на выбор между трудом и капиталом двояким образом</a:t>
            </a:r>
            <a:endParaRPr lang="ru-RU" sz="3600" b="1" dirty="0"/>
          </a:p>
        </p:txBody>
      </p:sp>
      <p:sp>
        <p:nvSpPr>
          <p:cNvPr id="3" name="Содержимое 2"/>
          <p:cNvSpPr>
            <a:spLocks noGrp="1"/>
          </p:cNvSpPr>
          <p:nvPr>
            <p:ph sz="half" idx="1"/>
          </p:nvPr>
        </p:nvSpPr>
        <p:spPr/>
        <p:txBody>
          <a:bodyPr/>
          <a:lstStyle/>
          <a:p>
            <a:pPr marL="514350" indent="-514350" algn="just">
              <a:buFont typeface="+mj-lt"/>
              <a:buAutoNum type="arabicPeriod"/>
            </a:pPr>
            <a:r>
              <a:rPr lang="ru-RU" dirty="0" smtClean="0"/>
              <a:t>Действует эффект замещения: повышение ставки з.п. увеличивает альтернативную стоимость труда, появляется стимул замены досуга на труд</a:t>
            </a:r>
            <a:endParaRPr lang="ru-RU" dirty="0"/>
          </a:p>
        </p:txBody>
      </p:sp>
      <p:sp>
        <p:nvSpPr>
          <p:cNvPr id="4" name="Содержимое 3"/>
          <p:cNvSpPr>
            <a:spLocks noGrp="1"/>
          </p:cNvSpPr>
          <p:nvPr>
            <p:ph sz="half" idx="2"/>
          </p:nvPr>
        </p:nvSpPr>
        <p:spPr/>
        <p:txBody>
          <a:bodyPr/>
          <a:lstStyle/>
          <a:p>
            <a:pPr marL="514350" indent="-514350" algn="just">
              <a:buNone/>
            </a:pPr>
            <a:r>
              <a:rPr lang="ru-RU" dirty="0" smtClean="0"/>
              <a:t>2.Повышение ставки заработной платы создает эффект дохода, сокращая количество отработанных часов</a:t>
            </a:r>
            <a:endParaRPr lang="ru-RU" dirty="0"/>
          </a:p>
        </p:txBody>
      </p:sp>
    </p:spTree>
    <p:extLst>
      <p:ext uri="{BB962C8B-B14F-4D97-AF65-F5344CB8AC3E}">
        <p14:creationId xmlns:p14="http://schemas.microsoft.com/office/powerpoint/2010/main" val="1080981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endParaRPr lang="ru-RU" dirty="0"/>
          </a:p>
        </p:txBody>
      </p:sp>
      <p:sp>
        <p:nvSpPr>
          <p:cNvPr id="6" name="Содержимое 5"/>
          <p:cNvSpPr>
            <a:spLocks noGrp="1"/>
          </p:cNvSpPr>
          <p:nvPr>
            <p:ph idx="1"/>
          </p:nvPr>
        </p:nvSpPr>
        <p:spPr/>
        <p:txBody>
          <a:bodyPr/>
          <a:lstStyle/>
          <a:p>
            <a:pPr lvl="1">
              <a:buNone/>
            </a:pPr>
            <a:r>
              <a:rPr lang="ru-RU" dirty="0" smtClean="0"/>
              <a:t>Ставка</a:t>
            </a:r>
          </a:p>
          <a:p>
            <a:pPr lvl="1">
              <a:buNone/>
            </a:pPr>
            <a:r>
              <a:rPr lang="ru-RU" dirty="0" smtClean="0"/>
              <a:t>з.п.</a:t>
            </a:r>
            <a:endParaRPr lang="ru-RU" dirty="0"/>
          </a:p>
        </p:txBody>
      </p:sp>
      <p:cxnSp>
        <p:nvCxnSpPr>
          <p:cNvPr id="8" name="Прямая со стрелкой 7"/>
          <p:cNvCxnSpPr/>
          <p:nvPr/>
        </p:nvCxnSpPr>
        <p:spPr>
          <a:xfrm flipV="1">
            <a:off x="1691680" y="2060848"/>
            <a:ext cx="72008" cy="316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1619672" y="5229200"/>
            <a:ext cx="6120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36096" y="5589240"/>
            <a:ext cx="3707904" cy="369332"/>
          </a:xfrm>
          <a:prstGeom prst="rect">
            <a:avLst/>
          </a:prstGeom>
          <a:noFill/>
        </p:spPr>
        <p:txBody>
          <a:bodyPr wrap="square" rtlCol="0">
            <a:spAutoFit/>
          </a:bodyPr>
          <a:lstStyle/>
          <a:p>
            <a:r>
              <a:rPr lang="ru-RU" dirty="0" smtClean="0"/>
              <a:t>Предложение труда чел-час в год</a:t>
            </a:r>
            <a:endParaRPr lang="ru-RU" dirty="0"/>
          </a:p>
        </p:txBody>
      </p:sp>
      <p:sp>
        <p:nvSpPr>
          <p:cNvPr id="2" name="Полилиния 1"/>
          <p:cNvSpPr/>
          <p:nvPr/>
        </p:nvSpPr>
        <p:spPr>
          <a:xfrm>
            <a:off x="2555776" y="2632995"/>
            <a:ext cx="2628292" cy="2547434"/>
          </a:xfrm>
          <a:custGeom>
            <a:avLst/>
            <a:gdLst>
              <a:gd name="connsiteX0" fmla="*/ 0 w 1828800"/>
              <a:gd name="connsiteY0" fmla="*/ 2547434 h 2547434"/>
              <a:gd name="connsiteX1" fmla="*/ 1550126 w 1828800"/>
              <a:gd name="connsiteY1" fmla="*/ 1955251 h 2547434"/>
              <a:gd name="connsiteX2" fmla="*/ 1828800 w 1828800"/>
              <a:gd name="connsiteY2" fmla="*/ 1171480 h 2547434"/>
              <a:gd name="connsiteX3" fmla="*/ 1820092 w 1828800"/>
              <a:gd name="connsiteY3" fmla="*/ 1145354 h 2547434"/>
              <a:gd name="connsiteX4" fmla="*/ 1663338 w 1828800"/>
              <a:gd name="connsiteY4" fmla="*/ 692508 h 2547434"/>
              <a:gd name="connsiteX5" fmla="*/ 1210492 w 1828800"/>
              <a:gd name="connsiteY5" fmla="*/ 318040 h 2547434"/>
              <a:gd name="connsiteX6" fmla="*/ 513806 w 1828800"/>
              <a:gd name="connsiteY6" fmla="*/ 30657 h 2547434"/>
              <a:gd name="connsiteX7" fmla="*/ 452846 w 1828800"/>
              <a:gd name="connsiteY7" fmla="*/ 21948 h 254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2547434">
                <a:moveTo>
                  <a:pt x="0" y="2547434"/>
                </a:moveTo>
                <a:cubicBezTo>
                  <a:pt x="622663" y="2366005"/>
                  <a:pt x="1245326" y="2184577"/>
                  <a:pt x="1550126" y="1955251"/>
                </a:cubicBezTo>
                <a:cubicBezTo>
                  <a:pt x="1854926" y="1725925"/>
                  <a:pt x="1783806" y="1306463"/>
                  <a:pt x="1828800" y="1171480"/>
                </a:cubicBezTo>
                <a:lnTo>
                  <a:pt x="1820092" y="1145354"/>
                </a:lnTo>
                <a:cubicBezTo>
                  <a:pt x="1792515" y="1065525"/>
                  <a:pt x="1764938" y="830394"/>
                  <a:pt x="1663338" y="692508"/>
                </a:cubicBezTo>
                <a:cubicBezTo>
                  <a:pt x="1561738" y="554622"/>
                  <a:pt x="1402081" y="428348"/>
                  <a:pt x="1210492" y="318040"/>
                </a:cubicBezTo>
                <a:cubicBezTo>
                  <a:pt x="1018903" y="207731"/>
                  <a:pt x="640080" y="80006"/>
                  <a:pt x="513806" y="30657"/>
                </a:cubicBezTo>
                <a:cubicBezTo>
                  <a:pt x="387532" y="-18692"/>
                  <a:pt x="420189" y="1628"/>
                  <a:pt x="452846" y="21948"/>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6817707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4294967295"/>
          </p:nvPr>
        </p:nvSpPr>
        <p:spPr>
          <a:xfrm>
            <a:off x="0" y="1600200"/>
            <a:ext cx="8229600" cy="4525963"/>
          </a:xfrm>
        </p:spPr>
        <p:txBody>
          <a:bodyPr>
            <a:normAutofit/>
          </a:bodyPr>
          <a:lstStyle/>
          <a:p>
            <a:pPr algn="ctr">
              <a:buNone/>
            </a:pPr>
            <a:r>
              <a:rPr lang="ru-RU" sz="6000" dirty="0" smtClean="0"/>
              <a:t>3.</a:t>
            </a:r>
            <a:endParaRPr lang="ru-RU" sz="6000" dirty="0"/>
          </a:p>
        </p:txBody>
      </p:sp>
    </p:spTree>
    <p:extLst>
      <p:ext uri="{BB962C8B-B14F-4D97-AF65-F5344CB8AC3E}">
        <p14:creationId xmlns:p14="http://schemas.microsoft.com/office/powerpoint/2010/main" val="64528518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smtClean="0"/>
              <a:t>Капитал</a:t>
            </a:r>
            <a:endParaRPr lang="ru-RU" b="1" i="1" dirty="0"/>
          </a:p>
        </p:txBody>
      </p:sp>
      <p:sp>
        <p:nvSpPr>
          <p:cNvPr id="3" name="Текст 2"/>
          <p:cNvSpPr>
            <a:spLocks noGrp="1"/>
          </p:cNvSpPr>
          <p:nvPr>
            <p:ph type="body" idx="1"/>
          </p:nvPr>
        </p:nvSpPr>
        <p:spPr/>
        <p:txBody>
          <a:bodyPr/>
          <a:lstStyle/>
          <a:p>
            <a:pPr algn="ctr"/>
            <a:r>
              <a:rPr lang="ru-RU" dirty="0" smtClean="0"/>
              <a:t>Определение</a:t>
            </a:r>
            <a:endParaRPr lang="ru-RU" dirty="0"/>
          </a:p>
        </p:txBody>
      </p:sp>
      <p:sp>
        <p:nvSpPr>
          <p:cNvPr id="4" name="Содержимое 3"/>
          <p:cNvSpPr>
            <a:spLocks noGrp="1"/>
          </p:cNvSpPr>
          <p:nvPr>
            <p:ph sz="half" idx="2"/>
          </p:nvPr>
        </p:nvSpPr>
        <p:spPr/>
        <p:txBody>
          <a:bodyPr/>
          <a:lstStyle/>
          <a:p>
            <a:r>
              <a:rPr lang="ru-RU" dirty="0" smtClean="0"/>
              <a:t>Капитал – это ресурс длительного пользования, создаваемый с целью производства большего количества товаров и услуг. </a:t>
            </a:r>
            <a:endParaRPr lang="ru-RU" dirty="0"/>
          </a:p>
        </p:txBody>
      </p:sp>
      <p:sp>
        <p:nvSpPr>
          <p:cNvPr id="5" name="Текст 4"/>
          <p:cNvSpPr>
            <a:spLocks noGrp="1"/>
          </p:cNvSpPr>
          <p:nvPr>
            <p:ph type="body" sz="quarter" idx="3"/>
          </p:nvPr>
        </p:nvSpPr>
        <p:spPr>
          <a:xfrm>
            <a:off x="4427984" y="1556792"/>
            <a:ext cx="4041775" cy="639762"/>
          </a:xfrm>
        </p:spPr>
        <p:txBody>
          <a:bodyPr/>
          <a:lstStyle/>
          <a:p>
            <a:pPr algn="ctr"/>
            <a:r>
              <a:rPr lang="ru-RU" dirty="0" smtClean="0"/>
              <a:t>Формы капитала</a:t>
            </a:r>
            <a:endParaRPr lang="ru-RU" dirty="0"/>
          </a:p>
        </p:txBody>
      </p:sp>
      <p:sp>
        <p:nvSpPr>
          <p:cNvPr id="6" name="Содержимое 5"/>
          <p:cNvSpPr>
            <a:spLocks noGrp="1"/>
          </p:cNvSpPr>
          <p:nvPr>
            <p:ph sz="quarter" idx="4"/>
          </p:nvPr>
        </p:nvSpPr>
        <p:spPr/>
        <p:txBody>
          <a:bodyPr>
            <a:normAutofit fontScale="85000" lnSpcReduction="10000"/>
          </a:bodyPr>
          <a:lstStyle/>
          <a:p>
            <a:pPr marL="457200" indent="-457200">
              <a:buFont typeface="+mj-lt"/>
              <a:buAutoNum type="arabicPeriod"/>
            </a:pPr>
            <a:r>
              <a:rPr lang="ru-RU" b="1" dirty="0" smtClean="0"/>
              <a:t>Физический капитал включает в себя машины, здания, сооружения, средства передвижения, инструменты, запасы сырья и полуфабрикатов</a:t>
            </a:r>
          </a:p>
          <a:p>
            <a:pPr marL="457200" indent="-457200">
              <a:buFont typeface="+mj-lt"/>
              <a:buAutoNum type="arabicPeriod"/>
            </a:pPr>
            <a:r>
              <a:rPr lang="ru-RU" b="1" dirty="0" smtClean="0"/>
              <a:t>Производство мелиоративных, ирригационных работ, что увеличивает плодородие почвы</a:t>
            </a:r>
          </a:p>
          <a:p>
            <a:pPr marL="457200" indent="-457200">
              <a:buFont typeface="+mj-lt"/>
              <a:buAutoNum type="arabicPeriod"/>
            </a:pPr>
            <a:r>
              <a:rPr lang="ru-RU" b="1" dirty="0" smtClean="0"/>
              <a:t>Знания, умение, опыт(человеческий капитал</a:t>
            </a:r>
            <a:r>
              <a:rPr lang="ru-RU" dirty="0" smtClean="0"/>
              <a:t>)</a:t>
            </a:r>
            <a:endParaRPr lang="ru-RU" dirty="0"/>
          </a:p>
        </p:txBody>
      </p:sp>
    </p:spTree>
    <p:extLst>
      <p:ext uri="{BB962C8B-B14F-4D97-AF65-F5344CB8AC3E}">
        <p14:creationId xmlns:p14="http://schemas.microsoft.com/office/powerpoint/2010/main" val="5607657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fontScale="90000"/>
          </a:bodyPr>
          <a:lstStyle/>
          <a:p>
            <a:r>
              <a:rPr lang="ru-RU" dirty="0" smtClean="0"/>
              <a:t>Основная черта всех форм капитала</a:t>
            </a:r>
            <a:endParaRPr lang="ru-RU" dirty="0"/>
          </a:p>
        </p:txBody>
      </p:sp>
      <p:sp>
        <p:nvSpPr>
          <p:cNvPr id="3" name="Текст 2"/>
          <p:cNvSpPr>
            <a:spLocks noGrp="1"/>
          </p:cNvSpPr>
          <p:nvPr>
            <p:ph type="body" idx="1"/>
          </p:nvPr>
        </p:nvSpPr>
        <p:spPr/>
        <p:txBody>
          <a:bodyPr/>
          <a:lstStyle/>
          <a:p>
            <a:pPr algn="ctr"/>
            <a:r>
              <a:rPr lang="ru-RU" dirty="0" smtClean="0"/>
              <a:t>Компромисс</a:t>
            </a:r>
            <a:endParaRPr lang="ru-RU" dirty="0"/>
          </a:p>
        </p:txBody>
      </p:sp>
      <p:sp>
        <p:nvSpPr>
          <p:cNvPr id="8" name="Содержимое 7"/>
          <p:cNvSpPr>
            <a:spLocks noGrp="1"/>
          </p:cNvSpPr>
          <p:nvPr>
            <p:ph sz="half" idx="2"/>
          </p:nvPr>
        </p:nvSpPr>
        <p:spPr/>
        <p:txBody>
          <a:bodyPr>
            <a:normAutofit fontScale="77500" lnSpcReduction="20000"/>
          </a:bodyPr>
          <a:lstStyle/>
          <a:p>
            <a:r>
              <a:rPr lang="ru-RU" dirty="0" smtClean="0"/>
              <a:t>Некое соглашение между настоящим и будущим временем</a:t>
            </a:r>
          </a:p>
          <a:p>
            <a:r>
              <a:rPr lang="ru-RU" dirty="0" smtClean="0"/>
              <a:t>Для создания капитала необходимо время.</a:t>
            </a:r>
          </a:p>
          <a:p>
            <a:pPr algn="just"/>
            <a:r>
              <a:rPr lang="ru-RU" dirty="0" smtClean="0"/>
              <a:t>Суть решения создать новый капитал (инвестирование) – в сравнении издержек, связанных с </a:t>
            </a:r>
            <a:r>
              <a:rPr lang="ru-RU" dirty="0" smtClean="0">
                <a:solidFill>
                  <a:srgbClr val="FF0000"/>
                </a:solidFill>
              </a:rPr>
              <a:t>отказом от части доходов для финансирования проекта </a:t>
            </a:r>
            <a:r>
              <a:rPr lang="ru-RU" dirty="0" smtClean="0"/>
              <a:t>по созданию капитальных активов, который     будет осуществляться определенный период времени, и </a:t>
            </a:r>
            <a:r>
              <a:rPr lang="ru-RU" dirty="0" smtClean="0">
                <a:solidFill>
                  <a:srgbClr val="FF0000"/>
                </a:solidFill>
              </a:rPr>
              <a:t>доходов по его окончанию</a:t>
            </a:r>
            <a:endParaRPr lang="ru-RU" dirty="0">
              <a:solidFill>
                <a:srgbClr val="FF0000"/>
              </a:solidFill>
            </a:endParaRPr>
          </a:p>
        </p:txBody>
      </p:sp>
      <p:sp>
        <p:nvSpPr>
          <p:cNvPr id="4" name="Текст 3"/>
          <p:cNvSpPr>
            <a:spLocks noGrp="1"/>
          </p:cNvSpPr>
          <p:nvPr>
            <p:ph type="body" sz="quarter" idx="3"/>
          </p:nvPr>
        </p:nvSpPr>
        <p:spPr/>
        <p:txBody>
          <a:bodyPr/>
          <a:lstStyle/>
          <a:p>
            <a:r>
              <a:rPr lang="ru-RU" dirty="0" smtClean="0"/>
              <a:t>Пример</a:t>
            </a:r>
            <a:endParaRPr lang="ru-RU" dirty="0"/>
          </a:p>
        </p:txBody>
      </p:sp>
      <p:sp>
        <p:nvSpPr>
          <p:cNvPr id="5" name="Объект 4"/>
          <p:cNvSpPr>
            <a:spLocks noGrp="1"/>
          </p:cNvSpPr>
          <p:nvPr>
            <p:ph sz="quarter" idx="4"/>
          </p:nvPr>
        </p:nvSpPr>
        <p:spPr/>
        <p:txBody>
          <a:bodyPr>
            <a:normAutofit fontScale="77500" lnSpcReduction="20000"/>
          </a:bodyPr>
          <a:lstStyle/>
          <a:p>
            <a:pPr algn="just"/>
            <a:r>
              <a:rPr lang="ru-RU" dirty="0" smtClean="0"/>
              <a:t>Предположим, производитель сыра может продать сыр немедленно или позволив ему дозреть. Созревание сыра улучшит его качество. Покупатель готов платить более высокую цену. Созревание сыра означает, что фирма </a:t>
            </a:r>
            <a:r>
              <a:rPr lang="ru-RU" dirty="0" smtClean="0">
                <a:solidFill>
                  <a:srgbClr val="FF0000"/>
                </a:solidFill>
              </a:rPr>
              <a:t>откладывает</a:t>
            </a:r>
            <a:r>
              <a:rPr lang="ru-RU" dirty="0" smtClean="0"/>
              <a:t> получение прибыли на 1 год. Созревание также включает издержки по хранению и поддержанию условий для созревания. Будут также издержки по страхованию, оплате труда в процессе созревания сыра  и т.п.</a:t>
            </a:r>
            <a:endParaRPr lang="ru-RU" dirty="0"/>
          </a:p>
        </p:txBody>
      </p:sp>
    </p:spTree>
    <p:extLst>
      <p:ext uri="{BB962C8B-B14F-4D97-AF65-F5344CB8AC3E}">
        <p14:creationId xmlns:p14="http://schemas.microsoft.com/office/powerpoint/2010/main" val="33591409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Суть инвестирования</a:t>
            </a:r>
            <a:br>
              <a:rPr lang="ru-RU" dirty="0" smtClean="0"/>
            </a:br>
            <a:r>
              <a:rPr lang="ru-RU" dirty="0" smtClean="0"/>
              <a:t>(суть создать новый капитал)</a:t>
            </a:r>
            <a:endParaRPr lang="ru-RU" dirty="0"/>
          </a:p>
        </p:txBody>
      </p:sp>
      <p:sp>
        <p:nvSpPr>
          <p:cNvPr id="4" name="Текст 3"/>
          <p:cNvSpPr>
            <a:spLocks noGrp="1"/>
          </p:cNvSpPr>
          <p:nvPr>
            <p:ph type="body" idx="1"/>
          </p:nvPr>
        </p:nvSpPr>
        <p:spPr/>
        <p:txBody>
          <a:bodyPr/>
          <a:lstStyle/>
          <a:p>
            <a:r>
              <a:rPr lang="ru-RU" dirty="0" smtClean="0"/>
              <a:t>инвестирование</a:t>
            </a:r>
            <a:endParaRPr lang="ru-RU" dirty="0"/>
          </a:p>
        </p:txBody>
      </p:sp>
      <p:sp>
        <p:nvSpPr>
          <p:cNvPr id="3" name="Содержимое 2"/>
          <p:cNvSpPr>
            <a:spLocks noGrp="1"/>
          </p:cNvSpPr>
          <p:nvPr>
            <p:ph sz="half" idx="2"/>
          </p:nvPr>
        </p:nvSpPr>
        <p:spPr/>
        <p:txBody>
          <a:bodyPr>
            <a:normAutofit lnSpcReduction="10000"/>
          </a:bodyPr>
          <a:lstStyle/>
          <a:p>
            <a:pPr algn="just"/>
            <a:r>
              <a:rPr lang="ru-RU" dirty="0" smtClean="0"/>
              <a:t>Заключается  в сравнении издержек, связанных с отказом от части доходов для финансирования проекта по созданию капитальных активов, который будет осуществляться определенный период времени, и доходов по окончанию этого проекта  </a:t>
            </a:r>
            <a:endParaRPr lang="ru-RU" dirty="0"/>
          </a:p>
        </p:txBody>
      </p:sp>
      <p:sp>
        <p:nvSpPr>
          <p:cNvPr id="5" name="Текст 4"/>
          <p:cNvSpPr>
            <a:spLocks noGrp="1"/>
          </p:cNvSpPr>
          <p:nvPr>
            <p:ph type="body" sz="quarter" idx="3"/>
          </p:nvPr>
        </p:nvSpPr>
        <p:spPr/>
        <p:txBody>
          <a:bodyPr>
            <a:normAutofit fontScale="92500" lnSpcReduction="20000"/>
          </a:bodyPr>
          <a:lstStyle/>
          <a:p>
            <a:pPr algn="ctr"/>
            <a:r>
              <a:rPr lang="ru-RU" dirty="0" smtClean="0"/>
              <a:t>Источники создания нового капитала</a:t>
            </a:r>
            <a:endParaRPr lang="ru-RU" dirty="0"/>
          </a:p>
        </p:txBody>
      </p:sp>
      <p:sp>
        <p:nvSpPr>
          <p:cNvPr id="6" name="Содержимое 5"/>
          <p:cNvSpPr>
            <a:spLocks noGrp="1"/>
          </p:cNvSpPr>
          <p:nvPr>
            <p:ph sz="quarter" idx="4"/>
          </p:nvPr>
        </p:nvSpPr>
        <p:spPr/>
        <p:txBody>
          <a:bodyPr/>
          <a:lstStyle/>
          <a:p>
            <a:pPr marL="457200" indent="-457200">
              <a:buFont typeface="+mj-lt"/>
              <a:buAutoNum type="arabicPeriod"/>
            </a:pPr>
            <a:r>
              <a:rPr lang="ru-RU" dirty="0" smtClean="0"/>
              <a:t>Собственные (прибыль, амортизация);</a:t>
            </a:r>
          </a:p>
          <a:p>
            <a:pPr marL="457200" indent="-457200">
              <a:buFont typeface="+mj-lt"/>
              <a:buAutoNum type="arabicPeriod"/>
            </a:pPr>
            <a:r>
              <a:rPr lang="ru-RU" dirty="0" smtClean="0"/>
              <a:t>Заемные (ссудный капитал);</a:t>
            </a:r>
          </a:p>
          <a:p>
            <a:pPr marL="457200" indent="-457200">
              <a:buFont typeface="+mj-lt"/>
              <a:buAutoNum type="arabicPeriod"/>
            </a:pPr>
            <a:r>
              <a:rPr lang="ru-RU" dirty="0" smtClean="0"/>
              <a:t>Привлеченные (акционерный капитал)</a:t>
            </a:r>
            <a:endParaRPr lang="ru-RU" dirty="0"/>
          </a:p>
        </p:txBody>
      </p:sp>
    </p:spTree>
    <p:extLst>
      <p:ext uri="{BB962C8B-B14F-4D97-AF65-F5344CB8AC3E}">
        <p14:creationId xmlns:p14="http://schemas.microsoft.com/office/powerpoint/2010/main" val="235175120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mtClean="0"/>
              <a:t>Где взять финансовые средства для инвестирования?</a:t>
            </a:r>
            <a:endParaRPr lang="ru-RU" dirty="0"/>
          </a:p>
        </p:txBody>
      </p:sp>
      <p:sp>
        <p:nvSpPr>
          <p:cNvPr id="6" name="Текст 5"/>
          <p:cNvSpPr>
            <a:spLocks noGrp="1"/>
          </p:cNvSpPr>
          <p:nvPr>
            <p:ph type="body" idx="1"/>
          </p:nvPr>
        </p:nvSpPr>
        <p:spPr>
          <a:xfrm>
            <a:off x="457200" y="1340768"/>
            <a:ext cx="4040188" cy="834107"/>
          </a:xfrm>
        </p:spPr>
        <p:txBody>
          <a:bodyPr>
            <a:noAutofit/>
          </a:bodyPr>
          <a:lstStyle/>
          <a:p>
            <a:pPr algn="just"/>
            <a:r>
              <a:rPr lang="ru-RU" sz="1400" dirty="0" smtClean="0"/>
              <a:t>Ссудный капитал –это денежный капитал, отдаваемый собственником в ссуду, обслуживающий в основном кругооборот функционирующего капитала и приносящий %</a:t>
            </a:r>
            <a:endParaRPr lang="ru-RU" sz="1400" dirty="0"/>
          </a:p>
        </p:txBody>
      </p:sp>
      <p:sp>
        <p:nvSpPr>
          <p:cNvPr id="3" name="Объект 2"/>
          <p:cNvSpPr>
            <a:spLocks noGrp="1"/>
          </p:cNvSpPr>
          <p:nvPr>
            <p:ph sz="half" idx="2"/>
          </p:nvPr>
        </p:nvSpPr>
        <p:spPr/>
        <p:txBody>
          <a:bodyPr/>
          <a:lstStyle/>
          <a:p>
            <a:r>
              <a:rPr lang="ru-RU" dirty="0" smtClean="0"/>
              <a:t>Денежные капиталы, временно высвобождающиеся в процессе кругооборота промышленного капитала</a:t>
            </a:r>
          </a:p>
          <a:p>
            <a:r>
              <a:rPr lang="ru-RU" dirty="0" smtClean="0"/>
              <a:t>капитал-рантье</a:t>
            </a:r>
          </a:p>
          <a:p>
            <a:r>
              <a:rPr lang="ru-RU" dirty="0" smtClean="0"/>
              <a:t>Денежные </a:t>
            </a:r>
            <a:r>
              <a:rPr lang="ru-RU" dirty="0" err="1" smtClean="0"/>
              <a:t>сберажения</a:t>
            </a:r>
            <a:r>
              <a:rPr lang="ru-RU" dirty="0" smtClean="0"/>
              <a:t> различных слоев населения</a:t>
            </a:r>
          </a:p>
          <a:p>
            <a:endParaRPr lang="ru-RU" dirty="0"/>
          </a:p>
        </p:txBody>
      </p:sp>
      <p:sp>
        <p:nvSpPr>
          <p:cNvPr id="7" name="Текст 6"/>
          <p:cNvSpPr>
            <a:spLocks noGrp="1"/>
          </p:cNvSpPr>
          <p:nvPr>
            <p:ph type="body" sz="quarter" idx="3"/>
          </p:nvPr>
        </p:nvSpPr>
        <p:spPr/>
        <p:txBody>
          <a:bodyPr>
            <a:normAutofit fontScale="92500" lnSpcReduction="20000"/>
          </a:bodyPr>
          <a:lstStyle/>
          <a:p>
            <a:pPr algn="ctr"/>
            <a:r>
              <a:rPr lang="ru-RU" dirty="0" smtClean="0"/>
              <a:t>Источники создания нового капитала</a:t>
            </a:r>
            <a:endParaRPr lang="ru-RU" dirty="0"/>
          </a:p>
        </p:txBody>
      </p:sp>
      <p:sp>
        <p:nvSpPr>
          <p:cNvPr id="8" name="Объект 7"/>
          <p:cNvSpPr>
            <a:spLocks noGrp="1"/>
          </p:cNvSpPr>
          <p:nvPr>
            <p:ph sz="quarter" idx="4"/>
          </p:nvPr>
        </p:nvSpPr>
        <p:spPr/>
        <p:txBody>
          <a:bodyPr/>
          <a:lstStyle/>
          <a:p>
            <a:r>
              <a:rPr lang="ru-RU" dirty="0" smtClean="0"/>
              <a:t>Собственные (прибыль , амортизация);</a:t>
            </a:r>
          </a:p>
          <a:p>
            <a:r>
              <a:rPr lang="ru-RU" dirty="0" smtClean="0"/>
              <a:t>Заемные (ссудный капитал);</a:t>
            </a:r>
          </a:p>
          <a:p>
            <a:r>
              <a:rPr lang="ru-RU" dirty="0" smtClean="0"/>
              <a:t>Привлеченные (корпоративный капитал)</a:t>
            </a:r>
            <a:endParaRPr lang="ru-RU" dirty="0"/>
          </a:p>
        </p:txBody>
      </p:sp>
    </p:spTree>
    <p:extLst>
      <p:ext uri="{BB962C8B-B14F-4D97-AF65-F5344CB8AC3E}">
        <p14:creationId xmlns:p14="http://schemas.microsoft.com/office/powerpoint/2010/main" val="14948820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Инвестиции</a:t>
            </a:r>
            <a:endParaRPr lang="ru-RU" dirty="0"/>
          </a:p>
        </p:txBody>
      </p:sp>
      <p:sp>
        <p:nvSpPr>
          <p:cNvPr id="8" name="Объект 7"/>
          <p:cNvSpPr>
            <a:spLocks noGrp="1"/>
          </p:cNvSpPr>
          <p:nvPr>
            <p:ph sz="half" idx="1"/>
          </p:nvPr>
        </p:nvSpPr>
        <p:spPr/>
        <p:txBody>
          <a:bodyPr>
            <a:normAutofit fontScale="85000" lnSpcReduction="10000"/>
          </a:bodyPr>
          <a:lstStyle/>
          <a:p>
            <a:pPr algn="just"/>
            <a:r>
              <a:rPr lang="ru-RU" dirty="0" smtClean="0"/>
              <a:t>Большинство инвестиций долгосрочны. Типичное увеличение капитала будет продолжаться долгие годы. Инвестиции в капитал различаются </a:t>
            </a:r>
            <a:r>
              <a:rPr lang="ru-RU" dirty="0" smtClean="0">
                <a:solidFill>
                  <a:srgbClr val="FF0000"/>
                </a:solidFill>
              </a:rPr>
              <a:t>по горизонту времени</a:t>
            </a:r>
            <a:endParaRPr lang="ru-RU" dirty="0">
              <a:solidFill>
                <a:srgbClr val="FF0000"/>
              </a:solidFill>
            </a:endParaRPr>
          </a:p>
        </p:txBody>
      </p:sp>
      <p:sp>
        <p:nvSpPr>
          <p:cNvPr id="9" name="Объект 8"/>
          <p:cNvSpPr>
            <a:spLocks noGrp="1"/>
          </p:cNvSpPr>
          <p:nvPr>
            <p:ph sz="half" idx="2"/>
          </p:nvPr>
        </p:nvSpPr>
        <p:spPr/>
        <p:txBody>
          <a:bodyPr>
            <a:normAutofit fontScale="85000" lnSpcReduction="10000"/>
          </a:bodyPr>
          <a:lstStyle/>
          <a:p>
            <a:r>
              <a:rPr lang="ru-RU" dirty="0" smtClean="0"/>
              <a:t>Для расчета прибыли от долгосрочный инвестиций фирма должна:</a:t>
            </a:r>
          </a:p>
          <a:p>
            <a:pPr marL="514350" indent="-514350">
              <a:buFont typeface="+mj-lt"/>
              <a:buAutoNum type="arabicPeriod"/>
            </a:pPr>
            <a:r>
              <a:rPr lang="ru-RU" dirty="0" smtClean="0"/>
              <a:t>Оценить срок службы нового основного капитала</a:t>
            </a:r>
          </a:p>
          <a:p>
            <a:pPr marL="514350" indent="-514350">
              <a:buFont typeface="+mj-lt"/>
              <a:buAutoNum type="arabicPeriod"/>
            </a:pPr>
            <a:r>
              <a:rPr lang="ru-RU" dirty="0" smtClean="0"/>
              <a:t>Подсчитать добавку к доходам, получаемым от каждого года использования основных фондов и сравнить ее с издержками</a:t>
            </a:r>
            <a:endParaRPr lang="ru-RU" dirty="0"/>
          </a:p>
        </p:txBody>
      </p:sp>
      <p:cxnSp>
        <p:nvCxnSpPr>
          <p:cNvPr id="11" name="Прямая со стрелкой 10"/>
          <p:cNvCxnSpPr/>
          <p:nvPr/>
        </p:nvCxnSpPr>
        <p:spPr>
          <a:xfrm>
            <a:off x="6876256" y="5661248"/>
            <a:ext cx="792088" cy="43204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6168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продолжение</a:t>
            </a:r>
            <a:endParaRPr lang="ru-RU" dirty="0"/>
          </a:p>
        </p:txBody>
      </p:sp>
      <p:sp>
        <p:nvSpPr>
          <p:cNvPr id="6" name="Объект 5"/>
          <p:cNvSpPr>
            <a:spLocks noGrp="1"/>
          </p:cNvSpPr>
          <p:nvPr>
            <p:ph idx="1"/>
          </p:nvPr>
        </p:nvSpPr>
        <p:spPr/>
        <p:txBody>
          <a:bodyPr/>
          <a:lstStyle/>
          <a:p>
            <a:r>
              <a:rPr lang="ru-RU" dirty="0" smtClean="0"/>
              <a:t>Иными словами:</a:t>
            </a:r>
          </a:p>
          <a:p>
            <a:r>
              <a:rPr lang="ru-RU" dirty="0" smtClean="0"/>
              <a:t>Основой сравнения является  сравнение </a:t>
            </a:r>
            <a:r>
              <a:rPr lang="ru-RU" dirty="0" smtClean="0">
                <a:solidFill>
                  <a:srgbClr val="FF0000"/>
                </a:solidFill>
              </a:rPr>
              <a:t>стоимости </a:t>
            </a:r>
            <a:r>
              <a:rPr lang="ru-RU" b="1" dirty="0" smtClean="0">
                <a:solidFill>
                  <a:srgbClr val="FF0000"/>
                </a:solidFill>
              </a:rPr>
              <a:t>единицы капитала </a:t>
            </a:r>
            <a:r>
              <a:rPr lang="ru-RU" dirty="0" smtClean="0">
                <a:solidFill>
                  <a:srgbClr val="FF0000"/>
                </a:solidFill>
              </a:rPr>
              <a:t>в настоящий момент с </a:t>
            </a:r>
            <a:r>
              <a:rPr lang="ru-RU" b="1" dirty="0" smtClean="0">
                <a:solidFill>
                  <a:srgbClr val="FF0000"/>
                </a:solidFill>
              </a:rPr>
              <a:t>прибылью</a:t>
            </a:r>
            <a:r>
              <a:rPr lang="ru-RU" dirty="0" smtClean="0">
                <a:solidFill>
                  <a:srgbClr val="FF0000"/>
                </a:solidFill>
              </a:rPr>
              <a:t>, обеспеченной этой единицей вложений</a:t>
            </a:r>
          </a:p>
          <a:p>
            <a:r>
              <a:rPr lang="ru-RU" dirty="0" smtClean="0">
                <a:solidFill>
                  <a:srgbClr val="FF0000"/>
                </a:solidFill>
              </a:rPr>
              <a:t>З</a:t>
            </a:r>
            <a:r>
              <a:rPr lang="ru-RU" dirty="0" smtClean="0"/>
              <a:t>десь необходимо учитывать </a:t>
            </a:r>
            <a:r>
              <a:rPr lang="ru-RU" dirty="0" smtClean="0">
                <a:solidFill>
                  <a:srgbClr val="FF0000"/>
                </a:solidFill>
              </a:rPr>
              <a:t>норму процента (ссудный процент)</a:t>
            </a:r>
            <a:endParaRPr lang="ru-RU" dirty="0">
              <a:solidFill>
                <a:srgbClr val="FF0000"/>
              </a:solidFill>
            </a:endParaRPr>
          </a:p>
        </p:txBody>
      </p:sp>
      <p:cxnSp>
        <p:nvCxnSpPr>
          <p:cNvPr id="8" name="Прямая со стрелкой 7"/>
          <p:cNvCxnSpPr/>
          <p:nvPr/>
        </p:nvCxnSpPr>
        <p:spPr>
          <a:xfrm>
            <a:off x="899592" y="476672"/>
            <a:ext cx="3312368" cy="864096"/>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42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p:txBody>
          <a:bodyPr/>
          <a:lstStyle/>
          <a:p>
            <a:r>
              <a:rPr lang="ru-RU" b="1" i="1" smtClean="0"/>
              <a:t>Познавательная функция</a:t>
            </a:r>
            <a:endParaRPr lang="ru-RU" smtClean="0"/>
          </a:p>
        </p:txBody>
      </p:sp>
      <p:sp>
        <p:nvSpPr>
          <p:cNvPr id="20483" name="Объект 2"/>
          <p:cNvSpPr>
            <a:spLocks noGrp="1"/>
          </p:cNvSpPr>
          <p:nvPr>
            <p:ph idx="1"/>
          </p:nvPr>
        </p:nvSpPr>
        <p:spPr/>
        <p:txBody>
          <a:bodyPr/>
          <a:lstStyle/>
          <a:p>
            <a:pPr marL="0" indent="0" algn="just">
              <a:buFontTx/>
              <a:buNone/>
            </a:pPr>
            <a:r>
              <a:rPr lang="ru-RU" smtClean="0"/>
              <a:t>заключается в  том, чтобы  постигнуть закономерности, по которым развивается экономика, сформулировать принципы этого развития, предсказать последствия  его, показать и описать модели,  действующие в экономике.</a:t>
            </a:r>
          </a:p>
        </p:txBody>
      </p:sp>
    </p:spTree>
    <p:extLst>
      <p:ext uri="{BB962C8B-B14F-4D97-AF65-F5344CB8AC3E}">
        <p14:creationId xmlns:p14="http://schemas.microsoft.com/office/powerpoint/2010/main" val="3531982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a:t>
            </a:r>
            <a:endParaRPr lang="ru-RU" dirty="0"/>
          </a:p>
        </p:txBody>
      </p:sp>
      <p:sp>
        <p:nvSpPr>
          <p:cNvPr id="3" name="Объект 2"/>
          <p:cNvSpPr>
            <a:spLocks noGrp="1"/>
          </p:cNvSpPr>
          <p:nvPr>
            <p:ph idx="1"/>
          </p:nvPr>
        </p:nvSpPr>
        <p:spPr/>
        <p:txBody>
          <a:bodyPr/>
          <a:lstStyle/>
          <a:p>
            <a:r>
              <a:rPr lang="ru-RU" dirty="0" smtClean="0"/>
              <a:t>Чтобы получить 100 руб. в будущем(через год, например), предполагая норму процента 10% годовых, означает, что </a:t>
            </a:r>
          </a:p>
          <a:p>
            <a:r>
              <a:rPr lang="ru-RU" dirty="0" smtClean="0"/>
              <a:t>Через 1 год фирма, вкладывая 91 руб. получит 100 руб.</a:t>
            </a:r>
          </a:p>
          <a:p>
            <a:r>
              <a:rPr lang="ru-RU" dirty="0" smtClean="0"/>
              <a:t>Через 2 года -  83 руб.   - 100 руб.</a:t>
            </a:r>
          </a:p>
          <a:p>
            <a:r>
              <a:rPr lang="ru-RU" dirty="0" smtClean="0"/>
              <a:t>Через 3 года – 75 руб. – 100 руб.</a:t>
            </a:r>
            <a:endParaRPr lang="ru-RU" dirty="0"/>
          </a:p>
        </p:txBody>
      </p:sp>
    </p:spTree>
    <p:extLst>
      <p:ext uri="{BB962C8B-B14F-4D97-AF65-F5344CB8AC3E}">
        <p14:creationId xmlns:p14="http://schemas.microsoft.com/office/powerpoint/2010/main" val="121654272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smtClean="0"/>
              <a:t>Данная ситуация может быть обобщена на любой произвольный срок и любую заданную норму %</a:t>
            </a:r>
            <a:endParaRPr lang="ru-RU" sz="3600" b="1" dirty="0"/>
          </a:p>
        </p:txBody>
      </p:sp>
      <p:sp>
        <p:nvSpPr>
          <p:cNvPr id="3" name="Объект 2"/>
          <p:cNvSpPr>
            <a:spLocks noGrp="1"/>
          </p:cNvSpPr>
          <p:nvPr>
            <p:ph idx="1"/>
          </p:nvPr>
        </p:nvSpPr>
        <p:spPr/>
        <p:txBody>
          <a:bodyPr>
            <a:normAutofit fontScale="92500"/>
          </a:bodyPr>
          <a:lstStyle/>
          <a:p>
            <a:r>
              <a:rPr lang="ru-RU" dirty="0" smtClean="0"/>
              <a:t>Пусть </a:t>
            </a:r>
            <a:r>
              <a:rPr lang="en-US" b="1" i="1" dirty="0" smtClean="0"/>
              <a:t>V</a:t>
            </a:r>
            <a:r>
              <a:rPr lang="en-US" sz="1800" b="1" i="1" dirty="0" smtClean="0"/>
              <a:t>p</a:t>
            </a:r>
            <a:r>
              <a:rPr lang="en-US" sz="1800" dirty="0" smtClean="0"/>
              <a:t> </a:t>
            </a:r>
            <a:r>
              <a:rPr lang="en-US" dirty="0" smtClean="0"/>
              <a:t> - </a:t>
            </a:r>
            <a:r>
              <a:rPr lang="ru-RU" dirty="0" smtClean="0"/>
              <a:t>некая сумма, которая будет вложена на </a:t>
            </a:r>
            <a:r>
              <a:rPr lang="en-US" b="1" i="1" dirty="0" smtClean="0"/>
              <a:t>t</a:t>
            </a:r>
            <a:r>
              <a:rPr lang="en-US" dirty="0" smtClean="0"/>
              <a:t> </a:t>
            </a:r>
            <a:r>
              <a:rPr lang="ru-RU" dirty="0" smtClean="0"/>
              <a:t>–лет под норму процента </a:t>
            </a:r>
            <a:r>
              <a:rPr lang="en-US" b="1" i="1" dirty="0" smtClean="0"/>
              <a:t>r</a:t>
            </a:r>
            <a:r>
              <a:rPr lang="ru-RU" dirty="0" smtClean="0"/>
              <a:t> </a:t>
            </a:r>
            <a:r>
              <a:rPr lang="en-US" dirty="0" smtClean="0"/>
              <a:t> </a:t>
            </a:r>
            <a:r>
              <a:rPr lang="ru-RU" dirty="0" smtClean="0"/>
              <a:t>до значения </a:t>
            </a:r>
            <a:r>
              <a:rPr lang="en-US" b="1" i="1" dirty="0" smtClean="0"/>
              <a:t>V</a:t>
            </a:r>
            <a:r>
              <a:rPr lang="en-US" sz="1800" b="1" i="1" dirty="0" smtClean="0"/>
              <a:t>t.</a:t>
            </a:r>
          </a:p>
          <a:p>
            <a:r>
              <a:rPr lang="en-US" b="1" i="1" dirty="0" smtClean="0"/>
              <a:t>Vp –</a:t>
            </a:r>
            <a:r>
              <a:rPr lang="en-US" dirty="0" smtClean="0"/>
              <a:t> </a:t>
            </a:r>
            <a:r>
              <a:rPr lang="ru-RU" dirty="0" smtClean="0"/>
              <a:t>это аналог суммы </a:t>
            </a:r>
            <a:r>
              <a:rPr lang="en-US" b="1" i="1" dirty="0" smtClean="0"/>
              <a:t>V</a:t>
            </a:r>
            <a:r>
              <a:rPr lang="en-US" sz="1800" b="1" i="1" dirty="0" smtClean="0"/>
              <a:t>t</a:t>
            </a:r>
            <a:r>
              <a:rPr lang="en-US" dirty="0" smtClean="0"/>
              <a:t> </a:t>
            </a:r>
            <a:r>
              <a:rPr lang="ru-RU" dirty="0" smtClean="0"/>
              <a:t>, которая будет получена через </a:t>
            </a:r>
            <a:r>
              <a:rPr lang="en-US" b="1" i="1" dirty="0"/>
              <a:t>t</a:t>
            </a:r>
            <a:r>
              <a:rPr lang="en-US" dirty="0"/>
              <a:t> </a:t>
            </a:r>
            <a:r>
              <a:rPr lang="ru-RU" dirty="0"/>
              <a:t>–лет </a:t>
            </a:r>
            <a:r>
              <a:rPr lang="ru-RU" dirty="0" smtClean="0"/>
              <a:t> с учетом нормы процента </a:t>
            </a:r>
            <a:r>
              <a:rPr lang="en-US" b="1" i="1" dirty="0"/>
              <a:t>r</a:t>
            </a:r>
            <a:r>
              <a:rPr lang="ru-RU" dirty="0"/>
              <a:t> </a:t>
            </a:r>
            <a:r>
              <a:rPr lang="ru-RU" dirty="0" smtClean="0"/>
              <a:t>– годовых. Процедура , с помощью которой вычисляется сегодняшнее значение любой суммы, которая может быть получена в будущем, называется </a:t>
            </a:r>
            <a:r>
              <a:rPr lang="ru-RU" b="1" i="1" dirty="0" smtClean="0">
                <a:solidFill>
                  <a:srgbClr val="FF0000"/>
                </a:solidFill>
              </a:rPr>
              <a:t>дисконтированием</a:t>
            </a:r>
            <a:r>
              <a:rPr lang="ru-RU" dirty="0" smtClean="0"/>
              <a:t>, а формула для расчета следующая:</a:t>
            </a:r>
            <a:endParaRPr lang="ru-RU" dirty="0"/>
          </a:p>
        </p:txBody>
      </p:sp>
    </p:spTree>
    <p:extLst>
      <p:ext uri="{BB962C8B-B14F-4D97-AF65-F5344CB8AC3E}">
        <p14:creationId xmlns:p14="http://schemas.microsoft.com/office/powerpoint/2010/main" val="254468905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Формула дисконтирования</a:t>
            </a:r>
            <a:endParaRPr lang="ru-RU" dirty="0"/>
          </a:p>
        </p:txBody>
      </p:sp>
      <p:graphicFrame>
        <p:nvGraphicFramePr>
          <p:cNvPr id="3" name="Объект 2"/>
          <p:cNvGraphicFramePr>
            <a:graphicFrameLocks noChangeAspect="1"/>
          </p:cNvGraphicFramePr>
          <p:nvPr/>
        </p:nvGraphicFramePr>
        <p:xfrm>
          <a:off x="899592" y="1556792"/>
          <a:ext cx="7200800" cy="4028132"/>
        </p:xfrm>
        <a:graphic>
          <a:graphicData uri="http://schemas.openxmlformats.org/presentationml/2006/ole">
            <mc:AlternateContent xmlns:mc="http://schemas.openxmlformats.org/markup-compatibility/2006">
              <mc:Choice xmlns:v="urn:schemas-microsoft-com:vml" Requires="v">
                <p:oleObj spid="_x0000_s8194" name="Формула" r:id="rId3" imgW="583920" imgH="279360" progId="Equation.3">
                  <p:embed/>
                </p:oleObj>
              </mc:Choice>
              <mc:Fallback>
                <p:oleObj name="Формула" r:id="rId3" imgW="583920" imgH="279360" progId="Equation.3">
                  <p:embed/>
                  <p:pic>
                    <p:nvPicPr>
                      <p:cNvPr id="3" name="Объект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556792"/>
                        <a:ext cx="7200800" cy="4028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9117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normAutofit/>
          </a:bodyPr>
          <a:lstStyle/>
          <a:p>
            <a:r>
              <a:rPr lang="ru-RU" sz="2000" dirty="0" smtClean="0"/>
              <a:t>Фирма покупает автомобиль за 10 000 </a:t>
            </a:r>
            <a:r>
              <a:rPr lang="ru-RU" sz="2000" dirty="0" err="1" smtClean="0"/>
              <a:t>руб</a:t>
            </a:r>
            <a:r>
              <a:rPr lang="ru-RU" sz="2000" dirty="0" smtClean="0"/>
              <a:t>, который приносит доход 2000 руб. в год, а через 5 лет будет продан за 5000 руб.</a:t>
            </a:r>
            <a:r>
              <a:rPr lang="en-US" sz="2000" dirty="0" smtClean="0"/>
              <a:t>(</a:t>
            </a:r>
            <a:r>
              <a:rPr lang="ru-RU" sz="2000" dirty="0" smtClean="0"/>
              <a:t>ставка 10%</a:t>
            </a:r>
            <a:r>
              <a:rPr lang="en-US" sz="2000" dirty="0" smtClean="0"/>
              <a:t>)</a:t>
            </a:r>
            <a:endParaRPr lang="ru-RU" sz="2000" dirty="0"/>
          </a:p>
        </p:txBody>
      </p:sp>
      <mc:AlternateContent xmlns:mc="http://schemas.openxmlformats.org/markup-compatibility/2006" xmlns:a14="http://schemas.microsoft.com/office/drawing/2010/main">
        <mc:Choice Requires="a14">
          <p:graphicFrame>
            <p:nvGraphicFramePr>
              <p:cNvPr id="7" name="Объект 6"/>
              <p:cNvGraphicFramePr>
                <a:graphicFrameLocks noGrp="1"/>
              </p:cNvGraphicFramePr>
              <p:nvPr>
                <p:ph idx="1"/>
                <p:extLst/>
              </p:nvPr>
            </p:nvGraphicFramePr>
            <p:xfrm>
              <a:off x="457200" y="1600200"/>
              <a:ext cx="8229600" cy="3685350"/>
            </p:xfrm>
            <a:graphic>
              <a:graphicData uri="http://schemas.openxmlformats.org/drawingml/2006/table">
                <a:tbl>
                  <a:tblPr firstRow="1" bandRow="1">
                    <a:tableStyleId>{5C22544A-7EE6-4342-B048-85BDC9FD1C3A}</a:tableStyleId>
                  </a:tblPr>
                  <a:tblGrid>
                    <a:gridCol w="899592">
                      <a:extLst>
                        <a:ext uri="{9D8B030D-6E8A-4147-A177-3AD203B41FA5}">
                          <a16:colId xmlns:a16="http://schemas.microsoft.com/office/drawing/2014/main" val="20000"/>
                        </a:ext>
                      </a:extLst>
                    </a:gridCol>
                    <a:gridCol w="3215208">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ru-RU" dirty="0" smtClean="0"/>
                            <a:t>год</a:t>
                          </a:r>
                          <a:endParaRPr lang="ru-RU" dirty="0"/>
                        </a:p>
                      </a:txBody>
                      <a:tcPr marL="186331" marR="186331"/>
                    </a:tc>
                    <a:tc>
                      <a:txBody>
                        <a:bodyPr/>
                        <a:lstStyle/>
                        <a:p>
                          <a:r>
                            <a:rPr lang="ru-RU" dirty="0" smtClean="0"/>
                            <a:t>Доход\убыток</a:t>
                          </a:r>
                          <a:endParaRPr lang="ru-RU" dirty="0"/>
                        </a:p>
                      </a:txBody>
                      <a:tcPr marL="186331" marR="186331"/>
                    </a:tc>
                    <a:tc>
                      <a:txBody>
                        <a:bodyPr/>
                        <a:lstStyle/>
                        <a:p>
                          <a:r>
                            <a:rPr lang="ru-RU" dirty="0" smtClean="0"/>
                            <a:t>Фактор </a:t>
                          </a:r>
                          <a:r>
                            <a:rPr lang="ru-RU" dirty="0" err="1" smtClean="0"/>
                            <a:t>дисконтитр</a:t>
                          </a:r>
                          <a:r>
                            <a:rPr lang="ru-RU" dirty="0" smtClean="0"/>
                            <a:t>. </a:t>
                          </a:r>
                          <a14:m>
                            <m:oMath xmlns:m="http://schemas.openxmlformats.org/officeDocument/2006/math">
                              <m:f>
                                <m:fPr>
                                  <m:ctrlPr>
                                    <a:rPr lang="en-US" i="1" smtClean="0">
                                      <a:latin typeface="Cambria Math" panose="02040503050406030204" pitchFamily="18" charset="0"/>
                                    </a:rPr>
                                  </m:ctrlPr>
                                </m:fPr>
                                <m:num>
                                  <m:r>
                                    <a:rPr lang="ru-RU" b="1" i="1" smtClean="0">
                                      <a:latin typeface="Cambria Math"/>
                                    </a:rPr>
                                    <m:t>𝟏</m:t>
                                  </m:r>
                                </m:num>
                                <m:den>
                                  <m:r>
                                    <a:rPr lang="ru-RU" b="1" i="1" smtClean="0">
                                      <a:latin typeface="Cambria Math"/>
                                    </a:rPr>
                                    <m:t>(</m:t>
                                  </m:r>
                                  <m:r>
                                    <a:rPr lang="ru-RU" b="1" i="1" smtClean="0">
                                      <a:latin typeface="Cambria Math"/>
                                    </a:rPr>
                                    <m:t>𝟏</m:t>
                                  </m:r>
                                  <m:r>
                                    <a:rPr lang="ru-RU" b="1" i="1" smtClean="0">
                                      <a:latin typeface="Cambria Math" panose="02040503050406030204" pitchFamily="18" charset="0"/>
                                    </a:rPr>
                                    <m:t>+</m:t>
                                  </m:r>
                                  <m:r>
                                    <a:rPr lang="en-US" b="1" i="1" smtClean="0">
                                      <a:latin typeface="Cambria Math"/>
                                    </a:rPr>
                                    <m:t>𝒓</m:t>
                                  </m:r>
                                  <m:r>
                                    <a:rPr lang="ru-RU" b="1" i="1" smtClean="0">
                                      <a:latin typeface="Cambria Math"/>
                                    </a:rPr>
                                    <m:t>)</m:t>
                                  </m:r>
                                  <m:sSup>
                                    <m:sSupPr>
                                      <m:ctrlPr>
                                        <a:rPr lang="ru-RU" b="1" i="1" smtClean="0">
                                          <a:latin typeface="Cambria Math" panose="02040503050406030204" pitchFamily="18" charset="0"/>
                                        </a:rPr>
                                      </m:ctrlPr>
                                    </m:sSupPr>
                                    <m:e/>
                                    <m:sup>
                                      <m:r>
                                        <a:rPr lang="en-US" b="1" i="1" smtClean="0">
                                          <a:latin typeface="Cambria Math"/>
                                        </a:rPr>
                                        <m:t>𝒕</m:t>
                                      </m:r>
                                    </m:sup>
                                  </m:sSup>
                                </m:den>
                              </m:f>
                            </m:oMath>
                          </a14:m>
                          <a:endParaRPr lang="ru-RU" dirty="0"/>
                        </a:p>
                      </a:txBody>
                      <a:tcPr marL="186331" marR="186331"/>
                    </a:tc>
                    <a:tc>
                      <a:txBody>
                        <a:bodyPr/>
                        <a:lstStyle/>
                        <a:p>
                          <a:r>
                            <a:rPr lang="ru-RU" dirty="0" smtClean="0"/>
                            <a:t>Дисконтированный</a:t>
                          </a:r>
                          <a:r>
                            <a:rPr lang="ru-RU" baseline="0" dirty="0" smtClean="0"/>
                            <a:t> доход или убыток</a:t>
                          </a:r>
                          <a:endParaRPr lang="ru-RU" dirty="0"/>
                        </a:p>
                      </a:txBody>
                      <a:tcPr marL="186331" marR="186331"/>
                    </a:tc>
                    <a:extLst>
                      <a:ext uri="{0D108BD9-81ED-4DB2-BD59-A6C34878D82A}">
                        <a16:rowId xmlns:a16="http://schemas.microsoft.com/office/drawing/2014/main" val="10000"/>
                      </a:ext>
                    </a:extLst>
                  </a:tr>
                  <a:tr h="370840">
                    <a:tc>
                      <a:txBody>
                        <a:bodyPr/>
                        <a:lstStyle/>
                        <a:p>
                          <a:r>
                            <a:rPr lang="ru-RU" dirty="0" smtClean="0"/>
                            <a:t>0</a:t>
                          </a:r>
                          <a:endParaRPr lang="ru-RU" dirty="0"/>
                        </a:p>
                      </a:txBody>
                      <a:tcPr marL="186331" marR="186331"/>
                    </a:tc>
                    <a:tc>
                      <a:txBody>
                        <a:bodyPr/>
                        <a:lstStyle/>
                        <a:p>
                          <a:r>
                            <a:rPr lang="ru-RU" dirty="0" smtClean="0"/>
                            <a:t>10000</a:t>
                          </a:r>
                          <a:endParaRPr lang="ru-RU" dirty="0"/>
                        </a:p>
                      </a:txBody>
                      <a:tcPr marL="186331" marR="186331"/>
                    </a:tc>
                    <a:tc>
                      <a:txBody>
                        <a:bodyPr/>
                        <a:lstStyle/>
                        <a:p>
                          <a:r>
                            <a:rPr lang="ru-RU" dirty="0" smtClean="0"/>
                            <a:t>1</a:t>
                          </a:r>
                          <a:endParaRPr lang="ru-RU" dirty="0"/>
                        </a:p>
                      </a:txBody>
                      <a:tcPr marL="186331" marR="186331"/>
                    </a:tc>
                    <a:tc>
                      <a:txBody>
                        <a:bodyPr/>
                        <a:lstStyle/>
                        <a:p>
                          <a:r>
                            <a:rPr lang="ru-RU" dirty="0" smtClean="0"/>
                            <a:t>- 10000</a:t>
                          </a:r>
                          <a:endParaRPr lang="ru-RU" dirty="0"/>
                        </a:p>
                      </a:txBody>
                      <a:tcPr marL="186331" marR="186331"/>
                    </a:tc>
                    <a:extLst>
                      <a:ext uri="{0D108BD9-81ED-4DB2-BD59-A6C34878D82A}">
                        <a16:rowId xmlns:a16="http://schemas.microsoft.com/office/drawing/2014/main" val="10001"/>
                      </a:ext>
                    </a:extLst>
                  </a:tr>
                  <a:tr h="370840">
                    <a:tc>
                      <a:txBody>
                        <a:bodyPr/>
                        <a:lstStyle/>
                        <a:p>
                          <a:r>
                            <a:rPr lang="ru-RU" dirty="0" smtClean="0"/>
                            <a:t>1</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0,91</a:t>
                          </a:r>
                          <a:endParaRPr lang="ru-RU" dirty="0"/>
                        </a:p>
                      </a:txBody>
                      <a:tcPr marL="186331" marR="186331"/>
                    </a:tc>
                    <a:tc>
                      <a:txBody>
                        <a:bodyPr/>
                        <a:lstStyle/>
                        <a:p>
                          <a:r>
                            <a:rPr lang="ru-RU" dirty="0" smtClean="0"/>
                            <a:t>1820</a:t>
                          </a:r>
                          <a:endParaRPr lang="ru-RU" dirty="0"/>
                        </a:p>
                      </a:txBody>
                      <a:tcPr marL="186331" marR="186331"/>
                    </a:tc>
                    <a:extLst>
                      <a:ext uri="{0D108BD9-81ED-4DB2-BD59-A6C34878D82A}">
                        <a16:rowId xmlns:a16="http://schemas.microsoft.com/office/drawing/2014/main" val="10002"/>
                      </a:ext>
                    </a:extLst>
                  </a:tr>
                  <a:tr h="370840">
                    <a:tc>
                      <a:txBody>
                        <a:bodyPr/>
                        <a:lstStyle/>
                        <a:p>
                          <a:r>
                            <a:rPr lang="ru-RU" dirty="0" smtClean="0"/>
                            <a:t>2</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0,83</a:t>
                          </a:r>
                          <a:endParaRPr lang="ru-RU" dirty="0"/>
                        </a:p>
                      </a:txBody>
                      <a:tcPr marL="186331" marR="186331"/>
                    </a:tc>
                    <a:tc>
                      <a:txBody>
                        <a:bodyPr/>
                        <a:lstStyle/>
                        <a:p>
                          <a:r>
                            <a:rPr lang="ru-RU" dirty="0" smtClean="0"/>
                            <a:t>1660</a:t>
                          </a:r>
                          <a:endParaRPr lang="ru-RU" dirty="0"/>
                        </a:p>
                      </a:txBody>
                      <a:tcPr marL="186331" marR="186331"/>
                    </a:tc>
                    <a:extLst>
                      <a:ext uri="{0D108BD9-81ED-4DB2-BD59-A6C34878D82A}">
                        <a16:rowId xmlns:a16="http://schemas.microsoft.com/office/drawing/2014/main" val="10003"/>
                      </a:ext>
                    </a:extLst>
                  </a:tr>
                  <a:tr h="370840">
                    <a:tc>
                      <a:txBody>
                        <a:bodyPr/>
                        <a:lstStyle/>
                        <a:p>
                          <a:r>
                            <a:rPr lang="ru-RU" dirty="0" smtClean="0"/>
                            <a:t>3</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0,75</a:t>
                          </a:r>
                          <a:endParaRPr lang="ru-RU" dirty="0"/>
                        </a:p>
                      </a:txBody>
                      <a:tcPr marL="186331" marR="186331"/>
                    </a:tc>
                    <a:tc>
                      <a:txBody>
                        <a:bodyPr/>
                        <a:lstStyle/>
                        <a:p>
                          <a:r>
                            <a:rPr lang="ru-RU" dirty="0" smtClean="0"/>
                            <a:t>1500</a:t>
                          </a:r>
                          <a:endParaRPr lang="ru-RU" dirty="0"/>
                        </a:p>
                      </a:txBody>
                      <a:tcPr marL="186331" marR="186331"/>
                    </a:tc>
                    <a:extLst>
                      <a:ext uri="{0D108BD9-81ED-4DB2-BD59-A6C34878D82A}">
                        <a16:rowId xmlns:a16="http://schemas.microsoft.com/office/drawing/2014/main" val="10004"/>
                      </a:ext>
                    </a:extLst>
                  </a:tr>
                  <a:tr h="370840">
                    <a:tc>
                      <a:txBody>
                        <a:bodyPr/>
                        <a:lstStyle/>
                        <a:p>
                          <a:r>
                            <a:rPr lang="ru-RU" dirty="0" smtClean="0"/>
                            <a:t>4</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0,68</a:t>
                          </a:r>
                          <a:endParaRPr lang="ru-RU" dirty="0"/>
                        </a:p>
                      </a:txBody>
                      <a:tcPr marL="186331" marR="186331"/>
                    </a:tc>
                    <a:tc>
                      <a:txBody>
                        <a:bodyPr/>
                        <a:lstStyle/>
                        <a:p>
                          <a:r>
                            <a:rPr lang="ru-RU" dirty="0" smtClean="0"/>
                            <a:t>1369</a:t>
                          </a:r>
                          <a:endParaRPr lang="ru-RU" dirty="0"/>
                        </a:p>
                      </a:txBody>
                      <a:tcPr marL="186331" marR="186331"/>
                    </a:tc>
                    <a:extLst>
                      <a:ext uri="{0D108BD9-81ED-4DB2-BD59-A6C34878D82A}">
                        <a16:rowId xmlns:a16="http://schemas.microsoft.com/office/drawing/2014/main" val="10005"/>
                      </a:ext>
                    </a:extLst>
                  </a:tr>
                  <a:tr h="370840">
                    <a:tc>
                      <a:txBody>
                        <a:bodyPr/>
                        <a:lstStyle/>
                        <a:p>
                          <a:r>
                            <a:rPr lang="ru-RU" dirty="0" smtClean="0"/>
                            <a:t>5</a:t>
                          </a:r>
                          <a:endParaRPr lang="ru-RU" dirty="0"/>
                        </a:p>
                      </a:txBody>
                      <a:tcPr marL="186331" marR="186331"/>
                    </a:tc>
                    <a:tc>
                      <a:txBody>
                        <a:bodyPr/>
                        <a:lstStyle/>
                        <a:p>
                          <a:r>
                            <a:rPr lang="ru-RU" dirty="0" smtClean="0"/>
                            <a:t>7000 (5000+2000)</a:t>
                          </a:r>
                          <a:endParaRPr lang="ru-RU" dirty="0"/>
                        </a:p>
                      </a:txBody>
                      <a:tcPr marL="186331" marR="186331"/>
                    </a:tc>
                    <a:tc>
                      <a:txBody>
                        <a:bodyPr/>
                        <a:lstStyle/>
                        <a:p>
                          <a:r>
                            <a:rPr lang="ru-RU" dirty="0" smtClean="0"/>
                            <a:t>0,62</a:t>
                          </a:r>
                          <a:endParaRPr lang="ru-RU" dirty="0"/>
                        </a:p>
                      </a:txBody>
                      <a:tcPr marL="186331" marR="186331"/>
                    </a:tc>
                    <a:tc>
                      <a:txBody>
                        <a:bodyPr/>
                        <a:lstStyle/>
                        <a:p>
                          <a:r>
                            <a:rPr lang="ru-RU" dirty="0" smtClean="0"/>
                            <a:t>4346</a:t>
                          </a:r>
                          <a:endParaRPr lang="ru-RU" dirty="0"/>
                        </a:p>
                      </a:txBody>
                      <a:tcPr marL="186331" marR="186331"/>
                    </a:tc>
                    <a:extLst>
                      <a:ext uri="{0D108BD9-81ED-4DB2-BD59-A6C34878D82A}">
                        <a16:rowId xmlns:a16="http://schemas.microsoft.com/office/drawing/2014/main" val="10006"/>
                      </a:ext>
                    </a:extLst>
                  </a:tr>
                  <a:tr h="370840">
                    <a:tc>
                      <a:txBody>
                        <a:bodyPr/>
                        <a:lstStyle/>
                        <a:p>
                          <a:endParaRPr lang="ru-RU" dirty="0"/>
                        </a:p>
                      </a:txBody>
                      <a:tcPr marL="186331" marR="186331"/>
                    </a:tc>
                    <a:tc>
                      <a:txBody>
                        <a:bodyPr/>
                        <a:lstStyle/>
                        <a:p>
                          <a:endParaRPr lang="ru-RU" dirty="0"/>
                        </a:p>
                      </a:txBody>
                      <a:tcPr marL="186331" marR="186331"/>
                    </a:tc>
                    <a:tc>
                      <a:txBody>
                        <a:bodyPr/>
                        <a:lstStyle/>
                        <a:p>
                          <a:endParaRPr lang="ru-RU" dirty="0"/>
                        </a:p>
                      </a:txBody>
                      <a:tcPr marL="186331" marR="186331"/>
                    </a:tc>
                    <a:tc>
                      <a:txBody>
                        <a:bodyPr/>
                        <a:lstStyle/>
                        <a:p>
                          <a:r>
                            <a:rPr lang="ru-RU" dirty="0" smtClean="0"/>
                            <a:t>686</a:t>
                          </a:r>
                          <a:endParaRPr lang="ru-RU" dirty="0"/>
                        </a:p>
                      </a:txBody>
                      <a:tcPr marL="186331" marR="186331"/>
                    </a:tc>
                    <a:extLst>
                      <a:ext uri="{0D108BD9-81ED-4DB2-BD59-A6C34878D82A}">
                        <a16:rowId xmlns:a16="http://schemas.microsoft.com/office/drawing/2014/main" val="10007"/>
                      </a:ext>
                    </a:extLst>
                  </a:tr>
                </a:tbl>
              </a:graphicData>
            </a:graphic>
          </p:graphicFrame>
        </mc:Choice>
        <mc:Fallback xmlns="">
          <p:graphicFrame>
            <p:nvGraphicFramePr>
              <p:cNvPr id="7" name="Объект 6"/>
              <p:cNvGraphicFramePr>
                <a:graphicFrameLocks noGrp="1"/>
              </p:cNvGraphicFramePr>
              <p:nvPr>
                <p:ph idx="1"/>
                <p:extLst>
                  <p:ext uri="{D42A27DB-BD31-4B8C-83A1-F6EECF244321}">
                    <p14:modId xmlns:p14="http://schemas.microsoft.com/office/powerpoint/2010/main" val="2975390747"/>
                  </p:ext>
                </p:extLst>
              </p:nvPr>
            </p:nvGraphicFramePr>
            <p:xfrm>
              <a:off x="457200" y="1600200"/>
              <a:ext cx="8229600" cy="3685350"/>
            </p:xfrm>
            <a:graphic>
              <a:graphicData uri="http://schemas.openxmlformats.org/drawingml/2006/table">
                <a:tbl>
                  <a:tblPr firstRow="1" bandRow="1">
                    <a:tableStyleId>{5C22544A-7EE6-4342-B048-85BDC9FD1C3A}</a:tableStyleId>
                  </a:tblPr>
                  <a:tblGrid>
                    <a:gridCol w="899592">
                      <a:extLst>
                        <a:ext uri="{9D8B030D-6E8A-4147-A177-3AD203B41FA5}">
                          <a16:colId xmlns:a16="http://schemas.microsoft.com/office/drawing/2014/main" val="20000"/>
                        </a:ext>
                      </a:extLst>
                    </a:gridCol>
                    <a:gridCol w="3215208">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89470">
                    <a:tc>
                      <a:txBody>
                        <a:bodyPr/>
                        <a:lstStyle/>
                        <a:p>
                          <a:r>
                            <a:rPr lang="ru-RU" dirty="0" smtClean="0"/>
                            <a:t>год</a:t>
                          </a:r>
                          <a:endParaRPr lang="ru-RU" dirty="0"/>
                        </a:p>
                      </a:txBody>
                      <a:tcPr marL="186331" marR="186331"/>
                    </a:tc>
                    <a:tc>
                      <a:txBody>
                        <a:bodyPr/>
                        <a:lstStyle/>
                        <a:p>
                          <a:r>
                            <a:rPr lang="ru-RU" dirty="0" smtClean="0"/>
                            <a:t>Доход\убыток</a:t>
                          </a:r>
                          <a:endParaRPr lang="ru-RU" dirty="0"/>
                        </a:p>
                      </a:txBody>
                      <a:tcPr marL="186331" marR="186331"/>
                    </a:tc>
                    <a:tc>
                      <a:txBody>
                        <a:bodyPr/>
                        <a:lstStyle/>
                        <a:p>
                          <a:endParaRPr lang="ru-RU"/>
                        </a:p>
                      </a:txBody>
                      <a:tcPr marL="186331" marR="186331">
                        <a:blipFill>
                          <a:blip r:embed="rId2"/>
                          <a:stretch>
                            <a:fillRect l="-200296" t="-2793" r="-101183" b="-246369"/>
                          </a:stretch>
                        </a:blipFill>
                      </a:tcPr>
                    </a:tc>
                    <a:tc>
                      <a:txBody>
                        <a:bodyPr/>
                        <a:lstStyle/>
                        <a:p>
                          <a:r>
                            <a:rPr lang="ru-RU" dirty="0" smtClean="0"/>
                            <a:t>Дисконтированный</a:t>
                          </a:r>
                          <a:r>
                            <a:rPr lang="ru-RU" baseline="0" dirty="0" smtClean="0"/>
                            <a:t> доход или убыток</a:t>
                          </a:r>
                          <a:endParaRPr lang="ru-RU" dirty="0"/>
                        </a:p>
                      </a:txBody>
                      <a:tcPr marL="186331" marR="186331"/>
                    </a:tc>
                    <a:extLst>
                      <a:ext uri="{0D108BD9-81ED-4DB2-BD59-A6C34878D82A}">
                        <a16:rowId xmlns:a16="http://schemas.microsoft.com/office/drawing/2014/main" val="10000"/>
                      </a:ext>
                    </a:extLst>
                  </a:tr>
                  <a:tr h="370840">
                    <a:tc>
                      <a:txBody>
                        <a:bodyPr/>
                        <a:lstStyle/>
                        <a:p>
                          <a:r>
                            <a:rPr lang="ru-RU" dirty="0" smtClean="0"/>
                            <a:t>0</a:t>
                          </a:r>
                          <a:endParaRPr lang="ru-RU" dirty="0"/>
                        </a:p>
                      </a:txBody>
                      <a:tcPr marL="186331" marR="186331"/>
                    </a:tc>
                    <a:tc>
                      <a:txBody>
                        <a:bodyPr/>
                        <a:lstStyle/>
                        <a:p>
                          <a:r>
                            <a:rPr lang="ru-RU" dirty="0" smtClean="0"/>
                            <a:t>10000</a:t>
                          </a:r>
                          <a:endParaRPr lang="ru-RU" dirty="0"/>
                        </a:p>
                      </a:txBody>
                      <a:tcPr marL="186331" marR="186331"/>
                    </a:tc>
                    <a:tc>
                      <a:txBody>
                        <a:bodyPr/>
                        <a:lstStyle/>
                        <a:p>
                          <a:r>
                            <a:rPr lang="ru-RU" dirty="0" smtClean="0"/>
                            <a:t>1</a:t>
                          </a:r>
                          <a:endParaRPr lang="ru-RU" dirty="0"/>
                        </a:p>
                      </a:txBody>
                      <a:tcPr marL="186331" marR="186331"/>
                    </a:tc>
                    <a:tc>
                      <a:txBody>
                        <a:bodyPr/>
                        <a:lstStyle/>
                        <a:p>
                          <a:r>
                            <a:rPr lang="ru-RU" dirty="0" smtClean="0"/>
                            <a:t>- 10000</a:t>
                          </a:r>
                          <a:endParaRPr lang="ru-RU" dirty="0"/>
                        </a:p>
                      </a:txBody>
                      <a:tcPr marL="186331" marR="186331"/>
                    </a:tc>
                    <a:extLst>
                      <a:ext uri="{0D108BD9-81ED-4DB2-BD59-A6C34878D82A}">
                        <a16:rowId xmlns:a16="http://schemas.microsoft.com/office/drawing/2014/main" val="10001"/>
                      </a:ext>
                    </a:extLst>
                  </a:tr>
                  <a:tr h="370840">
                    <a:tc>
                      <a:txBody>
                        <a:bodyPr/>
                        <a:lstStyle/>
                        <a:p>
                          <a:r>
                            <a:rPr lang="ru-RU" dirty="0" smtClean="0"/>
                            <a:t>1</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0,91</a:t>
                          </a:r>
                          <a:endParaRPr lang="ru-RU" dirty="0"/>
                        </a:p>
                      </a:txBody>
                      <a:tcPr marL="186331" marR="186331"/>
                    </a:tc>
                    <a:tc>
                      <a:txBody>
                        <a:bodyPr/>
                        <a:lstStyle/>
                        <a:p>
                          <a:r>
                            <a:rPr lang="ru-RU" dirty="0" smtClean="0"/>
                            <a:t>1820</a:t>
                          </a:r>
                          <a:endParaRPr lang="ru-RU" dirty="0"/>
                        </a:p>
                      </a:txBody>
                      <a:tcPr marL="186331" marR="186331"/>
                    </a:tc>
                    <a:extLst>
                      <a:ext uri="{0D108BD9-81ED-4DB2-BD59-A6C34878D82A}">
                        <a16:rowId xmlns:a16="http://schemas.microsoft.com/office/drawing/2014/main" val="10002"/>
                      </a:ext>
                    </a:extLst>
                  </a:tr>
                  <a:tr h="370840">
                    <a:tc>
                      <a:txBody>
                        <a:bodyPr/>
                        <a:lstStyle/>
                        <a:p>
                          <a:r>
                            <a:rPr lang="ru-RU" dirty="0" smtClean="0"/>
                            <a:t>2</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0,83</a:t>
                          </a:r>
                          <a:endParaRPr lang="ru-RU" dirty="0"/>
                        </a:p>
                      </a:txBody>
                      <a:tcPr marL="186331" marR="186331"/>
                    </a:tc>
                    <a:tc>
                      <a:txBody>
                        <a:bodyPr/>
                        <a:lstStyle/>
                        <a:p>
                          <a:r>
                            <a:rPr lang="ru-RU" dirty="0" smtClean="0"/>
                            <a:t>1660</a:t>
                          </a:r>
                          <a:endParaRPr lang="ru-RU" dirty="0"/>
                        </a:p>
                      </a:txBody>
                      <a:tcPr marL="186331" marR="186331"/>
                    </a:tc>
                    <a:extLst>
                      <a:ext uri="{0D108BD9-81ED-4DB2-BD59-A6C34878D82A}">
                        <a16:rowId xmlns:a16="http://schemas.microsoft.com/office/drawing/2014/main" val="10003"/>
                      </a:ext>
                    </a:extLst>
                  </a:tr>
                  <a:tr h="370840">
                    <a:tc>
                      <a:txBody>
                        <a:bodyPr/>
                        <a:lstStyle/>
                        <a:p>
                          <a:r>
                            <a:rPr lang="ru-RU" dirty="0" smtClean="0"/>
                            <a:t>3</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0,75</a:t>
                          </a:r>
                          <a:endParaRPr lang="ru-RU" dirty="0"/>
                        </a:p>
                      </a:txBody>
                      <a:tcPr marL="186331" marR="186331"/>
                    </a:tc>
                    <a:tc>
                      <a:txBody>
                        <a:bodyPr/>
                        <a:lstStyle/>
                        <a:p>
                          <a:r>
                            <a:rPr lang="ru-RU" dirty="0" smtClean="0"/>
                            <a:t>1500</a:t>
                          </a:r>
                          <a:endParaRPr lang="ru-RU" dirty="0"/>
                        </a:p>
                      </a:txBody>
                      <a:tcPr marL="186331" marR="186331"/>
                    </a:tc>
                    <a:extLst>
                      <a:ext uri="{0D108BD9-81ED-4DB2-BD59-A6C34878D82A}">
                        <a16:rowId xmlns:a16="http://schemas.microsoft.com/office/drawing/2014/main" val="10004"/>
                      </a:ext>
                    </a:extLst>
                  </a:tr>
                  <a:tr h="370840">
                    <a:tc>
                      <a:txBody>
                        <a:bodyPr/>
                        <a:lstStyle/>
                        <a:p>
                          <a:r>
                            <a:rPr lang="ru-RU" dirty="0" smtClean="0"/>
                            <a:t>4</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0,68</a:t>
                          </a:r>
                          <a:endParaRPr lang="ru-RU" dirty="0"/>
                        </a:p>
                      </a:txBody>
                      <a:tcPr marL="186331" marR="186331"/>
                    </a:tc>
                    <a:tc>
                      <a:txBody>
                        <a:bodyPr/>
                        <a:lstStyle/>
                        <a:p>
                          <a:r>
                            <a:rPr lang="ru-RU" dirty="0" smtClean="0"/>
                            <a:t>1369</a:t>
                          </a:r>
                          <a:endParaRPr lang="ru-RU" dirty="0"/>
                        </a:p>
                      </a:txBody>
                      <a:tcPr marL="186331" marR="186331"/>
                    </a:tc>
                    <a:extLst>
                      <a:ext uri="{0D108BD9-81ED-4DB2-BD59-A6C34878D82A}">
                        <a16:rowId xmlns:a16="http://schemas.microsoft.com/office/drawing/2014/main" val="10005"/>
                      </a:ext>
                    </a:extLst>
                  </a:tr>
                  <a:tr h="370840">
                    <a:tc>
                      <a:txBody>
                        <a:bodyPr/>
                        <a:lstStyle/>
                        <a:p>
                          <a:r>
                            <a:rPr lang="ru-RU" dirty="0" smtClean="0"/>
                            <a:t>5</a:t>
                          </a:r>
                          <a:endParaRPr lang="ru-RU" dirty="0"/>
                        </a:p>
                      </a:txBody>
                      <a:tcPr marL="186331" marR="186331"/>
                    </a:tc>
                    <a:tc>
                      <a:txBody>
                        <a:bodyPr/>
                        <a:lstStyle/>
                        <a:p>
                          <a:r>
                            <a:rPr lang="ru-RU" dirty="0" smtClean="0"/>
                            <a:t>7000 (5000+2000)</a:t>
                          </a:r>
                          <a:endParaRPr lang="ru-RU" dirty="0"/>
                        </a:p>
                      </a:txBody>
                      <a:tcPr marL="186331" marR="186331"/>
                    </a:tc>
                    <a:tc>
                      <a:txBody>
                        <a:bodyPr/>
                        <a:lstStyle/>
                        <a:p>
                          <a:r>
                            <a:rPr lang="ru-RU" dirty="0" smtClean="0"/>
                            <a:t>0,62</a:t>
                          </a:r>
                          <a:endParaRPr lang="ru-RU" dirty="0"/>
                        </a:p>
                      </a:txBody>
                      <a:tcPr marL="186331" marR="186331"/>
                    </a:tc>
                    <a:tc>
                      <a:txBody>
                        <a:bodyPr/>
                        <a:lstStyle/>
                        <a:p>
                          <a:r>
                            <a:rPr lang="ru-RU" dirty="0" smtClean="0"/>
                            <a:t>4346</a:t>
                          </a:r>
                          <a:endParaRPr lang="ru-RU" dirty="0"/>
                        </a:p>
                      </a:txBody>
                      <a:tcPr marL="186331" marR="186331"/>
                    </a:tc>
                    <a:extLst>
                      <a:ext uri="{0D108BD9-81ED-4DB2-BD59-A6C34878D82A}">
                        <a16:rowId xmlns:a16="http://schemas.microsoft.com/office/drawing/2014/main" val="10006"/>
                      </a:ext>
                    </a:extLst>
                  </a:tr>
                  <a:tr h="370840">
                    <a:tc>
                      <a:txBody>
                        <a:bodyPr/>
                        <a:lstStyle/>
                        <a:p>
                          <a:endParaRPr lang="ru-RU" dirty="0"/>
                        </a:p>
                      </a:txBody>
                      <a:tcPr marL="186331" marR="186331"/>
                    </a:tc>
                    <a:tc>
                      <a:txBody>
                        <a:bodyPr/>
                        <a:lstStyle/>
                        <a:p>
                          <a:endParaRPr lang="ru-RU" dirty="0"/>
                        </a:p>
                      </a:txBody>
                      <a:tcPr marL="186331" marR="186331"/>
                    </a:tc>
                    <a:tc>
                      <a:txBody>
                        <a:bodyPr/>
                        <a:lstStyle/>
                        <a:p>
                          <a:endParaRPr lang="ru-RU" dirty="0"/>
                        </a:p>
                      </a:txBody>
                      <a:tcPr marL="186331" marR="186331"/>
                    </a:tc>
                    <a:tc>
                      <a:txBody>
                        <a:bodyPr/>
                        <a:lstStyle/>
                        <a:p>
                          <a:r>
                            <a:rPr lang="ru-RU" dirty="0" smtClean="0"/>
                            <a:t>686</a:t>
                          </a:r>
                          <a:endParaRPr lang="ru-RU" dirty="0"/>
                        </a:p>
                      </a:txBody>
                      <a:tcPr marL="186331" marR="186331"/>
                    </a:tc>
                    <a:extLst>
                      <a:ext uri="{0D108BD9-81ED-4DB2-BD59-A6C34878D82A}">
                        <a16:rowId xmlns:a16="http://schemas.microsoft.com/office/drawing/2014/main" val="10007"/>
                      </a:ext>
                    </a:extLst>
                  </a:tr>
                </a:tbl>
              </a:graphicData>
            </a:graphic>
          </p:graphicFrame>
        </mc:Fallback>
      </mc:AlternateContent>
      <p:sp>
        <p:nvSpPr>
          <p:cNvPr id="12" name="Правая фигурная скобка 11"/>
          <p:cNvSpPr/>
          <p:nvPr/>
        </p:nvSpPr>
        <p:spPr>
          <a:xfrm>
            <a:off x="7524328" y="2780928"/>
            <a:ext cx="468052" cy="2088232"/>
          </a:xfrm>
          <a:prstGeom prst="rightBrace">
            <a:avLst>
              <a:gd name="adj1" fmla="val 8333"/>
              <a:gd name="adj2" fmla="val 529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p:cNvSpPr txBox="1"/>
          <p:nvPr/>
        </p:nvSpPr>
        <p:spPr>
          <a:xfrm>
            <a:off x="8021224" y="2996952"/>
            <a:ext cx="864096" cy="369332"/>
          </a:xfrm>
          <a:prstGeom prst="rect">
            <a:avLst/>
          </a:prstGeom>
          <a:noFill/>
        </p:spPr>
        <p:txBody>
          <a:bodyPr wrap="square" rtlCol="0">
            <a:spAutoFit/>
          </a:bodyPr>
          <a:lstStyle/>
          <a:p>
            <a:r>
              <a:rPr lang="ru-RU" dirty="0" smtClean="0"/>
              <a:t>10686</a:t>
            </a:r>
            <a:endParaRPr lang="ru-RU" dirty="0"/>
          </a:p>
        </p:txBody>
      </p:sp>
      <p:cxnSp>
        <p:nvCxnSpPr>
          <p:cNvPr id="16" name="Прямая со стрелкой 15"/>
          <p:cNvCxnSpPr/>
          <p:nvPr/>
        </p:nvCxnSpPr>
        <p:spPr>
          <a:xfrm flipV="1">
            <a:off x="7164288" y="3366284"/>
            <a:ext cx="1288984" cy="1718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H="1" flipV="1">
            <a:off x="7524328" y="2924944"/>
            <a:ext cx="648072" cy="2566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34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Вариант  10% годовых</a:t>
            </a:r>
            <a:endParaRPr lang="ru-RU" dirty="0"/>
          </a:p>
        </p:txBody>
      </p:sp>
      <p:sp>
        <p:nvSpPr>
          <p:cNvPr id="3" name="Объект 2"/>
          <p:cNvSpPr>
            <a:spLocks noGrp="1"/>
          </p:cNvSpPr>
          <p:nvPr>
            <p:ph idx="1"/>
          </p:nvPr>
        </p:nvSpPr>
        <p:spPr/>
        <p:txBody>
          <a:bodyPr/>
          <a:lstStyle/>
          <a:p>
            <a:r>
              <a:rPr lang="ru-RU" dirty="0" smtClean="0"/>
              <a:t>Покупка автомобиля выгодна , если дисконтированные суммы дохода + дисконтированные значения цены подержанного автомобиля </a:t>
            </a:r>
            <a:r>
              <a:rPr lang="ru-RU" b="1" dirty="0" smtClean="0"/>
              <a:t>превышает</a:t>
            </a:r>
            <a:r>
              <a:rPr lang="ru-RU" dirty="0" smtClean="0"/>
              <a:t> цену автомобиля при его покупке</a:t>
            </a:r>
          </a:p>
          <a:p>
            <a:pPr marL="0" indent="0" algn="ctr">
              <a:buNone/>
            </a:pPr>
            <a:r>
              <a:rPr lang="ru-RU" dirty="0" smtClean="0"/>
              <a:t>При 10%</a:t>
            </a:r>
          </a:p>
          <a:p>
            <a:pPr marL="0" indent="0" algn="ctr">
              <a:buNone/>
            </a:pPr>
            <a:r>
              <a:rPr lang="ru-RU" b="1" dirty="0" smtClean="0"/>
              <a:t>10686 &gt; 10000</a:t>
            </a:r>
            <a:endParaRPr lang="ru-RU" b="1" dirty="0"/>
          </a:p>
        </p:txBody>
      </p:sp>
    </p:spTree>
    <p:extLst>
      <p:ext uri="{BB962C8B-B14F-4D97-AF65-F5344CB8AC3E}">
        <p14:creationId xmlns:p14="http://schemas.microsoft.com/office/powerpoint/2010/main" val="56876215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000" dirty="0">
                <a:solidFill>
                  <a:prstClr val="black"/>
                </a:solidFill>
              </a:rPr>
              <a:t>Фирма покупает автомобиль за 10 000 </a:t>
            </a:r>
            <a:r>
              <a:rPr lang="ru-RU" sz="2000" dirty="0" err="1">
                <a:solidFill>
                  <a:prstClr val="black"/>
                </a:solidFill>
              </a:rPr>
              <a:t>руб</a:t>
            </a:r>
            <a:r>
              <a:rPr lang="ru-RU" sz="2000" dirty="0">
                <a:solidFill>
                  <a:prstClr val="black"/>
                </a:solidFill>
              </a:rPr>
              <a:t>, который приносит доход 2000 руб. в год, а через 5 лет будет продан за 5000 руб.</a:t>
            </a:r>
            <a:r>
              <a:rPr lang="en-US" sz="2000" dirty="0">
                <a:solidFill>
                  <a:prstClr val="black"/>
                </a:solidFill>
              </a:rPr>
              <a:t>(</a:t>
            </a:r>
            <a:r>
              <a:rPr lang="ru-RU" sz="2000" dirty="0">
                <a:solidFill>
                  <a:prstClr val="black"/>
                </a:solidFill>
              </a:rPr>
              <a:t>ставка </a:t>
            </a:r>
            <a:r>
              <a:rPr lang="ru-RU" sz="2000" dirty="0" smtClean="0">
                <a:solidFill>
                  <a:prstClr val="black"/>
                </a:solidFill>
              </a:rPr>
              <a:t>15%</a:t>
            </a:r>
            <a:r>
              <a:rPr lang="en-US" sz="2000" dirty="0" smtClean="0">
                <a:solidFill>
                  <a:prstClr val="black"/>
                </a:solidFill>
              </a:rPr>
              <a:t>)</a:t>
            </a:r>
            <a:r>
              <a:rPr lang="ru-RU" sz="2000" dirty="0" smtClean="0">
                <a:solidFill>
                  <a:prstClr val="black"/>
                </a:solidFill>
              </a:rPr>
              <a:t/>
            </a:r>
            <a:br>
              <a:rPr lang="ru-RU" sz="2000" dirty="0" smtClean="0">
                <a:solidFill>
                  <a:prstClr val="black"/>
                </a:solidFill>
              </a:rPr>
            </a:br>
            <a:r>
              <a:rPr lang="ru-RU" sz="2000" dirty="0" smtClean="0">
                <a:solidFill>
                  <a:srgbClr val="FF0000"/>
                </a:solidFill>
              </a:rPr>
              <a:t>(фактор дисконтирования  1/(1+</a:t>
            </a:r>
            <a:r>
              <a:rPr lang="en-US" sz="2000" dirty="0" smtClean="0">
                <a:solidFill>
                  <a:srgbClr val="FF0000"/>
                </a:solidFill>
              </a:rPr>
              <a:t>r</a:t>
            </a:r>
            <a:r>
              <a:rPr lang="ru-RU" sz="2000" dirty="0" smtClean="0">
                <a:solidFill>
                  <a:srgbClr val="FF0000"/>
                </a:solidFill>
              </a:rPr>
              <a:t>))</a:t>
            </a:r>
            <a:endParaRPr lang="ru-RU" dirty="0">
              <a:solidFill>
                <a:srgbClr val="FF0000"/>
              </a:solidFill>
            </a:endParaRPr>
          </a:p>
        </p:txBody>
      </p:sp>
      <mc:AlternateContent xmlns:mc="http://schemas.openxmlformats.org/markup-compatibility/2006" xmlns:a14="http://schemas.microsoft.com/office/drawing/2010/main">
        <mc:Choice Requires="a14">
          <p:graphicFrame>
            <p:nvGraphicFramePr>
              <p:cNvPr id="4" name="Объект 3"/>
              <p:cNvGraphicFramePr>
                <a:graphicFrameLocks noGrp="1"/>
              </p:cNvGraphicFramePr>
              <p:nvPr>
                <p:ph idx="1"/>
                <p:extLst/>
              </p:nvPr>
            </p:nvGraphicFramePr>
            <p:xfrm>
              <a:off x="457200" y="1600200"/>
              <a:ext cx="8229600" cy="39545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ru-RU" dirty="0" smtClean="0"/>
                            <a:t>год</a:t>
                          </a:r>
                          <a:endParaRPr lang="ru-RU" dirty="0"/>
                        </a:p>
                      </a:txBody>
                      <a:tcPr marL="186331" marR="186331"/>
                    </a:tc>
                    <a:tc>
                      <a:txBody>
                        <a:bodyPr/>
                        <a:lstStyle/>
                        <a:p>
                          <a:r>
                            <a:rPr lang="ru-RU" dirty="0" smtClean="0"/>
                            <a:t>Доход\убыток</a:t>
                          </a:r>
                          <a:endParaRPr lang="ru-RU" dirty="0"/>
                        </a:p>
                      </a:txBody>
                      <a:tcPr marL="186331" marR="186331"/>
                    </a:tc>
                    <a:tc>
                      <a:txBody>
                        <a:bodyPr/>
                        <a:lstStyle/>
                        <a:p>
                          <a:r>
                            <a:rPr lang="ru-RU" dirty="0" smtClean="0"/>
                            <a:t>Фактор </a:t>
                          </a:r>
                          <a:r>
                            <a:rPr lang="ru-RU" dirty="0" err="1" smtClean="0"/>
                            <a:t>дисконтитр</a:t>
                          </a:r>
                          <a:r>
                            <a:rPr lang="ru-RU" dirty="0" smtClean="0"/>
                            <a:t>. </a:t>
                          </a:r>
                          <a14:m>
                            <m:oMath xmlns:m="http://schemas.openxmlformats.org/officeDocument/2006/math">
                              <m:f>
                                <m:fPr>
                                  <m:ctrlPr>
                                    <a:rPr lang="en-US" i="1" smtClean="0">
                                      <a:latin typeface="Cambria Math" panose="02040503050406030204" pitchFamily="18" charset="0"/>
                                    </a:rPr>
                                  </m:ctrlPr>
                                </m:fPr>
                                <m:num>
                                  <m:r>
                                    <a:rPr lang="ru-RU" b="1" i="1" smtClean="0">
                                      <a:latin typeface="Cambria Math"/>
                                    </a:rPr>
                                    <m:t>𝟏</m:t>
                                  </m:r>
                                </m:num>
                                <m:den>
                                  <m:r>
                                    <a:rPr lang="ru-RU" b="1" i="1" smtClean="0">
                                      <a:latin typeface="Cambria Math"/>
                                    </a:rPr>
                                    <m:t>(</m:t>
                                  </m:r>
                                  <m:r>
                                    <a:rPr lang="ru-RU" b="1" i="1" smtClean="0">
                                      <a:latin typeface="Cambria Math"/>
                                    </a:rPr>
                                    <m:t>𝟏</m:t>
                                  </m:r>
                                  <m:r>
                                    <a:rPr lang="ru-RU" b="1" i="1" smtClean="0">
                                      <a:latin typeface="Cambria Math" panose="02040503050406030204" pitchFamily="18" charset="0"/>
                                    </a:rPr>
                                    <m:t>+</m:t>
                                  </m:r>
                                  <m:r>
                                    <a:rPr lang="en-US" b="1" i="1" smtClean="0">
                                      <a:latin typeface="Cambria Math"/>
                                    </a:rPr>
                                    <m:t>𝒓</m:t>
                                  </m:r>
                                  <m:r>
                                    <a:rPr lang="ru-RU" b="1" i="1" smtClean="0">
                                      <a:latin typeface="Cambria Math"/>
                                    </a:rPr>
                                    <m:t>)</m:t>
                                  </m:r>
                                  <m:sSup>
                                    <m:sSupPr>
                                      <m:ctrlPr>
                                        <a:rPr lang="ru-RU" b="1" i="1" smtClean="0">
                                          <a:latin typeface="Cambria Math" panose="02040503050406030204" pitchFamily="18" charset="0"/>
                                        </a:rPr>
                                      </m:ctrlPr>
                                    </m:sSupPr>
                                    <m:e/>
                                    <m:sup>
                                      <m:r>
                                        <a:rPr lang="en-US" b="1" i="1" smtClean="0">
                                          <a:latin typeface="Cambria Math"/>
                                        </a:rPr>
                                        <m:t>𝒕</m:t>
                                      </m:r>
                                    </m:sup>
                                  </m:sSup>
                                </m:den>
                              </m:f>
                            </m:oMath>
                          </a14:m>
                          <a:endParaRPr lang="ru-RU" dirty="0"/>
                        </a:p>
                      </a:txBody>
                      <a:tcPr marL="186331" marR="186331"/>
                    </a:tc>
                    <a:tc>
                      <a:txBody>
                        <a:bodyPr/>
                        <a:lstStyle/>
                        <a:p>
                          <a:r>
                            <a:rPr lang="ru-RU" dirty="0" smtClean="0"/>
                            <a:t>Дисконтированный</a:t>
                          </a:r>
                          <a:r>
                            <a:rPr lang="ru-RU" baseline="0" dirty="0" smtClean="0"/>
                            <a:t> доход или убыток</a:t>
                          </a:r>
                          <a:endParaRPr lang="ru-RU" dirty="0"/>
                        </a:p>
                      </a:txBody>
                      <a:tcPr marL="186331" marR="186331"/>
                    </a:tc>
                    <a:extLst>
                      <a:ext uri="{0D108BD9-81ED-4DB2-BD59-A6C34878D82A}">
                        <a16:rowId xmlns:a16="http://schemas.microsoft.com/office/drawing/2014/main" val="10000"/>
                      </a:ext>
                    </a:extLst>
                  </a:tr>
                  <a:tr h="370840">
                    <a:tc>
                      <a:txBody>
                        <a:bodyPr/>
                        <a:lstStyle/>
                        <a:p>
                          <a:endParaRPr lang="ru-RU" dirty="0"/>
                        </a:p>
                      </a:txBody>
                      <a:tcPr marL="186331" marR="186331"/>
                    </a:tc>
                    <a:tc>
                      <a:txBody>
                        <a:bodyPr/>
                        <a:lstStyle/>
                        <a:p>
                          <a:endParaRPr lang="ru-RU" dirty="0"/>
                        </a:p>
                      </a:txBody>
                      <a:tcPr marL="186331" marR="186331"/>
                    </a:tc>
                    <a:tc>
                      <a:txBody>
                        <a:bodyPr/>
                        <a:lstStyle/>
                        <a:p>
                          <a:endParaRPr lang="ru-RU" dirty="0"/>
                        </a:p>
                      </a:txBody>
                      <a:tcPr marL="186331" marR="186331"/>
                    </a:tc>
                    <a:tc>
                      <a:txBody>
                        <a:bodyPr/>
                        <a:lstStyle/>
                        <a:p>
                          <a:endParaRPr lang="ru-RU" dirty="0"/>
                        </a:p>
                      </a:txBody>
                      <a:tcPr marL="186331" marR="186331"/>
                    </a:tc>
                    <a:extLst>
                      <a:ext uri="{0D108BD9-81ED-4DB2-BD59-A6C34878D82A}">
                        <a16:rowId xmlns:a16="http://schemas.microsoft.com/office/drawing/2014/main" val="10001"/>
                      </a:ext>
                    </a:extLst>
                  </a:tr>
                  <a:tr h="370840">
                    <a:tc>
                      <a:txBody>
                        <a:bodyPr/>
                        <a:lstStyle/>
                        <a:p>
                          <a:r>
                            <a:rPr lang="ru-RU" dirty="0" smtClean="0"/>
                            <a:t>0</a:t>
                          </a:r>
                          <a:endParaRPr lang="ru-RU" dirty="0"/>
                        </a:p>
                      </a:txBody>
                      <a:tcPr marL="186331" marR="186331"/>
                    </a:tc>
                    <a:tc>
                      <a:txBody>
                        <a:bodyPr/>
                        <a:lstStyle/>
                        <a:p>
                          <a:r>
                            <a:rPr lang="ru-RU" dirty="0" smtClean="0"/>
                            <a:t>10000</a:t>
                          </a:r>
                          <a:endParaRPr lang="ru-RU" dirty="0"/>
                        </a:p>
                      </a:txBody>
                      <a:tcPr marL="186331" marR="186331"/>
                    </a:tc>
                    <a:tc>
                      <a:txBody>
                        <a:bodyPr/>
                        <a:lstStyle/>
                        <a:p>
                          <a:r>
                            <a:rPr lang="ru-RU" dirty="0" smtClean="0"/>
                            <a:t>1</a:t>
                          </a:r>
                          <a:endParaRPr lang="ru-RU" dirty="0"/>
                        </a:p>
                      </a:txBody>
                      <a:tcPr/>
                    </a:tc>
                    <a:tc>
                      <a:txBody>
                        <a:bodyPr/>
                        <a:lstStyle/>
                        <a:p>
                          <a:r>
                            <a:rPr lang="ru-RU" dirty="0" smtClean="0"/>
                            <a:t>-10000</a:t>
                          </a:r>
                          <a:endParaRPr lang="ru-RU" dirty="0"/>
                        </a:p>
                      </a:txBody>
                      <a:tcPr/>
                    </a:tc>
                    <a:extLst>
                      <a:ext uri="{0D108BD9-81ED-4DB2-BD59-A6C34878D82A}">
                        <a16:rowId xmlns:a16="http://schemas.microsoft.com/office/drawing/2014/main" val="10002"/>
                      </a:ext>
                    </a:extLst>
                  </a:tr>
                  <a:tr h="370840">
                    <a:tc>
                      <a:txBody>
                        <a:bodyPr/>
                        <a:lstStyle/>
                        <a:p>
                          <a:r>
                            <a:rPr lang="ru-RU" dirty="0" smtClean="0"/>
                            <a:t>1</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0,86</a:t>
                          </a:r>
                          <a:endParaRPr lang="ru-RU" dirty="0"/>
                        </a:p>
                      </a:txBody>
                      <a:tcPr/>
                    </a:tc>
                    <a:tc>
                      <a:txBody>
                        <a:bodyPr/>
                        <a:lstStyle/>
                        <a:p>
                          <a:r>
                            <a:rPr lang="ru-RU" dirty="0" smtClean="0"/>
                            <a:t>1720</a:t>
                          </a:r>
                          <a:endParaRPr lang="ru-RU" dirty="0"/>
                        </a:p>
                      </a:txBody>
                      <a:tcPr/>
                    </a:tc>
                    <a:extLst>
                      <a:ext uri="{0D108BD9-81ED-4DB2-BD59-A6C34878D82A}">
                        <a16:rowId xmlns:a16="http://schemas.microsoft.com/office/drawing/2014/main" val="10003"/>
                      </a:ext>
                    </a:extLst>
                  </a:tr>
                  <a:tr h="370840">
                    <a:tc>
                      <a:txBody>
                        <a:bodyPr/>
                        <a:lstStyle/>
                        <a:p>
                          <a:r>
                            <a:rPr lang="ru-RU" dirty="0" smtClean="0"/>
                            <a:t>2</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0,75</a:t>
                          </a:r>
                          <a:endParaRPr lang="ru-RU" dirty="0"/>
                        </a:p>
                      </a:txBody>
                      <a:tcPr/>
                    </a:tc>
                    <a:tc>
                      <a:txBody>
                        <a:bodyPr/>
                        <a:lstStyle/>
                        <a:p>
                          <a:r>
                            <a:rPr lang="ru-RU" dirty="0" smtClean="0"/>
                            <a:t>1500</a:t>
                          </a:r>
                          <a:endParaRPr lang="ru-RU" dirty="0"/>
                        </a:p>
                      </a:txBody>
                      <a:tcPr/>
                    </a:tc>
                    <a:extLst>
                      <a:ext uri="{0D108BD9-81ED-4DB2-BD59-A6C34878D82A}">
                        <a16:rowId xmlns:a16="http://schemas.microsoft.com/office/drawing/2014/main" val="10004"/>
                      </a:ext>
                    </a:extLst>
                  </a:tr>
                  <a:tr h="370840">
                    <a:tc>
                      <a:txBody>
                        <a:bodyPr/>
                        <a:lstStyle/>
                        <a:p>
                          <a:r>
                            <a:rPr lang="ru-RU" dirty="0" smtClean="0"/>
                            <a:t>3</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0,65</a:t>
                          </a:r>
                          <a:endParaRPr lang="ru-RU" dirty="0"/>
                        </a:p>
                      </a:txBody>
                      <a:tcPr/>
                    </a:tc>
                    <a:tc>
                      <a:txBody>
                        <a:bodyPr/>
                        <a:lstStyle/>
                        <a:p>
                          <a:r>
                            <a:rPr lang="ru-RU" dirty="0" smtClean="0"/>
                            <a:t>1300</a:t>
                          </a:r>
                          <a:endParaRPr lang="ru-RU" dirty="0"/>
                        </a:p>
                      </a:txBody>
                      <a:tcPr/>
                    </a:tc>
                    <a:extLst>
                      <a:ext uri="{0D108BD9-81ED-4DB2-BD59-A6C34878D82A}">
                        <a16:rowId xmlns:a16="http://schemas.microsoft.com/office/drawing/2014/main" val="10005"/>
                      </a:ext>
                    </a:extLst>
                  </a:tr>
                  <a:tr h="370840">
                    <a:tc>
                      <a:txBody>
                        <a:bodyPr/>
                        <a:lstStyle/>
                        <a:p>
                          <a:r>
                            <a:rPr lang="ru-RU" dirty="0" smtClean="0"/>
                            <a:t>4</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0,57</a:t>
                          </a:r>
                          <a:endParaRPr lang="ru-RU" dirty="0"/>
                        </a:p>
                      </a:txBody>
                      <a:tcPr/>
                    </a:tc>
                    <a:tc>
                      <a:txBody>
                        <a:bodyPr/>
                        <a:lstStyle/>
                        <a:p>
                          <a:r>
                            <a:rPr lang="ru-RU" dirty="0" smtClean="0"/>
                            <a:t>1140</a:t>
                          </a:r>
                          <a:endParaRPr lang="ru-RU" dirty="0"/>
                        </a:p>
                      </a:txBody>
                      <a:tcPr/>
                    </a:tc>
                    <a:extLst>
                      <a:ext uri="{0D108BD9-81ED-4DB2-BD59-A6C34878D82A}">
                        <a16:rowId xmlns:a16="http://schemas.microsoft.com/office/drawing/2014/main" val="10006"/>
                      </a:ext>
                    </a:extLst>
                  </a:tr>
                  <a:tr h="370840">
                    <a:tc>
                      <a:txBody>
                        <a:bodyPr/>
                        <a:lstStyle/>
                        <a:p>
                          <a:r>
                            <a:rPr lang="ru-RU" dirty="0" smtClean="0"/>
                            <a:t>5</a:t>
                          </a:r>
                          <a:endParaRPr lang="ru-RU" dirty="0"/>
                        </a:p>
                      </a:txBody>
                      <a:tcPr marL="186331" marR="186331"/>
                    </a:tc>
                    <a:tc>
                      <a:txBody>
                        <a:bodyPr/>
                        <a:lstStyle/>
                        <a:p>
                          <a:r>
                            <a:rPr lang="ru-RU" dirty="0" smtClean="0"/>
                            <a:t>7000 (5000+2000)</a:t>
                          </a:r>
                          <a:endParaRPr lang="ru-RU" dirty="0"/>
                        </a:p>
                      </a:txBody>
                      <a:tcPr marL="186331" marR="186331"/>
                    </a:tc>
                    <a:tc>
                      <a:txBody>
                        <a:bodyPr/>
                        <a:lstStyle/>
                        <a:p>
                          <a:r>
                            <a:rPr lang="ru-RU" dirty="0" smtClean="0"/>
                            <a:t>0,49</a:t>
                          </a:r>
                          <a:endParaRPr lang="ru-RU" dirty="0"/>
                        </a:p>
                      </a:txBody>
                      <a:tcPr/>
                    </a:tc>
                    <a:tc>
                      <a:txBody>
                        <a:bodyPr/>
                        <a:lstStyle/>
                        <a:p>
                          <a:r>
                            <a:rPr lang="ru-RU" dirty="0" smtClean="0"/>
                            <a:t>3430</a:t>
                          </a:r>
                          <a:endParaRPr lang="ru-RU" dirty="0"/>
                        </a:p>
                      </a:txBody>
                      <a:tcPr/>
                    </a:tc>
                    <a:extLst>
                      <a:ext uri="{0D108BD9-81ED-4DB2-BD59-A6C34878D82A}">
                        <a16:rowId xmlns:a16="http://schemas.microsoft.com/office/drawing/2014/main" val="10007"/>
                      </a:ext>
                    </a:extLst>
                  </a:tr>
                </a:tbl>
              </a:graphicData>
            </a:graphic>
          </p:graphicFrame>
        </mc:Choice>
        <mc:Fallback xmlns="">
          <p:graphicFrame>
            <p:nvGraphicFramePr>
              <p:cNvPr id="4" name="Объект 3"/>
              <p:cNvGraphicFramePr>
                <a:graphicFrameLocks noGrp="1"/>
              </p:cNvGraphicFramePr>
              <p:nvPr>
                <p:ph idx="1"/>
                <p:extLst>
                  <p:ext uri="{D42A27DB-BD31-4B8C-83A1-F6EECF244321}">
                    <p14:modId xmlns:p14="http://schemas.microsoft.com/office/powerpoint/2010/main" val="3387284920"/>
                  </p:ext>
                </p:extLst>
              </p:nvPr>
            </p:nvGraphicFramePr>
            <p:xfrm>
              <a:off x="457200" y="1600200"/>
              <a:ext cx="8229600" cy="39545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89470">
                    <a:tc>
                      <a:txBody>
                        <a:bodyPr/>
                        <a:lstStyle/>
                        <a:p>
                          <a:r>
                            <a:rPr lang="ru-RU" dirty="0" smtClean="0"/>
                            <a:t>год</a:t>
                          </a:r>
                          <a:endParaRPr lang="ru-RU" dirty="0"/>
                        </a:p>
                      </a:txBody>
                      <a:tcPr marL="186331" marR="186331"/>
                    </a:tc>
                    <a:tc>
                      <a:txBody>
                        <a:bodyPr/>
                        <a:lstStyle/>
                        <a:p>
                          <a:r>
                            <a:rPr lang="ru-RU" dirty="0" smtClean="0"/>
                            <a:t>Доход\убыток</a:t>
                          </a:r>
                          <a:endParaRPr lang="ru-RU" dirty="0"/>
                        </a:p>
                      </a:txBody>
                      <a:tcPr marL="186331" marR="186331"/>
                    </a:tc>
                    <a:tc>
                      <a:txBody>
                        <a:bodyPr/>
                        <a:lstStyle/>
                        <a:p>
                          <a:endParaRPr lang="ru-RU"/>
                        </a:p>
                      </a:txBody>
                      <a:tcPr marL="186331" marR="186331">
                        <a:blipFill>
                          <a:blip r:embed="rId2"/>
                          <a:stretch>
                            <a:fillRect l="-200296" t="-2793" r="-101183" b="-271508"/>
                          </a:stretch>
                        </a:blipFill>
                      </a:tcPr>
                    </a:tc>
                    <a:tc>
                      <a:txBody>
                        <a:bodyPr/>
                        <a:lstStyle/>
                        <a:p>
                          <a:r>
                            <a:rPr lang="ru-RU" dirty="0" smtClean="0"/>
                            <a:t>Дисконтированный</a:t>
                          </a:r>
                          <a:r>
                            <a:rPr lang="ru-RU" baseline="0" dirty="0" smtClean="0"/>
                            <a:t> доход или убыток</a:t>
                          </a:r>
                          <a:endParaRPr lang="ru-RU" dirty="0"/>
                        </a:p>
                      </a:txBody>
                      <a:tcPr marL="186331" marR="186331"/>
                    </a:tc>
                    <a:extLst>
                      <a:ext uri="{0D108BD9-81ED-4DB2-BD59-A6C34878D82A}">
                        <a16:rowId xmlns:a16="http://schemas.microsoft.com/office/drawing/2014/main" val="10000"/>
                      </a:ext>
                    </a:extLst>
                  </a:tr>
                  <a:tr h="370840">
                    <a:tc>
                      <a:txBody>
                        <a:bodyPr/>
                        <a:lstStyle/>
                        <a:p>
                          <a:endParaRPr lang="ru-RU" dirty="0"/>
                        </a:p>
                      </a:txBody>
                      <a:tcPr marL="186331" marR="186331"/>
                    </a:tc>
                    <a:tc>
                      <a:txBody>
                        <a:bodyPr/>
                        <a:lstStyle/>
                        <a:p>
                          <a:endParaRPr lang="ru-RU" dirty="0"/>
                        </a:p>
                      </a:txBody>
                      <a:tcPr marL="186331" marR="186331"/>
                    </a:tc>
                    <a:tc>
                      <a:txBody>
                        <a:bodyPr/>
                        <a:lstStyle/>
                        <a:p>
                          <a:endParaRPr lang="ru-RU" dirty="0"/>
                        </a:p>
                      </a:txBody>
                      <a:tcPr marL="186331" marR="186331"/>
                    </a:tc>
                    <a:tc>
                      <a:txBody>
                        <a:bodyPr/>
                        <a:lstStyle/>
                        <a:p>
                          <a:endParaRPr lang="ru-RU" dirty="0"/>
                        </a:p>
                      </a:txBody>
                      <a:tcPr marL="186331" marR="186331"/>
                    </a:tc>
                    <a:extLst>
                      <a:ext uri="{0D108BD9-81ED-4DB2-BD59-A6C34878D82A}">
                        <a16:rowId xmlns:a16="http://schemas.microsoft.com/office/drawing/2014/main" val="10001"/>
                      </a:ext>
                    </a:extLst>
                  </a:tr>
                  <a:tr h="370840">
                    <a:tc>
                      <a:txBody>
                        <a:bodyPr/>
                        <a:lstStyle/>
                        <a:p>
                          <a:r>
                            <a:rPr lang="ru-RU" dirty="0" smtClean="0"/>
                            <a:t>0</a:t>
                          </a:r>
                          <a:endParaRPr lang="ru-RU" dirty="0"/>
                        </a:p>
                      </a:txBody>
                      <a:tcPr marL="186331" marR="186331"/>
                    </a:tc>
                    <a:tc>
                      <a:txBody>
                        <a:bodyPr/>
                        <a:lstStyle/>
                        <a:p>
                          <a:r>
                            <a:rPr lang="ru-RU" dirty="0" smtClean="0"/>
                            <a:t>10000</a:t>
                          </a:r>
                          <a:endParaRPr lang="ru-RU" dirty="0"/>
                        </a:p>
                      </a:txBody>
                      <a:tcPr marL="186331" marR="186331"/>
                    </a:tc>
                    <a:tc>
                      <a:txBody>
                        <a:bodyPr/>
                        <a:lstStyle/>
                        <a:p>
                          <a:r>
                            <a:rPr lang="ru-RU" dirty="0" smtClean="0"/>
                            <a:t>1</a:t>
                          </a:r>
                          <a:endParaRPr lang="ru-RU" dirty="0"/>
                        </a:p>
                      </a:txBody>
                      <a:tcPr/>
                    </a:tc>
                    <a:tc>
                      <a:txBody>
                        <a:bodyPr/>
                        <a:lstStyle/>
                        <a:p>
                          <a:r>
                            <a:rPr lang="ru-RU" dirty="0" smtClean="0"/>
                            <a:t>-10000</a:t>
                          </a:r>
                          <a:endParaRPr lang="ru-RU" dirty="0"/>
                        </a:p>
                      </a:txBody>
                      <a:tcPr/>
                    </a:tc>
                    <a:extLst>
                      <a:ext uri="{0D108BD9-81ED-4DB2-BD59-A6C34878D82A}">
                        <a16:rowId xmlns:a16="http://schemas.microsoft.com/office/drawing/2014/main" val="10002"/>
                      </a:ext>
                    </a:extLst>
                  </a:tr>
                  <a:tr h="370840">
                    <a:tc>
                      <a:txBody>
                        <a:bodyPr/>
                        <a:lstStyle/>
                        <a:p>
                          <a:r>
                            <a:rPr lang="ru-RU" dirty="0" smtClean="0"/>
                            <a:t>1</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0,86</a:t>
                          </a:r>
                          <a:endParaRPr lang="ru-RU" dirty="0"/>
                        </a:p>
                      </a:txBody>
                      <a:tcPr/>
                    </a:tc>
                    <a:tc>
                      <a:txBody>
                        <a:bodyPr/>
                        <a:lstStyle/>
                        <a:p>
                          <a:r>
                            <a:rPr lang="ru-RU" dirty="0" smtClean="0"/>
                            <a:t>1720</a:t>
                          </a:r>
                          <a:endParaRPr lang="ru-RU" dirty="0"/>
                        </a:p>
                      </a:txBody>
                      <a:tcPr/>
                    </a:tc>
                    <a:extLst>
                      <a:ext uri="{0D108BD9-81ED-4DB2-BD59-A6C34878D82A}">
                        <a16:rowId xmlns:a16="http://schemas.microsoft.com/office/drawing/2014/main" val="10003"/>
                      </a:ext>
                    </a:extLst>
                  </a:tr>
                  <a:tr h="370840">
                    <a:tc>
                      <a:txBody>
                        <a:bodyPr/>
                        <a:lstStyle/>
                        <a:p>
                          <a:r>
                            <a:rPr lang="ru-RU" dirty="0" smtClean="0"/>
                            <a:t>2</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0,75</a:t>
                          </a:r>
                          <a:endParaRPr lang="ru-RU" dirty="0"/>
                        </a:p>
                      </a:txBody>
                      <a:tcPr/>
                    </a:tc>
                    <a:tc>
                      <a:txBody>
                        <a:bodyPr/>
                        <a:lstStyle/>
                        <a:p>
                          <a:r>
                            <a:rPr lang="ru-RU" dirty="0" smtClean="0"/>
                            <a:t>1500</a:t>
                          </a:r>
                          <a:endParaRPr lang="ru-RU" dirty="0"/>
                        </a:p>
                      </a:txBody>
                      <a:tcPr/>
                    </a:tc>
                    <a:extLst>
                      <a:ext uri="{0D108BD9-81ED-4DB2-BD59-A6C34878D82A}">
                        <a16:rowId xmlns:a16="http://schemas.microsoft.com/office/drawing/2014/main" val="10004"/>
                      </a:ext>
                    </a:extLst>
                  </a:tr>
                  <a:tr h="370840">
                    <a:tc>
                      <a:txBody>
                        <a:bodyPr/>
                        <a:lstStyle/>
                        <a:p>
                          <a:r>
                            <a:rPr lang="ru-RU" dirty="0" smtClean="0"/>
                            <a:t>3</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0,65</a:t>
                          </a:r>
                          <a:endParaRPr lang="ru-RU" dirty="0"/>
                        </a:p>
                      </a:txBody>
                      <a:tcPr/>
                    </a:tc>
                    <a:tc>
                      <a:txBody>
                        <a:bodyPr/>
                        <a:lstStyle/>
                        <a:p>
                          <a:r>
                            <a:rPr lang="ru-RU" dirty="0" smtClean="0"/>
                            <a:t>1300</a:t>
                          </a:r>
                          <a:endParaRPr lang="ru-RU" dirty="0"/>
                        </a:p>
                      </a:txBody>
                      <a:tcPr/>
                    </a:tc>
                    <a:extLst>
                      <a:ext uri="{0D108BD9-81ED-4DB2-BD59-A6C34878D82A}">
                        <a16:rowId xmlns:a16="http://schemas.microsoft.com/office/drawing/2014/main" val="10005"/>
                      </a:ext>
                    </a:extLst>
                  </a:tr>
                  <a:tr h="370840">
                    <a:tc>
                      <a:txBody>
                        <a:bodyPr/>
                        <a:lstStyle/>
                        <a:p>
                          <a:r>
                            <a:rPr lang="ru-RU" dirty="0" smtClean="0"/>
                            <a:t>4</a:t>
                          </a:r>
                          <a:endParaRPr lang="ru-RU" dirty="0"/>
                        </a:p>
                      </a:txBody>
                      <a:tcPr marL="186331" marR="186331"/>
                    </a:tc>
                    <a:tc>
                      <a:txBody>
                        <a:bodyPr/>
                        <a:lstStyle/>
                        <a:p>
                          <a:r>
                            <a:rPr lang="ru-RU" dirty="0" smtClean="0"/>
                            <a:t>2000</a:t>
                          </a:r>
                          <a:endParaRPr lang="ru-RU" dirty="0"/>
                        </a:p>
                      </a:txBody>
                      <a:tcPr marL="186331" marR="186331"/>
                    </a:tc>
                    <a:tc>
                      <a:txBody>
                        <a:bodyPr/>
                        <a:lstStyle/>
                        <a:p>
                          <a:r>
                            <a:rPr lang="ru-RU" dirty="0" smtClean="0"/>
                            <a:t>0,57</a:t>
                          </a:r>
                          <a:endParaRPr lang="ru-RU" dirty="0"/>
                        </a:p>
                      </a:txBody>
                      <a:tcPr/>
                    </a:tc>
                    <a:tc>
                      <a:txBody>
                        <a:bodyPr/>
                        <a:lstStyle/>
                        <a:p>
                          <a:r>
                            <a:rPr lang="ru-RU" dirty="0" smtClean="0"/>
                            <a:t>1140</a:t>
                          </a:r>
                          <a:endParaRPr lang="ru-RU" dirty="0"/>
                        </a:p>
                      </a:txBody>
                      <a:tcPr/>
                    </a:tc>
                    <a:extLst>
                      <a:ext uri="{0D108BD9-81ED-4DB2-BD59-A6C34878D82A}">
                        <a16:rowId xmlns:a16="http://schemas.microsoft.com/office/drawing/2014/main" val="10006"/>
                      </a:ext>
                    </a:extLst>
                  </a:tr>
                  <a:tr h="640080">
                    <a:tc>
                      <a:txBody>
                        <a:bodyPr/>
                        <a:lstStyle/>
                        <a:p>
                          <a:r>
                            <a:rPr lang="ru-RU" dirty="0" smtClean="0"/>
                            <a:t>5</a:t>
                          </a:r>
                          <a:endParaRPr lang="ru-RU" dirty="0"/>
                        </a:p>
                      </a:txBody>
                      <a:tcPr marL="186331" marR="186331"/>
                    </a:tc>
                    <a:tc>
                      <a:txBody>
                        <a:bodyPr/>
                        <a:lstStyle/>
                        <a:p>
                          <a:r>
                            <a:rPr lang="ru-RU" dirty="0" smtClean="0"/>
                            <a:t>7000 (5000+2000)</a:t>
                          </a:r>
                          <a:endParaRPr lang="ru-RU" dirty="0"/>
                        </a:p>
                      </a:txBody>
                      <a:tcPr marL="186331" marR="186331"/>
                    </a:tc>
                    <a:tc>
                      <a:txBody>
                        <a:bodyPr/>
                        <a:lstStyle/>
                        <a:p>
                          <a:r>
                            <a:rPr lang="ru-RU" dirty="0" smtClean="0"/>
                            <a:t>0,49</a:t>
                          </a:r>
                          <a:endParaRPr lang="ru-RU" dirty="0"/>
                        </a:p>
                      </a:txBody>
                      <a:tcPr/>
                    </a:tc>
                    <a:tc>
                      <a:txBody>
                        <a:bodyPr/>
                        <a:lstStyle/>
                        <a:p>
                          <a:r>
                            <a:rPr lang="ru-RU" dirty="0" smtClean="0"/>
                            <a:t>3430</a:t>
                          </a:r>
                          <a:endParaRPr lang="ru-RU" dirty="0"/>
                        </a:p>
                      </a:txBody>
                      <a:tcPr/>
                    </a:tc>
                    <a:extLst>
                      <a:ext uri="{0D108BD9-81ED-4DB2-BD59-A6C34878D82A}">
                        <a16:rowId xmlns:a16="http://schemas.microsoft.com/office/drawing/2014/main" val="10007"/>
                      </a:ext>
                    </a:extLst>
                  </a:tr>
                </a:tbl>
              </a:graphicData>
            </a:graphic>
          </p:graphicFrame>
        </mc:Fallback>
      </mc:AlternateContent>
      <p:sp>
        <p:nvSpPr>
          <p:cNvPr id="5" name="Правая фигурная скобка 4"/>
          <p:cNvSpPr/>
          <p:nvPr/>
        </p:nvSpPr>
        <p:spPr>
          <a:xfrm>
            <a:off x="7452320" y="3212976"/>
            <a:ext cx="360040" cy="22322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 name="TextBox 5"/>
          <p:cNvSpPr txBox="1"/>
          <p:nvPr/>
        </p:nvSpPr>
        <p:spPr>
          <a:xfrm>
            <a:off x="7884368" y="3933056"/>
            <a:ext cx="792088" cy="369332"/>
          </a:xfrm>
          <a:prstGeom prst="rect">
            <a:avLst/>
          </a:prstGeom>
          <a:noFill/>
          <a:ln>
            <a:solidFill>
              <a:srgbClr val="FF0000"/>
            </a:solidFill>
          </a:ln>
        </p:spPr>
        <p:txBody>
          <a:bodyPr wrap="square" rtlCol="0">
            <a:spAutoFit/>
          </a:bodyPr>
          <a:lstStyle/>
          <a:p>
            <a:r>
              <a:rPr lang="ru-RU" dirty="0" smtClean="0"/>
              <a:t>9090</a:t>
            </a:r>
            <a:endParaRPr lang="ru-RU" dirty="0"/>
          </a:p>
        </p:txBody>
      </p:sp>
      <p:cxnSp>
        <p:nvCxnSpPr>
          <p:cNvPr id="8" name="Прямая со стрелкой 7"/>
          <p:cNvCxnSpPr/>
          <p:nvPr/>
        </p:nvCxnSpPr>
        <p:spPr>
          <a:xfrm flipH="1" flipV="1">
            <a:off x="7164288" y="3356992"/>
            <a:ext cx="720080" cy="7607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6" idx="1"/>
          </p:cNvCxnSpPr>
          <p:nvPr/>
        </p:nvCxnSpPr>
        <p:spPr>
          <a:xfrm flipH="1">
            <a:off x="7164288" y="4117722"/>
            <a:ext cx="720080" cy="10394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0417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Выгода?</a:t>
            </a:r>
            <a:endParaRPr lang="ru-RU" dirty="0"/>
          </a:p>
        </p:txBody>
      </p:sp>
      <p:sp>
        <p:nvSpPr>
          <p:cNvPr id="3" name="Объект 2"/>
          <p:cNvSpPr>
            <a:spLocks noGrp="1"/>
          </p:cNvSpPr>
          <p:nvPr>
            <p:ph idx="1"/>
          </p:nvPr>
        </p:nvSpPr>
        <p:spPr/>
        <p:txBody>
          <a:bodyPr/>
          <a:lstStyle/>
          <a:p>
            <a:r>
              <a:rPr lang="ru-RU" dirty="0" smtClean="0"/>
              <a:t>Итого:</a:t>
            </a:r>
          </a:p>
          <a:p>
            <a:pPr marL="0" indent="0" algn="ctr">
              <a:buNone/>
            </a:pPr>
            <a:r>
              <a:rPr lang="ru-RU" dirty="0" smtClean="0"/>
              <a:t>-</a:t>
            </a:r>
            <a:r>
              <a:rPr lang="ru-RU" b="1" dirty="0" smtClean="0"/>
              <a:t>10000+9090 = 910 руб.</a:t>
            </a:r>
          </a:p>
          <a:p>
            <a:pPr marL="0" indent="0" algn="ctr">
              <a:buNone/>
            </a:pPr>
            <a:r>
              <a:rPr lang="ru-RU" b="1" dirty="0" smtClean="0"/>
              <a:t>Невыгодно!</a:t>
            </a:r>
            <a:endParaRPr lang="ru-RU" b="1" dirty="0"/>
          </a:p>
        </p:txBody>
      </p:sp>
    </p:spTree>
    <p:extLst>
      <p:ext uri="{BB962C8B-B14F-4D97-AF65-F5344CB8AC3E}">
        <p14:creationId xmlns:p14="http://schemas.microsoft.com/office/powerpoint/2010/main" val="124455748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одержимое 7"/>
          <p:cNvSpPr>
            <a:spLocks noGrp="1"/>
          </p:cNvSpPr>
          <p:nvPr>
            <p:ph idx="4294967295"/>
          </p:nvPr>
        </p:nvSpPr>
        <p:spPr>
          <a:xfrm>
            <a:off x="0" y="1600200"/>
            <a:ext cx="8229600" cy="4525963"/>
          </a:xfrm>
        </p:spPr>
        <p:txBody>
          <a:bodyPr>
            <a:normAutofit/>
          </a:bodyPr>
          <a:lstStyle/>
          <a:p>
            <a:pPr algn="ctr">
              <a:buNone/>
            </a:pPr>
            <a:r>
              <a:rPr lang="en-US" sz="6000" dirty="0" smtClean="0"/>
              <a:t>4.</a:t>
            </a:r>
            <a:endParaRPr lang="ru-RU" sz="6000" dirty="0"/>
          </a:p>
        </p:txBody>
      </p:sp>
    </p:spTree>
    <p:extLst>
      <p:ext uri="{BB962C8B-B14F-4D97-AF65-F5344CB8AC3E}">
        <p14:creationId xmlns:p14="http://schemas.microsoft.com/office/powerpoint/2010/main" val="172908980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Ценные бумаги</a:t>
            </a:r>
            <a:endParaRPr lang="ru-RU" dirty="0"/>
          </a:p>
        </p:txBody>
      </p:sp>
      <p:sp>
        <p:nvSpPr>
          <p:cNvPr id="3" name="Содержимое 2"/>
          <p:cNvSpPr>
            <a:spLocks noGrp="1"/>
          </p:cNvSpPr>
          <p:nvPr>
            <p:ph idx="1"/>
          </p:nvPr>
        </p:nvSpPr>
        <p:spPr/>
        <p:txBody>
          <a:bodyPr/>
          <a:lstStyle/>
          <a:p>
            <a:pPr algn="just">
              <a:buNone/>
            </a:pPr>
            <a:r>
              <a:rPr lang="ru-RU" dirty="0" smtClean="0"/>
              <a:t>    Это свидетельства о вложении капитала в предприятие или предоставлении его в ссуду, дающее право на получение части прибыли в виде дивиденда или процента</a:t>
            </a:r>
            <a:endParaRPr lang="ru-RU" dirty="0"/>
          </a:p>
        </p:txBody>
      </p:sp>
    </p:spTree>
    <p:extLst>
      <p:ext uri="{BB962C8B-B14F-4D97-AF65-F5344CB8AC3E}">
        <p14:creationId xmlns:p14="http://schemas.microsoft.com/office/powerpoint/2010/main" val="13349787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ЦЕННЫХ БУМАГ</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Ценные бумаги правительства</a:t>
            </a:r>
          </a:p>
          <a:p>
            <a:pPr marL="514350" indent="-514350">
              <a:buFont typeface="+mj-lt"/>
              <a:buAutoNum type="arabicPeriod"/>
            </a:pPr>
            <a:r>
              <a:rPr lang="ru-RU" dirty="0" smtClean="0"/>
              <a:t>Ценные бумаги корпораций</a:t>
            </a:r>
            <a:endParaRPr lang="ru-RU" dirty="0"/>
          </a:p>
        </p:txBody>
      </p:sp>
    </p:spTree>
    <p:extLst>
      <p:ext uri="{BB962C8B-B14F-4D97-AF65-F5344CB8AC3E}">
        <p14:creationId xmlns:p14="http://schemas.microsoft.com/office/powerpoint/2010/main" val="3912929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p:txBody>
          <a:bodyPr/>
          <a:lstStyle/>
          <a:p>
            <a:r>
              <a:rPr lang="ru-RU" smtClean="0"/>
              <a:t>Практическая функция</a:t>
            </a:r>
          </a:p>
        </p:txBody>
      </p:sp>
      <p:sp>
        <p:nvSpPr>
          <p:cNvPr id="21507" name="Объект 2"/>
          <p:cNvSpPr>
            <a:spLocks noGrp="1"/>
          </p:cNvSpPr>
          <p:nvPr>
            <p:ph idx="1"/>
          </p:nvPr>
        </p:nvSpPr>
        <p:spPr/>
        <p:txBody>
          <a:bodyPr/>
          <a:lstStyle/>
          <a:p>
            <a:pPr algn="just"/>
            <a:r>
              <a:rPr lang="ru-RU" smtClean="0"/>
              <a:t>Только с помощью практики можно проверить верно или неверно то или иное суждение, теоретический постулат. Познавая действительность, выводя теоретические закономерности, экономическая теория служит базой для  принятия экономических  решений на различных уровнях регулирования и  управления субъектами хозяйствования. </a:t>
            </a:r>
          </a:p>
        </p:txBody>
      </p:sp>
    </p:spTree>
    <p:extLst>
      <p:ext uri="{BB962C8B-B14F-4D97-AF65-F5344CB8AC3E}">
        <p14:creationId xmlns:p14="http://schemas.microsoft.com/office/powerpoint/2010/main" val="395120824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Ценные бумаги правительства</a:t>
            </a:r>
            <a:endParaRPr lang="ru-RU" dirty="0"/>
          </a:p>
        </p:txBody>
      </p:sp>
      <p:sp>
        <p:nvSpPr>
          <p:cNvPr id="3" name="Содержимое 2"/>
          <p:cNvSpPr>
            <a:spLocks noGrp="1"/>
          </p:cNvSpPr>
          <p:nvPr>
            <p:ph sz="half" idx="1"/>
          </p:nvPr>
        </p:nvSpPr>
        <p:spPr/>
        <p:txBody>
          <a:bodyPr>
            <a:normAutofit fontScale="92500" lnSpcReduction="10000"/>
          </a:bodyPr>
          <a:lstStyle/>
          <a:p>
            <a:pPr marL="514350" indent="-514350">
              <a:buFont typeface="+mj-lt"/>
              <a:buAutoNum type="arabicPeriod"/>
            </a:pPr>
            <a:r>
              <a:rPr lang="ru-RU" dirty="0" smtClean="0"/>
              <a:t>Казначейский вексель </a:t>
            </a:r>
          </a:p>
          <a:p>
            <a:pPr marL="514350" indent="-514350">
              <a:buFont typeface="+mj-lt"/>
              <a:buAutoNum type="arabicPeriod"/>
            </a:pPr>
            <a:r>
              <a:rPr lang="ru-RU" dirty="0" smtClean="0"/>
              <a:t>Казначейская облигация</a:t>
            </a:r>
            <a:endParaRPr lang="ru-RU" dirty="0"/>
          </a:p>
        </p:txBody>
      </p:sp>
      <p:sp>
        <p:nvSpPr>
          <p:cNvPr id="10" name="Объект 9"/>
          <p:cNvSpPr>
            <a:spLocks noGrp="1"/>
          </p:cNvSpPr>
          <p:nvPr>
            <p:ph sz="half" idx="2"/>
          </p:nvPr>
        </p:nvSpPr>
        <p:spPr/>
        <p:txBody>
          <a:bodyPr>
            <a:normAutofit fontScale="92500" lnSpcReduction="10000"/>
          </a:bodyPr>
          <a:lstStyle/>
          <a:p>
            <a:pPr algn="just"/>
            <a:r>
              <a:rPr lang="ru-RU" dirty="0" smtClean="0"/>
              <a:t>Казначейский вексель – это краткосрочная ценная бумага правительства, реализуемая с дисконтом</a:t>
            </a:r>
          </a:p>
          <a:p>
            <a:pPr algn="just"/>
            <a:r>
              <a:rPr lang="ru-RU" dirty="0" smtClean="0"/>
              <a:t>Казначейская облигация – это долгосрочная рыночная ценная бумага со сроком погашения 3 года</a:t>
            </a:r>
            <a:endParaRPr lang="ru-RU" dirty="0"/>
          </a:p>
        </p:txBody>
      </p:sp>
    </p:spTree>
    <p:extLst>
      <p:ext uri="{BB962C8B-B14F-4D97-AF65-F5344CB8AC3E}">
        <p14:creationId xmlns:p14="http://schemas.microsoft.com/office/powerpoint/2010/main" val="25053443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  РБ</a:t>
            </a:r>
            <a:endParaRPr lang="ru-RU" dirty="0"/>
          </a:p>
        </p:txBody>
      </p:sp>
      <p:sp>
        <p:nvSpPr>
          <p:cNvPr id="3" name="Содержимое 2"/>
          <p:cNvSpPr>
            <a:spLocks noGrp="1"/>
          </p:cNvSpPr>
          <p:nvPr>
            <p:ph idx="1"/>
          </p:nvPr>
        </p:nvSpPr>
        <p:spPr/>
        <p:txBody>
          <a:bodyPr/>
          <a:lstStyle/>
          <a:p>
            <a:r>
              <a:rPr lang="ru-RU" dirty="0" smtClean="0"/>
              <a:t>Краткосрочные облигации НБ РБ</a:t>
            </a:r>
          </a:p>
          <a:p>
            <a:r>
              <a:rPr lang="ru-RU" dirty="0" smtClean="0"/>
              <a:t>Государственные краткосрочные облигации (Минфин)</a:t>
            </a:r>
          </a:p>
          <a:p>
            <a:r>
              <a:rPr lang="ru-RU" dirty="0" smtClean="0"/>
              <a:t>Долгосрочные государственные облигации(ДГО)</a:t>
            </a:r>
            <a:endParaRPr lang="ru-RU" dirty="0"/>
          </a:p>
        </p:txBody>
      </p:sp>
    </p:spTree>
    <p:extLst>
      <p:ext uri="{BB962C8B-B14F-4D97-AF65-F5344CB8AC3E}">
        <p14:creationId xmlns:p14="http://schemas.microsoft.com/office/powerpoint/2010/main" val="2765997786"/>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Ценные бумаги в РБ на 20.03.2017</a:t>
            </a:r>
            <a:endParaRPr lang="ru-RU" dirty="0"/>
          </a:p>
        </p:txBody>
      </p:sp>
      <p:sp>
        <p:nvSpPr>
          <p:cNvPr id="3" name="Объект 2"/>
          <p:cNvSpPr>
            <a:spLocks noGrp="1"/>
          </p:cNvSpPr>
          <p:nvPr>
            <p:ph idx="1"/>
          </p:nvPr>
        </p:nvSpPr>
        <p:spPr/>
        <p:txBody>
          <a:bodyPr>
            <a:normAutofit fontScale="40000" lnSpcReduction="20000"/>
          </a:bodyPr>
          <a:lstStyle/>
          <a:p>
            <a:pPr marL="514350" lvl="0" indent="-514350">
              <a:buFont typeface="+mj-lt"/>
              <a:buAutoNum type="arabicPeriod"/>
            </a:pPr>
            <a:r>
              <a:rPr lang="ru-RU" dirty="0">
                <a:hlinkClick r:id="rId2"/>
              </a:rPr>
              <a:t> </a:t>
            </a:r>
            <a:r>
              <a:rPr lang="ru-RU" sz="3500" dirty="0">
                <a:hlinkClick r:id="rId2"/>
              </a:rPr>
              <a:t>Государственные краткосрочные облигации и государственные долгосрочные облигации Республики Беларусь, номинированные в белорусских рублях</a:t>
            </a:r>
            <a:endParaRPr lang="ru-RU" sz="3500" dirty="0"/>
          </a:p>
          <a:p>
            <a:pPr marL="514350" lvl="0" indent="-514350">
              <a:buFont typeface="+mj-lt"/>
              <a:buAutoNum type="arabicPeriod"/>
            </a:pPr>
            <a:r>
              <a:rPr lang="ru-RU" sz="3500" dirty="0">
                <a:hlinkClick r:id="rId2"/>
              </a:rPr>
              <a:t> Облигации Национального банка Республики Беларусь, номинированные в белорусских рублях</a:t>
            </a:r>
            <a:endParaRPr lang="ru-RU" sz="3500" dirty="0"/>
          </a:p>
          <a:p>
            <a:pPr marL="514350" lvl="0" indent="-514350">
              <a:buFont typeface="+mj-lt"/>
              <a:buAutoNum type="arabicPeriod"/>
            </a:pPr>
            <a:r>
              <a:rPr lang="ru-RU" sz="3500" dirty="0">
                <a:hlinkClick r:id="rId2"/>
              </a:rPr>
              <a:t> Облигации банков, выпущенные в соответствии с Указом Президента Республики Беларусь от 28 августа 2006 г. № 537 "О выпуске банками облигаций"</a:t>
            </a:r>
            <a:endParaRPr lang="ru-RU" sz="3500" dirty="0"/>
          </a:p>
          <a:p>
            <a:pPr marL="514350" lvl="0" indent="-514350">
              <a:buFont typeface="+mj-lt"/>
              <a:buAutoNum type="arabicPeriod"/>
            </a:pPr>
            <a:r>
              <a:rPr lang="ru-RU" sz="3500" dirty="0">
                <a:hlinkClick r:id="rId2"/>
              </a:rPr>
              <a:t> Облигации банков, выпущенные в соответствии с подпунктом 1.8 пункта 1 Указа Президента Республики Беларусь от 28 апреля 2006 г. № 277 "О некоторых вопросах регулирования рынка ценных бумаг", номинированные в белорусских рублях</a:t>
            </a:r>
            <a:endParaRPr lang="ru-RU" sz="3500" dirty="0"/>
          </a:p>
          <a:p>
            <a:pPr marL="514350" lvl="0" indent="-514350">
              <a:buFont typeface="+mj-lt"/>
              <a:buAutoNum type="arabicPeriod"/>
            </a:pPr>
            <a:r>
              <a:rPr lang="ru-RU" sz="3500" dirty="0">
                <a:hlinkClick r:id="rId2"/>
              </a:rPr>
              <a:t>Облигации местных исполнительных и распорядительных органов областей и </a:t>
            </a:r>
            <a:r>
              <a:rPr lang="ru-RU" sz="3500" dirty="0" err="1">
                <a:hlinkClick r:id="rId2"/>
              </a:rPr>
              <a:t>г.Минска</a:t>
            </a:r>
            <a:r>
              <a:rPr lang="ru-RU" sz="3500" dirty="0">
                <a:hlinkClick r:id="rId2"/>
              </a:rPr>
              <a:t> с обеспечением</a:t>
            </a:r>
            <a:endParaRPr lang="ru-RU" sz="3500" dirty="0"/>
          </a:p>
          <a:p>
            <a:pPr marL="514350" lvl="0" indent="-514350">
              <a:buFont typeface="+mj-lt"/>
              <a:buAutoNum type="arabicPeriod"/>
            </a:pPr>
            <a:r>
              <a:rPr lang="ru-RU" sz="3500" dirty="0">
                <a:hlinkClick r:id="rId2"/>
              </a:rPr>
              <a:t> Облигации местных исполнительных и распорядительных органов областей и </a:t>
            </a:r>
            <a:r>
              <a:rPr lang="ru-RU" sz="3500" dirty="0" err="1">
                <a:hlinkClick r:id="rId2"/>
              </a:rPr>
              <a:t>г.Минска</a:t>
            </a:r>
            <a:r>
              <a:rPr lang="ru-RU" sz="3500" dirty="0">
                <a:hlinkClick r:id="rId2"/>
              </a:rPr>
              <a:t> без обеспечения</a:t>
            </a:r>
            <a:endParaRPr lang="ru-RU" sz="3500" dirty="0"/>
          </a:p>
          <a:p>
            <a:pPr marL="514350" lvl="0" indent="-514350">
              <a:buFont typeface="+mj-lt"/>
              <a:buAutoNum type="arabicPeriod"/>
            </a:pPr>
            <a:r>
              <a:rPr lang="ru-RU" sz="3500" dirty="0">
                <a:hlinkClick r:id="rId2"/>
              </a:rPr>
              <a:t> Облигации местных исполнительных и распорядительных органов районов и городов областного подчинения с обеспечением</a:t>
            </a:r>
            <a:endParaRPr lang="ru-RU" sz="3500" dirty="0"/>
          </a:p>
          <a:p>
            <a:pPr marL="514350" lvl="0" indent="-514350">
              <a:buFont typeface="+mj-lt"/>
              <a:buAutoNum type="arabicPeriod"/>
            </a:pPr>
            <a:r>
              <a:rPr lang="ru-RU" sz="3500" dirty="0">
                <a:hlinkClick r:id="rId2"/>
              </a:rPr>
              <a:t>Облигации местных исполнительных и распорядительных органов районов и городов областного подчинения без обеспечения</a:t>
            </a:r>
            <a:endParaRPr lang="ru-RU" sz="3500" dirty="0"/>
          </a:p>
          <a:p>
            <a:pPr marL="514350" lvl="0" indent="-514350">
              <a:buFont typeface="+mj-lt"/>
              <a:buAutoNum type="arabicPeriod"/>
            </a:pPr>
            <a:r>
              <a:rPr lang="ru-RU" sz="3500" dirty="0">
                <a:hlinkClick r:id="rId2"/>
              </a:rPr>
              <a:t> Государственные облигации Республики Беларусь, номинированные в свободно конвертируемой валюте</a:t>
            </a:r>
            <a:endParaRPr lang="ru-RU" sz="3500" dirty="0"/>
          </a:p>
          <a:p>
            <a:pPr marL="514350" lvl="0" indent="-514350">
              <a:buFont typeface="+mj-lt"/>
              <a:buAutoNum type="arabicPeriod"/>
            </a:pPr>
            <a:r>
              <a:rPr lang="ru-RU" sz="3500" dirty="0">
                <a:hlinkClick r:id="rId2"/>
              </a:rPr>
              <a:t> Облигации открытого акционерного общества "Банк развития Республики Беларусь", номинированные в белорусских рублях</a:t>
            </a:r>
            <a:endParaRPr lang="ru-RU" sz="3500" dirty="0"/>
          </a:p>
          <a:p>
            <a:pPr marL="514350" lvl="0" indent="-514350">
              <a:buFont typeface="+mj-lt"/>
              <a:buAutoNum type="arabicPeriod"/>
            </a:pPr>
            <a:r>
              <a:rPr lang="ru-RU" sz="3500" dirty="0">
                <a:hlinkClick r:id="rId2"/>
              </a:rPr>
              <a:t> Облигации Национального банка Республики Беларусь, номинированные в иностранной валюте</a:t>
            </a:r>
            <a:endParaRPr lang="ru-RU" sz="3500" dirty="0"/>
          </a:p>
          <a:p>
            <a:pPr marL="514350" indent="-514350">
              <a:buFont typeface="+mj-lt"/>
              <a:buAutoNum type="arabicPeriod"/>
            </a:pPr>
            <a:endParaRPr lang="ru-RU" sz="3500" dirty="0"/>
          </a:p>
        </p:txBody>
      </p:sp>
    </p:spTree>
    <p:extLst>
      <p:ext uri="{BB962C8B-B14F-4D97-AF65-F5344CB8AC3E}">
        <p14:creationId xmlns:p14="http://schemas.microsoft.com/office/powerpoint/2010/main" val="426664900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Корпоративные ценные бумаги</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Акции</a:t>
            </a:r>
          </a:p>
          <a:p>
            <a:pPr marL="514350" indent="-514350"/>
            <a:r>
              <a:rPr lang="ru-RU" dirty="0" smtClean="0"/>
              <a:t> простые</a:t>
            </a:r>
          </a:p>
          <a:p>
            <a:pPr marL="514350" indent="-514350"/>
            <a:r>
              <a:rPr lang="ru-RU" dirty="0" smtClean="0"/>
              <a:t>привилегированные</a:t>
            </a:r>
          </a:p>
          <a:p>
            <a:pPr marL="514350" indent="-514350">
              <a:buNone/>
            </a:pPr>
            <a:r>
              <a:rPr lang="ru-RU" dirty="0" smtClean="0"/>
              <a:t>2. облигации</a:t>
            </a:r>
            <a:endParaRPr lang="ru-RU" dirty="0"/>
          </a:p>
        </p:txBody>
      </p:sp>
    </p:spTree>
    <p:extLst>
      <p:ext uri="{BB962C8B-B14F-4D97-AF65-F5344CB8AC3E}">
        <p14:creationId xmlns:p14="http://schemas.microsoft.com/office/powerpoint/2010/main" val="222347111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Ценные бумаги</a:t>
            </a:r>
            <a:endParaRPr lang="ru-RU" dirty="0"/>
          </a:p>
        </p:txBody>
      </p:sp>
      <p:sp>
        <p:nvSpPr>
          <p:cNvPr id="3" name="Текст 2"/>
          <p:cNvSpPr>
            <a:spLocks noGrp="1"/>
          </p:cNvSpPr>
          <p:nvPr>
            <p:ph type="body" idx="1"/>
          </p:nvPr>
        </p:nvSpPr>
        <p:spPr/>
        <p:txBody>
          <a:bodyPr/>
          <a:lstStyle/>
          <a:p>
            <a:r>
              <a:rPr lang="ru-RU" dirty="0" smtClean="0"/>
              <a:t>Акции</a:t>
            </a:r>
            <a:endParaRPr lang="ru-RU" dirty="0"/>
          </a:p>
        </p:txBody>
      </p:sp>
      <p:sp>
        <p:nvSpPr>
          <p:cNvPr id="4" name="Объект 3"/>
          <p:cNvSpPr>
            <a:spLocks noGrp="1"/>
          </p:cNvSpPr>
          <p:nvPr>
            <p:ph sz="half" idx="2"/>
          </p:nvPr>
        </p:nvSpPr>
        <p:spPr/>
        <p:txBody>
          <a:bodyPr/>
          <a:lstStyle/>
          <a:p>
            <a:r>
              <a:rPr lang="ru-RU" dirty="0" smtClean="0"/>
              <a:t>Это свидетельства о внесении известного пая в капитал акционерного общества, дающее право на получение дивиденда</a:t>
            </a:r>
          </a:p>
          <a:p>
            <a:r>
              <a:rPr lang="ru-RU" dirty="0" smtClean="0"/>
              <a:t>Бывают простыми и привилегированными </a:t>
            </a:r>
            <a:endParaRPr lang="ru-RU" dirty="0"/>
          </a:p>
        </p:txBody>
      </p:sp>
      <p:sp>
        <p:nvSpPr>
          <p:cNvPr id="5" name="Текст 4"/>
          <p:cNvSpPr>
            <a:spLocks noGrp="1"/>
          </p:cNvSpPr>
          <p:nvPr>
            <p:ph type="body" sz="quarter" idx="3"/>
          </p:nvPr>
        </p:nvSpPr>
        <p:spPr/>
        <p:txBody>
          <a:bodyPr/>
          <a:lstStyle/>
          <a:p>
            <a:r>
              <a:rPr lang="ru-RU" dirty="0" smtClean="0"/>
              <a:t>облигации</a:t>
            </a:r>
            <a:endParaRPr lang="ru-RU" dirty="0"/>
          </a:p>
        </p:txBody>
      </p:sp>
      <p:sp>
        <p:nvSpPr>
          <p:cNvPr id="6" name="Объект 5"/>
          <p:cNvSpPr>
            <a:spLocks noGrp="1"/>
          </p:cNvSpPr>
          <p:nvPr>
            <p:ph sz="quarter" idx="4"/>
          </p:nvPr>
        </p:nvSpPr>
        <p:spPr/>
        <p:txBody>
          <a:bodyPr>
            <a:normAutofit fontScale="85000" lnSpcReduction="10000"/>
          </a:bodyPr>
          <a:lstStyle/>
          <a:p>
            <a:pPr marL="0" indent="0" algn="just">
              <a:buNone/>
            </a:pPr>
            <a:r>
              <a:rPr lang="ru-RU" b="1" dirty="0" smtClean="0">
                <a:solidFill>
                  <a:srgbClr val="C00000"/>
                </a:solidFill>
              </a:rPr>
              <a:t>Это ценные бумаги, обладающие следующими особенностями:</a:t>
            </a:r>
          </a:p>
          <a:p>
            <a:pPr marL="0" indent="0" algn="just">
              <a:buNone/>
            </a:pPr>
            <a:r>
              <a:rPr lang="ru-RU" dirty="0" smtClean="0"/>
              <a:t>1. не дают право участия в голосовании на собраниях акционеров, а дают право дохода</a:t>
            </a:r>
          </a:p>
          <a:p>
            <a:pPr marL="0" indent="0" algn="just">
              <a:buNone/>
            </a:pPr>
            <a:r>
              <a:rPr lang="ru-RU" dirty="0" smtClean="0"/>
              <a:t>2.облигации в отличие от акций дают права выкупа по истечении облигационного займа</a:t>
            </a:r>
          </a:p>
          <a:p>
            <a:pPr marL="0" indent="0" algn="just">
              <a:buNone/>
            </a:pPr>
            <a:r>
              <a:rPr lang="ru-RU" dirty="0" smtClean="0"/>
              <a:t>3. выплачивается фиксированный доход, а не колеблющийся как по простым </a:t>
            </a:r>
            <a:r>
              <a:rPr lang="ru-RU" dirty="0" err="1" smtClean="0"/>
              <a:t>акуия</a:t>
            </a:r>
            <a:r>
              <a:rPr lang="ru-RU" dirty="0" smtClean="0"/>
              <a:t>.</a:t>
            </a:r>
            <a:endParaRPr lang="ru-RU" dirty="0"/>
          </a:p>
        </p:txBody>
      </p:sp>
    </p:spTree>
    <p:extLst>
      <p:ext uri="{BB962C8B-B14F-4D97-AF65-F5344CB8AC3E}">
        <p14:creationId xmlns:p14="http://schemas.microsoft.com/office/powerpoint/2010/main" val="98925764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КУРС АКЦИЙ</a:t>
            </a:r>
            <a:endParaRPr lang="ru-RU" dirty="0"/>
          </a:p>
        </p:txBody>
      </p:sp>
      <p:sp>
        <p:nvSpPr>
          <p:cNvPr id="3" name="Содержимое 2"/>
          <p:cNvSpPr>
            <a:spLocks noGrp="1"/>
          </p:cNvSpPr>
          <p:nvPr>
            <p:ph idx="1"/>
          </p:nvPr>
        </p:nvSpPr>
        <p:spPr/>
        <p:txBody>
          <a:bodyPr/>
          <a:lstStyle/>
          <a:p>
            <a:endParaRPr lang="ru-RU" dirty="0" smtClean="0"/>
          </a:p>
          <a:p>
            <a:endParaRPr lang="ru-RU" dirty="0" smtClean="0"/>
          </a:p>
          <a:p>
            <a:endParaRPr lang="ru-RU" dirty="0" smtClean="0"/>
          </a:p>
          <a:p>
            <a:r>
              <a:rPr lang="ru-RU" sz="6000" dirty="0" err="1" smtClean="0"/>
              <a:t>Ка</a:t>
            </a:r>
            <a:r>
              <a:rPr lang="ru-RU" sz="6000" dirty="0" smtClean="0"/>
              <a:t> </a:t>
            </a:r>
            <a:r>
              <a:rPr lang="ru-RU" sz="6000" dirty="0" err="1" smtClean="0"/>
              <a:t>=</a:t>
            </a:r>
            <a:r>
              <a:rPr lang="ru-RU" sz="6000" u="sng" dirty="0" err="1" smtClean="0"/>
              <a:t>Дивиденд</a:t>
            </a:r>
            <a:r>
              <a:rPr lang="ru-RU" sz="6000" u="sng" dirty="0" smtClean="0"/>
              <a:t> </a:t>
            </a:r>
            <a:r>
              <a:rPr lang="ru-RU" sz="6000" dirty="0" err="1" smtClean="0"/>
              <a:t>хЦена</a:t>
            </a:r>
            <a:endParaRPr lang="ru-RU" sz="6000" dirty="0" smtClean="0"/>
          </a:p>
          <a:p>
            <a:pPr>
              <a:buNone/>
            </a:pPr>
            <a:r>
              <a:rPr lang="ru-RU" sz="6000" dirty="0" smtClean="0"/>
              <a:t>          Ссудный %</a:t>
            </a:r>
            <a:endParaRPr lang="ru-RU" sz="6000" dirty="0"/>
          </a:p>
        </p:txBody>
      </p:sp>
    </p:spTree>
    <p:extLst>
      <p:ext uri="{BB962C8B-B14F-4D97-AF65-F5344CB8AC3E}">
        <p14:creationId xmlns:p14="http://schemas.microsoft.com/office/powerpoint/2010/main" val="333703752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Цена акции(курс акции)</a:t>
            </a:r>
            <a:endParaRPr lang="ru-RU" dirty="0"/>
          </a:p>
        </p:txBody>
      </p:sp>
      <p:sp>
        <p:nvSpPr>
          <p:cNvPr id="3" name="Объект 2"/>
          <p:cNvSpPr>
            <a:spLocks noGrp="1"/>
          </p:cNvSpPr>
          <p:nvPr>
            <p:ph idx="1"/>
          </p:nvPr>
        </p:nvSpPr>
        <p:spPr/>
        <p:txBody>
          <a:bodyPr/>
          <a:lstStyle/>
          <a:p>
            <a:r>
              <a:rPr lang="ru-RU" dirty="0" smtClean="0"/>
              <a:t>Акция -100 руб. дает дивиденд в 6% при норме процента 3% годовых</a:t>
            </a:r>
          </a:p>
          <a:p>
            <a:pPr marL="0" indent="0" algn="ctr">
              <a:buNone/>
            </a:pPr>
            <a:r>
              <a:rPr lang="ru-RU" u="sng" dirty="0" smtClean="0"/>
              <a:t>      6%х100              </a:t>
            </a:r>
            <a:r>
              <a:rPr lang="ru-RU" dirty="0" smtClean="0"/>
              <a:t>=      200 руб.</a:t>
            </a:r>
          </a:p>
          <a:p>
            <a:pPr marL="0" indent="0">
              <a:buNone/>
            </a:pPr>
            <a:r>
              <a:rPr lang="ru-RU" dirty="0" smtClean="0"/>
              <a:t>                        3%</a:t>
            </a:r>
            <a:endParaRPr lang="ru-RU" dirty="0"/>
          </a:p>
        </p:txBody>
      </p:sp>
    </p:spTree>
    <p:extLst>
      <p:ext uri="{BB962C8B-B14F-4D97-AF65-F5344CB8AC3E}">
        <p14:creationId xmlns:p14="http://schemas.microsoft.com/office/powerpoint/2010/main" val="956712219"/>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lstStyle/>
          <a:p>
            <a:pPr algn="ctr">
              <a:buNone/>
            </a:pPr>
            <a:r>
              <a:rPr lang="en-US" sz="6600" dirty="0" smtClean="0"/>
              <a:t>5</a:t>
            </a:r>
            <a:endParaRPr lang="ru-RU" sz="6600" dirty="0"/>
          </a:p>
        </p:txBody>
      </p:sp>
    </p:spTree>
    <p:extLst>
      <p:ext uri="{BB962C8B-B14F-4D97-AF65-F5344CB8AC3E}">
        <p14:creationId xmlns:p14="http://schemas.microsoft.com/office/powerpoint/2010/main" val="277298151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Земля</a:t>
            </a:r>
            <a:endParaRPr lang="ru-RU" dirty="0"/>
          </a:p>
        </p:txBody>
      </p:sp>
      <p:sp>
        <p:nvSpPr>
          <p:cNvPr id="3" name="Содержимое 2"/>
          <p:cNvSpPr>
            <a:spLocks noGrp="1"/>
          </p:cNvSpPr>
          <p:nvPr>
            <p:ph idx="1"/>
          </p:nvPr>
        </p:nvSpPr>
        <p:spPr/>
        <p:txBody>
          <a:bodyPr/>
          <a:lstStyle/>
          <a:p>
            <a:pPr>
              <a:buNone/>
            </a:pPr>
            <a:r>
              <a:rPr lang="ru-RU" dirty="0" smtClean="0"/>
              <a:t>земля рассматривается как ресурс с совершенно неэластичным предложением.</a:t>
            </a:r>
          </a:p>
          <a:p>
            <a:endParaRPr lang="ru-RU" dirty="0"/>
          </a:p>
        </p:txBody>
      </p:sp>
    </p:spTree>
    <p:extLst>
      <p:ext uri="{BB962C8B-B14F-4D97-AF65-F5344CB8AC3E}">
        <p14:creationId xmlns:p14="http://schemas.microsoft.com/office/powerpoint/2010/main" val="392620471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 стрелкой 4"/>
          <p:cNvCxnSpPr/>
          <p:nvPr/>
        </p:nvCxnSpPr>
        <p:spPr>
          <a:xfrm flipV="1">
            <a:off x="2627784" y="1988840"/>
            <a:ext cx="72008" cy="3024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627784" y="4941168"/>
            <a:ext cx="5112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4644008" y="2132856"/>
            <a:ext cx="72008" cy="28083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1600" y="1844824"/>
            <a:ext cx="1152128" cy="369332"/>
          </a:xfrm>
          <a:prstGeom prst="rect">
            <a:avLst/>
          </a:prstGeom>
          <a:noFill/>
        </p:spPr>
        <p:txBody>
          <a:bodyPr wrap="square" rtlCol="0">
            <a:spAutoFit/>
          </a:bodyPr>
          <a:lstStyle/>
          <a:p>
            <a:r>
              <a:rPr lang="en-US" dirty="0" smtClean="0"/>
              <a:t>P</a:t>
            </a:r>
            <a:endParaRPr lang="ru-RU" dirty="0"/>
          </a:p>
        </p:txBody>
      </p:sp>
      <p:sp>
        <p:nvSpPr>
          <p:cNvPr id="11" name="TextBox 10"/>
          <p:cNvSpPr txBox="1"/>
          <p:nvPr/>
        </p:nvSpPr>
        <p:spPr>
          <a:xfrm>
            <a:off x="7164288" y="5085184"/>
            <a:ext cx="1840915" cy="369332"/>
          </a:xfrm>
          <a:prstGeom prst="rect">
            <a:avLst/>
          </a:prstGeom>
          <a:noFill/>
        </p:spPr>
        <p:txBody>
          <a:bodyPr wrap="square" rtlCol="0">
            <a:spAutoFit/>
          </a:bodyPr>
          <a:lstStyle/>
          <a:p>
            <a:endParaRPr lang="ru-RU" dirty="0"/>
          </a:p>
        </p:txBody>
      </p:sp>
      <p:sp>
        <p:nvSpPr>
          <p:cNvPr id="12" name="TextBox 11"/>
          <p:cNvSpPr txBox="1"/>
          <p:nvPr/>
        </p:nvSpPr>
        <p:spPr>
          <a:xfrm>
            <a:off x="4716016" y="1700808"/>
            <a:ext cx="1584176" cy="369332"/>
          </a:xfrm>
          <a:prstGeom prst="rect">
            <a:avLst/>
          </a:prstGeom>
          <a:noFill/>
        </p:spPr>
        <p:txBody>
          <a:bodyPr wrap="square" rtlCol="0">
            <a:spAutoFit/>
          </a:bodyPr>
          <a:lstStyle/>
          <a:p>
            <a:r>
              <a:rPr lang="en-US" dirty="0" smtClean="0"/>
              <a:t>S</a:t>
            </a:r>
            <a:endParaRPr lang="ru-RU" dirty="0"/>
          </a:p>
        </p:txBody>
      </p:sp>
      <p:sp>
        <p:nvSpPr>
          <p:cNvPr id="13" name="TextBox 12"/>
          <p:cNvSpPr txBox="1"/>
          <p:nvPr/>
        </p:nvSpPr>
        <p:spPr>
          <a:xfrm>
            <a:off x="7812360" y="5085184"/>
            <a:ext cx="720080" cy="369332"/>
          </a:xfrm>
          <a:prstGeom prst="rect">
            <a:avLst/>
          </a:prstGeom>
          <a:noFill/>
        </p:spPr>
        <p:txBody>
          <a:bodyPr wrap="square" rtlCol="0">
            <a:spAutoFit/>
          </a:bodyPr>
          <a:lstStyle/>
          <a:p>
            <a:r>
              <a:rPr lang="en-US" dirty="0" smtClean="0"/>
              <a:t>F</a:t>
            </a:r>
            <a:endParaRPr lang="ru-RU" dirty="0"/>
          </a:p>
        </p:txBody>
      </p:sp>
    </p:spTree>
    <p:extLst>
      <p:ext uri="{BB962C8B-B14F-4D97-AF65-F5344CB8AC3E}">
        <p14:creationId xmlns:p14="http://schemas.microsoft.com/office/powerpoint/2010/main" val="2791678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Методологическая функция</a:t>
            </a:r>
            <a:endParaRPr lang="ru-RU" dirty="0"/>
          </a:p>
        </p:txBody>
      </p:sp>
      <p:sp>
        <p:nvSpPr>
          <p:cNvPr id="3" name="Объект 2"/>
          <p:cNvSpPr>
            <a:spLocks noGrp="1"/>
          </p:cNvSpPr>
          <p:nvPr>
            <p:ph idx="1"/>
          </p:nvPr>
        </p:nvSpPr>
        <p:spPr/>
        <p:txBody>
          <a:bodyPr/>
          <a:lstStyle/>
          <a:p>
            <a:pPr algn="just"/>
            <a:r>
              <a:rPr lang="ru-RU" dirty="0" smtClean="0"/>
              <a:t>Исследует и объясняет новые экономические закономерности, которые впоследствии используются в других экономических науках</a:t>
            </a:r>
            <a:endParaRPr lang="ru-RU" dirty="0"/>
          </a:p>
        </p:txBody>
      </p:sp>
    </p:spTree>
    <p:extLst>
      <p:ext uri="{BB962C8B-B14F-4D97-AF65-F5344CB8AC3E}">
        <p14:creationId xmlns:p14="http://schemas.microsoft.com/office/powerpoint/2010/main" val="184587310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Спрос на землю</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ru-RU" dirty="0" smtClean="0"/>
              <a:t>Спрос на землю подразделяют:</a:t>
            </a:r>
          </a:p>
          <a:p>
            <a:pPr marL="514350" indent="-514350">
              <a:buFont typeface="+mj-lt"/>
              <a:buAutoNum type="arabicPeriod"/>
            </a:pPr>
            <a:r>
              <a:rPr lang="ru-RU" dirty="0" smtClean="0"/>
              <a:t> на сельскохозяйственный (для производства сельскохозяйственной продукции) и </a:t>
            </a:r>
          </a:p>
          <a:p>
            <a:pPr marL="514350" indent="-514350" algn="just">
              <a:buFont typeface="+mj-lt"/>
              <a:buAutoNum type="arabicPeriod"/>
            </a:pPr>
            <a:r>
              <a:rPr lang="ru-RU" dirty="0" smtClean="0"/>
              <a:t>несельскохозяйственный (под застройку жилья, добычу полезных ископаемых и.т.п.).  </a:t>
            </a:r>
            <a:r>
              <a:rPr lang="ru-RU" b="1" i="1" dirty="0" smtClean="0"/>
              <a:t>Как правило, несельскохозяйственный спрос на землю является более </a:t>
            </a:r>
            <a:r>
              <a:rPr lang="ru-RU" sz="4200" b="1" i="1" dirty="0" smtClean="0"/>
              <a:t>эластичным</a:t>
            </a:r>
            <a:r>
              <a:rPr lang="ru-RU" b="1" i="1" dirty="0" smtClean="0"/>
              <a:t>, так как с незначительным падением цен на такого рода участки земли (особенно вблизи больших городов) увеличивается спрос на нее для застройки зданий и сооружений.</a:t>
            </a:r>
          </a:p>
          <a:p>
            <a:endParaRPr lang="ru-RU" b="1" i="1" dirty="0"/>
          </a:p>
        </p:txBody>
      </p:sp>
    </p:spTree>
    <p:extLst>
      <p:ext uri="{BB962C8B-B14F-4D97-AF65-F5344CB8AC3E}">
        <p14:creationId xmlns:p14="http://schemas.microsoft.com/office/powerpoint/2010/main" val="409173971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txBody>
          <a:bodyPr>
            <a:noAutofit/>
          </a:bodyPr>
          <a:lstStyle/>
          <a:p>
            <a:r>
              <a:rPr lang="ru-RU" sz="3600" b="1" i="1" dirty="0" smtClean="0"/>
              <a:t>Естественное плодородие  почвы базируется на использовании полезных свойств верхнего слоя земли – почвы</a:t>
            </a:r>
            <a:r>
              <a:rPr lang="ru-RU" sz="3600" dirty="0" smtClean="0"/>
              <a:t>.</a:t>
            </a:r>
            <a:endParaRPr lang="ru-RU" sz="3600" dirty="0"/>
          </a:p>
        </p:txBody>
      </p:sp>
      <p:sp>
        <p:nvSpPr>
          <p:cNvPr id="3" name="Содержимое 2"/>
          <p:cNvSpPr>
            <a:spLocks noGrp="1"/>
          </p:cNvSpPr>
          <p:nvPr>
            <p:ph idx="1"/>
          </p:nvPr>
        </p:nvSpPr>
        <p:spPr/>
        <p:txBody>
          <a:bodyPr>
            <a:normAutofit lnSpcReduction="10000"/>
          </a:bodyPr>
          <a:lstStyle/>
          <a:p>
            <a:endParaRPr lang="ru-RU" dirty="0" smtClean="0"/>
          </a:p>
          <a:p>
            <a:r>
              <a:rPr lang="ru-RU" dirty="0" smtClean="0"/>
              <a:t>Иначе говоря, это есть  природное благо, которое  удовлетворяет потребности растений в питательных веществах, влаге, воздухе, биотической и физико-химической среде. Плодородие почвы обеспечивает урожай сельскохозяйственных культур, а также биологическую продуктивность дикой растительности.</a:t>
            </a:r>
          </a:p>
          <a:p>
            <a:endParaRPr lang="ru-RU" dirty="0"/>
          </a:p>
        </p:txBody>
      </p:sp>
    </p:spTree>
    <p:extLst>
      <p:ext uri="{BB962C8B-B14F-4D97-AF65-F5344CB8AC3E}">
        <p14:creationId xmlns:p14="http://schemas.microsoft.com/office/powerpoint/2010/main" val="338458646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normAutofit lnSpcReduction="10000"/>
          </a:bodyPr>
          <a:lstStyle/>
          <a:p>
            <a:pPr algn="just"/>
            <a:r>
              <a:rPr lang="ru-RU" i="1" dirty="0" smtClean="0"/>
              <a:t>Искусственное  </a:t>
            </a:r>
            <a:r>
              <a:rPr lang="ru-RU" dirty="0" smtClean="0"/>
              <a:t>плодородие почвы есть результат агротехнической  деятельности человека, обеспечивающей повышение культуры земледелия. Искусственное плодородие осуществляется на основе дополнительных инвестиций  в земледелие.  Оно формируется  как прибавка к естественному плодородию в результате обработки почвы, внесения в нее удобрений, мелиорации и других мер.</a:t>
            </a:r>
            <a:endParaRPr lang="ru-RU" dirty="0"/>
          </a:p>
        </p:txBody>
      </p:sp>
    </p:spTree>
    <p:extLst>
      <p:ext uri="{BB962C8B-B14F-4D97-AF65-F5344CB8AC3E}">
        <p14:creationId xmlns:p14="http://schemas.microsoft.com/office/powerpoint/2010/main" val="85497298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Экономическое плодородие</a:t>
            </a:r>
            <a:endParaRPr lang="ru-RU" dirty="0"/>
          </a:p>
        </p:txBody>
      </p:sp>
      <p:sp>
        <p:nvSpPr>
          <p:cNvPr id="3" name="Содержимое 2"/>
          <p:cNvSpPr>
            <a:spLocks noGrp="1"/>
          </p:cNvSpPr>
          <p:nvPr>
            <p:ph idx="1"/>
          </p:nvPr>
        </p:nvSpPr>
        <p:spPr/>
        <p:txBody>
          <a:bodyPr/>
          <a:lstStyle/>
          <a:p>
            <a:pPr algn="just"/>
            <a:r>
              <a:rPr lang="ru-RU" dirty="0" smtClean="0"/>
              <a:t>представляет собой единство естественного и искусственного плодородия. Реализуется оно в виде урожая. Экономическое плодородие зависит не столько от собственно плодородия почвы, сколько от условий ведения земледелия, уровня развития науки и техники. </a:t>
            </a:r>
          </a:p>
          <a:p>
            <a:endParaRPr lang="ru-RU" dirty="0"/>
          </a:p>
        </p:txBody>
      </p:sp>
    </p:spTree>
    <p:extLst>
      <p:ext uri="{BB962C8B-B14F-4D97-AF65-F5344CB8AC3E}">
        <p14:creationId xmlns:p14="http://schemas.microsoft.com/office/powerpoint/2010/main" val="249523981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Условия  возникновения ренты</a:t>
            </a:r>
            <a:endParaRPr lang="ru-RU" dirty="0"/>
          </a:p>
        </p:txBody>
      </p:sp>
      <p:sp>
        <p:nvSpPr>
          <p:cNvPr id="3" name="Объект 2"/>
          <p:cNvSpPr>
            <a:spLocks noGrp="1"/>
          </p:cNvSpPr>
          <p:nvPr>
            <p:ph sz="half" idx="1"/>
          </p:nvPr>
        </p:nvSpPr>
        <p:spPr/>
        <p:txBody>
          <a:bodyPr>
            <a:normAutofit fontScale="77500" lnSpcReduction="20000"/>
          </a:bodyPr>
          <a:lstStyle/>
          <a:p>
            <a:pPr algn="just"/>
            <a:r>
              <a:rPr lang="ru-RU" dirty="0" smtClean="0"/>
              <a:t>В</a:t>
            </a:r>
            <a:r>
              <a:rPr lang="ru-RU" dirty="0"/>
              <a:t> отличие от обычных промышленных средств производства, которые могут изготавливаться в нужном объеме, земля является </a:t>
            </a:r>
            <a:r>
              <a:rPr lang="ru-RU" b="1" dirty="0">
                <a:solidFill>
                  <a:schemeClr val="accent2"/>
                </a:solidFill>
              </a:rPr>
              <a:t>невоспроизводимым фактором экономики </a:t>
            </a:r>
            <a:r>
              <a:rPr lang="ru-RU" dirty="0"/>
              <a:t>и количественно ограничена. К тому же она различна по качеству (по плодородию и по месторасположению - удаленности от рынка сбыта): различаются лучшие, средние и худшие участки земли.</a:t>
            </a:r>
          </a:p>
        </p:txBody>
      </p:sp>
      <p:sp>
        <p:nvSpPr>
          <p:cNvPr id="4" name="Объект 3"/>
          <p:cNvSpPr>
            <a:spLocks noGrp="1"/>
          </p:cNvSpPr>
          <p:nvPr>
            <p:ph sz="half" idx="2"/>
          </p:nvPr>
        </p:nvSpPr>
        <p:spPr/>
        <p:txBody>
          <a:bodyPr>
            <a:noAutofit/>
          </a:bodyPr>
          <a:lstStyle/>
          <a:p>
            <a:pPr algn="just"/>
            <a:r>
              <a:rPr lang="ru-RU" sz="1600" dirty="0"/>
              <a:t>Сельскохозяйственных продуктов с одних только лучших и средних по качеству земель недостаточно для удовлетворения общественных потребностей в этих благах. Поэтому при условии получения обычной прибыли предприниматели берут в аренду и худшие участки. В результате возникают особые условия образования цен на зерно и другую продукцию. Рыночная цена за каждую ее единицу складывается по условиям производства на худших землях. Все фермеры сбывают выращенный урожай по ценам, которые не только окупают повышенную себестоимость (непреднамеренно большие затраты труда и материальных ресурсов) на худших землях, но и обеспечивают, как минимум, обычную прибыль.</a:t>
            </a:r>
          </a:p>
        </p:txBody>
      </p:sp>
    </p:spTree>
    <p:extLst>
      <p:ext uri="{BB962C8B-B14F-4D97-AF65-F5344CB8AC3E}">
        <p14:creationId xmlns:p14="http://schemas.microsoft.com/office/powerpoint/2010/main" val="98930651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Виды ренты</a:t>
            </a:r>
            <a:endParaRPr lang="ru-RU" dirty="0"/>
          </a:p>
        </p:txBody>
      </p:sp>
      <p:sp>
        <p:nvSpPr>
          <p:cNvPr id="6" name="Объект 5"/>
          <p:cNvSpPr>
            <a:spLocks noGrp="1"/>
          </p:cNvSpPr>
          <p:nvPr>
            <p:ph idx="4294967295"/>
          </p:nvPr>
        </p:nvSpPr>
        <p:spPr>
          <a:xfrm>
            <a:off x="0" y="1600200"/>
            <a:ext cx="8229600" cy="4525963"/>
          </a:xfrm>
        </p:spPr>
        <p:txBody>
          <a:bodyPr/>
          <a:lstStyle/>
          <a:p>
            <a:pPr marL="514350" indent="-514350">
              <a:buFont typeface="+mj-lt"/>
              <a:buAutoNum type="arabicPeriod"/>
            </a:pPr>
            <a:r>
              <a:rPr lang="ru-RU" dirty="0" smtClean="0"/>
              <a:t>Дифференциальная рента </a:t>
            </a:r>
            <a:r>
              <a:rPr lang="en-US" dirty="0" smtClean="0"/>
              <a:t>I</a:t>
            </a:r>
            <a:endParaRPr lang="ru-RU" dirty="0" smtClean="0"/>
          </a:p>
          <a:p>
            <a:r>
              <a:rPr lang="ru-RU" dirty="0" smtClean="0"/>
              <a:t>     По плодородию</a:t>
            </a:r>
          </a:p>
          <a:p>
            <a:r>
              <a:rPr lang="ru-RU" dirty="0" smtClean="0"/>
              <a:t>      По местоположению</a:t>
            </a:r>
          </a:p>
          <a:p>
            <a:pPr marL="0" indent="0">
              <a:buNone/>
            </a:pPr>
            <a:r>
              <a:rPr lang="ru-RU" dirty="0" smtClean="0"/>
              <a:t>2.   Дифференциальная рента </a:t>
            </a:r>
            <a:r>
              <a:rPr lang="en-US" dirty="0" smtClean="0"/>
              <a:t>II</a:t>
            </a:r>
            <a:endParaRPr lang="ru-RU" dirty="0"/>
          </a:p>
        </p:txBody>
      </p:sp>
    </p:spTree>
    <p:extLst>
      <p:ext uri="{BB962C8B-B14F-4D97-AF65-F5344CB8AC3E}">
        <p14:creationId xmlns:p14="http://schemas.microsoft.com/office/powerpoint/2010/main" val="368361903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sz="half" idx="4294967295"/>
          </p:nvPr>
        </p:nvSpPr>
        <p:spPr>
          <a:xfrm>
            <a:off x="0" y="1600200"/>
            <a:ext cx="4038600" cy="4525963"/>
          </a:xfrm>
        </p:spPr>
        <p:txBody>
          <a:bodyPr/>
          <a:lstStyle/>
          <a:p>
            <a:pPr algn="ctr"/>
            <a:endParaRPr lang="ru-RU" dirty="0" smtClean="0"/>
          </a:p>
          <a:p>
            <a:pPr algn="ctr"/>
            <a:endParaRPr lang="ru-RU" dirty="0" smtClean="0"/>
          </a:p>
          <a:p>
            <a:pPr algn="ctr"/>
            <a:endParaRPr lang="ru-RU" dirty="0" smtClean="0"/>
          </a:p>
          <a:p>
            <a:pPr algn="ctr"/>
            <a:endParaRPr lang="ru-RU" dirty="0"/>
          </a:p>
        </p:txBody>
      </p:sp>
      <p:graphicFrame>
        <p:nvGraphicFramePr>
          <p:cNvPr id="7" name="Таблица 6"/>
          <p:cNvGraphicFramePr>
            <a:graphicFrameLocks noGrp="1"/>
          </p:cNvGraphicFramePr>
          <p:nvPr/>
        </p:nvGraphicFramePr>
        <p:xfrm>
          <a:off x="0" y="1052736"/>
          <a:ext cx="9324531" cy="5397304"/>
        </p:xfrm>
        <a:graphic>
          <a:graphicData uri="http://schemas.openxmlformats.org/drawingml/2006/table">
            <a:tbl>
              <a:tblPr/>
              <a:tblGrid>
                <a:gridCol w="705211">
                  <a:extLst>
                    <a:ext uri="{9D8B030D-6E8A-4147-A177-3AD203B41FA5}">
                      <a16:colId xmlns:a16="http://schemas.microsoft.com/office/drawing/2014/main" val="20000"/>
                    </a:ext>
                  </a:extLst>
                </a:gridCol>
                <a:gridCol w="920404">
                  <a:extLst>
                    <a:ext uri="{9D8B030D-6E8A-4147-A177-3AD203B41FA5}">
                      <a16:colId xmlns:a16="http://schemas.microsoft.com/office/drawing/2014/main" val="20001"/>
                    </a:ext>
                  </a:extLst>
                </a:gridCol>
                <a:gridCol w="1043124">
                  <a:extLst>
                    <a:ext uri="{9D8B030D-6E8A-4147-A177-3AD203B41FA5}">
                      <a16:colId xmlns:a16="http://schemas.microsoft.com/office/drawing/2014/main" val="20002"/>
                    </a:ext>
                  </a:extLst>
                </a:gridCol>
                <a:gridCol w="981764">
                  <a:extLst>
                    <a:ext uri="{9D8B030D-6E8A-4147-A177-3AD203B41FA5}">
                      <a16:colId xmlns:a16="http://schemas.microsoft.com/office/drawing/2014/main" val="20003"/>
                    </a:ext>
                  </a:extLst>
                </a:gridCol>
                <a:gridCol w="1286442">
                  <a:extLst>
                    <a:ext uri="{9D8B030D-6E8A-4147-A177-3AD203B41FA5}">
                      <a16:colId xmlns:a16="http://schemas.microsoft.com/office/drawing/2014/main" val="20004"/>
                    </a:ext>
                  </a:extLst>
                </a:gridCol>
                <a:gridCol w="643167">
                  <a:extLst>
                    <a:ext uri="{9D8B030D-6E8A-4147-A177-3AD203B41FA5}">
                      <a16:colId xmlns:a16="http://schemas.microsoft.com/office/drawing/2014/main" val="20005"/>
                    </a:ext>
                  </a:extLst>
                </a:gridCol>
                <a:gridCol w="1077045">
                  <a:extLst>
                    <a:ext uri="{9D8B030D-6E8A-4147-A177-3AD203B41FA5}">
                      <a16:colId xmlns:a16="http://schemas.microsoft.com/office/drawing/2014/main" val="20006"/>
                    </a:ext>
                  </a:extLst>
                </a:gridCol>
                <a:gridCol w="1104485">
                  <a:extLst>
                    <a:ext uri="{9D8B030D-6E8A-4147-A177-3AD203B41FA5}">
                      <a16:colId xmlns:a16="http://schemas.microsoft.com/office/drawing/2014/main" val="20007"/>
                    </a:ext>
                  </a:extLst>
                </a:gridCol>
                <a:gridCol w="1562889">
                  <a:extLst>
                    <a:ext uri="{9D8B030D-6E8A-4147-A177-3AD203B41FA5}">
                      <a16:colId xmlns:a16="http://schemas.microsoft.com/office/drawing/2014/main" val="20008"/>
                    </a:ext>
                  </a:extLst>
                </a:gridCol>
              </a:tblGrid>
              <a:tr h="1584176">
                <a:tc>
                  <a:txBody>
                    <a:bodyPr/>
                    <a:lstStyle/>
                    <a:p>
                      <a:pPr marR="180340" algn="just" hangingPunct="0">
                        <a:spcAft>
                          <a:spcPts val="0"/>
                        </a:spcAft>
                      </a:pPr>
                      <a:r>
                        <a:rPr lang="ru-RU" sz="2000" dirty="0">
                          <a:latin typeface="Times New Roman"/>
                          <a:ea typeface="Times New Roman"/>
                          <a:cs typeface="Times New Roman"/>
                        </a:rPr>
                        <a:t>Сорт земли</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Продукция      ( в </a:t>
                      </a:r>
                      <a:r>
                        <a:rPr lang="ru-RU" sz="2000" i="1" dirty="0" err="1">
                          <a:latin typeface="Times New Roman"/>
                          <a:ea typeface="Times New Roman"/>
                          <a:cs typeface="Times New Roman"/>
                        </a:rPr>
                        <a:t>ц</a:t>
                      </a:r>
                      <a:r>
                        <a:rPr lang="ru-RU" sz="2000" i="1" dirty="0">
                          <a:latin typeface="Times New Roman"/>
                          <a:ea typeface="Times New Roman"/>
                          <a:cs typeface="Times New Roman"/>
                        </a:rPr>
                        <a:t>)</a:t>
                      </a: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Затраченный капитал (в млн. руб.)</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Отраслевая прибыль (млн. руб.)</a:t>
                      </a:r>
                    </a:p>
                  </a:txBody>
                  <a:tcPr marL="57329" marR="57329" marT="0" marB="0">
                    <a:lnL>
                      <a:noFill/>
                    </a:lnL>
                    <a:lnR>
                      <a:noFill/>
                    </a:lnR>
                    <a:lnT>
                      <a:noFill/>
                    </a:lnT>
                    <a:lnB>
                      <a:noFill/>
                    </a:lnB>
                  </a:tcPr>
                </a:tc>
                <a:tc gridSpan="2">
                  <a:txBody>
                    <a:bodyPr/>
                    <a:lstStyle/>
                    <a:p>
                      <a:pPr marR="180340" algn="just" hangingPunct="0">
                        <a:spcAft>
                          <a:spcPts val="0"/>
                        </a:spcAft>
                      </a:pPr>
                      <a:r>
                        <a:rPr lang="ru-RU" sz="2000" dirty="0">
                          <a:latin typeface="Times New Roman"/>
                          <a:ea typeface="Times New Roman"/>
                          <a:cs typeface="Times New Roman"/>
                        </a:rPr>
                        <a:t>Индивидуальная цена производства (в млн. руб.)</a:t>
                      </a:r>
                    </a:p>
                  </a:txBody>
                  <a:tcPr marL="57329" marR="57329" marT="0" marB="0">
                    <a:lnL>
                      <a:noFill/>
                    </a:lnL>
                    <a:lnR>
                      <a:noFill/>
                    </a:lnR>
                    <a:lnT>
                      <a:noFill/>
                    </a:lnT>
                    <a:lnB>
                      <a:noFill/>
                    </a:lnB>
                  </a:tcPr>
                </a:tc>
                <a:tc hMerge="1">
                  <a:txBody>
                    <a:bodyPr/>
                    <a:lstStyle/>
                    <a:p>
                      <a:endParaRPr lang="ru-RU"/>
                    </a:p>
                  </a:txBody>
                  <a:tcPr/>
                </a:tc>
                <a:tc gridSpan="2">
                  <a:txBody>
                    <a:bodyPr/>
                    <a:lstStyle/>
                    <a:p>
                      <a:pPr marR="180340" algn="just" hangingPunct="0">
                        <a:spcAft>
                          <a:spcPts val="0"/>
                        </a:spcAft>
                      </a:pPr>
                      <a:r>
                        <a:rPr lang="ru-RU" sz="2000" dirty="0">
                          <a:latin typeface="Times New Roman"/>
                          <a:ea typeface="Times New Roman"/>
                          <a:cs typeface="Times New Roman"/>
                        </a:rPr>
                        <a:t>Рыночная цена (в мн. руб.)</a:t>
                      </a:r>
                    </a:p>
                  </a:txBody>
                  <a:tcPr marL="57329" marR="57329" marT="0" marB="0">
                    <a:lnL>
                      <a:noFill/>
                    </a:lnL>
                    <a:lnR>
                      <a:noFill/>
                    </a:lnR>
                    <a:lnT>
                      <a:noFill/>
                    </a:lnT>
                    <a:lnB>
                      <a:noFill/>
                    </a:lnB>
                  </a:tcPr>
                </a:tc>
                <a:tc hMerge="1">
                  <a:txBody>
                    <a:bodyPr/>
                    <a:lstStyle/>
                    <a:p>
                      <a:endParaRPr lang="ru-RU"/>
                    </a:p>
                  </a:txBody>
                  <a:tcPr/>
                </a:tc>
                <a:tc>
                  <a:txBody>
                    <a:bodyPr/>
                    <a:lstStyle/>
                    <a:p>
                      <a:pPr marR="180340" algn="just" hangingPunct="0">
                        <a:spcAft>
                          <a:spcPts val="0"/>
                        </a:spcAft>
                      </a:pPr>
                      <a:r>
                        <a:rPr lang="ru-RU" sz="2000">
                          <a:latin typeface="Times New Roman"/>
                          <a:ea typeface="Times New Roman"/>
                          <a:cs typeface="Times New Roman"/>
                        </a:rPr>
                        <a:t>Добавочная прибыль (дифференциальная рента)</a:t>
                      </a:r>
                    </a:p>
                  </a:txBody>
                  <a:tcPr marL="57329" marR="57329" marT="0" marB="0">
                    <a:lnL>
                      <a:noFill/>
                    </a:lnL>
                    <a:lnR>
                      <a:noFill/>
                    </a:lnR>
                    <a:lnT>
                      <a:noFill/>
                    </a:lnT>
                    <a:lnB>
                      <a:noFill/>
                    </a:lnB>
                  </a:tcPr>
                </a:tc>
                <a:extLst>
                  <a:ext uri="{0D108BD9-81ED-4DB2-BD59-A6C34878D82A}">
                    <a16:rowId xmlns:a16="http://schemas.microsoft.com/office/drawing/2014/main" val="10000"/>
                  </a:ext>
                </a:extLst>
              </a:tr>
              <a:tr h="1440160">
                <a:tc>
                  <a:txBody>
                    <a:bodyPr/>
                    <a:lstStyle/>
                    <a:p>
                      <a:pPr marR="180340" algn="just" hangingPunct="0">
                        <a:spcAft>
                          <a:spcPts val="0"/>
                        </a:spcAft>
                      </a:pP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всей продукции</a:t>
                      </a:r>
                    </a:p>
                  </a:txBody>
                  <a:tcPr marL="57329" marR="57329" marT="0" marB="0">
                    <a:lnL>
                      <a:noFill/>
                    </a:lnL>
                    <a:lnR>
                      <a:noFill/>
                    </a:lnR>
                    <a:lnT>
                      <a:noFill/>
                    </a:lnT>
                    <a:lnB>
                      <a:noFill/>
                    </a:lnB>
                  </a:tcPr>
                </a:tc>
                <a:tc>
                  <a:txBody>
                    <a:bodyPr/>
                    <a:lstStyle/>
                    <a:p>
                      <a:pPr marR="180340" algn="just" hangingPunct="0">
                        <a:spcAft>
                          <a:spcPts val="0"/>
                        </a:spcAft>
                      </a:pPr>
                      <a:endParaRPr lang="ru-RU" sz="2000" dirty="0">
                        <a:latin typeface="Times New Roman"/>
                        <a:ea typeface="Times New Roman"/>
                        <a:cs typeface="Times New Roman"/>
                      </a:endParaRPr>
                    </a:p>
                    <a:p>
                      <a:pPr marR="180340" algn="just" hangingPunct="0">
                        <a:spcAft>
                          <a:spcPts val="0"/>
                        </a:spcAft>
                      </a:pPr>
                      <a:r>
                        <a:rPr lang="ru-RU" sz="2000" dirty="0">
                          <a:latin typeface="Times New Roman"/>
                          <a:ea typeface="Times New Roman"/>
                          <a:cs typeface="Times New Roman"/>
                        </a:rPr>
                        <a:t>1</a:t>
                      </a:r>
                      <a:r>
                        <a:rPr lang="ru-RU" sz="2000" i="1" dirty="0">
                          <a:latin typeface="Times New Roman"/>
                          <a:ea typeface="Times New Roman"/>
                          <a:cs typeface="Times New Roman"/>
                        </a:rPr>
                        <a:t>ц</a:t>
                      </a: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endParaRPr lang="ru-RU" sz="2000" dirty="0">
                        <a:latin typeface="Times New Roman"/>
                        <a:ea typeface="Times New Roman"/>
                        <a:cs typeface="Times New Roman"/>
                      </a:endParaRPr>
                    </a:p>
                    <a:p>
                      <a:pPr marR="180340" indent="247650" algn="just" hangingPunct="0">
                        <a:spcAft>
                          <a:spcPts val="0"/>
                        </a:spcAft>
                      </a:pPr>
                      <a:r>
                        <a:rPr lang="ru-RU" sz="2000" dirty="0">
                          <a:latin typeface="Times New Roman"/>
                          <a:ea typeface="Times New Roman"/>
                          <a:cs typeface="Times New Roman"/>
                        </a:rPr>
                        <a:t>  1 </a:t>
                      </a:r>
                      <a:r>
                        <a:rPr lang="ru-RU" sz="2000" i="1" dirty="0" err="1">
                          <a:latin typeface="Times New Roman"/>
                          <a:ea typeface="Times New Roman"/>
                          <a:cs typeface="Times New Roman"/>
                        </a:rPr>
                        <a:t>ц</a:t>
                      </a:r>
                      <a:r>
                        <a:rPr lang="ru-RU" sz="2000" i="1" dirty="0">
                          <a:latin typeface="Times New Roman"/>
                          <a:ea typeface="Times New Roman"/>
                          <a:cs typeface="Times New Roman"/>
                        </a:rPr>
                        <a:t>.</a:t>
                      </a: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всей продукции</a:t>
                      </a:r>
                    </a:p>
                  </a:txBody>
                  <a:tcPr marL="57329" marR="57329" marT="0" marB="0">
                    <a:lnL>
                      <a:noFill/>
                    </a:lnL>
                    <a:lnR>
                      <a:noFill/>
                    </a:lnR>
                    <a:lnT>
                      <a:noFill/>
                    </a:lnT>
                    <a:lnB>
                      <a:noFill/>
                    </a:lnB>
                  </a:tcPr>
                </a:tc>
                <a:tc>
                  <a:txBody>
                    <a:bodyPr/>
                    <a:lstStyle/>
                    <a:p>
                      <a:endParaRPr lang="ru-RU" dirty="0"/>
                    </a:p>
                  </a:txBody>
                  <a:tcPr marL="57329" marR="57329" marT="0" marB="0">
                    <a:lnL>
                      <a:noFill/>
                    </a:lnL>
                    <a:lnR>
                      <a:noFill/>
                    </a:lnR>
                    <a:lnT>
                      <a:noFill/>
                    </a:lnT>
                    <a:lnB>
                      <a:noFill/>
                    </a:lnB>
                  </a:tcPr>
                </a:tc>
                <a:extLst>
                  <a:ext uri="{0D108BD9-81ED-4DB2-BD59-A6C34878D82A}">
                    <a16:rowId xmlns:a16="http://schemas.microsoft.com/office/drawing/2014/main" val="10001"/>
                  </a:ext>
                </a:extLst>
              </a:tr>
              <a:tr h="709448">
                <a:tc>
                  <a:txBody>
                    <a:bodyPr/>
                    <a:lstStyle/>
                    <a:p>
                      <a:pPr marR="180340" algn="ctr" hangingPunct="0">
                        <a:spcAft>
                          <a:spcPts val="0"/>
                        </a:spcAft>
                      </a:pPr>
                      <a:r>
                        <a:rPr lang="ru-RU" sz="2000" dirty="0">
                          <a:latin typeface="Times New Roman"/>
                          <a:ea typeface="Times New Roman"/>
                          <a:cs typeface="Times New Roman"/>
                        </a:rPr>
                        <a:t>А</a:t>
                      </a:r>
                    </a:p>
                  </a:txBody>
                  <a:tcPr marL="57329" marR="57329" marT="0" marB="0">
                    <a:lnL>
                      <a:noFill/>
                    </a:lnL>
                    <a:lnR>
                      <a:noFill/>
                    </a:lnR>
                    <a:lnT>
                      <a:noFill/>
                    </a:lnT>
                    <a:lnB>
                      <a:noFill/>
                    </a:lnB>
                  </a:tcPr>
                </a:tc>
                <a:tc>
                  <a:txBody>
                    <a:bodyPr/>
                    <a:lstStyle/>
                    <a:p>
                      <a:pPr marR="180340" algn="ctr" hangingPunct="0">
                        <a:spcAft>
                          <a:spcPts val="0"/>
                        </a:spcAft>
                      </a:pPr>
                      <a:r>
                        <a:rPr lang="ru-RU" sz="2000" dirty="0">
                          <a:latin typeface="Times New Roman"/>
                          <a:ea typeface="Times New Roman"/>
                          <a:cs typeface="Times New Roman"/>
                        </a:rPr>
                        <a:t>30</a:t>
                      </a:r>
                    </a:p>
                  </a:txBody>
                  <a:tcPr marL="57329" marR="57329" marT="0" marB="0">
                    <a:lnL>
                      <a:noFill/>
                    </a:lnL>
                    <a:lnR>
                      <a:noFill/>
                    </a:lnR>
                    <a:lnT>
                      <a:noFill/>
                    </a:lnT>
                    <a:lnB>
                      <a:noFill/>
                    </a:lnB>
                  </a:tcPr>
                </a:tc>
                <a:tc>
                  <a:txBody>
                    <a:bodyPr/>
                    <a:lstStyle/>
                    <a:p>
                      <a:pPr marR="180340" algn="ctr" hangingPunct="0">
                        <a:spcAft>
                          <a:spcPts val="0"/>
                        </a:spcAft>
                      </a:pPr>
                      <a:r>
                        <a:rPr lang="ru-RU" sz="2000" dirty="0">
                          <a:latin typeface="Times New Roman"/>
                          <a:ea typeface="Times New Roman"/>
                          <a:cs typeface="Times New Roman"/>
                        </a:rPr>
                        <a:t>100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20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120</a:t>
                      </a:r>
                    </a:p>
                  </a:txBody>
                  <a:tcPr marL="57329" marR="57329" marT="0" marB="0">
                    <a:lnL>
                      <a:noFill/>
                    </a:lnL>
                    <a:lnR>
                      <a:noFill/>
                    </a:lnR>
                    <a:lnT>
                      <a:noFill/>
                    </a:lnT>
                    <a:lnB>
                      <a:noFill/>
                    </a:lnB>
                  </a:tcPr>
                </a:tc>
                <a:tc>
                  <a:txBody>
                    <a:bodyPr/>
                    <a:lstStyle/>
                    <a:p>
                      <a:pPr marR="180340" algn="just" hangingPunct="0">
                        <a:spcAft>
                          <a:spcPts val="0"/>
                        </a:spcAft>
                      </a:pPr>
                      <a:r>
                        <a:rPr lang="en-US" sz="2000">
                          <a:latin typeface="Times New Roman"/>
                          <a:ea typeface="Times New Roman"/>
                          <a:cs typeface="Times New Roman"/>
                        </a:rPr>
                        <a:t>4</a:t>
                      </a:r>
                      <a:endParaRPr lang="ru-RU" sz="200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r>
                        <a:rPr lang="ru-RU" sz="2000">
                          <a:latin typeface="Times New Roman"/>
                          <a:ea typeface="Times New Roman"/>
                          <a:cs typeface="Times New Roman"/>
                        </a:rPr>
                        <a:t>4</a:t>
                      </a:r>
                    </a:p>
                  </a:txBody>
                  <a:tcPr marL="57329" marR="57329" marT="0" marB="0">
                    <a:lnL>
                      <a:noFill/>
                    </a:lnL>
                    <a:lnR>
                      <a:noFill/>
                    </a:lnR>
                    <a:lnT>
                      <a:noFill/>
                    </a:lnT>
                    <a:lnB>
                      <a:noFill/>
                    </a:lnB>
                  </a:tcPr>
                </a:tc>
                <a:tc>
                  <a:txBody>
                    <a:bodyPr/>
                    <a:lstStyle/>
                    <a:p>
                      <a:pPr marR="180340" algn="just" hangingPunct="0">
                        <a:spcAft>
                          <a:spcPts val="0"/>
                        </a:spcAft>
                      </a:pPr>
                      <a:r>
                        <a:rPr lang="en-US" sz="2000" dirty="0">
                          <a:latin typeface="Times New Roman"/>
                          <a:ea typeface="Times New Roman"/>
                          <a:cs typeface="Times New Roman"/>
                        </a:rPr>
                        <a:t>120</a:t>
                      </a: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r>
                        <a:rPr lang="en-US" sz="2000">
                          <a:latin typeface="Times New Roman"/>
                          <a:ea typeface="Times New Roman"/>
                          <a:cs typeface="Times New Roman"/>
                        </a:rPr>
                        <a:t>-</a:t>
                      </a:r>
                      <a:endParaRPr lang="ru-RU" sz="2000">
                        <a:latin typeface="Times New Roman"/>
                        <a:ea typeface="Times New Roman"/>
                        <a:cs typeface="Times New Roman"/>
                      </a:endParaRPr>
                    </a:p>
                  </a:txBody>
                  <a:tcPr marL="57329" marR="57329" marT="0" marB="0">
                    <a:lnL>
                      <a:noFill/>
                    </a:lnL>
                    <a:lnR>
                      <a:noFill/>
                    </a:lnR>
                    <a:lnT>
                      <a:noFill/>
                    </a:lnT>
                    <a:lnB>
                      <a:noFill/>
                    </a:lnB>
                  </a:tcPr>
                </a:tc>
                <a:extLst>
                  <a:ext uri="{0D108BD9-81ED-4DB2-BD59-A6C34878D82A}">
                    <a16:rowId xmlns:a16="http://schemas.microsoft.com/office/drawing/2014/main" val="10002"/>
                  </a:ext>
                </a:extLst>
              </a:tr>
              <a:tr h="709448">
                <a:tc>
                  <a:txBody>
                    <a:bodyPr/>
                    <a:lstStyle/>
                    <a:p>
                      <a:pPr marR="180340" algn="ctr" hangingPunct="0">
                        <a:spcAft>
                          <a:spcPts val="0"/>
                        </a:spcAft>
                      </a:pPr>
                      <a:r>
                        <a:rPr lang="ru-RU" sz="2000" dirty="0">
                          <a:latin typeface="Times New Roman"/>
                          <a:ea typeface="Times New Roman"/>
                          <a:cs typeface="Times New Roman"/>
                        </a:rPr>
                        <a:t>В</a:t>
                      </a:r>
                    </a:p>
                  </a:txBody>
                  <a:tcPr marL="57329" marR="57329" marT="0" marB="0">
                    <a:lnL>
                      <a:noFill/>
                    </a:lnL>
                    <a:lnR>
                      <a:noFill/>
                    </a:lnR>
                    <a:lnT>
                      <a:noFill/>
                    </a:lnT>
                    <a:lnB>
                      <a:noFill/>
                    </a:lnB>
                  </a:tcPr>
                </a:tc>
                <a:tc>
                  <a:txBody>
                    <a:bodyPr/>
                    <a:lstStyle/>
                    <a:p>
                      <a:pPr marR="180340" algn="ctr" hangingPunct="0">
                        <a:spcAft>
                          <a:spcPts val="0"/>
                        </a:spcAft>
                      </a:pPr>
                      <a:r>
                        <a:rPr lang="ru-RU" sz="2000" dirty="0">
                          <a:latin typeface="Times New Roman"/>
                          <a:ea typeface="Times New Roman"/>
                          <a:cs typeface="Times New Roman"/>
                        </a:rPr>
                        <a:t>40</a:t>
                      </a:r>
                    </a:p>
                  </a:txBody>
                  <a:tcPr marL="57329" marR="57329" marT="0" marB="0">
                    <a:lnL>
                      <a:noFill/>
                    </a:lnL>
                    <a:lnR>
                      <a:noFill/>
                    </a:lnR>
                    <a:lnT>
                      <a:noFill/>
                    </a:lnT>
                    <a:lnB>
                      <a:noFill/>
                    </a:lnB>
                  </a:tcPr>
                </a:tc>
                <a:tc>
                  <a:txBody>
                    <a:bodyPr/>
                    <a:lstStyle/>
                    <a:p>
                      <a:pPr marR="180340" algn="ctr" hangingPunct="0">
                        <a:spcAft>
                          <a:spcPts val="0"/>
                        </a:spcAft>
                      </a:pPr>
                      <a:r>
                        <a:rPr lang="ru-RU" sz="2000" dirty="0">
                          <a:latin typeface="Times New Roman"/>
                          <a:ea typeface="Times New Roman"/>
                          <a:cs typeface="Times New Roman"/>
                        </a:rPr>
                        <a:t>100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20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120</a:t>
                      </a:r>
                    </a:p>
                  </a:txBody>
                  <a:tcPr marL="57329" marR="57329" marT="0" marB="0">
                    <a:lnL>
                      <a:noFill/>
                    </a:lnL>
                    <a:lnR>
                      <a:noFill/>
                    </a:lnR>
                    <a:lnT>
                      <a:noFill/>
                    </a:lnT>
                    <a:lnB>
                      <a:noFill/>
                    </a:lnB>
                  </a:tcPr>
                </a:tc>
                <a:tc>
                  <a:txBody>
                    <a:bodyPr/>
                    <a:lstStyle/>
                    <a:p>
                      <a:pPr marR="180340" algn="just" hangingPunct="0">
                        <a:spcAft>
                          <a:spcPts val="0"/>
                        </a:spcAft>
                      </a:pPr>
                      <a:r>
                        <a:rPr lang="ru-RU" sz="2000">
                          <a:latin typeface="Times New Roman"/>
                          <a:ea typeface="Times New Roman"/>
                          <a:cs typeface="Times New Roman"/>
                        </a:rPr>
                        <a:t>3</a:t>
                      </a:r>
                    </a:p>
                  </a:txBody>
                  <a:tcPr marL="57329" marR="57329" marT="0" marB="0">
                    <a:lnL>
                      <a:noFill/>
                    </a:lnL>
                    <a:lnR>
                      <a:noFill/>
                    </a:lnR>
                    <a:lnT>
                      <a:noFill/>
                    </a:lnT>
                    <a:lnB>
                      <a:noFill/>
                    </a:lnB>
                  </a:tcPr>
                </a:tc>
                <a:tc>
                  <a:txBody>
                    <a:bodyPr/>
                    <a:lstStyle/>
                    <a:p>
                      <a:pPr marR="180340" algn="just" hangingPunct="0">
                        <a:spcAft>
                          <a:spcPts val="0"/>
                        </a:spcAft>
                      </a:pPr>
                      <a:r>
                        <a:rPr lang="ru-RU" sz="2000">
                          <a:latin typeface="Times New Roman"/>
                          <a:ea typeface="Times New Roman"/>
                          <a:cs typeface="Times New Roman"/>
                        </a:rPr>
                        <a:t>4</a:t>
                      </a:r>
                    </a:p>
                  </a:txBody>
                  <a:tcPr marL="57329" marR="57329" marT="0" marB="0">
                    <a:lnL>
                      <a:noFill/>
                    </a:lnL>
                    <a:lnR>
                      <a:noFill/>
                    </a:lnR>
                    <a:lnT>
                      <a:noFill/>
                    </a:lnT>
                    <a:lnB>
                      <a:noFill/>
                    </a:lnB>
                  </a:tcPr>
                </a:tc>
                <a:tc>
                  <a:txBody>
                    <a:bodyPr/>
                    <a:lstStyle/>
                    <a:p>
                      <a:pPr marR="180340" algn="just" hangingPunct="0">
                        <a:spcAft>
                          <a:spcPts val="0"/>
                        </a:spcAft>
                      </a:pPr>
                      <a:r>
                        <a:rPr lang="ru-RU" sz="2000">
                          <a:latin typeface="Times New Roman"/>
                          <a:ea typeface="Times New Roman"/>
                          <a:cs typeface="Times New Roman"/>
                        </a:rPr>
                        <a:t>160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40</a:t>
                      </a:r>
                    </a:p>
                  </a:txBody>
                  <a:tcPr marL="57329" marR="57329" marT="0" marB="0">
                    <a:lnL>
                      <a:noFill/>
                    </a:lnL>
                    <a:lnR>
                      <a:noFill/>
                    </a:lnR>
                    <a:lnT>
                      <a:noFill/>
                    </a:lnT>
                    <a:lnB>
                      <a:noFill/>
                    </a:lnB>
                  </a:tcPr>
                </a:tc>
                <a:extLst>
                  <a:ext uri="{0D108BD9-81ED-4DB2-BD59-A6C34878D82A}">
                    <a16:rowId xmlns:a16="http://schemas.microsoft.com/office/drawing/2014/main" val="10003"/>
                  </a:ext>
                </a:extLst>
              </a:tr>
              <a:tr h="709448">
                <a:tc>
                  <a:txBody>
                    <a:bodyPr/>
                    <a:lstStyle/>
                    <a:p>
                      <a:pPr marR="180340" algn="ctr" hangingPunct="0">
                        <a:spcAft>
                          <a:spcPts val="0"/>
                        </a:spcAft>
                      </a:pPr>
                      <a:r>
                        <a:rPr lang="ru-RU" sz="2000" dirty="0">
                          <a:latin typeface="Times New Roman"/>
                          <a:ea typeface="Times New Roman"/>
                          <a:cs typeface="Times New Roman"/>
                        </a:rPr>
                        <a:t>С</a:t>
                      </a:r>
                    </a:p>
                  </a:txBody>
                  <a:tcPr marL="57329" marR="57329" marT="0" marB="0">
                    <a:lnL>
                      <a:noFill/>
                    </a:lnL>
                    <a:lnR>
                      <a:noFill/>
                    </a:lnR>
                    <a:lnT>
                      <a:noFill/>
                    </a:lnT>
                    <a:lnB>
                      <a:noFill/>
                    </a:lnB>
                  </a:tcPr>
                </a:tc>
                <a:tc>
                  <a:txBody>
                    <a:bodyPr/>
                    <a:lstStyle/>
                    <a:p>
                      <a:pPr marR="180340" algn="ctr" hangingPunct="0">
                        <a:spcAft>
                          <a:spcPts val="0"/>
                        </a:spcAft>
                      </a:pPr>
                      <a:r>
                        <a:rPr lang="ru-RU" sz="2000" dirty="0">
                          <a:latin typeface="Times New Roman"/>
                          <a:ea typeface="Times New Roman"/>
                          <a:cs typeface="Times New Roman"/>
                        </a:rPr>
                        <a:t>50</a:t>
                      </a:r>
                    </a:p>
                  </a:txBody>
                  <a:tcPr marL="57329" marR="57329" marT="0" marB="0">
                    <a:lnL>
                      <a:noFill/>
                    </a:lnL>
                    <a:lnR>
                      <a:noFill/>
                    </a:lnR>
                    <a:lnT>
                      <a:noFill/>
                    </a:lnT>
                    <a:lnB>
                      <a:noFill/>
                    </a:lnB>
                  </a:tcPr>
                </a:tc>
                <a:tc>
                  <a:txBody>
                    <a:bodyPr/>
                    <a:lstStyle/>
                    <a:p>
                      <a:pPr marR="180340" algn="ctr" hangingPunct="0">
                        <a:spcAft>
                          <a:spcPts val="0"/>
                        </a:spcAft>
                      </a:pPr>
                      <a:r>
                        <a:rPr lang="ru-RU" sz="2000" dirty="0">
                          <a:latin typeface="Times New Roman"/>
                          <a:ea typeface="Times New Roman"/>
                          <a:cs typeface="Times New Roman"/>
                        </a:rPr>
                        <a:t>100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20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120</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2,4</a:t>
                      </a:r>
                    </a:p>
                  </a:txBody>
                  <a:tcPr marL="57329" marR="57329" marT="0" marB="0">
                    <a:lnL>
                      <a:noFill/>
                    </a:lnL>
                    <a:lnR>
                      <a:noFill/>
                    </a:lnR>
                    <a:lnT>
                      <a:noFill/>
                    </a:lnT>
                    <a:lnB>
                      <a:noFill/>
                    </a:lnB>
                  </a:tcPr>
                </a:tc>
                <a:tc>
                  <a:txBody>
                    <a:bodyPr/>
                    <a:lstStyle/>
                    <a:p>
                      <a:pPr marR="180340" algn="just" hangingPunct="0">
                        <a:spcAft>
                          <a:spcPts val="0"/>
                        </a:spcAft>
                      </a:pPr>
                      <a:r>
                        <a:rPr lang="ru-RU" sz="2000" dirty="0">
                          <a:latin typeface="Times New Roman"/>
                          <a:ea typeface="Times New Roman"/>
                          <a:cs typeface="Times New Roman"/>
                        </a:rPr>
                        <a:t>4</a:t>
                      </a:r>
                    </a:p>
                  </a:txBody>
                  <a:tcPr marL="57329" marR="57329" marT="0" marB="0">
                    <a:lnL>
                      <a:noFill/>
                    </a:lnL>
                    <a:lnR>
                      <a:noFill/>
                    </a:lnR>
                    <a:lnT>
                      <a:noFill/>
                    </a:lnT>
                    <a:lnB>
                      <a:noFill/>
                    </a:lnB>
                  </a:tcPr>
                </a:tc>
                <a:tc>
                  <a:txBody>
                    <a:bodyPr/>
                    <a:lstStyle/>
                    <a:p>
                      <a:pPr marR="180340" algn="just" hangingPunct="0">
                        <a:spcAft>
                          <a:spcPts val="0"/>
                        </a:spcAft>
                      </a:pPr>
                      <a:r>
                        <a:rPr lang="en-US" sz="2000" dirty="0">
                          <a:latin typeface="Times New Roman"/>
                          <a:ea typeface="Times New Roman"/>
                          <a:cs typeface="Times New Roman"/>
                        </a:rPr>
                        <a:t>200</a:t>
                      </a:r>
                      <a:endParaRPr lang="ru-RU" sz="2000" dirty="0">
                        <a:latin typeface="Times New Roman"/>
                        <a:ea typeface="Times New Roman"/>
                        <a:cs typeface="Times New Roman"/>
                      </a:endParaRPr>
                    </a:p>
                  </a:txBody>
                  <a:tcPr marL="57329" marR="57329" marT="0" marB="0">
                    <a:lnL>
                      <a:noFill/>
                    </a:lnL>
                    <a:lnR>
                      <a:noFill/>
                    </a:lnR>
                    <a:lnT>
                      <a:noFill/>
                    </a:lnT>
                    <a:lnB>
                      <a:noFill/>
                    </a:lnB>
                  </a:tcPr>
                </a:tc>
                <a:tc>
                  <a:txBody>
                    <a:bodyPr/>
                    <a:lstStyle/>
                    <a:p>
                      <a:pPr marR="180340" algn="just" hangingPunct="0">
                        <a:spcAft>
                          <a:spcPts val="0"/>
                        </a:spcAft>
                      </a:pPr>
                      <a:r>
                        <a:rPr lang="en-US" sz="2000" dirty="0">
                          <a:latin typeface="Times New Roman"/>
                          <a:ea typeface="Times New Roman"/>
                          <a:cs typeface="Times New Roman"/>
                        </a:rPr>
                        <a:t>80</a:t>
                      </a:r>
                      <a:endParaRPr lang="ru-RU" sz="2000" dirty="0">
                        <a:latin typeface="Times New Roman"/>
                        <a:ea typeface="Times New Roman"/>
                        <a:cs typeface="Times New Roman"/>
                      </a:endParaRPr>
                    </a:p>
                  </a:txBody>
                  <a:tcPr marL="57329" marR="57329" marT="0" marB="0">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1025" name="Rectangle 1"/>
          <p:cNvSpPr>
            <a:spLocks noChangeArrowheads="1"/>
          </p:cNvSpPr>
          <p:nvPr/>
        </p:nvSpPr>
        <p:spPr bwMode="auto">
          <a:xfrm>
            <a:off x="0" y="-33010"/>
            <a:ext cx="6463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97325970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WordArt 20"/>
          <p:cNvSpPr>
            <a:spLocks noChangeArrowheads="1" noChangeShapeType="1" noTextEdit="1"/>
          </p:cNvSpPr>
          <p:nvPr/>
        </p:nvSpPr>
        <p:spPr bwMode="auto">
          <a:xfrm>
            <a:off x="0" y="-114300"/>
            <a:ext cx="142875" cy="228600"/>
          </a:xfrm>
          <a:prstGeom prst="rect">
            <a:avLst/>
          </a:prstGeom>
        </p:spPr>
        <p:txBody>
          <a:bodyPr wrap="none" fromWordArt="1">
            <a:prstTxWarp prst="textPlain">
              <a:avLst>
                <a:gd name="adj" fmla="val 50000"/>
              </a:avLst>
            </a:prstTxWarp>
          </a:bodyPr>
          <a:lstStyle/>
          <a:p>
            <a:pPr algn="ctr" rtl="0"/>
            <a:r>
              <a:rPr lang="en-US" sz="1600" b="1" kern="10" spc="0" smtClean="0">
                <a:ln w="9525">
                  <a:solidFill>
                    <a:srgbClr val="000000"/>
                  </a:solidFill>
                  <a:round/>
                  <a:headEnd/>
                  <a:tailEnd/>
                </a:ln>
                <a:solidFill>
                  <a:srgbClr val="FFFFFF"/>
                </a:solidFill>
                <a:effectLst/>
                <a:latin typeface="Times New Roman"/>
                <a:cs typeface="Times New Roman"/>
              </a:rPr>
              <a:t>B</a:t>
            </a:r>
            <a:endParaRPr lang="ru-RU" sz="1600" b="1" kern="10" spc="0">
              <a:ln w="9525">
                <a:solidFill>
                  <a:srgbClr val="000000"/>
                </a:solidFill>
                <a:round/>
                <a:headEnd/>
                <a:tailEnd/>
              </a:ln>
              <a:solidFill>
                <a:srgbClr val="FFFFFF"/>
              </a:solidFill>
              <a:effectLst/>
              <a:latin typeface="Times New Roman"/>
              <a:cs typeface="Times New Roman"/>
            </a:endParaRPr>
          </a:p>
        </p:txBody>
      </p:sp>
      <p:sp>
        <p:nvSpPr>
          <p:cNvPr id="1042" name="WordArt 18"/>
          <p:cNvSpPr>
            <a:spLocks noChangeArrowheads="1" noChangeShapeType="1" noTextEdit="1"/>
          </p:cNvSpPr>
          <p:nvPr/>
        </p:nvSpPr>
        <p:spPr bwMode="auto">
          <a:xfrm>
            <a:off x="0" y="685800"/>
            <a:ext cx="133350" cy="219075"/>
          </a:xfrm>
          <a:prstGeom prst="rect">
            <a:avLst/>
          </a:prstGeom>
        </p:spPr>
        <p:txBody>
          <a:bodyPr wrap="none" fromWordArt="1">
            <a:prstTxWarp prst="textPlain">
              <a:avLst>
                <a:gd name="adj" fmla="val 50000"/>
              </a:avLst>
            </a:prstTxWarp>
          </a:bodyPr>
          <a:lstStyle/>
          <a:p>
            <a:pPr algn="ctr" rtl="0"/>
            <a:r>
              <a:rPr lang="en-US" sz="1600" kern="10" spc="0" smtClean="0">
                <a:ln w="9525">
                  <a:solidFill>
                    <a:srgbClr val="000000"/>
                  </a:solidFill>
                  <a:round/>
                  <a:headEnd/>
                  <a:tailEnd/>
                </a:ln>
                <a:solidFill>
                  <a:srgbClr val="FFFFFF"/>
                </a:solidFill>
                <a:effectLst/>
                <a:latin typeface="Times New Roman"/>
                <a:cs typeface="Times New Roman"/>
              </a:rPr>
              <a:t>C</a:t>
            </a:r>
            <a:endParaRPr lang="ru-RU" sz="1600" kern="10" spc="0">
              <a:ln w="9525">
                <a:solidFill>
                  <a:srgbClr val="000000"/>
                </a:solidFill>
                <a:round/>
                <a:headEnd/>
                <a:tailEnd/>
              </a:ln>
              <a:solidFill>
                <a:srgbClr val="FFFFFF"/>
              </a:solidFill>
              <a:effectLst/>
              <a:latin typeface="Times New Roman"/>
              <a:cs typeface="Times New Roman"/>
            </a:endParaRPr>
          </a:p>
        </p:txBody>
      </p:sp>
      <p:grpSp>
        <p:nvGrpSpPr>
          <p:cNvPr id="1026" name="Group 2"/>
          <p:cNvGrpSpPr>
            <a:grpSpLocks noChangeAspect="1"/>
          </p:cNvGrpSpPr>
          <p:nvPr/>
        </p:nvGrpSpPr>
        <p:grpSpPr bwMode="auto">
          <a:xfrm>
            <a:off x="0" y="904874"/>
            <a:ext cx="9144000" cy="5953125"/>
            <a:chOff x="2344" y="9638"/>
            <a:chExt cx="7200" cy="4320"/>
          </a:xfrm>
        </p:grpSpPr>
        <p:sp>
          <p:nvSpPr>
            <p:cNvPr id="1080" name="AutoShape 56"/>
            <p:cNvSpPr>
              <a:spLocks noChangeAspect="1" noChangeArrowheads="1" noTextEdit="1"/>
            </p:cNvSpPr>
            <p:nvPr/>
          </p:nvSpPr>
          <p:spPr bwMode="auto">
            <a:xfrm>
              <a:off x="2344" y="9638"/>
              <a:ext cx="7200" cy="432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79" name="Line 55"/>
            <p:cNvSpPr>
              <a:spLocks noChangeShapeType="1"/>
            </p:cNvSpPr>
            <p:nvPr/>
          </p:nvSpPr>
          <p:spPr bwMode="auto">
            <a:xfrm flipV="1">
              <a:off x="2866" y="10586"/>
              <a:ext cx="0" cy="210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078" name="Line 54"/>
            <p:cNvSpPr>
              <a:spLocks noChangeShapeType="1"/>
            </p:cNvSpPr>
            <p:nvPr/>
          </p:nvSpPr>
          <p:spPr bwMode="auto">
            <a:xfrm>
              <a:off x="2866" y="12694"/>
              <a:ext cx="1461"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077" name="Line 53"/>
            <p:cNvSpPr>
              <a:spLocks noChangeShapeType="1"/>
            </p:cNvSpPr>
            <p:nvPr/>
          </p:nvSpPr>
          <p:spPr bwMode="auto">
            <a:xfrm flipV="1">
              <a:off x="4848" y="10586"/>
              <a:ext cx="1" cy="210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076" name="Line 52"/>
            <p:cNvSpPr>
              <a:spLocks noChangeShapeType="1"/>
            </p:cNvSpPr>
            <p:nvPr/>
          </p:nvSpPr>
          <p:spPr bwMode="auto">
            <a:xfrm>
              <a:off x="4848" y="12694"/>
              <a:ext cx="1566"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075" name="Line 51"/>
            <p:cNvSpPr>
              <a:spLocks noChangeShapeType="1"/>
            </p:cNvSpPr>
            <p:nvPr/>
          </p:nvSpPr>
          <p:spPr bwMode="auto">
            <a:xfrm flipV="1">
              <a:off x="7144" y="10586"/>
              <a:ext cx="0" cy="210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074" name="Line 50"/>
            <p:cNvSpPr>
              <a:spLocks noChangeShapeType="1"/>
            </p:cNvSpPr>
            <p:nvPr/>
          </p:nvSpPr>
          <p:spPr bwMode="auto">
            <a:xfrm>
              <a:off x="7144" y="12694"/>
              <a:ext cx="156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073" name="Line 49"/>
            <p:cNvSpPr>
              <a:spLocks noChangeShapeType="1"/>
            </p:cNvSpPr>
            <p:nvPr/>
          </p:nvSpPr>
          <p:spPr bwMode="auto">
            <a:xfrm>
              <a:off x="2866" y="11535"/>
              <a:ext cx="6052" cy="0"/>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72" name="Freeform 48"/>
            <p:cNvSpPr>
              <a:spLocks/>
            </p:cNvSpPr>
            <p:nvPr/>
          </p:nvSpPr>
          <p:spPr bwMode="auto">
            <a:xfrm>
              <a:off x="7770" y="10586"/>
              <a:ext cx="731" cy="1739"/>
            </a:xfrm>
            <a:custGeom>
              <a:avLst/>
              <a:gdLst/>
              <a:ahLst/>
              <a:cxnLst>
                <a:cxn ang="0">
                  <a:pos x="840" y="0"/>
                </a:cxn>
                <a:cxn ang="0">
                  <a:pos x="480" y="1560"/>
                </a:cxn>
                <a:cxn ang="0">
                  <a:pos x="240" y="1920"/>
                </a:cxn>
                <a:cxn ang="0">
                  <a:pos x="0" y="1920"/>
                </a:cxn>
              </a:cxnLst>
              <a:rect l="0" t="0" r="r" b="b"/>
              <a:pathLst>
                <a:path w="840" h="1980">
                  <a:moveTo>
                    <a:pt x="840" y="0"/>
                  </a:moveTo>
                  <a:cubicBezTo>
                    <a:pt x="710" y="620"/>
                    <a:pt x="580" y="1240"/>
                    <a:pt x="480" y="1560"/>
                  </a:cubicBezTo>
                  <a:cubicBezTo>
                    <a:pt x="380" y="1880"/>
                    <a:pt x="320" y="1860"/>
                    <a:pt x="240" y="1920"/>
                  </a:cubicBezTo>
                  <a:cubicBezTo>
                    <a:pt x="160" y="1980"/>
                    <a:pt x="40" y="1920"/>
                    <a:pt x="0" y="192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71" name="Line 47"/>
            <p:cNvSpPr>
              <a:spLocks noChangeShapeType="1"/>
            </p:cNvSpPr>
            <p:nvPr/>
          </p:nvSpPr>
          <p:spPr bwMode="auto">
            <a:xfrm>
              <a:off x="5683" y="11535"/>
              <a:ext cx="0" cy="210"/>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70" name="Line 46"/>
            <p:cNvSpPr>
              <a:spLocks noChangeShapeType="1"/>
            </p:cNvSpPr>
            <p:nvPr/>
          </p:nvSpPr>
          <p:spPr bwMode="auto">
            <a:xfrm>
              <a:off x="4848" y="11745"/>
              <a:ext cx="835" cy="0"/>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69" name="Line 45"/>
            <p:cNvSpPr>
              <a:spLocks noChangeShapeType="1"/>
            </p:cNvSpPr>
            <p:nvPr/>
          </p:nvSpPr>
          <p:spPr bwMode="auto">
            <a:xfrm>
              <a:off x="7144" y="12167"/>
              <a:ext cx="1043" cy="0"/>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68" name="Line 44"/>
            <p:cNvSpPr>
              <a:spLocks noChangeShapeType="1"/>
            </p:cNvSpPr>
            <p:nvPr/>
          </p:nvSpPr>
          <p:spPr bwMode="auto">
            <a:xfrm flipH="1">
              <a:off x="8292" y="11535"/>
              <a:ext cx="1" cy="632"/>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67" name="Text Box 43"/>
            <p:cNvSpPr txBox="1">
              <a:spLocks noChangeArrowheads="1"/>
            </p:cNvSpPr>
            <p:nvPr/>
          </p:nvSpPr>
          <p:spPr bwMode="auto">
            <a:xfrm>
              <a:off x="2448" y="10376"/>
              <a:ext cx="313" cy="5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1066" name="Text Box 42"/>
            <p:cNvSpPr txBox="1">
              <a:spLocks noChangeArrowheads="1"/>
            </p:cNvSpPr>
            <p:nvPr/>
          </p:nvSpPr>
          <p:spPr bwMode="auto">
            <a:xfrm>
              <a:off x="2448" y="12483"/>
              <a:ext cx="313"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65" name="Text Box 41"/>
            <p:cNvSpPr txBox="1">
              <a:spLocks noChangeArrowheads="1"/>
            </p:cNvSpPr>
            <p:nvPr/>
          </p:nvSpPr>
          <p:spPr bwMode="auto">
            <a:xfrm>
              <a:off x="4014" y="12799"/>
              <a:ext cx="417" cy="3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064" name="Text Box 40"/>
            <p:cNvSpPr txBox="1">
              <a:spLocks noChangeArrowheads="1"/>
            </p:cNvSpPr>
            <p:nvPr/>
          </p:nvSpPr>
          <p:spPr bwMode="auto">
            <a:xfrm>
              <a:off x="4431" y="12483"/>
              <a:ext cx="313"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63" name="Text Box 39"/>
            <p:cNvSpPr txBox="1">
              <a:spLocks noChangeArrowheads="1"/>
            </p:cNvSpPr>
            <p:nvPr/>
          </p:nvSpPr>
          <p:spPr bwMode="auto">
            <a:xfrm>
              <a:off x="6414" y="12694"/>
              <a:ext cx="313"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062" name="Text Box 38"/>
            <p:cNvSpPr txBox="1">
              <a:spLocks noChangeArrowheads="1"/>
            </p:cNvSpPr>
            <p:nvPr/>
          </p:nvSpPr>
          <p:spPr bwMode="auto">
            <a:xfrm>
              <a:off x="6831" y="12483"/>
              <a:ext cx="209" cy="3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61" name="Text Box 37"/>
            <p:cNvSpPr txBox="1">
              <a:spLocks noChangeArrowheads="1"/>
            </p:cNvSpPr>
            <p:nvPr/>
          </p:nvSpPr>
          <p:spPr bwMode="auto">
            <a:xfrm>
              <a:off x="8709" y="12694"/>
              <a:ext cx="522" cy="3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1060" name="Text Box 36"/>
            <p:cNvSpPr txBox="1">
              <a:spLocks noChangeArrowheads="1"/>
            </p:cNvSpPr>
            <p:nvPr/>
          </p:nvSpPr>
          <p:spPr bwMode="auto">
            <a:xfrm>
              <a:off x="3596" y="9743"/>
              <a:ext cx="626"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MC</a:t>
              </a:r>
              <a:r>
                <a:rPr kumimoji="0" lang="en-US" sz="800" b="0" i="0" u="none" strike="noStrike" cap="none" normalizeH="0" baseline="0" smtClean="0">
                  <a:ln>
                    <a:noFill/>
                  </a:ln>
                  <a:solidFill>
                    <a:schemeClr val="tx1"/>
                  </a:solidFill>
                  <a:effectLst/>
                  <a:latin typeface="Arial" pitchFamily="34" charset="0"/>
                  <a:ea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59" name="Text Box 35"/>
            <p:cNvSpPr txBox="1">
              <a:spLocks noChangeArrowheads="1"/>
            </p:cNvSpPr>
            <p:nvPr/>
          </p:nvSpPr>
          <p:spPr bwMode="auto">
            <a:xfrm>
              <a:off x="4014" y="10165"/>
              <a:ext cx="834"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ATC</a:t>
              </a:r>
              <a:r>
                <a:rPr kumimoji="0" lang="en-US" sz="800" b="0" i="0" u="none" strike="noStrike" cap="none" normalizeH="0" baseline="0" smtClean="0">
                  <a:ln>
                    <a:noFill/>
                  </a:ln>
                  <a:solidFill>
                    <a:schemeClr val="tx1"/>
                  </a:solidFill>
                  <a:effectLst/>
                  <a:latin typeface="Arial" pitchFamily="34" charset="0"/>
                  <a:ea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58" name="Text Box 34"/>
            <p:cNvSpPr txBox="1">
              <a:spLocks noChangeArrowheads="1"/>
            </p:cNvSpPr>
            <p:nvPr/>
          </p:nvSpPr>
          <p:spPr bwMode="auto">
            <a:xfrm>
              <a:off x="4431" y="10586"/>
              <a:ext cx="313"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1057" name="Text Box 33"/>
            <p:cNvSpPr txBox="1">
              <a:spLocks noChangeArrowheads="1"/>
            </p:cNvSpPr>
            <p:nvPr/>
          </p:nvSpPr>
          <p:spPr bwMode="auto">
            <a:xfrm>
              <a:off x="5474" y="9743"/>
              <a:ext cx="835"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MC</a:t>
              </a:r>
              <a:r>
                <a:rPr kumimoji="0" lang="en-US" sz="800" b="0" i="0" u="none" strike="noStrike" cap="none" normalizeH="0" baseline="0" smtClean="0">
                  <a:ln>
                    <a:noFill/>
                  </a:ln>
                  <a:solidFill>
                    <a:schemeClr val="tx1"/>
                  </a:solidFill>
                  <a:effectLst/>
                  <a:latin typeface="Arial" pitchFamily="34" charset="0"/>
                  <a:ea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56" name="Text Box 32"/>
            <p:cNvSpPr txBox="1">
              <a:spLocks noChangeArrowheads="1"/>
            </p:cNvSpPr>
            <p:nvPr/>
          </p:nvSpPr>
          <p:spPr bwMode="auto">
            <a:xfrm>
              <a:off x="5996" y="10376"/>
              <a:ext cx="731"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ATC</a:t>
              </a:r>
              <a:r>
                <a:rPr kumimoji="0" lang="en-US" sz="800" b="0" i="0" u="none" strike="noStrike" cap="none" normalizeH="0" baseline="0" smtClean="0">
                  <a:ln>
                    <a:noFill/>
                  </a:ln>
                  <a:solidFill>
                    <a:schemeClr val="tx1"/>
                  </a:solidFill>
                  <a:effectLst/>
                  <a:latin typeface="Arial" pitchFamily="34" charset="0"/>
                  <a:ea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55" name="Text Box 31"/>
            <p:cNvSpPr txBox="1">
              <a:spLocks noChangeArrowheads="1"/>
            </p:cNvSpPr>
            <p:nvPr/>
          </p:nvSpPr>
          <p:spPr bwMode="auto">
            <a:xfrm>
              <a:off x="7770" y="9743"/>
              <a:ext cx="1044" cy="6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MC</a:t>
              </a:r>
              <a:r>
                <a:rPr kumimoji="0" lang="en-US" sz="800" b="0" i="0" u="none" strike="noStrike" cap="none" normalizeH="0" baseline="0" smtClean="0">
                  <a:ln>
                    <a:noFill/>
                  </a:ln>
                  <a:solidFill>
                    <a:schemeClr val="tx1"/>
                  </a:solidFill>
                  <a:effectLst/>
                  <a:latin typeface="Arial" pitchFamily="34" charset="0"/>
                  <a:ea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54" name="Text Box 30"/>
            <p:cNvSpPr txBox="1">
              <a:spLocks noChangeArrowheads="1"/>
            </p:cNvSpPr>
            <p:nvPr/>
          </p:nvSpPr>
          <p:spPr bwMode="auto">
            <a:xfrm>
              <a:off x="8814" y="10270"/>
              <a:ext cx="730" cy="4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ATC</a:t>
              </a:r>
              <a:r>
                <a:rPr kumimoji="0" lang="en-US" sz="800" b="0" i="0" u="none" strike="noStrike" cap="none" normalizeH="0" baseline="0" smtClean="0">
                  <a:ln>
                    <a:noFill/>
                  </a:ln>
                  <a:solidFill>
                    <a:schemeClr val="tx1"/>
                  </a:solidFill>
                  <a:effectLst/>
                  <a:latin typeface="Arial" pitchFamily="34" charset="0"/>
                  <a:ea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53" name="Text Box 29"/>
            <p:cNvSpPr txBox="1">
              <a:spLocks noChangeArrowheads="1"/>
            </p:cNvSpPr>
            <p:nvPr/>
          </p:nvSpPr>
          <p:spPr bwMode="auto">
            <a:xfrm>
              <a:off x="4118" y="11640"/>
              <a:ext cx="626"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r>
                <a:rPr kumimoji="0" lang="en-US" sz="800" b="0" i="0" u="none" strike="noStrike" cap="none" normalizeH="0" baseline="0" smtClean="0">
                  <a:ln>
                    <a:noFill/>
                  </a:ln>
                  <a:solidFill>
                    <a:schemeClr val="tx1"/>
                  </a:solidFill>
                  <a:effectLst/>
                  <a:latin typeface="Arial" pitchFamily="34" charset="0"/>
                  <a:ea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52" name="Text Box 28"/>
            <p:cNvSpPr txBox="1">
              <a:spLocks noChangeArrowheads="1"/>
            </p:cNvSpPr>
            <p:nvPr/>
          </p:nvSpPr>
          <p:spPr bwMode="auto">
            <a:xfrm>
              <a:off x="6414" y="11851"/>
              <a:ext cx="626"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r>
                <a:rPr kumimoji="0" lang="en-US" sz="800" b="0" i="0" u="none" strike="noStrike" cap="none" normalizeH="0" baseline="0" smtClean="0">
                  <a:ln>
                    <a:noFill/>
                  </a:ln>
                  <a:solidFill>
                    <a:schemeClr val="tx1"/>
                  </a:solidFill>
                  <a:effectLst/>
                  <a:latin typeface="Arial" pitchFamily="34" charset="0"/>
                  <a:ea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51" name="Text Box 27"/>
            <p:cNvSpPr txBox="1">
              <a:spLocks noChangeArrowheads="1"/>
            </p:cNvSpPr>
            <p:nvPr/>
          </p:nvSpPr>
          <p:spPr bwMode="auto">
            <a:xfrm>
              <a:off x="2344" y="11218"/>
              <a:ext cx="522"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r>
                <a:rPr kumimoji="0" lang="en-US" sz="800" b="0" i="0" u="none" strike="noStrike" cap="none" normalizeH="0" baseline="0" smtClean="0">
                  <a:ln>
                    <a:noFill/>
                  </a:ln>
                  <a:solidFill>
                    <a:schemeClr val="tx1"/>
                  </a:solidFill>
                  <a:effectLst/>
                  <a:latin typeface="Arial" pitchFamily="34" charset="0"/>
                  <a:ea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50" name="Text Box 26"/>
            <p:cNvSpPr txBox="1">
              <a:spLocks noChangeArrowheads="1"/>
            </p:cNvSpPr>
            <p:nvPr/>
          </p:nvSpPr>
          <p:spPr bwMode="auto">
            <a:xfrm>
              <a:off x="4222" y="11008"/>
              <a:ext cx="522" cy="4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r>
                <a:rPr kumimoji="0" lang="en-US" sz="800" b="0" i="0" u="none" strike="noStrike" cap="none" normalizeH="0" baseline="0" smtClean="0">
                  <a:ln>
                    <a:noFill/>
                  </a:ln>
                  <a:solidFill>
                    <a:schemeClr val="tx1"/>
                  </a:solidFill>
                  <a:effectLst/>
                  <a:latin typeface="Arial" pitchFamily="34" charset="0"/>
                  <a:ea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49" name="Text Box 25"/>
            <p:cNvSpPr txBox="1">
              <a:spLocks noChangeArrowheads="1"/>
            </p:cNvSpPr>
            <p:nvPr/>
          </p:nvSpPr>
          <p:spPr bwMode="auto">
            <a:xfrm>
              <a:off x="6518" y="11113"/>
              <a:ext cx="522" cy="3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P</a:t>
              </a:r>
              <a:r>
                <a:rPr kumimoji="0" lang="en-US" sz="800" b="0" i="0" u="none" strike="noStrike" cap="none" normalizeH="0" baseline="0" smtClean="0">
                  <a:ln>
                    <a:noFill/>
                  </a:ln>
                  <a:solidFill>
                    <a:schemeClr val="tx1"/>
                  </a:solidFill>
                  <a:effectLst/>
                  <a:latin typeface="Arial" pitchFamily="34" charset="0"/>
                  <a:ea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48" name="Text Box 24"/>
            <p:cNvSpPr txBox="1">
              <a:spLocks noChangeArrowheads="1"/>
            </p:cNvSpPr>
            <p:nvPr/>
          </p:nvSpPr>
          <p:spPr bwMode="auto">
            <a:xfrm>
              <a:off x="5161" y="11008"/>
              <a:ext cx="522"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O</a:t>
              </a:r>
              <a:r>
                <a:rPr kumimoji="0" lang="en-US" sz="800" b="0" i="0" u="none" strike="noStrike" cap="none" normalizeH="0" baseline="0" smtClean="0">
                  <a:ln>
                    <a:noFill/>
                  </a:ln>
                  <a:solidFill>
                    <a:schemeClr val="tx1"/>
                  </a:solidFill>
                  <a:effectLst/>
                  <a:latin typeface="Arial" pitchFamily="34" charset="0"/>
                  <a:ea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7" name="Text Box 23"/>
            <p:cNvSpPr txBox="1">
              <a:spLocks noChangeArrowheads="1"/>
            </p:cNvSpPr>
            <p:nvPr/>
          </p:nvSpPr>
          <p:spPr bwMode="auto">
            <a:xfrm>
              <a:off x="5683" y="11851"/>
              <a:ext cx="626" cy="3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L</a:t>
              </a:r>
              <a:r>
                <a:rPr kumimoji="0" lang="en-US" sz="800" b="0" i="0" u="none" strike="noStrike" cap="none" normalizeH="0" baseline="0" smtClean="0">
                  <a:ln>
                    <a:noFill/>
                  </a:ln>
                  <a:solidFill>
                    <a:schemeClr val="tx1"/>
                  </a:solidFill>
                  <a:effectLst/>
                  <a:latin typeface="Arial" pitchFamily="34" charset="0"/>
                  <a:ea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6" name="Text Box 22"/>
            <p:cNvSpPr txBox="1">
              <a:spLocks noChangeArrowheads="1"/>
            </p:cNvSpPr>
            <p:nvPr/>
          </p:nvSpPr>
          <p:spPr bwMode="auto">
            <a:xfrm>
              <a:off x="7666" y="11008"/>
              <a:ext cx="626" cy="4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O</a:t>
              </a:r>
              <a:r>
                <a:rPr kumimoji="0" lang="en-US" sz="800" b="0" i="0" u="none" strike="noStrike" cap="none" normalizeH="0" baseline="0" smtClean="0">
                  <a:ln>
                    <a:noFill/>
                  </a:ln>
                  <a:solidFill>
                    <a:schemeClr val="tx1"/>
                  </a:solidFill>
                  <a:effectLst/>
                  <a:latin typeface="Arial" pitchFamily="34" charset="0"/>
                  <a:ea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45" name="Text Box 21"/>
            <p:cNvSpPr txBox="1">
              <a:spLocks noChangeArrowheads="1"/>
            </p:cNvSpPr>
            <p:nvPr/>
          </p:nvSpPr>
          <p:spPr bwMode="auto">
            <a:xfrm>
              <a:off x="8292" y="12061"/>
              <a:ext cx="522"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rPr>
                <a:t>L</a:t>
              </a:r>
              <a:r>
                <a:rPr kumimoji="0" lang="en-US" sz="800" b="0" i="0" u="none" strike="noStrike" cap="none" normalizeH="0" baseline="0" smtClean="0">
                  <a:ln>
                    <a:noFill/>
                  </a:ln>
                  <a:solidFill>
                    <a:schemeClr val="tx1"/>
                  </a:solidFill>
                  <a:effectLst/>
                  <a:latin typeface="Arial" pitchFamily="34" charset="0"/>
                  <a:ea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43" name="Text Box 19"/>
            <p:cNvSpPr txBox="1">
              <a:spLocks noChangeArrowheads="1"/>
            </p:cNvSpPr>
            <p:nvPr/>
          </p:nvSpPr>
          <p:spPr bwMode="auto">
            <a:xfrm>
              <a:off x="5266" y="13220"/>
              <a:ext cx="730"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41" name="Text Box 17"/>
            <p:cNvSpPr txBox="1">
              <a:spLocks noChangeArrowheads="1"/>
            </p:cNvSpPr>
            <p:nvPr/>
          </p:nvSpPr>
          <p:spPr bwMode="auto">
            <a:xfrm>
              <a:off x="7666" y="13220"/>
              <a:ext cx="1043" cy="52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040" name="Line 16"/>
            <p:cNvSpPr>
              <a:spLocks noChangeShapeType="1"/>
            </p:cNvSpPr>
            <p:nvPr/>
          </p:nvSpPr>
          <p:spPr bwMode="auto">
            <a:xfrm>
              <a:off x="3492" y="11535"/>
              <a:ext cx="0" cy="1159"/>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9" name="Line 15"/>
            <p:cNvSpPr>
              <a:spLocks noChangeShapeType="1"/>
            </p:cNvSpPr>
            <p:nvPr/>
          </p:nvSpPr>
          <p:spPr bwMode="auto">
            <a:xfrm>
              <a:off x="5683" y="11745"/>
              <a:ext cx="0" cy="949"/>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8" name="Line 14"/>
            <p:cNvSpPr>
              <a:spLocks noChangeShapeType="1"/>
            </p:cNvSpPr>
            <p:nvPr/>
          </p:nvSpPr>
          <p:spPr bwMode="auto">
            <a:xfrm>
              <a:off x="8292" y="12167"/>
              <a:ext cx="0" cy="527"/>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7" name="Text Box 13"/>
            <p:cNvSpPr txBox="1">
              <a:spLocks noChangeArrowheads="1"/>
            </p:cNvSpPr>
            <p:nvPr/>
          </p:nvSpPr>
          <p:spPr bwMode="auto">
            <a:xfrm>
              <a:off x="3283" y="12904"/>
              <a:ext cx="836" cy="4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chemeClr val="tx1"/>
                  </a:solidFill>
                  <a:effectLst/>
                  <a:latin typeface="Arial" pitchFamily="34" charset="0"/>
                  <a:ea typeface="Times New Roman" pitchFamily="18" charset="0"/>
                </a:rPr>
                <a:t>30</a:t>
              </a:r>
              <a:endParaRPr kumimoji="0" lang="ru-RU" sz="1800" b="0" i="0" u="none" strike="noStrike" cap="none" normalizeH="0" baseline="0" smtClean="0">
                <a:ln>
                  <a:noFill/>
                </a:ln>
                <a:solidFill>
                  <a:schemeClr val="tx1"/>
                </a:solidFill>
                <a:effectLst/>
                <a:latin typeface="Arial" pitchFamily="34" charset="0"/>
              </a:endParaRPr>
            </a:p>
          </p:txBody>
        </p:sp>
        <p:sp>
          <p:nvSpPr>
            <p:cNvPr id="1036" name="Text Box 12"/>
            <p:cNvSpPr txBox="1">
              <a:spLocks noChangeArrowheads="1"/>
            </p:cNvSpPr>
            <p:nvPr/>
          </p:nvSpPr>
          <p:spPr bwMode="auto">
            <a:xfrm>
              <a:off x="5474" y="12904"/>
              <a:ext cx="522" cy="3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chemeClr val="tx1"/>
                  </a:solidFill>
                  <a:effectLst/>
                  <a:latin typeface="Arial" pitchFamily="34" charset="0"/>
                  <a:ea typeface="Times New Roman" pitchFamily="18" charset="0"/>
                </a:rPr>
                <a:t>40</a:t>
              </a:r>
              <a:endParaRPr kumimoji="0" lang="ru-RU" sz="1800" b="0" i="0" u="none" strike="noStrike" cap="none" normalizeH="0" baseline="0" smtClean="0">
                <a:ln>
                  <a:noFill/>
                </a:ln>
                <a:solidFill>
                  <a:schemeClr val="tx1"/>
                </a:solidFill>
                <a:effectLst/>
                <a:latin typeface="Arial" pitchFamily="34" charset="0"/>
              </a:endParaRPr>
            </a:p>
          </p:txBody>
        </p:sp>
        <p:sp>
          <p:nvSpPr>
            <p:cNvPr id="1035" name="Text Box 11"/>
            <p:cNvSpPr txBox="1">
              <a:spLocks noChangeArrowheads="1"/>
            </p:cNvSpPr>
            <p:nvPr/>
          </p:nvSpPr>
          <p:spPr bwMode="auto">
            <a:xfrm>
              <a:off x="7979" y="12904"/>
              <a:ext cx="626" cy="4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chemeClr val="tx1"/>
                  </a:solidFill>
                  <a:effectLst/>
                  <a:latin typeface="Arial" pitchFamily="34" charset="0"/>
                  <a:ea typeface="Times New Roman" pitchFamily="18" charset="0"/>
                </a:rPr>
                <a:t>50</a:t>
              </a:r>
              <a:endParaRPr kumimoji="0" lang="ru-RU" sz="1800" b="0" i="0" u="none" strike="noStrike" cap="none" normalizeH="0" baseline="0" smtClean="0">
                <a:ln>
                  <a:noFill/>
                </a:ln>
                <a:solidFill>
                  <a:schemeClr val="tx1"/>
                </a:solidFill>
                <a:effectLst/>
                <a:latin typeface="Arial" pitchFamily="34" charset="0"/>
              </a:endParaRPr>
            </a:p>
          </p:txBody>
        </p:sp>
        <p:sp>
          <p:nvSpPr>
            <p:cNvPr id="1034" name="Arc 10"/>
            <p:cNvSpPr>
              <a:spLocks/>
            </p:cNvSpPr>
            <p:nvPr/>
          </p:nvSpPr>
          <p:spPr bwMode="auto">
            <a:xfrm flipH="1" flipV="1">
              <a:off x="2970" y="10586"/>
              <a:ext cx="522" cy="94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3" name="Arc 9"/>
            <p:cNvSpPr>
              <a:spLocks/>
            </p:cNvSpPr>
            <p:nvPr/>
          </p:nvSpPr>
          <p:spPr bwMode="auto">
            <a:xfrm flipV="1">
              <a:off x="3492" y="10586"/>
              <a:ext cx="730" cy="94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2" name="Arc 8"/>
            <p:cNvSpPr>
              <a:spLocks/>
            </p:cNvSpPr>
            <p:nvPr/>
          </p:nvSpPr>
          <p:spPr bwMode="auto">
            <a:xfrm flipH="1" flipV="1">
              <a:off x="5057" y="10692"/>
              <a:ext cx="626" cy="10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1" name="Arc 7"/>
            <p:cNvSpPr>
              <a:spLocks/>
            </p:cNvSpPr>
            <p:nvPr/>
          </p:nvSpPr>
          <p:spPr bwMode="auto">
            <a:xfrm flipV="1">
              <a:off x="5683" y="10692"/>
              <a:ext cx="626" cy="10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0" name="Arc 6"/>
            <p:cNvSpPr>
              <a:spLocks/>
            </p:cNvSpPr>
            <p:nvPr/>
          </p:nvSpPr>
          <p:spPr bwMode="auto">
            <a:xfrm flipH="1" flipV="1">
              <a:off x="7353" y="10902"/>
              <a:ext cx="730" cy="12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9" name="Arc 5"/>
            <p:cNvSpPr>
              <a:spLocks/>
            </p:cNvSpPr>
            <p:nvPr/>
          </p:nvSpPr>
          <p:spPr bwMode="auto">
            <a:xfrm flipV="1">
              <a:off x="8083" y="10902"/>
              <a:ext cx="626" cy="126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8" name="Arc 4"/>
            <p:cNvSpPr>
              <a:spLocks/>
            </p:cNvSpPr>
            <p:nvPr/>
          </p:nvSpPr>
          <p:spPr bwMode="auto">
            <a:xfrm flipV="1">
              <a:off x="3074" y="10059"/>
              <a:ext cx="627" cy="18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7" name="Arc 3"/>
            <p:cNvSpPr>
              <a:spLocks/>
            </p:cNvSpPr>
            <p:nvPr/>
          </p:nvSpPr>
          <p:spPr bwMode="auto">
            <a:xfrm flipV="1">
              <a:off x="5161" y="10059"/>
              <a:ext cx="940" cy="200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108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105" name="Rectangle 81"/>
          <p:cNvSpPr>
            <a:spLocks noChangeArrowheads="1"/>
          </p:cNvSpPr>
          <p:nvPr/>
        </p:nvSpPr>
        <p:spPr bwMode="auto">
          <a:xfrm>
            <a:off x="0" y="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ru-RU"/>
          </a:p>
        </p:txBody>
      </p:sp>
      <p:sp>
        <p:nvSpPr>
          <p:cNvPr id="1106" name="Rectangle 82"/>
          <p:cNvSpPr>
            <a:spLocks noChangeArrowheads="1"/>
          </p:cNvSpPr>
          <p:nvPr/>
        </p:nvSpPr>
        <p:spPr bwMode="auto">
          <a:xfrm>
            <a:off x="0" y="228600"/>
            <a:ext cx="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225902180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udiplom.ru/image/lekcii/economika/ekonomicheskaya_teoriya/image0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037" y="1772816"/>
            <a:ext cx="8160841" cy="3816424"/>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normAutofit fontScale="90000"/>
          </a:bodyPr>
          <a:lstStyle/>
          <a:p>
            <a:r>
              <a:rPr lang="ru-RU" dirty="0" smtClean="0"/>
              <a:t>Структура цены в сельском хозяйстве</a:t>
            </a:r>
            <a:endParaRPr lang="ru-RU" dirty="0"/>
          </a:p>
        </p:txBody>
      </p:sp>
    </p:spTree>
    <p:extLst>
      <p:ext uri="{BB962C8B-B14F-4D97-AF65-F5344CB8AC3E}">
        <p14:creationId xmlns:p14="http://schemas.microsoft.com/office/powerpoint/2010/main" val="288176695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Рента</a:t>
            </a:r>
            <a:endParaRPr lang="ru-RU" dirty="0"/>
          </a:p>
        </p:txBody>
      </p:sp>
      <p:sp>
        <p:nvSpPr>
          <p:cNvPr id="3" name="Содержимое 2"/>
          <p:cNvSpPr>
            <a:spLocks noGrp="1"/>
          </p:cNvSpPr>
          <p:nvPr>
            <p:ph sz="half" idx="1"/>
          </p:nvPr>
        </p:nvSpPr>
        <p:spPr>
          <a:xfrm>
            <a:off x="755576" y="1484784"/>
            <a:ext cx="4038600" cy="4525963"/>
          </a:xfrm>
        </p:spPr>
        <p:txBody>
          <a:bodyPr>
            <a:normAutofit fontScale="77500" lnSpcReduction="20000"/>
          </a:bodyPr>
          <a:lstStyle/>
          <a:p>
            <a:pPr algn="just"/>
            <a:r>
              <a:rPr lang="ru-RU" dirty="0" smtClean="0"/>
              <a:t>Рента вообще означает не просто доход от фактора производства, в данном случае земли, </a:t>
            </a:r>
            <a:r>
              <a:rPr lang="ru-RU" sz="3600" i="1" dirty="0" smtClean="0"/>
              <a:t>это - доход   от любого фактора производства, </a:t>
            </a:r>
            <a:r>
              <a:rPr lang="ru-RU" sz="3600" b="1" i="1" dirty="0" smtClean="0"/>
              <a:t>предложение которого неэластично. </a:t>
            </a:r>
            <a:endParaRPr lang="ru-RU" sz="3600" b="1" i="1" dirty="0"/>
          </a:p>
        </p:txBody>
      </p:sp>
      <p:sp>
        <p:nvSpPr>
          <p:cNvPr id="7" name="Содержимое 6"/>
          <p:cNvSpPr>
            <a:spLocks noGrp="1"/>
          </p:cNvSpPr>
          <p:nvPr>
            <p:ph sz="half" idx="2"/>
          </p:nvPr>
        </p:nvSpPr>
        <p:spPr/>
        <p:txBody>
          <a:bodyPr>
            <a:normAutofit fontScale="77500" lnSpcReduction="20000"/>
          </a:bodyPr>
          <a:lstStyle/>
          <a:p>
            <a:pPr algn="just"/>
            <a:r>
              <a:rPr lang="ru-RU" dirty="0" smtClean="0"/>
              <a:t>Следовательно, в соответствии с таким определением ренты неоклассической школой, рента может быть не только в сель</a:t>
            </a:r>
            <a:r>
              <a:rPr lang="en-US" dirty="0" smtClean="0"/>
              <a:t>c</a:t>
            </a:r>
            <a:r>
              <a:rPr lang="ru-RU" dirty="0" smtClean="0"/>
              <a:t>ком хозяйстве, но и везде, где ресурс (фактор производства) неэластичен. Например, в условиях любой естественной монополии  - будь то </a:t>
            </a:r>
            <a:r>
              <a:rPr lang="ru-RU" b="1" i="1" dirty="0" smtClean="0"/>
              <a:t>талант драматического актера, голос выдающегося певца,  уникальная коллекция, добыча нефти  и т.п.</a:t>
            </a:r>
            <a:endParaRPr lang="ru-RU" b="1" i="1" dirty="0"/>
          </a:p>
        </p:txBody>
      </p:sp>
    </p:spTree>
    <p:extLst>
      <p:ext uri="{BB962C8B-B14F-4D97-AF65-F5344CB8AC3E}">
        <p14:creationId xmlns:p14="http://schemas.microsoft.com/office/powerpoint/2010/main" val="58035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smtClean="0"/>
              <a:t>Цели общества</a:t>
            </a:r>
          </a:p>
        </p:txBody>
      </p:sp>
      <p:sp>
        <p:nvSpPr>
          <p:cNvPr id="22531" name="Rectangle 3"/>
          <p:cNvSpPr>
            <a:spLocks noGrp="1" noChangeArrowheads="1"/>
          </p:cNvSpPr>
          <p:nvPr>
            <p:ph type="body" idx="1"/>
          </p:nvPr>
        </p:nvSpPr>
        <p:spPr/>
        <p:txBody>
          <a:bodyPr/>
          <a:lstStyle/>
          <a:p>
            <a:pPr eaLnBrk="1" hangingPunct="1"/>
            <a:r>
              <a:rPr lang="ru-RU" b="1" i="1" smtClean="0"/>
              <a:t>экономический рост</a:t>
            </a:r>
            <a:r>
              <a:rPr lang="ru-RU" smtClean="0"/>
              <a:t> </a:t>
            </a:r>
            <a:r>
              <a:rPr lang="ru-RU" b="1" smtClean="0"/>
              <a:t>и </a:t>
            </a:r>
            <a:r>
              <a:rPr lang="ru-RU" b="1" i="1" smtClean="0"/>
              <a:t>развитие</a:t>
            </a:r>
          </a:p>
          <a:p>
            <a:pPr eaLnBrk="1" hangingPunct="1"/>
            <a:r>
              <a:rPr lang="ru-RU" b="1" i="1" smtClean="0"/>
              <a:t>экономическая эффективность</a:t>
            </a:r>
          </a:p>
          <a:p>
            <a:pPr eaLnBrk="1" hangingPunct="1"/>
            <a:r>
              <a:rPr lang="ru-RU" b="1" i="1" smtClean="0"/>
              <a:t>полная занятость</a:t>
            </a:r>
            <a:r>
              <a:rPr lang="ru-RU" smtClean="0"/>
              <a:t> </a:t>
            </a:r>
          </a:p>
          <a:p>
            <a:pPr eaLnBrk="1" hangingPunct="1"/>
            <a:r>
              <a:rPr lang="ru-RU" b="1" i="1" smtClean="0"/>
              <a:t>стабильность цен</a:t>
            </a:r>
            <a:r>
              <a:rPr lang="ru-RU" b="1" smtClean="0"/>
              <a:t> </a:t>
            </a:r>
            <a:r>
              <a:rPr lang="ru-RU" smtClean="0"/>
              <a:t>или </a:t>
            </a:r>
            <a:r>
              <a:rPr lang="ru-RU" b="1" i="1" smtClean="0"/>
              <a:t>отсутствие инфляции</a:t>
            </a:r>
            <a:r>
              <a:rPr lang="ru-RU" smtClean="0"/>
              <a:t> </a:t>
            </a:r>
          </a:p>
          <a:p>
            <a:pPr eaLnBrk="1" hangingPunct="1"/>
            <a:r>
              <a:rPr lang="ru-RU" b="1" i="1" smtClean="0"/>
              <a:t>экономическая свобода</a:t>
            </a:r>
            <a:r>
              <a:rPr lang="ru-RU" smtClean="0"/>
              <a:t> </a:t>
            </a:r>
          </a:p>
          <a:p>
            <a:pPr eaLnBrk="1" hangingPunct="1"/>
            <a:r>
              <a:rPr lang="ru-RU" b="1" i="1" smtClean="0"/>
              <a:t>социальная обеспеченность</a:t>
            </a:r>
            <a:r>
              <a:rPr lang="ru-RU" smtClean="0"/>
              <a:t>  </a:t>
            </a:r>
          </a:p>
        </p:txBody>
      </p:sp>
    </p:spTree>
    <p:extLst>
      <p:ext uri="{BB962C8B-B14F-4D97-AF65-F5344CB8AC3E}">
        <p14:creationId xmlns:p14="http://schemas.microsoft.com/office/powerpoint/2010/main" val="2958153275"/>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Земельная рента и цена земли</a:t>
            </a:r>
            <a:endParaRPr lang="ru-RU" dirty="0"/>
          </a:p>
        </p:txBody>
      </p:sp>
      <p:sp>
        <p:nvSpPr>
          <p:cNvPr id="3" name="Объект 2"/>
          <p:cNvSpPr>
            <a:spLocks noGrp="1"/>
          </p:cNvSpPr>
          <p:nvPr>
            <p:ph sz="half" idx="1"/>
          </p:nvPr>
        </p:nvSpPr>
        <p:spPr/>
        <p:txBody>
          <a:bodyPr>
            <a:normAutofit fontScale="62500" lnSpcReduction="20000"/>
          </a:bodyPr>
          <a:lstStyle/>
          <a:p>
            <a:pPr algn="just"/>
            <a:r>
              <a:rPr lang="ru-RU" sz="3400" dirty="0"/>
              <a:t>Особенностью земли как товара является то, что покупается не сама земля</a:t>
            </a:r>
            <a:r>
              <a:rPr lang="ru-RU" sz="3400" dirty="0">
                <a:solidFill>
                  <a:srgbClr val="C00000"/>
                </a:solidFill>
              </a:rPr>
              <a:t>, а доход, который она приносит.</a:t>
            </a:r>
            <a:r>
              <a:rPr lang="ru-RU" sz="3400" dirty="0"/>
              <a:t> Иными словами, покупается право на получение регулярного дохода в течение не­определенного периода времени. Владелец земельного участка намерен получить от продажи земельного участка такую сумму, поместив которую в банк можно получить доход в виде процен­та, равного ренте</a:t>
            </a:r>
            <a:r>
              <a:rPr lang="ru-RU" dirty="0"/>
              <a:t>. </a:t>
            </a:r>
          </a:p>
        </p:txBody>
      </p:sp>
      <p:sp>
        <p:nvSpPr>
          <p:cNvPr id="5" name="Объект 4"/>
          <p:cNvSpPr>
            <a:spLocks noGrp="1"/>
          </p:cNvSpPr>
          <p:nvPr>
            <p:ph sz="half" idx="2"/>
          </p:nvPr>
        </p:nvSpPr>
        <p:spPr/>
        <p:txBody>
          <a:bodyPr>
            <a:normAutofit fontScale="62500" lnSpcReduction="20000"/>
          </a:bodyPr>
          <a:lstStyle/>
          <a:p>
            <a:pPr algn="just"/>
            <a:r>
              <a:rPr lang="ru-RU" dirty="0"/>
              <a:t> </a:t>
            </a:r>
            <a:r>
              <a:rPr lang="ru-RU" sz="3800" b="1" dirty="0"/>
              <a:t>Земельная рента</a:t>
            </a:r>
            <a:r>
              <a:rPr lang="ru-RU" sz="3800" dirty="0"/>
              <a:t> — это цена услуг земли. Зе­мельная рента определяет цену земли. Чем выше рента от услуг участка земли, тем выше цена земли. Цена на землю определяет­ся путем капитализации ренты.</a:t>
            </a:r>
          </a:p>
        </p:txBody>
      </p:sp>
    </p:spTree>
    <p:extLst>
      <p:ext uri="{BB962C8B-B14F-4D97-AF65-F5344CB8AC3E}">
        <p14:creationId xmlns:p14="http://schemas.microsoft.com/office/powerpoint/2010/main" val="562714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Цена на землю</a:t>
            </a:r>
            <a:br>
              <a:rPr lang="ru-RU" dirty="0" smtClean="0"/>
            </a:br>
            <a:r>
              <a:rPr lang="ru-RU" sz="2400" dirty="0" smtClean="0"/>
              <a:t>представляет дисконтированную стоимость будущей земельной ренты</a:t>
            </a:r>
            <a:r>
              <a:rPr lang="ru-RU" sz="2400" b="1" i="1" dirty="0" smtClean="0"/>
              <a:t> </a:t>
            </a:r>
            <a:r>
              <a:rPr lang="en-US" sz="2400" b="1" i="1" dirty="0" smtClean="0"/>
              <a:t>R</a:t>
            </a:r>
            <a:endParaRPr lang="ru-RU" b="1" i="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Чем выше рента от услуг участка земли, тем выше цена земли</a:t>
                </a:r>
              </a:p>
              <a:p>
                <a:pPr marL="0" indent="0">
                  <a:buNone/>
                </a:pPr>
                <a:r>
                  <a:rPr lang="ru-RU" dirty="0" smtClean="0"/>
                  <a:t>Если </a:t>
                </a:r>
                <a:r>
                  <a:rPr lang="en-US" b="1" i="1" dirty="0" smtClean="0"/>
                  <a:t>R</a:t>
                </a:r>
                <a:r>
                  <a:rPr lang="en-US" sz="1800" b="1" i="1" dirty="0" smtClean="0"/>
                  <a:t>j </a:t>
                </a:r>
                <a:r>
                  <a:rPr lang="ru-RU" sz="1800" dirty="0" smtClean="0"/>
                  <a:t>– </a:t>
                </a:r>
                <a:r>
                  <a:rPr lang="ru-RU" dirty="0" smtClean="0"/>
                  <a:t>годовая стоимость ренты в </a:t>
                </a:r>
                <a:r>
                  <a:rPr lang="en-US" dirty="0" smtClean="0"/>
                  <a:t>j-</a:t>
                </a:r>
                <a:r>
                  <a:rPr lang="ru-RU" dirty="0" smtClean="0"/>
                  <a:t>м году, а  </a:t>
                </a:r>
                <a:r>
                  <a:rPr lang="en-US" b="1" dirty="0" smtClean="0"/>
                  <a:t>i</a:t>
                </a:r>
                <a:r>
                  <a:rPr lang="ru-RU" dirty="0" smtClean="0"/>
                  <a:t> – текущая рыночная ставка ссудного процента, то цена земли </a:t>
                </a:r>
                <a:r>
                  <a:rPr lang="en-US" b="1" i="1" dirty="0" smtClean="0"/>
                  <a:t>R</a:t>
                </a:r>
                <a:r>
                  <a:rPr lang="en-US" sz="1800" b="1" i="1" dirty="0" smtClean="0"/>
                  <a:t>L</a:t>
                </a:r>
                <a:r>
                  <a:rPr lang="en-US" dirty="0" smtClean="0"/>
                  <a:t> </a:t>
                </a:r>
                <a:r>
                  <a:rPr lang="ru-RU" dirty="0" smtClean="0"/>
                  <a:t>равна</a:t>
                </a:r>
              </a:p>
              <a:p>
                <a:pPr marL="0" fontAlgn="t">
                  <a:spcBef>
                    <a:spcPts val="0"/>
                  </a:spcBef>
                </a:pPr>
                <a:r>
                  <a:rPr lang="ru-RU" b="1" dirty="0" smtClean="0">
                    <a:solidFill>
                      <a:srgbClr val="FFFFFF"/>
                    </a:solidFill>
                  </a:rPr>
                  <a:t>5</a:t>
                </a:r>
                <a14:m>
                  <m:oMath xmlns:m="http://schemas.openxmlformats.org/officeDocument/2006/math">
                    <m:sSup>
                      <m:sSupPr>
                        <m:ctrlPr>
                          <a:rPr lang="en-US" b="1" i="1" smtClean="0">
                            <a:solidFill>
                              <a:srgbClr val="FFFFFF"/>
                            </a:solidFill>
                            <a:latin typeface="Cambria Math" panose="02040503050406030204" pitchFamily="18" charset="0"/>
                          </a:rPr>
                        </m:ctrlPr>
                      </m:sSupPr>
                      <m:e>
                        <m:r>
                          <a:rPr lang="en-US" b="1" i="1" smtClean="0">
                            <a:solidFill>
                              <a:srgbClr val="FFFFFF"/>
                            </a:solidFill>
                            <a:latin typeface="Cambria Math"/>
                          </a:rPr>
                          <m:t>𝒙</m:t>
                        </m:r>
                      </m:e>
                      <m:sup>
                        <m:r>
                          <a:rPr lang="en-US" b="1" i="1" smtClean="0">
                            <a:solidFill>
                              <a:srgbClr val="FFFFFF"/>
                            </a:solidFill>
                            <a:latin typeface="Cambria Math"/>
                          </a:rPr>
                          <m:t>𝟐</m:t>
                        </m:r>
                      </m:sup>
                    </m:sSup>
                  </m:oMath>
                </a14:m>
                <a:endParaRPr lang="ru-RU" dirty="0">
                  <a:latin typeface="Arial"/>
                </a:endParaRPr>
              </a:p>
              <a:p>
                <a:pPr marL="0" fontAlgn="t">
                  <a:spcBef>
                    <a:spcPts val="0"/>
                  </a:spcBef>
                </a:pPr>
                <a:r>
                  <a:rPr lang="ru-RU" b="1" dirty="0" smtClean="0">
                    <a:solidFill>
                      <a:srgbClr val="FFFFFF"/>
                    </a:solidFill>
                  </a:rPr>
                  <a:t>7000 (5000+2000)</a:t>
                </a:r>
                <a:endParaRPr lang="ru-RU" dirty="0" smtClean="0">
                  <a:latin typeface="Arial"/>
                </a:endParaRPr>
              </a:p>
              <a:p>
                <a:pPr marL="400050" lvl="1" indent="0" algn="ctr">
                  <a:buNone/>
                </a:pPr>
                <a:r>
                  <a:rPr lang="en-US" b="1" i="1" dirty="0" smtClean="0"/>
                  <a:t>R</a:t>
                </a:r>
                <a:r>
                  <a:rPr lang="en-US" sz="1400" b="1" i="1" dirty="0" smtClean="0"/>
                  <a:t>L =</a:t>
                </a:r>
                <a14:m>
                  <m:oMath xmlns:m="http://schemas.openxmlformats.org/officeDocument/2006/math">
                    <m:r>
                      <a:rPr lang="en-US" b="1" i="1" smtClean="0">
                        <a:latin typeface="Cambria Math"/>
                      </a:rPr>
                      <m:t>∑</m:t>
                    </m:r>
                    <m:r>
                      <a:rPr lang="en-US" b="1" i="1" dirty="0" smtClean="0">
                        <a:latin typeface="Cambria Math"/>
                      </a:rPr>
                      <m:t> </m:t>
                    </m:r>
                  </m:oMath>
                </a14:m>
                <a:r>
                  <a:rPr lang="en-US" b="1" i="0" dirty="0" smtClean="0">
                    <a:latin typeface="+mj-lt"/>
                  </a:rPr>
                  <a:t>Rj/(</a:t>
                </a:r>
                <a14:m>
                  <m:oMath xmlns:m="http://schemas.openxmlformats.org/officeDocument/2006/math">
                    <m:r>
                      <a:rPr lang="en-US" b="1" i="1" dirty="0" smtClean="0">
                        <a:latin typeface="Cambria Math"/>
                      </a:rPr>
                      <m:t>𝟏</m:t>
                    </m:r>
                    <m:r>
                      <a:rPr lang="en-US" b="1" i="1" dirty="0" smtClean="0">
                        <a:latin typeface="Cambria Math"/>
                      </a:rPr>
                      <m:t>−</m:t>
                    </m:r>
                    <m:r>
                      <a:rPr lang="en-US" b="1" i="1" dirty="0" smtClean="0">
                        <a:latin typeface="Cambria Math"/>
                      </a:rPr>
                      <m:t>𝒊</m:t>
                    </m:r>
                    <m:r>
                      <a:rPr lang="en-US" b="1" i="1" dirty="0" smtClean="0">
                        <a:latin typeface="Cambria Math"/>
                      </a:rPr>
                      <m:t>)</m:t>
                    </m:r>
                    <m:sSup>
                      <m:sSupPr>
                        <m:ctrlPr>
                          <a:rPr lang="en-US" b="1" i="1" dirty="0" smtClean="0">
                            <a:latin typeface="Cambria Math" panose="02040503050406030204" pitchFamily="18" charset="0"/>
                          </a:rPr>
                        </m:ctrlPr>
                      </m:sSupPr>
                      <m:e/>
                      <m:sup>
                        <m:r>
                          <a:rPr lang="en-US" b="1" i="1" dirty="0" smtClean="0">
                            <a:latin typeface="Cambria Math"/>
                          </a:rPr>
                          <m:t>𝒋</m:t>
                        </m:r>
                      </m:sup>
                    </m:sSup>
                  </m:oMath>
                </a14:m>
                <a:endParaRPr lang="ru-RU" b="1" i="1"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852" t="-1752" r="-1704"/>
                </a:stretch>
              </a:blipFill>
            </p:spPr>
            <p:txBody>
              <a:bodyPr/>
              <a:lstStyle/>
              <a:p>
                <a:r>
                  <a:rPr lang="ru-RU">
                    <a:noFill/>
                  </a:rPr>
                  <a:t> </a:t>
                </a:r>
              </a:p>
            </p:txBody>
          </p:sp>
        </mc:Fallback>
      </mc:AlternateContent>
    </p:spTree>
    <p:extLst>
      <p:ext uri="{BB962C8B-B14F-4D97-AF65-F5344CB8AC3E}">
        <p14:creationId xmlns:p14="http://schemas.microsoft.com/office/powerpoint/2010/main" val="210480096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Цена земли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4294967295"/>
              </p:nvPr>
            </p:nvSpPr>
            <p:spPr>
              <a:xfrm>
                <a:off x="0" y="1600200"/>
                <a:ext cx="8229600" cy="4525963"/>
              </a:xfrm>
            </p:spPr>
            <p:txBody>
              <a:bodyPr>
                <a:normAutofit fontScale="85000" lnSpcReduction="10000"/>
              </a:bodyPr>
              <a:lstStyle/>
              <a:p>
                <a:r>
                  <a:rPr lang="ru-RU" dirty="0" smtClean="0"/>
                  <a:t>Срок службы участка земли бесконечен. Поэтому суммирование начинается с 1 и уходит в </a:t>
                </a:r>
                <a:r>
                  <a:rPr lang="ru-RU" sz="4400" dirty="0" smtClean="0"/>
                  <a:t>∞.</a:t>
                </a:r>
              </a:p>
              <a:p>
                <a:r>
                  <a:rPr lang="ru-RU" dirty="0" smtClean="0"/>
                  <a:t>Поскольку </a:t>
                </a:r>
                <a:r>
                  <a:rPr lang="ru-RU" b="1" i="1" dirty="0" smtClean="0"/>
                  <a:t>1/</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a:rPr>
                          <m:t>(</m:t>
                        </m:r>
                        <m:r>
                          <a:rPr lang="en-US" b="1" i="1" dirty="0" smtClean="0">
                            <a:latin typeface="Cambria Math"/>
                          </a:rPr>
                          <m:t>𝟏</m:t>
                        </m:r>
                        <m:r>
                          <a:rPr lang="en-US" b="1" i="1" dirty="0" smtClean="0">
                            <a:latin typeface="Cambria Math"/>
                          </a:rPr>
                          <m:t>−</m:t>
                        </m:r>
                        <m:r>
                          <a:rPr lang="en-US" b="1" i="1" dirty="0" smtClean="0">
                            <a:latin typeface="Cambria Math"/>
                          </a:rPr>
                          <m:t>𝒊</m:t>
                        </m:r>
                        <m:r>
                          <a:rPr lang="en-US" b="1" i="1" dirty="0" smtClean="0">
                            <a:latin typeface="Cambria Math"/>
                          </a:rPr>
                          <m:t>)</m:t>
                        </m:r>
                      </m:e>
                      <m:sup>
                        <m:r>
                          <a:rPr lang="en-US" b="1" i="1" dirty="0" smtClean="0">
                            <a:latin typeface="Cambria Math"/>
                          </a:rPr>
                          <m:t>𝒋</m:t>
                        </m:r>
                      </m:sup>
                    </m:sSup>
                  </m:oMath>
                </a14:m>
                <a:r>
                  <a:rPr lang="en-US" dirty="0" smtClean="0"/>
                  <a:t> </a:t>
                </a:r>
                <a:r>
                  <a:rPr lang="ru-RU" dirty="0" smtClean="0"/>
                  <a:t> становится все меньше с возрастанием </a:t>
                </a:r>
                <a:r>
                  <a:rPr lang="en-US" b="1" i="1" dirty="0" smtClean="0"/>
                  <a:t>j </a:t>
                </a:r>
                <a:r>
                  <a:rPr lang="ru-RU" dirty="0" smtClean="0"/>
                  <a:t>количество , добавляемое  к получаемой сумме , постепенно приближается к </a:t>
                </a:r>
                <a:r>
                  <a:rPr lang="ru-RU" b="1" i="1" dirty="0" smtClean="0"/>
                  <a:t>0</a:t>
                </a:r>
                <a:r>
                  <a:rPr lang="en-US" dirty="0" smtClean="0"/>
                  <a:t> </a:t>
                </a:r>
                <a:r>
                  <a:rPr lang="ru-RU" dirty="0" smtClean="0"/>
                  <a:t>, по мере того как </a:t>
                </a:r>
                <a:r>
                  <a:rPr lang="en-US" b="1" i="1" dirty="0" smtClean="0"/>
                  <a:t>j </a:t>
                </a:r>
                <a:r>
                  <a:rPr lang="ru-RU" dirty="0" smtClean="0"/>
                  <a:t> приближается к </a:t>
                </a:r>
                <a:r>
                  <a:rPr lang="ru-RU" b="1" i="1" dirty="0" smtClean="0"/>
                  <a:t>∞. </a:t>
                </a:r>
                <a:r>
                  <a:rPr lang="ru-RU" dirty="0" smtClean="0"/>
                  <a:t>Сумма в уравнении достигает предела, когда </a:t>
                </a:r>
                <a:r>
                  <a:rPr lang="en-US" b="1" i="1" dirty="0" smtClean="0"/>
                  <a:t>Rj</a:t>
                </a:r>
                <a:r>
                  <a:rPr lang="ru-RU" b="1" i="1" dirty="0" smtClean="0"/>
                  <a:t> </a:t>
                </a:r>
                <a:r>
                  <a:rPr lang="ru-RU" dirty="0" smtClean="0"/>
                  <a:t>одинакова за каждый год. Этот предел равен</a:t>
                </a:r>
              </a:p>
              <a:p>
                <a:pPr marL="0" indent="0" algn="ctr">
                  <a:buNone/>
                </a:pPr>
                <a:r>
                  <a:rPr lang="en-US" sz="4700" b="1" i="1" dirty="0" smtClean="0"/>
                  <a:t>R</a:t>
                </a:r>
                <a:r>
                  <a:rPr lang="en-US" sz="2100" b="1" i="1" dirty="0" smtClean="0"/>
                  <a:t>L</a:t>
                </a:r>
                <a:r>
                  <a:rPr lang="ru-RU" sz="4700" b="1" i="1" dirty="0" smtClean="0"/>
                  <a:t> = </a:t>
                </a:r>
                <a14:m>
                  <m:oMath xmlns:m="http://schemas.openxmlformats.org/officeDocument/2006/math">
                    <m:f>
                      <m:fPr>
                        <m:ctrlPr>
                          <a:rPr lang="ru-RU" sz="4700" b="1" i="1" smtClean="0">
                            <a:latin typeface="Cambria Math" panose="02040503050406030204" pitchFamily="18" charset="0"/>
                          </a:rPr>
                        </m:ctrlPr>
                      </m:fPr>
                      <m:num>
                        <m:r>
                          <a:rPr lang="en-US" sz="4700" b="1" i="1" smtClean="0">
                            <a:latin typeface="Cambria Math"/>
                          </a:rPr>
                          <m:t>𝑹</m:t>
                        </m:r>
                      </m:num>
                      <m:den>
                        <m:r>
                          <a:rPr lang="en-US" sz="4700" b="1" i="1" smtClean="0">
                            <a:latin typeface="Cambria Math"/>
                          </a:rPr>
                          <m:t>𝒊</m:t>
                        </m:r>
                      </m:den>
                    </m:f>
                  </m:oMath>
                </a14:m>
                <a:endParaRPr lang="en-US" sz="4700" dirty="0" smtClean="0"/>
              </a:p>
              <a:p>
                <a:pPr marL="0" indent="0" algn="ctr">
                  <a:buNone/>
                </a:pPr>
                <a:endParaRPr lang="ru-RU" sz="4700" dirty="0" smtClean="0"/>
              </a:p>
              <a:p>
                <a:endParaRPr lang="ru-RU" dirty="0" smtClean="0"/>
              </a:p>
              <a:p>
                <a:endParaRPr lang="ru-RU" i="1" dirty="0"/>
              </a:p>
            </p:txBody>
          </p:sp>
        </mc:Choice>
        <mc:Fallback xmlns="">
          <p:sp>
            <p:nvSpPr>
              <p:cNvPr id="3" name="Объект 2"/>
              <p:cNvSpPr>
                <a:spLocks noGrp="1" noRot="1" noChangeAspect="1" noMove="1" noResize="1" noEditPoints="1" noAdjustHandles="1" noChangeArrowheads="1" noChangeShapeType="1" noTextEdit="1"/>
              </p:cNvSpPr>
              <p:nvPr>
                <p:ph idx="4294967295"/>
              </p:nvPr>
            </p:nvSpPr>
            <p:spPr>
              <a:xfrm>
                <a:off x="0" y="1600200"/>
                <a:ext cx="8229600" cy="4525963"/>
              </a:xfrm>
              <a:blipFill rotWithShape="1">
                <a:blip r:embed="rId2" cstate="print"/>
                <a:stretch>
                  <a:fillRect l="-1185" t="-2022" r="-2148"/>
                </a:stretch>
              </a:blipFill>
            </p:spPr>
            <p:txBody>
              <a:bodyPr/>
              <a:lstStyle/>
              <a:p>
                <a:r>
                  <a:rPr lang="ru-RU">
                    <a:noFill/>
                  </a:rPr>
                  <a:t> </a:t>
                </a:r>
              </a:p>
            </p:txBody>
          </p:sp>
        </mc:Fallback>
      </mc:AlternateContent>
    </p:spTree>
    <p:extLst>
      <p:ext uri="{BB962C8B-B14F-4D97-AF65-F5344CB8AC3E}">
        <p14:creationId xmlns:p14="http://schemas.microsoft.com/office/powerpoint/2010/main" val="1955718689"/>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smtClean="0"/>
              <a:t>Расчет цены земли</a:t>
            </a:r>
            <a:br>
              <a:rPr lang="ru-RU" dirty="0" smtClean="0"/>
            </a:br>
            <a:r>
              <a:rPr lang="ru-RU" dirty="0" smtClean="0"/>
              <a:t>(условный пример)</a:t>
            </a:r>
            <a:endParaRPr lang="ru-RU" dirty="0"/>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lstStyle/>
              <a:p>
                <a:r>
                  <a:rPr lang="ru-RU" dirty="0" smtClean="0"/>
                  <a:t>Если </a:t>
                </a:r>
                <a:r>
                  <a:rPr lang="en-US" dirty="0" smtClean="0"/>
                  <a:t>R = 1000</a:t>
                </a:r>
                <a:r>
                  <a:rPr lang="ru-RU" dirty="0" smtClean="0"/>
                  <a:t>руб., а </a:t>
                </a:r>
                <a:r>
                  <a:rPr lang="en-US" dirty="0" smtClean="0"/>
                  <a:t>i= 10%</a:t>
                </a:r>
              </a:p>
              <a:p>
                <a:r>
                  <a:rPr lang="en-US" sz="4000" i="1" dirty="0" smtClean="0"/>
                  <a:t>RL  = </a:t>
                </a:r>
                <a14:m>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a:rPr>
                          <m:t>1000</m:t>
                        </m:r>
                      </m:num>
                      <m:den>
                        <m:r>
                          <a:rPr lang="en-US" sz="4000" b="0" i="1" smtClean="0">
                            <a:latin typeface="Cambria Math"/>
                          </a:rPr>
                          <m:t>0,1</m:t>
                        </m:r>
                      </m:den>
                    </m:f>
                  </m:oMath>
                </a14:m>
                <a:r>
                  <a:rPr lang="en-US" sz="4000" dirty="0" smtClean="0"/>
                  <a:t> = 10000 </a:t>
                </a:r>
                <a:r>
                  <a:rPr lang="ru-RU" sz="4000" dirty="0" smtClean="0"/>
                  <a:t>руб.</a:t>
                </a:r>
                <a:endParaRPr lang="ru-RU" sz="4000"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rotWithShape="1">
                <a:blip r:embed="rId2" cstate="print"/>
                <a:stretch>
                  <a:fillRect l="-2296" t="-1752"/>
                </a:stretch>
              </a:blipFill>
            </p:spPr>
            <p:txBody>
              <a:bodyPr/>
              <a:lstStyle/>
              <a:p>
                <a:r>
                  <a:rPr lang="ru-RU">
                    <a:noFill/>
                  </a:rPr>
                  <a:t> </a:t>
                </a:r>
              </a:p>
            </p:txBody>
          </p:sp>
        </mc:Fallback>
      </mc:AlternateContent>
    </p:spTree>
    <p:extLst>
      <p:ext uri="{BB962C8B-B14F-4D97-AF65-F5344CB8AC3E}">
        <p14:creationId xmlns:p14="http://schemas.microsoft.com/office/powerpoint/2010/main" val="1723870025"/>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Арендная плата</a:t>
            </a:r>
            <a:endParaRPr lang="ru-RU" dirty="0"/>
          </a:p>
        </p:txBody>
      </p:sp>
      <p:sp>
        <p:nvSpPr>
          <p:cNvPr id="3" name="Объект 2"/>
          <p:cNvSpPr>
            <a:spLocks noGrp="1"/>
          </p:cNvSpPr>
          <p:nvPr>
            <p:ph idx="1"/>
          </p:nvPr>
        </p:nvSpPr>
        <p:spPr/>
        <p:txBody>
          <a:bodyPr>
            <a:normAutofit fontScale="25000" lnSpcReduction="20000"/>
          </a:bodyPr>
          <a:lstStyle/>
          <a:p>
            <a:pPr algn="just"/>
            <a:r>
              <a:rPr lang="ru-RU" sz="9600" dirty="0"/>
              <a:t>Арендная плата включает кроме ренты амортизацию на постройки и сооружения (которые находятся на земле), а также процент на вложенный капитал. Если собственник земли сделал какие-то улучшения, то он должен и возместить стоимость этих сооружений, и получить процент на затраченный капитал (ведь он мог положить капитал в банк и спокойно жить, получая проценты). </a:t>
            </a:r>
            <a:endParaRPr lang="ru-RU" sz="9600" dirty="0" smtClean="0"/>
          </a:p>
          <a:p>
            <a:pPr algn="just"/>
            <a:endParaRPr lang="ru-RU" sz="7400" dirty="0"/>
          </a:p>
          <a:p>
            <a:pPr algn="just"/>
            <a:r>
              <a:rPr lang="ru-RU" sz="9600" dirty="0" smtClean="0"/>
              <a:t>Строительство </a:t>
            </a:r>
            <a:r>
              <a:rPr lang="ru-RU" sz="9600" dirty="0"/>
              <a:t>зданий и сооружений на земле, затраты, связанные с улучшением плодородия, развитие инфраструктуры приводят к тому, что в составе арендной платы все большую долю составляют амортизация и процент на капитальные вложения — рента «разбухает». Происходит это потому, что земельный собственник стремится учесть эти вложения, поднимая арендную плату</a:t>
            </a:r>
            <a:r>
              <a:rPr lang="ru-RU" sz="9600" dirty="0" smtClean="0"/>
              <a:t>.</a:t>
            </a:r>
          </a:p>
          <a:p>
            <a:pPr marL="0" indent="0">
              <a:buNone/>
            </a:pPr>
            <a:r>
              <a:rPr lang="ru-RU" sz="9600" dirty="0"/>
              <a:t/>
            </a:r>
            <a:br>
              <a:rPr lang="ru-RU" sz="9600" dirty="0"/>
            </a:br>
            <a:endParaRPr lang="ru-RU" sz="9600" dirty="0"/>
          </a:p>
        </p:txBody>
      </p:sp>
    </p:spTree>
    <p:extLst>
      <p:ext uri="{BB962C8B-B14F-4D97-AF65-F5344CB8AC3E}">
        <p14:creationId xmlns:p14="http://schemas.microsoft.com/office/powerpoint/2010/main" val="87777667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Контракт по аренде</a:t>
            </a:r>
            <a:endParaRPr lang="ru-RU" dirty="0"/>
          </a:p>
        </p:txBody>
      </p:sp>
      <p:sp>
        <p:nvSpPr>
          <p:cNvPr id="3" name="Объект 2"/>
          <p:cNvSpPr>
            <a:spLocks noGrp="1"/>
          </p:cNvSpPr>
          <p:nvPr>
            <p:ph idx="1"/>
          </p:nvPr>
        </p:nvSpPr>
        <p:spPr/>
        <p:txBody>
          <a:bodyPr>
            <a:normAutofit fontScale="70000" lnSpcReduction="20000"/>
          </a:bodyPr>
          <a:lstStyle/>
          <a:p>
            <a:pPr algn="just"/>
            <a:r>
              <a:rPr lang="ru-RU" dirty="0" smtClean="0"/>
              <a:t>Чем </a:t>
            </a:r>
            <a:r>
              <a:rPr lang="ru-RU" dirty="0"/>
              <a:t>короче по времени контракт, тем быстрее можно поднять арендную плату, мотивируя это улучшенными качествами земли или развитой инфраструктурой хозяйства. Поэтому арендаторы стремятся осуществить такие вложения, которые полностью окупятся за период аренды. Отсюда известная противоположность интересов. Собственники земли стремятся сократить сроки аренды, а арендаторы стремятся ее увеличить. Не случайно, что в Западной Европе сложилась традиция сдачи земли под постройки сроком на 99 лет. За этот период стоимость могла быть целиком списана, а само здание приходило в полную негодность. </a:t>
            </a:r>
            <a:endParaRPr lang="ru-RU" dirty="0" smtClean="0"/>
          </a:p>
          <a:p>
            <a:pPr algn="just"/>
            <a:r>
              <a:rPr lang="ru-RU" dirty="0" smtClean="0"/>
              <a:t>Арендный </a:t>
            </a:r>
            <a:r>
              <a:rPr lang="ru-RU" dirty="0"/>
              <a:t>договор в Бельгии (где в начале 90-х годов арендовалось 68% всех земель) заключается обычно на срок не менее 9 лет, хотя в этой стране существует практика договоров и на более длительный срок.</a:t>
            </a:r>
          </a:p>
        </p:txBody>
      </p:sp>
    </p:spTree>
    <p:extLst>
      <p:ext uri="{BB962C8B-B14F-4D97-AF65-F5344CB8AC3E}">
        <p14:creationId xmlns:p14="http://schemas.microsoft.com/office/powerpoint/2010/main" val="2469025313"/>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normAutofit/>
          </a:bodyPr>
          <a:lstStyle/>
          <a:p>
            <a:pPr marL="0" indent="0" algn="ctr">
              <a:buNone/>
            </a:pPr>
            <a:r>
              <a:rPr lang="ru-RU" sz="4800" b="1" dirty="0" smtClean="0"/>
              <a:t>5.</a:t>
            </a:r>
            <a:endParaRPr lang="ru-RU" sz="4800" b="1" dirty="0"/>
          </a:p>
        </p:txBody>
      </p:sp>
    </p:spTree>
    <p:extLst>
      <p:ext uri="{BB962C8B-B14F-4D97-AF65-F5344CB8AC3E}">
        <p14:creationId xmlns:p14="http://schemas.microsoft.com/office/powerpoint/2010/main" val="320565066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Предпринимательская способность</a:t>
            </a:r>
            <a:endParaRPr lang="ru-RU" dirty="0"/>
          </a:p>
        </p:txBody>
      </p:sp>
      <p:sp>
        <p:nvSpPr>
          <p:cNvPr id="3" name="Объект 2"/>
          <p:cNvSpPr>
            <a:spLocks noGrp="1"/>
          </p:cNvSpPr>
          <p:nvPr>
            <p:ph idx="1"/>
          </p:nvPr>
        </p:nvSpPr>
        <p:spPr/>
        <p:txBody>
          <a:bodyPr/>
          <a:lstStyle/>
          <a:p>
            <a:pPr marL="0" indent="0" algn="just">
              <a:buNone/>
            </a:pPr>
            <a:r>
              <a:rPr lang="ru-RU" dirty="0" smtClean="0"/>
              <a:t>- это способность человека(его знания и умения, моральные и психологические качества) эффективно использовать сочетание ресурсов(материальных , финансовых, человеческих и т.д.) для производства материальных благ, принимать грамотные управленческие решения, видеть рынок, создавать новшества, идти на риск.</a:t>
            </a:r>
            <a:endParaRPr lang="ru-RU" dirty="0"/>
          </a:p>
        </p:txBody>
      </p:sp>
    </p:spTree>
    <p:extLst>
      <p:ext uri="{BB962C8B-B14F-4D97-AF65-F5344CB8AC3E}">
        <p14:creationId xmlns:p14="http://schemas.microsoft.com/office/powerpoint/2010/main" val="256083381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r>
              <a:rPr lang="ru-RU" smtClean="0"/>
              <a:t>Экономика развития</a:t>
            </a:r>
            <a:br>
              <a:rPr lang="ru-RU" smtClean="0"/>
            </a:br>
            <a:r>
              <a:rPr lang="ru-RU" sz="2000" smtClean="0"/>
              <a:t>по Й.Шумпетеру (1883-1950)</a:t>
            </a:r>
            <a:endParaRPr lang="ru-RU" smtClean="0"/>
          </a:p>
        </p:txBody>
      </p:sp>
      <p:sp>
        <p:nvSpPr>
          <p:cNvPr id="17411" name="Содержимое 2"/>
          <p:cNvSpPr>
            <a:spLocks noGrp="1"/>
          </p:cNvSpPr>
          <p:nvPr>
            <p:ph sz="half" idx="1"/>
          </p:nvPr>
        </p:nvSpPr>
        <p:spPr/>
        <p:txBody>
          <a:bodyPr/>
          <a:lstStyle/>
          <a:p>
            <a:pPr algn="just"/>
            <a:r>
              <a:rPr lang="ru-RU" sz="1400" b="1" i="1" smtClean="0"/>
              <a:t>Экономический рост</a:t>
            </a:r>
            <a:r>
              <a:rPr lang="ru-RU" sz="1400" smtClean="0"/>
              <a:t> — это увеличение производства и потребления одних и тех же товаров и услуг (в частности, почтовых карет) со временем. </a:t>
            </a:r>
            <a:r>
              <a:rPr lang="ru-RU" sz="2400" b="1" i="1" smtClean="0"/>
              <a:t>Экономическое развитие</a:t>
            </a:r>
            <a:r>
              <a:rPr lang="ru-RU" sz="2400" smtClean="0"/>
              <a:t> — это прежде всего появление чего-то нового, неизвестного ранее (например, железных дорог), или, иначе говоря, </a:t>
            </a:r>
            <a:r>
              <a:rPr lang="ru-RU" sz="2400" b="1" i="1" smtClean="0"/>
              <a:t>инновация</a:t>
            </a:r>
            <a:r>
              <a:rPr lang="ru-RU" sz="2400" smtClean="0"/>
              <a:t>. </a:t>
            </a:r>
          </a:p>
        </p:txBody>
      </p:sp>
      <p:pic>
        <p:nvPicPr>
          <p:cNvPr id="17412" name="Picture 2" descr="D:\Мои документы\Фото  и изображения\schumpeter.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076825" y="1628775"/>
            <a:ext cx="3455988" cy="3887788"/>
          </a:xfrm>
          <a:noFill/>
        </p:spPr>
      </p:pic>
    </p:spTree>
    <p:extLst>
      <p:ext uri="{BB962C8B-B14F-4D97-AF65-F5344CB8AC3E}">
        <p14:creationId xmlns:p14="http://schemas.microsoft.com/office/powerpoint/2010/main" val="179860097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5"/>
          <p:cNvSpPr>
            <a:spLocks noGrp="1"/>
          </p:cNvSpPr>
          <p:nvPr>
            <p:ph type="title"/>
          </p:nvPr>
        </p:nvSpPr>
        <p:spPr/>
        <p:txBody>
          <a:bodyPr/>
          <a:lstStyle/>
          <a:p>
            <a:r>
              <a:rPr lang="ru-RU" smtClean="0"/>
              <a:t>Экономика развития</a:t>
            </a:r>
          </a:p>
        </p:txBody>
      </p:sp>
      <p:sp>
        <p:nvSpPr>
          <p:cNvPr id="18435" name="Текст 6"/>
          <p:cNvSpPr>
            <a:spLocks noGrp="1"/>
          </p:cNvSpPr>
          <p:nvPr>
            <p:ph type="body" idx="1"/>
          </p:nvPr>
        </p:nvSpPr>
        <p:spPr/>
        <p:txBody>
          <a:bodyPr>
            <a:normAutofit fontScale="92500" lnSpcReduction="20000"/>
          </a:bodyPr>
          <a:lstStyle/>
          <a:p>
            <a:r>
              <a:rPr lang="ru-RU" smtClean="0"/>
              <a:t>"Теория экономического развития" Шумпетера</a:t>
            </a:r>
          </a:p>
        </p:txBody>
      </p:sp>
      <p:sp>
        <p:nvSpPr>
          <p:cNvPr id="18436" name="Содержимое 2"/>
          <p:cNvSpPr>
            <a:spLocks noGrp="1"/>
          </p:cNvSpPr>
          <p:nvPr>
            <p:ph sz="half" idx="2"/>
          </p:nvPr>
        </p:nvSpPr>
        <p:spPr/>
        <p:txBody>
          <a:bodyPr/>
          <a:lstStyle/>
          <a:p>
            <a:pPr algn="just"/>
            <a:r>
              <a:rPr lang="ru-RU" sz="1800" smtClean="0"/>
              <a:t>В отличие от Вальраса, который исследовал условия статического равновесия, разрабатывает </a:t>
            </a:r>
            <a:r>
              <a:rPr lang="ru-RU" sz="1800" b="1" smtClean="0"/>
              <a:t>теорию экономического развития</a:t>
            </a:r>
            <a:r>
              <a:rPr lang="ru-RU" sz="1800" smtClean="0"/>
              <a:t>, ставя во главу угла те внутренние факторы, которые вызывают экономическое развитие системы. Само слово "развитие" - это уже новость для неоклассической теории, поскольку, как известно, она тяготела к рассмотрению статических задач.</a:t>
            </a:r>
          </a:p>
        </p:txBody>
      </p:sp>
      <p:sp>
        <p:nvSpPr>
          <p:cNvPr id="18437" name="Текст 7"/>
          <p:cNvSpPr>
            <a:spLocks noGrp="1"/>
          </p:cNvSpPr>
          <p:nvPr>
            <p:ph type="body" sz="quarter" idx="3"/>
          </p:nvPr>
        </p:nvSpPr>
        <p:spPr/>
        <p:txBody>
          <a:bodyPr/>
          <a:lstStyle/>
          <a:p>
            <a:r>
              <a:rPr lang="ru-RU" sz="1400" smtClean="0"/>
              <a:t>Факторы, которые "взрывают" равновесие рыночной системы изнутри.</a:t>
            </a:r>
          </a:p>
        </p:txBody>
      </p:sp>
      <p:sp>
        <p:nvSpPr>
          <p:cNvPr id="18438" name="Содержимое 8"/>
          <p:cNvSpPr>
            <a:spLocks noGrp="1"/>
          </p:cNvSpPr>
          <p:nvPr>
            <p:ph sz="quarter" idx="4"/>
          </p:nvPr>
        </p:nvSpPr>
        <p:spPr/>
        <p:txBody>
          <a:bodyPr>
            <a:normAutofit lnSpcReduction="10000"/>
          </a:bodyPr>
          <a:lstStyle/>
          <a:p>
            <a:pPr algn="just">
              <a:buFontTx/>
              <a:buNone/>
            </a:pPr>
            <a:r>
              <a:rPr lang="ru-RU" sz="1600" smtClean="0"/>
              <a:t>Этими внутренними факторами становятся новые производственные комбинации, которые и определяют динамические изменения в экономике. Шумпетер выделяет несколько видов принципиально новых комбинаций факторов производства:</a:t>
            </a:r>
          </a:p>
          <a:p>
            <a:pPr algn="just"/>
            <a:r>
              <a:rPr lang="ru-RU" sz="1600" b="1" smtClean="0"/>
              <a:t>создание нового продукта,</a:t>
            </a:r>
          </a:p>
          <a:p>
            <a:pPr algn="just"/>
            <a:r>
              <a:rPr lang="ru-RU" sz="1600" b="1" smtClean="0"/>
              <a:t>использование новой технологии производства,</a:t>
            </a:r>
          </a:p>
          <a:p>
            <a:pPr algn="just"/>
            <a:r>
              <a:rPr lang="ru-RU" sz="1600" b="1" smtClean="0"/>
              <a:t>использование новой организации производства,</a:t>
            </a:r>
          </a:p>
          <a:p>
            <a:pPr algn="just"/>
            <a:r>
              <a:rPr lang="ru-RU" sz="1600" b="1" smtClean="0"/>
              <a:t>открытие новых рынков сбыта и источников сырья,</a:t>
            </a:r>
          </a:p>
          <a:p>
            <a:pPr algn="just"/>
            <a:r>
              <a:rPr lang="ru-RU" sz="1600" b="1" smtClean="0"/>
              <a:t>подрыв монополии конкурентов.</a:t>
            </a:r>
          </a:p>
          <a:p>
            <a:endParaRPr lang="ru-RU" sz="1600" smtClean="0"/>
          </a:p>
        </p:txBody>
      </p:sp>
    </p:spTree>
    <p:extLst>
      <p:ext uri="{BB962C8B-B14F-4D97-AF65-F5344CB8AC3E}">
        <p14:creationId xmlns:p14="http://schemas.microsoft.com/office/powerpoint/2010/main" val="2933590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idx="4294967295"/>
          </p:nvPr>
        </p:nvSpPr>
        <p:spPr>
          <a:xfrm>
            <a:off x="0" y="1600200"/>
            <a:ext cx="8229600" cy="4525963"/>
          </a:xfrm>
        </p:spPr>
        <p:txBody>
          <a:bodyPr/>
          <a:lstStyle/>
          <a:p>
            <a:pPr algn="ctr" eaLnBrk="1" hangingPunct="1">
              <a:buFontTx/>
              <a:buNone/>
            </a:pPr>
            <a:r>
              <a:rPr lang="ru-RU" sz="6000" smtClean="0"/>
              <a:t>2.</a:t>
            </a:r>
          </a:p>
        </p:txBody>
      </p:sp>
    </p:spTree>
    <p:extLst>
      <p:ext uri="{BB962C8B-B14F-4D97-AF65-F5344CB8AC3E}">
        <p14:creationId xmlns:p14="http://schemas.microsoft.com/office/powerpoint/2010/main" val="3151308728"/>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mp;Rcy;&amp;icy;&amp;scy;. 10. &amp;Ncy;&amp;ocy;&amp;vcy;&amp;ocy;&amp;vcy;&amp;vcy;&amp;iecy;&amp;dcy;&amp;iecy;&amp;ncy;&amp;icy;&amp;yacy; &amp;pcy;&amp;ocy; &amp;SHcy;&amp;ucy;&amp;mcy;&amp;pcy;&amp;iecy;&amp;tcy;&amp;iecy;&amp;rcy;&amp;uc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085218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noChangeAspect="1"/>
          </p:cNvGrpSpPr>
          <p:nvPr/>
        </p:nvGrpSpPr>
        <p:grpSpPr bwMode="auto">
          <a:xfrm>
            <a:off x="468313" y="908050"/>
            <a:ext cx="11593512" cy="5661025"/>
            <a:chOff x="1967" y="2256"/>
            <a:chExt cx="7574" cy="4461"/>
          </a:xfrm>
        </p:grpSpPr>
        <p:sp>
          <p:nvSpPr>
            <p:cNvPr id="20485" name="AutoShape 3"/>
            <p:cNvSpPr>
              <a:spLocks noChangeAspect="1" noChangeArrowheads="1"/>
            </p:cNvSpPr>
            <p:nvPr/>
          </p:nvSpPr>
          <p:spPr bwMode="auto">
            <a:xfrm>
              <a:off x="1967" y="2256"/>
              <a:ext cx="7574" cy="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endParaRPr lang="ru-RU" sz="6000" smtClean="0">
                <a:solidFill>
                  <a:srgbClr val="000000"/>
                </a:solidFill>
              </a:endParaRPr>
            </a:p>
          </p:txBody>
        </p:sp>
        <p:sp>
          <p:nvSpPr>
            <p:cNvPr id="20486" name="Line 4"/>
            <p:cNvSpPr>
              <a:spLocks noChangeShapeType="1"/>
            </p:cNvSpPr>
            <p:nvPr/>
          </p:nvSpPr>
          <p:spPr bwMode="auto">
            <a:xfrm flipV="1">
              <a:off x="2996" y="2395"/>
              <a:ext cx="1" cy="2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487" name="Line 5"/>
            <p:cNvSpPr>
              <a:spLocks noChangeShapeType="1"/>
            </p:cNvSpPr>
            <p:nvPr/>
          </p:nvSpPr>
          <p:spPr bwMode="auto">
            <a:xfrm>
              <a:off x="2996" y="4764"/>
              <a:ext cx="2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488" name="Arc 6"/>
            <p:cNvSpPr>
              <a:spLocks/>
            </p:cNvSpPr>
            <p:nvPr/>
          </p:nvSpPr>
          <p:spPr bwMode="auto">
            <a:xfrm>
              <a:off x="2996" y="2813"/>
              <a:ext cx="2057" cy="1951"/>
            </a:xfrm>
            <a:custGeom>
              <a:avLst/>
              <a:gdLst>
                <a:gd name="T0" fmla="*/ 0 w 21600"/>
                <a:gd name="T1" fmla="*/ 0 h 21600"/>
                <a:gd name="T2" fmla="*/ 196 w 21600"/>
                <a:gd name="T3" fmla="*/ 176 h 21600"/>
                <a:gd name="T4" fmla="*/ 0 w 21600"/>
                <a:gd name="T5" fmla="*/ 1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489" name="Text Box 7"/>
            <p:cNvSpPr txBox="1">
              <a:spLocks noChangeArrowheads="1"/>
            </p:cNvSpPr>
            <p:nvPr/>
          </p:nvSpPr>
          <p:spPr bwMode="auto">
            <a:xfrm>
              <a:off x="2902" y="2535"/>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A</a:t>
              </a:r>
              <a:endParaRPr lang="ru-RU" sz="1800" smtClean="0">
                <a:solidFill>
                  <a:srgbClr val="000000"/>
                </a:solidFill>
              </a:endParaRPr>
            </a:p>
          </p:txBody>
        </p:sp>
        <p:sp>
          <p:nvSpPr>
            <p:cNvPr id="20490" name="Text Box 8"/>
            <p:cNvSpPr txBox="1">
              <a:spLocks noChangeArrowheads="1"/>
            </p:cNvSpPr>
            <p:nvPr/>
          </p:nvSpPr>
          <p:spPr bwMode="auto">
            <a:xfrm>
              <a:off x="3183" y="2535"/>
              <a:ext cx="37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B</a:t>
              </a:r>
              <a:endParaRPr lang="ru-RU" sz="1800" smtClean="0">
                <a:solidFill>
                  <a:srgbClr val="000000"/>
                </a:solidFill>
              </a:endParaRPr>
            </a:p>
          </p:txBody>
        </p:sp>
        <p:sp>
          <p:nvSpPr>
            <p:cNvPr id="20491" name="Text Box 9"/>
            <p:cNvSpPr txBox="1">
              <a:spLocks noChangeArrowheads="1"/>
            </p:cNvSpPr>
            <p:nvPr/>
          </p:nvSpPr>
          <p:spPr bwMode="auto">
            <a:xfrm>
              <a:off x="3557" y="2674"/>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C</a:t>
              </a:r>
              <a:endParaRPr lang="ru-RU" sz="1800" smtClean="0">
                <a:solidFill>
                  <a:srgbClr val="000000"/>
                </a:solidFill>
              </a:endParaRPr>
            </a:p>
          </p:txBody>
        </p:sp>
        <p:sp>
          <p:nvSpPr>
            <p:cNvPr id="20492" name="Text Box 10"/>
            <p:cNvSpPr txBox="1">
              <a:spLocks noChangeArrowheads="1"/>
            </p:cNvSpPr>
            <p:nvPr/>
          </p:nvSpPr>
          <p:spPr bwMode="auto">
            <a:xfrm>
              <a:off x="4118" y="2953"/>
              <a:ext cx="37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D</a:t>
              </a:r>
              <a:endParaRPr lang="ru-RU" sz="1800" smtClean="0">
                <a:solidFill>
                  <a:srgbClr val="000000"/>
                </a:solidFill>
              </a:endParaRPr>
            </a:p>
          </p:txBody>
        </p:sp>
        <p:sp>
          <p:nvSpPr>
            <p:cNvPr id="20493" name="Text Box 11"/>
            <p:cNvSpPr txBox="1">
              <a:spLocks noChangeArrowheads="1"/>
            </p:cNvSpPr>
            <p:nvPr/>
          </p:nvSpPr>
          <p:spPr bwMode="auto">
            <a:xfrm>
              <a:off x="4585" y="3371"/>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E</a:t>
              </a:r>
              <a:endParaRPr lang="ru-RU" sz="1800" smtClean="0">
                <a:solidFill>
                  <a:srgbClr val="000000"/>
                </a:solidFill>
              </a:endParaRPr>
            </a:p>
          </p:txBody>
        </p:sp>
        <p:sp>
          <p:nvSpPr>
            <p:cNvPr id="20494" name="Text Box 12"/>
            <p:cNvSpPr txBox="1">
              <a:spLocks noChangeArrowheads="1"/>
            </p:cNvSpPr>
            <p:nvPr/>
          </p:nvSpPr>
          <p:spPr bwMode="auto">
            <a:xfrm>
              <a:off x="5053" y="448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F</a:t>
              </a:r>
              <a:endParaRPr lang="ru-RU" sz="1800" smtClean="0">
                <a:solidFill>
                  <a:srgbClr val="000000"/>
                </a:solidFill>
              </a:endParaRPr>
            </a:p>
          </p:txBody>
        </p:sp>
        <p:sp>
          <p:nvSpPr>
            <p:cNvPr id="20495" name="Text Box 13"/>
            <p:cNvSpPr txBox="1">
              <a:spLocks noChangeArrowheads="1"/>
            </p:cNvSpPr>
            <p:nvPr/>
          </p:nvSpPr>
          <p:spPr bwMode="auto">
            <a:xfrm>
              <a:off x="2622" y="2535"/>
              <a:ext cx="466"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r>
                <a:rPr lang="ru-RU" sz="900" smtClean="0">
                  <a:solidFill>
                    <a:srgbClr val="000000"/>
                  </a:solidFill>
                  <a:latin typeface="Verdana" pitchFamily="34" charset="0"/>
                </a:rPr>
                <a:t>  </a:t>
              </a:r>
            </a:p>
            <a:p>
              <a:pPr eaLnBrk="1" fontAlgn="base" hangingPunct="1">
                <a:spcBef>
                  <a:spcPct val="0"/>
                </a:spcBef>
                <a:spcAft>
                  <a:spcPct val="0"/>
                </a:spcAft>
              </a:pPr>
              <a:endParaRPr lang="ru-RU" sz="900" smtClean="0">
                <a:solidFill>
                  <a:srgbClr val="000000"/>
                </a:solidFill>
                <a:latin typeface="Verdana" pitchFamily="34" charset="0"/>
              </a:endParaRPr>
            </a:p>
            <a:p>
              <a:pPr eaLnBrk="1" fontAlgn="base" hangingPunct="1">
                <a:spcBef>
                  <a:spcPct val="0"/>
                </a:spcBef>
                <a:spcAft>
                  <a:spcPct val="0"/>
                </a:spcAft>
              </a:pPr>
              <a:r>
                <a:rPr lang="ru-RU" sz="900" smtClean="0">
                  <a:solidFill>
                    <a:srgbClr val="000000"/>
                  </a:solidFill>
                  <a:latin typeface="Verdana" pitchFamily="34" charset="0"/>
                </a:rPr>
                <a:t>  </a:t>
              </a:r>
              <a:endParaRPr lang="ru-RU" sz="1800" smtClean="0">
                <a:solidFill>
                  <a:srgbClr val="000000"/>
                </a:solidFill>
              </a:endParaRPr>
            </a:p>
          </p:txBody>
        </p:sp>
        <p:sp>
          <p:nvSpPr>
            <p:cNvPr id="20496" name="Line 14"/>
            <p:cNvSpPr>
              <a:spLocks noChangeShapeType="1"/>
            </p:cNvSpPr>
            <p:nvPr/>
          </p:nvSpPr>
          <p:spPr bwMode="auto">
            <a:xfrm>
              <a:off x="2996" y="3092"/>
              <a:ext cx="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497" name="Line 15"/>
            <p:cNvSpPr>
              <a:spLocks noChangeShapeType="1"/>
            </p:cNvSpPr>
            <p:nvPr/>
          </p:nvSpPr>
          <p:spPr bwMode="auto">
            <a:xfrm>
              <a:off x="2996" y="351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498" name="Line 16"/>
            <p:cNvSpPr>
              <a:spLocks noChangeShapeType="1"/>
            </p:cNvSpPr>
            <p:nvPr/>
          </p:nvSpPr>
          <p:spPr bwMode="auto">
            <a:xfrm>
              <a:off x="2996" y="4347"/>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499" name="Line 17"/>
            <p:cNvSpPr>
              <a:spLocks noChangeShapeType="1"/>
            </p:cNvSpPr>
            <p:nvPr/>
          </p:nvSpPr>
          <p:spPr bwMode="auto">
            <a:xfrm>
              <a:off x="2996" y="3929"/>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500" name="Line 18"/>
            <p:cNvSpPr>
              <a:spLocks noChangeShapeType="1"/>
            </p:cNvSpPr>
            <p:nvPr/>
          </p:nvSpPr>
          <p:spPr bwMode="auto">
            <a:xfrm>
              <a:off x="3370"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501" name="Line 19"/>
            <p:cNvSpPr>
              <a:spLocks noChangeShapeType="1"/>
            </p:cNvSpPr>
            <p:nvPr/>
          </p:nvSpPr>
          <p:spPr bwMode="auto">
            <a:xfrm>
              <a:off x="3744"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502" name="Line 20"/>
            <p:cNvSpPr>
              <a:spLocks noChangeShapeType="1"/>
            </p:cNvSpPr>
            <p:nvPr/>
          </p:nvSpPr>
          <p:spPr bwMode="auto">
            <a:xfrm>
              <a:off x="4211"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503" name="Line 21"/>
            <p:cNvSpPr>
              <a:spLocks noChangeShapeType="1"/>
            </p:cNvSpPr>
            <p:nvPr/>
          </p:nvSpPr>
          <p:spPr bwMode="auto">
            <a:xfrm>
              <a:off x="4679"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ru-RU" sz="6000" smtClean="0">
                <a:solidFill>
                  <a:srgbClr val="000000"/>
                </a:solidFill>
              </a:endParaRPr>
            </a:p>
          </p:txBody>
        </p:sp>
        <p:sp>
          <p:nvSpPr>
            <p:cNvPr id="20504" name="Text Box 22"/>
            <p:cNvSpPr txBox="1">
              <a:spLocks noChangeArrowheads="1"/>
            </p:cNvSpPr>
            <p:nvPr/>
          </p:nvSpPr>
          <p:spPr bwMode="auto">
            <a:xfrm>
              <a:off x="2724" y="4743"/>
              <a:ext cx="281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0        1       2        3        4      5</a:t>
              </a:r>
              <a:endParaRPr lang="ru-RU" sz="1800" smtClean="0">
                <a:solidFill>
                  <a:srgbClr val="000000"/>
                </a:solidFill>
              </a:endParaRPr>
            </a:p>
          </p:txBody>
        </p:sp>
        <p:sp>
          <p:nvSpPr>
            <p:cNvPr id="20505" name="Text Box 23"/>
            <p:cNvSpPr txBox="1">
              <a:spLocks noChangeArrowheads="1"/>
            </p:cNvSpPr>
            <p:nvPr/>
          </p:nvSpPr>
          <p:spPr bwMode="auto">
            <a:xfrm>
              <a:off x="2911" y="5161"/>
              <a:ext cx="25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ctr" eaLnBrk="1" fontAlgn="base" hangingPunct="1">
                <a:spcBef>
                  <a:spcPct val="0"/>
                </a:spcBef>
                <a:spcAft>
                  <a:spcPct val="0"/>
                </a:spcAft>
              </a:pPr>
              <a:r>
                <a:rPr lang="ru-RU" sz="1600" b="1" smtClean="0">
                  <a:solidFill>
                    <a:srgbClr val="000000"/>
                  </a:solidFill>
                </a:rPr>
                <a:t>Масло ( тонн)</a:t>
              </a:r>
            </a:p>
          </p:txBody>
        </p:sp>
        <p:sp>
          <p:nvSpPr>
            <p:cNvPr id="20506" name="Text Box 24"/>
            <p:cNvSpPr txBox="1">
              <a:spLocks noChangeArrowheads="1"/>
            </p:cNvSpPr>
            <p:nvPr/>
          </p:nvSpPr>
          <p:spPr bwMode="auto">
            <a:xfrm>
              <a:off x="2248" y="2953"/>
              <a:ext cx="466"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ctr" eaLnBrk="1" fontAlgn="base" hangingPunct="1">
                <a:spcBef>
                  <a:spcPct val="0"/>
                </a:spcBef>
                <a:spcAft>
                  <a:spcPct val="0"/>
                </a:spcAft>
              </a:pPr>
              <a:r>
                <a:rPr lang="ru-RU" sz="1600" b="1" smtClean="0">
                  <a:solidFill>
                    <a:srgbClr val="000000"/>
                  </a:solidFill>
                </a:rPr>
                <a:t>Оружие (тыс.шт)</a:t>
              </a:r>
            </a:p>
          </p:txBody>
        </p:sp>
        <p:sp>
          <p:nvSpPr>
            <p:cNvPr id="20507" name="Text Box 25"/>
            <p:cNvSpPr txBox="1">
              <a:spLocks noChangeArrowheads="1"/>
            </p:cNvSpPr>
            <p:nvPr/>
          </p:nvSpPr>
          <p:spPr bwMode="auto">
            <a:xfrm>
              <a:off x="3557" y="3621"/>
              <a:ext cx="36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U</a:t>
              </a:r>
              <a:endParaRPr lang="ru-RU" sz="1800" smtClean="0">
                <a:solidFill>
                  <a:srgbClr val="000000"/>
                </a:solidFill>
              </a:endParaRPr>
            </a:p>
          </p:txBody>
        </p:sp>
        <p:sp>
          <p:nvSpPr>
            <p:cNvPr id="20508" name="Text Box 26"/>
            <p:cNvSpPr txBox="1">
              <a:spLocks noChangeArrowheads="1"/>
            </p:cNvSpPr>
            <p:nvPr/>
          </p:nvSpPr>
          <p:spPr bwMode="auto">
            <a:xfrm>
              <a:off x="4866" y="2814"/>
              <a:ext cx="2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0"/>
                </a:spcBef>
                <a:spcAft>
                  <a:spcPct val="0"/>
                </a:spcAft>
              </a:pPr>
              <a:r>
                <a:rPr lang="en-US" sz="1200" smtClean="0">
                  <a:solidFill>
                    <a:srgbClr val="000000"/>
                  </a:solidFill>
                </a:rPr>
                <a:t>I</a:t>
              </a:r>
              <a:endParaRPr lang="ru-RU" sz="1800" smtClean="0">
                <a:solidFill>
                  <a:srgbClr val="000000"/>
                </a:solidFill>
              </a:endParaRPr>
            </a:p>
          </p:txBody>
        </p:sp>
      </p:grpSp>
      <p:sp>
        <p:nvSpPr>
          <p:cNvPr id="20483" name="Text Box 27"/>
          <p:cNvSpPr txBox="1">
            <a:spLocks noChangeArrowheads="1"/>
          </p:cNvSpPr>
          <p:nvPr/>
        </p:nvSpPr>
        <p:spPr bwMode="auto">
          <a:xfrm>
            <a:off x="3435350" y="5938838"/>
            <a:ext cx="344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50000"/>
              </a:spcBef>
              <a:spcAft>
                <a:spcPct val="0"/>
              </a:spcAft>
            </a:pPr>
            <a:endParaRPr lang="ru-RU" sz="1800" smtClean="0">
              <a:solidFill>
                <a:srgbClr val="000000"/>
              </a:solidFill>
            </a:endParaRPr>
          </a:p>
        </p:txBody>
      </p:sp>
      <p:sp>
        <p:nvSpPr>
          <p:cNvPr id="20484" name="Text Box 28"/>
          <p:cNvSpPr txBox="1">
            <a:spLocks noChangeArrowheads="1"/>
          </p:cNvSpPr>
          <p:nvPr/>
        </p:nvSpPr>
        <p:spPr bwMode="auto">
          <a:xfrm>
            <a:off x="827088" y="5734050"/>
            <a:ext cx="806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fontAlgn="base" hangingPunct="1">
              <a:spcBef>
                <a:spcPct val="50000"/>
              </a:spcBef>
              <a:spcAft>
                <a:spcPct val="0"/>
              </a:spcAft>
            </a:pPr>
            <a:r>
              <a:rPr lang="ru-RU" sz="2000" b="1" smtClean="0">
                <a:solidFill>
                  <a:srgbClr val="000000"/>
                </a:solidFill>
              </a:rPr>
              <a:t>Кривая производственных возможностей (КПВ)</a:t>
            </a:r>
          </a:p>
        </p:txBody>
      </p:sp>
    </p:spTree>
    <p:extLst>
      <p:ext uri="{BB962C8B-B14F-4D97-AF65-F5344CB8AC3E}">
        <p14:creationId xmlns:p14="http://schemas.microsoft.com/office/powerpoint/2010/main" val="2796956308"/>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Предпринимательский доход</a:t>
            </a:r>
            <a:endParaRPr lang="ru-RU" dirty="0"/>
          </a:p>
        </p:txBody>
      </p:sp>
      <p:sp>
        <p:nvSpPr>
          <p:cNvPr id="6" name="Объект 5"/>
          <p:cNvSpPr>
            <a:spLocks noGrp="1"/>
          </p:cNvSpPr>
          <p:nvPr>
            <p:ph sz="half" idx="1"/>
          </p:nvPr>
        </p:nvSpPr>
        <p:spPr/>
        <p:txBody>
          <a:bodyPr/>
          <a:lstStyle/>
          <a:p>
            <a:pPr algn="just"/>
            <a:r>
              <a:rPr lang="ru-RU" sz="2000" b="1" dirty="0"/>
              <a:t>Предпринимательский доход</a:t>
            </a:r>
            <a:r>
              <a:rPr lang="ru-RU" sz="2000" dirty="0"/>
              <a:t> — это та плата, которую получает предприниматель за свою организаторскую работу по объединению и использованию экономических ресурсов, за риск убытков от использования этих ресурсов, за хозяйственные инициативы (инновации) и монопольную рыночную власть</a:t>
            </a:r>
            <a:r>
              <a:rPr lang="ru-RU" sz="2000" dirty="0" smtClean="0"/>
              <a:t>.</a:t>
            </a:r>
            <a:endParaRPr lang="ru-RU" sz="2000" dirty="0"/>
          </a:p>
        </p:txBody>
      </p:sp>
      <p:sp>
        <p:nvSpPr>
          <p:cNvPr id="8" name="Объект 7"/>
          <p:cNvSpPr>
            <a:spLocks noGrp="1"/>
          </p:cNvSpPr>
          <p:nvPr>
            <p:ph sz="half" idx="2"/>
          </p:nvPr>
        </p:nvSpPr>
        <p:spPr/>
        <p:txBody>
          <a:bodyPr/>
          <a:lstStyle/>
          <a:p>
            <a:pPr algn="just"/>
            <a:r>
              <a:rPr lang="ru-RU" sz="1600" dirty="0"/>
              <a:t>В экономической теории предпринимательский доход делят на две части, образующие основу нормальной прибыли и экономической прибыли. К первой относят как бы </a:t>
            </a:r>
            <a:r>
              <a:rPr lang="ru-RU" sz="1600" b="1" dirty="0">
                <a:solidFill>
                  <a:srgbClr val="C00000"/>
                </a:solidFill>
              </a:rPr>
              <a:t>гарантированный доход предпринимателя, своего рода его заработную плату</a:t>
            </a:r>
            <a:r>
              <a:rPr lang="ru-RU" sz="1600" dirty="0"/>
              <a:t>; ко второй — </a:t>
            </a:r>
            <a:r>
              <a:rPr lang="ru-RU" sz="1600" b="1" dirty="0">
                <a:solidFill>
                  <a:schemeClr val="accent2"/>
                </a:solidFill>
              </a:rPr>
              <a:t>плату за риск, инновации, монопольную власть</a:t>
            </a:r>
            <a:r>
              <a:rPr lang="ru-RU" sz="1600" dirty="0"/>
              <a:t>. Понятно, что величина предпринимательского дохода колеблется прежде всего за счет второй составляющей.</a:t>
            </a:r>
          </a:p>
          <a:p>
            <a:pPr algn="just"/>
            <a:endParaRPr lang="ru-RU" sz="1600" dirty="0"/>
          </a:p>
        </p:txBody>
      </p:sp>
    </p:spTree>
    <p:extLst>
      <p:ext uri="{BB962C8B-B14F-4D97-AF65-F5344CB8AC3E}">
        <p14:creationId xmlns:p14="http://schemas.microsoft.com/office/powerpoint/2010/main" val="47065721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Риск</a:t>
            </a:r>
            <a:endParaRPr lang="ru-RU" dirty="0"/>
          </a:p>
        </p:txBody>
      </p:sp>
      <p:sp>
        <p:nvSpPr>
          <p:cNvPr id="3" name="Объект 2"/>
          <p:cNvSpPr>
            <a:spLocks noGrp="1"/>
          </p:cNvSpPr>
          <p:nvPr>
            <p:ph idx="1"/>
          </p:nvPr>
        </p:nvSpPr>
        <p:spPr/>
        <p:txBody>
          <a:bodyPr/>
          <a:lstStyle/>
          <a:p>
            <a:pPr algn="just"/>
            <a:r>
              <a:rPr lang="ru-RU" sz="2400" b="1" i="1" dirty="0"/>
              <a:t>Риск</a:t>
            </a:r>
            <a:r>
              <a:rPr lang="ru-RU" sz="2400" dirty="0"/>
              <a:t> - главная отличительная черта предпринимателя, а целью осуществления предпринимательской деятельности является максимизация дохода с помощью выявления наиболее эффективной комбинации факторов производства. Никто не гарантирует предпринимателю, что конечным результатом его деятельности будет доход или он понесет убыток</a:t>
            </a:r>
          </a:p>
        </p:txBody>
      </p:sp>
    </p:spTree>
    <p:extLst>
      <p:ext uri="{BB962C8B-B14F-4D97-AF65-F5344CB8AC3E}">
        <p14:creationId xmlns:p14="http://schemas.microsoft.com/office/powerpoint/2010/main" val="824595430"/>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sp>
        <p:nvSpPr>
          <p:cNvPr id="3" name="Объект 2"/>
          <p:cNvSpPr>
            <a:spLocks noGrp="1"/>
          </p:cNvSpPr>
          <p:nvPr>
            <p:ph idx="4294967295"/>
          </p:nvPr>
        </p:nvSpPr>
        <p:spPr>
          <a:xfrm>
            <a:off x="0" y="1600200"/>
            <a:ext cx="8229600" cy="4525963"/>
          </a:xfrm>
        </p:spPr>
        <p:txBody>
          <a:bodyPr/>
          <a:lstStyle/>
          <a:p>
            <a:pPr algn="just"/>
            <a:r>
              <a:rPr lang="ru-RU" b="1" i="1" dirty="0"/>
              <a:t>Экономическая прибыль</a:t>
            </a:r>
            <a:r>
              <a:rPr lang="ru-RU" dirty="0"/>
              <a:t> – это остаток после вычета всех издержек упущенных возможностей (явных и </a:t>
            </a:r>
            <a:r>
              <a:rPr lang="ru-RU" dirty="0" smtClean="0"/>
              <a:t>неявных) </a:t>
            </a:r>
            <a:r>
              <a:rPr lang="ru-RU" dirty="0"/>
              <a:t>из валовой выручки фирмы. Источники экономической прибыли связаны с функциями предпринимателя в экономической системе и особенностями предпринимательских способностей как особого ресурса</a:t>
            </a:r>
          </a:p>
        </p:txBody>
      </p:sp>
    </p:spTree>
    <p:extLst>
      <p:ext uri="{BB962C8B-B14F-4D97-AF65-F5344CB8AC3E}">
        <p14:creationId xmlns:p14="http://schemas.microsoft.com/office/powerpoint/2010/main" val="317553081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предпринимателя</a:t>
            </a:r>
            <a:endParaRPr lang="ru-RU" dirty="0"/>
          </a:p>
        </p:txBody>
      </p:sp>
      <p:sp>
        <p:nvSpPr>
          <p:cNvPr id="3" name="Объект 2"/>
          <p:cNvSpPr>
            <a:spLocks noGrp="1"/>
          </p:cNvSpPr>
          <p:nvPr>
            <p:ph idx="1"/>
          </p:nvPr>
        </p:nvSpPr>
        <p:spPr/>
        <p:txBody>
          <a:bodyPr/>
          <a:lstStyle/>
          <a:p>
            <a:r>
              <a:rPr lang="ru-RU" dirty="0"/>
              <a:t>соединение ресурсов для производства товара или услуги;</a:t>
            </a:r>
          </a:p>
          <a:p>
            <a:r>
              <a:rPr lang="ru-RU" dirty="0"/>
              <a:t>принятие основных управленческих решений;</a:t>
            </a:r>
          </a:p>
          <a:p>
            <a:r>
              <a:rPr lang="ru-RU" dirty="0"/>
              <a:t>внедрение инноваций;</a:t>
            </a:r>
          </a:p>
          <a:p>
            <a:r>
              <a:rPr lang="ru-RU" dirty="0"/>
              <a:t>несение ответственности за риск.</a:t>
            </a:r>
          </a:p>
        </p:txBody>
      </p:sp>
    </p:spTree>
    <p:extLst>
      <p:ext uri="{BB962C8B-B14F-4D97-AF65-F5344CB8AC3E}">
        <p14:creationId xmlns:p14="http://schemas.microsoft.com/office/powerpoint/2010/main" val="283376024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tx1"/>
                </a:solidFill>
              </a:rPr>
              <a:t>Черты предпринимателя</a:t>
            </a:r>
            <a:endParaRPr lang="ru-RU" b="1" dirty="0">
              <a:solidFill>
                <a:schemeClr val="tx1"/>
              </a:solidFill>
            </a:endParaRPr>
          </a:p>
        </p:txBody>
      </p:sp>
      <p:sp>
        <p:nvSpPr>
          <p:cNvPr id="3" name="Объект 2"/>
          <p:cNvSpPr>
            <a:spLocks noGrp="1"/>
          </p:cNvSpPr>
          <p:nvPr>
            <p:ph idx="1"/>
          </p:nvPr>
        </p:nvSpPr>
        <p:spPr>
          <a:xfrm>
            <a:off x="323528" y="1484784"/>
            <a:ext cx="8229600" cy="4525963"/>
          </a:xfrm>
        </p:spPr>
        <p:txBody>
          <a:bodyPr/>
          <a:lstStyle/>
          <a:p>
            <a:r>
              <a:rPr lang="ru-RU" b="1" dirty="0" smtClean="0">
                <a:solidFill>
                  <a:schemeClr val="accent2"/>
                </a:solidFill>
              </a:rPr>
              <a:t>Видеть рынок !</a:t>
            </a:r>
          </a:p>
          <a:p>
            <a:r>
              <a:rPr lang="ru-RU" b="1" dirty="0" smtClean="0">
                <a:solidFill>
                  <a:srgbClr val="C00000"/>
                </a:solidFill>
              </a:rPr>
              <a:t>Идти на риск !!</a:t>
            </a:r>
          </a:p>
          <a:p>
            <a:r>
              <a:rPr lang="ru-RU" b="1" dirty="0" smtClean="0">
                <a:solidFill>
                  <a:srgbClr val="00B050"/>
                </a:solidFill>
              </a:rPr>
              <a:t>Идти на инновации!!!</a:t>
            </a:r>
            <a:endParaRPr lang="ru-RU" b="1" dirty="0">
              <a:solidFill>
                <a:srgbClr val="00B050"/>
              </a:solidFill>
            </a:endParaRPr>
          </a:p>
        </p:txBody>
      </p:sp>
    </p:spTree>
    <p:extLst>
      <p:ext uri="{BB962C8B-B14F-4D97-AF65-F5344CB8AC3E}">
        <p14:creationId xmlns:p14="http://schemas.microsoft.com/office/powerpoint/2010/main" val="208813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000" dirty="0" smtClean="0"/>
              <a:t>Творческие и предпринимательские </a:t>
            </a:r>
            <a:r>
              <a:rPr lang="ru-RU" sz="2000" dirty="0"/>
              <a:t>способности, необходимые для потенциального предпринимателя — </a:t>
            </a:r>
            <a:br>
              <a:rPr lang="ru-RU" sz="2000" dirty="0"/>
            </a:br>
            <a:endParaRPr lang="ru-RU" sz="2000" dirty="0"/>
          </a:p>
        </p:txBody>
      </p:sp>
      <p:sp>
        <p:nvSpPr>
          <p:cNvPr id="3" name="Объект 2"/>
          <p:cNvSpPr>
            <a:spLocks noGrp="1"/>
          </p:cNvSpPr>
          <p:nvPr>
            <p:ph idx="1"/>
          </p:nvPr>
        </p:nvSpPr>
        <p:spPr/>
        <p:txBody>
          <a:bodyPr/>
          <a:lstStyle/>
          <a:p>
            <a:pPr algn="just"/>
            <a:r>
              <a:rPr lang="ru-RU" sz="2000" dirty="0" smtClean="0"/>
              <a:t>понимание </a:t>
            </a:r>
            <a:r>
              <a:rPr lang="ru-RU" sz="2000" dirty="0"/>
              <a:t>себя и других</a:t>
            </a:r>
            <a:r>
              <a:rPr lang="ru-RU" sz="2000" dirty="0" smtClean="0"/>
              <a:t>,</a:t>
            </a:r>
          </a:p>
          <a:p>
            <a:pPr algn="just"/>
            <a:r>
              <a:rPr lang="ru-RU" sz="2000" dirty="0" smtClean="0"/>
              <a:t> </a:t>
            </a:r>
            <a:r>
              <a:rPr lang="ru-RU" sz="2000" dirty="0"/>
              <a:t>лидерские качества, </a:t>
            </a:r>
            <a:endParaRPr lang="ru-RU" sz="2000" dirty="0" smtClean="0"/>
          </a:p>
          <a:p>
            <a:pPr algn="just"/>
            <a:r>
              <a:rPr lang="ru-RU" sz="2000" dirty="0" smtClean="0"/>
              <a:t>умение </a:t>
            </a:r>
            <a:r>
              <a:rPr lang="ru-RU" sz="2000" dirty="0"/>
              <a:t>разрешать конфликты, </a:t>
            </a:r>
            <a:endParaRPr lang="ru-RU" sz="2000" dirty="0" smtClean="0"/>
          </a:p>
          <a:p>
            <a:pPr algn="just"/>
            <a:r>
              <a:rPr lang="ru-RU" sz="2000" dirty="0" smtClean="0"/>
              <a:t>управлять </a:t>
            </a:r>
            <a:r>
              <a:rPr lang="ru-RU" sz="2000" dirty="0"/>
              <a:t>стрессовыми ситуациями, </a:t>
            </a:r>
            <a:endParaRPr lang="ru-RU" sz="2000" dirty="0" smtClean="0"/>
          </a:p>
          <a:p>
            <a:pPr algn="just"/>
            <a:r>
              <a:rPr lang="ru-RU" sz="2000" dirty="0" smtClean="0"/>
              <a:t>действовать </a:t>
            </a:r>
            <a:r>
              <a:rPr lang="ru-RU" sz="2000" dirty="0"/>
              <a:t>в условиях неопределенности, </a:t>
            </a:r>
            <a:endParaRPr lang="ru-RU" sz="2000" dirty="0" smtClean="0"/>
          </a:p>
          <a:p>
            <a:pPr algn="just"/>
            <a:r>
              <a:rPr lang="ru-RU" sz="2000" dirty="0" smtClean="0"/>
              <a:t>работать </a:t>
            </a:r>
            <a:r>
              <a:rPr lang="ru-RU" sz="2000" dirty="0"/>
              <a:t>в команде и проекте, </a:t>
            </a:r>
            <a:endParaRPr lang="ru-RU" sz="2000" dirty="0" smtClean="0"/>
          </a:p>
          <a:p>
            <a:pPr algn="just"/>
            <a:r>
              <a:rPr lang="ru-RU" sz="2000" dirty="0" smtClean="0"/>
              <a:t>вознаграждать </a:t>
            </a:r>
            <a:r>
              <a:rPr lang="ru-RU" sz="2000" dirty="0"/>
              <a:t>и мотивировать усилия работников, </a:t>
            </a:r>
            <a:endParaRPr lang="ru-RU" sz="2000" dirty="0" smtClean="0"/>
          </a:p>
          <a:p>
            <a:pPr algn="just"/>
            <a:r>
              <a:rPr lang="ru-RU" sz="2000" dirty="0" smtClean="0"/>
              <a:t>создавать </a:t>
            </a:r>
            <a:r>
              <a:rPr lang="ru-RU" sz="2000" dirty="0"/>
              <a:t>организационные структуры и такие группы качеств, как профессионально-деловые, административно-организаторские, социально- психологические и моральные.</a:t>
            </a:r>
          </a:p>
        </p:txBody>
      </p:sp>
    </p:spTree>
    <p:extLst>
      <p:ext uri="{BB962C8B-B14F-4D97-AF65-F5344CB8AC3E}">
        <p14:creationId xmlns:p14="http://schemas.microsoft.com/office/powerpoint/2010/main" val="79164060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idx="4294967295"/>
          </p:nvPr>
        </p:nvSpPr>
        <p:spPr>
          <a:xfrm>
            <a:off x="0" y="2130425"/>
            <a:ext cx="7772400" cy="1470025"/>
          </a:xfrm>
        </p:spPr>
        <p:txBody>
          <a:bodyPr/>
          <a:lstStyle/>
          <a:p>
            <a:r>
              <a:rPr lang="ru-RU" b="1" i="1" dirty="0" smtClean="0"/>
              <a:t>ОСНОВЫ ТЕОРИИ МАКРОЭКОНОМИКИ</a:t>
            </a:r>
            <a:endParaRPr lang="ru-RU" b="1" i="1" dirty="0"/>
          </a:p>
        </p:txBody>
      </p:sp>
    </p:spTree>
    <p:extLst>
      <p:ext uri="{BB962C8B-B14F-4D97-AF65-F5344CB8AC3E}">
        <p14:creationId xmlns:p14="http://schemas.microsoft.com/office/powerpoint/2010/main" val="307970478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3200" b="1" dirty="0" smtClean="0"/>
              <a:t>ОСНОВНЫЕ МАКРОЭКОНОМИЧЕСКИЕ ПОКАЗАТЕЛИ И МАКРОЭКОНОМИЧЕСКАЯ НЕСТАБИЛЬНОСТЬ</a:t>
            </a:r>
            <a:endParaRPr lang="ru-RU" sz="3200" b="1" dirty="0"/>
          </a:p>
        </p:txBody>
      </p:sp>
      <p:sp>
        <p:nvSpPr>
          <p:cNvPr id="5" name="Содержимое 4"/>
          <p:cNvSpPr>
            <a:spLocks noGrp="1"/>
          </p:cNvSpPr>
          <p:nvPr>
            <p:ph type="subTitle" idx="1"/>
          </p:nvPr>
        </p:nvSpPr>
        <p:spPr/>
        <p:txBody>
          <a:bodyPr>
            <a:normAutofit fontScale="85000" lnSpcReduction="20000"/>
          </a:bodyPr>
          <a:lstStyle/>
          <a:p>
            <a:pPr algn="ctr">
              <a:buNone/>
            </a:pPr>
            <a:r>
              <a:rPr lang="ru-RU" sz="4800" b="1" dirty="0" smtClean="0"/>
              <a:t>Введение в макроэкономику</a:t>
            </a:r>
          </a:p>
          <a:p>
            <a:pPr algn="ctr">
              <a:buNone/>
            </a:pPr>
            <a:r>
              <a:rPr lang="ru-RU" sz="4800" b="1" smtClean="0"/>
              <a:t>Тема 9</a:t>
            </a:r>
            <a:endParaRPr lang="ru-RU" sz="4800" b="1" dirty="0"/>
          </a:p>
        </p:txBody>
      </p:sp>
    </p:spTree>
    <p:extLst>
      <p:ext uri="{BB962C8B-B14F-4D97-AF65-F5344CB8AC3E}">
        <p14:creationId xmlns:p14="http://schemas.microsoft.com/office/powerpoint/2010/main" val="378903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3"/>
          <p:cNvSpPr>
            <a:spLocks noGrp="1"/>
          </p:cNvSpPr>
          <p:nvPr>
            <p:ph type="title"/>
          </p:nvPr>
        </p:nvSpPr>
        <p:spPr/>
        <p:txBody>
          <a:bodyPr>
            <a:normAutofit fontScale="90000"/>
          </a:bodyPr>
          <a:lstStyle/>
          <a:p>
            <a:r>
              <a:rPr lang="ru-RU" smtClean="0"/>
              <a:t>Что является результатом экономического анализа?</a:t>
            </a:r>
          </a:p>
        </p:txBody>
      </p:sp>
      <p:sp>
        <p:nvSpPr>
          <p:cNvPr id="24579" name="Объект 4"/>
          <p:cNvSpPr>
            <a:spLocks noGrp="1"/>
          </p:cNvSpPr>
          <p:nvPr>
            <p:ph idx="1"/>
          </p:nvPr>
        </p:nvSpPr>
        <p:spPr>
          <a:xfrm>
            <a:off x="3960813" y="161925"/>
            <a:ext cx="5111750" cy="5853113"/>
          </a:xfrm>
        </p:spPr>
        <p:txBody>
          <a:bodyPr/>
          <a:lstStyle/>
          <a:p>
            <a:r>
              <a:rPr lang="ru-RU" smtClean="0"/>
              <a:t>Достигается результат с помощью использования методов </a:t>
            </a:r>
          </a:p>
        </p:txBody>
      </p:sp>
      <p:sp>
        <p:nvSpPr>
          <p:cNvPr id="24580" name="Текст 5"/>
          <p:cNvSpPr>
            <a:spLocks noGrp="1"/>
          </p:cNvSpPr>
          <p:nvPr>
            <p:ph type="body" sz="half" idx="2"/>
          </p:nvPr>
        </p:nvSpPr>
        <p:spPr/>
        <p:txBody>
          <a:bodyPr/>
          <a:lstStyle/>
          <a:p>
            <a:pPr algn="just"/>
            <a:endParaRPr lang="ru-RU" smtClean="0"/>
          </a:p>
          <a:p>
            <a:pPr algn="just"/>
            <a:endParaRPr lang="ru-RU" smtClean="0"/>
          </a:p>
          <a:p>
            <a:pPr algn="just"/>
            <a:endParaRPr lang="ru-RU" smtClean="0"/>
          </a:p>
          <a:p>
            <a:pPr algn="just"/>
            <a:r>
              <a:rPr lang="ru-RU" sz="2800" smtClean="0"/>
              <a:t>Конечный результат экономического анализа – формулирование </a:t>
            </a:r>
            <a:r>
              <a:rPr lang="ru-RU" sz="2800" b="1" i="1" smtClean="0"/>
              <a:t>принципов,  теории, законов.</a:t>
            </a:r>
            <a:r>
              <a:rPr lang="ru-RU" sz="2800" smtClean="0"/>
              <a:t> </a:t>
            </a:r>
          </a:p>
        </p:txBody>
      </p:sp>
      <p:sp>
        <p:nvSpPr>
          <p:cNvPr id="24581" name="Пятно 1 6"/>
          <p:cNvSpPr>
            <a:spLocks noChangeArrowheads="1"/>
          </p:cNvSpPr>
          <p:nvPr/>
        </p:nvSpPr>
        <p:spPr bwMode="auto">
          <a:xfrm>
            <a:off x="5795963" y="2205038"/>
            <a:ext cx="2016125" cy="1851025"/>
          </a:xfrm>
          <a:prstGeom prst="irregularSeal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 name="TextBox 7"/>
          <p:cNvSpPr txBox="1">
            <a:spLocks noChangeArrowheads="1"/>
          </p:cNvSpPr>
          <p:nvPr/>
        </p:nvSpPr>
        <p:spPr bwMode="auto">
          <a:xfrm>
            <a:off x="6227763" y="2924175"/>
            <a:ext cx="12969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000"/>
              <a:t>объект</a:t>
            </a:r>
          </a:p>
        </p:txBody>
      </p:sp>
      <p:cxnSp>
        <p:nvCxnSpPr>
          <p:cNvPr id="10" name="Прямая со стрелкой 9"/>
          <p:cNvCxnSpPr>
            <a:cxnSpLocks noChangeShapeType="1"/>
          </p:cNvCxnSpPr>
          <p:nvPr/>
        </p:nvCxnSpPr>
        <p:spPr bwMode="auto">
          <a:xfrm>
            <a:off x="4067175" y="2060575"/>
            <a:ext cx="1800225" cy="6477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Прямая со стрелкой 11"/>
          <p:cNvCxnSpPr>
            <a:cxnSpLocks noChangeShapeType="1"/>
          </p:cNvCxnSpPr>
          <p:nvPr/>
        </p:nvCxnSpPr>
        <p:spPr bwMode="auto">
          <a:xfrm flipH="1">
            <a:off x="7667625" y="1844675"/>
            <a:ext cx="1152525" cy="72072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Прямая со стрелкой 13"/>
          <p:cNvCxnSpPr>
            <a:cxnSpLocks noChangeShapeType="1"/>
          </p:cNvCxnSpPr>
          <p:nvPr/>
        </p:nvCxnSpPr>
        <p:spPr bwMode="auto">
          <a:xfrm flipV="1">
            <a:off x="4895850" y="4056063"/>
            <a:ext cx="1620838" cy="12446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Прямая со стрелкой 15"/>
          <p:cNvCxnSpPr>
            <a:cxnSpLocks noChangeShapeType="1"/>
          </p:cNvCxnSpPr>
          <p:nvPr/>
        </p:nvCxnSpPr>
        <p:spPr bwMode="auto">
          <a:xfrm flipH="1" flipV="1">
            <a:off x="7164388" y="4221163"/>
            <a:ext cx="1511300" cy="136842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a:spLocks noChangeArrowheads="1"/>
          </p:cNvSpPr>
          <p:nvPr/>
        </p:nvSpPr>
        <p:spPr bwMode="auto">
          <a:xfrm>
            <a:off x="3635375" y="2565400"/>
            <a:ext cx="1657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800"/>
              <a:t>метод</a:t>
            </a:r>
          </a:p>
        </p:txBody>
      </p:sp>
      <p:sp>
        <p:nvSpPr>
          <p:cNvPr id="20" name="TextBox 19"/>
          <p:cNvSpPr txBox="1">
            <a:spLocks noChangeArrowheads="1"/>
          </p:cNvSpPr>
          <p:nvPr/>
        </p:nvSpPr>
        <p:spPr bwMode="auto">
          <a:xfrm>
            <a:off x="5940425" y="4905375"/>
            <a:ext cx="122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000"/>
              <a:t>метод</a:t>
            </a:r>
          </a:p>
        </p:txBody>
      </p:sp>
    </p:spTree>
    <p:extLst>
      <p:ext uri="{BB962C8B-B14F-4D97-AF65-F5344CB8AC3E}">
        <p14:creationId xmlns:p14="http://schemas.microsoft.com/office/powerpoint/2010/main" val="1177883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0"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Содержимое 2"/>
          <p:cNvSpPr>
            <a:spLocks noGrp="1"/>
          </p:cNvSpPr>
          <p:nvPr>
            <p:ph idx="1"/>
          </p:nvPr>
        </p:nvSpPr>
        <p:spPr/>
        <p:txBody>
          <a:bodyPr>
            <a:normAutofit fontScale="70000" lnSpcReduction="20000"/>
          </a:bodyPr>
          <a:lstStyle/>
          <a:p>
            <a:pPr marL="514350" indent="-514350">
              <a:buFont typeface="+mj-lt"/>
              <a:buAutoNum type="arabicPeriod"/>
            </a:pPr>
            <a:r>
              <a:rPr lang="ru-RU" dirty="0" smtClean="0"/>
              <a:t>Предмет макроэкономики. Особенности макроэкономического анализа. Макроэкономические модели. Закрытая и открытая экономика.</a:t>
            </a:r>
          </a:p>
          <a:p>
            <a:pPr marL="514350" indent="-514350">
              <a:buFont typeface="+mj-lt"/>
              <a:buAutoNum type="arabicPeriod"/>
            </a:pPr>
            <a:r>
              <a:rPr lang="ru-RU" dirty="0" smtClean="0"/>
              <a:t>Модель круговых потоков. Основные макроэкономические тождества.</a:t>
            </a:r>
          </a:p>
          <a:p>
            <a:pPr marL="514350" indent="-514350">
              <a:buFont typeface="+mj-lt"/>
              <a:buAutoNum type="arabicPeriod"/>
            </a:pPr>
            <a:r>
              <a:rPr lang="ru-RU" dirty="0" smtClean="0"/>
              <a:t>ВНП и способы его измерения.</a:t>
            </a:r>
          </a:p>
          <a:p>
            <a:pPr marL="514350" indent="-514350">
              <a:buFont typeface="+mj-lt"/>
              <a:buAutoNum type="arabicPeriod"/>
            </a:pPr>
            <a:r>
              <a:rPr lang="ru-RU" dirty="0"/>
              <a:t>Макроэкономическая нестабильность: понятие, формы проявления</a:t>
            </a:r>
          </a:p>
          <a:p>
            <a:pPr marL="514350" indent="-514350">
              <a:buFont typeface="+mj-lt"/>
              <a:buAutoNum type="arabicPeriod"/>
            </a:pPr>
            <a:r>
              <a:rPr lang="ru-RU" dirty="0"/>
              <a:t>Экономический(деловой) цикл: причины, виды, влияние на экономику</a:t>
            </a:r>
          </a:p>
          <a:p>
            <a:pPr marL="514350" indent="-514350">
              <a:buFont typeface="+mj-lt"/>
              <a:buAutoNum type="arabicPeriod"/>
            </a:pPr>
            <a:r>
              <a:rPr lang="ru-RU" dirty="0"/>
              <a:t>Занятость и безработица</a:t>
            </a:r>
          </a:p>
          <a:p>
            <a:pPr marL="514350" indent="-514350">
              <a:buFont typeface="+mj-lt"/>
              <a:buAutoNum type="arabicPeriod"/>
            </a:pPr>
            <a:r>
              <a:rPr lang="ru-RU" dirty="0"/>
              <a:t>Инфляция: причины и механизм. Инфляция со стороны спроса и инфляция со стороны предложения</a:t>
            </a:r>
          </a:p>
          <a:p>
            <a:pPr marL="514350" indent="-514350">
              <a:buFont typeface="+mj-lt"/>
              <a:buAutoNum type="arabicPeriod"/>
            </a:pPr>
            <a:r>
              <a:rPr lang="ru-RU" dirty="0"/>
              <a:t>Взаимосвязь инфляции и безработицы. Кривая Филипса</a:t>
            </a:r>
          </a:p>
          <a:p>
            <a:pPr marL="514350" indent="-514350">
              <a:buFont typeface="+mj-lt"/>
              <a:buAutoNum type="arabicPeriod"/>
            </a:pPr>
            <a:endParaRPr lang="ru-RU" dirty="0"/>
          </a:p>
        </p:txBody>
      </p:sp>
    </p:spTree>
    <p:extLst>
      <p:ext uri="{BB962C8B-B14F-4D97-AF65-F5344CB8AC3E}">
        <p14:creationId xmlns:p14="http://schemas.microsoft.com/office/powerpoint/2010/main" val="218360789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b="1" i="1" dirty="0" smtClean="0"/>
              <a:t>Макроэкономика</a:t>
            </a:r>
            <a:endParaRPr lang="ru-RU" b="1" i="1" dirty="0"/>
          </a:p>
        </p:txBody>
      </p:sp>
      <p:sp>
        <p:nvSpPr>
          <p:cNvPr id="5" name="Содержимое 4"/>
          <p:cNvSpPr>
            <a:spLocks noGrp="1"/>
          </p:cNvSpPr>
          <p:nvPr>
            <p:ph idx="1"/>
          </p:nvPr>
        </p:nvSpPr>
        <p:spPr/>
        <p:txBody>
          <a:bodyPr/>
          <a:lstStyle/>
          <a:p>
            <a:pPr algn="ctr">
              <a:buNone/>
            </a:pPr>
            <a:r>
              <a:rPr lang="ru-RU" dirty="0" smtClean="0"/>
              <a:t>  - это наука об агрегированном поведении на уровне национальной экономики и ее секторов </a:t>
            </a:r>
            <a:endParaRPr lang="ru-RU" dirty="0"/>
          </a:p>
        </p:txBody>
      </p:sp>
    </p:spTree>
    <p:extLst>
      <p:ext uri="{BB962C8B-B14F-4D97-AF65-F5344CB8AC3E}">
        <p14:creationId xmlns:p14="http://schemas.microsoft.com/office/powerpoint/2010/main" val="39188450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Агрегат</a:t>
            </a:r>
            <a:endParaRPr lang="ru-RU" dirty="0"/>
          </a:p>
        </p:txBody>
      </p:sp>
      <p:sp>
        <p:nvSpPr>
          <p:cNvPr id="3" name="Содержимое 2"/>
          <p:cNvSpPr>
            <a:spLocks noGrp="1"/>
          </p:cNvSpPr>
          <p:nvPr>
            <p:ph idx="1"/>
          </p:nvPr>
        </p:nvSpPr>
        <p:spPr/>
        <p:txBody>
          <a:bodyPr/>
          <a:lstStyle/>
          <a:p>
            <a:pPr algn="just">
              <a:buNone/>
            </a:pPr>
            <a:r>
              <a:rPr lang="ru-RU" dirty="0" smtClean="0"/>
              <a:t>- это совокупность специфических экономических единиц, представленных таким образом, как если бы они составляли одну единицу.</a:t>
            </a:r>
            <a:endParaRPr lang="ru-RU" dirty="0"/>
          </a:p>
        </p:txBody>
      </p:sp>
    </p:spTree>
    <p:extLst>
      <p:ext uri="{BB962C8B-B14F-4D97-AF65-F5344CB8AC3E}">
        <p14:creationId xmlns:p14="http://schemas.microsoft.com/office/powerpoint/2010/main" val="1262775538"/>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Уровни экономического анализа</a:t>
            </a:r>
            <a:endParaRPr lang="ru-RU" dirty="0"/>
          </a:p>
        </p:txBody>
      </p:sp>
      <p:sp>
        <p:nvSpPr>
          <p:cNvPr id="5" name="Содержимое 4"/>
          <p:cNvSpPr>
            <a:spLocks noGrp="1"/>
          </p:cNvSpPr>
          <p:nvPr>
            <p:ph sz="half" idx="1"/>
          </p:nvPr>
        </p:nvSpPr>
        <p:spPr/>
        <p:txBody>
          <a:bodyPr/>
          <a:lstStyle/>
          <a:p>
            <a:pPr marL="514350" indent="-514350" algn="just">
              <a:buFont typeface="+mj-lt"/>
              <a:buAutoNum type="arabicPeriod"/>
            </a:pPr>
            <a:r>
              <a:rPr lang="ru-RU" dirty="0" smtClean="0"/>
              <a:t>Относится к экономике как целому, а также как к субъекту мировой экономики</a:t>
            </a:r>
            <a:endParaRPr lang="ru-RU" dirty="0"/>
          </a:p>
        </p:txBody>
      </p:sp>
      <p:sp>
        <p:nvSpPr>
          <p:cNvPr id="6" name="Содержимое 5"/>
          <p:cNvSpPr>
            <a:spLocks noGrp="1"/>
          </p:cNvSpPr>
          <p:nvPr>
            <p:ph sz="half" idx="2"/>
          </p:nvPr>
        </p:nvSpPr>
        <p:spPr/>
        <p:txBody>
          <a:bodyPr/>
          <a:lstStyle/>
          <a:p>
            <a:pPr algn="just">
              <a:buNone/>
            </a:pPr>
            <a:r>
              <a:rPr lang="ru-RU" dirty="0" smtClean="0"/>
              <a:t>2.Относится к составляющим национальную экономику основным подразделениям, таким как правительственный сектор, домашние хозяйства и частный сектор</a:t>
            </a:r>
            <a:endParaRPr lang="ru-RU" dirty="0"/>
          </a:p>
        </p:txBody>
      </p:sp>
    </p:spTree>
    <p:extLst>
      <p:ext uri="{BB962C8B-B14F-4D97-AF65-F5344CB8AC3E}">
        <p14:creationId xmlns:p14="http://schemas.microsoft.com/office/powerpoint/2010/main" val="225633055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Модель</a:t>
            </a:r>
            <a:endParaRPr lang="ru-RU" dirty="0"/>
          </a:p>
        </p:txBody>
      </p:sp>
      <p:sp>
        <p:nvSpPr>
          <p:cNvPr id="3" name="Содержимое 2"/>
          <p:cNvSpPr>
            <a:spLocks noGrp="1"/>
          </p:cNvSpPr>
          <p:nvPr>
            <p:ph idx="1"/>
          </p:nvPr>
        </p:nvSpPr>
        <p:spPr/>
        <p:txBody>
          <a:bodyPr/>
          <a:lstStyle/>
          <a:p>
            <a:pPr algn="just">
              <a:buNone/>
            </a:pPr>
            <a:r>
              <a:rPr lang="ru-RU" dirty="0" smtClean="0"/>
              <a:t>Условный образ объекта исследования, конструируемый исследователем так, чтобы отобразить характеристики объекта, существенные для исследователя</a:t>
            </a:r>
            <a:endParaRPr lang="ru-RU" dirty="0"/>
          </a:p>
        </p:txBody>
      </p:sp>
    </p:spTree>
    <p:extLst>
      <p:ext uri="{BB962C8B-B14F-4D97-AF65-F5344CB8AC3E}">
        <p14:creationId xmlns:p14="http://schemas.microsoft.com/office/powerpoint/2010/main" val="2809386020"/>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моделей</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Статические</a:t>
            </a:r>
          </a:p>
          <a:p>
            <a:pPr marL="514350" indent="-514350">
              <a:buFont typeface="+mj-lt"/>
              <a:buAutoNum type="arabicPeriod"/>
            </a:pPr>
            <a:r>
              <a:rPr lang="ru-RU" dirty="0" smtClean="0"/>
              <a:t>динамические</a:t>
            </a:r>
            <a:endParaRPr lang="ru-RU" dirty="0"/>
          </a:p>
        </p:txBody>
      </p:sp>
    </p:spTree>
    <p:extLst>
      <p:ext uri="{BB962C8B-B14F-4D97-AF65-F5344CB8AC3E}">
        <p14:creationId xmlns:p14="http://schemas.microsoft.com/office/powerpoint/2010/main" val="99907867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8229600" cy="1143000"/>
          </a:xfrm>
        </p:spPr>
        <p:txBody>
          <a:bodyPr/>
          <a:lstStyle/>
          <a:p>
            <a:r>
              <a:rPr lang="ru-RU" dirty="0" smtClean="0"/>
              <a:t>График предложения</a:t>
            </a:r>
            <a:endParaRPr lang="ru-RU" dirty="0"/>
          </a:p>
        </p:txBody>
      </p:sp>
      <p:cxnSp>
        <p:nvCxnSpPr>
          <p:cNvPr id="4" name="Прямая со стрелкой 3"/>
          <p:cNvCxnSpPr/>
          <p:nvPr/>
        </p:nvCxnSpPr>
        <p:spPr>
          <a:xfrm flipV="1">
            <a:off x="2123728" y="1628800"/>
            <a:ext cx="0" cy="331236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flipV="1">
            <a:off x="2123728" y="4869160"/>
            <a:ext cx="5688632" cy="7200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V="1">
            <a:off x="2627784" y="1628800"/>
            <a:ext cx="3456384" cy="26642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1628800"/>
            <a:ext cx="1224136" cy="830997"/>
          </a:xfrm>
          <a:prstGeom prst="rect">
            <a:avLst/>
          </a:prstGeom>
          <a:noFill/>
        </p:spPr>
        <p:txBody>
          <a:bodyPr wrap="square" rtlCol="0">
            <a:spAutoFit/>
          </a:bodyPr>
          <a:lstStyle/>
          <a:p>
            <a:r>
              <a:rPr lang="en-US" sz="4800" dirty="0" smtClean="0"/>
              <a:t>P</a:t>
            </a:r>
            <a:endParaRPr lang="ru-RU" sz="4800" dirty="0"/>
          </a:p>
        </p:txBody>
      </p:sp>
      <p:sp>
        <p:nvSpPr>
          <p:cNvPr id="11" name="TextBox 10"/>
          <p:cNvSpPr txBox="1"/>
          <p:nvPr/>
        </p:nvSpPr>
        <p:spPr>
          <a:xfrm>
            <a:off x="7596336" y="5373216"/>
            <a:ext cx="1296144" cy="830997"/>
          </a:xfrm>
          <a:prstGeom prst="rect">
            <a:avLst/>
          </a:prstGeom>
          <a:noFill/>
        </p:spPr>
        <p:txBody>
          <a:bodyPr wrap="square" rtlCol="0">
            <a:spAutoFit/>
          </a:bodyPr>
          <a:lstStyle/>
          <a:p>
            <a:r>
              <a:rPr lang="en-US" sz="4800" dirty="0" smtClean="0"/>
              <a:t>Q</a:t>
            </a:r>
            <a:endParaRPr lang="ru-RU" sz="4800" dirty="0"/>
          </a:p>
        </p:txBody>
      </p:sp>
      <p:sp>
        <p:nvSpPr>
          <p:cNvPr id="12" name="TextBox 11"/>
          <p:cNvSpPr txBox="1"/>
          <p:nvPr/>
        </p:nvSpPr>
        <p:spPr>
          <a:xfrm>
            <a:off x="6300192" y="1700808"/>
            <a:ext cx="1152128" cy="830997"/>
          </a:xfrm>
          <a:prstGeom prst="rect">
            <a:avLst/>
          </a:prstGeom>
          <a:noFill/>
        </p:spPr>
        <p:txBody>
          <a:bodyPr wrap="square" rtlCol="0">
            <a:spAutoFit/>
          </a:bodyPr>
          <a:lstStyle/>
          <a:p>
            <a:r>
              <a:rPr lang="en-US" sz="4800" dirty="0" smtClean="0"/>
              <a:t>S</a:t>
            </a:r>
            <a:endParaRPr lang="ru-RU" sz="4800" dirty="0"/>
          </a:p>
        </p:txBody>
      </p:sp>
    </p:spTree>
    <p:extLst>
      <p:ext uri="{BB962C8B-B14F-4D97-AF65-F5344CB8AC3E}">
        <p14:creationId xmlns:p14="http://schemas.microsoft.com/office/powerpoint/2010/main" val="84481459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50307"/>
            <a:ext cx="748982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5"/>
          <p:cNvSpPr>
            <a:spLocks noGrp="1" noChangeArrowheads="1"/>
          </p:cNvSpPr>
          <p:nvPr>
            <p:ph type="title"/>
          </p:nvPr>
        </p:nvSpPr>
        <p:spPr/>
        <p:txBody>
          <a:bodyPr/>
          <a:lstStyle/>
          <a:p>
            <a:pPr eaLnBrk="1" hangingPunct="1"/>
            <a:r>
              <a:rPr lang="ru-RU" smtClean="0"/>
              <a:t>Карта изоквант</a:t>
            </a:r>
          </a:p>
        </p:txBody>
      </p:sp>
    </p:spTree>
    <p:extLst>
      <p:ext uri="{BB962C8B-B14F-4D97-AF65-F5344CB8AC3E}">
        <p14:creationId xmlns:p14="http://schemas.microsoft.com/office/powerpoint/2010/main" val="23762161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Математические модели</a:t>
            </a:r>
            <a:endParaRPr lang="ru-RU" dirty="0"/>
          </a:p>
        </p:txBody>
      </p:sp>
      <p:sp>
        <p:nvSpPr>
          <p:cNvPr id="3" name="Содержимое 2"/>
          <p:cNvSpPr>
            <a:spLocks noGrp="1"/>
          </p:cNvSpPr>
          <p:nvPr>
            <p:ph idx="1"/>
          </p:nvPr>
        </p:nvSpPr>
        <p:spPr/>
        <p:txBody>
          <a:bodyPr/>
          <a:lstStyle/>
          <a:p>
            <a:pPr>
              <a:buNone/>
            </a:pPr>
            <a:r>
              <a:rPr lang="ru-RU" dirty="0" smtClean="0"/>
              <a:t> совокупность математических выражений, описывающих поведение (или структуру) системы и те условия (возмущения, ограничения и т.д.), в которых она работает    </a:t>
            </a:r>
            <a:endParaRPr lang="ru-RU" dirty="0"/>
          </a:p>
        </p:txBody>
      </p:sp>
    </p:spTree>
    <p:extLst>
      <p:ext uri="{BB962C8B-B14F-4D97-AF65-F5344CB8AC3E}">
        <p14:creationId xmlns:p14="http://schemas.microsoft.com/office/powerpoint/2010/main" val="312276958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normAutofit/>
          </a:bodyPr>
          <a:lstStyle/>
          <a:p>
            <a:pPr algn="ctr">
              <a:buNone/>
            </a:pPr>
            <a:r>
              <a:rPr lang="ru-RU" sz="6000" dirty="0" smtClean="0"/>
              <a:t>2.</a:t>
            </a:r>
            <a:endParaRPr lang="ru-RU" sz="6000" dirty="0"/>
          </a:p>
        </p:txBody>
      </p:sp>
    </p:spTree>
    <p:extLst>
      <p:ext uri="{BB962C8B-B14F-4D97-AF65-F5344CB8AC3E}">
        <p14:creationId xmlns:p14="http://schemas.microsoft.com/office/powerpoint/2010/main" val="253471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ru-RU" smtClean="0"/>
              <a:t>Вопросы</a:t>
            </a:r>
          </a:p>
        </p:txBody>
      </p:sp>
      <p:sp>
        <p:nvSpPr>
          <p:cNvPr id="7171" name="Rectangle 3"/>
          <p:cNvSpPr>
            <a:spLocks noGrp="1" noChangeArrowheads="1"/>
          </p:cNvSpPr>
          <p:nvPr>
            <p:ph type="body" idx="1"/>
          </p:nvPr>
        </p:nvSpPr>
        <p:spPr/>
        <p:txBody>
          <a:bodyPr/>
          <a:lstStyle/>
          <a:p>
            <a:pPr marL="514350" indent="-514350" algn="just" eaLnBrk="1" hangingPunct="1">
              <a:buFont typeface="+mj-lt"/>
              <a:buAutoNum type="arabicPeriod"/>
              <a:defRPr/>
            </a:pPr>
            <a:r>
              <a:rPr lang="ru-RU" sz="2800" dirty="0" smtClean="0"/>
              <a:t>Экономика как сфера жизнедеятельности общества.</a:t>
            </a:r>
          </a:p>
          <a:p>
            <a:pPr marL="514350" indent="-514350" algn="just" eaLnBrk="1" hangingPunct="1">
              <a:buFontTx/>
              <a:buAutoNum type="arabicPeriod"/>
              <a:defRPr/>
            </a:pPr>
            <a:r>
              <a:rPr lang="ru-RU" sz="2800" dirty="0" smtClean="0"/>
              <a:t>Экономическая теория. Экономические цели общества.</a:t>
            </a:r>
          </a:p>
          <a:p>
            <a:pPr marL="514350" indent="-514350" algn="just" eaLnBrk="1" hangingPunct="1">
              <a:buFontTx/>
              <a:buAutoNum type="arabicPeriod"/>
              <a:defRPr/>
            </a:pPr>
            <a:r>
              <a:rPr lang="ru-RU" sz="2800" dirty="0" smtClean="0"/>
              <a:t>Методы экономический исследований;</a:t>
            </a:r>
            <a:endParaRPr lang="ru-RU" sz="2800" dirty="0"/>
          </a:p>
          <a:p>
            <a:pPr eaLnBrk="1" hangingPunct="1">
              <a:buFontTx/>
              <a:buNone/>
              <a:defRPr/>
            </a:pPr>
            <a:endParaRPr lang="ru-RU" sz="2800" dirty="0" smtClean="0"/>
          </a:p>
        </p:txBody>
      </p:sp>
    </p:spTree>
    <p:extLst>
      <p:ext uri="{BB962C8B-B14F-4D97-AF65-F5344CB8AC3E}">
        <p14:creationId xmlns:p14="http://schemas.microsoft.com/office/powerpoint/2010/main" val="201045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p:cNvSpPr>
            <a:spLocks noGrp="1"/>
          </p:cNvSpPr>
          <p:nvPr>
            <p:ph type="title"/>
          </p:nvPr>
        </p:nvSpPr>
        <p:spPr/>
        <p:txBody>
          <a:bodyPr/>
          <a:lstStyle/>
          <a:p>
            <a:r>
              <a:rPr lang="ru-RU" smtClean="0"/>
              <a:t>Методы исследовния</a:t>
            </a:r>
          </a:p>
        </p:txBody>
      </p:sp>
      <p:sp>
        <p:nvSpPr>
          <p:cNvPr id="25603" name="Объект 2"/>
          <p:cNvSpPr>
            <a:spLocks noGrp="1"/>
          </p:cNvSpPr>
          <p:nvPr>
            <p:ph idx="1"/>
          </p:nvPr>
        </p:nvSpPr>
        <p:spPr/>
        <p:txBody>
          <a:bodyPr/>
          <a:lstStyle/>
          <a:p>
            <a:r>
              <a:rPr lang="ru-RU" smtClean="0"/>
              <a:t>абстракции;</a:t>
            </a:r>
          </a:p>
          <a:p>
            <a:r>
              <a:rPr lang="ru-RU" smtClean="0"/>
              <a:t>эконометрика;</a:t>
            </a:r>
          </a:p>
          <a:p>
            <a:r>
              <a:rPr lang="ru-RU" smtClean="0"/>
              <a:t>моделирования; </a:t>
            </a:r>
          </a:p>
          <a:p>
            <a:r>
              <a:rPr lang="ru-RU" smtClean="0"/>
              <a:t>экономико-статистический (эконометрический);</a:t>
            </a:r>
          </a:p>
          <a:p>
            <a:r>
              <a:rPr lang="ru-RU" smtClean="0"/>
              <a:t>системная методология;</a:t>
            </a:r>
          </a:p>
          <a:p>
            <a:endParaRPr lang="ru-RU" smtClean="0"/>
          </a:p>
        </p:txBody>
      </p:sp>
    </p:spTree>
    <p:extLst>
      <p:ext uri="{BB962C8B-B14F-4D97-AF65-F5344CB8AC3E}">
        <p14:creationId xmlns:p14="http://schemas.microsoft.com/office/powerpoint/2010/main" val="3229862089"/>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175"/>
            <a:ext cx="9144000" cy="0"/>
          </a:xfrm>
          <a:prstGeom prst="rect">
            <a:avLst/>
          </a:prstGeom>
          <a:noFill/>
          <a:ln w="9525">
            <a:noFill/>
            <a:miter lim="800000"/>
            <a:headEnd/>
            <a:tailEnd/>
          </a:ln>
          <a:effectLst/>
        </p:spPr>
        <p:txBody>
          <a:bodyPr wrap="none" anchor="ctr">
            <a:spAutoFit/>
          </a:bodyPr>
          <a:lstStyle/>
          <a:p>
            <a:pPr indent="450850"/>
            <a:endParaRPr lang="ru-RU"/>
          </a:p>
        </p:txBody>
      </p:sp>
      <p:graphicFrame>
        <p:nvGraphicFramePr>
          <p:cNvPr id="7171" name="Object 3"/>
          <p:cNvGraphicFramePr>
            <a:graphicFrameLocks noChangeAspect="1"/>
          </p:cNvGraphicFramePr>
          <p:nvPr/>
        </p:nvGraphicFramePr>
        <p:xfrm>
          <a:off x="0" y="-3175"/>
          <a:ext cx="8893175" cy="6286500"/>
        </p:xfrm>
        <a:graphic>
          <a:graphicData uri="http://schemas.openxmlformats.org/presentationml/2006/ole">
            <mc:AlternateContent xmlns:mc="http://schemas.openxmlformats.org/markup-compatibility/2006">
              <mc:Choice xmlns:v="urn:schemas-microsoft-com:vml" Requires="v">
                <p:oleObj spid="_x0000_s9218" name="Visio" r:id="rId3" imgW="6220663" imgH="7300570" progId="Visio.Drawing.11">
                  <p:embed/>
                </p:oleObj>
              </mc:Choice>
              <mc:Fallback>
                <p:oleObj name="Visio" r:id="rId3" imgW="6220663" imgH="7300570" progId="Visio.Drawing.11">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75"/>
                        <a:ext cx="8893175" cy="628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4"/>
          <p:cNvSpPr>
            <a:spLocks noChangeArrowheads="1"/>
          </p:cNvSpPr>
          <p:nvPr/>
        </p:nvSpPr>
        <p:spPr bwMode="auto">
          <a:xfrm>
            <a:off x="3306763" y="6283325"/>
            <a:ext cx="2284412" cy="579438"/>
          </a:xfrm>
          <a:prstGeom prst="rect">
            <a:avLst/>
          </a:prstGeom>
          <a:noFill/>
          <a:ln w="9525">
            <a:noFill/>
            <a:miter lim="800000"/>
            <a:headEnd/>
            <a:tailEnd/>
          </a:ln>
          <a:effectLst/>
        </p:spPr>
        <p:txBody>
          <a:bodyPr wrap="none" anchor="ctr">
            <a:spAutoFit/>
          </a:bodyPr>
          <a:lstStyle/>
          <a:p>
            <a:pPr indent="450850"/>
            <a:r>
              <a:rPr lang="ru-RU" sz="1400">
                <a:cs typeface="Times New Roman" pitchFamily="18" charset="0"/>
              </a:rPr>
              <a:t>Рис .1. Кругооборот </a:t>
            </a:r>
            <a:r>
              <a:rPr lang="en-US" sz="1400">
                <a:cs typeface="Times New Roman" pitchFamily="18" charset="0"/>
              </a:rPr>
              <a:t>I</a:t>
            </a:r>
            <a:endParaRPr lang="ru-RU" sz="1100"/>
          </a:p>
          <a:p>
            <a:pPr indent="450850" eaLnBrk="0" hangingPunct="0"/>
            <a:endParaRPr lang="ru-RU"/>
          </a:p>
        </p:txBody>
      </p:sp>
    </p:spTree>
    <p:extLst>
      <p:ext uri="{BB962C8B-B14F-4D97-AF65-F5344CB8AC3E}">
        <p14:creationId xmlns:p14="http://schemas.microsoft.com/office/powerpoint/2010/main" val="105341236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Тождество 1</a:t>
            </a:r>
            <a:endParaRPr lang="ru-RU" dirty="0"/>
          </a:p>
        </p:txBody>
      </p:sp>
      <p:sp>
        <p:nvSpPr>
          <p:cNvPr id="3" name="Объект 2"/>
          <p:cNvSpPr>
            <a:spLocks noGrp="1"/>
          </p:cNvSpPr>
          <p:nvPr>
            <p:ph idx="1"/>
          </p:nvPr>
        </p:nvSpPr>
        <p:spPr/>
        <p:txBody>
          <a:bodyPr/>
          <a:lstStyle/>
          <a:p>
            <a:endParaRPr lang="ru-RU" dirty="0" smtClean="0"/>
          </a:p>
          <a:p>
            <a:endParaRPr lang="ru-RU" dirty="0"/>
          </a:p>
          <a:p>
            <a:pPr marL="0" indent="0" algn="ctr">
              <a:buNone/>
            </a:pPr>
            <a:r>
              <a:rPr lang="en-US" sz="8000" b="1" dirty="0" smtClean="0"/>
              <a:t>Y = c</a:t>
            </a:r>
            <a:endParaRPr lang="ru-RU" sz="8000" b="1" dirty="0"/>
          </a:p>
        </p:txBody>
      </p:sp>
    </p:spTree>
    <p:extLst>
      <p:ext uri="{BB962C8B-B14F-4D97-AF65-F5344CB8AC3E}">
        <p14:creationId xmlns:p14="http://schemas.microsoft.com/office/powerpoint/2010/main" val="256930958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04963" y="363538"/>
            <a:ext cx="1311275" cy="579437"/>
          </a:xfrm>
          <a:prstGeom prst="rect">
            <a:avLst/>
          </a:prstGeom>
          <a:noFill/>
          <a:ln w="9525">
            <a:noFill/>
            <a:miter lim="800000"/>
            <a:headEnd/>
            <a:tailEnd/>
          </a:ln>
          <a:effectLst/>
        </p:spPr>
        <p:txBody>
          <a:bodyPr wrap="none" anchor="ctr">
            <a:spAutoFit/>
          </a:bodyPr>
          <a:lstStyle/>
          <a:p>
            <a:r>
              <a:rPr lang="ru-RU" sz="1400">
                <a:cs typeface="Times New Roman" pitchFamily="18" charset="0"/>
              </a:rPr>
              <a:t>Схема 2.</a:t>
            </a:r>
            <a:endParaRPr lang="ru-RU" sz="1100"/>
          </a:p>
          <a:p>
            <a:pPr eaLnBrk="0" hangingPunct="0"/>
            <a:endParaRPr lang="ru-RU"/>
          </a:p>
        </p:txBody>
      </p:sp>
      <p:graphicFrame>
        <p:nvGraphicFramePr>
          <p:cNvPr id="9219" name="Object 3"/>
          <p:cNvGraphicFramePr>
            <a:graphicFrameLocks noChangeAspect="1"/>
          </p:cNvGraphicFramePr>
          <p:nvPr/>
        </p:nvGraphicFramePr>
        <p:xfrm>
          <a:off x="0" y="0"/>
          <a:ext cx="9144000" cy="6453188"/>
        </p:xfrm>
        <a:graphic>
          <a:graphicData uri="http://schemas.openxmlformats.org/presentationml/2006/ole">
            <mc:AlternateContent xmlns:mc="http://schemas.openxmlformats.org/markup-compatibility/2006">
              <mc:Choice xmlns:v="urn:schemas-microsoft-com:vml" Requires="v">
                <p:oleObj spid="_x0000_s10242" name="Visio" r:id="rId3" imgW="7103203" imgH="6277254" progId="Visio.Drawing.11">
                  <p:embed/>
                </p:oleObj>
              </mc:Choice>
              <mc:Fallback>
                <p:oleObj name="Visio" r:id="rId3" imgW="7103203" imgH="6277254" progId="Visio.Drawing.11">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45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Rectangle 4"/>
          <p:cNvSpPr>
            <a:spLocks noChangeArrowheads="1"/>
          </p:cNvSpPr>
          <p:nvPr/>
        </p:nvSpPr>
        <p:spPr bwMode="auto">
          <a:xfrm rot="10800000" flipV="1">
            <a:off x="4984750" y="6394450"/>
            <a:ext cx="2382838" cy="304800"/>
          </a:xfrm>
          <a:prstGeom prst="rect">
            <a:avLst/>
          </a:prstGeom>
          <a:noFill/>
          <a:ln w="9525">
            <a:noFill/>
            <a:miter lim="800000"/>
            <a:headEnd/>
            <a:tailEnd/>
          </a:ln>
          <a:effectLst/>
        </p:spPr>
        <p:txBody>
          <a:bodyPr anchor="ctr">
            <a:spAutoFit/>
          </a:bodyPr>
          <a:lstStyle/>
          <a:p>
            <a:pPr indent="450850" algn="ctr"/>
            <a:r>
              <a:rPr lang="ru-RU" sz="1400">
                <a:cs typeface="Times New Roman" pitchFamily="18" charset="0"/>
              </a:rPr>
              <a:t>Рис. .2. Кругооборот </a:t>
            </a:r>
            <a:r>
              <a:rPr lang="en-US" sz="1400">
                <a:cs typeface="Times New Roman" pitchFamily="18" charset="0"/>
              </a:rPr>
              <a:t>II</a:t>
            </a:r>
            <a:endParaRPr lang="en-US"/>
          </a:p>
        </p:txBody>
      </p:sp>
    </p:spTree>
    <p:extLst>
      <p:ext uri="{BB962C8B-B14F-4D97-AF65-F5344CB8AC3E}">
        <p14:creationId xmlns:p14="http://schemas.microsoft.com/office/powerpoint/2010/main" val="424402683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Тождество 2</a:t>
            </a:r>
            <a:endParaRPr lang="ru-RU" dirty="0"/>
          </a:p>
        </p:txBody>
      </p:sp>
      <p:sp>
        <p:nvSpPr>
          <p:cNvPr id="3" name="Объект 2"/>
          <p:cNvSpPr>
            <a:spLocks noGrp="1"/>
          </p:cNvSpPr>
          <p:nvPr>
            <p:ph idx="1"/>
          </p:nvPr>
        </p:nvSpPr>
        <p:spPr/>
        <p:txBody>
          <a:bodyPr>
            <a:normAutofit/>
          </a:bodyPr>
          <a:lstStyle/>
          <a:p>
            <a:pPr marL="0" indent="0" algn="ctr">
              <a:buNone/>
            </a:pPr>
            <a:r>
              <a:rPr lang="en-US" sz="6600" b="1" dirty="0" smtClean="0"/>
              <a:t>Y = C + I</a:t>
            </a:r>
            <a:endParaRPr lang="ru-RU" sz="6600" b="1" dirty="0"/>
          </a:p>
        </p:txBody>
      </p:sp>
    </p:spTree>
    <p:extLst>
      <p:ext uri="{BB962C8B-B14F-4D97-AF65-F5344CB8AC3E}">
        <p14:creationId xmlns:p14="http://schemas.microsoft.com/office/powerpoint/2010/main" val="83767589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04963" y="-290513"/>
            <a:ext cx="860425" cy="579438"/>
          </a:xfrm>
          <a:prstGeom prst="rect">
            <a:avLst/>
          </a:prstGeom>
          <a:noFill/>
          <a:ln w="9525">
            <a:noFill/>
            <a:miter lim="800000"/>
            <a:headEnd/>
            <a:tailEnd/>
          </a:ln>
          <a:effectLst/>
        </p:spPr>
        <p:txBody>
          <a:bodyPr wrap="none" anchor="ctr">
            <a:spAutoFit/>
          </a:bodyPr>
          <a:lstStyle/>
          <a:p>
            <a:r>
              <a:rPr lang="ru-RU" sz="1400">
                <a:cs typeface="Times New Roman" pitchFamily="18" charset="0"/>
              </a:rPr>
              <a:t>Схема 3.</a:t>
            </a:r>
            <a:endParaRPr lang="ru-RU" sz="1100"/>
          </a:p>
          <a:p>
            <a:pPr eaLnBrk="0" hangingPunct="0"/>
            <a:endParaRPr lang="ru-RU"/>
          </a:p>
        </p:txBody>
      </p:sp>
      <p:graphicFrame>
        <p:nvGraphicFramePr>
          <p:cNvPr id="11267" name="Object 3"/>
          <p:cNvGraphicFramePr>
            <a:graphicFrameLocks noChangeAspect="1"/>
          </p:cNvGraphicFramePr>
          <p:nvPr>
            <p:extLst/>
          </p:nvPr>
        </p:nvGraphicFramePr>
        <p:xfrm>
          <a:off x="0" y="-68262"/>
          <a:ext cx="9144000" cy="6889750"/>
        </p:xfrm>
        <a:graphic>
          <a:graphicData uri="http://schemas.openxmlformats.org/presentationml/2006/ole">
            <mc:AlternateContent xmlns:mc="http://schemas.openxmlformats.org/markup-compatibility/2006">
              <mc:Choice xmlns:v="urn:schemas-microsoft-com:vml" Requires="v">
                <p:oleObj spid="_x0000_s11266" name="Visio" r:id="rId3" imgW="6701760" imgH="7449120" progId="Visio.Drawing.11">
                  <p:embed/>
                </p:oleObj>
              </mc:Choice>
              <mc:Fallback>
                <p:oleObj name="Visio" r:id="rId3" imgW="6701760" imgH="7449120" progId="Visio.Drawing.11">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262"/>
                        <a:ext cx="9144000" cy="6889750"/>
                      </a:xfrm>
                      <a:prstGeom prst="rect">
                        <a:avLst/>
                      </a:prstGeom>
                      <a:noFill/>
                      <a:extLst/>
                    </p:spPr>
                  </p:pic>
                </p:oleObj>
              </mc:Fallback>
            </mc:AlternateContent>
          </a:graphicData>
        </a:graphic>
      </p:graphicFrame>
      <p:sp>
        <p:nvSpPr>
          <p:cNvPr id="11268" name="Rectangle 4"/>
          <p:cNvSpPr>
            <a:spLocks noChangeArrowheads="1"/>
          </p:cNvSpPr>
          <p:nvPr/>
        </p:nvSpPr>
        <p:spPr bwMode="auto">
          <a:xfrm>
            <a:off x="1604963" y="6561138"/>
            <a:ext cx="1468437" cy="260350"/>
          </a:xfrm>
          <a:prstGeom prst="rect">
            <a:avLst/>
          </a:prstGeom>
          <a:noFill/>
          <a:ln w="9525">
            <a:noFill/>
            <a:miter lim="800000"/>
            <a:headEnd/>
            <a:tailEnd/>
          </a:ln>
          <a:effectLst/>
        </p:spPr>
        <p:txBody>
          <a:bodyPr anchor="ctr">
            <a:spAutoFit/>
          </a:bodyPr>
          <a:lstStyle/>
          <a:p>
            <a:r>
              <a:rPr lang="ru-RU" sz="1000">
                <a:cs typeface="Times New Roman" pitchFamily="18" charset="0"/>
              </a:rPr>
              <a:t>Рис. 3. Кругооборот </a:t>
            </a:r>
            <a:r>
              <a:rPr lang="en-US" sz="1000">
                <a:cs typeface="Times New Roman" pitchFamily="18" charset="0"/>
              </a:rPr>
              <a:t>III</a:t>
            </a:r>
            <a:r>
              <a:rPr lang="ru-RU" sz="1100"/>
              <a:t> </a:t>
            </a:r>
            <a:endParaRPr lang="ru-RU"/>
          </a:p>
        </p:txBody>
      </p:sp>
      <p:cxnSp>
        <p:nvCxnSpPr>
          <p:cNvPr id="3" name="Прямая соединительная линия 2"/>
          <p:cNvCxnSpPr/>
          <p:nvPr/>
        </p:nvCxnSpPr>
        <p:spPr>
          <a:xfrm flipV="1">
            <a:off x="4283968" y="836712"/>
            <a:ext cx="72008" cy="1080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p:nvPr/>
        </p:nvCxnSpPr>
        <p:spPr>
          <a:xfrm>
            <a:off x="5076056" y="836712"/>
            <a:ext cx="0" cy="108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5976" y="1005703"/>
            <a:ext cx="720080" cy="577081"/>
          </a:xfrm>
          <a:prstGeom prst="rect">
            <a:avLst/>
          </a:prstGeom>
          <a:solidFill>
            <a:schemeClr val="accent1">
              <a:lumMod val="20000"/>
              <a:lumOff val="80000"/>
            </a:schemeClr>
          </a:solidFill>
        </p:spPr>
        <p:txBody>
          <a:bodyPr wrap="square" rtlCol="0">
            <a:spAutoFit/>
          </a:bodyPr>
          <a:lstStyle/>
          <a:p>
            <a:r>
              <a:rPr lang="ru-RU" sz="1050" dirty="0" smtClean="0"/>
              <a:t>Государственные закупки</a:t>
            </a:r>
            <a:endParaRPr lang="ru-RU" sz="1050" dirty="0"/>
          </a:p>
        </p:txBody>
      </p:sp>
    </p:spTree>
    <p:extLst>
      <p:ext uri="{BB962C8B-B14F-4D97-AF65-F5344CB8AC3E}">
        <p14:creationId xmlns:p14="http://schemas.microsoft.com/office/powerpoint/2010/main" val="415688775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Тождество 3</a:t>
            </a:r>
            <a:endParaRPr lang="ru-RU" dirty="0"/>
          </a:p>
        </p:txBody>
      </p:sp>
      <p:sp>
        <p:nvSpPr>
          <p:cNvPr id="3" name="Объект 2"/>
          <p:cNvSpPr>
            <a:spLocks noGrp="1"/>
          </p:cNvSpPr>
          <p:nvPr>
            <p:ph idx="1"/>
          </p:nvPr>
        </p:nvSpPr>
        <p:spPr/>
        <p:txBody>
          <a:bodyPr>
            <a:normAutofit/>
          </a:bodyPr>
          <a:lstStyle/>
          <a:p>
            <a:pPr marL="0" indent="0" algn="ctr">
              <a:buNone/>
            </a:pPr>
            <a:r>
              <a:rPr lang="ru-RU" sz="6600" b="1" dirty="0" smtClean="0"/>
              <a:t>     </a:t>
            </a:r>
            <a:r>
              <a:rPr lang="en-US" sz="6600" b="1" dirty="0" smtClean="0"/>
              <a:t>Y = C + I + G</a:t>
            </a:r>
            <a:endParaRPr lang="ru-RU" sz="6600" b="1" dirty="0"/>
          </a:p>
        </p:txBody>
      </p:sp>
    </p:spTree>
    <p:extLst>
      <p:ext uri="{BB962C8B-B14F-4D97-AF65-F5344CB8AC3E}">
        <p14:creationId xmlns:p14="http://schemas.microsoft.com/office/powerpoint/2010/main" val="308546688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604963" y="-1289050"/>
            <a:ext cx="1311275" cy="579437"/>
          </a:xfrm>
          <a:prstGeom prst="rect">
            <a:avLst/>
          </a:prstGeom>
          <a:noFill/>
          <a:ln w="9525">
            <a:noFill/>
            <a:miter lim="800000"/>
            <a:headEnd/>
            <a:tailEnd/>
          </a:ln>
          <a:effectLst/>
        </p:spPr>
        <p:txBody>
          <a:bodyPr wrap="none" anchor="ctr">
            <a:spAutoFit/>
          </a:bodyPr>
          <a:lstStyle/>
          <a:p>
            <a:pPr indent="450850"/>
            <a:r>
              <a:rPr lang="ru-RU" sz="1400">
                <a:cs typeface="Times New Roman" pitchFamily="18" charset="0"/>
              </a:rPr>
              <a:t>Схема 4.</a:t>
            </a:r>
            <a:endParaRPr lang="ru-RU" sz="1100"/>
          </a:p>
          <a:p>
            <a:pPr indent="450850" eaLnBrk="0" hangingPunct="0"/>
            <a:endParaRPr lang="ru-RU"/>
          </a:p>
        </p:txBody>
      </p:sp>
      <p:graphicFrame>
        <p:nvGraphicFramePr>
          <p:cNvPr id="13315" name="Object 3"/>
          <p:cNvGraphicFramePr>
            <a:graphicFrameLocks noChangeAspect="1"/>
          </p:cNvGraphicFramePr>
          <p:nvPr/>
        </p:nvGraphicFramePr>
        <p:xfrm>
          <a:off x="0" y="-709613"/>
          <a:ext cx="9144000" cy="8324851"/>
        </p:xfrm>
        <a:graphic>
          <a:graphicData uri="http://schemas.openxmlformats.org/presentationml/2006/ole">
            <mc:AlternateContent xmlns:mc="http://schemas.openxmlformats.org/markup-compatibility/2006">
              <mc:Choice xmlns:v="urn:schemas-microsoft-com:vml" Requires="v">
                <p:oleObj spid="_x0000_s12290" name="Visio" r:id="rId3" imgW="6765120" imgH="9482400" progId="Visio.Drawing.11">
                  <p:embed/>
                </p:oleObj>
              </mc:Choice>
              <mc:Fallback>
                <p:oleObj name="Visio" r:id="rId3" imgW="6765120" imgH="9482400" progId="Visio.Drawing.11">
                  <p:embed/>
                  <p:pic>
                    <p:nvPicPr>
                      <p:cNvPr id="13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09613"/>
                        <a:ext cx="9144000" cy="8324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Rectangle 4"/>
          <p:cNvSpPr>
            <a:spLocks noChangeArrowheads="1"/>
          </p:cNvSpPr>
          <p:nvPr/>
        </p:nvSpPr>
        <p:spPr bwMode="auto">
          <a:xfrm>
            <a:off x="1604963" y="7615238"/>
            <a:ext cx="2611437" cy="533400"/>
          </a:xfrm>
          <a:prstGeom prst="rect">
            <a:avLst/>
          </a:prstGeom>
          <a:noFill/>
          <a:ln w="9525">
            <a:noFill/>
            <a:miter lim="800000"/>
            <a:headEnd/>
            <a:tailEnd/>
          </a:ln>
          <a:effectLst/>
        </p:spPr>
        <p:txBody>
          <a:bodyPr wrap="none" bIns="0" anchor="ctr">
            <a:spAutoFit/>
          </a:bodyPr>
          <a:lstStyle/>
          <a:p>
            <a:pPr indent="450850"/>
            <a:r>
              <a:rPr lang="ru-RU" sz="1400">
                <a:latin typeface="Times New Roman" pitchFamily="18" charset="0"/>
                <a:cs typeface="Times New Roman" pitchFamily="18" charset="0"/>
              </a:rPr>
              <a:t>Рис. 1.4.4 Кругооборот </a:t>
            </a:r>
            <a:r>
              <a:rPr lang="en-US" sz="1400">
                <a:latin typeface="Times New Roman" pitchFamily="18" charset="0"/>
                <a:cs typeface="Times New Roman" pitchFamily="18" charset="0"/>
              </a:rPr>
              <a:t>IV</a:t>
            </a:r>
            <a:endParaRPr lang="ru-RU" sz="1400">
              <a:latin typeface="Times New Roman" pitchFamily="18" charset="0"/>
              <a:cs typeface="Times New Roman" pitchFamily="18" charset="0"/>
            </a:endParaRPr>
          </a:p>
          <a:p>
            <a:pPr indent="450850" eaLnBrk="0" hangingPunct="0"/>
            <a:endParaRPr lang="ru-RU"/>
          </a:p>
        </p:txBody>
      </p:sp>
    </p:spTree>
    <p:extLst>
      <p:ext uri="{BB962C8B-B14F-4D97-AF65-F5344CB8AC3E}">
        <p14:creationId xmlns:p14="http://schemas.microsoft.com/office/powerpoint/2010/main" val="179023683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Тождество 4</a:t>
            </a:r>
            <a:endParaRPr lang="ru-RU" dirty="0"/>
          </a:p>
        </p:txBody>
      </p:sp>
      <p:sp>
        <p:nvSpPr>
          <p:cNvPr id="3" name="Объект 2"/>
          <p:cNvSpPr>
            <a:spLocks noGrp="1"/>
          </p:cNvSpPr>
          <p:nvPr>
            <p:ph idx="1"/>
          </p:nvPr>
        </p:nvSpPr>
        <p:spPr/>
        <p:txBody>
          <a:bodyPr>
            <a:normAutofit/>
          </a:bodyPr>
          <a:lstStyle/>
          <a:p>
            <a:pPr marL="0" indent="0" algn="ctr">
              <a:buNone/>
            </a:pPr>
            <a:r>
              <a:rPr lang="en-US" sz="6600" dirty="0" smtClean="0"/>
              <a:t>Y = C + I + G + X</a:t>
            </a:r>
            <a:r>
              <a:rPr lang="en-US" sz="3600" dirty="0" smtClean="0"/>
              <a:t>n</a:t>
            </a:r>
            <a:endParaRPr lang="ru-RU" sz="3600" dirty="0"/>
          </a:p>
        </p:txBody>
      </p:sp>
    </p:spTree>
    <p:extLst>
      <p:ext uri="{BB962C8B-B14F-4D97-AF65-F5344CB8AC3E}">
        <p14:creationId xmlns:p14="http://schemas.microsoft.com/office/powerpoint/2010/main" val="175004537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4294967295"/>
          </p:nvPr>
        </p:nvSpPr>
        <p:spPr>
          <a:xfrm>
            <a:off x="0" y="1600200"/>
            <a:ext cx="8229600" cy="4525963"/>
          </a:xfrm>
        </p:spPr>
        <p:txBody>
          <a:bodyPr>
            <a:normAutofit/>
          </a:bodyPr>
          <a:lstStyle/>
          <a:p>
            <a:pPr algn="ctr">
              <a:buNone/>
            </a:pPr>
            <a:r>
              <a:rPr lang="ru-RU" sz="6000" dirty="0" smtClean="0"/>
              <a:t>3.</a:t>
            </a:r>
            <a:endParaRPr lang="ru-RU" sz="6000" dirty="0"/>
          </a:p>
        </p:txBody>
      </p:sp>
    </p:spTree>
    <p:extLst>
      <p:ext uri="{BB962C8B-B14F-4D97-AF65-F5344CB8AC3E}">
        <p14:creationId xmlns:p14="http://schemas.microsoft.com/office/powerpoint/2010/main" val="13852600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ВНП(ВНД)</a:t>
            </a:r>
            <a:endParaRPr lang="ru-RU" dirty="0"/>
          </a:p>
        </p:txBody>
      </p:sp>
      <p:sp>
        <p:nvSpPr>
          <p:cNvPr id="3" name="Объект 2"/>
          <p:cNvSpPr>
            <a:spLocks noGrp="1"/>
          </p:cNvSpPr>
          <p:nvPr>
            <p:ph idx="1"/>
          </p:nvPr>
        </p:nvSpPr>
        <p:spPr/>
        <p:txBody>
          <a:bodyPr/>
          <a:lstStyle/>
          <a:p>
            <a:pPr algn="just"/>
            <a:r>
              <a:rPr lang="ru-RU" dirty="0" smtClean="0"/>
              <a:t>Валовой национальный продукт (валовой национальный доход) – рыночная стоимость конечных материальных благ и услуг,  созданных за один год</a:t>
            </a:r>
            <a:endParaRPr lang="ru-RU" dirty="0"/>
          </a:p>
        </p:txBody>
      </p:sp>
    </p:spTree>
    <p:extLst>
      <p:ext uri="{BB962C8B-B14F-4D97-AF65-F5344CB8AC3E}">
        <p14:creationId xmlns:p14="http://schemas.microsoft.com/office/powerpoint/2010/main" val="213136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Абстракции</a:t>
            </a:r>
          </a:p>
        </p:txBody>
      </p:sp>
      <p:sp>
        <p:nvSpPr>
          <p:cNvPr id="26627" name="Объект 2"/>
          <p:cNvSpPr>
            <a:spLocks noGrp="1"/>
          </p:cNvSpPr>
          <p:nvPr>
            <p:ph idx="1"/>
          </p:nvPr>
        </p:nvSpPr>
        <p:spPr/>
        <p:txBody>
          <a:bodyPr/>
          <a:lstStyle/>
          <a:p>
            <a:pPr algn="just"/>
            <a:r>
              <a:rPr lang="ru-RU" smtClean="0"/>
              <a:t>Выделение главного в объекте, явлении, абстрагируясь от всего второстепенного</a:t>
            </a:r>
          </a:p>
        </p:txBody>
      </p:sp>
    </p:spTree>
    <p:extLst>
      <p:ext uri="{BB962C8B-B14F-4D97-AF65-F5344CB8AC3E}">
        <p14:creationId xmlns:p14="http://schemas.microsoft.com/office/powerpoint/2010/main" val="650884421"/>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0"/>
            <a:ext cx="8229600" cy="1628775"/>
          </a:xfrm>
        </p:spPr>
        <p:txBody>
          <a:bodyPr>
            <a:normAutofit fontScale="90000"/>
          </a:bodyPr>
          <a:lstStyle/>
          <a:p>
            <a:pPr eaLnBrk="1" hangingPunct="1"/>
            <a:r>
              <a:rPr lang="ru-RU" sz="4000" smtClean="0"/>
              <a:t>Два подхода к расчету ВНП</a:t>
            </a:r>
            <a:br>
              <a:rPr lang="ru-RU" sz="4000" smtClean="0"/>
            </a:br>
            <a:r>
              <a:rPr lang="ru-RU" sz="4000" smtClean="0"/>
              <a:t/>
            </a:r>
            <a:br>
              <a:rPr lang="ru-RU" sz="4000" smtClean="0"/>
            </a:br>
            <a:r>
              <a:rPr lang="ru-RU" sz="4000" smtClean="0"/>
              <a:t>=ВНП=</a:t>
            </a:r>
          </a:p>
        </p:txBody>
      </p:sp>
      <p:sp>
        <p:nvSpPr>
          <p:cNvPr id="9219" name="Rectangle 3"/>
          <p:cNvSpPr>
            <a:spLocks noGrp="1" noChangeArrowheads="1"/>
          </p:cNvSpPr>
          <p:nvPr>
            <p:ph type="body" sz="half" idx="1"/>
          </p:nvPr>
        </p:nvSpPr>
        <p:spPr>
          <a:xfrm>
            <a:off x="457200" y="1600200"/>
            <a:ext cx="3035300" cy="4525963"/>
          </a:xfrm>
        </p:spPr>
        <p:txBody>
          <a:bodyPr/>
          <a:lstStyle/>
          <a:p>
            <a:pPr algn="just" eaLnBrk="1" hangingPunct="1">
              <a:buFontTx/>
              <a:buNone/>
            </a:pPr>
            <a:r>
              <a:rPr lang="ru-RU" sz="1800" b="1" i="1" u="sng" smtClean="0"/>
              <a:t>Подсчет по объему производства или по сумме расходов на приобретение товаров и услуг</a:t>
            </a:r>
          </a:p>
          <a:p>
            <a:pPr algn="just" eaLnBrk="1" hangingPunct="1">
              <a:buFontTx/>
              <a:buNone/>
            </a:pPr>
            <a:endParaRPr lang="ru-RU" sz="1800" b="1" i="1" smtClean="0"/>
          </a:p>
          <a:p>
            <a:pPr algn="just" eaLnBrk="1" hangingPunct="1"/>
            <a:r>
              <a:rPr lang="ru-RU" sz="1800" b="1" smtClean="0"/>
              <a:t>Потреб. расходы дом. хозяйств (С)</a:t>
            </a:r>
            <a:r>
              <a:rPr lang="en-US" sz="1800" b="1" smtClean="0"/>
              <a:t>;</a:t>
            </a:r>
            <a:endParaRPr lang="ru-RU" sz="1800" b="1" smtClean="0"/>
          </a:p>
          <a:p>
            <a:pPr algn="just" eaLnBrk="1" hangingPunct="1"/>
            <a:r>
              <a:rPr lang="ru-RU" sz="1800" b="1" smtClean="0"/>
              <a:t>Инвестиционные расходы бизнеса (</a:t>
            </a:r>
            <a:r>
              <a:rPr lang="en-US" sz="1800" b="1" smtClean="0"/>
              <a:t>I</a:t>
            </a:r>
            <a:r>
              <a:rPr lang="ru-RU" sz="1800" b="1" smtClean="0"/>
              <a:t>)</a:t>
            </a:r>
            <a:r>
              <a:rPr lang="en-US" sz="1800" b="1" smtClean="0"/>
              <a:t>;</a:t>
            </a:r>
          </a:p>
          <a:p>
            <a:pPr algn="just" eaLnBrk="1" hangingPunct="1"/>
            <a:r>
              <a:rPr lang="ru-RU" sz="1800" b="1" smtClean="0"/>
              <a:t>Государственные закупки товаров и услуг (</a:t>
            </a:r>
            <a:r>
              <a:rPr lang="en-US" sz="1800" b="1" smtClean="0"/>
              <a:t>G</a:t>
            </a:r>
            <a:r>
              <a:rPr lang="ru-RU" sz="1800" b="1" smtClean="0"/>
              <a:t>)</a:t>
            </a:r>
            <a:r>
              <a:rPr lang="en-US" sz="1800" b="1" smtClean="0"/>
              <a:t>;</a:t>
            </a:r>
            <a:endParaRPr lang="ru-RU" sz="1800" b="1" smtClean="0"/>
          </a:p>
          <a:p>
            <a:pPr algn="just" eaLnBrk="1" hangingPunct="1"/>
            <a:r>
              <a:rPr lang="ru-RU" sz="1800" b="1" smtClean="0"/>
              <a:t>Расходы иностранцев </a:t>
            </a:r>
            <a:r>
              <a:rPr lang="en-US" sz="1800" b="1" smtClean="0"/>
              <a:t>(</a:t>
            </a:r>
            <a:r>
              <a:rPr lang="ru-RU" sz="1800" b="1" smtClean="0"/>
              <a:t>Х-М</a:t>
            </a:r>
            <a:r>
              <a:rPr lang="en-US" sz="1800" b="1" smtClean="0"/>
              <a:t>)</a:t>
            </a:r>
            <a:r>
              <a:rPr lang="ru-RU" sz="1800" b="1" smtClean="0"/>
              <a:t>.</a:t>
            </a:r>
            <a:endParaRPr lang="en-US" sz="1800" b="1" smtClean="0"/>
          </a:p>
        </p:txBody>
      </p:sp>
      <p:sp>
        <p:nvSpPr>
          <p:cNvPr id="9220" name="Rectangle 4"/>
          <p:cNvSpPr>
            <a:spLocks noGrp="1" noChangeArrowheads="1"/>
          </p:cNvSpPr>
          <p:nvPr>
            <p:ph type="body" sz="half" idx="2"/>
          </p:nvPr>
        </p:nvSpPr>
        <p:spPr>
          <a:xfrm>
            <a:off x="5364163" y="1600200"/>
            <a:ext cx="3322637" cy="4525963"/>
          </a:xfrm>
        </p:spPr>
        <p:txBody>
          <a:bodyPr/>
          <a:lstStyle/>
          <a:p>
            <a:pPr algn="just" eaLnBrk="1" hangingPunct="1">
              <a:buFontTx/>
              <a:buNone/>
            </a:pPr>
            <a:r>
              <a:rPr lang="ru-RU" sz="1800" b="1" i="1" u="sng" smtClean="0"/>
              <a:t>Подсчет по доходу либо по сумме доходов, созданных в процессе производства товаров и услуг</a:t>
            </a:r>
            <a:r>
              <a:rPr lang="ru-RU" sz="2400" u="sng" smtClean="0"/>
              <a:t> </a:t>
            </a:r>
          </a:p>
          <a:p>
            <a:pPr algn="just" eaLnBrk="1" hangingPunct="1"/>
            <a:r>
              <a:rPr lang="ru-RU" sz="2000" b="1" smtClean="0"/>
              <a:t>Расходы и платежи, не связанные с выплатой дохода</a:t>
            </a:r>
            <a:r>
              <a:rPr lang="en-US" sz="2000" b="1" smtClean="0"/>
              <a:t>;</a:t>
            </a:r>
            <a:endParaRPr lang="ru-RU" sz="2000" b="1" smtClean="0"/>
          </a:p>
          <a:p>
            <a:pPr algn="just" eaLnBrk="1" hangingPunct="1"/>
            <a:r>
              <a:rPr lang="ru-RU" sz="2000" b="1" smtClean="0"/>
              <a:t>+ Заработная плата</a:t>
            </a:r>
            <a:r>
              <a:rPr lang="en-US" sz="2000" b="1" smtClean="0"/>
              <a:t>;</a:t>
            </a:r>
            <a:endParaRPr lang="ru-RU" sz="2000" b="1" smtClean="0"/>
          </a:p>
          <a:p>
            <a:pPr algn="just" eaLnBrk="1" hangingPunct="1"/>
            <a:r>
              <a:rPr lang="ru-RU" sz="2000" b="1" smtClean="0"/>
              <a:t>+Рентные платежи</a:t>
            </a:r>
            <a:r>
              <a:rPr lang="en-US" sz="2000" b="1" smtClean="0"/>
              <a:t>;</a:t>
            </a:r>
            <a:endParaRPr lang="ru-RU" sz="2000" b="1" smtClean="0"/>
          </a:p>
          <a:p>
            <a:pPr algn="just" eaLnBrk="1" hangingPunct="1"/>
            <a:r>
              <a:rPr lang="ru-RU" sz="2000" b="1" smtClean="0"/>
              <a:t>+Процент</a:t>
            </a:r>
            <a:r>
              <a:rPr lang="en-US" sz="2000" b="1" smtClean="0"/>
              <a:t>;</a:t>
            </a:r>
            <a:endParaRPr lang="ru-RU" sz="2000" b="1" smtClean="0"/>
          </a:p>
          <a:p>
            <a:pPr algn="just" eaLnBrk="1" hangingPunct="1"/>
            <a:r>
              <a:rPr lang="ru-RU" sz="2000" b="1" smtClean="0"/>
              <a:t>+Прибыль.</a:t>
            </a:r>
          </a:p>
          <a:p>
            <a:pPr algn="just" eaLnBrk="1" hangingPunct="1"/>
            <a:endParaRPr lang="ru-RU" sz="2000" b="1" smtClean="0"/>
          </a:p>
        </p:txBody>
      </p:sp>
    </p:spTree>
    <p:extLst>
      <p:ext uri="{BB962C8B-B14F-4D97-AF65-F5344CB8AC3E}">
        <p14:creationId xmlns:p14="http://schemas.microsoft.com/office/powerpoint/2010/main" val="270747293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u-RU" smtClean="0"/>
              <a:t>ВНП </a:t>
            </a:r>
            <a:r>
              <a:rPr lang="ru-RU" sz="3200" smtClean="0"/>
              <a:t>по расходу</a:t>
            </a:r>
            <a:endParaRPr lang="ru-RU" smtClean="0"/>
          </a:p>
        </p:txBody>
      </p:sp>
      <p:sp>
        <p:nvSpPr>
          <p:cNvPr id="10243" name="Rectangle 3"/>
          <p:cNvSpPr>
            <a:spLocks noGrp="1" noChangeArrowheads="1"/>
          </p:cNvSpPr>
          <p:nvPr>
            <p:ph type="body" idx="1"/>
          </p:nvPr>
        </p:nvSpPr>
        <p:spPr/>
        <p:txBody>
          <a:bodyPr/>
          <a:lstStyle/>
          <a:p>
            <a:pPr algn="ctr" eaLnBrk="1" hangingPunct="1">
              <a:buFontTx/>
              <a:buNone/>
            </a:pPr>
            <a:endParaRPr lang="en-US" smtClean="0"/>
          </a:p>
          <a:p>
            <a:pPr algn="ctr" eaLnBrk="1" hangingPunct="1">
              <a:buFontTx/>
              <a:buNone/>
            </a:pPr>
            <a:endParaRPr lang="en-US" smtClean="0"/>
          </a:p>
          <a:p>
            <a:pPr algn="ctr" eaLnBrk="1" hangingPunct="1">
              <a:buFontTx/>
              <a:buNone/>
            </a:pPr>
            <a:r>
              <a:rPr lang="ru-RU" smtClean="0"/>
              <a:t>ВНП = С + </a:t>
            </a:r>
            <a:r>
              <a:rPr lang="en-US" smtClean="0"/>
              <a:t>I + G + Xn,</a:t>
            </a:r>
          </a:p>
          <a:p>
            <a:pPr algn="ctr" eaLnBrk="1" hangingPunct="1">
              <a:buFontTx/>
              <a:buNone/>
            </a:pPr>
            <a:r>
              <a:rPr lang="ru-RU" smtClean="0"/>
              <a:t>Где </a:t>
            </a:r>
            <a:r>
              <a:rPr lang="en-US" smtClean="0"/>
              <a:t>Xn = X - M </a:t>
            </a:r>
            <a:endParaRPr lang="ru-RU" smtClean="0"/>
          </a:p>
        </p:txBody>
      </p:sp>
    </p:spTree>
    <p:extLst>
      <p:ext uri="{BB962C8B-B14F-4D97-AF65-F5344CB8AC3E}">
        <p14:creationId xmlns:p14="http://schemas.microsoft.com/office/powerpoint/2010/main" val="62003875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ru-RU" sz="4000" smtClean="0"/>
              <a:t>Совокупный спрос</a:t>
            </a:r>
            <a:r>
              <a:rPr lang="en-US" sz="4000" smtClean="0"/>
              <a:t/>
            </a:r>
            <a:br>
              <a:rPr lang="en-US" sz="4000" smtClean="0"/>
            </a:br>
            <a:r>
              <a:rPr lang="en-US" sz="4000" smtClean="0"/>
              <a:t>(C+I+G+Xn)</a:t>
            </a:r>
            <a:endParaRPr lang="ru-RU" sz="4000" smtClean="0"/>
          </a:p>
        </p:txBody>
      </p:sp>
      <p:sp>
        <p:nvSpPr>
          <p:cNvPr id="19459" name="Line 3"/>
          <p:cNvSpPr>
            <a:spLocks noChangeShapeType="1"/>
          </p:cNvSpPr>
          <p:nvPr/>
        </p:nvSpPr>
        <p:spPr bwMode="auto">
          <a:xfrm flipV="1">
            <a:off x="1619250" y="1844675"/>
            <a:ext cx="0" cy="3240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9460" name="Line 4"/>
          <p:cNvSpPr>
            <a:spLocks noChangeShapeType="1"/>
          </p:cNvSpPr>
          <p:nvPr/>
        </p:nvSpPr>
        <p:spPr bwMode="auto">
          <a:xfrm>
            <a:off x="1547813" y="5157788"/>
            <a:ext cx="5329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9461" name="Text Box 5"/>
          <p:cNvSpPr txBox="1">
            <a:spLocks noChangeArrowheads="1"/>
          </p:cNvSpPr>
          <p:nvPr/>
        </p:nvSpPr>
        <p:spPr bwMode="auto">
          <a:xfrm>
            <a:off x="0" y="1700213"/>
            <a:ext cx="1331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Уровень цен</a:t>
            </a:r>
          </a:p>
        </p:txBody>
      </p:sp>
      <p:sp>
        <p:nvSpPr>
          <p:cNvPr id="19462" name="Text Box 6"/>
          <p:cNvSpPr txBox="1">
            <a:spLocks noChangeArrowheads="1"/>
          </p:cNvSpPr>
          <p:nvPr/>
        </p:nvSpPr>
        <p:spPr bwMode="auto">
          <a:xfrm>
            <a:off x="7164388" y="5229225"/>
            <a:ext cx="197961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Реальный ВНП</a:t>
            </a:r>
          </a:p>
          <a:p>
            <a:pPr eaLnBrk="1" hangingPunct="1">
              <a:spcBef>
                <a:spcPct val="50000"/>
              </a:spcBef>
            </a:pPr>
            <a:r>
              <a:rPr lang="ru-RU" b="1"/>
              <a:t>(в трл.руб)</a:t>
            </a:r>
          </a:p>
        </p:txBody>
      </p:sp>
      <p:sp>
        <p:nvSpPr>
          <p:cNvPr id="19463" name="Line 7"/>
          <p:cNvSpPr>
            <a:spLocks noChangeShapeType="1"/>
          </p:cNvSpPr>
          <p:nvPr/>
        </p:nvSpPr>
        <p:spPr bwMode="auto">
          <a:xfrm>
            <a:off x="1403350" y="4508500"/>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64" name="Line 8"/>
          <p:cNvSpPr>
            <a:spLocks noChangeShapeType="1"/>
          </p:cNvSpPr>
          <p:nvPr/>
        </p:nvSpPr>
        <p:spPr bwMode="auto">
          <a:xfrm>
            <a:off x="1331913" y="386080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65" name="Line 9"/>
          <p:cNvSpPr>
            <a:spLocks noChangeShapeType="1"/>
          </p:cNvSpPr>
          <p:nvPr/>
        </p:nvSpPr>
        <p:spPr bwMode="auto">
          <a:xfrm>
            <a:off x="1476375" y="3429000"/>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66" name="Line 10"/>
          <p:cNvSpPr>
            <a:spLocks noChangeShapeType="1"/>
          </p:cNvSpPr>
          <p:nvPr/>
        </p:nvSpPr>
        <p:spPr bwMode="auto">
          <a:xfrm>
            <a:off x="1331913" y="2852738"/>
            <a:ext cx="576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67" name="Text Box 11"/>
          <p:cNvSpPr txBox="1">
            <a:spLocks noChangeArrowheads="1"/>
          </p:cNvSpPr>
          <p:nvPr/>
        </p:nvSpPr>
        <p:spPr bwMode="auto">
          <a:xfrm>
            <a:off x="468313" y="378936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1,0</a:t>
            </a:r>
          </a:p>
        </p:txBody>
      </p:sp>
      <p:sp>
        <p:nvSpPr>
          <p:cNvPr id="19468" name="Text Box 12"/>
          <p:cNvSpPr txBox="1">
            <a:spLocks noChangeArrowheads="1"/>
          </p:cNvSpPr>
          <p:nvPr/>
        </p:nvSpPr>
        <p:spPr bwMode="auto">
          <a:xfrm>
            <a:off x="468313" y="2781300"/>
            <a:ext cx="719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2,0</a:t>
            </a:r>
          </a:p>
        </p:txBody>
      </p:sp>
      <p:sp>
        <p:nvSpPr>
          <p:cNvPr id="19469" name="Line 13"/>
          <p:cNvSpPr>
            <a:spLocks noChangeShapeType="1"/>
          </p:cNvSpPr>
          <p:nvPr/>
        </p:nvSpPr>
        <p:spPr bwMode="auto">
          <a:xfrm>
            <a:off x="2484438" y="50133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70" name="Line 14"/>
          <p:cNvSpPr>
            <a:spLocks noChangeShapeType="1"/>
          </p:cNvSpPr>
          <p:nvPr/>
        </p:nvSpPr>
        <p:spPr bwMode="auto">
          <a:xfrm>
            <a:off x="3276600" y="50133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71" name="Line 15"/>
          <p:cNvSpPr>
            <a:spLocks noChangeShapeType="1"/>
          </p:cNvSpPr>
          <p:nvPr/>
        </p:nvSpPr>
        <p:spPr bwMode="auto">
          <a:xfrm>
            <a:off x="3995738" y="50133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72" name="Line 16"/>
          <p:cNvSpPr>
            <a:spLocks noChangeShapeType="1"/>
          </p:cNvSpPr>
          <p:nvPr/>
        </p:nvSpPr>
        <p:spPr bwMode="auto">
          <a:xfrm>
            <a:off x="4643438" y="50133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73" name="Line 17"/>
          <p:cNvSpPr>
            <a:spLocks noChangeShapeType="1"/>
          </p:cNvSpPr>
          <p:nvPr/>
        </p:nvSpPr>
        <p:spPr bwMode="auto">
          <a:xfrm>
            <a:off x="5219700" y="508476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9474" name="Text Box 18"/>
          <p:cNvSpPr txBox="1">
            <a:spLocks noChangeArrowheads="1"/>
          </p:cNvSpPr>
          <p:nvPr/>
        </p:nvSpPr>
        <p:spPr bwMode="auto">
          <a:xfrm>
            <a:off x="900113" y="515778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0</a:t>
            </a:r>
          </a:p>
        </p:txBody>
      </p:sp>
      <p:sp>
        <p:nvSpPr>
          <p:cNvPr id="19475" name="Text Box 19"/>
          <p:cNvSpPr txBox="1">
            <a:spLocks noChangeArrowheads="1"/>
          </p:cNvSpPr>
          <p:nvPr/>
        </p:nvSpPr>
        <p:spPr bwMode="auto">
          <a:xfrm>
            <a:off x="3059113" y="558958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10</a:t>
            </a:r>
          </a:p>
        </p:txBody>
      </p:sp>
      <p:sp>
        <p:nvSpPr>
          <p:cNvPr id="19476" name="Text Box 20"/>
          <p:cNvSpPr txBox="1">
            <a:spLocks noChangeArrowheads="1"/>
          </p:cNvSpPr>
          <p:nvPr/>
        </p:nvSpPr>
        <p:spPr bwMode="auto">
          <a:xfrm>
            <a:off x="4427538" y="55165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20</a:t>
            </a:r>
          </a:p>
        </p:txBody>
      </p:sp>
      <p:sp>
        <p:nvSpPr>
          <p:cNvPr id="19477" name="Freeform 21"/>
          <p:cNvSpPr>
            <a:spLocks/>
          </p:cNvSpPr>
          <p:nvPr/>
        </p:nvSpPr>
        <p:spPr bwMode="auto">
          <a:xfrm>
            <a:off x="2124075" y="2708275"/>
            <a:ext cx="2879725" cy="1379538"/>
          </a:xfrm>
          <a:custGeom>
            <a:avLst/>
            <a:gdLst>
              <a:gd name="T0" fmla="*/ 0 w 1814"/>
              <a:gd name="T1" fmla="*/ 0 h 869"/>
              <a:gd name="T2" fmla="*/ 287338 w 1814"/>
              <a:gd name="T3" fmla="*/ 649288 h 869"/>
              <a:gd name="T4" fmla="*/ 576263 w 1814"/>
              <a:gd name="T5" fmla="*/ 865188 h 869"/>
              <a:gd name="T6" fmla="*/ 1008063 w 1814"/>
              <a:gd name="T7" fmla="*/ 1081088 h 869"/>
              <a:gd name="T8" fmla="*/ 1511300 w 1814"/>
              <a:gd name="T9" fmla="*/ 1296988 h 869"/>
              <a:gd name="T10" fmla="*/ 2232025 w 1814"/>
              <a:gd name="T11" fmla="*/ 1368425 h 869"/>
              <a:gd name="T12" fmla="*/ 2879725 w 1814"/>
              <a:gd name="T13" fmla="*/ 1368425 h 869"/>
              <a:gd name="T14" fmla="*/ 0 60000 65536"/>
              <a:gd name="T15" fmla="*/ 0 60000 65536"/>
              <a:gd name="T16" fmla="*/ 0 60000 65536"/>
              <a:gd name="T17" fmla="*/ 0 60000 65536"/>
              <a:gd name="T18" fmla="*/ 0 60000 65536"/>
              <a:gd name="T19" fmla="*/ 0 60000 65536"/>
              <a:gd name="T20" fmla="*/ 0 60000 65536"/>
              <a:gd name="T21" fmla="*/ 0 w 1814"/>
              <a:gd name="T22" fmla="*/ 0 h 869"/>
              <a:gd name="T23" fmla="*/ 1814 w 181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4" h="869">
                <a:moveTo>
                  <a:pt x="0" y="0"/>
                </a:moveTo>
                <a:cubicBezTo>
                  <a:pt x="60" y="159"/>
                  <a:pt x="121" y="318"/>
                  <a:pt x="181" y="409"/>
                </a:cubicBezTo>
                <a:cubicBezTo>
                  <a:pt x="241" y="500"/>
                  <a:pt x="287" y="500"/>
                  <a:pt x="363" y="545"/>
                </a:cubicBezTo>
                <a:cubicBezTo>
                  <a:pt x="439" y="590"/>
                  <a:pt x="537" y="636"/>
                  <a:pt x="635" y="681"/>
                </a:cubicBezTo>
                <a:cubicBezTo>
                  <a:pt x="733" y="726"/>
                  <a:pt x="824" y="787"/>
                  <a:pt x="952" y="817"/>
                </a:cubicBezTo>
                <a:cubicBezTo>
                  <a:pt x="1080" y="847"/>
                  <a:pt x="1262" y="855"/>
                  <a:pt x="1406" y="862"/>
                </a:cubicBezTo>
                <a:cubicBezTo>
                  <a:pt x="1550" y="869"/>
                  <a:pt x="1746" y="862"/>
                  <a:pt x="1814"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9478" name="Text Box 22"/>
          <p:cNvSpPr txBox="1">
            <a:spLocks noChangeArrowheads="1"/>
          </p:cNvSpPr>
          <p:nvPr/>
        </p:nvSpPr>
        <p:spPr bwMode="auto">
          <a:xfrm>
            <a:off x="5364163" y="3933825"/>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AD</a:t>
            </a:r>
            <a:endParaRPr lang="ru-RU" b="1"/>
          </a:p>
        </p:txBody>
      </p:sp>
      <p:sp>
        <p:nvSpPr>
          <p:cNvPr id="19479" name="Line 23"/>
          <p:cNvSpPr>
            <a:spLocks noChangeShapeType="1"/>
          </p:cNvSpPr>
          <p:nvPr/>
        </p:nvSpPr>
        <p:spPr bwMode="auto">
          <a:xfrm>
            <a:off x="1835150" y="3860800"/>
            <a:ext cx="14414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19480" name="Line 24"/>
          <p:cNvSpPr>
            <a:spLocks noChangeShapeType="1"/>
          </p:cNvSpPr>
          <p:nvPr/>
        </p:nvSpPr>
        <p:spPr bwMode="auto">
          <a:xfrm>
            <a:off x="3203575" y="3860800"/>
            <a:ext cx="73025" cy="12969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2623874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smtClean="0"/>
              <a:t>Совокупное предложение</a:t>
            </a:r>
          </a:p>
        </p:txBody>
      </p:sp>
      <p:sp>
        <p:nvSpPr>
          <p:cNvPr id="20483" name="Line 3"/>
          <p:cNvSpPr>
            <a:spLocks noChangeShapeType="1"/>
          </p:cNvSpPr>
          <p:nvPr/>
        </p:nvSpPr>
        <p:spPr bwMode="auto">
          <a:xfrm flipH="1" flipV="1">
            <a:off x="2124075" y="2060575"/>
            <a:ext cx="71438" cy="3024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0484" name="Line 4"/>
          <p:cNvSpPr>
            <a:spLocks noChangeShapeType="1"/>
          </p:cNvSpPr>
          <p:nvPr/>
        </p:nvSpPr>
        <p:spPr bwMode="auto">
          <a:xfrm>
            <a:off x="2195513" y="5084763"/>
            <a:ext cx="4464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0485" name="Text Box 5"/>
          <p:cNvSpPr txBox="1">
            <a:spLocks noChangeArrowheads="1"/>
          </p:cNvSpPr>
          <p:nvPr/>
        </p:nvSpPr>
        <p:spPr bwMode="auto">
          <a:xfrm>
            <a:off x="395288" y="2060575"/>
            <a:ext cx="1296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Уровень цен</a:t>
            </a:r>
          </a:p>
        </p:txBody>
      </p:sp>
      <p:sp>
        <p:nvSpPr>
          <p:cNvPr id="20486" name="Text Box 6"/>
          <p:cNvSpPr txBox="1">
            <a:spLocks noChangeArrowheads="1"/>
          </p:cNvSpPr>
          <p:nvPr/>
        </p:nvSpPr>
        <p:spPr bwMode="auto">
          <a:xfrm>
            <a:off x="6732588" y="5157788"/>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ru-RU" b="1"/>
              <a:t>Реальный ВНП</a:t>
            </a:r>
          </a:p>
        </p:txBody>
      </p:sp>
      <p:sp>
        <p:nvSpPr>
          <p:cNvPr id="20487" name="Line 7"/>
          <p:cNvSpPr>
            <a:spLocks noChangeShapeType="1"/>
          </p:cNvSpPr>
          <p:nvPr/>
        </p:nvSpPr>
        <p:spPr bwMode="auto">
          <a:xfrm>
            <a:off x="2195513" y="3933825"/>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8" name="Line 8"/>
          <p:cNvSpPr>
            <a:spLocks noChangeShapeType="1"/>
          </p:cNvSpPr>
          <p:nvPr/>
        </p:nvSpPr>
        <p:spPr bwMode="auto">
          <a:xfrm>
            <a:off x="4859338" y="1916113"/>
            <a:ext cx="0"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9" name="Freeform 9"/>
          <p:cNvSpPr>
            <a:spLocks/>
          </p:cNvSpPr>
          <p:nvPr/>
        </p:nvSpPr>
        <p:spPr bwMode="auto">
          <a:xfrm>
            <a:off x="3444875" y="3429000"/>
            <a:ext cx="1414463" cy="528638"/>
          </a:xfrm>
          <a:custGeom>
            <a:avLst/>
            <a:gdLst>
              <a:gd name="T0" fmla="*/ 1414463 w 891"/>
              <a:gd name="T1" fmla="*/ 0 h 333"/>
              <a:gd name="T2" fmla="*/ 1271588 w 891"/>
              <a:gd name="T3" fmla="*/ 215900 h 333"/>
              <a:gd name="T4" fmla="*/ 1127125 w 891"/>
              <a:gd name="T5" fmla="*/ 360363 h 333"/>
              <a:gd name="T6" fmla="*/ 911225 w 891"/>
              <a:gd name="T7" fmla="*/ 504825 h 333"/>
              <a:gd name="T8" fmla="*/ 622300 w 891"/>
              <a:gd name="T9" fmla="*/ 504825 h 333"/>
              <a:gd name="T10" fmla="*/ 47625 w 891"/>
              <a:gd name="T11" fmla="*/ 504825 h 333"/>
              <a:gd name="T12" fmla="*/ 334963 w 891"/>
              <a:gd name="T13" fmla="*/ 504825 h 333"/>
              <a:gd name="T14" fmla="*/ 0 60000 65536"/>
              <a:gd name="T15" fmla="*/ 0 60000 65536"/>
              <a:gd name="T16" fmla="*/ 0 60000 65536"/>
              <a:gd name="T17" fmla="*/ 0 60000 65536"/>
              <a:gd name="T18" fmla="*/ 0 60000 65536"/>
              <a:gd name="T19" fmla="*/ 0 60000 65536"/>
              <a:gd name="T20" fmla="*/ 0 60000 65536"/>
              <a:gd name="T21" fmla="*/ 0 w 891"/>
              <a:gd name="T22" fmla="*/ 0 h 333"/>
              <a:gd name="T23" fmla="*/ 891 w 891"/>
              <a:gd name="T24" fmla="*/ 333 h 3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1" h="333">
                <a:moveTo>
                  <a:pt x="891" y="0"/>
                </a:moveTo>
                <a:cubicBezTo>
                  <a:pt x="861" y="49"/>
                  <a:pt x="831" y="98"/>
                  <a:pt x="801" y="136"/>
                </a:cubicBezTo>
                <a:cubicBezTo>
                  <a:pt x="771" y="174"/>
                  <a:pt x="748" y="197"/>
                  <a:pt x="710" y="227"/>
                </a:cubicBezTo>
                <a:cubicBezTo>
                  <a:pt x="672" y="257"/>
                  <a:pt x="627" y="303"/>
                  <a:pt x="574" y="318"/>
                </a:cubicBezTo>
                <a:cubicBezTo>
                  <a:pt x="521" y="333"/>
                  <a:pt x="483" y="318"/>
                  <a:pt x="392" y="318"/>
                </a:cubicBezTo>
                <a:cubicBezTo>
                  <a:pt x="301" y="318"/>
                  <a:pt x="60" y="318"/>
                  <a:pt x="30" y="318"/>
                </a:cubicBezTo>
                <a:cubicBezTo>
                  <a:pt x="0" y="318"/>
                  <a:pt x="181" y="318"/>
                  <a:pt x="211" y="3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490" name="Text Box 10"/>
          <p:cNvSpPr txBox="1">
            <a:spLocks noChangeArrowheads="1"/>
          </p:cNvSpPr>
          <p:nvPr/>
        </p:nvSpPr>
        <p:spPr bwMode="auto">
          <a:xfrm>
            <a:off x="5148263" y="15573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AS</a:t>
            </a:r>
            <a:endParaRPr lang="ru-RU" b="1"/>
          </a:p>
        </p:txBody>
      </p:sp>
      <p:sp>
        <p:nvSpPr>
          <p:cNvPr id="20491" name="Text Box 11"/>
          <p:cNvSpPr txBox="1">
            <a:spLocks noChangeArrowheads="1"/>
          </p:cNvSpPr>
          <p:nvPr/>
        </p:nvSpPr>
        <p:spPr bwMode="auto">
          <a:xfrm>
            <a:off x="1476375" y="508476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0</a:t>
            </a:r>
            <a:endParaRPr lang="ru-RU" b="1"/>
          </a:p>
        </p:txBody>
      </p:sp>
      <p:sp>
        <p:nvSpPr>
          <p:cNvPr id="3" name="Двойная стрелка влево/вправо 2"/>
          <p:cNvSpPr/>
          <p:nvPr/>
        </p:nvSpPr>
        <p:spPr>
          <a:xfrm>
            <a:off x="2411760" y="4293096"/>
            <a:ext cx="1944216" cy="648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Двойная стрелка влево/вправо 4"/>
          <p:cNvSpPr/>
          <p:nvPr/>
        </p:nvSpPr>
        <p:spPr>
          <a:xfrm>
            <a:off x="4932040" y="3572669"/>
            <a:ext cx="2088232" cy="57641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987675" y="4149080"/>
            <a:ext cx="576213" cy="369332"/>
          </a:xfrm>
          <a:prstGeom prst="rect">
            <a:avLst/>
          </a:prstGeom>
          <a:noFill/>
        </p:spPr>
        <p:txBody>
          <a:bodyPr wrap="square" rtlCol="0">
            <a:spAutoFit/>
          </a:bodyPr>
          <a:lstStyle/>
          <a:p>
            <a:pPr algn="ctr"/>
            <a:r>
              <a:rPr lang="ru-RU" dirty="0" smtClean="0"/>
              <a:t>1</a:t>
            </a:r>
            <a:endParaRPr lang="ru-RU" dirty="0"/>
          </a:p>
        </p:txBody>
      </p:sp>
      <p:sp>
        <p:nvSpPr>
          <p:cNvPr id="7" name="TextBox 6"/>
          <p:cNvSpPr txBox="1"/>
          <p:nvPr/>
        </p:nvSpPr>
        <p:spPr>
          <a:xfrm>
            <a:off x="5652120" y="3429000"/>
            <a:ext cx="576064" cy="369332"/>
          </a:xfrm>
          <a:prstGeom prst="rect">
            <a:avLst/>
          </a:prstGeom>
          <a:noFill/>
        </p:spPr>
        <p:txBody>
          <a:bodyPr wrap="square" rtlCol="0">
            <a:spAutoFit/>
          </a:bodyPr>
          <a:lstStyle/>
          <a:p>
            <a:pPr algn="ctr"/>
            <a:r>
              <a:rPr lang="ru-RU" dirty="0" smtClean="0"/>
              <a:t>2</a:t>
            </a:r>
            <a:endParaRPr lang="ru-RU" dirty="0"/>
          </a:p>
        </p:txBody>
      </p:sp>
      <p:sp>
        <p:nvSpPr>
          <p:cNvPr id="9" name="Двойная стрелка влево/вправо 8"/>
          <p:cNvSpPr/>
          <p:nvPr/>
        </p:nvSpPr>
        <p:spPr>
          <a:xfrm rot="16200000">
            <a:off x="5292080" y="2204864"/>
            <a:ext cx="1656184" cy="792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6659563" y="2276872"/>
            <a:ext cx="648741" cy="369332"/>
          </a:xfrm>
          <a:prstGeom prst="rect">
            <a:avLst/>
          </a:prstGeom>
          <a:noFill/>
        </p:spPr>
        <p:txBody>
          <a:bodyPr wrap="square" rtlCol="0">
            <a:spAutoFit/>
          </a:bodyPr>
          <a:lstStyle/>
          <a:p>
            <a:pPr algn="ctr"/>
            <a:r>
              <a:rPr lang="ru-RU" dirty="0" smtClean="0"/>
              <a:t>3</a:t>
            </a:r>
            <a:endParaRPr lang="ru-RU" dirty="0"/>
          </a:p>
        </p:txBody>
      </p:sp>
    </p:spTree>
    <p:extLst>
      <p:ext uri="{BB962C8B-B14F-4D97-AF65-F5344CB8AC3E}">
        <p14:creationId xmlns:p14="http://schemas.microsoft.com/office/powerpoint/2010/main" val="33182348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417512"/>
          </a:xfrm>
        </p:spPr>
        <p:txBody>
          <a:bodyPr>
            <a:normAutofit fontScale="90000"/>
          </a:bodyPr>
          <a:lstStyle/>
          <a:p>
            <a:pPr eaLnBrk="1" hangingPunct="1"/>
            <a:r>
              <a:rPr lang="ru-RU" sz="4000" dirty="0" smtClean="0"/>
              <a:t>ВНП </a:t>
            </a:r>
            <a:r>
              <a:rPr lang="ru-RU" sz="2800" dirty="0" smtClean="0"/>
              <a:t>по доходам</a:t>
            </a:r>
            <a:endParaRPr lang="ru-RU" sz="4000" dirty="0" smtClean="0"/>
          </a:p>
        </p:txBody>
      </p:sp>
      <p:sp>
        <p:nvSpPr>
          <p:cNvPr id="11267" name="Rectangle 3"/>
          <p:cNvSpPr>
            <a:spLocks noGrp="1" noChangeArrowheads="1"/>
          </p:cNvSpPr>
          <p:nvPr>
            <p:ph type="body" idx="1"/>
          </p:nvPr>
        </p:nvSpPr>
        <p:spPr>
          <a:xfrm>
            <a:off x="468313" y="908050"/>
            <a:ext cx="8229600" cy="5949950"/>
          </a:xfrm>
        </p:spPr>
        <p:txBody>
          <a:bodyPr/>
          <a:lstStyle/>
          <a:p>
            <a:pPr algn="ctr" eaLnBrk="1" hangingPunct="1">
              <a:buFontTx/>
              <a:buNone/>
            </a:pPr>
            <a:r>
              <a:rPr lang="ru-RU" sz="2800" dirty="0" smtClean="0"/>
              <a:t>ВНП</a:t>
            </a:r>
          </a:p>
          <a:p>
            <a:pPr algn="ctr" eaLnBrk="1" hangingPunct="1">
              <a:buFontTx/>
              <a:buChar char="-"/>
            </a:pPr>
            <a:r>
              <a:rPr lang="ru-RU" sz="2000" u="sng" dirty="0" smtClean="0"/>
              <a:t>Доход факторов за рубежом</a:t>
            </a:r>
          </a:p>
          <a:p>
            <a:pPr eaLnBrk="1" hangingPunct="1">
              <a:buFontTx/>
              <a:buNone/>
            </a:pPr>
            <a:r>
              <a:rPr lang="ru-RU" sz="2000" dirty="0" smtClean="0"/>
              <a:t>                     (=)  </a:t>
            </a:r>
            <a:r>
              <a:rPr lang="ru-RU" sz="2800" b="1" dirty="0" smtClean="0"/>
              <a:t>ВВП</a:t>
            </a:r>
          </a:p>
          <a:p>
            <a:pPr eaLnBrk="1" hangingPunct="1">
              <a:buFontTx/>
              <a:buNone/>
            </a:pPr>
            <a:r>
              <a:rPr lang="ru-RU" sz="2800" dirty="0" smtClean="0"/>
              <a:t>                - </a:t>
            </a:r>
            <a:r>
              <a:rPr lang="ru-RU" sz="2000" u="sng" dirty="0" smtClean="0"/>
              <a:t>А</a:t>
            </a:r>
            <a:r>
              <a:rPr lang="ru-RU" sz="2800" u="sng" dirty="0" smtClean="0"/>
              <a:t>_______</a:t>
            </a:r>
          </a:p>
          <a:p>
            <a:pPr eaLnBrk="1" hangingPunct="1">
              <a:buFontTx/>
              <a:buNone/>
            </a:pPr>
            <a:r>
              <a:rPr lang="ru-RU" sz="2800" dirty="0" smtClean="0"/>
              <a:t>                (=) </a:t>
            </a:r>
            <a:r>
              <a:rPr lang="ru-RU" sz="2800" b="1" dirty="0" smtClean="0"/>
              <a:t>ЧНП</a:t>
            </a:r>
          </a:p>
          <a:p>
            <a:pPr eaLnBrk="1" hangingPunct="1">
              <a:buFontTx/>
              <a:buNone/>
            </a:pPr>
            <a:r>
              <a:rPr lang="ru-RU" sz="2800" b="1" dirty="0" smtClean="0"/>
              <a:t>                </a:t>
            </a:r>
            <a:r>
              <a:rPr lang="ru-RU" sz="2800" dirty="0" smtClean="0"/>
              <a:t>-</a:t>
            </a:r>
            <a:r>
              <a:rPr lang="ru-RU" sz="2000" dirty="0" smtClean="0"/>
              <a:t> косвенные налоги</a:t>
            </a:r>
          </a:p>
          <a:p>
            <a:pPr eaLnBrk="1" hangingPunct="1">
              <a:buFontTx/>
              <a:buNone/>
            </a:pPr>
            <a:r>
              <a:rPr lang="ru-RU" sz="2000" dirty="0" smtClean="0"/>
              <a:t>                     </a:t>
            </a:r>
            <a:r>
              <a:rPr lang="ru-RU" sz="2000" u="sng" dirty="0" smtClean="0"/>
              <a:t>(+)субсидии</a:t>
            </a:r>
          </a:p>
          <a:p>
            <a:pPr eaLnBrk="1" hangingPunct="1">
              <a:buFontTx/>
              <a:buNone/>
            </a:pPr>
            <a:r>
              <a:rPr lang="ru-RU" sz="2000" dirty="0" smtClean="0"/>
              <a:t>                      (=</a:t>
            </a:r>
            <a:r>
              <a:rPr lang="ru-RU" sz="2000" u="sng" dirty="0" smtClean="0"/>
              <a:t>)</a:t>
            </a:r>
            <a:r>
              <a:rPr lang="ru-RU" sz="2800" b="1" dirty="0" smtClean="0"/>
              <a:t>НД</a:t>
            </a:r>
          </a:p>
          <a:p>
            <a:pPr eaLnBrk="1" hangingPunct="1">
              <a:buFontTx/>
              <a:buNone/>
            </a:pPr>
            <a:r>
              <a:rPr lang="ru-RU" sz="2000" dirty="0" smtClean="0"/>
              <a:t>                      - взносы на соцстрах</a:t>
            </a:r>
          </a:p>
          <a:p>
            <a:pPr eaLnBrk="1" hangingPunct="1">
              <a:buFontTx/>
              <a:buNone/>
            </a:pPr>
            <a:r>
              <a:rPr lang="ru-RU" sz="2000" dirty="0" smtClean="0"/>
              <a:t>                      - прямые налоги на прибыли  АО (</a:t>
            </a:r>
            <a:r>
              <a:rPr lang="ru-RU" sz="2000" dirty="0" err="1" smtClean="0"/>
              <a:t>корп</a:t>
            </a:r>
            <a:r>
              <a:rPr lang="ru-RU" sz="2000" dirty="0" smtClean="0"/>
              <a:t>) </a:t>
            </a:r>
          </a:p>
          <a:p>
            <a:pPr eaLnBrk="1" hangingPunct="1">
              <a:buFontTx/>
              <a:buNone/>
            </a:pPr>
            <a:r>
              <a:rPr lang="ru-RU" sz="2000" dirty="0" smtClean="0"/>
              <a:t>                      </a:t>
            </a:r>
            <a:r>
              <a:rPr lang="ru-RU" sz="2000" u="sng" dirty="0" smtClean="0"/>
              <a:t>(+) трансфертные платежи</a:t>
            </a:r>
          </a:p>
          <a:p>
            <a:pPr eaLnBrk="1" hangingPunct="1">
              <a:buFontTx/>
              <a:buNone/>
            </a:pPr>
            <a:r>
              <a:rPr lang="ru-RU" sz="2000" dirty="0" smtClean="0"/>
              <a:t>                      (=) </a:t>
            </a:r>
            <a:r>
              <a:rPr lang="ru-RU" sz="2800" b="1" dirty="0" smtClean="0"/>
              <a:t>Личный доход</a:t>
            </a:r>
            <a:r>
              <a:rPr lang="en-US" sz="3600" dirty="0" smtClean="0"/>
              <a:t>{</a:t>
            </a:r>
            <a:r>
              <a:rPr lang="ru-RU" sz="2000" dirty="0" err="1" smtClean="0"/>
              <a:t>З.п</a:t>
            </a:r>
            <a:r>
              <a:rPr lang="ru-RU" sz="2000" dirty="0" smtClean="0"/>
              <a:t>., %,</a:t>
            </a:r>
            <a:r>
              <a:rPr lang="ru-RU" sz="2000" dirty="0" err="1" smtClean="0"/>
              <a:t>Рента,Прибыль</a:t>
            </a:r>
            <a:r>
              <a:rPr lang="ru-RU" sz="2000" dirty="0" smtClean="0"/>
              <a:t>.</a:t>
            </a:r>
            <a:endParaRPr lang="ru-RU" sz="3600" dirty="0" smtClean="0"/>
          </a:p>
        </p:txBody>
      </p:sp>
    </p:spTree>
    <p:extLst>
      <p:ext uri="{BB962C8B-B14F-4D97-AF65-F5344CB8AC3E}">
        <p14:creationId xmlns:p14="http://schemas.microsoft.com/office/powerpoint/2010/main" val="127833162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0" y="0"/>
            <a:ext cx="8229600" cy="6126163"/>
          </a:xfrm>
        </p:spPr>
        <p:txBody>
          <a:bodyPr/>
          <a:lstStyle/>
          <a:p>
            <a:pPr algn="ctr" eaLnBrk="1" hangingPunct="1">
              <a:buFontTx/>
              <a:buNone/>
            </a:pPr>
            <a:r>
              <a:rPr lang="ru-RU" smtClean="0"/>
              <a:t>(=)</a:t>
            </a:r>
            <a:r>
              <a:rPr lang="ru-RU" b="1" smtClean="0"/>
              <a:t>Личный доход</a:t>
            </a:r>
          </a:p>
          <a:p>
            <a:pPr eaLnBrk="1" hangingPunct="1">
              <a:buFontTx/>
              <a:buNone/>
            </a:pPr>
            <a:r>
              <a:rPr lang="ru-RU" smtClean="0"/>
              <a:t>                     </a:t>
            </a:r>
            <a:r>
              <a:rPr lang="ru-RU" u="sng" smtClean="0"/>
              <a:t>- </a:t>
            </a:r>
            <a:r>
              <a:rPr lang="ru-RU" sz="2400" u="sng" smtClean="0"/>
              <a:t>налоги на личный доход</a:t>
            </a:r>
          </a:p>
          <a:p>
            <a:pPr eaLnBrk="1" hangingPunct="1">
              <a:buFontTx/>
              <a:buNone/>
            </a:pPr>
            <a:r>
              <a:rPr lang="ru-RU" sz="2400" smtClean="0"/>
              <a:t>                            (=)</a:t>
            </a:r>
            <a:r>
              <a:rPr lang="ru-RU" b="1" smtClean="0"/>
              <a:t> Располагаемый доход</a:t>
            </a:r>
          </a:p>
          <a:p>
            <a:pPr eaLnBrk="1" hangingPunct="1">
              <a:buFontTx/>
              <a:buNone/>
            </a:pPr>
            <a:r>
              <a:rPr lang="ru-RU" b="1" smtClean="0"/>
              <a:t>                     </a:t>
            </a:r>
            <a:r>
              <a:rPr lang="ru-RU" sz="2400" u="sng" smtClean="0"/>
              <a:t>(-) Личные расходы</a:t>
            </a:r>
          </a:p>
          <a:p>
            <a:pPr eaLnBrk="1" hangingPunct="1">
              <a:buFontTx/>
              <a:buNone/>
            </a:pPr>
            <a:r>
              <a:rPr lang="ru-RU" sz="2400" smtClean="0"/>
              <a:t>                             (=)</a:t>
            </a:r>
            <a:r>
              <a:rPr lang="ru-RU" b="1" smtClean="0"/>
              <a:t>Личные сбережения</a:t>
            </a:r>
          </a:p>
        </p:txBody>
      </p:sp>
    </p:spTree>
    <p:extLst>
      <p:ext uri="{BB962C8B-B14F-4D97-AF65-F5344CB8AC3E}">
        <p14:creationId xmlns:p14="http://schemas.microsoft.com/office/powerpoint/2010/main" val="23566279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разница между ВНП и ВВ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32656"/>
            <a:ext cx="9168953" cy="576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73054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Номинальный ВВП</a:t>
            </a:r>
            <a:endParaRPr lang="ru-RU" dirty="0"/>
          </a:p>
        </p:txBody>
      </p:sp>
      <p:sp>
        <p:nvSpPr>
          <p:cNvPr id="3" name="Объект 2"/>
          <p:cNvSpPr>
            <a:spLocks noGrp="1"/>
          </p:cNvSpPr>
          <p:nvPr>
            <p:ph idx="1"/>
          </p:nvPr>
        </p:nvSpPr>
        <p:spPr/>
        <p:txBody>
          <a:bodyPr/>
          <a:lstStyle/>
          <a:p>
            <a:pPr algn="just"/>
            <a:r>
              <a:rPr lang="ru-RU" b="1" dirty="0"/>
              <a:t>Номинальный ВВП</a:t>
            </a:r>
            <a:r>
              <a:rPr lang="ru-RU" dirty="0"/>
              <a:t> – это </a:t>
            </a:r>
            <a:r>
              <a:rPr lang="ru-RU" b="1" dirty="0"/>
              <a:t>ВВП</a:t>
            </a:r>
            <a:r>
              <a:rPr lang="ru-RU" dirty="0"/>
              <a:t>, рассчитанный в текущих ценах, в ценах данного года</a:t>
            </a:r>
            <a:r>
              <a:rPr lang="ru-RU" dirty="0" smtClean="0"/>
              <a:t>.</a:t>
            </a:r>
          </a:p>
          <a:p>
            <a:r>
              <a:rPr lang="ru-RU" dirty="0" smtClean="0"/>
              <a:t> </a:t>
            </a:r>
            <a:r>
              <a:rPr lang="ru-RU" dirty="0"/>
              <a:t>На </a:t>
            </a:r>
            <a:r>
              <a:rPr lang="ru-RU" dirty="0" smtClean="0"/>
              <a:t>величину </a:t>
            </a:r>
            <a:r>
              <a:rPr lang="ru-RU" b="1" dirty="0" smtClean="0"/>
              <a:t>номинального </a:t>
            </a:r>
            <a:r>
              <a:rPr lang="ru-RU" b="1" dirty="0"/>
              <a:t>ВВП</a:t>
            </a:r>
            <a:r>
              <a:rPr lang="ru-RU" dirty="0"/>
              <a:t> оказывают влияние два фактора: </a:t>
            </a:r>
            <a:endParaRPr lang="ru-RU" dirty="0" smtClean="0"/>
          </a:p>
          <a:p>
            <a:pPr marL="514350" indent="-514350">
              <a:buFont typeface="+mj-lt"/>
              <a:buAutoNum type="arabicPeriod"/>
            </a:pPr>
            <a:r>
              <a:rPr lang="ru-RU" dirty="0" smtClean="0">
                <a:solidFill>
                  <a:srgbClr val="FF0000"/>
                </a:solidFill>
              </a:rPr>
              <a:t>изменение </a:t>
            </a:r>
            <a:r>
              <a:rPr lang="ru-RU" dirty="0">
                <a:solidFill>
                  <a:srgbClr val="FF0000"/>
                </a:solidFill>
              </a:rPr>
              <a:t>реального объема </a:t>
            </a:r>
            <a:r>
              <a:rPr lang="ru-RU" dirty="0" smtClean="0">
                <a:solidFill>
                  <a:srgbClr val="FF0000"/>
                </a:solidFill>
              </a:rPr>
              <a:t>производства</a:t>
            </a:r>
          </a:p>
          <a:p>
            <a:pPr marL="514350" indent="-514350">
              <a:buFont typeface="+mj-lt"/>
              <a:buAutoNum type="arabicPeriod"/>
            </a:pPr>
            <a:r>
              <a:rPr lang="ru-RU" dirty="0" smtClean="0">
                <a:solidFill>
                  <a:srgbClr val="FF0000"/>
                </a:solidFill>
              </a:rPr>
              <a:t> </a:t>
            </a:r>
            <a:r>
              <a:rPr lang="ru-RU" dirty="0">
                <a:solidFill>
                  <a:srgbClr val="FF0000"/>
                </a:solidFill>
              </a:rPr>
              <a:t>изменение уровня цен.</a:t>
            </a:r>
          </a:p>
        </p:txBody>
      </p:sp>
    </p:spTree>
    <p:extLst>
      <p:ext uri="{BB962C8B-B14F-4D97-AF65-F5344CB8AC3E}">
        <p14:creationId xmlns:p14="http://schemas.microsoft.com/office/powerpoint/2010/main" val="16164067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bdg.by/sites/default/files/u389/5_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0"/>
            <a:ext cx="8808913" cy="623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30838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Величина реального ВНП в текущем году</a:t>
            </a:r>
            <a:endParaRPr lang="ru-RU" dirty="0"/>
          </a:p>
        </p:txBody>
      </p:sp>
      <p:sp>
        <p:nvSpPr>
          <p:cNvPr id="5" name="Содержимое 4"/>
          <p:cNvSpPr>
            <a:spLocks noGrp="1"/>
          </p:cNvSpPr>
          <p:nvPr>
            <p:ph idx="1"/>
          </p:nvPr>
        </p:nvSpPr>
        <p:spPr/>
        <p:txBody>
          <a:bodyPr/>
          <a:lstStyle/>
          <a:p>
            <a:pPr algn="ctr">
              <a:buNone/>
            </a:pPr>
            <a:r>
              <a:rPr lang="ru-RU" dirty="0" smtClean="0"/>
              <a:t>=</a:t>
            </a:r>
          </a:p>
          <a:p>
            <a:pPr algn="ctr">
              <a:buNone/>
            </a:pPr>
            <a:endParaRPr lang="ru-RU" dirty="0"/>
          </a:p>
          <a:p>
            <a:pPr algn="ctr">
              <a:buNone/>
            </a:pPr>
            <a:r>
              <a:rPr lang="ru-RU" u="sng" dirty="0" smtClean="0"/>
              <a:t>Номинальный ВНП в текущем году</a:t>
            </a:r>
          </a:p>
          <a:p>
            <a:pPr algn="ctr">
              <a:buNone/>
            </a:pPr>
            <a:r>
              <a:rPr lang="ru-RU" dirty="0" smtClean="0"/>
              <a:t>Уровень цен в текущем году</a:t>
            </a:r>
            <a:endParaRPr lang="ru-RU" dirty="0"/>
          </a:p>
        </p:txBody>
      </p:sp>
    </p:spTree>
    <p:extLst>
      <p:ext uri="{BB962C8B-B14F-4D97-AF65-F5344CB8AC3E}">
        <p14:creationId xmlns:p14="http://schemas.microsoft.com/office/powerpoint/2010/main" val="3482132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3"/>
          <p:cNvSpPr>
            <a:spLocks noGrp="1"/>
          </p:cNvSpPr>
          <p:nvPr>
            <p:ph type="title"/>
          </p:nvPr>
        </p:nvSpPr>
        <p:spPr/>
        <p:txBody>
          <a:bodyPr/>
          <a:lstStyle/>
          <a:p>
            <a:r>
              <a:rPr lang="ru-RU" smtClean="0"/>
              <a:t>Эконометрика</a:t>
            </a:r>
          </a:p>
        </p:txBody>
      </p:sp>
      <p:sp>
        <p:nvSpPr>
          <p:cNvPr id="27651" name="Объект 2"/>
          <p:cNvSpPr>
            <a:spLocks noGrp="1"/>
          </p:cNvSpPr>
          <p:nvPr>
            <p:ph sz="half" idx="1"/>
          </p:nvPr>
        </p:nvSpPr>
        <p:spPr>
          <a:xfrm>
            <a:off x="827088" y="1628775"/>
            <a:ext cx="4038600" cy="4525963"/>
          </a:xfrm>
        </p:spPr>
        <p:txBody>
          <a:bodyPr/>
          <a:lstStyle/>
          <a:p>
            <a:pPr algn="just"/>
            <a:r>
              <a:rPr lang="ru-RU" sz="2000" smtClean="0"/>
              <a:t>Выводы и обобщения экономисты делают, как правило, на основе статистического анализа. Экономистами разработана специализированная методика, известная как </a:t>
            </a:r>
            <a:r>
              <a:rPr lang="ru-RU" sz="2000" b="1" i="1" smtClean="0"/>
              <a:t>эконометрика</a:t>
            </a:r>
            <a:r>
              <a:rPr lang="ru-RU" sz="2000" smtClean="0"/>
              <a:t>, применяющая к экономическим проблемам статистические подходы. Анализ статистических данных за ряд лет позволяет установить определенные </a:t>
            </a:r>
            <a:r>
              <a:rPr lang="ru-RU" b="1" smtClean="0"/>
              <a:t>зависимо</a:t>
            </a:r>
            <a:r>
              <a:rPr lang="ru-RU" smtClean="0"/>
              <a:t>сти. </a:t>
            </a:r>
          </a:p>
        </p:txBody>
      </p:sp>
      <p:sp>
        <p:nvSpPr>
          <p:cNvPr id="27652" name="Объект 4"/>
          <p:cNvSpPr>
            <a:spLocks noGrp="1"/>
          </p:cNvSpPr>
          <p:nvPr>
            <p:ph sz="half" idx="2"/>
          </p:nvPr>
        </p:nvSpPr>
        <p:spPr/>
        <p:txBody>
          <a:bodyPr/>
          <a:lstStyle/>
          <a:p>
            <a:pPr algn="just"/>
            <a:r>
              <a:rPr lang="ru-RU" sz="2000" smtClean="0"/>
              <a:t>Например,  увеличение заработной платы без роста производительности труда ведет к росту цен и инфляции. Только анализ данных по оплате труда и росту цен за ряд лет позволил сделать такой вывод.</a:t>
            </a:r>
          </a:p>
          <a:p>
            <a:endParaRPr lang="ru-RU" smtClean="0"/>
          </a:p>
        </p:txBody>
      </p:sp>
    </p:spTree>
    <p:extLst>
      <p:ext uri="{BB962C8B-B14F-4D97-AF65-F5344CB8AC3E}">
        <p14:creationId xmlns:p14="http://schemas.microsoft.com/office/powerpoint/2010/main" val="1515612337"/>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Индекс цен в данном году</a:t>
            </a:r>
            <a:endParaRPr lang="ru-RU" dirty="0"/>
          </a:p>
        </p:txBody>
      </p:sp>
      <p:sp>
        <p:nvSpPr>
          <p:cNvPr id="5" name="Содержимое 4"/>
          <p:cNvSpPr>
            <a:spLocks noGrp="1"/>
          </p:cNvSpPr>
          <p:nvPr>
            <p:ph idx="1"/>
          </p:nvPr>
        </p:nvSpPr>
        <p:spPr/>
        <p:txBody>
          <a:bodyPr/>
          <a:lstStyle/>
          <a:p>
            <a:pPr algn="ctr">
              <a:buNone/>
            </a:pPr>
            <a:r>
              <a:rPr lang="ru-RU" dirty="0" smtClean="0"/>
              <a:t>=</a:t>
            </a:r>
          </a:p>
          <a:p>
            <a:pPr algn="ctr">
              <a:buNone/>
            </a:pPr>
            <a:r>
              <a:rPr lang="ru-RU" u="sng" dirty="0" smtClean="0"/>
              <a:t>Цена рыночной корзины в данном году</a:t>
            </a:r>
          </a:p>
          <a:p>
            <a:pPr algn="ctr">
              <a:buNone/>
            </a:pPr>
            <a:r>
              <a:rPr lang="ru-RU" dirty="0" smtClean="0"/>
              <a:t>ЦЕНА РЫНОЧНОЙ КОРЗИНЫ В БАЗОВОМ ГОДУ</a:t>
            </a:r>
            <a:endParaRPr lang="ru-RU" dirty="0"/>
          </a:p>
        </p:txBody>
      </p:sp>
    </p:spTree>
    <p:extLst>
      <p:ext uri="{BB962C8B-B14F-4D97-AF65-F5344CB8AC3E}">
        <p14:creationId xmlns:p14="http://schemas.microsoft.com/office/powerpoint/2010/main" val="387395616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Индекс потребительских цен</a:t>
            </a:r>
            <a:endParaRPr lang="ru-RU" dirty="0"/>
          </a:p>
        </p:txBody>
      </p:sp>
      <p:sp>
        <p:nvSpPr>
          <p:cNvPr id="5" name="Содержимое 4"/>
          <p:cNvSpPr>
            <a:spLocks noGrp="1"/>
          </p:cNvSpPr>
          <p:nvPr>
            <p:ph idx="1"/>
          </p:nvPr>
        </p:nvSpPr>
        <p:spPr/>
        <p:txBody>
          <a:bodyPr/>
          <a:lstStyle/>
          <a:p>
            <a:pPr algn="ctr">
              <a:buNone/>
            </a:pPr>
            <a:r>
              <a:rPr lang="ru-RU" dirty="0" smtClean="0"/>
              <a:t>ИПЦ</a:t>
            </a:r>
          </a:p>
          <a:p>
            <a:pPr algn="ctr">
              <a:buNone/>
            </a:pPr>
            <a:r>
              <a:rPr lang="ru-RU" dirty="0" smtClean="0"/>
              <a:t>=</a:t>
            </a:r>
          </a:p>
          <a:p>
            <a:pPr algn="ctr">
              <a:buNone/>
            </a:pPr>
            <a:r>
              <a:rPr lang="en-US" sz="4000" u="sng" dirty="0" smtClean="0"/>
              <a:t>(</a:t>
            </a:r>
            <a:r>
              <a:rPr lang="en-US" sz="4400" b="1" u="sng" dirty="0" smtClean="0"/>
              <a:t>P</a:t>
            </a:r>
            <a:r>
              <a:rPr lang="en-US" sz="2000" u="sng" dirty="0" smtClean="0"/>
              <a:t>11</a:t>
            </a:r>
            <a:r>
              <a:rPr lang="en-US" u="sng" dirty="0" smtClean="0"/>
              <a:t>x</a:t>
            </a:r>
            <a:r>
              <a:rPr lang="en-US" sz="4400" b="1" u="sng" dirty="0" smtClean="0"/>
              <a:t>Q</a:t>
            </a:r>
            <a:r>
              <a:rPr lang="en-US" sz="2000" u="sng" dirty="0" smtClean="0"/>
              <a:t>01</a:t>
            </a:r>
            <a:r>
              <a:rPr lang="en-US" u="sng" dirty="0" smtClean="0"/>
              <a:t>) </a:t>
            </a:r>
            <a:r>
              <a:rPr lang="en-US" sz="4000" u="sng" dirty="0" smtClean="0"/>
              <a:t>+(</a:t>
            </a:r>
            <a:r>
              <a:rPr lang="en-US" sz="4400" b="1" u="sng" dirty="0" smtClean="0"/>
              <a:t>P</a:t>
            </a:r>
            <a:r>
              <a:rPr lang="en-US" sz="2000" u="sng" dirty="0" smtClean="0"/>
              <a:t>12</a:t>
            </a:r>
            <a:r>
              <a:rPr lang="en-US" sz="4000" u="sng" dirty="0" smtClean="0"/>
              <a:t>x</a:t>
            </a:r>
            <a:r>
              <a:rPr lang="en-US" sz="4400" b="1" u="sng" dirty="0" smtClean="0"/>
              <a:t>Q</a:t>
            </a:r>
            <a:r>
              <a:rPr lang="en-US" sz="2000" u="sng" dirty="0" smtClean="0"/>
              <a:t>02</a:t>
            </a:r>
            <a:r>
              <a:rPr lang="en-US" sz="4000" u="sng" dirty="0" smtClean="0"/>
              <a:t>)….</a:t>
            </a:r>
            <a:r>
              <a:rPr lang="ru-RU" sz="4000" u="sng" dirty="0" smtClean="0"/>
              <a:t>+</a:t>
            </a:r>
            <a:r>
              <a:rPr lang="en-US" sz="4800" u="sng" dirty="0"/>
              <a:t> (</a:t>
            </a:r>
            <a:r>
              <a:rPr lang="en-US" sz="4800" b="1" u="sng" dirty="0"/>
              <a:t>P</a:t>
            </a:r>
            <a:r>
              <a:rPr lang="en-US" sz="2000" u="sng" dirty="0"/>
              <a:t>1n</a:t>
            </a:r>
            <a:r>
              <a:rPr lang="en-US" sz="4000" u="sng" dirty="0"/>
              <a:t> </a:t>
            </a:r>
            <a:r>
              <a:rPr lang="en-US" sz="4000" u="sng" dirty="0" smtClean="0"/>
              <a:t>x</a:t>
            </a:r>
            <a:r>
              <a:rPr lang="en-US" sz="4800" b="1" u="sng" dirty="0" smtClean="0"/>
              <a:t>Q</a:t>
            </a:r>
            <a:r>
              <a:rPr lang="ru-RU" sz="2000" u="sng" dirty="0" smtClean="0"/>
              <a:t>0</a:t>
            </a:r>
            <a:r>
              <a:rPr lang="en-US" sz="2000" u="sng" dirty="0" smtClean="0"/>
              <a:t>n</a:t>
            </a:r>
            <a:r>
              <a:rPr lang="en-US" sz="4800" u="sng" dirty="0"/>
              <a:t>)</a:t>
            </a:r>
            <a:r>
              <a:rPr lang="en-US" sz="4000" u="sng" dirty="0" smtClean="0"/>
              <a:t>.</a:t>
            </a:r>
          </a:p>
          <a:p>
            <a:pPr algn="ctr">
              <a:buNone/>
            </a:pPr>
            <a:r>
              <a:rPr lang="en-US" sz="3600" dirty="0" smtClean="0"/>
              <a:t>(</a:t>
            </a:r>
            <a:r>
              <a:rPr lang="en-US" sz="3600" b="1" dirty="0" smtClean="0"/>
              <a:t>P</a:t>
            </a:r>
            <a:r>
              <a:rPr lang="en-US" sz="3600" dirty="0" smtClean="0"/>
              <a:t> </a:t>
            </a:r>
            <a:r>
              <a:rPr lang="en-US" sz="2000" dirty="0" smtClean="0"/>
              <a:t>01</a:t>
            </a:r>
            <a:r>
              <a:rPr lang="en-US" sz="3600" dirty="0" smtClean="0"/>
              <a:t> x </a:t>
            </a:r>
            <a:r>
              <a:rPr lang="en-US" sz="3600" b="1" dirty="0" smtClean="0"/>
              <a:t>Q</a:t>
            </a:r>
            <a:r>
              <a:rPr lang="en-US" sz="2000" dirty="0" smtClean="0"/>
              <a:t>0</a:t>
            </a:r>
            <a:r>
              <a:rPr lang="ru-RU" sz="2000" dirty="0" smtClean="0"/>
              <a:t>1</a:t>
            </a:r>
            <a:r>
              <a:rPr lang="ru-RU" sz="3600" dirty="0" smtClean="0"/>
              <a:t>) </a:t>
            </a:r>
            <a:r>
              <a:rPr lang="en-US" sz="3600" dirty="0" smtClean="0"/>
              <a:t>+(</a:t>
            </a:r>
            <a:r>
              <a:rPr lang="en-US" sz="3600" b="1" dirty="0" smtClean="0"/>
              <a:t>P</a:t>
            </a:r>
            <a:r>
              <a:rPr lang="en-US" sz="2000" b="1" dirty="0" smtClean="0"/>
              <a:t>02 </a:t>
            </a:r>
            <a:r>
              <a:rPr lang="en-US" sz="3600" dirty="0" smtClean="0"/>
              <a:t> x </a:t>
            </a:r>
            <a:r>
              <a:rPr lang="en-US" sz="3600" b="1" dirty="0" smtClean="0"/>
              <a:t>Q</a:t>
            </a:r>
            <a:r>
              <a:rPr lang="en-US" sz="2000" dirty="0" smtClean="0"/>
              <a:t>02</a:t>
            </a:r>
            <a:r>
              <a:rPr lang="en-US" sz="3600" dirty="0" smtClean="0"/>
              <a:t>)…</a:t>
            </a:r>
            <a:r>
              <a:rPr lang="ru-RU" sz="3600" dirty="0" smtClean="0"/>
              <a:t>+</a:t>
            </a:r>
            <a:r>
              <a:rPr lang="en-US" sz="3600" dirty="0"/>
              <a:t> (</a:t>
            </a:r>
            <a:r>
              <a:rPr lang="en-US" sz="3600" b="1" dirty="0" smtClean="0"/>
              <a:t>P</a:t>
            </a:r>
            <a:r>
              <a:rPr lang="ru-RU" sz="2000" dirty="0" smtClean="0"/>
              <a:t>0</a:t>
            </a:r>
            <a:r>
              <a:rPr lang="en-US" sz="2000" dirty="0" smtClean="0"/>
              <a:t>n</a:t>
            </a:r>
            <a:r>
              <a:rPr lang="en-US" sz="3600" dirty="0" smtClean="0"/>
              <a:t> x</a:t>
            </a:r>
            <a:r>
              <a:rPr lang="en-US" sz="3600" b="1" dirty="0" smtClean="0"/>
              <a:t>Q</a:t>
            </a:r>
            <a:r>
              <a:rPr lang="ru-RU" sz="2000" dirty="0" smtClean="0"/>
              <a:t>0</a:t>
            </a:r>
            <a:r>
              <a:rPr lang="en-US" sz="2000" dirty="0" smtClean="0"/>
              <a:t>n</a:t>
            </a:r>
            <a:r>
              <a:rPr lang="en-US" sz="3600" dirty="0"/>
              <a:t>)</a:t>
            </a:r>
            <a:r>
              <a:rPr lang="en-US" sz="3600" dirty="0" smtClean="0"/>
              <a:t>.</a:t>
            </a:r>
            <a:endParaRPr lang="ru-RU" sz="3600" dirty="0"/>
          </a:p>
        </p:txBody>
      </p:sp>
    </p:spTree>
    <p:extLst>
      <p:ext uri="{BB962C8B-B14F-4D97-AF65-F5344CB8AC3E}">
        <p14:creationId xmlns:p14="http://schemas.microsoft.com/office/powerpoint/2010/main" val="13550110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Дефлятор ВНП</a:t>
            </a:r>
            <a:endParaRPr lang="ru-RU" dirty="0"/>
          </a:p>
        </p:txBody>
      </p:sp>
      <p:sp>
        <p:nvSpPr>
          <p:cNvPr id="3" name="Содержимое 2"/>
          <p:cNvSpPr>
            <a:spLocks noGrp="1"/>
          </p:cNvSpPr>
          <p:nvPr>
            <p:ph idx="1"/>
          </p:nvPr>
        </p:nvSpPr>
        <p:spPr/>
        <p:txBody>
          <a:bodyPr/>
          <a:lstStyle/>
          <a:p>
            <a:pPr algn="ctr">
              <a:buNone/>
            </a:pPr>
            <a:r>
              <a:rPr lang="ru-RU" dirty="0" smtClean="0"/>
              <a:t>=</a:t>
            </a:r>
          </a:p>
          <a:p>
            <a:pPr algn="ctr">
              <a:buNone/>
            </a:pPr>
            <a:r>
              <a:rPr lang="en-US" u="sng" dirty="0" smtClean="0"/>
              <a:t>(</a:t>
            </a:r>
            <a:r>
              <a:rPr lang="en-US" sz="4000" u="sng" dirty="0" smtClean="0"/>
              <a:t>P</a:t>
            </a:r>
            <a:r>
              <a:rPr lang="en-US" u="sng" dirty="0" smtClean="0"/>
              <a:t>11 x </a:t>
            </a:r>
            <a:r>
              <a:rPr lang="en-US" sz="4000" u="sng" dirty="0" smtClean="0"/>
              <a:t>Q</a:t>
            </a:r>
            <a:r>
              <a:rPr lang="en-US" u="sng" dirty="0" smtClean="0"/>
              <a:t>11) + (</a:t>
            </a:r>
            <a:r>
              <a:rPr lang="en-US" sz="4000" u="sng" dirty="0" smtClean="0"/>
              <a:t>P</a:t>
            </a:r>
            <a:r>
              <a:rPr lang="en-US" u="sng" dirty="0" smtClean="0"/>
              <a:t>12 x  </a:t>
            </a:r>
            <a:r>
              <a:rPr lang="en-US" sz="4000" u="sng" dirty="0" smtClean="0"/>
              <a:t>Q</a:t>
            </a:r>
            <a:r>
              <a:rPr lang="en-US" u="sng" dirty="0" smtClean="0"/>
              <a:t>12) ….. </a:t>
            </a:r>
            <a:r>
              <a:rPr lang="en-US" sz="4000" u="sng" dirty="0" smtClean="0"/>
              <a:t>(P</a:t>
            </a:r>
            <a:r>
              <a:rPr lang="en-US" u="sng" dirty="0" smtClean="0"/>
              <a:t>1n x</a:t>
            </a:r>
            <a:r>
              <a:rPr lang="en-US" sz="4000" u="sng" dirty="0" smtClean="0"/>
              <a:t>Q</a:t>
            </a:r>
            <a:r>
              <a:rPr lang="en-US" u="sng" dirty="0" smtClean="0"/>
              <a:t>1n</a:t>
            </a:r>
            <a:r>
              <a:rPr lang="en-US" sz="4000" u="sng" dirty="0" smtClean="0"/>
              <a:t>)</a:t>
            </a:r>
            <a:endParaRPr lang="en-US" sz="4000" dirty="0" smtClean="0"/>
          </a:p>
          <a:p>
            <a:pPr algn="ctr">
              <a:buNone/>
            </a:pPr>
            <a:r>
              <a:rPr lang="en-US" dirty="0" smtClean="0"/>
              <a:t>(</a:t>
            </a:r>
            <a:r>
              <a:rPr lang="en-US" sz="4000" dirty="0" smtClean="0"/>
              <a:t>P</a:t>
            </a:r>
            <a:r>
              <a:rPr lang="en-US" dirty="0" smtClean="0"/>
              <a:t>01 x </a:t>
            </a:r>
            <a:r>
              <a:rPr lang="en-US" sz="4000" dirty="0" smtClean="0"/>
              <a:t>Q</a:t>
            </a:r>
            <a:r>
              <a:rPr lang="en-US" dirty="0" smtClean="0"/>
              <a:t>11) + (</a:t>
            </a:r>
            <a:r>
              <a:rPr lang="en-US" sz="4000" dirty="0" smtClean="0"/>
              <a:t>P</a:t>
            </a:r>
            <a:r>
              <a:rPr lang="en-US" dirty="0" smtClean="0"/>
              <a:t>02 x </a:t>
            </a:r>
            <a:r>
              <a:rPr lang="en-US" sz="4000" dirty="0" smtClean="0"/>
              <a:t>Q</a:t>
            </a:r>
            <a:r>
              <a:rPr lang="en-US" dirty="0" smtClean="0"/>
              <a:t>12)… (</a:t>
            </a:r>
            <a:r>
              <a:rPr lang="en-US" sz="4000" dirty="0" smtClean="0"/>
              <a:t>P</a:t>
            </a:r>
            <a:r>
              <a:rPr lang="en-US" dirty="0" smtClean="0"/>
              <a:t>0n x </a:t>
            </a:r>
            <a:r>
              <a:rPr lang="en-US" sz="4000" dirty="0" smtClean="0"/>
              <a:t>Q</a:t>
            </a:r>
            <a:r>
              <a:rPr lang="en-US" dirty="0" smtClean="0"/>
              <a:t>1n )</a:t>
            </a:r>
            <a:endParaRPr lang="ru-RU" dirty="0"/>
          </a:p>
        </p:txBody>
      </p:sp>
    </p:spTree>
    <p:extLst>
      <p:ext uri="{BB962C8B-B14F-4D97-AF65-F5344CB8AC3E}">
        <p14:creationId xmlns:p14="http://schemas.microsoft.com/office/powerpoint/2010/main" val="198724053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Различия между этими показателями</a:t>
            </a:r>
            <a:endParaRPr lang="ru-RU" dirty="0"/>
          </a:p>
        </p:txBody>
      </p:sp>
      <p:sp>
        <p:nvSpPr>
          <p:cNvPr id="5" name="Содержимое 4"/>
          <p:cNvSpPr>
            <a:spLocks noGrp="1"/>
          </p:cNvSpPr>
          <p:nvPr>
            <p:ph idx="1"/>
          </p:nvPr>
        </p:nvSpPr>
        <p:spPr/>
        <p:txBody>
          <a:bodyPr>
            <a:normAutofit fontScale="92500" lnSpcReduction="10000"/>
          </a:bodyPr>
          <a:lstStyle/>
          <a:p>
            <a:pPr marL="514350" indent="-514350" algn="just">
              <a:buFont typeface="+mj-lt"/>
              <a:buAutoNum type="arabicPeriod"/>
            </a:pPr>
            <a:r>
              <a:rPr lang="ru-RU" dirty="0" smtClean="0"/>
              <a:t>Дефлятор ВНП отражает</a:t>
            </a:r>
            <a:r>
              <a:rPr lang="en-US" dirty="0" smtClean="0"/>
              <a:t> </a:t>
            </a:r>
            <a:r>
              <a:rPr lang="ru-RU" dirty="0" smtClean="0"/>
              <a:t>цены всех товаров и услуг, а ИПЦ только потребительских;</a:t>
            </a:r>
          </a:p>
          <a:p>
            <a:pPr marL="514350" indent="-514350" algn="just">
              <a:buFont typeface="+mj-lt"/>
              <a:buAutoNum type="arabicPeriod"/>
            </a:pPr>
            <a:r>
              <a:rPr lang="ru-RU" dirty="0" smtClean="0"/>
              <a:t> В дефляторе ВНП учитываются товары произведенные гражданами данной страны. В то время как импортные товары не учитываются;</a:t>
            </a:r>
          </a:p>
          <a:p>
            <a:pPr marL="514350" indent="-514350" algn="just">
              <a:buFont typeface="+mj-lt"/>
              <a:buAutoNum type="arabicPeriod"/>
            </a:pPr>
            <a:r>
              <a:rPr lang="ru-RU" dirty="0" smtClean="0"/>
              <a:t>По способу агрегирования. При расчете ИПЦ цены потребительских товаров имеют постоянные веса, а </a:t>
            </a:r>
            <a:r>
              <a:rPr lang="ru-RU" smtClean="0"/>
              <a:t>дефлятор ВНП – переменные.</a:t>
            </a:r>
            <a:endParaRPr lang="ru-RU" dirty="0"/>
          </a:p>
        </p:txBody>
      </p:sp>
    </p:spTree>
    <p:extLst>
      <p:ext uri="{BB962C8B-B14F-4D97-AF65-F5344CB8AC3E}">
        <p14:creationId xmlns:p14="http://schemas.microsoft.com/office/powerpoint/2010/main" val="4139040256"/>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Макроэкономическая нестабильность</a:t>
            </a:r>
            <a:endParaRPr lang="ru-RU" dirty="0"/>
          </a:p>
        </p:txBody>
      </p:sp>
      <p:sp>
        <p:nvSpPr>
          <p:cNvPr id="3" name="Подзаголовок 2"/>
          <p:cNvSpPr>
            <a:spLocks noGrp="1"/>
          </p:cNvSpPr>
          <p:nvPr>
            <p:ph type="subTitle" idx="1"/>
          </p:nvPr>
        </p:nvSpPr>
        <p:spPr/>
        <p:txBody>
          <a:bodyPr/>
          <a:lstStyle/>
          <a:p>
            <a:r>
              <a:rPr lang="ru-RU" dirty="0" smtClean="0"/>
              <a:t>Тема 4</a:t>
            </a:r>
            <a:endParaRPr lang="ru-RU" dirty="0"/>
          </a:p>
        </p:txBody>
      </p:sp>
    </p:spTree>
    <p:extLst>
      <p:ext uri="{BB962C8B-B14F-4D97-AF65-F5344CB8AC3E}">
        <p14:creationId xmlns:p14="http://schemas.microsoft.com/office/powerpoint/2010/main" val="231678226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Вопросы</a:t>
            </a:r>
            <a:endParaRPr lang="ru-RU" dirty="0"/>
          </a:p>
        </p:txBody>
      </p:sp>
      <p:sp>
        <p:nvSpPr>
          <p:cNvPr id="5" name="Содержимое 4"/>
          <p:cNvSpPr>
            <a:spLocks noGrp="1"/>
          </p:cNvSpPr>
          <p:nvPr>
            <p:ph idx="1"/>
          </p:nvPr>
        </p:nvSpPr>
        <p:spPr/>
        <p:txBody>
          <a:bodyPr>
            <a:normAutofit fontScale="92500" lnSpcReduction="20000"/>
          </a:bodyPr>
          <a:lstStyle/>
          <a:p>
            <a:pPr marL="514350" indent="-514350">
              <a:buFont typeface="+mj-lt"/>
              <a:buAutoNum type="arabicPeriod"/>
            </a:pPr>
            <a:r>
              <a:rPr lang="ru-RU" dirty="0" smtClean="0"/>
              <a:t>Макроэкономическая нестабильность: понятие, формы проявления</a:t>
            </a:r>
          </a:p>
          <a:p>
            <a:pPr marL="514350" indent="-514350">
              <a:buFont typeface="+mj-lt"/>
              <a:buAutoNum type="arabicPeriod"/>
            </a:pPr>
            <a:r>
              <a:rPr lang="ru-RU" dirty="0" smtClean="0"/>
              <a:t>Экономический(деловой) цикл: причины, виды, влияние на экономику</a:t>
            </a:r>
          </a:p>
          <a:p>
            <a:pPr marL="514350" indent="-514350">
              <a:buFont typeface="+mj-lt"/>
              <a:buAutoNum type="arabicPeriod"/>
            </a:pPr>
            <a:r>
              <a:rPr lang="ru-RU" dirty="0" smtClean="0"/>
              <a:t>Занятость и безработица</a:t>
            </a:r>
          </a:p>
          <a:p>
            <a:pPr marL="514350" indent="-514350">
              <a:buFont typeface="+mj-lt"/>
              <a:buAutoNum type="arabicPeriod"/>
            </a:pPr>
            <a:r>
              <a:rPr lang="ru-RU" dirty="0" smtClean="0"/>
              <a:t>Инфляция: причины и механизм. Инфляция со стороны спроса и инфляция со стороны предложения</a:t>
            </a:r>
          </a:p>
          <a:p>
            <a:pPr marL="514350" indent="-514350">
              <a:buFont typeface="+mj-lt"/>
              <a:buAutoNum type="arabicPeriod"/>
            </a:pPr>
            <a:r>
              <a:rPr lang="ru-RU" dirty="0" smtClean="0"/>
              <a:t>Взаимосвязь инфляции и безработицы. Кривая Филипса</a:t>
            </a:r>
            <a:endParaRPr lang="ru-RU" dirty="0"/>
          </a:p>
        </p:txBody>
      </p:sp>
    </p:spTree>
    <p:extLst>
      <p:ext uri="{BB962C8B-B14F-4D97-AF65-F5344CB8AC3E}">
        <p14:creationId xmlns:p14="http://schemas.microsoft.com/office/powerpoint/2010/main" val="64184695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Фазы цикла</a:t>
            </a:r>
            <a:endParaRPr lang="ru-RU" dirty="0"/>
          </a:p>
        </p:txBody>
      </p:sp>
      <p:cxnSp>
        <p:nvCxnSpPr>
          <p:cNvPr id="5" name="Прямая со стрелкой 4"/>
          <p:cNvCxnSpPr/>
          <p:nvPr/>
        </p:nvCxnSpPr>
        <p:spPr>
          <a:xfrm flipV="1">
            <a:off x="1259632" y="1988840"/>
            <a:ext cx="72008" cy="32403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1187624" y="5229200"/>
            <a:ext cx="489654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16216" y="5373216"/>
            <a:ext cx="1008112" cy="523220"/>
          </a:xfrm>
          <a:prstGeom prst="rect">
            <a:avLst/>
          </a:prstGeom>
          <a:noFill/>
        </p:spPr>
        <p:txBody>
          <a:bodyPr wrap="square" rtlCol="0">
            <a:spAutoFit/>
          </a:bodyPr>
          <a:lstStyle/>
          <a:p>
            <a:r>
              <a:rPr lang="ru-RU" sz="2800" dirty="0" smtClean="0"/>
              <a:t>ВНП</a:t>
            </a:r>
            <a:endParaRPr lang="ru-RU" sz="2800" dirty="0"/>
          </a:p>
        </p:txBody>
      </p:sp>
      <p:sp>
        <p:nvSpPr>
          <p:cNvPr id="12" name="TextBox 11"/>
          <p:cNvSpPr txBox="1"/>
          <p:nvPr/>
        </p:nvSpPr>
        <p:spPr>
          <a:xfrm>
            <a:off x="0" y="2060848"/>
            <a:ext cx="1115616" cy="523220"/>
          </a:xfrm>
          <a:prstGeom prst="rect">
            <a:avLst/>
          </a:prstGeom>
          <a:noFill/>
        </p:spPr>
        <p:txBody>
          <a:bodyPr wrap="square" rtlCol="0">
            <a:spAutoFit/>
          </a:bodyPr>
          <a:lstStyle/>
          <a:p>
            <a:r>
              <a:rPr lang="ru-RU" sz="2800" dirty="0" smtClean="0"/>
              <a:t>годы</a:t>
            </a:r>
            <a:endParaRPr lang="ru-RU" sz="2800" dirty="0"/>
          </a:p>
        </p:txBody>
      </p:sp>
      <p:cxnSp>
        <p:nvCxnSpPr>
          <p:cNvPr id="14" name="Прямая соединительная линия 13"/>
          <p:cNvCxnSpPr/>
          <p:nvPr/>
        </p:nvCxnSpPr>
        <p:spPr>
          <a:xfrm flipV="1">
            <a:off x="1475656" y="1628800"/>
            <a:ext cx="4464496" cy="33123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Полилиния 15"/>
          <p:cNvSpPr/>
          <p:nvPr/>
        </p:nvSpPr>
        <p:spPr>
          <a:xfrm>
            <a:off x="1505527" y="1397000"/>
            <a:ext cx="4722092" cy="3424382"/>
          </a:xfrm>
          <a:custGeom>
            <a:avLst/>
            <a:gdLst>
              <a:gd name="connsiteX0" fmla="*/ 46182 w 4722092"/>
              <a:gd name="connsiteY0" fmla="*/ 3424382 h 3424382"/>
              <a:gd name="connsiteX1" fmla="*/ 350982 w 4722092"/>
              <a:gd name="connsiteY1" fmla="*/ 2205182 h 3424382"/>
              <a:gd name="connsiteX2" fmla="*/ 2152073 w 4722092"/>
              <a:gd name="connsiteY2" fmla="*/ 2385291 h 3424382"/>
              <a:gd name="connsiteX3" fmla="*/ 2817091 w 4722092"/>
              <a:gd name="connsiteY3" fmla="*/ 2191327 h 3424382"/>
              <a:gd name="connsiteX4" fmla="*/ 3135746 w 4722092"/>
              <a:gd name="connsiteY4" fmla="*/ 307109 h 3424382"/>
              <a:gd name="connsiteX5" fmla="*/ 4479637 w 4722092"/>
              <a:gd name="connsiteY5" fmla="*/ 348673 h 3424382"/>
              <a:gd name="connsiteX6" fmla="*/ 4590473 w 4722092"/>
              <a:gd name="connsiteY6" fmla="*/ 487218 h 342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092" h="3424382">
                <a:moveTo>
                  <a:pt x="46182" y="3424382"/>
                </a:moveTo>
                <a:cubicBezTo>
                  <a:pt x="23091" y="2901373"/>
                  <a:pt x="0" y="2378364"/>
                  <a:pt x="350982" y="2205182"/>
                </a:cubicBezTo>
                <a:cubicBezTo>
                  <a:pt x="701964" y="2032000"/>
                  <a:pt x="1741055" y="2387600"/>
                  <a:pt x="2152073" y="2385291"/>
                </a:cubicBezTo>
                <a:cubicBezTo>
                  <a:pt x="2563091" y="2382982"/>
                  <a:pt x="2653145" y="2537691"/>
                  <a:pt x="2817091" y="2191327"/>
                </a:cubicBezTo>
                <a:cubicBezTo>
                  <a:pt x="2981037" y="1844963"/>
                  <a:pt x="2858655" y="614218"/>
                  <a:pt x="3135746" y="307109"/>
                </a:cubicBezTo>
                <a:cubicBezTo>
                  <a:pt x="3412837" y="0"/>
                  <a:pt x="4237182" y="318655"/>
                  <a:pt x="4479637" y="348673"/>
                </a:cubicBezTo>
                <a:cubicBezTo>
                  <a:pt x="4722092" y="378691"/>
                  <a:pt x="4656282" y="432954"/>
                  <a:pt x="4590473" y="487218"/>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p:cNvSpPr txBox="1"/>
          <p:nvPr/>
        </p:nvSpPr>
        <p:spPr>
          <a:xfrm>
            <a:off x="1403648" y="3212976"/>
            <a:ext cx="1008112" cy="461665"/>
          </a:xfrm>
          <a:prstGeom prst="rect">
            <a:avLst/>
          </a:prstGeom>
          <a:noFill/>
        </p:spPr>
        <p:txBody>
          <a:bodyPr wrap="square" rtlCol="0">
            <a:spAutoFit/>
          </a:bodyPr>
          <a:lstStyle/>
          <a:p>
            <a:r>
              <a:rPr lang="ru-RU" sz="2400" dirty="0" smtClean="0"/>
              <a:t>пик</a:t>
            </a:r>
            <a:endParaRPr lang="ru-RU" sz="2400" dirty="0"/>
          </a:p>
        </p:txBody>
      </p:sp>
      <p:sp>
        <p:nvSpPr>
          <p:cNvPr id="19" name="TextBox 18"/>
          <p:cNvSpPr txBox="1"/>
          <p:nvPr/>
        </p:nvSpPr>
        <p:spPr>
          <a:xfrm>
            <a:off x="2411760" y="3356992"/>
            <a:ext cx="1368152" cy="461665"/>
          </a:xfrm>
          <a:prstGeom prst="rect">
            <a:avLst/>
          </a:prstGeom>
          <a:noFill/>
        </p:spPr>
        <p:txBody>
          <a:bodyPr wrap="square" rtlCol="0">
            <a:spAutoFit/>
          </a:bodyPr>
          <a:lstStyle/>
          <a:p>
            <a:r>
              <a:rPr lang="ru-RU" sz="2400" dirty="0" smtClean="0"/>
              <a:t>спад</a:t>
            </a:r>
            <a:endParaRPr lang="ru-RU" sz="2400" dirty="0"/>
          </a:p>
        </p:txBody>
      </p:sp>
      <p:sp>
        <p:nvSpPr>
          <p:cNvPr id="20" name="TextBox 19"/>
          <p:cNvSpPr txBox="1"/>
          <p:nvPr/>
        </p:nvSpPr>
        <p:spPr>
          <a:xfrm>
            <a:off x="4355976" y="3429000"/>
            <a:ext cx="1728192" cy="523220"/>
          </a:xfrm>
          <a:prstGeom prst="rect">
            <a:avLst/>
          </a:prstGeom>
          <a:noFill/>
        </p:spPr>
        <p:txBody>
          <a:bodyPr wrap="square" rtlCol="0">
            <a:spAutoFit/>
          </a:bodyPr>
          <a:lstStyle/>
          <a:p>
            <a:r>
              <a:rPr lang="ru-RU" sz="2800" dirty="0" smtClean="0"/>
              <a:t>дно</a:t>
            </a:r>
            <a:endParaRPr lang="ru-RU" sz="2800" dirty="0"/>
          </a:p>
        </p:txBody>
      </p:sp>
      <p:sp>
        <p:nvSpPr>
          <p:cNvPr id="21" name="TextBox 20"/>
          <p:cNvSpPr txBox="1"/>
          <p:nvPr/>
        </p:nvSpPr>
        <p:spPr>
          <a:xfrm rot="1852605">
            <a:off x="3694445" y="1900855"/>
            <a:ext cx="492443" cy="1851937"/>
          </a:xfrm>
          <a:prstGeom prst="rect">
            <a:avLst/>
          </a:prstGeom>
          <a:noFill/>
        </p:spPr>
        <p:txBody>
          <a:bodyPr vert="vert270" wrap="square" rtlCol="0">
            <a:spAutoFit/>
          </a:bodyPr>
          <a:lstStyle/>
          <a:p>
            <a:r>
              <a:rPr lang="ru-RU" sz="2000" dirty="0" smtClean="0"/>
              <a:t>оживление</a:t>
            </a:r>
            <a:endParaRPr lang="ru-RU" sz="2000" dirty="0"/>
          </a:p>
        </p:txBody>
      </p:sp>
    </p:spTree>
    <p:extLst>
      <p:ext uri="{BB962C8B-B14F-4D97-AF65-F5344CB8AC3E}">
        <p14:creationId xmlns:p14="http://schemas.microsoft.com/office/powerpoint/2010/main" val="42180808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Другая интерпретация цикла</a:t>
            </a:r>
            <a:endParaRPr lang="ru-RU" dirty="0"/>
          </a:p>
        </p:txBody>
      </p:sp>
      <p:cxnSp>
        <p:nvCxnSpPr>
          <p:cNvPr id="4" name="Прямая со стрелкой 3"/>
          <p:cNvCxnSpPr/>
          <p:nvPr/>
        </p:nvCxnSpPr>
        <p:spPr>
          <a:xfrm flipV="1">
            <a:off x="1835696" y="1772816"/>
            <a:ext cx="144016" cy="37444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a:off x="1835696" y="5445224"/>
            <a:ext cx="4896544" cy="720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Полилиния 10"/>
          <p:cNvSpPr/>
          <p:nvPr/>
        </p:nvSpPr>
        <p:spPr>
          <a:xfrm>
            <a:off x="2396836" y="2992582"/>
            <a:ext cx="1383146" cy="1570181"/>
          </a:xfrm>
          <a:custGeom>
            <a:avLst/>
            <a:gdLst>
              <a:gd name="connsiteX0" fmla="*/ 0 w 1383146"/>
              <a:gd name="connsiteY0" fmla="*/ 0 h 1570181"/>
              <a:gd name="connsiteX1" fmla="*/ 914400 w 1383146"/>
              <a:gd name="connsiteY1" fmla="*/ 581891 h 1570181"/>
              <a:gd name="connsiteX2" fmla="*/ 1316182 w 1383146"/>
              <a:gd name="connsiteY2" fmla="*/ 1413163 h 1570181"/>
              <a:gd name="connsiteX3" fmla="*/ 1316182 w 1383146"/>
              <a:gd name="connsiteY3" fmla="*/ 1524000 h 1570181"/>
            </a:gdLst>
            <a:ahLst/>
            <a:cxnLst>
              <a:cxn ang="0">
                <a:pos x="connsiteX0" y="connsiteY0"/>
              </a:cxn>
              <a:cxn ang="0">
                <a:pos x="connsiteX1" y="connsiteY1"/>
              </a:cxn>
              <a:cxn ang="0">
                <a:pos x="connsiteX2" y="connsiteY2"/>
              </a:cxn>
              <a:cxn ang="0">
                <a:pos x="connsiteX3" y="connsiteY3"/>
              </a:cxn>
            </a:cxnLst>
            <a:rect l="l" t="t" r="r" b="b"/>
            <a:pathLst>
              <a:path w="1383146" h="1570181">
                <a:moveTo>
                  <a:pt x="0" y="0"/>
                </a:moveTo>
                <a:cubicBezTo>
                  <a:pt x="347518" y="173182"/>
                  <a:pt x="695036" y="346364"/>
                  <a:pt x="914400" y="581891"/>
                </a:cubicBezTo>
                <a:cubicBezTo>
                  <a:pt x="1133764" y="817418"/>
                  <a:pt x="1249218" y="1256145"/>
                  <a:pt x="1316182" y="1413163"/>
                </a:cubicBezTo>
                <a:cubicBezTo>
                  <a:pt x="1383146" y="1570181"/>
                  <a:pt x="1349664" y="1547090"/>
                  <a:pt x="1316182" y="15240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Полилиния 12"/>
          <p:cNvSpPr/>
          <p:nvPr/>
        </p:nvSpPr>
        <p:spPr>
          <a:xfrm>
            <a:off x="3768436" y="2604655"/>
            <a:ext cx="3408219" cy="2466109"/>
          </a:xfrm>
          <a:custGeom>
            <a:avLst/>
            <a:gdLst>
              <a:gd name="connsiteX0" fmla="*/ 0 w 3408219"/>
              <a:gd name="connsiteY0" fmla="*/ 1925781 h 2466109"/>
              <a:gd name="connsiteX1" fmla="*/ 1371600 w 3408219"/>
              <a:gd name="connsiteY1" fmla="*/ 2466109 h 2466109"/>
              <a:gd name="connsiteX2" fmla="*/ 1371600 w 3408219"/>
              <a:gd name="connsiteY2" fmla="*/ 2466109 h 2466109"/>
              <a:gd name="connsiteX3" fmla="*/ 2396837 w 3408219"/>
              <a:gd name="connsiteY3" fmla="*/ 1482436 h 2466109"/>
              <a:gd name="connsiteX4" fmla="*/ 2396837 w 3408219"/>
              <a:gd name="connsiteY4" fmla="*/ 1482436 h 2466109"/>
              <a:gd name="connsiteX5" fmla="*/ 3311237 w 3408219"/>
              <a:gd name="connsiteY5" fmla="*/ 180109 h 2466109"/>
              <a:gd name="connsiteX6" fmla="*/ 3311237 w 3408219"/>
              <a:gd name="connsiteY6" fmla="*/ 180109 h 2466109"/>
              <a:gd name="connsiteX7" fmla="*/ 3408219 w 3408219"/>
              <a:gd name="connsiteY7" fmla="*/ 0 h 2466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8219" h="2466109">
                <a:moveTo>
                  <a:pt x="0" y="1925781"/>
                </a:moveTo>
                <a:lnTo>
                  <a:pt x="1371600" y="2466109"/>
                </a:lnTo>
                <a:lnTo>
                  <a:pt x="1371600" y="2466109"/>
                </a:lnTo>
                <a:lnTo>
                  <a:pt x="2396837" y="1482436"/>
                </a:lnTo>
                <a:lnTo>
                  <a:pt x="2396837" y="1482436"/>
                </a:lnTo>
                <a:lnTo>
                  <a:pt x="3311237" y="180109"/>
                </a:lnTo>
                <a:lnTo>
                  <a:pt x="3311237" y="180109"/>
                </a:lnTo>
                <a:lnTo>
                  <a:pt x="3408219"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Полилиния 13"/>
          <p:cNvSpPr/>
          <p:nvPr/>
        </p:nvSpPr>
        <p:spPr>
          <a:xfrm>
            <a:off x="7176655" y="2424545"/>
            <a:ext cx="1191490" cy="235528"/>
          </a:xfrm>
          <a:custGeom>
            <a:avLst/>
            <a:gdLst>
              <a:gd name="connsiteX0" fmla="*/ 0 w 1191490"/>
              <a:gd name="connsiteY0" fmla="*/ 235528 h 235528"/>
              <a:gd name="connsiteX1" fmla="*/ 1191490 w 1191490"/>
              <a:gd name="connsiteY1" fmla="*/ 0 h 235528"/>
              <a:gd name="connsiteX2" fmla="*/ 1191490 w 1191490"/>
              <a:gd name="connsiteY2" fmla="*/ 0 h 235528"/>
            </a:gdLst>
            <a:ahLst/>
            <a:cxnLst>
              <a:cxn ang="0">
                <a:pos x="connsiteX0" y="connsiteY0"/>
              </a:cxn>
              <a:cxn ang="0">
                <a:pos x="connsiteX1" y="connsiteY1"/>
              </a:cxn>
              <a:cxn ang="0">
                <a:pos x="connsiteX2" y="connsiteY2"/>
              </a:cxn>
            </a:cxnLst>
            <a:rect l="l" t="t" r="r" b="b"/>
            <a:pathLst>
              <a:path w="1191490" h="235528">
                <a:moveTo>
                  <a:pt x="0" y="235528"/>
                </a:moveTo>
                <a:lnTo>
                  <a:pt x="1191490" y="0"/>
                </a:lnTo>
                <a:lnTo>
                  <a:pt x="1191490"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p:cNvSpPr txBox="1"/>
          <p:nvPr/>
        </p:nvSpPr>
        <p:spPr>
          <a:xfrm>
            <a:off x="3059832" y="3068960"/>
            <a:ext cx="2016224" cy="523220"/>
          </a:xfrm>
          <a:prstGeom prst="rect">
            <a:avLst/>
          </a:prstGeom>
          <a:noFill/>
        </p:spPr>
        <p:txBody>
          <a:bodyPr wrap="square" rtlCol="0">
            <a:spAutoFit/>
          </a:bodyPr>
          <a:lstStyle/>
          <a:p>
            <a:r>
              <a:rPr lang="ru-RU" sz="2800" dirty="0" smtClean="0"/>
              <a:t>Кризис</a:t>
            </a:r>
            <a:endParaRPr lang="ru-RU" sz="2800" dirty="0"/>
          </a:p>
        </p:txBody>
      </p:sp>
      <p:sp>
        <p:nvSpPr>
          <p:cNvPr id="16" name="TextBox 15"/>
          <p:cNvSpPr txBox="1"/>
          <p:nvPr/>
        </p:nvSpPr>
        <p:spPr>
          <a:xfrm>
            <a:off x="3059832" y="5085184"/>
            <a:ext cx="1656184" cy="461665"/>
          </a:xfrm>
          <a:prstGeom prst="rect">
            <a:avLst/>
          </a:prstGeom>
          <a:noFill/>
        </p:spPr>
        <p:txBody>
          <a:bodyPr wrap="square" rtlCol="0">
            <a:spAutoFit/>
          </a:bodyPr>
          <a:lstStyle/>
          <a:p>
            <a:r>
              <a:rPr lang="ru-RU" sz="2400" dirty="0" smtClean="0"/>
              <a:t>депрессия</a:t>
            </a:r>
            <a:endParaRPr lang="ru-RU" sz="2400" dirty="0"/>
          </a:p>
        </p:txBody>
      </p:sp>
      <p:sp>
        <p:nvSpPr>
          <p:cNvPr id="17" name="TextBox 16"/>
          <p:cNvSpPr txBox="1"/>
          <p:nvPr/>
        </p:nvSpPr>
        <p:spPr>
          <a:xfrm>
            <a:off x="6444208" y="4221088"/>
            <a:ext cx="1872208" cy="461665"/>
          </a:xfrm>
          <a:prstGeom prst="rect">
            <a:avLst/>
          </a:prstGeom>
          <a:noFill/>
        </p:spPr>
        <p:txBody>
          <a:bodyPr wrap="square" rtlCol="0">
            <a:spAutoFit/>
          </a:bodyPr>
          <a:lstStyle/>
          <a:p>
            <a:r>
              <a:rPr lang="ru-RU" sz="2400" dirty="0" smtClean="0"/>
              <a:t>оживление</a:t>
            </a:r>
            <a:endParaRPr lang="ru-RU" sz="2400" dirty="0"/>
          </a:p>
        </p:txBody>
      </p:sp>
      <p:sp>
        <p:nvSpPr>
          <p:cNvPr id="18" name="TextBox 17"/>
          <p:cNvSpPr txBox="1"/>
          <p:nvPr/>
        </p:nvSpPr>
        <p:spPr>
          <a:xfrm>
            <a:off x="6228184" y="2132856"/>
            <a:ext cx="1800200" cy="461665"/>
          </a:xfrm>
          <a:prstGeom prst="rect">
            <a:avLst/>
          </a:prstGeom>
          <a:noFill/>
        </p:spPr>
        <p:txBody>
          <a:bodyPr wrap="square" rtlCol="0">
            <a:spAutoFit/>
          </a:bodyPr>
          <a:lstStyle/>
          <a:p>
            <a:r>
              <a:rPr lang="ru-RU" sz="2400" dirty="0" smtClean="0"/>
              <a:t>подъем</a:t>
            </a:r>
            <a:endParaRPr lang="ru-RU" sz="2400" dirty="0"/>
          </a:p>
        </p:txBody>
      </p:sp>
    </p:spTree>
    <p:extLst>
      <p:ext uri="{BB962C8B-B14F-4D97-AF65-F5344CB8AC3E}">
        <p14:creationId xmlns:p14="http://schemas.microsoft.com/office/powerpoint/2010/main" val="391736044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Общая теория кризисов гласит:</a:t>
            </a:r>
            <a:endParaRPr lang="ru-RU" dirty="0"/>
          </a:p>
        </p:txBody>
      </p:sp>
      <p:sp>
        <p:nvSpPr>
          <p:cNvPr id="4" name="Содержимое 3"/>
          <p:cNvSpPr>
            <a:spLocks noGrp="1"/>
          </p:cNvSpPr>
          <p:nvPr>
            <p:ph idx="1"/>
          </p:nvPr>
        </p:nvSpPr>
        <p:spPr/>
        <p:txBody>
          <a:bodyPr/>
          <a:lstStyle/>
          <a:p>
            <a:pPr marL="514350" indent="-514350">
              <a:buFont typeface="+mj-lt"/>
              <a:buAutoNum type="arabicPeriod"/>
            </a:pPr>
            <a:r>
              <a:rPr lang="ru-RU" dirty="0" smtClean="0"/>
              <a:t>Кризисы неизбежны и повсеместны;</a:t>
            </a:r>
          </a:p>
          <a:p>
            <a:pPr marL="514350" indent="-514350">
              <a:buFont typeface="+mj-lt"/>
              <a:buAutoNum type="arabicPeriod"/>
            </a:pPr>
            <a:r>
              <a:rPr lang="ru-RU" dirty="0" smtClean="0"/>
              <a:t>Кризисы прогрессивны;</a:t>
            </a:r>
          </a:p>
          <a:p>
            <a:pPr marL="514350" indent="-514350">
              <a:buFont typeface="+mj-lt"/>
              <a:buAutoNum type="arabicPeriod"/>
            </a:pPr>
            <a:r>
              <a:rPr lang="ru-RU" dirty="0" smtClean="0"/>
              <a:t>Кризисы многостадийны;</a:t>
            </a:r>
          </a:p>
          <a:p>
            <a:pPr marL="514350" indent="-514350">
              <a:buFont typeface="+mj-lt"/>
              <a:buAutoNum type="arabicPeriod"/>
            </a:pPr>
            <a:r>
              <a:rPr lang="ru-RU" dirty="0" smtClean="0"/>
              <a:t>Кризисы многообразны и неповторимы, но поддаются классификации;</a:t>
            </a:r>
          </a:p>
          <a:p>
            <a:pPr marL="514350" indent="-514350">
              <a:buFont typeface="+mj-lt"/>
              <a:buAutoNum type="arabicPeriod"/>
            </a:pPr>
            <a:r>
              <a:rPr lang="ru-RU" dirty="0" smtClean="0"/>
              <a:t>Кризисы взаимодействуют, углубляя друг друга, проявляя резонансный эффект;</a:t>
            </a:r>
          </a:p>
          <a:p>
            <a:pPr marL="514350" indent="-514350">
              <a:buFont typeface="+mj-lt"/>
              <a:buAutoNum type="arabicPeriod"/>
            </a:pPr>
            <a:r>
              <a:rPr lang="ru-RU" dirty="0" smtClean="0"/>
              <a:t>Кризисы конечны.</a:t>
            </a:r>
          </a:p>
          <a:p>
            <a:pPr marL="514350" indent="-514350">
              <a:buFont typeface="+mj-lt"/>
              <a:buAutoNum type="arabicPeriod"/>
            </a:pPr>
            <a:endParaRPr lang="ru-RU" dirty="0" smtClean="0"/>
          </a:p>
          <a:p>
            <a:pPr marL="514350" indent="-514350">
              <a:buFont typeface="+mj-lt"/>
              <a:buAutoNum type="arabicPeriod"/>
            </a:pPr>
            <a:endParaRPr lang="ru-RU" dirty="0" smtClean="0"/>
          </a:p>
          <a:p>
            <a:pPr marL="514350" indent="-514350">
              <a:buFont typeface="+mj-lt"/>
              <a:buAutoNum type="arabicPeriod"/>
            </a:pPr>
            <a:endParaRPr lang="ru-RU" dirty="0"/>
          </a:p>
        </p:txBody>
      </p:sp>
    </p:spTree>
    <p:extLst>
      <p:ext uri="{BB962C8B-B14F-4D97-AF65-F5344CB8AC3E}">
        <p14:creationId xmlns:p14="http://schemas.microsoft.com/office/powerpoint/2010/main" val="7553445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Классификация кризисов</a:t>
            </a:r>
            <a:endParaRPr lang="ru-RU" dirty="0"/>
          </a:p>
        </p:txBody>
      </p:sp>
      <p:graphicFrame>
        <p:nvGraphicFramePr>
          <p:cNvPr id="4" name="Содержимое 3"/>
          <p:cNvGraphicFramePr>
            <a:graphicFrameLocks noGrp="1"/>
          </p:cNvGraphicFramePr>
          <p:nvPr>
            <p:ph idx="1"/>
          </p:nvPr>
        </p:nvGraphicFramePr>
        <p:xfrm>
          <a:off x="611560" y="1556794"/>
          <a:ext cx="8229600" cy="6462156"/>
        </p:xfrm>
        <a:graphic>
          <a:graphicData uri="http://schemas.openxmlformats.org/drawingml/2006/table">
            <a:tbl>
              <a:tblPr firstRow="1" bandRow="1">
                <a:tableStyleId>{3C2FFA5D-87B4-456A-9821-1D502468CF0F}</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16478">
                <a:tc>
                  <a:txBody>
                    <a:bodyPr/>
                    <a:lstStyle/>
                    <a:p>
                      <a:r>
                        <a:rPr lang="ru-RU" dirty="0" smtClean="0"/>
                        <a:t>По объектам</a:t>
                      </a:r>
                      <a:endParaRPr lang="ru-RU" dirty="0"/>
                    </a:p>
                  </a:txBody>
                  <a:tcPr/>
                </a:tc>
                <a:tc>
                  <a:txBody>
                    <a:bodyPr/>
                    <a:lstStyle/>
                    <a:p>
                      <a:r>
                        <a:rPr lang="ru-RU" dirty="0" smtClean="0"/>
                        <a:t>По длительности и глубине</a:t>
                      </a:r>
                      <a:endParaRPr lang="ru-RU" dirty="0"/>
                    </a:p>
                  </a:txBody>
                  <a:tcPr/>
                </a:tc>
                <a:tc>
                  <a:txBody>
                    <a:bodyPr/>
                    <a:lstStyle/>
                    <a:p>
                      <a:r>
                        <a:rPr lang="ru-RU" dirty="0" smtClean="0"/>
                        <a:t>По масштабам распространения</a:t>
                      </a:r>
                      <a:endParaRPr lang="ru-RU" dirty="0"/>
                    </a:p>
                  </a:txBody>
                  <a:tcPr/>
                </a:tc>
                <a:extLst>
                  <a:ext uri="{0D108BD9-81ED-4DB2-BD59-A6C34878D82A}">
                    <a16:rowId xmlns:a16="http://schemas.microsoft.com/office/drawing/2014/main" val="10000"/>
                  </a:ext>
                </a:extLst>
              </a:tr>
              <a:tr h="716478">
                <a:tc>
                  <a:txBody>
                    <a:bodyPr/>
                    <a:lstStyle/>
                    <a:p>
                      <a:r>
                        <a:rPr lang="ru-RU" dirty="0" smtClean="0"/>
                        <a:t>способа производства</a:t>
                      </a:r>
                      <a:endParaRPr lang="ru-RU" dirty="0"/>
                    </a:p>
                  </a:txBody>
                  <a:tcPr/>
                </a:tc>
                <a:tc>
                  <a:txBody>
                    <a:bodyPr/>
                    <a:lstStyle/>
                    <a:p>
                      <a:r>
                        <a:rPr lang="ru-RU" dirty="0" smtClean="0"/>
                        <a:t>Краткосрочные («волны </a:t>
                      </a:r>
                      <a:r>
                        <a:rPr lang="ru-RU" dirty="0" err="1" smtClean="0"/>
                        <a:t>Китчена</a:t>
                      </a:r>
                      <a:r>
                        <a:rPr lang="ru-RU" dirty="0" smtClean="0"/>
                        <a:t>») 4-5 лет</a:t>
                      </a:r>
                      <a:endParaRPr lang="ru-RU" dirty="0"/>
                    </a:p>
                  </a:txBody>
                  <a:tcPr/>
                </a:tc>
                <a:tc>
                  <a:txBody>
                    <a:bodyPr/>
                    <a:lstStyle/>
                    <a:p>
                      <a:r>
                        <a:rPr lang="ru-RU" dirty="0" smtClean="0"/>
                        <a:t>Индивидуальные</a:t>
                      </a:r>
                      <a:endParaRPr lang="ru-RU" dirty="0"/>
                    </a:p>
                  </a:txBody>
                  <a:tcPr/>
                </a:tc>
                <a:extLst>
                  <a:ext uri="{0D108BD9-81ED-4DB2-BD59-A6C34878D82A}">
                    <a16:rowId xmlns:a16="http://schemas.microsoft.com/office/drawing/2014/main" val="10001"/>
                  </a:ext>
                </a:extLst>
              </a:tr>
              <a:tr h="716478">
                <a:tc>
                  <a:txBody>
                    <a:bodyPr/>
                    <a:lstStyle/>
                    <a:p>
                      <a:r>
                        <a:rPr lang="ru-RU" dirty="0" smtClean="0"/>
                        <a:t>Производительных сил:</a:t>
                      </a:r>
                    </a:p>
                    <a:p>
                      <a:r>
                        <a:rPr lang="ru-RU" dirty="0" smtClean="0"/>
                        <a:t>А.рабочей силы</a:t>
                      </a:r>
                    </a:p>
                    <a:p>
                      <a:r>
                        <a:rPr lang="ru-RU" dirty="0" smtClean="0"/>
                        <a:t>Б.средств производства</a:t>
                      </a:r>
                    </a:p>
                    <a:p>
                      <a:r>
                        <a:rPr lang="ru-RU" dirty="0" smtClean="0"/>
                        <a:t>В.энергетической базы</a:t>
                      </a:r>
                    </a:p>
                    <a:p>
                      <a:r>
                        <a:rPr lang="ru-RU" dirty="0" smtClean="0"/>
                        <a:t>Г.форм организации</a:t>
                      </a:r>
                      <a:endParaRPr lang="ru-RU" dirty="0"/>
                    </a:p>
                  </a:txBody>
                  <a:tcPr/>
                </a:tc>
                <a:tc>
                  <a:txBody>
                    <a:bodyPr/>
                    <a:lstStyle/>
                    <a:p>
                      <a:r>
                        <a:rPr lang="ru-RU" dirty="0" smtClean="0"/>
                        <a:t>Среднесрочные («волны </a:t>
                      </a:r>
                      <a:r>
                        <a:rPr lang="ru-RU" dirty="0" err="1" smtClean="0"/>
                        <a:t>Жугляра</a:t>
                      </a:r>
                      <a:r>
                        <a:rPr lang="ru-RU" dirty="0" smtClean="0"/>
                        <a:t>») 8-10 лет</a:t>
                      </a:r>
                      <a:endParaRPr lang="ru-RU" dirty="0"/>
                    </a:p>
                  </a:txBody>
                  <a:tcPr/>
                </a:tc>
                <a:tc>
                  <a:txBody>
                    <a:bodyPr/>
                    <a:lstStyle/>
                    <a:p>
                      <a:r>
                        <a:rPr lang="ru-RU" dirty="0" smtClean="0"/>
                        <a:t>Локальные</a:t>
                      </a:r>
                      <a:endParaRPr lang="ru-RU" dirty="0"/>
                    </a:p>
                  </a:txBody>
                  <a:tcPr/>
                </a:tc>
                <a:extLst>
                  <a:ext uri="{0D108BD9-81ED-4DB2-BD59-A6C34878D82A}">
                    <a16:rowId xmlns:a16="http://schemas.microsoft.com/office/drawing/2014/main" val="10002"/>
                  </a:ext>
                </a:extLst>
              </a:tr>
              <a:tr h="716478">
                <a:tc>
                  <a:txBody>
                    <a:bodyPr/>
                    <a:lstStyle/>
                    <a:p>
                      <a:r>
                        <a:rPr lang="ru-RU" dirty="0" smtClean="0"/>
                        <a:t>производственных отношений:</a:t>
                      </a:r>
                    </a:p>
                    <a:p>
                      <a:r>
                        <a:rPr lang="ru-RU" dirty="0" smtClean="0"/>
                        <a:t>А.собственности</a:t>
                      </a:r>
                    </a:p>
                    <a:p>
                      <a:r>
                        <a:rPr lang="ru-RU" dirty="0" smtClean="0"/>
                        <a:t>Б. обмена</a:t>
                      </a:r>
                    </a:p>
                    <a:p>
                      <a:r>
                        <a:rPr lang="ru-RU" dirty="0" smtClean="0"/>
                        <a:t>В.распределения</a:t>
                      </a:r>
                    </a:p>
                    <a:p>
                      <a:endParaRPr lang="ru-RU" dirty="0"/>
                    </a:p>
                  </a:txBody>
                  <a:tcPr/>
                </a:tc>
                <a:tc>
                  <a:txBody>
                    <a:bodyPr/>
                    <a:lstStyle/>
                    <a:p>
                      <a:r>
                        <a:rPr lang="ru-RU" dirty="0" smtClean="0"/>
                        <a:t>Инвестиционные (раз в 20 лет)</a:t>
                      </a:r>
                      <a:endParaRPr lang="ru-RU" dirty="0"/>
                    </a:p>
                  </a:txBody>
                  <a:tcPr/>
                </a:tc>
                <a:tc>
                  <a:txBody>
                    <a:bodyPr/>
                    <a:lstStyle/>
                    <a:p>
                      <a:r>
                        <a:rPr lang="ru-RU" dirty="0" smtClean="0"/>
                        <a:t>Национальные</a:t>
                      </a:r>
                      <a:endParaRPr lang="ru-RU" dirty="0"/>
                    </a:p>
                  </a:txBody>
                  <a:tcPr/>
                </a:tc>
                <a:extLst>
                  <a:ext uri="{0D108BD9-81ED-4DB2-BD59-A6C34878D82A}">
                    <a16:rowId xmlns:a16="http://schemas.microsoft.com/office/drawing/2014/main" val="10003"/>
                  </a:ext>
                </a:extLst>
              </a:tr>
              <a:tr h="716478">
                <a:tc>
                  <a:txBody>
                    <a:bodyPr/>
                    <a:lstStyle/>
                    <a:p>
                      <a:r>
                        <a:rPr lang="ru-RU" dirty="0" smtClean="0"/>
                        <a:t>структуры воспроизводства</a:t>
                      </a:r>
                      <a:endParaRPr lang="ru-RU" dirty="0"/>
                    </a:p>
                  </a:txBody>
                  <a:tcPr/>
                </a:tc>
                <a:tc>
                  <a:txBody>
                    <a:bodyPr/>
                    <a:lstStyle/>
                    <a:p>
                      <a:r>
                        <a:rPr lang="ru-RU" dirty="0" smtClean="0"/>
                        <a:t>Долгосрочные («Волны </a:t>
                      </a:r>
                      <a:r>
                        <a:rPr lang="ru-RU" dirty="0" err="1" smtClean="0"/>
                        <a:t>Кондратьева-Шумпетера</a:t>
                      </a:r>
                      <a:r>
                        <a:rPr lang="ru-RU" dirty="0" smtClean="0"/>
                        <a:t>») 40-60 лет</a:t>
                      </a:r>
                      <a:endParaRPr lang="ru-RU" dirty="0"/>
                    </a:p>
                  </a:txBody>
                  <a:tcPr/>
                </a:tc>
                <a:tc>
                  <a:txBody>
                    <a:bodyPr/>
                    <a:lstStyle/>
                    <a:p>
                      <a:r>
                        <a:rPr lang="ru-RU" dirty="0" smtClean="0"/>
                        <a:t>Региональные</a:t>
                      </a:r>
                      <a:endParaRPr lang="ru-RU" dirty="0"/>
                    </a:p>
                  </a:txBody>
                  <a:tcPr/>
                </a:tc>
                <a:extLst>
                  <a:ext uri="{0D108BD9-81ED-4DB2-BD59-A6C34878D82A}">
                    <a16:rowId xmlns:a16="http://schemas.microsoft.com/office/drawing/2014/main" val="10004"/>
                  </a:ext>
                </a:extLst>
              </a:tr>
              <a:tr h="716478">
                <a:tc>
                  <a:txBody>
                    <a:bodyPr/>
                    <a:lstStyle/>
                    <a:p>
                      <a:r>
                        <a:rPr lang="ru-RU" dirty="0" smtClean="0"/>
                        <a:t>отдельных сфер производства</a:t>
                      </a:r>
                      <a:endParaRPr lang="ru-RU" dirty="0"/>
                    </a:p>
                  </a:txBody>
                  <a:tcPr/>
                </a:tc>
                <a:tc>
                  <a:txBody>
                    <a:bodyPr/>
                    <a:lstStyle/>
                    <a:p>
                      <a:r>
                        <a:rPr lang="ru-RU" dirty="0" smtClean="0"/>
                        <a:t>Кризисы способа производства (раз в несколько столетий)</a:t>
                      </a:r>
                      <a:endParaRPr lang="ru-RU" dirty="0"/>
                    </a:p>
                  </a:txBody>
                  <a:tcPr/>
                </a:tc>
                <a:tc>
                  <a:txBody>
                    <a:bodyPr/>
                    <a:lstStyle/>
                    <a:p>
                      <a:r>
                        <a:rPr lang="ru-RU" dirty="0" smtClean="0"/>
                        <a:t>Мировые(глобальные)</a:t>
                      </a:r>
                      <a:endParaRPr lang="ru-RU"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7794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Моделирование</a:t>
            </a:r>
          </a:p>
        </p:txBody>
      </p:sp>
      <p:sp>
        <p:nvSpPr>
          <p:cNvPr id="28675" name="Объект 2"/>
          <p:cNvSpPr>
            <a:spLocks noGrp="1"/>
          </p:cNvSpPr>
          <p:nvPr>
            <p:ph sz="half" idx="1"/>
          </p:nvPr>
        </p:nvSpPr>
        <p:spPr/>
        <p:txBody>
          <a:bodyPr/>
          <a:lstStyle/>
          <a:p>
            <a:pPr algn="just"/>
            <a:r>
              <a:rPr lang="ru-RU" sz="1600" b="1" smtClean="0"/>
              <a:t>Модель – это упрощенная картина  реальности, абстрактное обобщение того,  каково действительное поведение соответствующих статистических данных.</a:t>
            </a:r>
            <a:r>
              <a:rPr lang="ru-RU" sz="1600" smtClean="0"/>
              <a:t> </a:t>
            </a:r>
          </a:p>
          <a:p>
            <a:pPr algn="just"/>
            <a:r>
              <a:rPr lang="ru-RU" sz="1600" smtClean="0"/>
              <a:t>Например, система уравнений, описывающая поведение двигателя автомобиля есть модель, которая  дает нам представление как ведет себя двигатель в тех или иных условиях.</a:t>
            </a:r>
          </a:p>
          <a:p>
            <a:endParaRPr lang="ru-RU" smtClean="0"/>
          </a:p>
        </p:txBody>
      </p:sp>
      <p:sp>
        <p:nvSpPr>
          <p:cNvPr id="28676" name="Объект 3"/>
          <p:cNvSpPr>
            <a:spLocks noGrp="1"/>
          </p:cNvSpPr>
          <p:nvPr>
            <p:ph sz="half" idx="2"/>
          </p:nvPr>
        </p:nvSpPr>
        <p:spPr/>
        <p:txBody>
          <a:bodyPr/>
          <a:lstStyle/>
          <a:p>
            <a:pPr algn="just"/>
            <a:r>
              <a:rPr lang="ru-RU" sz="1800" smtClean="0"/>
              <a:t>В моделях, часто в виде математических уравнений, выражается соотношение между различными экономическими переменными. Их применение целесообразно, потому, что позволяет отвлечься от несущественных деталей и выявить принципиальные экономические связи. Таким образом, </a:t>
            </a:r>
            <a:r>
              <a:rPr lang="ru-RU" sz="1800" b="1" i="1" smtClean="0"/>
              <a:t>экономическое моделирование </a:t>
            </a:r>
            <a:r>
              <a:rPr lang="ru-RU" sz="1800" smtClean="0"/>
              <a:t>является важным методом в исследовании   экономической действительности.</a:t>
            </a:r>
          </a:p>
        </p:txBody>
      </p:sp>
    </p:spTree>
    <p:extLst>
      <p:ext uri="{BB962C8B-B14F-4D97-AF65-F5344CB8AC3E}">
        <p14:creationId xmlns:p14="http://schemas.microsoft.com/office/powerpoint/2010/main" val="1624407922"/>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Волны </a:t>
            </a:r>
            <a:r>
              <a:rPr lang="ru-RU" dirty="0" err="1" smtClean="0"/>
              <a:t>Кондратьева-Шумпетера</a:t>
            </a:r>
            <a:endParaRPr lang="ru-RU" dirty="0"/>
          </a:p>
        </p:txBody>
      </p:sp>
      <p:cxnSp>
        <p:nvCxnSpPr>
          <p:cNvPr id="6" name="Прямая соединительная линия 5"/>
          <p:cNvCxnSpPr/>
          <p:nvPr/>
        </p:nvCxnSpPr>
        <p:spPr>
          <a:xfrm flipV="1">
            <a:off x="539552" y="4941168"/>
            <a:ext cx="8424936" cy="7200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Полилиния 6"/>
          <p:cNvSpPr/>
          <p:nvPr/>
        </p:nvSpPr>
        <p:spPr>
          <a:xfrm>
            <a:off x="41564" y="4431146"/>
            <a:ext cx="1814945" cy="879764"/>
          </a:xfrm>
          <a:custGeom>
            <a:avLst/>
            <a:gdLst>
              <a:gd name="connsiteX0" fmla="*/ 0 w 1814945"/>
              <a:gd name="connsiteY0" fmla="*/ 764309 h 879764"/>
              <a:gd name="connsiteX1" fmla="*/ 692727 w 1814945"/>
              <a:gd name="connsiteY1" fmla="*/ 113145 h 879764"/>
              <a:gd name="connsiteX2" fmla="*/ 1052945 w 1814945"/>
              <a:gd name="connsiteY2" fmla="*/ 85436 h 879764"/>
              <a:gd name="connsiteX3" fmla="*/ 1136072 w 1814945"/>
              <a:gd name="connsiteY3" fmla="*/ 140854 h 879764"/>
              <a:gd name="connsiteX4" fmla="*/ 1136072 w 1814945"/>
              <a:gd name="connsiteY4" fmla="*/ 140854 h 879764"/>
              <a:gd name="connsiteX5" fmla="*/ 1648691 w 1814945"/>
              <a:gd name="connsiteY5" fmla="*/ 764309 h 879764"/>
              <a:gd name="connsiteX6" fmla="*/ 1814945 w 1814945"/>
              <a:gd name="connsiteY6" fmla="*/ 833581 h 87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945" h="879764">
                <a:moveTo>
                  <a:pt x="0" y="764309"/>
                </a:moveTo>
                <a:cubicBezTo>
                  <a:pt x="258618" y="495299"/>
                  <a:pt x="517236" y="226290"/>
                  <a:pt x="692727" y="113145"/>
                </a:cubicBezTo>
                <a:cubicBezTo>
                  <a:pt x="868218" y="0"/>
                  <a:pt x="979054" y="80818"/>
                  <a:pt x="1052945" y="85436"/>
                </a:cubicBezTo>
                <a:cubicBezTo>
                  <a:pt x="1126836" y="90054"/>
                  <a:pt x="1136072" y="140854"/>
                  <a:pt x="1136072" y="140854"/>
                </a:cubicBezTo>
                <a:lnTo>
                  <a:pt x="1136072" y="140854"/>
                </a:lnTo>
                <a:cubicBezTo>
                  <a:pt x="1221508" y="244763"/>
                  <a:pt x="1535545" y="648854"/>
                  <a:pt x="1648691" y="764309"/>
                </a:cubicBezTo>
                <a:cubicBezTo>
                  <a:pt x="1761837" y="879764"/>
                  <a:pt x="1788391" y="856672"/>
                  <a:pt x="1814945" y="833581"/>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 name="Полилиния 8"/>
          <p:cNvSpPr/>
          <p:nvPr/>
        </p:nvSpPr>
        <p:spPr>
          <a:xfrm>
            <a:off x="1274618" y="4223327"/>
            <a:ext cx="1958110" cy="1154546"/>
          </a:xfrm>
          <a:custGeom>
            <a:avLst/>
            <a:gdLst>
              <a:gd name="connsiteX0" fmla="*/ 0 w 1958110"/>
              <a:gd name="connsiteY0" fmla="*/ 1082964 h 1154546"/>
              <a:gd name="connsiteX1" fmla="*/ 443346 w 1958110"/>
              <a:gd name="connsiteY1" fmla="*/ 320964 h 1154546"/>
              <a:gd name="connsiteX2" fmla="*/ 734291 w 1958110"/>
              <a:gd name="connsiteY2" fmla="*/ 30018 h 1154546"/>
              <a:gd name="connsiteX3" fmla="*/ 734291 w 1958110"/>
              <a:gd name="connsiteY3" fmla="*/ 30018 h 1154546"/>
              <a:gd name="connsiteX4" fmla="*/ 886691 w 1958110"/>
              <a:gd name="connsiteY4" fmla="*/ 16164 h 1154546"/>
              <a:gd name="connsiteX5" fmla="*/ 1163782 w 1958110"/>
              <a:gd name="connsiteY5" fmla="*/ 127000 h 1154546"/>
              <a:gd name="connsiteX6" fmla="*/ 1163782 w 1958110"/>
              <a:gd name="connsiteY6" fmla="*/ 196273 h 1154546"/>
              <a:gd name="connsiteX7" fmla="*/ 1842655 w 1958110"/>
              <a:gd name="connsiteY7" fmla="*/ 1013691 h 1154546"/>
              <a:gd name="connsiteX8" fmla="*/ 1856509 w 1958110"/>
              <a:gd name="connsiteY8" fmla="*/ 1041400 h 1154546"/>
              <a:gd name="connsiteX9" fmla="*/ 1870364 w 1958110"/>
              <a:gd name="connsiteY9" fmla="*/ 1082964 h 115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8110" h="1154546">
                <a:moveTo>
                  <a:pt x="0" y="1082964"/>
                </a:moveTo>
                <a:cubicBezTo>
                  <a:pt x="160482" y="789709"/>
                  <a:pt x="320964" y="496455"/>
                  <a:pt x="443346" y="320964"/>
                </a:cubicBezTo>
                <a:cubicBezTo>
                  <a:pt x="565728" y="145473"/>
                  <a:pt x="734291" y="30018"/>
                  <a:pt x="734291" y="30018"/>
                </a:cubicBezTo>
                <a:lnTo>
                  <a:pt x="734291" y="30018"/>
                </a:lnTo>
                <a:cubicBezTo>
                  <a:pt x="759691" y="27709"/>
                  <a:pt x="815109" y="0"/>
                  <a:pt x="886691" y="16164"/>
                </a:cubicBezTo>
                <a:cubicBezTo>
                  <a:pt x="958273" y="32328"/>
                  <a:pt x="1117600" y="96982"/>
                  <a:pt x="1163782" y="127000"/>
                </a:cubicBezTo>
                <a:cubicBezTo>
                  <a:pt x="1209964" y="157018"/>
                  <a:pt x="1050637" y="48491"/>
                  <a:pt x="1163782" y="196273"/>
                </a:cubicBezTo>
                <a:cubicBezTo>
                  <a:pt x="1276927" y="344055"/>
                  <a:pt x="1727200" y="872836"/>
                  <a:pt x="1842655" y="1013691"/>
                </a:cubicBezTo>
                <a:cubicBezTo>
                  <a:pt x="1958110" y="1154546"/>
                  <a:pt x="1851891" y="1029855"/>
                  <a:pt x="1856509" y="1041400"/>
                </a:cubicBezTo>
                <a:cubicBezTo>
                  <a:pt x="1861127" y="1052946"/>
                  <a:pt x="1865745" y="1067955"/>
                  <a:pt x="1870364" y="1082964"/>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Полилиния 10"/>
          <p:cNvSpPr/>
          <p:nvPr/>
        </p:nvSpPr>
        <p:spPr>
          <a:xfrm>
            <a:off x="2646218" y="3738419"/>
            <a:ext cx="2646218" cy="1540163"/>
          </a:xfrm>
          <a:custGeom>
            <a:avLst/>
            <a:gdLst>
              <a:gd name="connsiteX0" fmla="*/ 0 w 2646218"/>
              <a:gd name="connsiteY0" fmla="*/ 1540163 h 1540163"/>
              <a:gd name="connsiteX1" fmla="*/ 277091 w 2646218"/>
              <a:gd name="connsiteY1" fmla="*/ 1207654 h 1540163"/>
              <a:gd name="connsiteX2" fmla="*/ 277091 w 2646218"/>
              <a:gd name="connsiteY2" fmla="*/ 1207654 h 1540163"/>
              <a:gd name="connsiteX3" fmla="*/ 512618 w 2646218"/>
              <a:gd name="connsiteY3" fmla="*/ 639617 h 1540163"/>
              <a:gd name="connsiteX4" fmla="*/ 817418 w 2646218"/>
              <a:gd name="connsiteY4" fmla="*/ 196272 h 1540163"/>
              <a:gd name="connsiteX5" fmla="*/ 1025237 w 2646218"/>
              <a:gd name="connsiteY5" fmla="*/ 57726 h 1540163"/>
              <a:gd name="connsiteX6" fmla="*/ 1274618 w 2646218"/>
              <a:gd name="connsiteY6" fmla="*/ 85436 h 1540163"/>
              <a:gd name="connsiteX7" fmla="*/ 1620982 w 2646218"/>
              <a:gd name="connsiteY7" fmla="*/ 570345 h 1540163"/>
              <a:gd name="connsiteX8" fmla="*/ 1634837 w 2646218"/>
              <a:gd name="connsiteY8" fmla="*/ 667326 h 1540163"/>
              <a:gd name="connsiteX9" fmla="*/ 1787237 w 2646218"/>
              <a:gd name="connsiteY9" fmla="*/ 792017 h 1540163"/>
              <a:gd name="connsiteX10" fmla="*/ 1842655 w 2646218"/>
              <a:gd name="connsiteY10" fmla="*/ 847436 h 1540163"/>
              <a:gd name="connsiteX11" fmla="*/ 2341418 w 2646218"/>
              <a:gd name="connsiteY11" fmla="*/ 1443181 h 1540163"/>
              <a:gd name="connsiteX12" fmla="*/ 2341418 w 2646218"/>
              <a:gd name="connsiteY12" fmla="*/ 1443181 h 1540163"/>
              <a:gd name="connsiteX13" fmla="*/ 2646218 w 2646218"/>
              <a:gd name="connsiteY13" fmla="*/ 1484745 h 154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6218" h="1540163">
                <a:moveTo>
                  <a:pt x="0" y="1540163"/>
                </a:moveTo>
                <a:lnTo>
                  <a:pt x="277091" y="1207654"/>
                </a:lnTo>
                <a:lnTo>
                  <a:pt x="277091" y="1207654"/>
                </a:lnTo>
                <a:cubicBezTo>
                  <a:pt x="316345" y="1112981"/>
                  <a:pt x="422564" y="808181"/>
                  <a:pt x="512618" y="639617"/>
                </a:cubicBezTo>
                <a:cubicBezTo>
                  <a:pt x="602672" y="471053"/>
                  <a:pt x="731982" y="293254"/>
                  <a:pt x="817418" y="196272"/>
                </a:cubicBezTo>
                <a:cubicBezTo>
                  <a:pt x="902854" y="99290"/>
                  <a:pt x="949037" y="76199"/>
                  <a:pt x="1025237" y="57726"/>
                </a:cubicBezTo>
                <a:cubicBezTo>
                  <a:pt x="1101437" y="39253"/>
                  <a:pt x="1175327" y="0"/>
                  <a:pt x="1274618" y="85436"/>
                </a:cubicBezTo>
                <a:cubicBezTo>
                  <a:pt x="1373909" y="170873"/>
                  <a:pt x="1560946" y="473363"/>
                  <a:pt x="1620982" y="570345"/>
                </a:cubicBezTo>
                <a:cubicBezTo>
                  <a:pt x="1681019" y="667327"/>
                  <a:pt x="1607128" y="630381"/>
                  <a:pt x="1634837" y="667326"/>
                </a:cubicBezTo>
                <a:cubicBezTo>
                  <a:pt x="1662546" y="704271"/>
                  <a:pt x="1752601" y="761999"/>
                  <a:pt x="1787237" y="792017"/>
                </a:cubicBezTo>
                <a:cubicBezTo>
                  <a:pt x="1821873" y="822035"/>
                  <a:pt x="1750292" y="738909"/>
                  <a:pt x="1842655" y="847436"/>
                </a:cubicBezTo>
                <a:cubicBezTo>
                  <a:pt x="1935018" y="955963"/>
                  <a:pt x="2341418" y="1443181"/>
                  <a:pt x="2341418" y="1443181"/>
                </a:cubicBezTo>
                <a:lnTo>
                  <a:pt x="2341418" y="1443181"/>
                </a:lnTo>
                <a:lnTo>
                  <a:pt x="2646218" y="1484745"/>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Полилиния 11"/>
          <p:cNvSpPr/>
          <p:nvPr/>
        </p:nvSpPr>
        <p:spPr>
          <a:xfrm>
            <a:off x="4405745" y="3140364"/>
            <a:ext cx="2881746" cy="2193636"/>
          </a:xfrm>
          <a:custGeom>
            <a:avLst/>
            <a:gdLst>
              <a:gd name="connsiteX0" fmla="*/ 0 w 2881746"/>
              <a:gd name="connsiteY0" fmla="*/ 2193636 h 2193636"/>
              <a:gd name="connsiteX1" fmla="*/ 484910 w 2881746"/>
              <a:gd name="connsiteY1" fmla="*/ 1639454 h 2193636"/>
              <a:gd name="connsiteX2" fmla="*/ 484910 w 2881746"/>
              <a:gd name="connsiteY2" fmla="*/ 1625600 h 2193636"/>
              <a:gd name="connsiteX3" fmla="*/ 734291 w 2881746"/>
              <a:gd name="connsiteY3" fmla="*/ 1085272 h 2193636"/>
              <a:gd name="connsiteX4" fmla="*/ 858982 w 2881746"/>
              <a:gd name="connsiteY4" fmla="*/ 822036 h 2193636"/>
              <a:gd name="connsiteX5" fmla="*/ 1205346 w 2881746"/>
              <a:gd name="connsiteY5" fmla="*/ 267854 h 2193636"/>
              <a:gd name="connsiteX6" fmla="*/ 1565564 w 2881746"/>
              <a:gd name="connsiteY6" fmla="*/ 4618 h 2193636"/>
              <a:gd name="connsiteX7" fmla="*/ 1828800 w 2881746"/>
              <a:gd name="connsiteY7" fmla="*/ 240145 h 2193636"/>
              <a:gd name="connsiteX8" fmla="*/ 2105891 w 2881746"/>
              <a:gd name="connsiteY8" fmla="*/ 780472 h 2193636"/>
              <a:gd name="connsiteX9" fmla="*/ 2189019 w 2881746"/>
              <a:gd name="connsiteY9" fmla="*/ 1085272 h 2193636"/>
              <a:gd name="connsiteX10" fmla="*/ 2770910 w 2881746"/>
              <a:gd name="connsiteY10" fmla="*/ 1944254 h 2193636"/>
              <a:gd name="connsiteX11" fmla="*/ 2854037 w 2881746"/>
              <a:gd name="connsiteY11" fmla="*/ 2068945 h 2193636"/>
              <a:gd name="connsiteX12" fmla="*/ 2867891 w 2881746"/>
              <a:gd name="connsiteY12" fmla="*/ 2096654 h 21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1746" h="2193636">
                <a:moveTo>
                  <a:pt x="0" y="2193636"/>
                </a:moveTo>
                <a:lnTo>
                  <a:pt x="484910" y="1639454"/>
                </a:lnTo>
                <a:cubicBezTo>
                  <a:pt x="565728" y="1544781"/>
                  <a:pt x="443347" y="1717964"/>
                  <a:pt x="484910" y="1625600"/>
                </a:cubicBezTo>
                <a:cubicBezTo>
                  <a:pt x="526473" y="1533236"/>
                  <a:pt x="671946" y="1219199"/>
                  <a:pt x="734291" y="1085272"/>
                </a:cubicBezTo>
                <a:cubicBezTo>
                  <a:pt x="796636" y="951345"/>
                  <a:pt x="780473" y="958272"/>
                  <a:pt x="858982" y="822036"/>
                </a:cubicBezTo>
                <a:cubicBezTo>
                  <a:pt x="937491" y="685800"/>
                  <a:pt x="1087582" y="404090"/>
                  <a:pt x="1205346" y="267854"/>
                </a:cubicBezTo>
                <a:cubicBezTo>
                  <a:pt x="1323110" y="131618"/>
                  <a:pt x="1461655" y="9236"/>
                  <a:pt x="1565564" y="4618"/>
                </a:cubicBezTo>
                <a:cubicBezTo>
                  <a:pt x="1669473" y="0"/>
                  <a:pt x="1738746" y="110836"/>
                  <a:pt x="1828800" y="240145"/>
                </a:cubicBezTo>
                <a:cubicBezTo>
                  <a:pt x="1918854" y="369454"/>
                  <a:pt x="2045855" y="639618"/>
                  <a:pt x="2105891" y="780472"/>
                </a:cubicBezTo>
                <a:cubicBezTo>
                  <a:pt x="2165927" y="921326"/>
                  <a:pt x="2078183" y="891308"/>
                  <a:pt x="2189019" y="1085272"/>
                </a:cubicBezTo>
                <a:cubicBezTo>
                  <a:pt x="2299855" y="1279236"/>
                  <a:pt x="2660074" y="1780309"/>
                  <a:pt x="2770910" y="1944254"/>
                </a:cubicBezTo>
                <a:cubicBezTo>
                  <a:pt x="2881746" y="2108199"/>
                  <a:pt x="2837874" y="2043545"/>
                  <a:pt x="2854037" y="2068945"/>
                </a:cubicBezTo>
                <a:cubicBezTo>
                  <a:pt x="2870200" y="2094345"/>
                  <a:pt x="2869045" y="2095499"/>
                  <a:pt x="2867891" y="2096654"/>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Полилиния 15"/>
          <p:cNvSpPr/>
          <p:nvPr/>
        </p:nvSpPr>
        <p:spPr>
          <a:xfrm>
            <a:off x="6664036" y="2572327"/>
            <a:ext cx="2927928" cy="3211945"/>
          </a:xfrm>
          <a:custGeom>
            <a:avLst/>
            <a:gdLst>
              <a:gd name="connsiteX0" fmla="*/ 0 w 2927928"/>
              <a:gd name="connsiteY0" fmla="*/ 2747818 h 3211945"/>
              <a:gd name="connsiteX1" fmla="*/ 457200 w 2927928"/>
              <a:gd name="connsiteY1" fmla="*/ 2359891 h 3211945"/>
              <a:gd name="connsiteX2" fmla="*/ 720437 w 2927928"/>
              <a:gd name="connsiteY2" fmla="*/ 1514764 h 3211945"/>
              <a:gd name="connsiteX3" fmla="*/ 1025237 w 2927928"/>
              <a:gd name="connsiteY3" fmla="*/ 544946 h 3211945"/>
              <a:gd name="connsiteX4" fmla="*/ 1205346 w 2927928"/>
              <a:gd name="connsiteY4" fmla="*/ 295564 h 3211945"/>
              <a:gd name="connsiteX5" fmla="*/ 1662546 w 2927928"/>
              <a:gd name="connsiteY5" fmla="*/ 73891 h 3211945"/>
              <a:gd name="connsiteX6" fmla="*/ 1856509 w 2927928"/>
              <a:gd name="connsiteY6" fmla="*/ 129309 h 3211945"/>
              <a:gd name="connsiteX7" fmla="*/ 2133600 w 2927928"/>
              <a:gd name="connsiteY7" fmla="*/ 447964 h 3211945"/>
              <a:gd name="connsiteX8" fmla="*/ 2784764 w 2927928"/>
              <a:gd name="connsiteY8" fmla="*/ 2817091 h 3211945"/>
              <a:gd name="connsiteX9" fmla="*/ 2909455 w 2927928"/>
              <a:gd name="connsiteY9" fmla="*/ 2817091 h 3211945"/>
              <a:gd name="connsiteX10" fmla="*/ 2895600 w 2927928"/>
              <a:gd name="connsiteY10" fmla="*/ 2775528 h 3211945"/>
              <a:gd name="connsiteX11" fmla="*/ 2895600 w 2927928"/>
              <a:gd name="connsiteY11" fmla="*/ 2775528 h 321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7928" h="3211945">
                <a:moveTo>
                  <a:pt x="0" y="2747818"/>
                </a:moveTo>
                <a:cubicBezTo>
                  <a:pt x="168563" y="2656609"/>
                  <a:pt x="337127" y="2565400"/>
                  <a:pt x="457200" y="2359891"/>
                </a:cubicBezTo>
                <a:cubicBezTo>
                  <a:pt x="577273" y="2154382"/>
                  <a:pt x="625764" y="1817255"/>
                  <a:pt x="720437" y="1514764"/>
                </a:cubicBezTo>
                <a:cubicBezTo>
                  <a:pt x="815110" y="1212273"/>
                  <a:pt x="944419" y="748146"/>
                  <a:pt x="1025237" y="544946"/>
                </a:cubicBezTo>
                <a:cubicBezTo>
                  <a:pt x="1106055" y="341746"/>
                  <a:pt x="1099128" y="374073"/>
                  <a:pt x="1205346" y="295564"/>
                </a:cubicBezTo>
                <a:cubicBezTo>
                  <a:pt x="1311564" y="217055"/>
                  <a:pt x="1554019" y="101600"/>
                  <a:pt x="1662546" y="73891"/>
                </a:cubicBezTo>
                <a:cubicBezTo>
                  <a:pt x="1771073" y="46182"/>
                  <a:pt x="1778000" y="66964"/>
                  <a:pt x="1856509" y="129309"/>
                </a:cubicBezTo>
                <a:cubicBezTo>
                  <a:pt x="1935018" y="191654"/>
                  <a:pt x="1978891" y="0"/>
                  <a:pt x="2133600" y="447964"/>
                </a:cubicBezTo>
                <a:cubicBezTo>
                  <a:pt x="2288309" y="895928"/>
                  <a:pt x="2655455" y="2422237"/>
                  <a:pt x="2784764" y="2817091"/>
                </a:cubicBezTo>
                <a:cubicBezTo>
                  <a:pt x="2914073" y="3211945"/>
                  <a:pt x="2890982" y="2824018"/>
                  <a:pt x="2909455" y="2817091"/>
                </a:cubicBezTo>
                <a:cubicBezTo>
                  <a:pt x="2927928" y="2810164"/>
                  <a:pt x="2895600" y="2775528"/>
                  <a:pt x="2895600" y="2775528"/>
                </a:cubicBezTo>
                <a:lnTo>
                  <a:pt x="2895600" y="2775528"/>
                </a:ln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TextBox 16"/>
          <p:cNvSpPr txBox="1"/>
          <p:nvPr/>
        </p:nvSpPr>
        <p:spPr>
          <a:xfrm>
            <a:off x="0" y="5733256"/>
            <a:ext cx="827584" cy="369332"/>
          </a:xfrm>
          <a:prstGeom prst="rect">
            <a:avLst/>
          </a:prstGeom>
          <a:noFill/>
        </p:spPr>
        <p:txBody>
          <a:bodyPr wrap="square" rtlCol="0">
            <a:spAutoFit/>
          </a:bodyPr>
          <a:lstStyle/>
          <a:p>
            <a:r>
              <a:rPr lang="ru-RU" dirty="0" smtClean="0"/>
              <a:t>1790</a:t>
            </a:r>
            <a:endParaRPr lang="ru-RU" dirty="0"/>
          </a:p>
        </p:txBody>
      </p:sp>
      <p:sp>
        <p:nvSpPr>
          <p:cNvPr id="18" name="TextBox 17"/>
          <p:cNvSpPr txBox="1"/>
          <p:nvPr/>
        </p:nvSpPr>
        <p:spPr>
          <a:xfrm>
            <a:off x="1115616" y="5661248"/>
            <a:ext cx="720080" cy="369332"/>
          </a:xfrm>
          <a:prstGeom prst="rect">
            <a:avLst/>
          </a:prstGeom>
          <a:noFill/>
        </p:spPr>
        <p:txBody>
          <a:bodyPr wrap="square" rtlCol="0">
            <a:spAutoFit/>
          </a:bodyPr>
          <a:lstStyle/>
          <a:p>
            <a:r>
              <a:rPr lang="ru-RU" dirty="0" smtClean="0"/>
              <a:t>1840</a:t>
            </a:r>
            <a:endParaRPr lang="ru-RU" dirty="0"/>
          </a:p>
        </p:txBody>
      </p:sp>
      <p:sp>
        <p:nvSpPr>
          <p:cNvPr id="19" name="TextBox 18"/>
          <p:cNvSpPr txBox="1"/>
          <p:nvPr/>
        </p:nvSpPr>
        <p:spPr>
          <a:xfrm>
            <a:off x="2699792" y="5661248"/>
            <a:ext cx="648072" cy="369332"/>
          </a:xfrm>
          <a:prstGeom prst="rect">
            <a:avLst/>
          </a:prstGeom>
          <a:noFill/>
        </p:spPr>
        <p:txBody>
          <a:bodyPr wrap="square" rtlCol="0">
            <a:spAutoFit/>
          </a:bodyPr>
          <a:lstStyle/>
          <a:p>
            <a:r>
              <a:rPr lang="ru-RU" dirty="0" smtClean="0"/>
              <a:t>1890</a:t>
            </a:r>
            <a:endParaRPr lang="ru-RU" dirty="0"/>
          </a:p>
        </p:txBody>
      </p:sp>
      <p:sp>
        <p:nvSpPr>
          <p:cNvPr id="20" name="TextBox 19"/>
          <p:cNvSpPr txBox="1"/>
          <p:nvPr/>
        </p:nvSpPr>
        <p:spPr>
          <a:xfrm>
            <a:off x="4211960" y="5733256"/>
            <a:ext cx="792088" cy="369332"/>
          </a:xfrm>
          <a:prstGeom prst="rect">
            <a:avLst/>
          </a:prstGeom>
          <a:noFill/>
        </p:spPr>
        <p:txBody>
          <a:bodyPr wrap="square" rtlCol="0">
            <a:spAutoFit/>
          </a:bodyPr>
          <a:lstStyle/>
          <a:p>
            <a:r>
              <a:rPr lang="ru-RU" dirty="0" smtClean="0"/>
              <a:t>1940</a:t>
            </a:r>
            <a:endParaRPr lang="ru-RU" dirty="0"/>
          </a:p>
        </p:txBody>
      </p:sp>
      <p:sp>
        <p:nvSpPr>
          <p:cNvPr id="21" name="TextBox 20"/>
          <p:cNvSpPr txBox="1"/>
          <p:nvPr/>
        </p:nvSpPr>
        <p:spPr>
          <a:xfrm>
            <a:off x="6660232" y="5733256"/>
            <a:ext cx="936104" cy="369332"/>
          </a:xfrm>
          <a:prstGeom prst="rect">
            <a:avLst/>
          </a:prstGeom>
          <a:noFill/>
        </p:spPr>
        <p:txBody>
          <a:bodyPr wrap="square" rtlCol="0">
            <a:spAutoFit/>
          </a:bodyPr>
          <a:lstStyle/>
          <a:p>
            <a:r>
              <a:rPr lang="ru-RU" dirty="0" smtClean="0"/>
              <a:t>1990</a:t>
            </a:r>
            <a:endParaRPr lang="ru-RU" dirty="0"/>
          </a:p>
        </p:txBody>
      </p:sp>
      <p:sp>
        <p:nvSpPr>
          <p:cNvPr id="22" name="TextBox 21"/>
          <p:cNvSpPr txBox="1"/>
          <p:nvPr/>
        </p:nvSpPr>
        <p:spPr>
          <a:xfrm>
            <a:off x="8748464" y="5805264"/>
            <a:ext cx="648072" cy="369332"/>
          </a:xfrm>
          <a:prstGeom prst="rect">
            <a:avLst/>
          </a:prstGeom>
          <a:noFill/>
        </p:spPr>
        <p:txBody>
          <a:bodyPr wrap="square" rtlCol="0">
            <a:spAutoFit/>
          </a:bodyPr>
          <a:lstStyle/>
          <a:p>
            <a:r>
              <a:rPr lang="ru-RU" dirty="0" smtClean="0"/>
              <a:t>2040</a:t>
            </a:r>
            <a:endParaRPr lang="ru-RU" dirty="0"/>
          </a:p>
        </p:txBody>
      </p:sp>
    </p:spTree>
    <p:extLst>
      <p:ext uri="{BB962C8B-B14F-4D97-AF65-F5344CB8AC3E}">
        <p14:creationId xmlns:p14="http://schemas.microsoft.com/office/powerpoint/2010/main" val="402809028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 </a:t>
            </a:r>
            <a:endParaRPr lang="ru-RU" dirty="0"/>
          </a:p>
        </p:txBody>
      </p:sp>
      <p:sp>
        <p:nvSpPr>
          <p:cNvPr id="3" name="Содержимое 2"/>
          <p:cNvSpPr>
            <a:spLocks noGrp="1"/>
          </p:cNvSpPr>
          <p:nvPr>
            <p:ph idx="1"/>
          </p:nvPr>
        </p:nvSpPr>
        <p:spPr/>
        <p:txBody>
          <a:bodyPr>
            <a:normAutofit fontScale="85000" lnSpcReduction="20000"/>
          </a:bodyPr>
          <a:lstStyle/>
          <a:p>
            <a:r>
              <a:rPr lang="ru-RU" dirty="0" smtClean="0"/>
              <a:t>1790 - Новые технологии в текстильной промышленности. Использование угля и пара</a:t>
            </a:r>
          </a:p>
          <a:p>
            <a:r>
              <a:rPr lang="ru-RU" dirty="0" smtClean="0"/>
              <a:t>1840 –Железнодорожный	 транспорт. Механизация производства</a:t>
            </a:r>
          </a:p>
          <a:p>
            <a:r>
              <a:rPr lang="ru-RU" dirty="0" smtClean="0"/>
              <a:t>1890 – Электроэнергия. Двигатель внутреннего сгорания. Химические технологии.</a:t>
            </a:r>
          </a:p>
          <a:p>
            <a:r>
              <a:rPr lang="ru-RU" dirty="0" smtClean="0"/>
              <a:t>1940 – Электроника</a:t>
            </a:r>
          </a:p>
          <a:p>
            <a:r>
              <a:rPr lang="ru-RU" dirty="0" smtClean="0"/>
              <a:t>1990 – Биотехнологии. Новые поколения компьютерной техники и информационные технологии</a:t>
            </a:r>
          </a:p>
          <a:p>
            <a:r>
              <a:rPr lang="ru-RU" dirty="0" smtClean="0"/>
              <a:t>2040-……..</a:t>
            </a:r>
            <a:endParaRPr lang="ru-RU" dirty="0"/>
          </a:p>
        </p:txBody>
      </p:sp>
    </p:spTree>
    <p:extLst>
      <p:ext uri="{BB962C8B-B14F-4D97-AF65-F5344CB8AC3E}">
        <p14:creationId xmlns:p14="http://schemas.microsoft.com/office/powerpoint/2010/main" val="1752068906"/>
      </p:ext>
    </p:extLst>
  </p:cSld>
  <p:clrMapOvr>
    <a:masterClrMapping/>
  </p:clrMapOvr>
  <p:transition spd="slow" advTm="0">
    <p:wipe dir="d"/>
    <p:sndAc>
      <p:stSnd>
        <p:snd r:embed="rId2" name="whoosh.wav"/>
      </p:stSnd>
    </p:sndAc>
  </p:transition>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Причины больших циклов</a:t>
            </a:r>
            <a:endParaRPr lang="ru-RU" dirty="0"/>
          </a:p>
        </p:txBody>
      </p:sp>
      <p:sp>
        <p:nvSpPr>
          <p:cNvPr id="3" name="Содержимое 2"/>
          <p:cNvSpPr>
            <a:spLocks noGrp="1"/>
          </p:cNvSpPr>
          <p:nvPr>
            <p:ph idx="1"/>
          </p:nvPr>
        </p:nvSpPr>
        <p:spPr/>
        <p:txBody>
          <a:bodyPr/>
          <a:lstStyle/>
          <a:p>
            <a:r>
              <a:rPr lang="ru-RU" dirty="0" smtClean="0"/>
              <a:t>Кондратьев объяснял длительностью функционирования различных хозяйственных благ</a:t>
            </a:r>
          </a:p>
          <a:p>
            <a:r>
              <a:rPr lang="ru-RU" dirty="0" smtClean="0"/>
              <a:t>Для их создания требуются различные средства и время</a:t>
            </a:r>
          </a:p>
          <a:p>
            <a:pPr>
              <a:buNone/>
            </a:pPr>
            <a:r>
              <a:rPr lang="ru-RU" dirty="0" smtClean="0"/>
              <a:t>Наиболее длительный период функционирования у мостов, дорог, зданий и другой инфраструктуры</a:t>
            </a:r>
            <a:endParaRPr lang="ru-RU" dirty="0"/>
          </a:p>
        </p:txBody>
      </p:sp>
    </p:spTree>
    <p:extLst>
      <p:ext uri="{BB962C8B-B14F-4D97-AF65-F5344CB8AC3E}">
        <p14:creationId xmlns:p14="http://schemas.microsoft.com/office/powerpoint/2010/main" val="32094478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«Понижательная волна»</a:t>
            </a:r>
            <a:endParaRPr lang="ru-RU" dirty="0"/>
          </a:p>
        </p:txBody>
      </p:sp>
      <p:sp>
        <p:nvSpPr>
          <p:cNvPr id="3" name="Содержимое 2"/>
          <p:cNvSpPr>
            <a:spLocks noGrp="1"/>
          </p:cNvSpPr>
          <p:nvPr>
            <p:ph idx="1"/>
          </p:nvPr>
        </p:nvSpPr>
        <p:spPr/>
        <p:txBody>
          <a:bodyPr/>
          <a:lstStyle/>
          <a:p>
            <a:pPr algn="just">
              <a:buNone/>
            </a:pPr>
            <a:r>
              <a:rPr lang="ru-RU" dirty="0" smtClean="0"/>
              <a:t>   Понижение темпов экономической жизни, вызванное накапливающейся совокупностью факторов  отрицательного характера, обусловливает  усиление поисков в области создания современной техники и сосредоточение капитала в руках промышленно-финансовых групп</a:t>
            </a:r>
            <a:endParaRPr lang="ru-RU" dirty="0"/>
          </a:p>
        </p:txBody>
      </p:sp>
    </p:spTree>
    <p:extLst>
      <p:ext uri="{BB962C8B-B14F-4D97-AF65-F5344CB8AC3E}">
        <p14:creationId xmlns:p14="http://schemas.microsoft.com/office/powerpoint/2010/main" val="12684482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«Повышательная волна»</a:t>
            </a:r>
            <a:endParaRPr lang="ru-RU" dirty="0"/>
          </a:p>
        </p:txBody>
      </p:sp>
      <p:sp>
        <p:nvSpPr>
          <p:cNvPr id="3" name="Содержимое 2"/>
          <p:cNvSpPr>
            <a:spLocks noGrp="1"/>
          </p:cNvSpPr>
          <p:nvPr>
            <p:ph idx="1"/>
          </p:nvPr>
        </p:nvSpPr>
        <p:spPr/>
        <p:txBody>
          <a:bodyPr/>
          <a:lstStyle/>
          <a:p>
            <a:pPr algn="just">
              <a:buNone/>
            </a:pPr>
            <a:r>
              <a:rPr lang="ru-RU" dirty="0" smtClean="0"/>
              <a:t>   Начало подъема совпадает с моментом, когда накопление достигает такого состояния ,когда становится возможным рентабельное инвестирование для создания новых производственных активов</a:t>
            </a:r>
            <a:endParaRPr lang="ru-RU" dirty="0"/>
          </a:p>
        </p:txBody>
      </p:sp>
    </p:spTree>
    <p:extLst>
      <p:ext uri="{BB962C8B-B14F-4D97-AF65-F5344CB8AC3E}">
        <p14:creationId xmlns:p14="http://schemas.microsoft.com/office/powerpoint/2010/main" val="412823921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4294967295"/>
          </p:nvPr>
        </p:nvSpPr>
        <p:spPr>
          <a:xfrm>
            <a:off x="0" y="1600200"/>
            <a:ext cx="8229600" cy="4525963"/>
          </a:xfrm>
        </p:spPr>
        <p:txBody>
          <a:bodyPr/>
          <a:lstStyle/>
          <a:p>
            <a:pPr>
              <a:buNone/>
            </a:pPr>
            <a:r>
              <a:rPr lang="ru-RU" dirty="0" smtClean="0"/>
              <a:t>                                   </a:t>
            </a:r>
            <a:r>
              <a:rPr lang="ru-RU" sz="6000" dirty="0" smtClean="0"/>
              <a:t>3.</a:t>
            </a:r>
            <a:endParaRPr lang="ru-RU" dirty="0"/>
          </a:p>
        </p:txBody>
      </p:sp>
    </p:spTree>
    <p:extLst>
      <p:ext uri="{BB962C8B-B14F-4D97-AF65-F5344CB8AC3E}">
        <p14:creationId xmlns:p14="http://schemas.microsoft.com/office/powerpoint/2010/main" val="358337302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Безработица</a:t>
            </a:r>
            <a:endParaRPr lang="ru-RU" dirty="0"/>
          </a:p>
        </p:txBody>
      </p:sp>
      <p:sp>
        <p:nvSpPr>
          <p:cNvPr id="3" name="Содержимое 2"/>
          <p:cNvSpPr>
            <a:spLocks noGrp="1"/>
          </p:cNvSpPr>
          <p:nvPr>
            <p:ph idx="1"/>
          </p:nvPr>
        </p:nvSpPr>
        <p:spPr/>
        <p:txBody>
          <a:bodyPr/>
          <a:lstStyle/>
          <a:p>
            <a:pPr>
              <a:buNone/>
            </a:pPr>
            <a:r>
              <a:rPr lang="ru-RU" dirty="0" smtClean="0"/>
              <a:t>- это ситуация, когда индивид может работать активно ищет работу, но не может найти любую работу.</a:t>
            </a:r>
            <a:endParaRPr lang="ru-RU" dirty="0"/>
          </a:p>
        </p:txBody>
      </p:sp>
    </p:spTree>
    <p:extLst>
      <p:ext uri="{BB962C8B-B14F-4D97-AF65-F5344CB8AC3E}">
        <p14:creationId xmlns:p14="http://schemas.microsoft.com/office/powerpoint/2010/main" val="2416634407"/>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Уровень безработицы</a:t>
            </a:r>
            <a:endParaRPr lang="ru-RU" dirty="0"/>
          </a:p>
        </p:txBody>
      </p:sp>
      <p:sp>
        <p:nvSpPr>
          <p:cNvPr id="5" name="Содержимое 4"/>
          <p:cNvSpPr>
            <a:spLocks noGrp="1"/>
          </p:cNvSpPr>
          <p:nvPr>
            <p:ph sz="half" idx="1"/>
          </p:nvPr>
        </p:nvSpPr>
        <p:spPr/>
        <p:txBody>
          <a:bodyPr/>
          <a:lstStyle/>
          <a:p>
            <a:endParaRPr lang="ru-RU" dirty="0" smtClean="0"/>
          </a:p>
          <a:p>
            <a:endParaRPr lang="ru-RU" dirty="0"/>
          </a:p>
          <a:p>
            <a:pPr>
              <a:buNone/>
            </a:pPr>
            <a:r>
              <a:rPr lang="ru-RU" dirty="0" smtClean="0"/>
              <a:t>=   число зарегистрированных безработных : общее число рабочей силы</a:t>
            </a:r>
            <a:endParaRPr lang="ru-RU" dirty="0"/>
          </a:p>
        </p:txBody>
      </p:sp>
      <p:sp>
        <p:nvSpPr>
          <p:cNvPr id="6" name="Содержимое 5"/>
          <p:cNvSpPr>
            <a:spLocks noGrp="1"/>
          </p:cNvSpPr>
          <p:nvPr>
            <p:ph sz="half" idx="2"/>
          </p:nvPr>
        </p:nvSpPr>
        <p:spPr/>
        <p:txBody>
          <a:bodyPr/>
          <a:lstStyle/>
          <a:p>
            <a:r>
              <a:rPr lang="ru-RU" dirty="0" smtClean="0"/>
              <a:t>Из числа рабочей силы исключаются дети до 16 лет, отбывающие срок заключения в тюрьмах и </a:t>
            </a:r>
            <a:r>
              <a:rPr lang="ru-RU" dirty="0" err="1" smtClean="0"/>
              <a:t>спецлечебницах</a:t>
            </a:r>
            <a:endParaRPr lang="ru-RU" dirty="0" smtClean="0"/>
          </a:p>
          <a:p>
            <a:r>
              <a:rPr lang="ru-RU" dirty="0" smtClean="0"/>
              <a:t>Студенты дневного обучения, пенсионеры, домохозяйки </a:t>
            </a:r>
            <a:endParaRPr lang="ru-RU" dirty="0"/>
          </a:p>
        </p:txBody>
      </p:sp>
    </p:spTree>
    <p:extLst>
      <p:ext uri="{BB962C8B-B14F-4D97-AF65-F5344CB8AC3E}">
        <p14:creationId xmlns:p14="http://schemas.microsoft.com/office/powerpoint/2010/main" val="36867135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Виды безработицы</a:t>
            </a:r>
            <a:endParaRPr lang="ru-RU" dirty="0"/>
          </a:p>
        </p:txBody>
      </p:sp>
      <p:sp>
        <p:nvSpPr>
          <p:cNvPr id="6" name="Содержимое 5"/>
          <p:cNvSpPr>
            <a:spLocks noGrp="1"/>
          </p:cNvSpPr>
          <p:nvPr>
            <p:ph idx="1"/>
          </p:nvPr>
        </p:nvSpPr>
        <p:spPr/>
        <p:txBody>
          <a:bodyPr/>
          <a:lstStyle/>
          <a:p>
            <a:pPr marL="514350" indent="-514350" algn="ctr">
              <a:buFont typeface="+mj-lt"/>
              <a:buAutoNum type="arabicPeriod"/>
            </a:pPr>
            <a:r>
              <a:rPr lang="ru-RU" dirty="0" smtClean="0"/>
              <a:t>Фрикционная</a:t>
            </a:r>
          </a:p>
          <a:p>
            <a:pPr marL="514350" indent="-514350" algn="ctr">
              <a:buFont typeface="+mj-lt"/>
              <a:buAutoNum type="arabicPeriod"/>
            </a:pPr>
            <a:r>
              <a:rPr lang="ru-RU" dirty="0" smtClean="0"/>
              <a:t>Структурная</a:t>
            </a:r>
          </a:p>
          <a:p>
            <a:pPr marL="514350" indent="-514350" algn="ctr">
              <a:buFont typeface="+mj-lt"/>
              <a:buAutoNum type="arabicPeriod"/>
            </a:pPr>
            <a:r>
              <a:rPr lang="ru-RU" dirty="0" smtClean="0"/>
              <a:t>Циклическая</a:t>
            </a:r>
            <a:endParaRPr lang="ru-RU" dirty="0"/>
          </a:p>
        </p:txBody>
      </p:sp>
    </p:spTree>
    <p:extLst>
      <p:ext uri="{BB962C8B-B14F-4D97-AF65-F5344CB8AC3E}">
        <p14:creationId xmlns:p14="http://schemas.microsoft.com/office/powerpoint/2010/main" val="103922029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525963"/>
          </a:xfrm>
        </p:spPr>
        <p:txBody>
          <a:bodyPr>
            <a:normAutofit/>
          </a:bodyPr>
          <a:lstStyle/>
          <a:p>
            <a:pPr algn="ctr">
              <a:buNone/>
            </a:pPr>
            <a:r>
              <a:rPr lang="ru-RU" sz="6000" dirty="0" smtClean="0"/>
              <a:t>4.</a:t>
            </a:r>
            <a:endParaRPr lang="ru-RU" sz="6000" dirty="0"/>
          </a:p>
        </p:txBody>
      </p:sp>
    </p:spTree>
    <p:extLst>
      <p:ext uri="{BB962C8B-B14F-4D97-AF65-F5344CB8AC3E}">
        <p14:creationId xmlns:p14="http://schemas.microsoft.com/office/powerpoint/2010/main" val="3302576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ru-RU" smtClean="0"/>
              <a:t>Экономико-статистический</a:t>
            </a:r>
          </a:p>
        </p:txBody>
      </p:sp>
      <p:sp>
        <p:nvSpPr>
          <p:cNvPr id="29699" name="Объект 2"/>
          <p:cNvSpPr>
            <a:spLocks noGrp="1"/>
          </p:cNvSpPr>
          <p:nvPr>
            <p:ph idx="1"/>
          </p:nvPr>
        </p:nvSpPr>
        <p:spPr/>
        <p:txBody>
          <a:bodyPr/>
          <a:lstStyle/>
          <a:p>
            <a:pPr marL="0" indent="0" algn="just">
              <a:buFontTx/>
              <a:buNone/>
            </a:pPr>
            <a:r>
              <a:rPr lang="ru-RU" smtClean="0"/>
              <a:t>Процесс сбора, анализа , обработки и интерпретации числовых данных (статистических данных).</a:t>
            </a:r>
          </a:p>
        </p:txBody>
      </p:sp>
    </p:spTree>
    <p:extLst>
      <p:ext uri="{BB962C8B-B14F-4D97-AF65-F5344CB8AC3E}">
        <p14:creationId xmlns:p14="http://schemas.microsoft.com/office/powerpoint/2010/main" val="1916565232"/>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Инфляция</a:t>
            </a:r>
            <a:endParaRPr lang="ru-RU" dirty="0"/>
          </a:p>
        </p:txBody>
      </p:sp>
      <p:sp>
        <p:nvSpPr>
          <p:cNvPr id="3" name="Содержимое 2"/>
          <p:cNvSpPr>
            <a:spLocks noGrp="1"/>
          </p:cNvSpPr>
          <p:nvPr>
            <p:ph idx="1"/>
          </p:nvPr>
        </p:nvSpPr>
        <p:spPr/>
        <p:txBody>
          <a:bodyPr/>
          <a:lstStyle/>
          <a:p>
            <a:r>
              <a:rPr lang="ru-RU" dirty="0" err="1" smtClean="0"/>
              <a:t>сампоподдерживающийся</a:t>
            </a:r>
            <a:r>
              <a:rPr lang="ru-RU" dirty="0" smtClean="0"/>
              <a:t> рост среднего уровня цен на все товары и услуги</a:t>
            </a:r>
          </a:p>
          <a:p>
            <a:r>
              <a:rPr lang="ru-RU" dirty="0" smtClean="0"/>
              <a:t>разбалансированность между спросом и предложением на большинстве рынков</a:t>
            </a:r>
          </a:p>
          <a:p>
            <a:r>
              <a:rPr lang="ru-RU" dirty="0" smtClean="0"/>
              <a:t>обесценение денег</a:t>
            </a:r>
            <a:endParaRPr lang="ru-RU" dirty="0"/>
          </a:p>
        </p:txBody>
      </p:sp>
    </p:spTree>
    <p:extLst>
      <p:ext uri="{BB962C8B-B14F-4D97-AF65-F5344CB8AC3E}">
        <p14:creationId xmlns:p14="http://schemas.microsoft.com/office/powerpoint/2010/main" val="310223339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0" y="274638"/>
            <a:ext cx="8229600" cy="1143000"/>
          </a:xfrm>
        </p:spPr>
        <p:txBody>
          <a:bodyPr/>
          <a:lstStyle/>
          <a:p>
            <a:r>
              <a:rPr lang="ru-RU" dirty="0" smtClean="0"/>
              <a:t>Инфляция со стороны спроса</a:t>
            </a:r>
            <a:endParaRPr lang="ru-RU" dirty="0"/>
          </a:p>
        </p:txBody>
      </p:sp>
      <p:sp>
        <p:nvSpPr>
          <p:cNvPr id="5" name="Содержимое 4"/>
          <p:cNvSpPr>
            <a:spLocks noGrp="1"/>
          </p:cNvSpPr>
          <p:nvPr>
            <p:ph idx="4294967295"/>
          </p:nvPr>
        </p:nvSpPr>
        <p:spPr>
          <a:xfrm>
            <a:off x="0" y="1600200"/>
            <a:ext cx="8229600" cy="4525963"/>
          </a:xfrm>
        </p:spPr>
        <p:txBody>
          <a:bodyPr/>
          <a:lstStyle/>
          <a:p>
            <a:r>
              <a:rPr lang="ru-RU" dirty="0" smtClean="0"/>
              <a:t>Инфляция, вызванная повышением цен со стороны хозяйственных агентов в ответ на возросший спрос </a:t>
            </a:r>
            <a:endParaRPr lang="ru-RU" dirty="0"/>
          </a:p>
        </p:txBody>
      </p:sp>
    </p:spTree>
    <p:extLst>
      <p:ext uri="{BB962C8B-B14F-4D97-AF65-F5344CB8AC3E}">
        <p14:creationId xmlns:p14="http://schemas.microsoft.com/office/powerpoint/2010/main" val="94168332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Рисунок 1"/>
          <p:cNvPicPr>
            <a:picLocks noChangeArrowheads="1"/>
          </p:cNvPicPr>
          <p:nvPr/>
        </p:nvPicPr>
        <p:blipFill>
          <a:blip r:embed="rId2" cstate="print"/>
          <a:srcRect/>
          <a:stretch>
            <a:fillRect/>
          </a:stretch>
        </p:blipFill>
        <p:spPr bwMode="auto">
          <a:xfrm rot="5400000">
            <a:off x="1183569" y="-1183567"/>
            <a:ext cx="6309320" cy="8676458"/>
          </a:xfrm>
          <a:prstGeom prst="rect">
            <a:avLst/>
          </a:prstGeom>
          <a:noFill/>
          <a:ln w="9525">
            <a:noFill/>
            <a:miter lim="800000"/>
            <a:headEnd/>
            <a:tailEnd/>
          </a:ln>
        </p:spPr>
      </p:pic>
    </p:spTree>
    <p:extLst>
      <p:ext uri="{BB962C8B-B14F-4D97-AF65-F5344CB8AC3E}">
        <p14:creationId xmlns:p14="http://schemas.microsoft.com/office/powerpoint/2010/main" val="267139868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Инфляция со стороны предложения</a:t>
            </a:r>
            <a:endParaRPr lang="ru-RU" dirty="0"/>
          </a:p>
        </p:txBody>
      </p:sp>
      <p:sp>
        <p:nvSpPr>
          <p:cNvPr id="3" name="Содержимое 2"/>
          <p:cNvSpPr>
            <a:spLocks noGrp="1"/>
          </p:cNvSpPr>
          <p:nvPr>
            <p:ph idx="1"/>
          </p:nvPr>
        </p:nvSpPr>
        <p:spPr/>
        <p:txBody>
          <a:bodyPr/>
          <a:lstStyle/>
          <a:p>
            <a:r>
              <a:rPr lang="ru-RU" dirty="0" smtClean="0"/>
              <a:t>Инфляция , вызванная повышением цен хозяйственными агентами  на покрытие более высоких затрат;</a:t>
            </a:r>
          </a:p>
          <a:p>
            <a:r>
              <a:rPr lang="ru-RU" dirty="0" smtClean="0"/>
              <a:t>Сдвиг кривой </a:t>
            </a:r>
            <a:r>
              <a:rPr lang="en-US" dirty="0" smtClean="0"/>
              <a:t>AS</a:t>
            </a:r>
            <a:r>
              <a:rPr lang="ru-RU" dirty="0" smtClean="0"/>
              <a:t> , при котором кривая </a:t>
            </a:r>
            <a:r>
              <a:rPr lang="en-US" dirty="0" smtClean="0"/>
              <a:t>AD</a:t>
            </a:r>
            <a:r>
              <a:rPr lang="ru-RU" dirty="0" smtClean="0"/>
              <a:t> остается в фиксированном положении или перемещается  вверх менее резко  </a:t>
            </a:r>
            <a:endParaRPr lang="ru-RU" dirty="0"/>
          </a:p>
        </p:txBody>
      </p:sp>
    </p:spTree>
    <p:extLst>
      <p:ext uri="{BB962C8B-B14F-4D97-AF65-F5344CB8AC3E}">
        <p14:creationId xmlns:p14="http://schemas.microsoft.com/office/powerpoint/2010/main" val="296065778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grayscl/>
          </a:blip>
          <a:srcRect/>
          <a:stretch>
            <a:fillRect/>
          </a:stretch>
        </p:blipFill>
        <p:spPr bwMode="auto">
          <a:xfrm>
            <a:off x="1" y="193675"/>
            <a:ext cx="9144000" cy="6670675"/>
          </a:xfrm>
          <a:prstGeom prst="rect">
            <a:avLst/>
          </a:prstGeom>
          <a:noFill/>
        </p:spPr>
      </p:pic>
    </p:spTree>
    <p:extLst>
      <p:ext uri="{BB962C8B-B14F-4D97-AF65-F5344CB8AC3E}">
        <p14:creationId xmlns:p14="http://schemas.microsoft.com/office/powerpoint/2010/main" val="399423609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fontAlgn="base"/>
            <a:r>
              <a:rPr lang="ru-RU" b="1" dirty="0"/>
              <a:t>Положительные </a:t>
            </a:r>
            <a:r>
              <a:rPr lang="ru-RU" dirty="0"/>
              <a:t>последствия</a:t>
            </a:r>
          </a:p>
        </p:txBody>
      </p:sp>
      <p:sp>
        <p:nvSpPr>
          <p:cNvPr id="5" name="Объект 4"/>
          <p:cNvSpPr>
            <a:spLocks noGrp="1"/>
          </p:cNvSpPr>
          <p:nvPr>
            <p:ph idx="1"/>
          </p:nvPr>
        </p:nvSpPr>
        <p:spPr/>
        <p:txBody>
          <a:bodyPr>
            <a:normAutofit lnSpcReduction="10000"/>
          </a:bodyPr>
          <a:lstStyle/>
          <a:p>
            <a:pPr algn="just" fontAlgn="base"/>
            <a:r>
              <a:rPr lang="ru-RU" dirty="0"/>
              <a:t>Инфляция способствует росту налоговых доходов государства, что означает уменьшение гос. задолженности в случае наличия </a:t>
            </a:r>
            <a:r>
              <a:rPr lang="ru-RU" dirty="0" smtClean="0"/>
              <a:t>таковой (в </a:t>
            </a:r>
            <a:r>
              <a:rPr lang="ru-RU" smtClean="0"/>
              <a:t>краткосрочном периоде)</a:t>
            </a:r>
            <a:endParaRPr lang="ru-RU" dirty="0"/>
          </a:p>
          <a:p>
            <a:pPr fontAlgn="base"/>
            <a:r>
              <a:rPr lang="ru-RU" dirty="0"/>
              <a:t>Стимулирование деловой активности и экономической деятельности, что содействует возможному экономическому </a:t>
            </a:r>
            <a:r>
              <a:rPr lang="ru-RU" dirty="0" smtClean="0"/>
              <a:t>росту(гос. программы)</a:t>
            </a:r>
            <a:endParaRPr lang="ru-RU" dirty="0"/>
          </a:p>
          <a:p>
            <a:endParaRPr lang="ru-RU" dirty="0"/>
          </a:p>
        </p:txBody>
      </p:sp>
    </p:spTree>
    <p:extLst>
      <p:ext uri="{BB962C8B-B14F-4D97-AF65-F5344CB8AC3E}">
        <p14:creationId xmlns:p14="http://schemas.microsoft.com/office/powerpoint/2010/main" val="223050141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Социально экономические последствия инфляц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40968"/>
            <a:ext cx="9036496" cy="24482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smtClean="0"/>
              <a:t>Механизм инфляции</a:t>
            </a:r>
            <a:endParaRPr lang="ru-RU" dirty="0"/>
          </a:p>
        </p:txBody>
      </p:sp>
    </p:spTree>
    <p:extLst>
      <p:ext uri="{BB962C8B-B14F-4D97-AF65-F5344CB8AC3E}">
        <p14:creationId xmlns:p14="http://schemas.microsoft.com/office/powerpoint/2010/main" val="319366988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t>Негативные </a:t>
            </a:r>
            <a:r>
              <a:rPr lang="ru-RU" dirty="0"/>
              <a:t>последствия</a:t>
            </a:r>
          </a:p>
        </p:txBody>
      </p:sp>
      <p:sp>
        <p:nvSpPr>
          <p:cNvPr id="3" name="Объект 2"/>
          <p:cNvSpPr>
            <a:spLocks noGrp="1"/>
          </p:cNvSpPr>
          <p:nvPr>
            <p:ph idx="1"/>
          </p:nvPr>
        </p:nvSpPr>
        <p:spPr/>
        <p:txBody>
          <a:bodyPr>
            <a:normAutofit fontScale="92500" lnSpcReduction="20000"/>
          </a:bodyPr>
          <a:lstStyle/>
          <a:p>
            <a:pPr fontAlgn="base"/>
            <a:r>
              <a:rPr lang="ru-RU" dirty="0"/>
              <a:t>Падение занятости населения.</a:t>
            </a:r>
          </a:p>
          <a:p>
            <a:pPr fontAlgn="base"/>
            <a:r>
              <a:rPr lang="ru-RU" dirty="0"/>
              <a:t>Обесценивание ценных бумаг, накоплений, кредитов.</a:t>
            </a:r>
          </a:p>
          <a:p>
            <a:pPr fontAlgn="base"/>
            <a:r>
              <a:rPr lang="ru-RU" dirty="0"/>
              <a:t>Обострение спекуляции.</a:t>
            </a:r>
          </a:p>
          <a:p>
            <a:pPr fontAlgn="base"/>
            <a:r>
              <a:rPr lang="ru-RU" dirty="0"/>
              <a:t>Снижение спроса на товары и услуги из-за сокращения готовности потребителей приобретать. Далее – ухудшение уровня жизни.</a:t>
            </a:r>
          </a:p>
          <a:p>
            <a:pPr fontAlgn="base"/>
            <a:r>
              <a:rPr lang="ru-RU" dirty="0"/>
              <a:t>Деньги прекращают выполнять свои функции.</a:t>
            </a:r>
          </a:p>
          <a:p>
            <a:pPr fontAlgn="base"/>
            <a:r>
              <a:rPr lang="ru-RU" dirty="0"/>
              <a:t>Нарушение установления цен.</a:t>
            </a:r>
          </a:p>
          <a:p>
            <a:endParaRPr lang="ru-RU" dirty="0"/>
          </a:p>
        </p:txBody>
      </p:sp>
    </p:spTree>
    <p:extLst>
      <p:ext uri="{BB962C8B-B14F-4D97-AF65-F5344CB8AC3E}">
        <p14:creationId xmlns:p14="http://schemas.microsoft.com/office/powerpoint/2010/main" val="38891874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Инфляция может оказывать различное влияние на экономику страны:</a:t>
            </a:r>
          </a:p>
        </p:txBody>
      </p:sp>
      <p:sp>
        <p:nvSpPr>
          <p:cNvPr id="3" name="Объект 2"/>
          <p:cNvSpPr>
            <a:spLocks noGrp="1"/>
          </p:cNvSpPr>
          <p:nvPr>
            <p:ph idx="1"/>
          </p:nvPr>
        </p:nvSpPr>
        <p:spPr/>
        <p:txBody>
          <a:bodyPr>
            <a:normAutofit fontScale="77500" lnSpcReduction="20000"/>
          </a:bodyPr>
          <a:lstStyle/>
          <a:p>
            <a:r>
              <a:rPr lang="ru-RU" dirty="0" smtClean="0"/>
              <a:t>она </a:t>
            </a:r>
            <a:r>
              <a:rPr lang="ru-RU" dirty="0"/>
              <a:t>отвлекает капиталы из сферы производства в сферу обращения, где они быстрее оборачиваются и приносят огромные прибыли; </a:t>
            </a:r>
            <a:endParaRPr lang="en-US" dirty="0" smtClean="0"/>
          </a:p>
          <a:p>
            <a:r>
              <a:rPr lang="ru-RU" dirty="0" smtClean="0"/>
              <a:t>приводит </a:t>
            </a:r>
            <a:r>
              <a:rPr lang="ru-RU" dirty="0"/>
              <a:t>в расстройство товарооборот страны в связи с нарушением закона денежного обращения; ведет к деформации потребительского спроса, к «бегству от денег»; </a:t>
            </a:r>
            <a:endParaRPr lang="en-US" dirty="0" smtClean="0"/>
          </a:p>
          <a:p>
            <a:r>
              <a:rPr lang="ru-RU" dirty="0" smtClean="0"/>
              <a:t>искажает </a:t>
            </a:r>
            <a:r>
              <a:rPr lang="ru-RU" dirty="0"/>
              <a:t>нормальную структуру соотношения спроса и предложения; </a:t>
            </a:r>
            <a:endParaRPr lang="en-US" dirty="0" smtClean="0"/>
          </a:p>
          <a:p>
            <a:r>
              <a:rPr lang="ru-RU" dirty="0" smtClean="0"/>
              <a:t>усиливает </a:t>
            </a:r>
            <a:r>
              <a:rPr lang="ru-RU" dirty="0"/>
              <a:t>спекулятивную торговлю; </a:t>
            </a:r>
            <a:endParaRPr lang="en-US" dirty="0" smtClean="0"/>
          </a:p>
          <a:p>
            <a:r>
              <a:rPr lang="ru-RU" dirty="0" smtClean="0"/>
              <a:t>отрицательно </a:t>
            </a:r>
            <a:r>
              <a:rPr lang="ru-RU" dirty="0"/>
              <a:t>влияет на кредит и кредитную </a:t>
            </a:r>
            <a:r>
              <a:rPr lang="ru-RU" dirty="0" smtClean="0"/>
              <a:t>систему; </a:t>
            </a:r>
            <a:endParaRPr lang="en-US" dirty="0" smtClean="0"/>
          </a:p>
          <a:p>
            <a:r>
              <a:rPr lang="ru-RU" dirty="0" smtClean="0"/>
              <a:t>вызывает </a:t>
            </a:r>
            <a:r>
              <a:rPr lang="ru-RU" dirty="0"/>
              <a:t>глубокое расстройство денежной системы</a:t>
            </a:r>
          </a:p>
        </p:txBody>
      </p:sp>
    </p:spTree>
    <p:extLst>
      <p:ext uri="{BB962C8B-B14F-4D97-AF65-F5344CB8AC3E}">
        <p14:creationId xmlns:p14="http://schemas.microsoft.com/office/powerpoint/2010/main" val="220291843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Государство </a:t>
            </a:r>
            <a:r>
              <a:rPr lang="ru-RU" dirty="0"/>
              <a:t>осуществляет</a:t>
            </a:r>
            <a:r>
              <a:rPr lang="ru-RU" b="1" dirty="0"/>
              <a:t> антиинфляционную политику</a:t>
            </a:r>
            <a:endParaRPr lang="ru-RU" dirty="0"/>
          </a:p>
        </p:txBody>
      </p:sp>
      <p:sp>
        <p:nvSpPr>
          <p:cNvPr id="3" name="Объект 2"/>
          <p:cNvSpPr>
            <a:spLocks noGrp="1"/>
          </p:cNvSpPr>
          <p:nvPr>
            <p:ph idx="1"/>
          </p:nvPr>
        </p:nvSpPr>
        <p:spPr/>
        <p:txBody>
          <a:bodyPr>
            <a:normAutofit lnSpcReduction="10000"/>
          </a:bodyPr>
          <a:lstStyle/>
          <a:p>
            <a:pPr marL="514350" indent="-514350" algn="just" fontAlgn="base">
              <a:buFont typeface="+mj-lt"/>
              <a:buAutoNum type="arabicPeriod"/>
            </a:pPr>
            <a:r>
              <a:rPr lang="ru-RU" dirty="0"/>
              <a:t>Приспособление к экономическому положению в стране: регулирование роста цен, повышение доходов населения пропорционально инфляции .</a:t>
            </a:r>
          </a:p>
          <a:p>
            <a:pPr marL="514350" indent="-514350" algn="just" fontAlgn="base">
              <a:buFont typeface="+mj-lt"/>
              <a:buAutoNum type="arabicPeriod"/>
            </a:pPr>
            <a:r>
              <a:rPr lang="ru-RU" dirty="0"/>
              <a:t>Принятие мер по ликвидации инфляции</a:t>
            </a:r>
          </a:p>
          <a:p>
            <a:pPr marL="514350" indent="-514350" algn="just" fontAlgn="base">
              <a:buFont typeface="+mj-lt"/>
              <a:buAutoNum type="arabicPeriod"/>
            </a:pPr>
            <a:r>
              <a:rPr lang="ru-RU" dirty="0"/>
              <a:t>Проведение реформ касательно денежной системы в стране. </a:t>
            </a:r>
            <a:r>
              <a:rPr lang="ru-RU" dirty="0" smtClean="0"/>
              <a:t>Деноминация </a:t>
            </a:r>
            <a:r>
              <a:rPr lang="ru-RU" dirty="0"/>
              <a:t>– замена денежных знаков, как правило, путем их укрупнения.</a:t>
            </a:r>
          </a:p>
          <a:p>
            <a:endParaRPr lang="ru-RU" dirty="0"/>
          </a:p>
        </p:txBody>
      </p:sp>
    </p:spTree>
    <p:extLst>
      <p:ext uri="{BB962C8B-B14F-4D97-AF65-F5344CB8AC3E}">
        <p14:creationId xmlns:p14="http://schemas.microsoft.com/office/powerpoint/2010/main" val="1126841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Потребности и ресурсы</a:t>
            </a:r>
            <a:endParaRPr lang="ru-RU" dirty="0"/>
          </a:p>
        </p:txBody>
      </p:sp>
      <p:sp>
        <p:nvSpPr>
          <p:cNvPr id="3" name="Подзаголовок 2"/>
          <p:cNvSpPr>
            <a:spLocks noGrp="1"/>
          </p:cNvSpPr>
          <p:nvPr>
            <p:ph type="subTitle" idx="1"/>
          </p:nvPr>
        </p:nvSpPr>
        <p:spPr/>
        <p:txBody>
          <a:bodyPr/>
          <a:lstStyle/>
          <a:p>
            <a:r>
              <a:rPr lang="ru-RU" dirty="0" smtClean="0"/>
              <a:t>Тема 2</a:t>
            </a:r>
            <a:endParaRPr lang="ru-RU" dirty="0"/>
          </a:p>
        </p:txBody>
      </p:sp>
    </p:spTree>
    <p:extLst>
      <p:ext uri="{BB962C8B-B14F-4D97-AF65-F5344CB8AC3E}">
        <p14:creationId xmlns:p14="http://schemas.microsoft.com/office/powerpoint/2010/main" val="303001031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ФИНАНСОВАЯ СИСТЕМА И ФИСКАЛЬНАЯ ПОЛИТИКА ГОСУДАРСТВА</a:t>
            </a:r>
            <a:endParaRPr lang="ru-RU" dirty="0"/>
          </a:p>
        </p:txBody>
      </p:sp>
      <p:sp>
        <p:nvSpPr>
          <p:cNvPr id="3" name="Подзаголовок 2"/>
          <p:cNvSpPr>
            <a:spLocks noGrp="1"/>
          </p:cNvSpPr>
          <p:nvPr>
            <p:ph type="subTitle" idx="1"/>
          </p:nvPr>
        </p:nvSpPr>
        <p:spPr/>
        <p:txBody>
          <a:bodyPr/>
          <a:lstStyle/>
          <a:p>
            <a:r>
              <a:rPr lang="ru-RU" smtClean="0"/>
              <a:t>ТЕМА 11</a:t>
            </a:r>
            <a:endParaRPr lang="ru-RU" dirty="0"/>
          </a:p>
        </p:txBody>
      </p:sp>
    </p:spTree>
    <p:extLst>
      <p:ext uri="{BB962C8B-B14F-4D97-AF65-F5344CB8AC3E}">
        <p14:creationId xmlns:p14="http://schemas.microsoft.com/office/powerpoint/2010/main" val="63672329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514350" indent="-514350">
              <a:buFont typeface="+mj-lt"/>
              <a:buAutoNum type="arabicPeriod"/>
            </a:pPr>
            <a:r>
              <a:rPr lang="ru-RU" dirty="0" smtClean="0"/>
              <a:t>Понятие финансов и их функции. Финансовый рынок</a:t>
            </a:r>
          </a:p>
          <a:p>
            <a:pPr marL="514350" indent="-514350">
              <a:buFont typeface="+mj-lt"/>
              <a:buAutoNum type="arabicPeriod"/>
            </a:pPr>
            <a:r>
              <a:rPr lang="ru-RU" dirty="0" smtClean="0"/>
              <a:t>Государственный бюджет. Налоги.</a:t>
            </a:r>
          </a:p>
          <a:p>
            <a:pPr marL="514350" indent="-514350">
              <a:buFont typeface="+mj-lt"/>
              <a:buAutoNum type="arabicPeriod"/>
            </a:pPr>
            <a:r>
              <a:rPr lang="ru-RU" dirty="0" smtClean="0"/>
              <a:t>Дефицит бюджета и государственный долг</a:t>
            </a:r>
            <a:endParaRPr lang="ru-RU" dirty="0"/>
          </a:p>
        </p:txBody>
      </p:sp>
    </p:spTree>
    <p:extLst>
      <p:ext uri="{BB962C8B-B14F-4D97-AF65-F5344CB8AC3E}">
        <p14:creationId xmlns:p14="http://schemas.microsoft.com/office/powerpoint/2010/main" val="149342074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Финансы</a:t>
            </a:r>
            <a:endParaRPr lang="ru-RU" dirty="0"/>
          </a:p>
        </p:txBody>
      </p:sp>
      <p:sp>
        <p:nvSpPr>
          <p:cNvPr id="5" name="Объект 4"/>
          <p:cNvSpPr>
            <a:spLocks noGrp="1"/>
          </p:cNvSpPr>
          <p:nvPr>
            <p:ph idx="1"/>
          </p:nvPr>
        </p:nvSpPr>
        <p:spPr/>
        <p:txBody>
          <a:bodyPr/>
          <a:lstStyle/>
          <a:p>
            <a:r>
              <a:rPr lang="ru-RU" dirty="0" smtClean="0"/>
              <a:t>– это </a:t>
            </a:r>
            <a:r>
              <a:rPr lang="ru-RU" dirty="0"/>
              <a:t>система экономических отношений, возникающих по поводу распределения и перераспределения части валового внутреннего продукта (ВВП) и национального дохода (НД), формирования на этой основе фондов денежных средств, необходимых для удовлетворения потребностей общества.</a:t>
            </a:r>
          </a:p>
          <a:p>
            <a:endParaRPr lang="ru-RU" dirty="0"/>
          </a:p>
        </p:txBody>
      </p:sp>
    </p:spTree>
    <p:extLst>
      <p:ext uri="{BB962C8B-B14F-4D97-AF65-F5344CB8AC3E}">
        <p14:creationId xmlns:p14="http://schemas.microsoft.com/office/powerpoint/2010/main" val="33391185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Для чего нужны финансы?</a:t>
            </a:r>
            <a:endParaRPr lang="ru-RU" dirty="0"/>
          </a:p>
        </p:txBody>
      </p:sp>
      <p:sp>
        <p:nvSpPr>
          <p:cNvPr id="3" name="Объект 2"/>
          <p:cNvSpPr>
            <a:spLocks noGrp="1"/>
          </p:cNvSpPr>
          <p:nvPr>
            <p:ph idx="1"/>
          </p:nvPr>
        </p:nvSpPr>
        <p:spPr/>
        <p:txBody>
          <a:bodyPr>
            <a:normAutofit fontScale="92500" lnSpcReduction="10000"/>
          </a:bodyPr>
          <a:lstStyle/>
          <a:p>
            <a:pPr lvl="0" algn="just"/>
            <a:r>
              <a:rPr lang="ru-RU" dirty="0"/>
              <a:t>способствуют формированию фондов денежных средств государства и хозяйствующих субъектов (аккумулирующая или </a:t>
            </a:r>
            <a:r>
              <a:rPr lang="ru-RU" dirty="0" err="1"/>
              <a:t>ресурсообразующая</a:t>
            </a:r>
            <a:r>
              <a:rPr lang="ru-RU" dirty="0"/>
              <a:t> функция);</a:t>
            </a:r>
          </a:p>
          <a:p>
            <a:pPr lvl="0" algn="just"/>
            <a:r>
              <a:rPr lang="ru-RU" dirty="0"/>
              <a:t>перераспределяют доход общества в пользу одного хозяйствующего субъекта за счет другого, обеспечивая выполнение соответствующими хозяйствующими субъектами функций, в которых общество нуждается (распределительная функция).</a:t>
            </a:r>
          </a:p>
        </p:txBody>
      </p:sp>
    </p:spTree>
    <p:extLst>
      <p:ext uri="{BB962C8B-B14F-4D97-AF65-F5344CB8AC3E}">
        <p14:creationId xmlns:p14="http://schemas.microsoft.com/office/powerpoint/2010/main" val="1411775123"/>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финансов</a:t>
            </a:r>
            <a:endParaRPr lang="ru-RU" dirty="0"/>
          </a:p>
        </p:txBody>
      </p:sp>
      <p:sp>
        <p:nvSpPr>
          <p:cNvPr id="3" name="Объект 2"/>
          <p:cNvSpPr>
            <a:spLocks noGrp="1"/>
          </p:cNvSpPr>
          <p:nvPr>
            <p:ph idx="1"/>
          </p:nvPr>
        </p:nvSpPr>
        <p:spPr/>
        <p:txBody>
          <a:bodyPr>
            <a:normAutofit fontScale="92500" lnSpcReduction="20000"/>
          </a:bodyPr>
          <a:lstStyle/>
          <a:p>
            <a:pPr lvl="0" algn="just"/>
            <a:r>
              <a:rPr lang="ru-RU" dirty="0" smtClean="0"/>
              <a:t>распределительная, меняющая </a:t>
            </a:r>
            <a:r>
              <a:rPr lang="ru-RU" dirty="0"/>
              <a:t>структуру национального дохода общества;</a:t>
            </a:r>
          </a:p>
          <a:p>
            <a:pPr lvl="0" algn="just"/>
            <a:r>
              <a:rPr lang="ru-RU" dirty="0" smtClean="0"/>
              <a:t>регулирующая, меняющая </a:t>
            </a:r>
            <a:r>
              <a:rPr lang="ru-RU" dirty="0"/>
              <a:t>мотивацию хозяйствующих субъектов для достижения целей общества на том или ином этапе его развития;</a:t>
            </a:r>
          </a:p>
          <a:p>
            <a:pPr lvl="0" algn="just"/>
            <a:r>
              <a:rPr lang="ru-RU" dirty="0" smtClean="0"/>
              <a:t>контролирующая, оценивающая </a:t>
            </a:r>
            <a:r>
              <a:rPr lang="ru-RU" dirty="0"/>
              <a:t>и </a:t>
            </a:r>
            <a:r>
              <a:rPr lang="ru-RU" dirty="0" smtClean="0"/>
              <a:t>сопоставляющая </a:t>
            </a:r>
            <a:r>
              <a:rPr lang="ru-RU" dirty="0"/>
              <a:t>эффективность использования перераспределенных денежных средств в целях изменения параметров такого распределения.</a:t>
            </a:r>
          </a:p>
          <a:p>
            <a:endParaRPr lang="ru-RU" dirty="0"/>
          </a:p>
        </p:txBody>
      </p:sp>
    </p:spTree>
    <p:extLst>
      <p:ext uri="{BB962C8B-B14F-4D97-AF65-F5344CB8AC3E}">
        <p14:creationId xmlns:p14="http://schemas.microsoft.com/office/powerpoint/2010/main" val="404898754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Финансовый  механизм</a:t>
            </a:r>
            <a:endParaRPr lang="ru-RU" dirty="0"/>
          </a:p>
        </p:txBody>
      </p:sp>
      <p:sp>
        <p:nvSpPr>
          <p:cNvPr id="3" name="Объект 2"/>
          <p:cNvSpPr>
            <a:spLocks noGrp="1"/>
          </p:cNvSpPr>
          <p:nvPr>
            <p:ph idx="1"/>
          </p:nvPr>
        </p:nvSpPr>
        <p:spPr/>
        <p:txBody>
          <a:bodyPr>
            <a:normAutofit lnSpcReduction="10000"/>
          </a:bodyPr>
          <a:lstStyle/>
          <a:p>
            <a:pPr algn="just"/>
            <a:r>
              <a:rPr lang="ru-RU" dirty="0"/>
              <a:t>Внешней оболочкой финансов, проявляющейся в финансовой практике, является финансовый механизм. </a:t>
            </a:r>
            <a:endParaRPr lang="ru-RU" dirty="0" smtClean="0"/>
          </a:p>
          <a:p>
            <a:pPr algn="just"/>
            <a:r>
              <a:rPr lang="ru-RU" dirty="0" smtClean="0"/>
              <a:t>К </a:t>
            </a:r>
            <a:r>
              <a:rPr lang="ru-RU" b="1" dirty="0"/>
              <a:t>элементам финансового</a:t>
            </a:r>
            <a:r>
              <a:rPr lang="ru-RU" dirty="0"/>
              <a:t> механизма </a:t>
            </a:r>
            <a:r>
              <a:rPr lang="ru-RU" dirty="0" smtClean="0"/>
              <a:t>относятся:</a:t>
            </a:r>
          </a:p>
          <a:p>
            <a:pPr marL="514350" indent="-514350" algn="just">
              <a:buFont typeface="+mj-lt"/>
              <a:buAutoNum type="arabicPeriod"/>
            </a:pPr>
            <a:r>
              <a:rPr lang="ru-RU" dirty="0" smtClean="0"/>
              <a:t> </a:t>
            </a:r>
            <a:r>
              <a:rPr lang="ru-RU" dirty="0"/>
              <a:t>формы финансовых ресурсов, </a:t>
            </a:r>
            <a:endParaRPr lang="ru-RU" dirty="0" smtClean="0"/>
          </a:p>
          <a:p>
            <a:pPr marL="514350" indent="-514350" algn="just">
              <a:buFont typeface="+mj-lt"/>
              <a:buAutoNum type="arabicPeriod"/>
            </a:pPr>
            <a:r>
              <a:rPr lang="ru-RU" dirty="0" smtClean="0"/>
              <a:t>методы </a:t>
            </a:r>
            <a:r>
              <a:rPr lang="ru-RU" dirty="0"/>
              <a:t>их формирования, </a:t>
            </a:r>
            <a:endParaRPr lang="ru-RU" dirty="0" smtClean="0"/>
          </a:p>
          <a:p>
            <a:pPr marL="514350" indent="-514350" algn="just">
              <a:buFont typeface="+mj-lt"/>
              <a:buAutoNum type="arabicPeriod"/>
            </a:pPr>
            <a:r>
              <a:rPr lang="ru-RU" dirty="0" smtClean="0"/>
              <a:t>система </a:t>
            </a:r>
            <a:r>
              <a:rPr lang="ru-RU" dirty="0"/>
              <a:t>законодательных норм и нормативов.</a:t>
            </a:r>
          </a:p>
        </p:txBody>
      </p:sp>
    </p:spTree>
    <p:extLst>
      <p:ext uri="{BB962C8B-B14F-4D97-AF65-F5344CB8AC3E}">
        <p14:creationId xmlns:p14="http://schemas.microsoft.com/office/powerpoint/2010/main" val="215284792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smtClean="0"/>
              <a:t>Финансовый механизм</a:t>
            </a:r>
            <a:endParaRPr lang="ru-RU" dirty="0"/>
          </a:p>
        </p:txBody>
      </p:sp>
      <p:sp>
        <p:nvSpPr>
          <p:cNvPr id="3" name="Объект 2"/>
          <p:cNvSpPr>
            <a:spLocks noGrp="1"/>
          </p:cNvSpPr>
          <p:nvPr>
            <p:ph idx="1"/>
          </p:nvPr>
        </p:nvSpPr>
        <p:spPr>
          <a:xfrm>
            <a:off x="755576" y="1628800"/>
            <a:ext cx="8229600" cy="4525963"/>
          </a:xfrm>
        </p:spPr>
        <p:txBody>
          <a:bodyPr/>
          <a:lstStyle/>
          <a:p>
            <a:r>
              <a:rPr lang="ru-RU" dirty="0" smtClean="0"/>
              <a:t>представляет </a:t>
            </a:r>
            <a:r>
              <a:rPr lang="ru-RU" dirty="0"/>
              <a:t>собой систему установленных государством </a:t>
            </a:r>
            <a:r>
              <a:rPr lang="ru-RU" dirty="0" smtClean="0"/>
              <a:t>:</a:t>
            </a:r>
          </a:p>
          <a:p>
            <a:pPr marL="514350" indent="-514350">
              <a:buFont typeface="+mj-lt"/>
              <a:buAutoNum type="arabicPeriod"/>
            </a:pPr>
            <a:r>
              <a:rPr lang="ru-RU" dirty="0" smtClean="0"/>
              <a:t>форм</a:t>
            </a:r>
            <a:r>
              <a:rPr lang="ru-RU" dirty="0"/>
              <a:t>, </a:t>
            </a:r>
            <a:endParaRPr lang="ru-RU" dirty="0" smtClean="0"/>
          </a:p>
          <a:p>
            <a:pPr marL="514350" indent="-514350">
              <a:buFont typeface="+mj-lt"/>
              <a:buAutoNum type="arabicPeriod"/>
            </a:pPr>
            <a:r>
              <a:rPr lang="ru-RU" dirty="0" smtClean="0"/>
              <a:t>видов </a:t>
            </a:r>
            <a:r>
              <a:rPr lang="ru-RU" dirty="0"/>
              <a:t>и </a:t>
            </a:r>
            <a:endParaRPr lang="ru-RU" dirty="0" smtClean="0"/>
          </a:p>
          <a:p>
            <a:pPr marL="514350" indent="-514350">
              <a:buFont typeface="+mj-lt"/>
              <a:buAutoNum type="arabicPeriod"/>
            </a:pPr>
            <a:r>
              <a:rPr lang="ru-RU" dirty="0" smtClean="0"/>
              <a:t>методов </a:t>
            </a:r>
          </a:p>
          <a:p>
            <a:pPr marL="0" indent="0">
              <a:buNone/>
            </a:pPr>
            <a:r>
              <a:rPr lang="ru-RU" b="1" dirty="0" smtClean="0"/>
              <a:t>организации </a:t>
            </a:r>
            <a:r>
              <a:rPr lang="ru-RU" b="1" dirty="0"/>
              <a:t>финансовых отношений</a:t>
            </a:r>
          </a:p>
        </p:txBody>
      </p:sp>
    </p:spTree>
    <p:extLst>
      <p:ext uri="{BB962C8B-B14F-4D97-AF65-F5344CB8AC3E}">
        <p14:creationId xmlns:p14="http://schemas.microsoft.com/office/powerpoint/2010/main" val="334278523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 name="Объект 3"/>
          <p:cNvGraphicFramePr>
            <a:graphicFrameLocks noChangeAspect="1"/>
          </p:cNvGraphicFramePr>
          <p:nvPr>
            <p:extLst/>
          </p:nvPr>
        </p:nvGraphicFramePr>
        <p:xfrm>
          <a:off x="1907704" y="2564904"/>
          <a:ext cx="5800725" cy="1695450"/>
        </p:xfrm>
        <a:graphic>
          <a:graphicData uri="http://schemas.openxmlformats.org/presentationml/2006/ole">
            <mc:AlternateContent xmlns:mc="http://schemas.openxmlformats.org/markup-compatibility/2006">
              <mc:Choice xmlns:v="urn:schemas-microsoft-com:vml" Requires="v">
                <p:oleObj spid="_x0000_s13314" r:id="rId3" imgW="6828434" imgH="1819351" progId="Visio.Drawing.11">
                  <p:embed/>
                </p:oleObj>
              </mc:Choice>
              <mc:Fallback>
                <p:oleObj r:id="rId3" imgW="6828434" imgH="1819351" progId="Visio.Drawing.11">
                  <p:embed/>
                  <p:pic>
                    <p:nvPicPr>
                      <p:cNvPr id="4" name="Объект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564904"/>
                        <a:ext cx="5800725" cy="169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Заголовок 4"/>
          <p:cNvSpPr>
            <a:spLocks noGrp="1"/>
          </p:cNvSpPr>
          <p:nvPr>
            <p:ph type="title"/>
          </p:nvPr>
        </p:nvSpPr>
        <p:spPr/>
        <p:txBody>
          <a:bodyPr/>
          <a:lstStyle/>
          <a:p>
            <a:r>
              <a:rPr lang="ru-RU" dirty="0" smtClean="0"/>
              <a:t>Финансовая система</a:t>
            </a:r>
            <a:endParaRPr lang="ru-RU" dirty="0"/>
          </a:p>
        </p:txBody>
      </p:sp>
    </p:spTree>
    <p:extLst>
      <p:ext uri="{BB962C8B-B14F-4D97-AF65-F5344CB8AC3E}">
        <p14:creationId xmlns:p14="http://schemas.microsoft.com/office/powerpoint/2010/main" val="193587804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fontScale="90000"/>
          </a:bodyPr>
          <a:lstStyle/>
          <a:p>
            <a:r>
              <a:rPr lang="ru-RU" dirty="0" smtClean="0"/>
              <a:t>Финансовая система и ее структура</a:t>
            </a:r>
            <a:endParaRPr lang="ru-RU" dirty="0"/>
          </a:p>
        </p:txBody>
      </p:sp>
      <p:sp>
        <p:nvSpPr>
          <p:cNvPr id="7" name="Текст 6"/>
          <p:cNvSpPr>
            <a:spLocks noGrp="1"/>
          </p:cNvSpPr>
          <p:nvPr>
            <p:ph type="body" idx="1"/>
          </p:nvPr>
        </p:nvSpPr>
        <p:spPr/>
        <p:txBody>
          <a:bodyPr/>
          <a:lstStyle/>
          <a:p>
            <a:r>
              <a:rPr lang="ru-RU" dirty="0" smtClean="0"/>
              <a:t>Финансовая система</a:t>
            </a:r>
            <a:endParaRPr lang="ru-RU" dirty="0"/>
          </a:p>
        </p:txBody>
      </p:sp>
      <p:sp>
        <p:nvSpPr>
          <p:cNvPr id="4" name="Объект 3"/>
          <p:cNvSpPr>
            <a:spLocks noGrp="1"/>
          </p:cNvSpPr>
          <p:nvPr>
            <p:ph sz="half" idx="2"/>
          </p:nvPr>
        </p:nvSpPr>
        <p:spPr/>
        <p:txBody>
          <a:bodyPr>
            <a:normAutofit lnSpcReduction="10000"/>
          </a:bodyPr>
          <a:lstStyle/>
          <a:p>
            <a:pPr algn="just"/>
            <a:r>
              <a:rPr lang="ru-RU" i="1" dirty="0" smtClean="0"/>
              <a:t>– </a:t>
            </a:r>
            <a:r>
              <a:rPr lang="ru-RU" dirty="0"/>
              <a:t>это совокупность финансовых отношений, в процессе которых различными методами и формами </a:t>
            </a:r>
            <a:r>
              <a:rPr lang="ru-RU" b="1" dirty="0"/>
              <a:t>распределяются фонды денежных средств </a:t>
            </a:r>
            <a:r>
              <a:rPr lang="ru-RU" dirty="0"/>
              <a:t>хозяйствующих субъектов, домохозяйств и государства, а также учреждений и рынков их обслуживающих.</a:t>
            </a:r>
          </a:p>
          <a:p>
            <a:endParaRPr lang="ru-RU" dirty="0"/>
          </a:p>
        </p:txBody>
      </p:sp>
      <p:sp>
        <p:nvSpPr>
          <p:cNvPr id="8" name="Текст 7"/>
          <p:cNvSpPr>
            <a:spLocks noGrp="1"/>
          </p:cNvSpPr>
          <p:nvPr>
            <p:ph type="body" sz="quarter" idx="3"/>
          </p:nvPr>
        </p:nvSpPr>
        <p:spPr/>
        <p:txBody>
          <a:bodyPr>
            <a:normAutofit fontScale="92500" lnSpcReduction="20000"/>
          </a:bodyPr>
          <a:lstStyle/>
          <a:p>
            <a:r>
              <a:rPr lang="ru-RU" dirty="0" smtClean="0"/>
              <a:t>Системы финансовых отношений</a:t>
            </a:r>
            <a:endParaRPr lang="ru-RU" dirty="0"/>
          </a:p>
        </p:txBody>
      </p:sp>
      <p:sp>
        <p:nvSpPr>
          <p:cNvPr id="5" name="Объект 4"/>
          <p:cNvSpPr>
            <a:spLocks noGrp="1"/>
          </p:cNvSpPr>
          <p:nvPr>
            <p:ph sz="quarter" idx="4"/>
          </p:nvPr>
        </p:nvSpPr>
        <p:spPr/>
        <p:txBody>
          <a:bodyPr>
            <a:normAutofit/>
          </a:bodyPr>
          <a:lstStyle/>
          <a:p>
            <a:pPr lvl="0"/>
            <a:r>
              <a:rPr lang="ru-RU" dirty="0"/>
              <a:t>государственные финансы;</a:t>
            </a:r>
          </a:p>
          <a:p>
            <a:pPr lvl="0"/>
            <a:r>
              <a:rPr lang="ru-RU" dirty="0"/>
              <a:t>финансы предприятий (хозяйствующих субъектов);</a:t>
            </a:r>
          </a:p>
          <a:p>
            <a:pPr lvl="0"/>
            <a:r>
              <a:rPr lang="ru-RU" dirty="0"/>
              <a:t>финансы домашних хозяйств.</a:t>
            </a:r>
          </a:p>
          <a:p>
            <a:endParaRPr lang="ru-RU" dirty="0"/>
          </a:p>
        </p:txBody>
      </p:sp>
    </p:spTree>
    <p:extLst>
      <p:ext uri="{BB962C8B-B14F-4D97-AF65-F5344CB8AC3E}">
        <p14:creationId xmlns:p14="http://schemas.microsoft.com/office/powerpoint/2010/main" val="64362967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Финансово-денежный сектор и финансовый рынок</a:t>
            </a:r>
            <a:endParaRPr lang="ru-RU" dirty="0"/>
          </a:p>
        </p:txBody>
      </p:sp>
      <p:sp>
        <p:nvSpPr>
          <p:cNvPr id="3" name="Объект 2"/>
          <p:cNvSpPr>
            <a:spLocks noGrp="1"/>
          </p:cNvSpPr>
          <p:nvPr>
            <p:ph idx="1"/>
          </p:nvPr>
        </p:nvSpPr>
        <p:spPr/>
        <p:txBody>
          <a:bodyPr/>
          <a:lstStyle/>
          <a:p>
            <a:pPr algn="just"/>
            <a:r>
              <a:rPr lang="ru-RU" dirty="0"/>
              <a:t>Финансово-денежный сектор как самостоятельный элемент денежного хозяйства формирует финансовый рынок.</a:t>
            </a:r>
          </a:p>
        </p:txBody>
      </p:sp>
    </p:spTree>
    <p:extLst>
      <p:ext uri="{BB962C8B-B14F-4D97-AF65-F5344CB8AC3E}">
        <p14:creationId xmlns:p14="http://schemas.microsoft.com/office/powerpoint/2010/main" val="2749389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ru-RU" dirty="0" smtClean="0"/>
              <a:t>Потребности и ограниченность ресурсов</a:t>
            </a:r>
          </a:p>
          <a:p>
            <a:pPr marL="514350" indent="-514350">
              <a:buFont typeface="+mj-lt"/>
              <a:buAutoNum type="arabicPeriod"/>
            </a:pPr>
            <a:r>
              <a:rPr lang="ru-RU" dirty="0" smtClean="0"/>
              <a:t>Ресурсы и факторы производства</a:t>
            </a:r>
          </a:p>
          <a:p>
            <a:pPr marL="514350" indent="-514350">
              <a:buFont typeface="+mj-lt"/>
              <a:buAutoNum type="arabicPeriod"/>
            </a:pPr>
            <a:r>
              <a:rPr lang="ru-RU" dirty="0" smtClean="0"/>
              <a:t>Основной и оборотный капитал. Износ капитала</a:t>
            </a:r>
          </a:p>
          <a:p>
            <a:pPr marL="514350" indent="-514350">
              <a:buFont typeface="+mj-lt"/>
              <a:buAutoNum type="arabicPeriod"/>
            </a:pPr>
            <a:r>
              <a:rPr lang="ru-RU" dirty="0" smtClean="0"/>
              <a:t>Потребление и блага</a:t>
            </a:r>
          </a:p>
          <a:p>
            <a:pPr marL="514350" indent="-514350">
              <a:buFont typeface="+mj-lt"/>
              <a:buAutoNum type="arabicPeriod"/>
            </a:pPr>
            <a:r>
              <a:rPr lang="ru-RU" dirty="0" smtClean="0"/>
              <a:t>Производство и </a:t>
            </a:r>
            <a:r>
              <a:rPr lang="ru-RU" smtClean="0"/>
              <a:t>экономическая эффективность</a:t>
            </a:r>
            <a:endParaRPr lang="ru-RU" dirty="0" smtClean="0"/>
          </a:p>
          <a:p>
            <a:pPr marL="514350" indent="-514350">
              <a:buFont typeface="+mj-lt"/>
              <a:buAutoNum type="arabicPeriod"/>
            </a:pPr>
            <a:endParaRPr lang="ru-RU" dirty="0" smtClean="0"/>
          </a:p>
          <a:p>
            <a:pPr marL="514350" indent="-514350">
              <a:buFont typeface="+mj-lt"/>
              <a:buAutoNum type="arabicPeriod"/>
            </a:pPr>
            <a:endParaRPr lang="ru-RU" dirty="0"/>
          </a:p>
        </p:txBody>
      </p:sp>
    </p:spTree>
    <p:extLst>
      <p:ext uri="{BB962C8B-B14F-4D97-AF65-F5344CB8AC3E}">
        <p14:creationId xmlns:p14="http://schemas.microsoft.com/office/powerpoint/2010/main" val="1092810718"/>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43608" y="2400300"/>
            <a:ext cx="6912768" cy="4197052"/>
          </a:xfrm>
          <a:prstGeom prst="rect">
            <a:avLst/>
          </a:prstGeom>
        </p:spPr>
      </p:pic>
      <p:sp>
        <p:nvSpPr>
          <p:cNvPr id="5" name="Заголовок 4"/>
          <p:cNvSpPr>
            <a:spLocks noGrp="1"/>
          </p:cNvSpPr>
          <p:nvPr>
            <p:ph type="title"/>
          </p:nvPr>
        </p:nvSpPr>
        <p:spPr/>
        <p:txBody>
          <a:bodyPr/>
          <a:lstStyle/>
          <a:p>
            <a:r>
              <a:rPr lang="ru-RU" dirty="0" smtClean="0"/>
              <a:t>Финансовый рынок</a:t>
            </a:r>
            <a:endParaRPr lang="ru-RU" dirty="0"/>
          </a:p>
        </p:txBody>
      </p:sp>
    </p:spTree>
    <p:extLst>
      <p:ext uri="{BB962C8B-B14F-4D97-AF65-F5344CB8AC3E}">
        <p14:creationId xmlns:p14="http://schemas.microsoft.com/office/powerpoint/2010/main" val="2040136038"/>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Финансовый рынок</a:t>
            </a:r>
            <a:endParaRPr lang="ru-RU" dirty="0"/>
          </a:p>
        </p:txBody>
      </p:sp>
      <p:sp>
        <p:nvSpPr>
          <p:cNvPr id="3" name="Объект 2"/>
          <p:cNvSpPr>
            <a:spLocks noGrp="1"/>
          </p:cNvSpPr>
          <p:nvPr>
            <p:ph idx="1"/>
          </p:nvPr>
        </p:nvSpPr>
        <p:spPr/>
        <p:txBody>
          <a:bodyPr>
            <a:normAutofit fontScale="92500" lnSpcReduction="20000"/>
          </a:bodyPr>
          <a:lstStyle/>
          <a:p>
            <a:pPr algn="just"/>
            <a:r>
              <a:rPr lang="ru-RU" dirty="0"/>
              <a:t>Финансовый рынок — это не только средство перераспределения денежных ресурсов в экономике (на условиях платности), но и индикатор всего состояния экономики в целом. Суть финансового рынка заключается не просто в перераспределении финансовых ресурсов, но прежде всего в определении направлений этого перераспределения. Именно на финансовом рынке определяются наиболее эффективные сферы приложения денежных ресурсов.</a:t>
            </a:r>
          </a:p>
        </p:txBody>
      </p:sp>
    </p:spTree>
    <p:extLst>
      <p:ext uri="{BB962C8B-B14F-4D97-AF65-F5344CB8AC3E}">
        <p14:creationId xmlns:p14="http://schemas.microsoft.com/office/powerpoint/2010/main" val="93203535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3528" y="548680"/>
            <a:ext cx="8568951" cy="6120680"/>
          </a:xfrm>
          <a:prstGeom prst="rect">
            <a:avLst/>
          </a:prstGeom>
        </p:spPr>
      </p:pic>
    </p:spTree>
    <p:extLst>
      <p:ext uri="{BB962C8B-B14F-4D97-AF65-F5344CB8AC3E}">
        <p14:creationId xmlns:p14="http://schemas.microsoft.com/office/powerpoint/2010/main" val="3833001377"/>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Финансовое состояние</a:t>
            </a:r>
            <a:endParaRPr lang="ru-RU" dirty="0"/>
          </a:p>
        </p:txBody>
      </p:sp>
      <p:sp>
        <p:nvSpPr>
          <p:cNvPr id="3" name="Объект 2"/>
          <p:cNvSpPr>
            <a:spLocks noGrp="1"/>
          </p:cNvSpPr>
          <p:nvPr>
            <p:ph idx="1"/>
          </p:nvPr>
        </p:nvSpPr>
        <p:spPr/>
        <p:txBody>
          <a:bodyPr>
            <a:normAutofit fontScale="85000" lnSpcReduction="10000"/>
          </a:bodyPr>
          <a:lstStyle/>
          <a:p>
            <a:pPr algn="just"/>
            <a:r>
              <a:rPr lang="ru-RU" dirty="0"/>
              <a:t>Система финансовых отношений, функционирование финансового рынка предполагают введение понятия «финансовое состояние» экономики, ее секторов и субъектов экономической деятельности. На конкретном уровне (макро-, микро-) финансовое состояние оценивается с помощью конкретного набора показателей.</a:t>
            </a:r>
          </a:p>
          <a:p>
            <a:endParaRPr lang="ru-RU" dirty="0"/>
          </a:p>
          <a:p>
            <a:r>
              <a:rPr lang="ru-RU" dirty="0"/>
              <a:t>Финансовое состояние — ключевой показатель эффективности деятельности финансового рынка.</a:t>
            </a:r>
          </a:p>
          <a:p>
            <a:endParaRPr lang="ru-RU" dirty="0"/>
          </a:p>
        </p:txBody>
      </p:sp>
    </p:spTree>
    <p:extLst>
      <p:ext uri="{BB962C8B-B14F-4D97-AF65-F5344CB8AC3E}">
        <p14:creationId xmlns:p14="http://schemas.microsoft.com/office/powerpoint/2010/main" val="96596834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b="1" dirty="0"/>
              <a:t>Финансовое состояние определяется посредством конкретных показателей.</a:t>
            </a:r>
            <a:br>
              <a:rPr lang="ru-RU" sz="3200" b="1" dirty="0"/>
            </a:br>
            <a:endParaRPr lang="ru-RU" sz="3200" b="1" dirty="0"/>
          </a:p>
        </p:txBody>
      </p:sp>
      <p:sp>
        <p:nvSpPr>
          <p:cNvPr id="3" name="Объект 2"/>
          <p:cNvSpPr>
            <a:spLocks noGrp="1"/>
          </p:cNvSpPr>
          <p:nvPr>
            <p:ph idx="1"/>
          </p:nvPr>
        </p:nvSpPr>
        <p:spPr/>
        <p:txBody>
          <a:bodyPr>
            <a:normAutofit fontScale="70000" lnSpcReduction="20000"/>
          </a:bodyPr>
          <a:lstStyle/>
          <a:p>
            <a:r>
              <a:rPr lang="ru-RU" dirty="0"/>
              <a:t>Применительно к </a:t>
            </a:r>
            <a:r>
              <a:rPr lang="ru-RU" b="1" dirty="0">
                <a:solidFill>
                  <a:srgbClr val="FF0000"/>
                </a:solidFill>
              </a:rPr>
              <a:t>макроуровню</a:t>
            </a:r>
            <a:r>
              <a:rPr lang="ru-RU" dirty="0"/>
              <a:t> обычно для определения финансового состояния используют следующие показатели:</a:t>
            </a:r>
          </a:p>
          <a:p>
            <a:endParaRPr lang="ru-RU" dirty="0"/>
          </a:p>
          <a:p>
            <a:r>
              <a:rPr lang="ru-RU" dirty="0"/>
              <a:t>доходы и расходы государства;</a:t>
            </a:r>
          </a:p>
          <a:p>
            <a:r>
              <a:rPr lang="ru-RU" dirty="0"/>
              <a:t>дефицит или профицит госбюджета;</a:t>
            </a:r>
          </a:p>
          <a:p>
            <a:r>
              <a:rPr lang="ru-RU" dirty="0"/>
              <a:t>госдолг;</a:t>
            </a:r>
          </a:p>
          <a:p>
            <a:r>
              <a:rPr lang="ru-RU" dirty="0"/>
              <a:t>сальдо платежного баланса;</a:t>
            </a:r>
          </a:p>
          <a:p>
            <a:r>
              <a:rPr lang="ru-RU" dirty="0"/>
              <a:t>уровень инфляции;</a:t>
            </a:r>
          </a:p>
          <a:p>
            <a:r>
              <a:rPr lang="ru-RU" dirty="0"/>
              <a:t>уровень процентных ставок;</a:t>
            </a:r>
          </a:p>
          <a:p>
            <a:r>
              <a:rPr lang="ru-RU" dirty="0"/>
              <a:t>валютный курс;</a:t>
            </a:r>
          </a:p>
          <a:p>
            <a:r>
              <a:rPr lang="ru-RU" dirty="0"/>
              <a:t>объем денежной массы;</a:t>
            </a:r>
          </a:p>
          <a:p>
            <a:r>
              <a:rPr lang="ru-RU" dirty="0"/>
              <a:t>курс ценных бумаг;</a:t>
            </a:r>
          </a:p>
          <a:p>
            <a:r>
              <a:rPr lang="ru-RU" dirty="0"/>
              <a:t>объем сбережений и объем долгов экономических субъектов.</a:t>
            </a:r>
          </a:p>
        </p:txBody>
      </p:sp>
    </p:spTree>
    <p:extLst>
      <p:ext uri="{BB962C8B-B14F-4D97-AF65-F5344CB8AC3E}">
        <p14:creationId xmlns:p14="http://schemas.microsoft.com/office/powerpoint/2010/main" val="753387093"/>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Участники финансового рынка</a:t>
            </a:r>
            <a:br>
              <a:rPr lang="ru-RU" dirty="0"/>
            </a:br>
            <a:endParaRPr lang="ru-RU" dirty="0"/>
          </a:p>
        </p:txBody>
      </p:sp>
      <p:sp>
        <p:nvSpPr>
          <p:cNvPr id="3" name="Объект 2"/>
          <p:cNvSpPr>
            <a:spLocks noGrp="1"/>
          </p:cNvSpPr>
          <p:nvPr>
            <p:ph idx="1"/>
          </p:nvPr>
        </p:nvSpPr>
        <p:spPr/>
        <p:txBody>
          <a:bodyPr>
            <a:normAutofit fontScale="70000" lnSpcReduction="20000"/>
          </a:bodyPr>
          <a:lstStyle/>
          <a:p>
            <a:r>
              <a:rPr lang="ru-RU" dirty="0" smtClean="0"/>
              <a:t>Финансовые </a:t>
            </a:r>
            <a:r>
              <a:rPr lang="ru-RU" dirty="0"/>
              <a:t>посредники — основные агенты финансового рынка</a:t>
            </a:r>
            <a:r>
              <a:rPr lang="ru-RU" dirty="0" smtClean="0"/>
              <a:t>.</a:t>
            </a:r>
          </a:p>
          <a:p>
            <a:pPr algn="just"/>
            <a:r>
              <a:rPr lang="ru-RU" b="1" dirty="0">
                <a:solidFill>
                  <a:srgbClr val="FF0000"/>
                </a:solidFill>
              </a:rPr>
              <a:t>Мировой финансовый рынок </a:t>
            </a:r>
            <a:r>
              <a:rPr lang="ru-RU" dirty="0"/>
              <a:t>обслуживается финансовыми посредниками, т. е. организациями, принимающими за определенный процент деньги на хранение или собирающие их по другим поводам, предоставляющими их взаймы за более высокий процент тем физическим и юридическим лицам, которые нуждаются в инвестиционных ресурсах, а также оплачивающими страховые полисы и пенсии. Появление финансовых посредников — длительный процесс. В настоящее время они обеспечивают стабильное финансирование экономических и социальных нужд, экономят денежные ресурсы и ускоряют развитие производства.</a:t>
            </a:r>
          </a:p>
        </p:txBody>
      </p:sp>
    </p:spTree>
    <p:extLst>
      <p:ext uri="{BB962C8B-B14F-4D97-AF65-F5344CB8AC3E}">
        <p14:creationId xmlns:p14="http://schemas.microsoft.com/office/powerpoint/2010/main" val="319692842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r>
              <a:rPr lang="ru-RU" dirty="0"/>
              <a:t>В число финансовых посредников входят прежде всего </a:t>
            </a:r>
            <a:r>
              <a:rPr lang="ru-RU" b="1" dirty="0">
                <a:solidFill>
                  <a:srgbClr val="FF0000"/>
                </a:solidFill>
              </a:rPr>
              <a:t>банки и кредитно-банковские организации </a:t>
            </a:r>
            <a:r>
              <a:rPr lang="ru-RU" dirty="0"/>
              <a:t>(кредитные союзы, кооперативы, сберегательные ассоциации, общества взаимного кредитования и т. п.). Помимо банковских и кредитных организаций в число финансовых посредников входят </a:t>
            </a:r>
            <a:r>
              <a:rPr lang="ru-RU" b="1" dirty="0">
                <a:solidFill>
                  <a:srgbClr val="FF0000"/>
                </a:solidFill>
              </a:rPr>
              <a:t>страховые организации, пенсионные фонды, инвестиционные компании и др. </a:t>
            </a:r>
            <a:r>
              <a:rPr lang="ru-RU" dirty="0"/>
              <a:t>Принципиальное отличие этих организаций от банков состоит в том, что они не принимают вкладов (депозитов) и не влияют на количество денег в обращении.</a:t>
            </a:r>
          </a:p>
        </p:txBody>
      </p:sp>
    </p:spTree>
    <p:extLst>
      <p:ext uri="{BB962C8B-B14F-4D97-AF65-F5344CB8AC3E}">
        <p14:creationId xmlns:p14="http://schemas.microsoft.com/office/powerpoint/2010/main" val="392670077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Инструменты финансового рынка</a:t>
            </a:r>
            <a:br>
              <a:rPr lang="ru-RU" dirty="0"/>
            </a:br>
            <a:endParaRPr lang="ru-RU" dirty="0"/>
          </a:p>
        </p:txBody>
      </p:sp>
      <p:sp>
        <p:nvSpPr>
          <p:cNvPr id="3" name="Объект 2"/>
          <p:cNvSpPr>
            <a:spLocks noGrp="1"/>
          </p:cNvSpPr>
          <p:nvPr>
            <p:ph idx="1"/>
          </p:nvPr>
        </p:nvSpPr>
        <p:spPr/>
        <p:txBody>
          <a:bodyPr/>
          <a:lstStyle/>
          <a:p>
            <a:pPr algn="just"/>
            <a:r>
              <a:rPr lang="ru-RU" dirty="0" smtClean="0"/>
              <a:t>Финансовые </a:t>
            </a:r>
            <a:r>
              <a:rPr lang="ru-RU" dirty="0"/>
              <a:t>инструменты — это документально оформленные в соответствии с действующим законодательством денежные обязательства экономических субъектов.</a:t>
            </a:r>
          </a:p>
        </p:txBody>
      </p:sp>
    </p:spTree>
    <p:extLst>
      <p:ext uri="{BB962C8B-B14F-4D97-AF65-F5344CB8AC3E}">
        <p14:creationId xmlns:p14="http://schemas.microsoft.com/office/powerpoint/2010/main" val="300232900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Финансовые инструменты</a:t>
            </a:r>
            <a:endParaRPr lang="ru-RU" dirty="0"/>
          </a:p>
        </p:txBody>
      </p:sp>
      <p:sp>
        <p:nvSpPr>
          <p:cNvPr id="3" name="Объект 2"/>
          <p:cNvSpPr>
            <a:spLocks noGrp="1"/>
          </p:cNvSpPr>
          <p:nvPr>
            <p:ph idx="1"/>
          </p:nvPr>
        </p:nvSpPr>
        <p:spPr/>
        <p:txBody>
          <a:bodyPr>
            <a:normAutofit fontScale="70000" lnSpcReduction="20000"/>
          </a:bodyPr>
          <a:lstStyle/>
          <a:p>
            <a:r>
              <a:rPr lang="ru-RU" dirty="0"/>
              <a:t>векселя</a:t>
            </a:r>
          </a:p>
          <a:p>
            <a:r>
              <a:rPr lang="ru-RU" dirty="0"/>
              <a:t>чеки</a:t>
            </a:r>
          </a:p>
          <a:p>
            <a:r>
              <a:rPr lang="ru-RU" dirty="0"/>
              <a:t>долговые расписки</a:t>
            </a:r>
          </a:p>
          <a:p>
            <a:r>
              <a:rPr lang="ru-RU" dirty="0"/>
              <a:t>акции</a:t>
            </a:r>
          </a:p>
          <a:p>
            <a:r>
              <a:rPr lang="ru-RU" dirty="0"/>
              <a:t>облигации</a:t>
            </a:r>
          </a:p>
          <a:p>
            <a:r>
              <a:rPr lang="ru-RU" dirty="0"/>
              <a:t>кредитные карточки</a:t>
            </a:r>
          </a:p>
          <a:p>
            <a:r>
              <a:rPr lang="ru-RU" dirty="0"/>
              <a:t>закладные</a:t>
            </a:r>
          </a:p>
          <a:p>
            <a:r>
              <a:rPr lang="ru-RU" dirty="0"/>
              <a:t>страховые полисы</a:t>
            </a:r>
          </a:p>
          <a:p>
            <a:r>
              <a:rPr lang="ru-RU" dirty="0"/>
              <a:t>сертификаты</a:t>
            </a:r>
          </a:p>
          <a:p>
            <a:r>
              <a:rPr lang="ru-RU" dirty="0"/>
              <a:t>разнообразные свидетельства, дающие право на получение денежного дохода и прочее.</a:t>
            </a:r>
          </a:p>
          <a:p>
            <a:pPr marL="0" indent="0">
              <a:buNone/>
            </a:pPr>
            <a:r>
              <a:rPr lang="ru-RU" dirty="0"/>
              <a:t>Финансовые инструменты бывают </a:t>
            </a:r>
            <a:r>
              <a:rPr lang="ru-RU" b="1" dirty="0">
                <a:solidFill>
                  <a:srgbClr val="FF0000"/>
                </a:solidFill>
              </a:rPr>
              <a:t>именные и на предъявителя.</a:t>
            </a:r>
          </a:p>
        </p:txBody>
      </p:sp>
    </p:spTree>
    <p:extLst>
      <p:ext uri="{BB962C8B-B14F-4D97-AF65-F5344CB8AC3E}">
        <p14:creationId xmlns:p14="http://schemas.microsoft.com/office/powerpoint/2010/main" val="369445334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normAutofit/>
          </a:bodyPr>
          <a:lstStyle/>
          <a:p>
            <a:pPr marL="0" indent="0" algn="ctr">
              <a:buNone/>
            </a:pPr>
            <a:r>
              <a:rPr lang="ru-RU" sz="5400" dirty="0" smtClean="0"/>
              <a:t>2.</a:t>
            </a:r>
            <a:endParaRPr lang="ru-RU" sz="5400" dirty="0"/>
          </a:p>
        </p:txBody>
      </p:sp>
    </p:spTree>
    <p:extLst>
      <p:ext uri="{BB962C8B-B14F-4D97-AF65-F5344CB8AC3E}">
        <p14:creationId xmlns:p14="http://schemas.microsoft.com/office/powerpoint/2010/main" val="429365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Ограниченность производственных ресурсов</a:t>
            </a:r>
            <a:endParaRPr lang="ru-RU" dirty="0"/>
          </a:p>
        </p:txBody>
      </p:sp>
      <p:sp>
        <p:nvSpPr>
          <p:cNvPr id="3" name="Объект 2"/>
          <p:cNvSpPr>
            <a:spLocks noGrp="1"/>
          </p:cNvSpPr>
          <p:nvPr>
            <p:ph sz="half" idx="1"/>
          </p:nvPr>
        </p:nvSpPr>
        <p:spPr/>
        <p:txBody>
          <a:bodyPr>
            <a:normAutofit fontScale="92500" lnSpcReduction="20000"/>
          </a:bodyPr>
          <a:lstStyle/>
          <a:p>
            <a:r>
              <a:rPr lang="ru-RU" dirty="0"/>
              <a:t>Ограниченность производственных ресурсов и безграничность потребностей – два фундаментальных факта, которые определяют необходимость экономического выбора и ставят перед обществом следующие вопросы</a:t>
            </a:r>
            <a:r>
              <a:rPr lang="ru-RU" dirty="0" smtClean="0"/>
              <a:t>:</a:t>
            </a:r>
            <a:endParaRPr lang="ru-RU" dirty="0"/>
          </a:p>
        </p:txBody>
      </p:sp>
      <p:sp>
        <p:nvSpPr>
          <p:cNvPr id="4" name="Объект 3"/>
          <p:cNvSpPr>
            <a:spLocks noGrp="1"/>
          </p:cNvSpPr>
          <p:nvPr>
            <p:ph sz="half" idx="2"/>
          </p:nvPr>
        </p:nvSpPr>
        <p:spPr/>
        <p:txBody>
          <a:bodyPr>
            <a:normAutofit fontScale="92500" lnSpcReduction="20000"/>
          </a:bodyPr>
          <a:lstStyle/>
          <a:p>
            <a:r>
              <a:rPr lang="ru-RU" dirty="0" smtClean="0"/>
              <a:t>что и в каких количествах производить; </a:t>
            </a:r>
          </a:p>
          <a:p>
            <a:r>
              <a:rPr lang="ru-RU" dirty="0" smtClean="0"/>
              <a:t>какую технику и технологию использовать; </a:t>
            </a:r>
          </a:p>
          <a:p>
            <a:r>
              <a:rPr lang="ru-RU" dirty="0" smtClean="0"/>
              <a:t>для удовлетворения каких потребностей осуществлять производство?</a:t>
            </a:r>
            <a:endParaRPr lang="ru-RU" dirty="0"/>
          </a:p>
        </p:txBody>
      </p:sp>
    </p:spTree>
    <p:extLst>
      <p:ext uri="{BB962C8B-B14F-4D97-AF65-F5344CB8AC3E}">
        <p14:creationId xmlns:p14="http://schemas.microsoft.com/office/powerpoint/2010/main" val="2639096561"/>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smtClean="0"/>
              <a:t>Государственный бюджет</a:t>
            </a:r>
            <a:endParaRPr lang="ru-RU" dirty="0"/>
          </a:p>
        </p:txBody>
      </p:sp>
      <p:sp>
        <p:nvSpPr>
          <p:cNvPr id="3" name="Объект 2"/>
          <p:cNvSpPr>
            <a:spLocks noGrp="1"/>
          </p:cNvSpPr>
          <p:nvPr>
            <p:ph idx="1"/>
          </p:nvPr>
        </p:nvSpPr>
        <p:spPr/>
        <p:txBody>
          <a:bodyPr/>
          <a:lstStyle/>
          <a:p>
            <a:pPr algn="just"/>
            <a:r>
              <a:rPr lang="ru-RU" dirty="0" smtClean="0"/>
              <a:t> </a:t>
            </a:r>
            <a:r>
              <a:rPr lang="ru-RU" dirty="0"/>
              <a:t>как экономическая категория характеризует совокупность денежных отношений, возникающих при образовании, расходовании и использовании основного </a:t>
            </a:r>
            <a:r>
              <a:rPr lang="ru-RU" b="1" dirty="0"/>
              <a:t>централизованного фонда денежных средств государства</a:t>
            </a:r>
            <a:r>
              <a:rPr lang="ru-RU" dirty="0"/>
              <a:t>.</a:t>
            </a:r>
          </a:p>
        </p:txBody>
      </p:sp>
    </p:spTree>
    <p:extLst>
      <p:ext uri="{BB962C8B-B14F-4D97-AF65-F5344CB8AC3E}">
        <p14:creationId xmlns:p14="http://schemas.microsoft.com/office/powerpoint/2010/main" val="3464218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Функциональный принцип классификации расходов госбюджета</a:t>
            </a:r>
            <a:endParaRPr lang="ru-RU" dirty="0"/>
          </a:p>
        </p:txBody>
      </p:sp>
      <p:sp>
        <p:nvSpPr>
          <p:cNvPr id="3" name="Объект 2"/>
          <p:cNvSpPr>
            <a:spLocks noGrp="1"/>
          </p:cNvSpPr>
          <p:nvPr>
            <p:ph idx="1"/>
          </p:nvPr>
        </p:nvSpPr>
        <p:spPr/>
        <p:txBody>
          <a:bodyPr/>
          <a:lstStyle/>
          <a:p>
            <a:pPr lvl="0"/>
            <a:r>
              <a:rPr lang="ru-RU" dirty="0"/>
              <a:t>военные;</a:t>
            </a:r>
          </a:p>
          <a:p>
            <a:pPr lvl="0"/>
            <a:r>
              <a:rPr lang="ru-RU" dirty="0"/>
              <a:t>экономические;</a:t>
            </a:r>
          </a:p>
          <a:p>
            <a:pPr lvl="0"/>
            <a:r>
              <a:rPr lang="ru-RU" dirty="0"/>
              <a:t>на социальные цели;</a:t>
            </a:r>
          </a:p>
          <a:p>
            <a:pPr lvl="0"/>
            <a:r>
              <a:rPr lang="ru-RU" dirty="0"/>
              <a:t>на внешнеэкономическую и внешнеполитическую деятельность;</a:t>
            </a:r>
          </a:p>
          <a:p>
            <a:pPr lvl="0"/>
            <a:r>
              <a:rPr lang="ru-RU" dirty="0"/>
              <a:t>на содержание аппарата управления.</a:t>
            </a:r>
          </a:p>
        </p:txBody>
      </p:sp>
    </p:spTree>
    <p:extLst>
      <p:ext uri="{BB962C8B-B14F-4D97-AF65-F5344CB8AC3E}">
        <p14:creationId xmlns:p14="http://schemas.microsoft.com/office/powerpoint/2010/main" val="3693563682"/>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Госдоходы</a:t>
            </a:r>
            <a:endParaRPr lang="ru-RU" dirty="0"/>
          </a:p>
        </p:txBody>
      </p:sp>
      <p:sp>
        <p:nvSpPr>
          <p:cNvPr id="3" name="Объект 2"/>
          <p:cNvSpPr>
            <a:spLocks noGrp="1"/>
          </p:cNvSpPr>
          <p:nvPr>
            <p:ph idx="1"/>
          </p:nvPr>
        </p:nvSpPr>
        <p:spPr/>
        <p:txBody>
          <a:bodyPr/>
          <a:lstStyle/>
          <a:p>
            <a:pPr algn="just"/>
            <a:r>
              <a:rPr lang="ru-RU" dirty="0"/>
              <a:t>Под </a:t>
            </a:r>
            <a:r>
              <a:rPr lang="ru-RU" b="1" i="1" dirty="0"/>
              <a:t>государственными доходами</a:t>
            </a:r>
            <a:r>
              <a:rPr lang="ru-RU" b="1" dirty="0"/>
              <a:t> </a:t>
            </a:r>
            <a:r>
              <a:rPr lang="ru-RU" dirty="0"/>
              <a:t>принято понимать текущие денежные и имущественные переводы средств частного сектора государству</a:t>
            </a:r>
          </a:p>
        </p:txBody>
      </p:sp>
    </p:spTree>
    <p:extLst>
      <p:ext uri="{BB962C8B-B14F-4D97-AF65-F5344CB8AC3E}">
        <p14:creationId xmlns:p14="http://schemas.microsoft.com/office/powerpoint/2010/main" val="1131953384"/>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Налоги</a:t>
            </a:r>
            <a:endParaRPr lang="ru-RU" dirty="0"/>
          </a:p>
        </p:txBody>
      </p:sp>
      <p:sp>
        <p:nvSpPr>
          <p:cNvPr id="3" name="Объект 2"/>
          <p:cNvSpPr>
            <a:spLocks noGrp="1"/>
          </p:cNvSpPr>
          <p:nvPr>
            <p:ph idx="1"/>
          </p:nvPr>
        </p:nvSpPr>
        <p:spPr/>
        <p:txBody>
          <a:bodyPr/>
          <a:lstStyle/>
          <a:p>
            <a:pPr algn="just"/>
            <a:r>
              <a:rPr lang="ru-RU" b="1" i="1" dirty="0"/>
              <a:t>Налоги</a:t>
            </a:r>
            <a:r>
              <a:rPr lang="ru-RU" i="1" dirty="0"/>
              <a:t> </a:t>
            </a:r>
            <a:r>
              <a:rPr lang="ru-RU" b="1" dirty="0"/>
              <a:t>–</a:t>
            </a:r>
            <a:r>
              <a:rPr lang="ru-RU" dirty="0"/>
              <a:t> это обязательные платежи физических и юридических лиц, взимаемые государством для выполнения своих функций.</a:t>
            </a:r>
          </a:p>
          <a:p>
            <a:endParaRPr lang="ru-RU" dirty="0"/>
          </a:p>
        </p:txBody>
      </p:sp>
    </p:spTree>
    <p:extLst>
      <p:ext uri="{BB962C8B-B14F-4D97-AF65-F5344CB8AC3E}">
        <p14:creationId xmlns:p14="http://schemas.microsoft.com/office/powerpoint/2010/main" val="288928526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налогов</a:t>
            </a:r>
            <a:endParaRPr lang="ru-RU" dirty="0"/>
          </a:p>
        </p:txBody>
      </p:sp>
      <p:sp>
        <p:nvSpPr>
          <p:cNvPr id="3" name="Объект 2"/>
          <p:cNvSpPr>
            <a:spLocks noGrp="1"/>
          </p:cNvSpPr>
          <p:nvPr>
            <p:ph sz="half" idx="1"/>
          </p:nvPr>
        </p:nvSpPr>
        <p:spPr/>
        <p:txBody>
          <a:bodyPr/>
          <a:lstStyle/>
          <a:p>
            <a:r>
              <a:rPr lang="ru-RU" dirty="0" smtClean="0"/>
              <a:t>Фискальная;</a:t>
            </a:r>
          </a:p>
          <a:p>
            <a:r>
              <a:rPr lang="ru-RU" dirty="0" err="1" smtClean="0"/>
              <a:t>Перераспределительная</a:t>
            </a:r>
            <a:r>
              <a:rPr lang="ru-RU" dirty="0" smtClean="0"/>
              <a:t>;</a:t>
            </a:r>
          </a:p>
          <a:p>
            <a:r>
              <a:rPr lang="ru-RU" dirty="0" smtClean="0"/>
              <a:t>Регулирования экономики;</a:t>
            </a:r>
          </a:p>
          <a:p>
            <a:r>
              <a:rPr lang="ru-RU" dirty="0" smtClean="0"/>
              <a:t>Стимулирующая.</a:t>
            </a:r>
            <a:endParaRPr lang="ru-RU" dirty="0"/>
          </a:p>
        </p:txBody>
      </p:sp>
      <p:sp>
        <p:nvSpPr>
          <p:cNvPr id="4" name="Объект 3"/>
          <p:cNvSpPr>
            <a:spLocks noGrp="1"/>
          </p:cNvSpPr>
          <p:nvPr>
            <p:ph sz="half" idx="2"/>
          </p:nvPr>
        </p:nvSpPr>
        <p:spPr/>
        <p:txBody>
          <a:bodyPr/>
          <a:lstStyle/>
          <a:p>
            <a:pPr algn="just"/>
            <a:r>
              <a:rPr lang="ru-RU" b="1" i="1" dirty="0"/>
              <a:t>Налоговая система</a:t>
            </a:r>
            <a:r>
              <a:rPr lang="ru-RU" dirty="0"/>
              <a:t> представляет собой совокупность налогов, взимаемых в государстве, а также форм и методов их построения.</a:t>
            </a:r>
          </a:p>
        </p:txBody>
      </p:sp>
    </p:spTree>
    <p:extLst>
      <p:ext uri="{BB962C8B-B14F-4D97-AF65-F5344CB8AC3E}">
        <p14:creationId xmlns:p14="http://schemas.microsoft.com/office/powerpoint/2010/main" val="219320052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Фискальная функция</a:t>
            </a:r>
            <a:endParaRPr lang="ru-RU" dirty="0"/>
          </a:p>
        </p:txBody>
      </p:sp>
      <p:sp>
        <p:nvSpPr>
          <p:cNvPr id="3" name="Объект 2"/>
          <p:cNvSpPr>
            <a:spLocks noGrp="1"/>
          </p:cNvSpPr>
          <p:nvPr>
            <p:ph idx="1"/>
          </p:nvPr>
        </p:nvSpPr>
        <p:spPr/>
        <p:txBody>
          <a:bodyPr>
            <a:normAutofit fontScale="62500" lnSpcReduction="20000"/>
          </a:bodyPr>
          <a:lstStyle/>
          <a:p>
            <a:pPr algn="just"/>
            <a:r>
              <a:rPr lang="ru-RU" dirty="0"/>
              <a:t>Фискальная </a:t>
            </a:r>
            <a:r>
              <a:rPr lang="ru-RU" dirty="0" smtClean="0"/>
              <a:t>функция носит </a:t>
            </a:r>
            <a:r>
              <a:rPr lang="ru-RU" dirty="0"/>
              <a:t>всеобъемлющий характер, распространяется на все юридические и физические лица, которые, согласно действующему налоговому законодательству, обязаны платить налоги. Данная функция изначально характерна для любого налога, т.к. главное его предназначение – образование государственного денежного фонда путем изъятия части доходов организаций и граждан для создания материальных условий функционирования государства и выполнения возложенных на него обществом задач.</a:t>
            </a:r>
          </a:p>
          <a:p>
            <a:endParaRPr lang="ru-RU" dirty="0"/>
          </a:p>
          <a:p>
            <a:pPr algn="just"/>
            <a:r>
              <a:rPr lang="ru-RU" dirty="0"/>
              <a:t>Благодаря фискальной функции создаются реальные объективные предпосылки для вмешательства государства в экономические отношения, т.е. в процесс перераспределения части валового внутреннего продукта. Именно фискальная функция предопределяет появление и проявление других функций налога.</a:t>
            </a:r>
          </a:p>
        </p:txBody>
      </p:sp>
    </p:spTree>
    <p:extLst>
      <p:ext uri="{BB962C8B-B14F-4D97-AF65-F5344CB8AC3E}">
        <p14:creationId xmlns:p14="http://schemas.microsoft.com/office/powerpoint/2010/main" val="284711889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Распределительная </a:t>
            </a:r>
            <a:r>
              <a:rPr lang="ru-RU" dirty="0"/>
              <a:t>(социальная)функция</a:t>
            </a:r>
          </a:p>
        </p:txBody>
      </p:sp>
      <p:sp>
        <p:nvSpPr>
          <p:cNvPr id="3" name="Объект 2"/>
          <p:cNvSpPr>
            <a:spLocks noGrp="1"/>
          </p:cNvSpPr>
          <p:nvPr>
            <p:ph idx="1"/>
          </p:nvPr>
        </p:nvSpPr>
        <p:spPr/>
        <p:txBody>
          <a:bodyPr>
            <a:normAutofit fontScale="62500" lnSpcReduction="20000"/>
          </a:bodyPr>
          <a:lstStyle/>
          <a:p>
            <a:pPr algn="just"/>
            <a:r>
              <a:rPr lang="ru-RU" dirty="0"/>
              <a:t>Наиболее тесно с фискальной функцией налога связана распределительная (социальная)функция, выражающая экономическую сущность налога как централизованного, фискального инструмента распределительных отношений. Суть данной функции заключается в том, что с помощью налогов через бюджет и внебюджетные фонды государство перераспределяет финансовые ресурсы из производственной сферы в непроизводственную, осуществляет финансирование крупных межотраслевых целевых программ, имеющих общегосударственное значение.</a:t>
            </a:r>
          </a:p>
          <a:p>
            <a:endParaRPr lang="ru-RU" dirty="0"/>
          </a:p>
          <a:p>
            <a:pPr algn="just"/>
            <a:r>
              <a:rPr lang="ru-RU" dirty="0"/>
              <a:t>Устанавливая систему налогов с физических лиц, государство осуществляет перераспределение доходов своих граждан, направляя часть финансовых ресурсов наиболее обеспеченной части населения на содержание наименее обеспеченной. Именно за счет данного перераспределения обеспечивается социальная стабильность в стране. В связи с этим, распределительную функцию довольно часто называют социальной.</a:t>
            </a:r>
          </a:p>
        </p:txBody>
      </p:sp>
    </p:spTree>
    <p:extLst>
      <p:ext uri="{BB962C8B-B14F-4D97-AF65-F5344CB8AC3E}">
        <p14:creationId xmlns:p14="http://schemas.microsoft.com/office/powerpoint/2010/main" val="54354766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Стимулирующая функция</a:t>
            </a:r>
            <a:endParaRPr lang="ru-RU" dirty="0"/>
          </a:p>
        </p:txBody>
      </p:sp>
      <p:sp>
        <p:nvSpPr>
          <p:cNvPr id="3" name="Объект 2"/>
          <p:cNvSpPr>
            <a:spLocks noGrp="1"/>
          </p:cNvSpPr>
          <p:nvPr>
            <p:ph idx="1"/>
          </p:nvPr>
        </p:nvSpPr>
        <p:spPr/>
        <p:txBody>
          <a:bodyPr>
            <a:normAutofit fontScale="92500" lnSpcReduction="10000"/>
          </a:bodyPr>
          <a:lstStyle/>
          <a:p>
            <a:pPr algn="just"/>
            <a:r>
              <a:rPr lang="ru-RU" dirty="0"/>
              <a:t>Как активный участник распределительных и </a:t>
            </a:r>
            <a:r>
              <a:rPr lang="ru-RU" dirty="0" err="1"/>
              <a:t>перераспределительных</a:t>
            </a:r>
            <a:r>
              <a:rPr lang="ru-RU" dirty="0"/>
              <a:t> процессов налоги оказывают существенное влияние на сам процесс хозяйственной деятельности с помощью регулирующей (стимулирующей)функции. Ее практическая реализация осуществляется через систему различных налоговых инструментов (налоговые льготы (преференции), налоговые вычеты и налоговые кредиты и др.). </a:t>
            </a:r>
          </a:p>
        </p:txBody>
      </p:sp>
    </p:spTree>
    <p:extLst>
      <p:ext uri="{BB962C8B-B14F-4D97-AF65-F5344CB8AC3E}">
        <p14:creationId xmlns:p14="http://schemas.microsoft.com/office/powerpoint/2010/main" val="353873548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Регулирующая функция</a:t>
            </a:r>
            <a:endParaRPr lang="ru-RU" dirty="0"/>
          </a:p>
        </p:txBody>
      </p:sp>
      <p:sp>
        <p:nvSpPr>
          <p:cNvPr id="3" name="Объект 2"/>
          <p:cNvSpPr>
            <a:spLocks noGrp="1"/>
          </p:cNvSpPr>
          <p:nvPr>
            <p:ph idx="1"/>
          </p:nvPr>
        </p:nvSpPr>
        <p:spPr/>
        <p:txBody>
          <a:bodyPr>
            <a:normAutofit fontScale="92500" lnSpcReduction="20000"/>
          </a:bodyPr>
          <a:lstStyle/>
          <a:p>
            <a:pPr algn="just"/>
            <a:r>
              <a:rPr lang="ru-RU" dirty="0"/>
              <a:t>Маневрируя налоговыми ставками, льготами, штрафами, изменяя условия налогообложения, вводя одни и отменяя другие налоги, государство создает условия для ускоренного развития определенных отраслей и производств, способствует решению актуальных общественных проблем. Необходимо обратить внимание, что регулирующая функция затрагивает как производство (прямые налоги), так и потребление (косвенные налоги).</a:t>
            </a:r>
          </a:p>
          <a:p>
            <a:endParaRPr lang="ru-RU" dirty="0"/>
          </a:p>
        </p:txBody>
      </p:sp>
    </p:spTree>
    <p:extLst>
      <p:ext uri="{BB962C8B-B14F-4D97-AF65-F5344CB8AC3E}">
        <p14:creationId xmlns:p14="http://schemas.microsoft.com/office/powerpoint/2010/main" val="201543402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Бюджетный дефицит</a:t>
            </a:r>
            <a:endParaRPr lang="ru-RU" dirty="0"/>
          </a:p>
        </p:txBody>
      </p:sp>
      <p:sp>
        <p:nvSpPr>
          <p:cNvPr id="3" name="Объект 2"/>
          <p:cNvSpPr>
            <a:spLocks noGrp="1"/>
          </p:cNvSpPr>
          <p:nvPr>
            <p:ph idx="1"/>
          </p:nvPr>
        </p:nvSpPr>
        <p:spPr/>
        <p:txBody>
          <a:bodyPr>
            <a:normAutofit lnSpcReduction="10000"/>
          </a:bodyPr>
          <a:lstStyle/>
          <a:p>
            <a:pPr algn="just"/>
            <a:r>
              <a:rPr lang="ru-RU" b="1" i="1" dirty="0"/>
              <a:t>Бюджетный дефицит</a:t>
            </a:r>
            <a:r>
              <a:rPr lang="ru-RU" i="1" dirty="0"/>
              <a:t> – </a:t>
            </a:r>
            <a:r>
              <a:rPr lang="ru-RU" dirty="0"/>
              <a:t>это превышение размера государственных расходов (</a:t>
            </a:r>
            <a:r>
              <a:rPr lang="en-US" dirty="0"/>
              <a:t>G</a:t>
            </a:r>
            <a:r>
              <a:rPr lang="ru-RU" dirty="0"/>
              <a:t>) над величиной бюджетных поступлений (</a:t>
            </a:r>
            <a:r>
              <a:rPr lang="en-US" dirty="0"/>
              <a:t>T</a:t>
            </a:r>
            <a:r>
              <a:rPr lang="ru-RU" dirty="0"/>
              <a:t>) в текущем году.</a:t>
            </a:r>
            <a:r>
              <a:rPr lang="ru-RU" b="1" i="1" dirty="0"/>
              <a:t> </a:t>
            </a:r>
            <a:r>
              <a:rPr lang="ru-RU" dirty="0"/>
              <a:t>Когда правительство имеет дефицит бюджета, то его расходы больше доходов. По установленным международным стандартам бюджетный дефицит не должен превышать 5 % от суммы валового внутреннего продукта (ВВП).</a:t>
            </a:r>
          </a:p>
          <a:p>
            <a:endParaRPr lang="ru-RU" dirty="0"/>
          </a:p>
        </p:txBody>
      </p:sp>
    </p:spTree>
    <p:extLst>
      <p:ext uri="{BB962C8B-B14F-4D97-AF65-F5344CB8AC3E}">
        <p14:creationId xmlns:p14="http://schemas.microsoft.com/office/powerpoint/2010/main" val="1175101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Экономические потребности</a:t>
            </a:r>
            <a:endParaRPr lang="ru-RU" dirty="0"/>
          </a:p>
        </p:txBody>
      </p:sp>
      <p:sp>
        <p:nvSpPr>
          <p:cNvPr id="8" name="Текст 7"/>
          <p:cNvSpPr>
            <a:spLocks noGrp="1"/>
          </p:cNvSpPr>
          <p:nvPr>
            <p:ph type="body" idx="1"/>
          </p:nvPr>
        </p:nvSpPr>
        <p:spPr/>
        <p:txBody>
          <a:bodyPr/>
          <a:lstStyle/>
          <a:p>
            <a:pPr algn="ctr"/>
            <a:r>
              <a:rPr lang="ru-RU" dirty="0" smtClean="0"/>
              <a:t>определение</a:t>
            </a:r>
            <a:endParaRPr lang="ru-RU" dirty="0"/>
          </a:p>
        </p:txBody>
      </p:sp>
      <p:sp>
        <p:nvSpPr>
          <p:cNvPr id="5" name="Объект 4"/>
          <p:cNvSpPr>
            <a:spLocks noGrp="1"/>
          </p:cNvSpPr>
          <p:nvPr>
            <p:ph sz="half" idx="2"/>
          </p:nvPr>
        </p:nvSpPr>
        <p:spPr/>
        <p:txBody>
          <a:bodyPr>
            <a:normAutofit/>
          </a:bodyPr>
          <a:lstStyle/>
          <a:p>
            <a:r>
              <a:rPr lang="ru-RU" dirty="0"/>
              <a:t>состояние нужды или неудовлетворенности в чем-либо необходимом для поддержания жизнедеятельности и развития личности, фирмы и общества в целом. </a:t>
            </a:r>
          </a:p>
        </p:txBody>
      </p:sp>
      <p:sp>
        <p:nvSpPr>
          <p:cNvPr id="9" name="Текст 8"/>
          <p:cNvSpPr>
            <a:spLocks noGrp="1"/>
          </p:cNvSpPr>
          <p:nvPr>
            <p:ph type="body" sz="quarter" idx="3"/>
          </p:nvPr>
        </p:nvSpPr>
        <p:spPr/>
        <p:txBody>
          <a:bodyPr/>
          <a:lstStyle/>
          <a:p>
            <a:pPr algn="ctr"/>
            <a:r>
              <a:rPr lang="ru-RU" dirty="0" smtClean="0"/>
              <a:t> мотив</a:t>
            </a:r>
            <a:endParaRPr lang="ru-RU" dirty="0"/>
          </a:p>
        </p:txBody>
      </p:sp>
      <p:sp>
        <p:nvSpPr>
          <p:cNvPr id="10" name="Объект 9"/>
          <p:cNvSpPr>
            <a:spLocks noGrp="1"/>
          </p:cNvSpPr>
          <p:nvPr>
            <p:ph sz="quarter" idx="4"/>
          </p:nvPr>
        </p:nvSpPr>
        <p:spPr/>
        <p:txBody>
          <a:bodyPr/>
          <a:lstStyle/>
          <a:p>
            <a:r>
              <a:rPr lang="ru-RU" dirty="0" smtClean="0"/>
              <a:t>Экономические потребности – это внутренние мотивы, побуждающие к экономической деятельности.</a:t>
            </a:r>
          </a:p>
          <a:p>
            <a:endParaRPr lang="ru-RU" dirty="0"/>
          </a:p>
        </p:txBody>
      </p:sp>
    </p:spTree>
    <p:extLst>
      <p:ext uri="{BB962C8B-B14F-4D97-AF65-F5344CB8AC3E}">
        <p14:creationId xmlns:p14="http://schemas.microsoft.com/office/powerpoint/2010/main" val="2062323132"/>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Дефицит и профицит</a:t>
            </a:r>
            <a:endParaRPr lang="ru-RU" dirty="0"/>
          </a:p>
        </p:txBody>
      </p:sp>
      <p:pic>
        <p:nvPicPr>
          <p:cNvPr id="2050" name="Picture 2" descr="http://www.grandars.ru/images/1/review/id/518/99036c994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17638"/>
            <a:ext cx="8136904" cy="4891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030339"/>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Причины бюджетного дефицита</a:t>
            </a:r>
            <a:endParaRPr lang="ru-RU" dirty="0"/>
          </a:p>
        </p:txBody>
      </p:sp>
      <p:sp>
        <p:nvSpPr>
          <p:cNvPr id="3" name="Объект 2"/>
          <p:cNvSpPr>
            <a:spLocks noGrp="1"/>
          </p:cNvSpPr>
          <p:nvPr>
            <p:ph idx="1"/>
          </p:nvPr>
        </p:nvSpPr>
        <p:spPr/>
        <p:txBody>
          <a:bodyPr>
            <a:normAutofit fontScale="55000" lnSpcReduction="20000"/>
          </a:bodyPr>
          <a:lstStyle/>
          <a:p>
            <a:pPr lvl="0" algn="just"/>
            <a:r>
              <a:rPr lang="ru-RU" b="1" dirty="0"/>
              <a:t>Низкий уровень доходов в стране</a:t>
            </a:r>
            <a:r>
              <a:rPr lang="ru-RU" dirty="0"/>
              <a:t>. Поскольку налоги устанавливаются пропорционально доходам, то при относительно постоянной величине государственных расходов (государственных закупок и социальных выплат) и уменьшении налоговых поступлений, вследствие более низких доходов, бюджетный дефицит будет расти. Следовательно, спады деловой активности будут вызывать увеличение дефицита госбюджета.</a:t>
            </a:r>
          </a:p>
          <a:p>
            <a:pPr lvl="0" algn="just"/>
            <a:r>
              <a:rPr lang="ru-RU" b="1" dirty="0"/>
              <a:t>Рост государственных закупок</a:t>
            </a:r>
            <a:r>
              <a:rPr lang="ru-RU" dirty="0"/>
              <a:t>, который хотя и ведет к увеличению уровня доходов и, соответственно налогов, однако, сумма налоговых поступлений будет всегда меньше, чем прирост закупок.</a:t>
            </a:r>
          </a:p>
          <a:p>
            <a:pPr algn="just"/>
            <a:r>
              <a:rPr lang="ru-RU" dirty="0"/>
              <a:t>Бюджетный дефицит (G – T) будет зависеть от </a:t>
            </a:r>
            <a:r>
              <a:rPr lang="ru-RU" b="1" dirty="0"/>
              <a:t>разницы между сбережениями (S) и инвестициями (I)</a:t>
            </a:r>
            <a:r>
              <a:rPr lang="ru-RU" dirty="0"/>
              <a:t>. Если сбережения превышают инвестиции, это приводит к возникновению дефицита госбюджета. Данная зависимость объясняется ролью государственных расходов и налогов в кругообороте товаров и доходов. Сумма утечки денежных средств из кругооборота равна сумме денежных  притоков. Утечка представляет собой чистые налоги (</a:t>
            </a:r>
            <a:r>
              <a:rPr lang="en-US" dirty="0"/>
              <a:t>T</a:t>
            </a:r>
            <a:r>
              <a:rPr lang="ru-RU" dirty="0"/>
              <a:t>) и сбережения (</a:t>
            </a:r>
            <a:r>
              <a:rPr lang="en-US" dirty="0"/>
              <a:t>S</a:t>
            </a:r>
            <a:r>
              <a:rPr lang="ru-RU" dirty="0"/>
              <a:t>) – T + S, а приток – это государственные закупки (</a:t>
            </a:r>
            <a:r>
              <a:rPr lang="en-US" dirty="0"/>
              <a:t>G</a:t>
            </a:r>
            <a:r>
              <a:rPr lang="ru-RU" dirty="0"/>
              <a:t>) и инвестиции (</a:t>
            </a:r>
            <a:r>
              <a:rPr lang="en-US" dirty="0"/>
              <a:t>I</a:t>
            </a:r>
            <a:r>
              <a:rPr lang="ru-RU" dirty="0"/>
              <a:t>) – G + I. Уровень доходов должен соответствовать величине совокупного спроса: S +T = G + I, отсюда бюджетный дефицит (G </a:t>
            </a:r>
            <a:r>
              <a:rPr lang="ru-RU" dirty="0" smtClean="0"/>
              <a:t>–</a:t>
            </a:r>
            <a:r>
              <a:rPr lang="ru-RU" dirty="0"/>
              <a:t>T) будет равен (S – I).</a:t>
            </a:r>
          </a:p>
        </p:txBody>
      </p:sp>
    </p:spTree>
    <p:extLst>
      <p:ext uri="{BB962C8B-B14F-4D97-AF65-F5344CB8AC3E}">
        <p14:creationId xmlns:p14="http://schemas.microsoft.com/office/powerpoint/2010/main" val="202630962"/>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Финансирование дефицита</a:t>
            </a:r>
            <a:endParaRPr lang="ru-RU" dirty="0"/>
          </a:p>
        </p:txBody>
      </p:sp>
      <p:sp>
        <p:nvSpPr>
          <p:cNvPr id="3" name="Объект 2"/>
          <p:cNvSpPr>
            <a:spLocks noGrp="1"/>
          </p:cNvSpPr>
          <p:nvPr>
            <p:ph idx="1"/>
          </p:nvPr>
        </p:nvSpPr>
        <p:spPr>
          <a:xfrm>
            <a:off x="395536" y="1556792"/>
            <a:ext cx="8229600" cy="4525963"/>
          </a:xfrm>
        </p:spPr>
        <p:txBody>
          <a:bodyPr/>
          <a:lstStyle/>
          <a:p>
            <a:pPr marL="514350" indent="-514350">
              <a:buFont typeface="+mj-lt"/>
              <a:buAutoNum type="arabicPeriod"/>
            </a:pPr>
            <a:r>
              <a:rPr lang="ru-RU" dirty="0" smtClean="0"/>
              <a:t>С + </a:t>
            </a:r>
            <a:r>
              <a:rPr lang="en-US" dirty="0" smtClean="0"/>
              <a:t>I + G + NX = C + T + S</a:t>
            </a:r>
          </a:p>
          <a:p>
            <a:pPr marL="514350" indent="-514350">
              <a:buFont typeface="+mj-lt"/>
              <a:buAutoNum type="arabicPeriod"/>
            </a:pPr>
            <a:r>
              <a:rPr lang="ru-RU" dirty="0"/>
              <a:t>С + </a:t>
            </a:r>
            <a:r>
              <a:rPr lang="en-US" dirty="0"/>
              <a:t>I + G + NX = C + T + </a:t>
            </a:r>
            <a:r>
              <a:rPr lang="en-US" dirty="0" smtClean="0"/>
              <a:t>S</a:t>
            </a:r>
          </a:p>
          <a:p>
            <a:pPr marL="514350" indent="-514350">
              <a:buFont typeface="+mj-lt"/>
              <a:buAutoNum type="arabicPeriod"/>
            </a:pPr>
            <a:r>
              <a:rPr lang="en-US" dirty="0"/>
              <a:t>I + G + NX = </a:t>
            </a:r>
            <a:r>
              <a:rPr lang="en-US" dirty="0" smtClean="0"/>
              <a:t> </a:t>
            </a:r>
            <a:r>
              <a:rPr lang="en-US" dirty="0"/>
              <a:t>T + </a:t>
            </a:r>
            <a:r>
              <a:rPr lang="en-US" dirty="0" smtClean="0"/>
              <a:t>S</a:t>
            </a:r>
          </a:p>
          <a:p>
            <a:pPr marL="514350" indent="-514350">
              <a:buFont typeface="+mj-lt"/>
              <a:buAutoNum type="arabicPeriod"/>
            </a:pPr>
            <a:r>
              <a:rPr lang="en-US" dirty="0" smtClean="0"/>
              <a:t>(S – </a:t>
            </a:r>
            <a:r>
              <a:rPr lang="en-US" dirty="0"/>
              <a:t>I</a:t>
            </a:r>
            <a:r>
              <a:rPr lang="en-US" dirty="0" smtClean="0"/>
              <a:t>) -  NX =  (G – T)</a:t>
            </a:r>
          </a:p>
          <a:p>
            <a:pPr marL="514350" indent="-514350">
              <a:buFont typeface="+mj-lt"/>
              <a:buAutoNum type="arabicPeriod"/>
            </a:pPr>
            <a:r>
              <a:rPr lang="en-US" dirty="0"/>
              <a:t>(S – I) </a:t>
            </a:r>
            <a:r>
              <a:rPr lang="en-US" dirty="0" smtClean="0"/>
              <a:t>– (X – M) = (G - T)</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ru-RU" dirty="0"/>
          </a:p>
          <a:p>
            <a:pPr marL="514350" indent="-514350">
              <a:buFont typeface="+mj-lt"/>
              <a:buAutoNum type="arabicPeriod"/>
            </a:pPr>
            <a:endParaRPr lang="ru-RU" dirty="0"/>
          </a:p>
        </p:txBody>
      </p:sp>
      <p:cxnSp>
        <p:nvCxnSpPr>
          <p:cNvPr id="7" name="Прямая соединительная линия 6"/>
          <p:cNvCxnSpPr/>
          <p:nvPr/>
        </p:nvCxnSpPr>
        <p:spPr>
          <a:xfrm flipH="1">
            <a:off x="899592" y="2060848"/>
            <a:ext cx="432048" cy="6480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H="1">
            <a:off x="3419872" y="2276872"/>
            <a:ext cx="504056" cy="43204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578022"/>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grandars.ru/images/1/review/id/518/ec0f3c44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628800"/>
            <a:ext cx="8988425" cy="3456383"/>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3"/>
          <p:cNvSpPr>
            <a:spLocks noGrp="1"/>
          </p:cNvSpPr>
          <p:nvPr>
            <p:ph type="title"/>
          </p:nvPr>
        </p:nvSpPr>
        <p:spPr/>
        <p:txBody>
          <a:bodyPr/>
          <a:lstStyle/>
          <a:p>
            <a:r>
              <a:rPr lang="ru-RU" dirty="0" smtClean="0"/>
              <a:t>Финансирование дефицита</a:t>
            </a:r>
            <a:endParaRPr lang="ru-RU" dirty="0"/>
          </a:p>
        </p:txBody>
      </p:sp>
    </p:spTree>
    <p:extLst>
      <p:ext uri="{BB962C8B-B14F-4D97-AF65-F5344CB8AC3E}">
        <p14:creationId xmlns:p14="http://schemas.microsoft.com/office/powerpoint/2010/main" val="240813606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Общими же мерами по регулированию (сокращению) дефицита госбюджета являются:</a:t>
            </a:r>
          </a:p>
        </p:txBody>
      </p:sp>
      <p:sp>
        <p:nvSpPr>
          <p:cNvPr id="3" name="Объект 2"/>
          <p:cNvSpPr>
            <a:spLocks noGrp="1"/>
          </p:cNvSpPr>
          <p:nvPr>
            <p:ph idx="1"/>
          </p:nvPr>
        </p:nvSpPr>
        <p:spPr/>
        <p:txBody>
          <a:bodyPr>
            <a:normAutofit fontScale="92500" lnSpcReduction="20000"/>
          </a:bodyPr>
          <a:lstStyle/>
          <a:p>
            <a:r>
              <a:rPr lang="ru-RU" dirty="0" smtClean="0"/>
              <a:t>реорганизация</a:t>
            </a:r>
            <a:r>
              <a:rPr lang="ru-RU" dirty="0"/>
              <a:t> </a:t>
            </a:r>
            <a:r>
              <a:rPr lang="ru-RU" dirty="0" smtClean="0"/>
              <a:t>налоговой системы</a:t>
            </a:r>
            <a:r>
              <a:rPr lang="ru-RU" dirty="0"/>
              <a:t> в сторону повышения ее эффективности;</a:t>
            </a:r>
          </a:p>
          <a:p>
            <a:r>
              <a:rPr lang="ru-RU" dirty="0"/>
              <a:t>реструктуризация государственного внешнего долга;</a:t>
            </a:r>
          </a:p>
          <a:p>
            <a:r>
              <a:rPr lang="ru-RU" dirty="0"/>
              <a:t>усиление контроля за расходованием бюджетных средств;</a:t>
            </a:r>
          </a:p>
          <a:p>
            <a:r>
              <a:rPr lang="ru-RU" dirty="0"/>
              <a:t>сокращение расходов бюджета на дотации убыточным отраслям;</a:t>
            </a:r>
          </a:p>
          <a:p>
            <a:r>
              <a:rPr lang="ru-RU" dirty="0"/>
              <a:t>упорядочение действующей системы социальных льгот.</a:t>
            </a:r>
          </a:p>
        </p:txBody>
      </p:sp>
    </p:spTree>
    <p:extLst>
      <p:ext uri="{BB962C8B-B14F-4D97-AF65-F5344CB8AC3E}">
        <p14:creationId xmlns:p14="http://schemas.microsoft.com/office/powerpoint/2010/main" val="3547165255"/>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Autofit/>
          </a:bodyPr>
          <a:lstStyle/>
          <a:p>
            <a:r>
              <a:rPr lang="ru-RU" sz="3200" b="1" dirty="0">
                <a:solidFill>
                  <a:schemeClr val="tx2">
                    <a:lumMod val="75000"/>
                  </a:schemeClr>
                </a:solidFill>
              </a:rPr>
              <a:t>Государственный долг</a:t>
            </a:r>
            <a:r>
              <a:rPr lang="ru-RU" sz="3200" dirty="0">
                <a:solidFill>
                  <a:schemeClr val="tx2">
                    <a:lumMod val="75000"/>
                  </a:schemeClr>
                </a:solidFill>
              </a:rPr>
              <a:t> представляет собой накопленную сумму задолженности правительства владельцам государственных ценных бумаг.</a:t>
            </a:r>
            <a:br>
              <a:rPr lang="ru-RU" sz="3200" dirty="0">
                <a:solidFill>
                  <a:schemeClr val="tx2">
                    <a:lumMod val="75000"/>
                  </a:schemeClr>
                </a:solidFill>
              </a:rPr>
            </a:br>
            <a:endParaRPr lang="ru-RU" sz="3200" dirty="0">
              <a:solidFill>
                <a:schemeClr val="tx2">
                  <a:lumMod val="75000"/>
                </a:schemeClr>
              </a:solidFill>
            </a:endParaRPr>
          </a:p>
        </p:txBody>
      </p:sp>
      <p:sp>
        <p:nvSpPr>
          <p:cNvPr id="5" name="Текст 4"/>
          <p:cNvSpPr>
            <a:spLocks noGrp="1"/>
          </p:cNvSpPr>
          <p:nvPr>
            <p:ph type="body" idx="1"/>
          </p:nvPr>
        </p:nvSpPr>
        <p:spPr/>
        <p:txBody>
          <a:bodyPr>
            <a:normAutofit fontScale="92500" lnSpcReduction="20000"/>
          </a:bodyPr>
          <a:lstStyle/>
          <a:p>
            <a:r>
              <a:rPr lang="ru-RU" dirty="0" smtClean="0">
                <a:solidFill>
                  <a:schemeClr val="accent2">
                    <a:lumMod val="50000"/>
                  </a:schemeClr>
                </a:solidFill>
              </a:rPr>
              <a:t>Внутренний государственный долг</a:t>
            </a:r>
            <a:endParaRPr lang="ru-RU" dirty="0">
              <a:solidFill>
                <a:schemeClr val="accent2">
                  <a:lumMod val="50000"/>
                </a:schemeClr>
              </a:solidFill>
            </a:endParaRPr>
          </a:p>
        </p:txBody>
      </p:sp>
      <p:sp>
        <p:nvSpPr>
          <p:cNvPr id="3" name="Объект 2"/>
          <p:cNvSpPr>
            <a:spLocks noGrp="1"/>
          </p:cNvSpPr>
          <p:nvPr>
            <p:ph sz="half" idx="2"/>
          </p:nvPr>
        </p:nvSpPr>
        <p:spPr/>
        <p:txBody>
          <a:bodyPr>
            <a:normAutofit/>
          </a:bodyPr>
          <a:lstStyle/>
          <a:p>
            <a:pPr algn="just"/>
            <a:r>
              <a:rPr lang="ru-RU" dirty="0" smtClean="0"/>
              <a:t>– </a:t>
            </a:r>
            <a:r>
              <a:rPr lang="ru-RU" dirty="0"/>
              <a:t>задолженность государства населению и фирмам данной страны, которые являются держателями государственных ценных бумаг</a:t>
            </a:r>
            <a:r>
              <a:rPr lang="ru-RU" dirty="0" smtClean="0"/>
              <a:t>.</a:t>
            </a:r>
            <a:endParaRPr lang="ru-RU" dirty="0"/>
          </a:p>
        </p:txBody>
      </p:sp>
      <p:sp>
        <p:nvSpPr>
          <p:cNvPr id="6" name="Текст 5"/>
          <p:cNvSpPr>
            <a:spLocks noGrp="1"/>
          </p:cNvSpPr>
          <p:nvPr>
            <p:ph type="body" sz="quarter" idx="3"/>
          </p:nvPr>
        </p:nvSpPr>
        <p:spPr/>
        <p:txBody>
          <a:bodyPr/>
          <a:lstStyle/>
          <a:p>
            <a:r>
              <a:rPr lang="ru-RU" i="1" dirty="0">
                <a:solidFill>
                  <a:schemeClr val="accent2">
                    <a:lumMod val="50000"/>
                  </a:schemeClr>
                </a:solidFill>
              </a:rPr>
              <a:t>Внешний долг</a:t>
            </a:r>
            <a:r>
              <a:rPr lang="ru-RU" dirty="0">
                <a:solidFill>
                  <a:schemeClr val="accent2">
                    <a:lumMod val="50000"/>
                  </a:schemeClr>
                </a:solidFill>
              </a:rPr>
              <a:t> –</a:t>
            </a:r>
          </a:p>
        </p:txBody>
      </p:sp>
      <p:sp>
        <p:nvSpPr>
          <p:cNvPr id="7" name="Объект 6"/>
          <p:cNvSpPr>
            <a:spLocks noGrp="1"/>
          </p:cNvSpPr>
          <p:nvPr>
            <p:ph sz="quarter" idx="4"/>
          </p:nvPr>
        </p:nvSpPr>
        <p:spPr/>
        <p:txBody>
          <a:bodyPr/>
          <a:lstStyle/>
          <a:p>
            <a:pPr algn="just"/>
            <a:r>
              <a:rPr lang="ru-RU" dirty="0" smtClean="0"/>
              <a:t>задолженность </a:t>
            </a:r>
            <a:r>
              <a:rPr lang="ru-RU" dirty="0"/>
              <a:t>государства иностранным гражданам, фирмам и </a:t>
            </a:r>
            <a:r>
              <a:rPr lang="ru-RU" dirty="0" smtClean="0"/>
              <a:t>учреждениям</a:t>
            </a:r>
            <a:endParaRPr lang="ru-RU" dirty="0"/>
          </a:p>
        </p:txBody>
      </p:sp>
    </p:spTree>
    <p:extLst>
      <p:ext uri="{BB962C8B-B14F-4D97-AF65-F5344CB8AC3E}">
        <p14:creationId xmlns:p14="http://schemas.microsoft.com/office/powerpoint/2010/main" val="258237039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Нацбанк</a:t>
            </a:r>
            <a:endParaRPr lang="ru-RU" dirty="0"/>
          </a:p>
        </p:txBody>
      </p:sp>
      <p:sp>
        <p:nvSpPr>
          <p:cNvPr id="3" name="Объект 2"/>
          <p:cNvSpPr>
            <a:spLocks noGrp="1"/>
          </p:cNvSpPr>
          <p:nvPr>
            <p:ph idx="1"/>
          </p:nvPr>
        </p:nvSpPr>
        <p:spPr/>
        <p:txBody>
          <a:bodyPr>
            <a:normAutofit/>
          </a:bodyPr>
          <a:lstStyle/>
          <a:p>
            <a:pPr algn="just"/>
            <a:r>
              <a:rPr lang="ru-RU" b="1" dirty="0"/>
              <a:t>Государственный долг Республики Беларусь</a:t>
            </a:r>
            <a:r>
              <a:rPr lang="ru-RU" dirty="0"/>
              <a:t> на 1 января </a:t>
            </a:r>
            <a:r>
              <a:rPr lang="ru-RU" b="1" dirty="0"/>
              <a:t>2020</a:t>
            </a:r>
            <a:r>
              <a:rPr lang="ru-RU" dirty="0"/>
              <a:t> года составил 44,8 млрд. рублей и уменьшился по сравнению с началом 2019 года на 0,6 млрд. рублей, или на 1,3%. Внешний </a:t>
            </a:r>
            <a:r>
              <a:rPr lang="ru-RU" b="1" dirty="0"/>
              <a:t>государственный долг</a:t>
            </a:r>
            <a:r>
              <a:rPr lang="ru-RU" dirty="0"/>
              <a:t> по состоянию на 1 января </a:t>
            </a:r>
            <a:r>
              <a:rPr lang="ru-RU" b="1" dirty="0"/>
              <a:t>2020</a:t>
            </a:r>
            <a:r>
              <a:rPr lang="ru-RU" dirty="0"/>
              <a:t> года составил 17,1 млрд.</a:t>
            </a:r>
            <a:endParaRPr lang="ru-RU" b="1" dirty="0" smtClean="0"/>
          </a:p>
        </p:txBody>
      </p:sp>
    </p:spTree>
    <p:extLst>
      <p:ext uri="{BB962C8B-B14F-4D97-AF65-F5344CB8AC3E}">
        <p14:creationId xmlns:p14="http://schemas.microsoft.com/office/powerpoint/2010/main" val="57477463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Госдолг Беларуси</a:t>
            </a:r>
            <a:r>
              <a:rPr lang="ru-RU" smtClean="0"/>
              <a:t>, 2020</a:t>
            </a:r>
            <a:endParaRPr lang="ru-RU" dirty="0"/>
          </a:p>
        </p:txBody>
      </p:sp>
      <p:sp>
        <p:nvSpPr>
          <p:cNvPr id="3" name="Объект 2"/>
          <p:cNvSpPr>
            <a:spLocks noGrp="1"/>
          </p:cNvSpPr>
          <p:nvPr>
            <p:ph idx="1"/>
          </p:nvPr>
        </p:nvSpPr>
        <p:spPr/>
        <p:txBody>
          <a:bodyPr>
            <a:normAutofit fontScale="77500" lnSpcReduction="20000"/>
          </a:bodyPr>
          <a:lstStyle/>
          <a:p>
            <a:r>
              <a:rPr lang="ru-RU" b="1" dirty="0"/>
              <a:t>Внутренний государственный долг</a:t>
            </a:r>
            <a:r>
              <a:rPr lang="ru-RU" dirty="0"/>
              <a:t> по состоянию на 1 февраля 2020 года составил 8,9 млрд. рублей, увеличившись с начала года на 0,1 млрд. рублей (с учетом курсовых разниц), или на 1,4%.</a:t>
            </a:r>
            <a:br>
              <a:rPr lang="ru-RU" dirty="0"/>
            </a:br>
            <a:r>
              <a:rPr lang="ru-RU" dirty="0"/>
              <a:t/>
            </a:r>
            <a:br>
              <a:rPr lang="ru-RU" dirty="0"/>
            </a:br>
            <a:r>
              <a:rPr lang="ru-RU" dirty="0"/>
              <a:t>В январе 2020 года размещено внутренних валютных государственных облигаций для юридических и физических лиц на сумму, эквивалентную 78,3 млн. долларов США. Погашено валютных государственных облигаций для юридических и физических лиц на сумму, эквивалентную 56,3 млн. долларов.</a:t>
            </a:r>
          </a:p>
          <a:p>
            <a:pPr marL="0" indent="0">
              <a:buNone/>
            </a:pPr>
            <a:r>
              <a:rPr lang="ru-RU" dirty="0">
                <a:hlinkClick r:id="rId2"/>
              </a:rPr>
              <a:t/>
            </a:r>
            <a:br>
              <a:rPr lang="ru-RU" dirty="0">
                <a:hlinkClick r:id="rId2"/>
              </a:rPr>
            </a:br>
            <a:endParaRPr lang="ru-RU" dirty="0"/>
          </a:p>
        </p:txBody>
      </p:sp>
    </p:spTree>
    <p:extLst>
      <p:ext uri="{BB962C8B-B14F-4D97-AF65-F5344CB8AC3E}">
        <p14:creationId xmlns:p14="http://schemas.microsoft.com/office/powerpoint/2010/main" val="210711679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endParaRPr lang="ru-RU" dirty="0"/>
          </a:p>
        </p:txBody>
      </p:sp>
      <p:graphicFrame>
        <p:nvGraphicFramePr>
          <p:cNvPr id="7" name="Объект 6"/>
          <p:cNvGraphicFramePr>
            <a:graphicFrameLocks noGrp="1"/>
          </p:cNvGraphicFramePr>
          <p:nvPr>
            <p:ph idx="1"/>
            <p:extLst/>
          </p:nvPr>
        </p:nvGraphicFramePr>
        <p:xfrm>
          <a:off x="441794" y="1556792"/>
          <a:ext cx="8686800" cy="1554480"/>
        </p:xfrm>
        <a:graphic>
          <a:graphicData uri="http://schemas.openxmlformats.org/drawingml/2006/table">
            <a:tbl>
              <a:tblPr firstRow="1" bandRow="1">
                <a:tableStyleId>{5C22544A-7EE6-4342-B048-85BDC9FD1C3A}</a:tableStyleId>
              </a:tblPr>
              <a:tblGrid>
                <a:gridCol w="1683105">
                  <a:extLst>
                    <a:ext uri="{9D8B030D-6E8A-4147-A177-3AD203B41FA5}">
                      <a16:colId xmlns:a16="http://schemas.microsoft.com/office/drawing/2014/main" val="3284074083"/>
                    </a:ext>
                  </a:extLst>
                </a:gridCol>
                <a:gridCol w="1063543">
                  <a:extLst>
                    <a:ext uri="{9D8B030D-6E8A-4147-A177-3AD203B41FA5}">
                      <a16:colId xmlns:a16="http://schemas.microsoft.com/office/drawing/2014/main" val="741330981"/>
                    </a:ext>
                  </a:extLst>
                </a:gridCol>
                <a:gridCol w="735486">
                  <a:extLst>
                    <a:ext uri="{9D8B030D-6E8A-4147-A177-3AD203B41FA5}">
                      <a16:colId xmlns:a16="http://schemas.microsoft.com/office/drawing/2014/main" val="3808503323"/>
                    </a:ext>
                  </a:extLst>
                </a:gridCol>
                <a:gridCol w="2722724">
                  <a:extLst>
                    <a:ext uri="{9D8B030D-6E8A-4147-A177-3AD203B41FA5}">
                      <a16:colId xmlns:a16="http://schemas.microsoft.com/office/drawing/2014/main" val="3078253903"/>
                    </a:ext>
                  </a:extLst>
                </a:gridCol>
                <a:gridCol w="733660">
                  <a:extLst>
                    <a:ext uri="{9D8B030D-6E8A-4147-A177-3AD203B41FA5}">
                      <a16:colId xmlns:a16="http://schemas.microsoft.com/office/drawing/2014/main" val="3889310054"/>
                    </a:ext>
                  </a:extLst>
                </a:gridCol>
                <a:gridCol w="874141">
                  <a:extLst>
                    <a:ext uri="{9D8B030D-6E8A-4147-A177-3AD203B41FA5}">
                      <a16:colId xmlns:a16="http://schemas.microsoft.com/office/drawing/2014/main" val="2400603069"/>
                    </a:ext>
                  </a:extLst>
                </a:gridCol>
                <a:gridCol w="874141">
                  <a:extLst>
                    <a:ext uri="{9D8B030D-6E8A-4147-A177-3AD203B41FA5}">
                      <a16:colId xmlns:a16="http://schemas.microsoft.com/office/drawing/2014/main" val="3228868044"/>
                    </a:ext>
                  </a:extLst>
                </a:gridCol>
              </a:tblGrid>
              <a:tr h="370840">
                <a:tc>
                  <a:txBody>
                    <a:bodyPr/>
                    <a:lstStyle/>
                    <a:p>
                      <a:endParaRPr lang="ru-RU" dirty="0"/>
                    </a:p>
                  </a:txBody>
                  <a:tcPr/>
                </a:tc>
                <a:tc gridSpan="2">
                  <a:txBody>
                    <a:bodyPr/>
                    <a:lstStyle/>
                    <a:p>
                      <a:r>
                        <a:rPr lang="ru-RU" dirty="0" smtClean="0"/>
                        <a:t>Государственный долг, всего</a:t>
                      </a:r>
                      <a:endParaRPr lang="ru-RU" dirty="0"/>
                    </a:p>
                  </a:txBody>
                  <a:tcPr/>
                </a:tc>
                <a:tc hMerge="1">
                  <a:txBody>
                    <a:bodyPr/>
                    <a:lstStyle/>
                    <a:p>
                      <a:endParaRPr lang="ru-RU"/>
                    </a:p>
                  </a:txBody>
                  <a:tcPr/>
                </a:tc>
                <a:tc gridSpan="2">
                  <a:txBody>
                    <a:bodyPr/>
                    <a:lstStyle/>
                    <a:p>
                      <a:r>
                        <a:rPr lang="ru-RU" dirty="0" smtClean="0"/>
                        <a:t>Внешний государственный долг</a:t>
                      </a:r>
                      <a:endParaRPr lang="ru-RU" dirty="0"/>
                    </a:p>
                  </a:txBody>
                  <a:tcPr/>
                </a:tc>
                <a:tc hMerge="1">
                  <a:txBody>
                    <a:bodyPr/>
                    <a:lstStyle/>
                    <a:p>
                      <a:endParaRPr lang="ru-RU"/>
                    </a:p>
                  </a:txBody>
                  <a:tcPr/>
                </a:tc>
                <a:tc gridSpan="2">
                  <a:txBody>
                    <a:bodyPr/>
                    <a:lstStyle/>
                    <a:p>
                      <a:r>
                        <a:rPr lang="ru-RU" dirty="0" smtClean="0"/>
                        <a:t>Внутренний государственный долг</a:t>
                      </a:r>
                      <a:endParaRPr lang="ru-RU" dirty="0"/>
                    </a:p>
                  </a:txBody>
                  <a:tcPr/>
                </a:tc>
                <a:tc hMerge="1">
                  <a:txBody>
                    <a:bodyPr/>
                    <a:lstStyle/>
                    <a:p>
                      <a:endParaRPr lang="ru-RU"/>
                    </a:p>
                  </a:txBody>
                  <a:tcPr/>
                </a:tc>
                <a:extLst>
                  <a:ext uri="{0D108BD9-81ED-4DB2-BD59-A6C34878D82A}">
                    <a16:rowId xmlns:a16="http://schemas.microsoft.com/office/drawing/2014/main" val="2808763164"/>
                  </a:ext>
                </a:extLst>
              </a:tr>
              <a:tr h="370840">
                <a:tc>
                  <a:txBody>
                    <a:bodyPr/>
                    <a:lstStyle/>
                    <a:p>
                      <a:r>
                        <a:rPr lang="ru-RU" dirty="0" smtClean="0"/>
                        <a:t>01.01.2018	</a:t>
                      </a:r>
                      <a:endParaRPr lang="ru-RU" dirty="0"/>
                    </a:p>
                  </a:txBody>
                  <a:tcPr/>
                </a:tc>
                <a:tc>
                  <a:txBody>
                    <a:bodyPr/>
                    <a:lstStyle/>
                    <a:p>
                      <a:r>
                        <a:rPr lang="ru-RU" dirty="0" smtClean="0"/>
                        <a:t>42 172,5	</a:t>
                      </a:r>
                      <a:endParaRPr lang="ru-RU" dirty="0"/>
                    </a:p>
                  </a:txBody>
                  <a:tcPr>
                    <a:lnR w="12700" cap="flat" cmpd="sng" algn="ctr">
                      <a:solidFill>
                        <a:schemeClr val="tx1"/>
                      </a:solidFill>
                      <a:prstDash val="solid"/>
                      <a:round/>
                      <a:headEnd type="none" w="med" len="med"/>
                      <a:tailEnd type="none" w="med" len="med"/>
                    </a:lnR>
                  </a:tcPr>
                </a:tc>
                <a:tc>
                  <a:txBody>
                    <a:bodyPr/>
                    <a:lstStyle/>
                    <a:p>
                      <a:r>
                        <a:rPr lang="ru-RU" dirty="0" smtClean="0"/>
                        <a:t>39,3</a:t>
                      </a:r>
                    </a:p>
                    <a:p>
                      <a:endParaRPr lang="ru-RU" dirty="0"/>
                    </a:p>
                  </a:txBody>
                  <a:tcPr>
                    <a:lnL w="12700" cap="flat" cmpd="sng" algn="ctr">
                      <a:solidFill>
                        <a:schemeClr val="tx1"/>
                      </a:solidFill>
                      <a:prstDash val="solid"/>
                      <a:round/>
                      <a:headEnd type="none" w="med" len="med"/>
                      <a:tailEnd type="none" w="med" len="med"/>
                    </a:lnL>
                  </a:tcPr>
                </a:tc>
                <a:tc>
                  <a:txBody>
                    <a:bodyPr/>
                    <a:lstStyle/>
                    <a:p>
                      <a:r>
                        <a:rPr lang="ru-RU" dirty="0" smtClean="0"/>
                        <a:t>16 726,8	</a:t>
                      </a:r>
                      <a:endParaRPr lang="ru-RU" dirty="0"/>
                    </a:p>
                  </a:txBody>
                  <a:tcPr>
                    <a:lnR w="12700" cap="flat" cmpd="sng" algn="ctr">
                      <a:solidFill>
                        <a:schemeClr val="tx1"/>
                      </a:solidFill>
                      <a:prstDash val="solid"/>
                      <a:round/>
                      <a:headEnd type="none" w="med" len="med"/>
                      <a:tailEnd type="none" w="med" len="med"/>
                    </a:lnR>
                  </a:tcPr>
                </a:tc>
                <a:tc>
                  <a:txBody>
                    <a:bodyPr/>
                    <a:lstStyle/>
                    <a:p>
                      <a:r>
                        <a:rPr lang="ru-RU" dirty="0" smtClean="0"/>
                        <a:t>30,7</a:t>
                      </a:r>
                    </a:p>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ru-RU" dirty="0" smtClean="0"/>
                        <a:t>9 175,6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ru-RU"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065569"/>
                  </a:ext>
                </a:extLst>
              </a:tr>
            </a:tbl>
          </a:graphicData>
        </a:graphic>
      </p:graphicFrame>
      <p:graphicFrame>
        <p:nvGraphicFramePr>
          <p:cNvPr id="8" name="Таблица 7"/>
          <p:cNvGraphicFramePr>
            <a:graphicFrameLocks noGrp="1"/>
          </p:cNvGraphicFramePr>
          <p:nvPr>
            <p:extLst/>
          </p:nvPr>
        </p:nvGraphicFramePr>
        <p:xfrm>
          <a:off x="8388425" y="2631192"/>
          <a:ext cx="588308" cy="365760"/>
        </p:xfrm>
        <a:graphic>
          <a:graphicData uri="http://schemas.openxmlformats.org/drawingml/2006/table">
            <a:tbl>
              <a:tblPr/>
              <a:tblGrid>
                <a:gridCol w="588308">
                  <a:extLst>
                    <a:ext uri="{9D8B030D-6E8A-4147-A177-3AD203B41FA5}">
                      <a16:colId xmlns:a16="http://schemas.microsoft.com/office/drawing/2014/main" val="3435165860"/>
                    </a:ext>
                  </a:extLst>
                </a:gridCol>
              </a:tblGrid>
              <a:tr h="360040">
                <a:tc>
                  <a:txBody>
                    <a:bodyPr/>
                    <a:lstStyle/>
                    <a:p>
                      <a:r>
                        <a:rPr lang="ru-RU" dirty="0" smtClean="0"/>
                        <a:t>8,6</a:t>
                      </a:r>
                      <a:endParaRPr lang="ru-RU"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575575310"/>
                  </a:ext>
                </a:extLst>
              </a:tr>
            </a:tbl>
          </a:graphicData>
        </a:graphic>
      </p:graphicFrame>
    </p:spTree>
    <p:extLst>
      <p:ext uri="{BB962C8B-B14F-4D97-AF65-F5344CB8AC3E}">
        <p14:creationId xmlns:p14="http://schemas.microsoft.com/office/powerpoint/2010/main" val="3970605250"/>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smtClean="0">
                <a:solidFill>
                  <a:schemeClr val="accent2">
                    <a:lumMod val="50000"/>
                  </a:schemeClr>
                </a:solidFill>
              </a:rPr>
              <a:t>Социально-экономические </a:t>
            </a:r>
            <a:r>
              <a:rPr lang="ru-RU" sz="3600" b="1" dirty="0">
                <a:solidFill>
                  <a:schemeClr val="accent2">
                    <a:lumMod val="50000"/>
                  </a:schemeClr>
                </a:solidFill>
              </a:rPr>
              <a:t>последствия бюджетного дефицита и государственного долга:</a:t>
            </a:r>
            <a:br>
              <a:rPr lang="ru-RU" sz="3600" b="1" dirty="0">
                <a:solidFill>
                  <a:schemeClr val="accent2">
                    <a:lumMod val="50000"/>
                  </a:schemeClr>
                </a:solidFill>
              </a:rPr>
            </a:br>
            <a:endParaRPr lang="ru-RU" sz="3600" b="1" dirty="0">
              <a:solidFill>
                <a:schemeClr val="accent2">
                  <a:lumMod val="50000"/>
                </a:schemeClr>
              </a:solidFill>
            </a:endParaRPr>
          </a:p>
        </p:txBody>
      </p:sp>
      <p:sp>
        <p:nvSpPr>
          <p:cNvPr id="3" name="Объект 2"/>
          <p:cNvSpPr>
            <a:spLocks noGrp="1"/>
          </p:cNvSpPr>
          <p:nvPr>
            <p:ph idx="1"/>
          </p:nvPr>
        </p:nvSpPr>
        <p:spPr/>
        <p:txBody>
          <a:bodyPr>
            <a:normAutofit fontScale="92500" lnSpcReduction="20000"/>
          </a:bodyPr>
          <a:lstStyle/>
          <a:p>
            <a:pPr algn="just"/>
            <a:r>
              <a:rPr lang="ru-RU" dirty="0"/>
              <a:t>Рост государственного долга может сократить запас капитала в экономике</a:t>
            </a:r>
            <a:r>
              <a:rPr lang="ru-RU" dirty="0" smtClean="0"/>
              <a:t>.</a:t>
            </a:r>
          </a:p>
          <a:p>
            <a:pPr algn="just"/>
            <a:r>
              <a:rPr lang="ru-RU" dirty="0"/>
              <a:t>Процентные платежи по государственному долгу могут стать непомерно большими. Правительству приходится регулярно выплачивать проценты по долгу. Одним из вариантов решения этой проблемы является увеличение налогов</a:t>
            </a:r>
            <a:r>
              <a:rPr lang="ru-RU" dirty="0" smtClean="0"/>
              <a:t>.</a:t>
            </a:r>
          </a:p>
          <a:p>
            <a:pPr algn="just"/>
            <a:r>
              <a:rPr lang="ru-RU" dirty="0" smtClean="0"/>
              <a:t>финансирование </a:t>
            </a:r>
            <a:r>
              <a:rPr lang="ru-RU" dirty="0"/>
              <a:t>дефицита госбюджета </a:t>
            </a:r>
            <a:r>
              <a:rPr lang="ru-RU" dirty="0" smtClean="0"/>
              <a:t>через эмиссию </a:t>
            </a:r>
            <a:r>
              <a:rPr lang="ru-RU" dirty="0"/>
              <a:t>денег, в конечном счете, </a:t>
            </a:r>
            <a:r>
              <a:rPr lang="ru-RU" i="1" dirty="0"/>
              <a:t>может привести к инфляции</a:t>
            </a:r>
            <a:r>
              <a:rPr lang="ru-RU" dirty="0"/>
              <a:t>,</a:t>
            </a:r>
          </a:p>
        </p:txBody>
      </p:sp>
    </p:spTree>
    <p:extLst>
      <p:ext uri="{BB962C8B-B14F-4D97-AF65-F5344CB8AC3E}">
        <p14:creationId xmlns:p14="http://schemas.microsoft.com/office/powerpoint/2010/main" val="3879913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grpSp>
        <p:nvGrpSpPr>
          <p:cNvPr id="5" name="Group 1"/>
          <p:cNvGrpSpPr>
            <a:grpSpLocks noChangeAspect="1"/>
          </p:cNvGrpSpPr>
          <p:nvPr/>
        </p:nvGrpSpPr>
        <p:grpSpPr bwMode="auto">
          <a:xfrm>
            <a:off x="188888" y="1727568"/>
            <a:ext cx="8584922" cy="5130432"/>
            <a:chOff x="2421" y="2709"/>
            <a:chExt cx="7529" cy="4500"/>
          </a:xfrm>
        </p:grpSpPr>
        <p:sp>
          <p:nvSpPr>
            <p:cNvPr id="6" name="AutoShape 14"/>
            <p:cNvSpPr>
              <a:spLocks noChangeAspect="1" noChangeArrowheads="1" noTextEdit="1"/>
            </p:cNvSpPr>
            <p:nvPr/>
          </p:nvSpPr>
          <p:spPr bwMode="auto">
            <a:xfrm>
              <a:off x="2421" y="2709"/>
              <a:ext cx="7529" cy="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7" name="Line 13"/>
            <p:cNvSpPr>
              <a:spLocks noChangeShapeType="1"/>
            </p:cNvSpPr>
            <p:nvPr/>
          </p:nvSpPr>
          <p:spPr bwMode="auto">
            <a:xfrm flipH="1">
              <a:off x="3012" y="2709"/>
              <a:ext cx="3099" cy="4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8" name="Line 12"/>
            <p:cNvSpPr>
              <a:spLocks noChangeShapeType="1"/>
            </p:cNvSpPr>
            <p:nvPr/>
          </p:nvSpPr>
          <p:spPr bwMode="auto">
            <a:xfrm flipV="1">
              <a:off x="3012" y="6991"/>
              <a:ext cx="62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9" name="Line 11"/>
            <p:cNvSpPr>
              <a:spLocks noChangeShapeType="1"/>
            </p:cNvSpPr>
            <p:nvPr/>
          </p:nvSpPr>
          <p:spPr bwMode="auto">
            <a:xfrm>
              <a:off x="5226" y="3890"/>
              <a:ext cx="17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0" name="Line 10"/>
            <p:cNvSpPr>
              <a:spLocks noChangeShapeType="1"/>
            </p:cNvSpPr>
            <p:nvPr/>
          </p:nvSpPr>
          <p:spPr bwMode="auto">
            <a:xfrm>
              <a:off x="4783" y="4629"/>
              <a:ext cx="28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1" name="Line 9"/>
            <p:cNvSpPr>
              <a:spLocks noChangeShapeType="1"/>
            </p:cNvSpPr>
            <p:nvPr/>
          </p:nvSpPr>
          <p:spPr bwMode="auto">
            <a:xfrm>
              <a:off x="4192" y="5366"/>
              <a:ext cx="38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2" name="Line 8"/>
            <p:cNvSpPr>
              <a:spLocks noChangeShapeType="1"/>
            </p:cNvSpPr>
            <p:nvPr/>
          </p:nvSpPr>
          <p:spPr bwMode="auto">
            <a:xfrm>
              <a:off x="3602" y="6253"/>
              <a:ext cx="51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dirty="0"/>
            </a:p>
          </p:txBody>
        </p:sp>
        <p:sp>
          <p:nvSpPr>
            <p:cNvPr id="13" name="Text Box 7"/>
            <p:cNvSpPr txBox="1">
              <a:spLocks noChangeArrowheads="1"/>
            </p:cNvSpPr>
            <p:nvPr/>
          </p:nvSpPr>
          <p:spPr bwMode="auto">
            <a:xfrm>
              <a:off x="5226" y="3152"/>
              <a:ext cx="1918"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Потребность</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a:t>
              </a:r>
              <a:endParaRPr kumimoji="0" 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самоактуализации</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6"/>
            <p:cNvSpPr txBox="1">
              <a:spLocks noChangeArrowheads="1"/>
            </p:cNvSpPr>
            <p:nvPr/>
          </p:nvSpPr>
          <p:spPr bwMode="auto">
            <a:xfrm>
              <a:off x="4931" y="4038"/>
              <a:ext cx="2362"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Потребность в самоутверждении</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 Box 5"/>
            <p:cNvSpPr txBox="1">
              <a:spLocks noChangeArrowheads="1"/>
            </p:cNvSpPr>
            <p:nvPr/>
          </p:nvSpPr>
          <p:spPr bwMode="auto">
            <a:xfrm>
              <a:off x="4783" y="4776"/>
              <a:ext cx="295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Социальные потребности</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 Box 4"/>
            <p:cNvSpPr txBox="1">
              <a:spLocks noChangeArrowheads="1"/>
            </p:cNvSpPr>
            <p:nvPr/>
          </p:nvSpPr>
          <p:spPr bwMode="auto">
            <a:xfrm>
              <a:off x="4192" y="5515"/>
              <a:ext cx="3543"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Потребность в безопасности</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Text Box 3"/>
            <p:cNvSpPr txBox="1">
              <a:spLocks noChangeArrowheads="1"/>
            </p:cNvSpPr>
            <p:nvPr/>
          </p:nvSpPr>
          <p:spPr bwMode="auto">
            <a:xfrm>
              <a:off x="3512" y="6396"/>
              <a:ext cx="541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Физиологические потребности</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2"/>
            <p:cNvSpPr>
              <a:spLocks noChangeShapeType="1"/>
            </p:cNvSpPr>
            <p:nvPr/>
          </p:nvSpPr>
          <p:spPr bwMode="auto">
            <a:xfrm>
              <a:off x="6141" y="2709"/>
              <a:ext cx="3120" cy="43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1" name="Заголовок 20"/>
          <p:cNvSpPr>
            <a:spLocks noGrp="1"/>
          </p:cNvSpPr>
          <p:nvPr>
            <p:ph type="title"/>
          </p:nvPr>
        </p:nvSpPr>
        <p:spPr/>
        <p:txBody>
          <a:bodyPr/>
          <a:lstStyle/>
          <a:p>
            <a:r>
              <a:rPr lang="ru-RU" dirty="0" smtClean="0"/>
              <a:t>Пирамида </a:t>
            </a:r>
            <a:r>
              <a:rPr lang="ru-RU" dirty="0" err="1" smtClean="0"/>
              <a:t>Маслоу</a:t>
            </a:r>
            <a:endParaRPr lang="ru-RU" dirty="0"/>
          </a:p>
        </p:txBody>
      </p:sp>
    </p:spTree>
    <p:extLst>
      <p:ext uri="{BB962C8B-B14F-4D97-AF65-F5344CB8AC3E}">
        <p14:creationId xmlns:p14="http://schemas.microsoft.com/office/powerpoint/2010/main" val="116121743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i="1" dirty="0"/>
              <a:t>Качество бюджетного дефицита</a:t>
            </a:r>
            <a:r>
              <a:rPr lang="ru-RU" dirty="0"/>
              <a:t> может быть различным и определяется:</a:t>
            </a:r>
            <a:br>
              <a:rPr lang="ru-RU" dirty="0"/>
            </a:br>
            <a:endParaRPr lang="ru-RU" dirty="0"/>
          </a:p>
        </p:txBody>
      </p:sp>
      <p:sp>
        <p:nvSpPr>
          <p:cNvPr id="3" name="Объект 2"/>
          <p:cNvSpPr>
            <a:spLocks noGrp="1"/>
          </p:cNvSpPr>
          <p:nvPr>
            <p:ph idx="1"/>
          </p:nvPr>
        </p:nvSpPr>
        <p:spPr/>
        <p:txBody>
          <a:bodyPr/>
          <a:lstStyle/>
          <a:p>
            <a:r>
              <a:rPr lang="ru-RU" dirty="0" smtClean="0"/>
              <a:t>необходимостью </a:t>
            </a:r>
            <a:r>
              <a:rPr lang="ru-RU" dirty="0"/>
              <a:t>вложения крупных средств в развитие экономики;</a:t>
            </a:r>
          </a:p>
          <a:p>
            <a:r>
              <a:rPr lang="ru-RU" dirty="0"/>
              <a:t>чрезвычайными обстоятельствами (война, стихийное бедствие и др.);</a:t>
            </a:r>
          </a:p>
          <a:p>
            <a:r>
              <a:rPr lang="ru-RU" dirty="0"/>
              <a:t>различного рода процессами в экономике.</a:t>
            </a:r>
          </a:p>
          <a:p>
            <a:endParaRPr lang="ru-RU" dirty="0"/>
          </a:p>
        </p:txBody>
      </p:sp>
    </p:spTree>
    <p:extLst>
      <p:ext uri="{BB962C8B-B14F-4D97-AF65-F5344CB8AC3E}">
        <p14:creationId xmlns:p14="http://schemas.microsoft.com/office/powerpoint/2010/main" val="1629261933"/>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2700" b="1" i="1" dirty="0"/>
              <a:t>Финансирование дефицита бюджета</a:t>
            </a:r>
            <a:r>
              <a:rPr lang="ru-RU" sz="2700" b="1" dirty="0"/>
              <a:t> представляет собой его покрытие за счет внутренних и внешних заимствований.</a:t>
            </a:r>
            <a:r>
              <a:rPr lang="ru-RU" dirty="0"/>
              <a:t> </a:t>
            </a:r>
          </a:p>
        </p:txBody>
      </p:sp>
      <p:sp>
        <p:nvSpPr>
          <p:cNvPr id="3" name="Объект 2"/>
          <p:cNvSpPr>
            <a:spLocks noGrp="1"/>
          </p:cNvSpPr>
          <p:nvPr>
            <p:ph idx="1"/>
          </p:nvPr>
        </p:nvSpPr>
        <p:spPr/>
        <p:txBody>
          <a:bodyPr>
            <a:normAutofit fontScale="77500" lnSpcReduction="20000"/>
          </a:bodyPr>
          <a:lstStyle/>
          <a:p>
            <a:pPr algn="just"/>
            <a:r>
              <a:rPr lang="ru-RU" b="1" smtClean="0"/>
              <a:t>Внутренними</a:t>
            </a:r>
            <a:r>
              <a:rPr lang="ru-RU" dirty="0"/>
              <a:t> источниками покрытия дефицита бюджета являются кредиты, получаемые государством от кредитных организаций в валюте этого государства; государственные займы, осуществляемые посредством выпуска ценных бумаг от имени государства; бюджетные ссуды, полученные от бюджетов других уровней.</a:t>
            </a:r>
            <a:r>
              <a:rPr lang="ru-RU"/>
              <a:t> </a:t>
            </a:r>
            <a:endParaRPr lang="ru-RU" smtClean="0"/>
          </a:p>
          <a:p>
            <a:pPr algn="just"/>
            <a:r>
              <a:rPr lang="ru-RU" b="1" smtClean="0"/>
              <a:t>Внешние</a:t>
            </a:r>
            <a:r>
              <a:rPr lang="ru-RU" dirty="0"/>
              <a:t> источники финансирования бюджета – это кредиты правительств иностранных государств, международных финансовых организаций, иностранных организаций, предоставленные в иностранной валюте; государственные займы, осуществляемые в иностранной валюте путем выпуска ценных бумаг от имени государства.</a:t>
            </a:r>
          </a:p>
        </p:txBody>
      </p:sp>
    </p:spTree>
    <p:extLst>
      <p:ext uri="{BB962C8B-B14F-4D97-AF65-F5344CB8AC3E}">
        <p14:creationId xmlns:p14="http://schemas.microsoft.com/office/powerpoint/2010/main" val="1860973033"/>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Дефицит государственного бюджета и его виды</a:t>
            </a:r>
            <a:br>
              <a:rPr lang="ru-RU" b="1" dirty="0"/>
            </a:br>
            <a:endParaRPr lang="ru-RU" dirty="0"/>
          </a:p>
        </p:txBody>
      </p:sp>
      <p:sp>
        <p:nvSpPr>
          <p:cNvPr id="3" name="Объект 2"/>
          <p:cNvSpPr>
            <a:spLocks noGrp="1"/>
          </p:cNvSpPr>
          <p:nvPr>
            <p:ph idx="1"/>
          </p:nvPr>
        </p:nvSpPr>
        <p:spPr/>
        <p:txBody>
          <a:bodyPr>
            <a:normAutofit fontScale="92500"/>
          </a:bodyPr>
          <a:lstStyle/>
          <a:p>
            <a:r>
              <a:rPr lang="ru-RU" dirty="0"/>
              <a:t>Различают </a:t>
            </a:r>
            <a:r>
              <a:rPr lang="ru-RU" b="1" dirty="0"/>
              <a:t>структурный, циклический и фактический </a:t>
            </a:r>
            <a:r>
              <a:rPr lang="ru-RU" dirty="0"/>
              <a:t>бюджетный дефицит. Структурный дефицит представляет собой разницу между государственными расходами и доходами бюджета, которые поступили бы в него в условиях полной занятости ресурсов при существующей системе налогообложения:</a:t>
            </a:r>
          </a:p>
          <a:p>
            <a:r>
              <a:rPr lang="ru-RU" dirty="0"/>
              <a:t/>
            </a:r>
            <a:br>
              <a:rPr lang="ru-RU" dirty="0"/>
            </a:br>
            <a:endParaRPr lang="ru-RU" dirty="0"/>
          </a:p>
        </p:txBody>
      </p:sp>
    </p:spTree>
    <p:extLst>
      <p:ext uri="{BB962C8B-B14F-4D97-AF65-F5344CB8AC3E}">
        <p14:creationId xmlns:p14="http://schemas.microsoft.com/office/powerpoint/2010/main" val="260919951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pic>
        <p:nvPicPr>
          <p:cNvPr id="6" name="Объект 5"/>
          <p:cNvPicPr>
            <a:picLocks noGrp="1" noChangeAspect="1"/>
          </p:cNvPicPr>
          <p:nvPr>
            <p:ph idx="1"/>
          </p:nvPr>
        </p:nvPicPr>
        <p:blipFill>
          <a:blip r:embed="rId2"/>
          <a:stretch>
            <a:fillRect/>
          </a:stretch>
        </p:blipFill>
        <p:spPr>
          <a:xfrm>
            <a:off x="457200" y="1417638"/>
            <a:ext cx="8686800" cy="4747666"/>
          </a:xfrm>
          <a:prstGeom prst="rect">
            <a:avLst/>
          </a:prstGeom>
        </p:spPr>
      </p:pic>
    </p:spTree>
    <p:extLst>
      <p:ext uri="{BB962C8B-B14F-4D97-AF65-F5344CB8AC3E}">
        <p14:creationId xmlns:p14="http://schemas.microsoft.com/office/powerpoint/2010/main" val="2120970272"/>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Циклический дефицит – это разность между фактическим дефицитом и структурным дефицитом:</a:t>
            </a:r>
          </a:p>
        </p:txBody>
      </p:sp>
    </p:spTree>
    <p:extLst>
      <p:ext uri="{BB962C8B-B14F-4D97-AF65-F5344CB8AC3E}">
        <p14:creationId xmlns:p14="http://schemas.microsoft.com/office/powerpoint/2010/main" val="290928540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359025" y="2276872"/>
            <a:ext cx="8784975" cy="3974306"/>
          </a:xfrm>
          <a:prstGeom prst="rect">
            <a:avLst/>
          </a:prstGeom>
        </p:spPr>
      </p:pic>
    </p:spTree>
    <p:extLst>
      <p:ext uri="{BB962C8B-B14F-4D97-AF65-F5344CB8AC3E}">
        <p14:creationId xmlns:p14="http://schemas.microsoft.com/office/powerpoint/2010/main" val="43895359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ru-RU" dirty="0"/>
              <a:t>Во время спада </a:t>
            </a:r>
            <a:r>
              <a:rPr lang="ru-RU" b="1" dirty="0"/>
              <a:t>фактический </a:t>
            </a:r>
            <a:r>
              <a:rPr lang="ru-RU" dirty="0"/>
              <a:t>дефицит больше структурного, поскольку к структурному дефициту добавляется циклический, так как при рецессии Y &lt; Y</a:t>
            </a:r>
            <a:r>
              <a:rPr lang="ru-RU" dirty="0" smtClean="0"/>
              <a:t>*.</a:t>
            </a:r>
          </a:p>
          <a:p>
            <a:pPr algn="just"/>
            <a:r>
              <a:rPr lang="ru-RU" dirty="0" smtClean="0"/>
              <a:t> </a:t>
            </a:r>
            <a:r>
              <a:rPr lang="ru-RU" dirty="0"/>
              <a:t>В период подъема </a:t>
            </a:r>
            <a:r>
              <a:rPr lang="ru-RU" b="1" dirty="0"/>
              <a:t>фактический</a:t>
            </a:r>
            <a:r>
              <a:rPr lang="ru-RU" dirty="0"/>
              <a:t> дефицит меньше структурного на абсолютную величину циклического дефицита, поскольку при буме Y &gt; Y*. </a:t>
            </a:r>
            <a:r>
              <a:rPr lang="ru-RU" b="1" dirty="0">
                <a:solidFill>
                  <a:srgbClr val="FF0000"/>
                </a:solidFill>
              </a:rPr>
              <a:t>Структурный дефицит является следствием стимулирующей дискреционной фискальной политики, а циклический дефицит – это результат автоматической фискальной политики, следствие действия встроенных стабилизаторов.</a:t>
            </a:r>
          </a:p>
        </p:txBody>
      </p:sp>
    </p:spTree>
    <p:extLst>
      <p:ext uri="{BB962C8B-B14F-4D97-AF65-F5344CB8AC3E}">
        <p14:creationId xmlns:p14="http://schemas.microsoft.com/office/powerpoint/2010/main" val="941855066"/>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Выделяют также текущий дефицит бюджета и первичный дефицит. Текущий бюджетный дефицит представляет собой общий дефицит государственного бюджета. </a:t>
            </a:r>
            <a:r>
              <a:rPr lang="ru-RU"/>
              <a:t>Первичный дефицит – это разница между общим (текущим) дефицитом и суммой выплат по обслуживанию государственного долга.</a:t>
            </a:r>
          </a:p>
        </p:txBody>
      </p:sp>
    </p:spTree>
    <p:extLst>
      <p:ext uri="{BB962C8B-B14F-4D97-AF65-F5344CB8AC3E}">
        <p14:creationId xmlns:p14="http://schemas.microsoft.com/office/powerpoint/2010/main" val="160199017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62500" lnSpcReduction="20000"/>
          </a:bodyPr>
          <a:lstStyle/>
          <a:p>
            <a:r>
              <a:rPr lang="ru-RU" dirty="0"/>
              <a:t> Принципы налогообложения стали представлять собой систему, которая учитывала интересы и налогоплательщиков, и государства с приоритетом последнего. Таким образом, финансовая наука поставила вопрос о сбалансированности финансовых интересов государства и </a:t>
            </a:r>
            <a:r>
              <a:rPr lang="ru-RU" dirty="0" err="1"/>
              <a:t>налогоплательщиков.Принципы</a:t>
            </a:r>
            <a:r>
              <a:rPr lang="ru-RU" dirty="0"/>
              <a:t> налогообложения, разработанные в XVIII—XIX вв., с учетом реалий экономической и финансовой теории и практики XX в. не утратили своего значения и сформулированы следующим образом: «Справедливость налогообложения в вертикальном и горизонтальном аспектах. </a:t>
            </a:r>
            <a:r>
              <a:rPr lang="ru-RU" b="1" dirty="0">
                <a:solidFill>
                  <a:srgbClr val="FF0000"/>
                </a:solidFill>
              </a:rPr>
              <a:t>Справедливость налогообложения в вертикальном разрезе </a:t>
            </a:r>
            <a:r>
              <a:rPr lang="ru-RU" dirty="0"/>
              <a:t>означает, что налог должен взиматься в строгом соответствии с материальными возможностями конкретного лица, т.е. что с повышением дохода ставка налога увеличивается. </a:t>
            </a:r>
            <a:r>
              <a:rPr lang="ru-RU" b="1" dirty="0">
                <a:solidFill>
                  <a:srgbClr val="FF0000"/>
                </a:solidFill>
              </a:rPr>
              <a:t>Справедливость налогообложения в горизонтальном разрезе </a:t>
            </a:r>
            <a:r>
              <a:rPr lang="ru-RU" dirty="0"/>
              <a:t>— это принцип, предполагающий единую налоговую ставку для лиц с одинаковыми доходами. </a:t>
            </a:r>
          </a:p>
        </p:txBody>
      </p:sp>
    </p:spTree>
    <p:extLst>
      <p:ext uri="{BB962C8B-B14F-4D97-AF65-F5344CB8AC3E}">
        <p14:creationId xmlns:p14="http://schemas.microsoft.com/office/powerpoint/2010/main" val="383237132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Экономический рост</a:t>
            </a:r>
            <a:endParaRPr lang="ru-RU" dirty="0"/>
          </a:p>
        </p:txBody>
      </p:sp>
      <p:sp>
        <p:nvSpPr>
          <p:cNvPr id="3" name="Подзаголовок 2"/>
          <p:cNvSpPr>
            <a:spLocks noGrp="1"/>
          </p:cNvSpPr>
          <p:nvPr>
            <p:ph type="subTitle" idx="1"/>
          </p:nvPr>
        </p:nvSpPr>
        <p:spPr/>
        <p:txBody>
          <a:bodyPr/>
          <a:lstStyle/>
          <a:p>
            <a:r>
              <a:rPr lang="ru-RU" smtClean="0"/>
              <a:t>Тема 12</a:t>
            </a:r>
            <a:endParaRPr lang="ru-RU"/>
          </a:p>
        </p:txBody>
      </p:sp>
    </p:spTree>
    <p:extLst>
      <p:ext uri="{BB962C8B-B14F-4D97-AF65-F5344CB8AC3E}">
        <p14:creationId xmlns:p14="http://schemas.microsoft.com/office/powerpoint/2010/main" val="272290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0" y="1600200"/>
            <a:ext cx="8229600" cy="4525963"/>
          </a:xfrm>
        </p:spPr>
        <p:txBody>
          <a:bodyPr/>
          <a:lstStyle/>
          <a:p>
            <a:pPr algn="just" eaLnBrk="1" hangingPunct="1">
              <a:buFontTx/>
              <a:buNone/>
            </a:pPr>
            <a:r>
              <a:rPr lang="ru-RU" b="1" i="1" dirty="0" smtClean="0"/>
              <a:t>Экономическая теория(экономика)</a:t>
            </a:r>
            <a:r>
              <a:rPr lang="ru-RU" b="1" dirty="0" smtClean="0"/>
              <a:t> - </a:t>
            </a:r>
            <a:r>
              <a:rPr lang="ru-RU" dirty="0" smtClean="0"/>
              <a:t>наука, которая изучает поведение людей 0с точки зрения отношений между их целями и ограниченными средствами, допускающими альтернативное использование. </a:t>
            </a:r>
          </a:p>
        </p:txBody>
      </p:sp>
    </p:spTree>
    <p:extLst>
      <p:ext uri="{BB962C8B-B14F-4D97-AF65-F5344CB8AC3E}">
        <p14:creationId xmlns:p14="http://schemas.microsoft.com/office/powerpoint/2010/main" val="2681543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Законы </a:t>
            </a:r>
            <a:r>
              <a:rPr lang="ru-RU" dirty="0" err="1" smtClean="0"/>
              <a:t>Госсена</a:t>
            </a:r>
            <a:endParaRPr lang="ru-RU" dirty="0"/>
          </a:p>
        </p:txBody>
      </p:sp>
      <p:sp>
        <p:nvSpPr>
          <p:cNvPr id="5" name="Текст 4"/>
          <p:cNvSpPr>
            <a:spLocks noGrp="1"/>
          </p:cNvSpPr>
          <p:nvPr>
            <p:ph type="body" idx="1"/>
          </p:nvPr>
        </p:nvSpPr>
        <p:spPr/>
        <p:txBody>
          <a:bodyPr/>
          <a:lstStyle/>
          <a:p>
            <a:r>
              <a:rPr lang="ru-RU" dirty="0" smtClean="0"/>
              <a:t>Первый закон</a:t>
            </a:r>
            <a:endParaRPr lang="ru-RU" dirty="0"/>
          </a:p>
        </p:txBody>
      </p:sp>
      <p:sp>
        <p:nvSpPr>
          <p:cNvPr id="6" name="Объект 5"/>
          <p:cNvSpPr>
            <a:spLocks noGrp="1"/>
          </p:cNvSpPr>
          <p:nvPr>
            <p:ph sz="half" idx="2"/>
          </p:nvPr>
        </p:nvSpPr>
        <p:spPr/>
        <p:txBody>
          <a:bodyPr/>
          <a:lstStyle/>
          <a:p>
            <a:pPr algn="just"/>
            <a:r>
              <a:rPr lang="ru-RU" dirty="0"/>
              <a:t>интенсивность удовольствия вначале высокая, затем снижается и становится нулевой. Кроме того, интенсивность и продолжительность удовольствия уменьшаются тем быстрее, чем быстрее происходит повторение.</a:t>
            </a:r>
          </a:p>
          <a:p>
            <a:endParaRPr lang="ru-RU" dirty="0"/>
          </a:p>
        </p:txBody>
      </p:sp>
      <p:sp>
        <p:nvSpPr>
          <p:cNvPr id="7" name="Текст 6"/>
          <p:cNvSpPr>
            <a:spLocks noGrp="1"/>
          </p:cNvSpPr>
          <p:nvPr>
            <p:ph type="body" sz="quarter" idx="3"/>
          </p:nvPr>
        </p:nvSpPr>
        <p:spPr/>
        <p:txBody>
          <a:bodyPr/>
          <a:lstStyle/>
          <a:p>
            <a:pPr algn="ctr"/>
            <a:r>
              <a:rPr lang="ru-RU" dirty="0" smtClean="0"/>
              <a:t>Второй закон</a:t>
            </a:r>
            <a:endParaRPr lang="ru-RU" dirty="0"/>
          </a:p>
        </p:txBody>
      </p:sp>
      <p:sp>
        <p:nvSpPr>
          <p:cNvPr id="8" name="Объект 7"/>
          <p:cNvSpPr>
            <a:spLocks noGrp="1"/>
          </p:cNvSpPr>
          <p:nvPr>
            <p:ph sz="quarter" idx="4"/>
          </p:nvPr>
        </p:nvSpPr>
        <p:spPr/>
        <p:txBody>
          <a:bodyPr>
            <a:normAutofit fontScale="70000" lnSpcReduction="20000"/>
          </a:bodyPr>
          <a:lstStyle/>
          <a:p>
            <a:pPr algn="just"/>
            <a:r>
              <a:rPr lang="ru-RU" dirty="0"/>
              <a:t>Второй закон отражает не только количественный рост потребностей, но и изменение их структуры, качественное совершенствование, расширение круга потребностей, развитие взаимозаменяемости. Это – закон возвышения потребностей.</a:t>
            </a:r>
          </a:p>
          <a:p>
            <a:pPr algn="just"/>
            <a:r>
              <a:rPr lang="ru-RU" b="1" i="1" dirty="0"/>
              <a:t>Закон возвышения</a:t>
            </a:r>
            <a:r>
              <a:rPr lang="ru-RU" dirty="0"/>
              <a:t> </a:t>
            </a:r>
            <a:r>
              <a:rPr lang="ru-RU" b="1" i="1" dirty="0"/>
              <a:t>потребностей</a:t>
            </a:r>
            <a:r>
              <a:rPr lang="ru-RU" dirty="0"/>
              <a:t> – закон развития общества, выражающий рост и совершенствование его потребностей с развитием производственных сил и культуры. В ходе развития общества растут и видоизменяются потребности его членов. </a:t>
            </a:r>
          </a:p>
        </p:txBody>
      </p:sp>
    </p:spTree>
    <p:extLst>
      <p:ext uri="{BB962C8B-B14F-4D97-AF65-F5344CB8AC3E}">
        <p14:creationId xmlns:p14="http://schemas.microsoft.com/office/powerpoint/2010/main" val="122462228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Объект 2"/>
          <p:cNvSpPr>
            <a:spLocks noGrp="1"/>
          </p:cNvSpPr>
          <p:nvPr>
            <p:ph idx="1"/>
          </p:nvPr>
        </p:nvSpPr>
        <p:spPr/>
        <p:txBody>
          <a:bodyPr/>
          <a:lstStyle/>
          <a:p>
            <a:pPr marL="385763" indent="-385763">
              <a:buFont typeface="+mj-lt"/>
              <a:buAutoNum type="arabicPeriod"/>
            </a:pPr>
            <a:r>
              <a:rPr lang="ru-RU" dirty="0" smtClean="0"/>
              <a:t>Содержание и показатели экономического роста</a:t>
            </a:r>
          </a:p>
          <a:p>
            <a:pPr marL="385763" indent="-385763">
              <a:buFont typeface="+mj-lt"/>
              <a:buAutoNum type="arabicPeriod"/>
            </a:pPr>
            <a:r>
              <a:rPr lang="ru-RU" dirty="0" smtClean="0"/>
              <a:t>Типы, источники и факторы экономического роста. Инновационное развитие.</a:t>
            </a:r>
          </a:p>
          <a:p>
            <a:pPr marL="385763" indent="-385763">
              <a:buFont typeface="+mj-lt"/>
              <a:buAutoNum type="arabicPeriod"/>
            </a:pPr>
            <a:r>
              <a:rPr lang="ru-RU" dirty="0" smtClean="0"/>
              <a:t>Особенности экономического роста в Республике Беларусь</a:t>
            </a:r>
          </a:p>
          <a:p>
            <a:endParaRPr lang="ru-RU" dirty="0"/>
          </a:p>
        </p:txBody>
      </p:sp>
    </p:spTree>
    <p:extLst>
      <p:ext uri="{BB962C8B-B14F-4D97-AF65-F5344CB8AC3E}">
        <p14:creationId xmlns:p14="http://schemas.microsoft.com/office/powerpoint/2010/main" val="283905553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Экономический рост</a:t>
            </a:r>
            <a:endParaRPr lang="ru-RU" dirty="0"/>
          </a:p>
        </p:txBody>
      </p:sp>
      <p:sp>
        <p:nvSpPr>
          <p:cNvPr id="3" name="Объект 2"/>
          <p:cNvSpPr>
            <a:spLocks noGrp="1"/>
          </p:cNvSpPr>
          <p:nvPr>
            <p:ph idx="1"/>
          </p:nvPr>
        </p:nvSpPr>
        <p:spPr/>
        <p:txBody>
          <a:bodyPr/>
          <a:lstStyle/>
          <a:p>
            <a:pPr marL="0" indent="0">
              <a:buNone/>
            </a:pPr>
            <a:r>
              <a:rPr lang="ru-RU" dirty="0" smtClean="0"/>
              <a:t> - это рост реального дохода в экономике (рост реального ВВП);</a:t>
            </a:r>
          </a:p>
          <a:p>
            <a:pPr marL="0" indent="0">
              <a:buNone/>
            </a:pPr>
            <a:r>
              <a:rPr lang="ru-RU" dirty="0" smtClean="0"/>
              <a:t>- это рост реального дохода на душу населения страны. </a:t>
            </a:r>
            <a:endParaRPr lang="ru-RU" dirty="0"/>
          </a:p>
        </p:txBody>
      </p:sp>
    </p:spTree>
    <p:extLst>
      <p:ext uri="{BB962C8B-B14F-4D97-AF65-F5344CB8AC3E}">
        <p14:creationId xmlns:p14="http://schemas.microsoft.com/office/powerpoint/2010/main" val="418268168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Взаимосвязи экономического роста </a:t>
            </a:r>
            <a:endParaRPr lang="ru-RU" dirty="0"/>
          </a:p>
        </p:txBody>
      </p:sp>
      <p:sp>
        <p:nvSpPr>
          <p:cNvPr id="3" name="Объект 2"/>
          <p:cNvSpPr>
            <a:spLocks noGrp="1"/>
          </p:cNvSpPr>
          <p:nvPr>
            <p:ph idx="1"/>
          </p:nvPr>
        </p:nvSpPr>
        <p:spPr/>
        <p:txBody>
          <a:bodyPr>
            <a:normAutofit fontScale="92500" lnSpcReduction="10000"/>
          </a:bodyPr>
          <a:lstStyle/>
          <a:p>
            <a:pPr marL="385763" indent="-385763">
              <a:buFont typeface="+mj-lt"/>
              <a:buAutoNum type="arabicPeriod"/>
            </a:pPr>
            <a:r>
              <a:rPr lang="ru-RU" dirty="0" smtClean="0">
                <a:solidFill>
                  <a:srgbClr val="FF0000"/>
                </a:solidFill>
              </a:rPr>
              <a:t>(ЭР←→ ДКП) Р</a:t>
            </a:r>
            <a:r>
              <a:rPr lang="ru-RU" dirty="0" smtClean="0"/>
              <a:t>ост реального ВВП и экспансионистская ДКП создаст условия для роста инфляции</a:t>
            </a:r>
          </a:p>
          <a:p>
            <a:pPr marL="385763" indent="-385763">
              <a:buFont typeface="+mj-lt"/>
              <a:buAutoNum type="arabicPeriod"/>
            </a:pPr>
            <a:r>
              <a:rPr lang="ru-RU" dirty="0" smtClean="0">
                <a:solidFill>
                  <a:srgbClr val="FF0000"/>
                </a:solidFill>
              </a:rPr>
              <a:t>(ЭР ←→ Е</a:t>
            </a:r>
            <a:r>
              <a:rPr lang="en-US" sz="1350" dirty="0">
                <a:solidFill>
                  <a:srgbClr val="FF0000"/>
                </a:solidFill>
              </a:rPr>
              <a:t>X</a:t>
            </a:r>
            <a:r>
              <a:rPr lang="ru-RU" dirty="0" smtClean="0">
                <a:solidFill>
                  <a:srgbClr val="FF0000"/>
                </a:solidFill>
              </a:rPr>
              <a:t>)</a:t>
            </a:r>
            <a:r>
              <a:rPr lang="en-US" dirty="0" smtClean="0"/>
              <a:t> </a:t>
            </a:r>
            <a:r>
              <a:rPr lang="ru-RU" dirty="0" smtClean="0"/>
              <a:t>рост определяется превышением экспорта над импортом при прочих равных условиях</a:t>
            </a:r>
          </a:p>
          <a:p>
            <a:pPr marL="385763" indent="-385763">
              <a:buFont typeface="+mj-lt"/>
              <a:buAutoNum type="arabicPeriod"/>
            </a:pPr>
            <a:r>
              <a:rPr lang="ru-RU" dirty="0" smtClean="0">
                <a:solidFill>
                  <a:srgbClr val="FF0000"/>
                </a:solidFill>
              </a:rPr>
              <a:t>(ЭР←→ </a:t>
            </a:r>
            <a:r>
              <a:rPr lang="ru-RU" dirty="0" err="1" smtClean="0">
                <a:solidFill>
                  <a:srgbClr val="FF0000"/>
                </a:solidFill>
              </a:rPr>
              <a:t>соцсправедливость</a:t>
            </a:r>
            <a:r>
              <a:rPr lang="ru-RU" dirty="0" smtClean="0">
                <a:solidFill>
                  <a:srgbClr val="FF0000"/>
                </a:solidFill>
              </a:rPr>
              <a:t>) </a:t>
            </a:r>
            <a:r>
              <a:rPr lang="ru-RU" dirty="0" smtClean="0"/>
              <a:t>Большой разрыв между высокодоходными и низкодоходными группами населения ведет к социальной напряженности</a:t>
            </a:r>
          </a:p>
          <a:p>
            <a:pPr marL="385763" indent="-385763">
              <a:buFont typeface="+mj-lt"/>
              <a:buAutoNum type="arabicPeriod"/>
            </a:pPr>
            <a:endParaRPr lang="ru-RU" dirty="0"/>
          </a:p>
        </p:txBody>
      </p:sp>
    </p:spTree>
    <p:extLst>
      <p:ext uri="{BB962C8B-B14F-4D97-AF65-F5344CB8AC3E}">
        <p14:creationId xmlns:p14="http://schemas.microsoft.com/office/powerpoint/2010/main" val="3487603878"/>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Экономический рост</a:t>
            </a:r>
            <a:endParaRPr lang="ru-RU" dirty="0"/>
          </a:p>
        </p:txBody>
      </p:sp>
      <mc:AlternateContent xmlns:mc="http://schemas.openxmlformats.org/markup-compatibility/2006">
        <mc:Choice xmlns:a14="http://schemas.microsoft.com/office/drawing/2010/main" Requires="a14">
          <p:sp>
            <p:nvSpPr>
              <p:cNvPr id="4" name="TextBox 3"/>
              <p:cNvSpPr txBox="1"/>
              <p:nvPr/>
            </p:nvSpPr>
            <p:spPr>
              <a:xfrm>
                <a:off x="2141730" y="3087703"/>
                <a:ext cx="5145420" cy="1409425"/>
              </a:xfrm>
              <a:prstGeom prst="rect">
                <a:avLst/>
              </a:prstGeom>
              <a:noFill/>
            </p:spPr>
            <p:txBody>
              <a:bodyPr wrap="square" rtlCol="0">
                <a:spAutoFit/>
              </a:bodyPr>
              <a:lstStyle/>
              <a:p>
                <a:pPr algn="ctr"/>
                <a:r>
                  <a:rPr lang="ru-RU" sz="2400" dirty="0"/>
                  <a:t>ЭР</a:t>
                </a:r>
                <a:r>
                  <a:rPr lang="en-US" sz="2400" dirty="0"/>
                  <a:t>t</a:t>
                </a:r>
                <a14:m>
                  <m:oMath xmlns:m="http://schemas.openxmlformats.org/officeDocument/2006/math">
                    <m:r>
                      <a:rPr lang="en-US" sz="2400" i="1">
                        <a:latin typeface="Cambria Math"/>
                      </a:rPr>
                      <m:t>=</m:t>
                    </m:r>
                    <m:r>
                      <a:rPr lang="ru-RU" sz="2400" i="1">
                        <a:latin typeface="Cambria Math"/>
                      </a:rPr>
                      <m:t>ВВП</m:t>
                    </m:r>
                    <m:r>
                      <a:rPr lang="en-US" sz="2400" i="1">
                        <a:latin typeface="Cambria Math"/>
                      </a:rPr>
                      <m:t>𝑡</m:t>
                    </m:r>
                    <m:r>
                      <a:rPr lang="en-US" sz="2400" i="1">
                        <a:effectLst>
                          <a:outerShdw blurRad="38100" dist="38100" dir="2700000" algn="tl">
                            <a:srgbClr val="000000">
                              <a:alpha val="43137"/>
                            </a:srgbClr>
                          </a:outerShdw>
                        </a:effectLst>
                        <a:latin typeface="Cambria Math"/>
                      </a:rPr>
                      <m:t>1</m:t>
                    </m:r>
                    <m:r>
                      <a:rPr lang="en-US" sz="2400" i="1">
                        <a:latin typeface="Cambria Math"/>
                      </a:rPr>
                      <m:t> −ВВП</m:t>
                    </m:r>
                    <m:r>
                      <a:rPr lang="en-US" sz="2400" i="1">
                        <a:latin typeface="Cambria Math"/>
                      </a:rPr>
                      <m:t>𝑡</m:t>
                    </m:r>
                    <m:r>
                      <a:rPr lang="en-US" sz="2400" i="1">
                        <a:latin typeface="Cambria Math"/>
                      </a:rPr>
                      <m:t>0  </m:t>
                    </m:r>
                  </m:oMath>
                </a14:m>
                <a:endParaRPr lang="en-US" sz="2400" i="1" dirty="0">
                  <a:latin typeface="Cambria Math"/>
                </a:endParaRPr>
              </a:p>
              <a:p>
                <a:pPr algn="ctr"/>
                <a:r>
                  <a:rPr lang="ru-RU" sz="1350" dirty="0"/>
                  <a:t>Или</a:t>
                </a:r>
              </a:p>
              <a:p>
                <a:pPr algn="ctr"/>
                <a14:m>
                  <m:oMathPara xmlns:m="http://schemas.openxmlformats.org/officeDocument/2006/math">
                    <m:oMathParaPr>
                      <m:jc m:val="centerGroup"/>
                    </m:oMathParaPr>
                    <m:oMath xmlns:m="http://schemas.openxmlformats.org/officeDocument/2006/math">
                      <m:r>
                        <a:rPr lang="en-US" sz="1350" i="1">
                          <a:latin typeface="Cambria Math"/>
                        </a:rPr>
                        <m:t>     </m:t>
                      </m:r>
                    </m:oMath>
                  </m:oMathPara>
                </a14:m>
                <a:endParaRPr lang="en-US" sz="1350" i="1" dirty="0">
                  <a:latin typeface="Cambria Math"/>
                </a:endParaRPr>
              </a:p>
              <a:p>
                <a:pPr algn="ctr"/>
                <a:r>
                  <a:rPr lang="ru-RU" sz="2400" dirty="0"/>
                  <a:t>ЭР</a:t>
                </a:r>
                <a:r>
                  <a:rPr lang="en-US" sz="2400" dirty="0"/>
                  <a:t>t</a:t>
                </a:r>
                <a14:m>
                  <m:oMath xmlns:m="http://schemas.openxmlformats.org/officeDocument/2006/math">
                    <m:r>
                      <a:rPr lang="en-US" sz="2400">
                        <a:latin typeface="Cambria Math"/>
                      </a:rPr>
                      <m:t> = </m:t>
                    </m:r>
                    <m:f>
                      <m:fPr>
                        <m:ctrlPr>
                          <a:rPr lang="en-US" sz="2400" i="1">
                            <a:latin typeface="Cambria Math" panose="02040503050406030204" pitchFamily="18" charset="0"/>
                          </a:rPr>
                        </m:ctrlPr>
                      </m:fPr>
                      <m:num>
                        <m:r>
                          <a:rPr lang="ru-RU" sz="2400" i="1">
                            <a:latin typeface="Cambria Math"/>
                          </a:rPr>
                          <m:t>ВВП</m:t>
                        </m:r>
                        <m:r>
                          <a:rPr lang="en-US" sz="2400" i="1">
                            <a:latin typeface="Cambria Math"/>
                          </a:rPr>
                          <m:t>𝑡</m:t>
                        </m:r>
                        <m:r>
                          <a:rPr lang="ru-RU" sz="2400" i="1">
                            <a:latin typeface="Cambria Math"/>
                          </a:rPr>
                          <m:t>1</m:t>
                        </m:r>
                        <m:r>
                          <a:rPr lang="en-US" sz="2400" i="1">
                            <a:latin typeface="Cambria Math"/>
                          </a:rPr>
                          <m:t> −</m:t>
                        </m:r>
                        <m:r>
                          <a:rPr lang="ru-RU" sz="2400" i="1">
                            <a:latin typeface="Cambria Math"/>
                          </a:rPr>
                          <m:t>ВВП</m:t>
                        </m:r>
                        <m:r>
                          <a:rPr lang="en-US" sz="2400" i="1">
                            <a:latin typeface="Cambria Math"/>
                          </a:rPr>
                          <m:t>𝑡</m:t>
                        </m:r>
                        <m:r>
                          <a:rPr lang="en-US" sz="2400" i="1">
                            <a:latin typeface="Cambria Math"/>
                          </a:rPr>
                          <m:t>0 </m:t>
                        </m:r>
                      </m:num>
                      <m:den>
                        <m:r>
                          <a:rPr lang="ru-RU" sz="2400" i="1">
                            <a:latin typeface="Cambria Math"/>
                          </a:rPr>
                          <m:t>ВВП</m:t>
                        </m:r>
                        <m:r>
                          <a:rPr lang="en-US" sz="2400" i="1">
                            <a:latin typeface="Cambria Math"/>
                          </a:rPr>
                          <m:t>𝑡</m:t>
                        </m:r>
                        <m:r>
                          <a:rPr lang="en-US" sz="2400" i="1">
                            <a:latin typeface="Cambria Math"/>
                          </a:rPr>
                          <m:t>0</m:t>
                        </m:r>
                      </m:den>
                    </m:f>
                  </m:oMath>
                </a14:m>
                <a:endParaRPr lang="ru-RU" sz="2400" dirty="0"/>
              </a:p>
            </p:txBody>
          </p:sp>
        </mc:Choice>
        <mc:Fallback>
          <p:sp>
            <p:nvSpPr>
              <p:cNvPr id="4" name="TextBox 3"/>
              <p:cNvSpPr txBox="1">
                <a:spLocks noRot="1" noChangeAspect="1" noMove="1" noResize="1" noEditPoints="1" noAdjustHandles="1" noChangeArrowheads="1" noChangeShapeType="1" noTextEdit="1"/>
              </p:cNvSpPr>
              <p:nvPr/>
            </p:nvSpPr>
            <p:spPr>
              <a:xfrm>
                <a:off x="2141730" y="3087703"/>
                <a:ext cx="5145420" cy="1409425"/>
              </a:xfrm>
              <a:prstGeom prst="rect">
                <a:avLst/>
              </a:prstGeom>
              <a:blipFill>
                <a:blip r:embed="rId2"/>
                <a:stretch>
                  <a:fillRect t="-3463" b="-3463"/>
                </a:stretch>
              </a:blipFill>
            </p:spPr>
            <p:txBody>
              <a:bodyPr/>
              <a:lstStyle/>
              <a:p>
                <a:r>
                  <a:rPr lang="ru-RU">
                    <a:noFill/>
                  </a:rPr>
                  <a:t> </a:t>
                </a:r>
              </a:p>
            </p:txBody>
          </p:sp>
        </mc:Fallback>
      </mc:AlternateContent>
    </p:spTree>
    <p:extLst>
      <p:ext uri="{BB962C8B-B14F-4D97-AF65-F5344CB8AC3E}">
        <p14:creationId xmlns:p14="http://schemas.microsoft.com/office/powerpoint/2010/main" val="104289216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Государственная политика стимулирования экономического роста</a:t>
            </a:r>
            <a:endParaRPr lang="ru-RU" dirty="0"/>
          </a:p>
        </p:txBody>
      </p:sp>
      <p:sp>
        <p:nvSpPr>
          <p:cNvPr id="5" name="Текст 4"/>
          <p:cNvSpPr>
            <a:spLocks noGrp="1"/>
          </p:cNvSpPr>
          <p:nvPr>
            <p:ph type="body" idx="1"/>
          </p:nvPr>
        </p:nvSpPr>
        <p:spPr/>
        <p:txBody>
          <a:bodyPr/>
          <a:lstStyle/>
          <a:p>
            <a:r>
              <a:rPr lang="ru-RU" dirty="0" smtClean="0"/>
              <a:t>Краткосрочное воздействие</a:t>
            </a:r>
            <a:endParaRPr lang="ru-RU" dirty="0"/>
          </a:p>
        </p:txBody>
      </p:sp>
      <p:sp>
        <p:nvSpPr>
          <p:cNvPr id="6" name="Объект 5"/>
          <p:cNvSpPr>
            <a:spLocks noGrp="1"/>
          </p:cNvSpPr>
          <p:nvPr>
            <p:ph sz="half" idx="2"/>
          </p:nvPr>
        </p:nvSpPr>
        <p:spPr/>
        <p:txBody>
          <a:bodyPr/>
          <a:lstStyle/>
          <a:p>
            <a:pPr>
              <a:buFont typeface="+mj-lt"/>
              <a:buAutoNum type="arabicPeriod"/>
            </a:pPr>
            <a:r>
              <a:rPr lang="ru-RU" dirty="0" smtClean="0"/>
              <a:t>Рост государственных расходов</a:t>
            </a:r>
          </a:p>
          <a:p>
            <a:pPr>
              <a:buFont typeface="+mj-lt"/>
              <a:buAutoNum type="arabicPeriod"/>
            </a:pPr>
            <a:r>
              <a:rPr lang="ru-RU" dirty="0" smtClean="0"/>
              <a:t>Снижение налогов на отдельные отрасли и сферы экономики</a:t>
            </a:r>
          </a:p>
          <a:p>
            <a:pPr>
              <a:buFont typeface="+mj-lt"/>
              <a:buAutoNum type="arabicPeriod"/>
            </a:pPr>
            <a:r>
              <a:rPr lang="ru-RU" dirty="0" smtClean="0"/>
              <a:t>И  др.</a:t>
            </a:r>
          </a:p>
          <a:p>
            <a:pPr>
              <a:buFont typeface="+mj-lt"/>
              <a:buAutoNum type="arabicPeriod"/>
            </a:pPr>
            <a:endParaRPr lang="ru-RU" dirty="0"/>
          </a:p>
        </p:txBody>
      </p:sp>
      <p:sp>
        <p:nvSpPr>
          <p:cNvPr id="7" name="Текст 6"/>
          <p:cNvSpPr>
            <a:spLocks noGrp="1"/>
          </p:cNvSpPr>
          <p:nvPr>
            <p:ph type="body" sz="quarter" idx="3"/>
          </p:nvPr>
        </p:nvSpPr>
        <p:spPr/>
        <p:txBody>
          <a:bodyPr/>
          <a:lstStyle/>
          <a:p>
            <a:r>
              <a:rPr lang="ru-RU" dirty="0" smtClean="0"/>
              <a:t>Долгосрочное воздействие</a:t>
            </a:r>
            <a:endParaRPr lang="ru-RU" dirty="0"/>
          </a:p>
        </p:txBody>
      </p:sp>
      <p:sp>
        <p:nvSpPr>
          <p:cNvPr id="8" name="Объект 7"/>
          <p:cNvSpPr>
            <a:spLocks noGrp="1"/>
          </p:cNvSpPr>
          <p:nvPr>
            <p:ph sz="quarter" idx="4"/>
          </p:nvPr>
        </p:nvSpPr>
        <p:spPr/>
        <p:txBody>
          <a:bodyPr/>
          <a:lstStyle/>
          <a:p>
            <a:pPr>
              <a:buFont typeface="+mj-lt"/>
              <a:buAutoNum type="arabicPeriod"/>
            </a:pPr>
            <a:r>
              <a:rPr lang="ru-RU" dirty="0" smtClean="0"/>
              <a:t>Стимулирование предпринимательской инициативы</a:t>
            </a:r>
          </a:p>
          <a:p>
            <a:pPr>
              <a:buFont typeface="+mj-lt"/>
              <a:buAutoNum type="arabicPeriod"/>
            </a:pPr>
            <a:r>
              <a:rPr lang="ru-RU" dirty="0" smtClean="0"/>
              <a:t>Развитие финансового рынка</a:t>
            </a:r>
          </a:p>
          <a:p>
            <a:pPr>
              <a:buFont typeface="+mj-lt"/>
              <a:buAutoNum type="arabicPeriod"/>
            </a:pPr>
            <a:r>
              <a:rPr lang="ru-RU" dirty="0" smtClean="0"/>
              <a:t>И др.</a:t>
            </a:r>
            <a:endParaRPr lang="ru-RU" dirty="0"/>
          </a:p>
        </p:txBody>
      </p:sp>
    </p:spTree>
    <p:extLst>
      <p:ext uri="{BB962C8B-B14F-4D97-AF65-F5344CB8AC3E}">
        <p14:creationId xmlns:p14="http://schemas.microsoft.com/office/powerpoint/2010/main" val="288834626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Устойчивое развитие</a:t>
            </a:r>
            <a:endParaRPr lang="ru-RU" dirty="0"/>
          </a:p>
        </p:txBody>
      </p:sp>
      <p:sp>
        <p:nvSpPr>
          <p:cNvPr id="8" name="Объект 7"/>
          <p:cNvSpPr>
            <a:spLocks noGrp="1"/>
          </p:cNvSpPr>
          <p:nvPr>
            <p:ph idx="1"/>
          </p:nvPr>
        </p:nvSpPr>
        <p:spPr/>
        <p:txBody>
          <a:bodyPr/>
          <a:lstStyle/>
          <a:p>
            <a:pPr algn="just"/>
            <a:r>
              <a:rPr lang="ru-RU" dirty="0" smtClean="0"/>
              <a:t>Достижение удовлетворения жизненных потребностей нынешнего поколения людей без уменьшения такой возможности для будущих поколений.</a:t>
            </a:r>
            <a:endParaRPr lang="ru-RU" dirty="0"/>
          </a:p>
        </p:txBody>
      </p:sp>
    </p:spTree>
    <p:extLst>
      <p:ext uri="{BB962C8B-B14F-4D97-AF65-F5344CB8AC3E}">
        <p14:creationId xmlns:p14="http://schemas.microsoft.com/office/powerpoint/2010/main" val="236452315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4294967295"/>
          </p:nvPr>
        </p:nvSpPr>
        <p:spPr>
          <a:xfrm>
            <a:off x="1143000" y="2057401"/>
            <a:ext cx="6172200" cy="3394472"/>
          </a:xfrm>
        </p:spPr>
        <p:txBody>
          <a:bodyPr/>
          <a:lstStyle/>
          <a:p>
            <a:pPr marL="0" indent="0" algn="ctr">
              <a:buNone/>
            </a:pPr>
            <a:r>
              <a:rPr lang="ru-RU" sz="4500" dirty="0"/>
              <a:t>2.</a:t>
            </a:r>
          </a:p>
        </p:txBody>
      </p:sp>
    </p:spTree>
    <p:extLst>
      <p:ext uri="{BB962C8B-B14F-4D97-AF65-F5344CB8AC3E}">
        <p14:creationId xmlns:p14="http://schemas.microsoft.com/office/powerpoint/2010/main" val="238440908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Критерий выделения типа экономического роста</a:t>
            </a:r>
            <a:endParaRPr lang="ru-RU" dirty="0"/>
          </a:p>
        </p:txBody>
      </p:sp>
      <p:sp>
        <p:nvSpPr>
          <p:cNvPr id="3" name="Объект 2"/>
          <p:cNvSpPr>
            <a:spLocks noGrp="1"/>
          </p:cNvSpPr>
          <p:nvPr>
            <p:ph idx="1"/>
          </p:nvPr>
        </p:nvSpPr>
        <p:spPr/>
        <p:txBody>
          <a:bodyPr/>
          <a:lstStyle/>
          <a:p>
            <a:r>
              <a:rPr lang="ru-RU" dirty="0" smtClean="0"/>
              <a:t>по источникам экономического роста</a:t>
            </a:r>
            <a:endParaRPr lang="ru-RU" dirty="0"/>
          </a:p>
        </p:txBody>
      </p:sp>
    </p:spTree>
    <p:extLst>
      <p:ext uri="{BB962C8B-B14F-4D97-AF65-F5344CB8AC3E}">
        <p14:creationId xmlns:p14="http://schemas.microsoft.com/office/powerpoint/2010/main" val="49224072"/>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экономического роста</a:t>
            </a:r>
            <a:endParaRPr lang="ru-RU" dirty="0"/>
          </a:p>
        </p:txBody>
      </p:sp>
      <p:sp>
        <p:nvSpPr>
          <p:cNvPr id="3" name="Текст 2"/>
          <p:cNvSpPr>
            <a:spLocks noGrp="1"/>
          </p:cNvSpPr>
          <p:nvPr>
            <p:ph type="body" idx="1"/>
          </p:nvPr>
        </p:nvSpPr>
        <p:spPr/>
        <p:txBody>
          <a:bodyPr/>
          <a:lstStyle/>
          <a:p>
            <a:r>
              <a:rPr lang="ru-RU" dirty="0" smtClean="0"/>
              <a:t>экстенсивный</a:t>
            </a:r>
            <a:endParaRPr lang="ru-RU" dirty="0"/>
          </a:p>
        </p:txBody>
      </p:sp>
      <p:sp>
        <p:nvSpPr>
          <p:cNvPr id="4" name="Объект 3"/>
          <p:cNvSpPr>
            <a:spLocks noGrp="1"/>
          </p:cNvSpPr>
          <p:nvPr>
            <p:ph sz="half" idx="2"/>
          </p:nvPr>
        </p:nvSpPr>
        <p:spPr/>
        <p:txBody>
          <a:bodyPr/>
          <a:lstStyle/>
          <a:p>
            <a:r>
              <a:rPr lang="ru-RU" dirty="0" smtClean="0"/>
              <a:t>Увеличение предложения ресурсов – труда, капитала</a:t>
            </a:r>
            <a:endParaRPr lang="ru-RU" dirty="0"/>
          </a:p>
        </p:txBody>
      </p:sp>
      <p:sp>
        <p:nvSpPr>
          <p:cNvPr id="5" name="Текст 4"/>
          <p:cNvSpPr>
            <a:spLocks noGrp="1"/>
          </p:cNvSpPr>
          <p:nvPr>
            <p:ph type="body" sz="quarter" idx="3"/>
          </p:nvPr>
        </p:nvSpPr>
        <p:spPr/>
        <p:txBody>
          <a:bodyPr/>
          <a:lstStyle/>
          <a:p>
            <a:r>
              <a:rPr lang="ru-RU" dirty="0" smtClean="0"/>
              <a:t>интенсивный</a:t>
            </a:r>
            <a:endParaRPr lang="ru-RU" dirty="0"/>
          </a:p>
        </p:txBody>
      </p:sp>
      <p:sp>
        <p:nvSpPr>
          <p:cNvPr id="6" name="Объект 5"/>
          <p:cNvSpPr>
            <a:spLocks noGrp="1"/>
          </p:cNvSpPr>
          <p:nvPr>
            <p:ph sz="quarter" idx="4"/>
          </p:nvPr>
        </p:nvSpPr>
        <p:spPr/>
        <p:txBody>
          <a:bodyPr/>
          <a:lstStyle/>
          <a:p>
            <a:pPr algn="just"/>
            <a:r>
              <a:rPr lang="ru-RU" dirty="0" smtClean="0"/>
              <a:t>Вовлечение в хозяйственный оборот </a:t>
            </a:r>
            <a:r>
              <a:rPr lang="ru-RU" dirty="0" smtClean="0">
                <a:solidFill>
                  <a:srgbClr val="FF0000"/>
                </a:solidFill>
              </a:rPr>
              <a:t>более совершенных факторов и технологий</a:t>
            </a:r>
            <a:r>
              <a:rPr lang="ru-RU" dirty="0" smtClean="0"/>
              <a:t>, т.е. за счет повышения производительности этих ресурсов</a:t>
            </a:r>
            <a:endParaRPr lang="ru-RU" dirty="0"/>
          </a:p>
        </p:txBody>
      </p:sp>
      <p:cxnSp>
        <p:nvCxnSpPr>
          <p:cNvPr id="8" name="Прямая со стрелкой 7"/>
          <p:cNvCxnSpPr/>
          <p:nvPr/>
        </p:nvCxnSpPr>
        <p:spPr>
          <a:xfrm flipH="1">
            <a:off x="1925706" y="3278982"/>
            <a:ext cx="603182" cy="4740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3693319" y="3346847"/>
            <a:ext cx="392627" cy="13997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1640" y="3753036"/>
            <a:ext cx="1458162" cy="300082"/>
          </a:xfrm>
          <a:prstGeom prst="rect">
            <a:avLst/>
          </a:prstGeom>
          <a:noFill/>
        </p:spPr>
        <p:txBody>
          <a:bodyPr wrap="square" rtlCol="0">
            <a:spAutoFit/>
          </a:bodyPr>
          <a:lstStyle/>
          <a:p>
            <a:r>
              <a:rPr lang="ru-RU" sz="1350" dirty="0"/>
              <a:t>трудоемкий</a:t>
            </a:r>
          </a:p>
        </p:txBody>
      </p:sp>
      <p:sp>
        <p:nvSpPr>
          <p:cNvPr id="12" name="TextBox 11"/>
          <p:cNvSpPr txBox="1"/>
          <p:nvPr/>
        </p:nvSpPr>
        <p:spPr>
          <a:xfrm>
            <a:off x="3059832" y="4887162"/>
            <a:ext cx="1404156" cy="300082"/>
          </a:xfrm>
          <a:prstGeom prst="rect">
            <a:avLst/>
          </a:prstGeom>
          <a:noFill/>
        </p:spPr>
        <p:txBody>
          <a:bodyPr wrap="square" rtlCol="0">
            <a:spAutoFit/>
          </a:bodyPr>
          <a:lstStyle/>
          <a:p>
            <a:r>
              <a:rPr lang="ru-RU" sz="1350" dirty="0"/>
              <a:t>капиталоемкий</a:t>
            </a:r>
          </a:p>
        </p:txBody>
      </p:sp>
    </p:spTree>
    <p:extLst>
      <p:ext uri="{BB962C8B-B14F-4D97-AF65-F5344CB8AC3E}">
        <p14:creationId xmlns:p14="http://schemas.microsoft.com/office/powerpoint/2010/main" val="209785377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Факторы экономического роста</a:t>
            </a:r>
            <a:endParaRPr lang="ru-RU" dirty="0"/>
          </a:p>
        </p:txBody>
      </p:sp>
      <p:sp>
        <p:nvSpPr>
          <p:cNvPr id="8" name="Объект 7"/>
          <p:cNvSpPr>
            <a:spLocks noGrp="1"/>
          </p:cNvSpPr>
          <p:nvPr>
            <p:ph idx="1"/>
          </p:nvPr>
        </p:nvSpPr>
        <p:spPr/>
        <p:txBody>
          <a:bodyPr/>
          <a:lstStyle/>
          <a:p>
            <a:r>
              <a:rPr lang="ru-RU" dirty="0" smtClean="0"/>
              <a:t>Природные</a:t>
            </a:r>
          </a:p>
          <a:p>
            <a:r>
              <a:rPr lang="ru-RU" smtClean="0"/>
              <a:t>Трудовые ресурсы</a:t>
            </a:r>
            <a:endParaRPr lang="ru-RU" dirty="0" smtClean="0"/>
          </a:p>
          <a:p>
            <a:r>
              <a:rPr lang="ru-RU" dirty="0" smtClean="0"/>
              <a:t>Капитальные</a:t>
            </a:r>
          </a:p>
          <a:p>
            <a:r>
              <a:rPr lang="ru-RU" dirty="0" smtClean="0"/>
              <a:t>Финансовые ресурсы</a:t>
            </a:r>
          </a:p>
          <a:p>
            <a:r>
              <a:rPr lang="ru-RU" dirty="0" smtClean="0"/>
              <a:t>Технологические ресурсы</a:t>
            </a:r>
          </a:p>
          <a:p>
            <a:r>
              <a:rPr lang="ru-RU" dirty="0" smtClean="0"/>
              <a:t>Предпринимательские ресурсы</a:t>
            </a:r>
            <a:endParaRPr lang="ru-RU" dirty="0"/>
          </a:p>
        </p:txBody>
      </p:sp>
    </p:spTree>
    <p:extLst>
      <p:ext uri="{BB962C8B-B14F-4D97-AF65-F5344CB8AC3E}">
        <p14:creationId xmlns:p14="http://schemas.microsoft.com/office/powerpoint/2010/main" val="3394941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sz="4400" dirty="0" smtClean="0"/>
              <a:t>2.</a:t>
            </a:r>
            <a:endParaRPr lang="ru-RU" sz="4400" dirty="0"/>
          </a:p>
        </p:txBody>
      </p:sp>
    </p:spTree>
    <p:extLst>
      <p:ext uri="{BB962C8B-B14F-4D97-AF65-F5344CB8AC3E}">
        <p14:creationId xmlns:p14="http://schemas.microsoft.com/office/powerpoint/2010/main" val="325016211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rgbClr val="C00000"/>
                </a:solidFill>
              </a:rPr>
              <a:t>Факторы роста</a:t>
            </a:r>
            <a:endParaRPr lang="ru-RU" dirty="0">
              <a:solidFill>
                <a:srgbClr val="C00000"/>
              </a:solidFill>
            </a:endParaRPr>
          </a:p>
        </p:txBody>
      </p:sp>
      <p:sp>
        <p:nvSpPr>
          <p:cNvPr id="5" name="Текст 4"/>
          <p:cNvSpPr>
            <a:spLocks noGrp="1"/>
          </p:cNvSpPr>
          <p:nvPr>
            <p:ph type="body" idx="1"/>
          </p:nvPr>
        </p:nvSpPr>
        <p:spPr/>
        <p:txBody>
          <a:bodyPr>
            <a:normAutofit fontScale="92500" lnSpcReduction="20000"/>
          </a:bodyPr>
          <a:lstStyle/>
          <a:p>
            <a:r>
              <a:rPr lang="ru-RU" dirty="0" smtClean="0">
                <a:solidFill>
                  <a:srgbClr val="0070C0"/>
                </a:solidFill>
              </a:rPr>
              <a:t>Со стороны спроса и распределения</a:t>
            </a:r>
            <a:endParaRPr lang="ru-RU" dirty="0">
              <a:solidFill>
                <a:srgbClr val="0070C0"/>
              </a:solidFill>
            </a:endParaRPr>
          </a:p>
        </p:txBody>
      </p:sp>
      <p:sp>
        <p:nvSpPr>
          <p:cNvPr id="6" name="Объект 5"/>
          <p:cNvSpPr>
            <a:spLocks noGrp="1"/>
          </p:cNvSpPr>
          <p:nvPr>
            <p:ph sz="half" idx="2"/>
          </p:nvPr>
        </p:nvSpPr>
        <p:spPr/>
        <p:txBody>
          <a:bodyPr>
            <a:normAutofit fontScale="85000" lnSpcReduction="10000"/>
          </a:bodyPr>
          <a:lstStyle/>
          <a:p>
            <a:r>
              <a:rPr lang="ru-RU" dirty="0" smtClean="0"/>
              <a:t>Степень монополизации рынка</a:t>
            </a:r>
          </a:p>
          <a:p>
            <a:r>
              <a:rPr lang="ru-RU" dirty="0" smtClean="0"/>
              <a:t>Налоговый климат в стране</a:t>
            </a:r>
          </a:p>
          <a:p>
            <a:r>
              <a:rPr lang="ru-RU" dirty="0" smtClean="0"/>
              <a:t>Эффективность ДКП и системы</a:t>
            </a:r>
          </a:p>
          <a:p>
            <a:r>
              <a:rPr lang="ru-RU" dirty="0" smtClean="0"/>
              <a:t>Величина потребительских, инвестиционных </a:t>
            </a:r>
            <a:r>
              <a:rPr lang="ru-RU" smtClean="0"/>
              <a:t>и государственных </a:t>
            </a:r>
            <a:r>
              <a:rPr lang="ru-RU" dirty="0" smtClean="0"/>
              <a:t>расходов</a:t>
            </a:r>
          </a:p>
          <a:p>
            <a:r>
              <a:rPr lang="ru-RU" dirty="0" smtClean="0"/>
              <a:t>Степень вовлеченности в международное разделение труда</a:t>
            </a:r>
          </a:p>
          <a:p>
            <a:r>
              <a:rPr lang="ru-RU" dirty="0" smtClean="0"/>
              <a:t>Действующая система распределения  дохода и </a:t>
            </a:r>
          </a:p>
          <a:p>
            <a:r>
              <a:rPr lang="ru-RU" dirty="0" smtClean="0"/>
              <a:t>другие</a:t>
            </a:r>
            <a:endParaRPr lang="ru-RU" dirty="0"/>
          </a:p>
        </p:txBody>
      </p:sp>
      <p:sp>
        <p:nvSpPr>
          <p:cNvPr id="7" name="Текст 6"/>
          <p:cNvSpPr>
            <a:spLocks noGrp="1"/>
          </p:cNvSpPr>
          <p:nvPr>
            <p:ph type="body" sz="quarter" idx="3"/>
          </p:nvPr>
        </p:nvSpPr>
        <p:spPr/>
        <p:txBody>
          <a:bodyPr/>
          <a:lstStyle/>
          <a:p>
            <a:r>
              <a:rPr lang="ru-RU" dirty="0" smtClean="0">
                <a:solidFill>
                  <a:srgbClr val="0070C0"/>
                </a:solidFill>
              </a:rPr>
              <a:t>Со стороны предложения</a:t>
            </a:r>
            <a:endParaRPr lang="ru-RU" dirty="0">
              <a:solidFill>
                <a:srgbClr val="0070C0"/>
              </a:solidFill>
            </a:endParaRPr>
          </a:p>
        </p:txBody>
      </p:sp>
      <p:sp>
        <p:nvSpPr>
          <p:cNvPr id="8" name="Объект 7"/>
          <p:cNvSpPr>
            <a:spLocks noGrp="1"/>
          </p:cNvSpPr>
          <p:nvPr>
            <p:ph sz="quarter" idx="4"/>
          </p:nvPr>
        </p:nvSpPr>
        <p:spPr/>
        <p:txBody>
          <a:bodyPr>
            <a:normAutofit fontScale="92500" lnSpcReduction="10000"/>
          </a:bodyPr>
          <a:lstStyle/>
          <a:p>
            <a:r>
              <a:rPr lang="ru-RU" dirty="0" smtClean="0"/>
              <a:t>Количество и качество природных ресурсов</a:t>
            </a:r>
          </a:p>
          <a:p>
            <a:r>
              <a:rPr lang="ru-RU" dirty="0" smtClean="0"/>
              <a:t>Количество и качество трудовых ресурсов</a:t>
            </a:r>
          </a:p>
          <a:p>
            <a:r>
              <a:rPr lang="ru-RU" dirty="0" smtClean="0"/>
              <a:t>Объем основного капитала</a:t>
            </a:r>
          </a:p>
          <a:p>
            <a:r>
              <a:rPr lang="ru-RU" dirty="0" smtClean="0"/>
              <a:t>Технологии и организация производства</a:t>
            </a:r>
          </a:p>
          <a:p>
            <a:r>
              <a:rPr lang="ru-RU" dirty="0" smtClean="0"/>
              <a:t>Уровень развития предпринимательских способностей в обществе</a:t>
            </a:r>
          </a:p>
          <a:p>
            <a:r>
              <a:rPr lang="ru-RU" dirty="0" smtClean="0"/>
              <a:t>и другие</a:t>
            </a:r>
            <a:endParaRPr lang="ru-RU" dirty="0"/>
          </a:p>
        </p:txBody>
      </p:sp>
    </p:spTree>
    <p:extLst>
      <p:ext uri="{BB962C8B-B14F-4D97-AF65-F5344CB8AC3E}">
        <p14:creationId xmlns:p14="http://schemas.microsoft.com/office/powerpoint/2010/main" val="152281063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Выбор траектории роста</a:t>
            </a:r>
            <a:endParaRPr lang="ru-RU" dirty="0"/>
          </a:p>
        </p:txBody>
      </p:sp>
      <p:sp>
        <p:nvSpPr>
          <p:cNvPr id="3" name="Объект 2"/>
          <p:cNvSpPr>
            <a:spLocks noGrp="1"/>
          </p:cNvSpPr>
          <p:nvPr>
            <p:ph idx="1"/>
          </p:nvPr>
        </p:nvSpPr>
        <p:spPr>
          <a:xfrm flipH="1">
            <a:off x="1485900" y="2057401"/>
            <a:ext cx="6172200" cy="3394472"/>
          </a:xfrm>
        </p:spPr>
        <p:txBody>
          <a:bodyPr/>
          <a:lstStyle/>
          <a:p>
            <a:pPr marL="342900" lvl="1" indent="0">
              <a:buNone/>
            </a:pPr>
            <a:r>
              <a:rPr lang="ru-RU" dirty="0" smtClean="0"/>
              <a:t>инвестиционные</a:t>
            </a:r>
            <a:endParaRPr lang="ru-RU" dirty="0"/>
          </a:p>
        </p:txBody>
      </p:sp>
      <p:cxnSp>
        <p:nvCxnSpPr>
          <p:cNvPr id="5" name="Прямая со стрелкой 4"/>
          <p:cNvCxnSpPr/>
          <p:nvPr/>
        </p:nvCxnSpPr>
        <p:spPr>
          <a:xfrm flipV="1">
            <a:off x="2606372" y="2294874"/>
            <a:ext cx="0" cy="25922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2627784" y="4833156"/>
            <a:ext cx="410445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89802" y="5103186"/>
            <a:ext cx="3888432" cy="300082"/>
          </a:xfrm>
          <a:prstGeom prst="rect">
            <a:avLst/>
          </a:prstGeom>
          <a:noFill/>
        </p:spPr>
        <p:txBody>
          <a:bodyPr wrap="square" rtlCol="0">
            <a:spAutoFit/>
          </a:bodyPr>
          <a:lstStyle/>
          <a:p>
            <a:r>
              <a:rPr lang="ru-RU" sz="1350" dirty="0"/>
              <a:t>Потребительские товары</a:t>
            </a:r>
          </a:p>
        </p:txBody>
      </p:sp>
      <p:sp>
        <p:nvSpPr>
          <p:cNvPr id="13" name="Дуга 12"/>
          <p:cNvSpPr/>
          <p:nvPr/>
        </p:nvSpPr>
        <p:spPr>
          <a:xfrm>
            <a:off x="2627784" y="3266982"/>
            <a:ext cx="2214246" cy="1404156"/>
          </a:xfrm>
          <a:prstGeom prst="arc">
            <a:avLst>
              <a:gd name="adj1" fmla="val 16200000"/>
              <a:gd name="adj2" fmla="val 163409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350"/>
          </a:p>
        </p:txBody>
      </p:sp>
      <p:sp>
        <p:nvSpPr>
          <p:cNvPr id="14" name="Полилиния 13"/>
          <p:cNvSpPr/>
          <p:nvPr/>
        </p:nvSpPr>
        <p:spPr>
          <a:xfrm>
            <a:off x="2649198" y="3395352"/>
            <a:ext cx="1583198" cy="1435699"/>
          </a:xfrm>
          <a:custGeom>
            <a:avLst/>
            <a:gdLst>
              <a:gd name="connsiteX0" fmla="*/ 0 w 2110931"/>
              <a:gd name="connsiteY0" fmla="*/ 0 h 1914265"/>
              <a:gd name="connsiteX1" fmla="*/ 42729 w 2110931"/>
              <a:gd name="connsiteY1" fmla="*/ 17091 h 1914265"/>
              <a:gd name="connsiteX2" fmla="*/ 76912 w 2110931"/>
              <a:gd name="connsiteY2" fmla="*/ 42729 h 1914265"/>
              <a:gd name="connsiteX3" fmla="*/ 145278 w 2110931"/>
              <a:gd name="connsiteY3" fmla="*/ 59820 h 1914265"/>
              <a:gd name="connsiteX4" fmla="*/ 196553 w 2110931"/>
              <a:gd name="connsiteY4" fmla="*/ 94003 h 1914265"/>
              <a:gd name="connsiteX5" fmla="*/ 230736 w 2110931"/>
              <a:gd name="connsiteY5" fmla="*/ 102549 h 1914265"/>
              <a:gd name="connsiteX6" fmla="*/ 282011 w 2110931"/>
              <a:gd name="connsiteY6" fmla="*/ 128186 h 1914265"/>
              <a:gd name="connsiteX7" fmla="*/ 316194 w 2110931"/>
              <a:gd name="connsiteY7" fmla="*/ 136732 h 1914265"/>
              <a:gd name="connsiteX8" fmla="*/ 393106 w 2110931"/>
              <a:gd name="connsiteY8" fmla="*/ 162370 h 1914265"/>
              <a:gd name="connsiteX9" fmla="*/ 427289 w 2110931"/>
              <a:gd name="connsiteY9" fmla="*/ 179461 h 1914265"/>
              <a:gd name="connsiteX10" fmla="*/ 478564 w 2110931"/>
              <a:gd name="connsiteY10" fmla="*/ 196553 h 1914265"/>
              <a:gd name="connsiteX11" fmla="*/ 504202 w 2110931"/>
              <a:gd name="connsiteY11" fmla="*/ 205099 h 1914265"/>
              <a:gd name="connsiteX12" fmla="*/ 555476 w 2110931"/>
              <a:gd name="connsiteY12" fmla="*/ 247828 h 1914265"/>
              <a:gd name="connsiteX13" fmla="*/ 606751 w 2110931"/>
              <a:gd name="connsiteY13" fmla="*/ 282011 h 1914265"/>
              <a:gd name="connsiteX14" fmla="*/ 692209 w 2110931"/>
              <a:gd name="connsiteY14" fmla="*/ 358923 h 1914265"/>
              <a:gd name="connsiteX15" fmla="*/ 717846 w 2110931"/>
              <a:gd name="connsiteY15" fmla="*/ 376015 h 1914265"/>
              <a:gd name="connsiteX16" fmla="*/ 752030 w 2110931"/>
              <a:gd name="connsiteY16" fmla="*/ 401652 h 1914265"/>
              <a:gd name="connsiteX17" fmla="*/ 777667 w 2110931"/>
              <a:gd name="connsiteY17" fmla="*/ 427289 h 1914265"/>
              <a:gd name="connsiteX18" fmla="*/ 837488 w 2110931"/>
              <a:gd name="connsiteY18" fmla="*/ 470018 h 1914265"/>
              <a:gd name="connsiteX19" fmla="*/ 871671 w 2110931"/>
              <a:gd name="connsiteY19" fmla="*/ 487110 h 1914265"/>
              <a:gd name="connsiteX20" fmla="*/ 922945 w 2110931"/>
              <a:gd name="connsiteY20" fmla="*/ 529839 h 1914265"/>
              <a:gd name="connsiteX21" fmla="*/ 948583 w 2110931"/>
              <a:gd name="connsiteY21" fmla="*/ 538385 h 1914265"/>
              <a:gd name="connsiteX22" fmla="*/ 999858 w 2110931"/>
              <a:gd name="connsiteY22" fmla="*/ 564022 h 1914265"/>
              <a:gd name="connsiteX23" fmla="*/ 1051132 w 2110931"/>
              <a:gd name="connsiteY23" fmla="*/ 598205 h 1914265"/>
              <a:gd name="connsiteX24" fmla="*/ 1076770 w 2110931"/>
              <a:gd name="connsiteY24" fmla="*/ 623843 h 1914265"/>
              <a:gd name="connsiteX25" fmla="*/ 1136590 w 2110931"/>
              <a:gd name="connsiteY25" fmla="*/ 649480 h 1914265"/>
              <a:gd name="connsiteX26" fmla="*/ 1187865 w 2110931"/>
              <a:gd name="connsiteY26" fmla="*/ 683663 h 1914265"/>
              <a:gd name="connsiteX27" fmla="*/ 1239140 w 2110931"/>
              <a:gd name="connsiteY27" fmla="*/ 734938 h 1914265"/>
              <a:gd name="connsiteX28" fmla="*/ 1256231 w 2110931"/>
              <a:gd name="connsiteY28" fmla="*/ 760575 h 1914265"/>
              <a:gd name="connsiteX29" fmla="*/ 1273323 w 2110931"/>
              <a:gd name="connsiteY29" fmla="*/ 794758 h 1914265"/>
              <a:gd name="connsiteX30" fmla="*/ 1298960 w 2110931"/>
              <a:gd name="connsiteY30" fmla="*/ 811850 h 1914265"/>
              <a:gd name="connsiteX31" fmla="*/ 1324598 w 2110931"/>
              <a:gd name="connsiteY31" fmla="*/ 846033 h 1914265"/>
              <a:gd name="connsiteX32" fmla="*/ 1358781 w 2110931"/>
              <a:gd name="connsiteY32" fmla="*/ 905854 h 1914265"/>
              <a:gd name="connsiteX33" fmla="*/ 1392964 w 2110931"/>
              <a:gd name="connsiteY33" fmla="*/ 957129 h 1914265"/>
              <a:gd name="connsiteX34" fmla="*/ 1444239 w 2110931"/>
              <a:gd name="connsiteY34" fmla="*/ 1059678 h 1914265"/>
              <a:gd name="connsiteX35" fmla="*/ 1461331 w 2110931"/>
              <a:gd name="connsiteY35" fmla="*/ 1085315 h 1914265"/>
              <a:gd name="connsiteX36" fmla="*/ 1486968 w 2110931"/>
              <a:gd name="connsiteY36" fmla="*/ 1102407 h 1914265"/>
              <a:gd name="connsiteX37" fmla="*/ 1504059 w 2110931"/>
              <a:gd name="connsiteY37" fmla="*/ 1128044 h 1914265"/>
              <a:gd name="connsiteX38" fmla="*/ 1555334 w 2110931"/>
              <a:gd name="connsiteY38" fmla="*/ 1170773 h 1914265"/>
              <a:gd name="connsiteX39" fmla="*/ 1572426 w 2110931"/>
              <a:gd name="connsiteY39" fmla="*/ 1204957 h 1914265"/>
              <a:gd name="connsiteX40" fmla="*/ 1598063 w 2110931"/>
              <a:gd name="connsiteY40" fmla="*/ 1222048 h 1914265"/>
              <a:gd name="connsiteX41" fmla="*/ 1623701 w 2110931"/>
              <a:gd name="connsiteY41" fmla="*/ 1247686 h 1914265"/>
              <a:gd name="connsiteX42" fmla="*/ 1674975 w 2110931"/>
              <a:gd name="connsiteY42" fmla="*/ 1324598 h 1914265"/>
              <a:gd name="connsiteX43" fmla="*/ 1700613 w 2110931"/>
              <a:gd name="connsiteY43" fmla="*/ 1341689 h 1914265"/>
              <a:gd name="connsiteX44" fmla="*/ 1751888 w 2110931"/>
              <a:gd name="connsiteY44" fmla="*/ 1392964 h 1914265"/>
              <a:gd name="connsiteX45" fmla="*/ 1768979 w 2110931"/>
              <a:gd name="connsiteY45" fmla="*/ 1418601 h 1914265"/>
              <a:gd name="connsiteX46" fmla="*/ 1794617 w 2110931"/>
              <a:gd name="connsiteY46" fmla="*/ 1444239 h 1914265"/>
              <a:gd name="connsiteX47" fmla="*/ 1828800 w 2110931"/>
              <a:gd name="connsiteY47" fmla="*/ 1495514 h 1914265"/>
              <a:gd name="connsiteX48" fmla="*/ 1862983 w 2110931"/>
              <a:gd name="connsiteY48" fmla="*/ 1546788 h 1914265"/>
              <a:gd name="connsiteX49" fmla="*/ 1888620 w 2110931"/>
              <a:gd name="connsiteY49" fmla="*/ 1563880 h 1914265"/>
              <a:gd name="connsiteX50" fmla="*/ 1991170 w 2110931"/>
              <a:gd name="connsiteY50" fmla="*/ 1717704 h 1914265"/>
              <a:gd name="connsiteX51" fmla="*/ 2008261 w 2110931"/>
              <a:gd name="connsiteY51" fmla="*/ 1743342 h 1914265"/>
              <a:gd name="connsiteX52" fmla="*/ 2025353 w 2110931"/>
              <a:gd name="connsiteY52" fmla="*/ 1768979 h 1914265"/>
              <a:gd name="connsiteX53" fmla="*/ 2050990 w 2110931"/>
              <a:gd name="connsiteY53" fmla="*/ 1820254 h 1914265"/>
              <a:gd name="connsiteX54" fmla="*/ 2059536 w 2110931"/>
              <a:gd name="connsiteY54" fmla="*/ 1845891 h 1914265"/>
              <a:gd name="connsiteX55" fmla="*/ 2085174 w 2110931"/>
              <a:gd name="connsiteY55" fmla="*/ 1862983 h 1914265"/>
              <a:gd name="connsiteX56" fmla="*/ 2102265 w 2110931"/>
              <a:gd name="connsiteY56" fmla="*/ 1888620 h 1914265"/>
              <a:gd name="connsiteX57" fmla="*/ 2110811 w 2110931"/>
              <a:gd name="connsiteY57" fmla="*/ 1897166 h 191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10931" h="1914265">
                <a:moveTo>
                  <a:pt x="0" y="0"/>
                </a:moveTo>
                <a:cubicBezTo>
                  <a:pt x="14243" y="5697"/>
                  <a:pt x="29319" y="9641"/>
                  <a:pt x="42729" y="17091"/>
                </a:cubicBezTo>
                <a:cubicBezTo>
                  <a:pt x="55180" y="24008"/>
                  <a:pt x="63897" y="36944"/>
                  <a:pt x="76912" y="42729"/>
                </a:cubicBezTo>
                <a:cubicBezTo>
                  <a:pt x="114810" y="59572"/>
                  <a:pt x="114336" y="42630"/>
                  <a:pt x="145278" y="59820"/>
                </a:cubicBezTo>
                <a:cubicBezTo>
                  <a:pt x="163235" y="69796"/>
                  <a:pt x="179461" y="82609"/>
                  <a:pt x="196553" y="94003"/>
                </a:cubicBezTo>
                <a:cubicBezTo>
                  <a:pt x="206325" y="100518"/>
                  <a:pt x="219443" y="99322"/>
                  <a:pt x="230736" y="102549"/>
                </a:cubicBezTo>
                <a:cubicBezTo>
                  <a:pt x="302758" y="123127"/>
                  <a:pt x="207103" y="96083"/>
                  <a:pt x="282011" y="128186"/>
                </a:cubicBezTo>
                <a:cubicBezTo>
                  <a:pt x="292806" y="132813"/>
                  <a:pt x="304800" y="133883"/>
                  <a:pt x="316194" y="136732"/>
                </a:cubicBezTo>
                <a:cubicBezTo>
                  <a:pt x="402107" y="179690"/>
                  <a:pt x="293716" y="129241"/>
                  <a:pt x="393106" y="162370"/>
                </a:cubicBezTo>
                <a:cubicBezTo>
                  <a:pt x="405191" y="166398"/>
                  <a:pt x="415461" y="174730"/>
                  <a:pt x="427289" y="179461"/>
                </a:cubicBezTo>
                <a:cubicBezTo>
                  <a:pt x="444017" y="186152"/>
                  <a:pt x="461472" y="190856"/>
                  <a:pt x="478564" y="196553"/>
                </a:cubicBezTo>
                <a:lnTo>
                  <a:pt x="504202" y="205099"/>
                </a:lnTo>
                <a:cubicBezTo>
                  <a:pt x="579092" y="279989"/>
                  <a:pt x="484098" y="188346"/>
                  <a:pt x="555476" y="247828"/>
                </a:cubicBezTo>
                <a:cubicBezTo>
                  <a:pt x="598151" y="283390"/>
                  <a:pt x="561698" y="266993"/>
                  <a:pt x="606751" y="282011"/>
                </a:cubicBezTo>
                <a:cubicBezTo>
                  <a:pt x="660271" y="322151"/>
                  <a:pt x="630863" y="297577"/>
                  <a:pt x="692209" y="358923"/>
                </a:cubicBezTo>
                <a:cubicBezTo>
                  <a:pt x="699472" y="366186"/>
                  <a:pt x="709488" y="370045"/>
                  <a:pt x="717846" y="376015"/>
                </a:cubicBezTo>
                <a:cubicBezTo>
                  <a:pt x="729436" y="384294"/>
                  <a:pt x="741216" y="392383"/>
                  <a:pt x="752030" y="401652"/>
                </a:cubicBezTo>
                <a:cubicBezTo>
                  <a:pt x="761206" y="409517"/>
                  <a:pt x="768491" y="419424"/>
                  <a:pt x="777667" y="427289"/>
                </a:cubicBezTo>
                <a:cubicBezTo>
                  <a:pt x="786847" y="435158"/>
                  <a:pt x="823954" y="462284"/>
                  <a:pt x="837488" y="470018"/>
                </a:cubicBezTo>
                <a:cubicBezTo>
                  <a:pt x="848549" y="476338"/>
                  <a:pt x="860610" y="480790"/>
                  <a:pt x="871671" y="487110"/>
                </a:cubicBezTo>
                <a:cubicBezTo>
                  <a:pt x="969531" y="543030"/>
                  <a:pt x="816892" y="459135"/>
                  <a:pt x="922945" y="529839"/>
                </a:cubicBezTo>
                <a:cubicBezTo>
                  <a:pt x="930440" y="534836"/>
                  <a:pt x="940526" y="534356"/>
                  <a:pt x="948583" y="538385"/>
                </a:cubicBezTo>
                <a:cubicBezTo>
                  <a:pt x="1014849" y="571517"/>
                  <a:pt x="935415" y="542541"/>
                  <a:pt x="999858" y="564022"/>
                </a:cubicBezTo>
                <a:cubicBezTo>
                  <a:pt x="1016949" y="575416"/>
                  <a:pt x="1036607" y="583680"/>
                  <a:pt x="1051132" y="598205"/>
                </a:cubicBezTo>
                <a:cubicBezTo>
                  <a:pt x="1059678" y="606751"/>
                  <a:pt x="1066935" y="616818"/>
                  <a:pt x="1076770" y="623843"/>
                </a:cubicBezTo>
                <a:cubicBezTo>
                  <a:pt x="1136667" y="666626"/>
                  <a:pt x="1086382" y="621587"/>
                  <a:pt x="1136590" y="649480"/>
                </a:cubicBezTo>
                <a:cubicBezTo>
                  <a:pt x="1154547" y="659456"/>
                  <a:pt x="1173340" y="669138"/>
                  <a:pt x="1187865" y="683663"/>
                </a:cubicBezTo>
                <a:cubicBezTo>
                  <a:pt x="1204957" y="700755"/>
                  <a:pt x="1225732" y="714826"/>
                  <a:pt x="1239140" y="734938"/>
                </a:cubicBezTo>
                <a:cubicBezTo>
                  <a:pt x="1244837" y="743484"/>
                  <a:pt x="1251135" y="751658"/>
                  <a:pt x="1256231" y="760575"/>
                </a:cubicBezTo>
                <a:cubicBezTo>
                  <a:pt x="1262551" y="771636"/>
                  <a:pt x="1265168" y="784971"/>
                  <a:pt x="1273323" y="794758"/>
                </a:cubicBezTo>
                <a:cubicBezTo>
                  <a:pt x="1279898" y="802648"/>
                  <a:pt x="1291697" y="804587"/>
                  <a:pt x="1298960" y="811850"/>
                </a:cubicBezTo>
                <a:cubicBezTo>
                  <a:pt x="1309031" y="821921"/>
                  <a:pt x="1316319" y="834443"/>
                  <a:pt x="1324598" y="846033"/>
                </a:cubicBezTo>
                <a:cubicBezTo>
                  <a:pt x="1361541" y="897753"/>
                  <a:pt x="1321237" y="843281"/>
                  <a:pt x="1358781" y="905854"/>
                </a:cubicBezTo>
                <a:cubicBezTo>
                  <a:pt x="1369350" y="923468"/>
                  <a:pt x="1386468" y="937642"/>
                  <a:pt x="1392964" y="957129"/>
                </a:cubicBezTo>
                <a:cubicBezTo>
                  <a:pt x="1416551" y="1027888"/>
                  <a:pt x="1400063" y="993415"/>
                  <a:pt x="1444239" y="1059678"/>
                </a:cubicBezTo>
                <a:cubicBezTo>
                  <a:pt x="1449936" y="1068224"/>
                  <a:pt x="1452785" y="1079618"/>
                  <a:pt x="1461331" y="1085315"/>
                </a:cubicBezTo>
                <a:lnTo>
                  <a:pt x="1486968" y="1102407"/>
                </a:lnTo>
                <a:cubicBezTo>
                  <a:pt x="1492665" y="1110953"/>
                  <a:pt x="1496797" y="1120782"/>
                  <a:pt x="1504059" y="1128044"/>
                </a:cubicBezTo>
                <a:cubicBezTo>
                  <a:pt x="1541536" y="1165521"/>
                  <a:pt x="1520336" y="1121775"/>
                  <a:pt x="1555334" y="1170773"/>
                </a:cubicBezTo>
                <a:cubicBezTo>
                  <a:pt x="1562739" y="1181140"/>
                  <a:pt x="1564270" y="1195170"/>
                  <a:pt x="1572426" y="1204957"/>
                </a:cubicBezTo>
                <a:cubicBezTo>
                  <a:pt x="1579001" y="1212847"/>
                  <a:pt x="1590173" y="1215473"/>
                  <a:pt x="1598063" y="1222048"/>
                </a:cubicBezTo>
                <a:cubicBezTo>
                  <a:pt x="1607348" y="1229785"/>
                  <a:pt x="1616281" y="1238146"/>
                  <a:pt x="1623701" y="1247686"/>
                </a:cubicBezTo>
                <a:cubicBezTo>
                  <a:pt x="1623720" y="1247710"/>
                  <a:pt x="1666421" y="1311767"/>
                  <a:pt x="1674975" y="1324598"/>
                </a:cubicBezTo>
                <a:cubicBezTo>
                  <a:pt x="1680672" y="1333144"/>
                  <a:pt x="1692936" y="1334865"/>
                  <a:pt x="1700613" y="1341689"/>
                </a:cubicBezTo>
                <a:cubicBezTo>
                  <a:pt x="1718679" y="1357747"/>
                  <a:pt x="1734796" y="1375872"/>
                  <a:pt x="1751888" y="1392964"/>
                </a:cubicBezTo>
                <a:cubicBezTo>
                  <a:pt x="1759150" y="1400226"/>
                  <a:pt x="1762404" y="1410711"/>
                  <a:pt x="1768979" y="1418601"/>
                </a:cubicBezTo>
                <a:cubicBezTo>
                  <a:pt x="1776716" y="1427886"/>
                  <a:pt x="1787197" y="1434699"/>
                  <a:pt x="1794617" y="1444239"/>
                </a:cubicBezTo>
                <a:cubicBezTo>
                  <a:pt x="1807228" y="1460454"/>
                  <a:pt x="1817406" y="1478422"/>
                  <a:pt x="1828800" y="1495514"/>
                </a:cubicBezTo>
                <a:lnTo>
                  <a:pt x="1862983" y="1546788"/>
                </a:lnTo>
                <a:cubicBezTo>
                  <a:pt x="1868680" y="1555334"/>
                  <a:pt x="1880074" y="1558183"/>
                  <a:pt x="1888620" y="1563880"/>
                </a:cubicBezTo>
                <a:lnTo>
                  <a:pt x="1991170" y="1717704"/>
                </a:lnTo>
                <a:lnTo>
                  <a:pt x="2008261" y="1743342"/>
                </a:lnTo>
                <a:cubicBezTo>
                  <a:pt x="2013958" y="1751888"/>
                  <a:pt x="2022105" y="1759235"/>
                  <a:pt x="2025353" y="1768979"/>
                </a:cubicBezTo>
                <a:cubicBezTo>
                  <a:pt x="2046833" y="1833418"/>
                  <a:pt x="2017858" y="1753989"/>
                  <a:pt x="2050990" y="1820254"/>
                </a:cubicBezTo>
                <a:cubicBezTo>
                  <a:pt x="2055018" y="1828311"/>
                  <a:pt x="2053909" y="1838857"/>
                  <a:pt x="2059536" y="1845891"/>
                </a:cubicBezTo>
                <a:cubicBezTo>
                  <a:pt x="2065952" y="1853911"/>
                  <a:pt x="2076628" y="1857286"/>
                  <a:pt x="2085174" y="1862983"/>
                </a:cubicBezTo>
                <a:cubicBezTo>
                  <a:pt x="2090871" y="1871529"/>
                  <a:pt x="2097672" y="1879434"/>
                  <a:pt x="2102265" y="1888620"/>
                </a:cubicBezTo>
                <a:cubicBezTo>
                  <a:pt x="2112613" y="1909316"/>
                  <a:pt x="2110811" y="1929810"/>
                  <a:pt x="2110811" y="18971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
        <p:nvSpPr>
          <p:cNvPr id="17" name="Полилиния 16"/>
          <p:cNvSpPr/>
          <p:nvPr/>
        </p:nvSpPr>
        <p:spPr>
          <a:xfrm>
            <a:off x="2636379" y="2940287"/>
            <a:ext cx="2211224" cy="1948442"/>
          </a:xfrm>
          <a:custGeom>
            <a:avLst/>
            <a:gdLst>
              <a:gd name="connsiteX0" fmla="*/ 0 w 2948299"/>
              <a:gd name="connsiteY0" fmla="*/ 0 h 2597922"/>
              <a:gd name="connsiteX1" fmla="*/ 42729 w 2948299"/>
              <a:gd name="connsiteY1" fmla="*/ 17092 h 2597922"/>
              <a:gd name="connsiteX2" fmla="*/ 94004 w 2948299"/>
              <a:gd name="connsiteY2" fmla="*/ 34183 h 2597922"/>
              <a:gd name="connsiteX3" fmla="*/ 119641 w 2948299"/>
              <a:gd name="connsiteY3" fmla="*/ 42729 h 2597922"/>
              <a:gd name="connsiteX4" fmla="*/ 162370 w 2948299"/>
              <a:gd name="connsiteY4" fmla="*/ 59821 h 2597922"/>
              <a:gd name="connsiteX5" fmla="*/ 196553 w 2948299"/>
              <a:gd name="connsiteY5" fmla="*/ 76912 h 2597922"/>
              <a:gd name="connsiteX6" fmla="*/ 247828 w 2948299"/>
              <a:gd name="connsiteY6" fmla="*/ 85458 h 2597922"/>
              <a:gd name="connsiteX7" fmla="*/ 333286 w 2948299"/>
              <a:gd name="connsiteY7" fmla="*/ 119641 h 2597922"/>
              <a:gd name="connsiteX8" fmla="*/ 358923 w 2948299"/>
              <a:gd name="connsiteY8" fmla="*/ 128187 h 2597922"/>
              <a:gd name="connsiteX9" fmla="*/ 384561 w 2948299"/>
              <a:gd name="connsiteY9" fmla="*/ 145279 h 2597922"/>
              <a:gd name="connsiteX10" fmla="*/ 435836 w 2948299"/>
              <a:gd name="connsiteY10" fmla="*/ 153824 h 2597922"/>
              <a:gd name="connsiteX11" fmla="*/ 470019 w 2948299"/>
              <a:gd name="connsiteY11" fmla="*/ 170916 h 2597922"/>
              <a:gd name="connsiteX12" fmla="*/ 564023 w 2948299"/>
              <a:gd name="connsiteY12" fmla="*/ 205099 h 2597922"/>
              <a:gd name="connsiteX13" fmla="*/ 640935 w 2948299"/>
              <a:gd name="connsiteY13" fmla="*/ 222191 h 2597922"/>
              <a:gd name="connsiteX14" fmla="*/ 717847 w 2948299"/>
              <a:gd name="connsiteY14" fmla="*/ 247828 h 2597922"/>
              <a:gd name="connsiteX15" fmla="*/ 786213 w 2948299"/>
              <a:gd name="connsiteY15" fmla="*/ 273466 h 2597922"/>
              <a:gd name="connsiteX16" fmla="*/ 811851 w 2948299"/>
              <a:gd name="connsiteY16" fmla="*/ 290557 h 2597922"/>
              <a:gd name="connsiteX17" fmla="*/ 871671 w 2948299"/>
              <a:gd name="connsiteY17" fmla="*/ 307649 h 2597922"/>
              <a:gd name="connsiteX18" fmla="*/ 922946 w 2948299"/>
              <a:gd name="connsiteY18" fmla="*/ 333286 h 2597922"/>
              <a:gd name="connsiteX19" fmla="*/ 957129 w 2948299"/>
              <a:gd name="connsiteY19" fmla="*/ 350378 h 2597922"/>
              <a:gd name="connsiteX20" fmla="*/ 982766 w 2948299"/>
              <a:gd name="connsiteY20" fmla="*/ 367469 h 2597922"/>
              <a:gd name="connsiteX21" fmla="*/ 1016950 w 2948299"/>
              <a:gd name="connsiteY21" fmla="*/ 376015 h 2597922"/>
              <a:gd name="connsiteX22" fmla="*/ 1076770 w 2948299"/>
              <a:gd name="connsiteY22" fmla="*/ 410198 h 2597922"/>
              <a:gd name="connsiteX23" fmla="*/ 1128045 w 2948299"/>
              <a:gd name="connsiteY23" fmla="*/ 435836 h 2597922"/>
              <a:gd name="connsiteX24" fmla="*/ 1153682 w 2948299"/>
              <a:gd name="connsiteY24" fmla="*/ 461473 h 2597922"/>
              <a:gd name="connsiteX25" fmla="*/ 1204957 w 2948299"/>
              <a:gd name="connsiteY25" fmla="*/ 487110 h 2597922"/>
              <a:gd name="connsiteX26" fmla="*/ 1230594 w 2948299"/>
              <a:gd name="connsiteY26" fmla="*/ 512748 h 2597922"/>
              <a:gd name="connsiteX27" fmla="*/ 1256232 w 2948299"/>
              <a:gd name="connsiteY27" fmla="*/ 521294 h 2597922"/>
              <a:gd name="connsiteX28" fmla="*/ 1281869 w 2948299"/>
              <a:gd name="connsiteY28" fmla="*/ 538385 h 2597922"/>
              <a:gd name="connsiteX29" fmla="*/ 1316052 w 2948299"/>
              <a:gd name="connsiteY29" fmla="*/ 555477 h 2597922"/>
              <a:gd name="connsiteX30" fmla="*/ 1341690 w 2948299"/>
              <a:gd name="connsiteY30" fmla="*/ 572568 h 2597922"/>
              <a:gd name="connsiteX31" fmla="*/ 1427148 w 2948299"/>
              <a:gd name="connsiteY31" fmla="*/ 623843 h 2597922"/>
              <a:gd name="connsiteX32" fmla="*/ 1461331 w 2948299"/>
              <a:gd name="connsiteY32" fmla="*/ 640935 h 2597922"/>
              <a:gd name="connsiteX33" fmla="*/ 1486968 w 2948299"/>
              <a:gd name="connsiteY33" fmla="*/ 666572 h 2597922"/>
              <a:gd name="connsiteX34" fmla="*/ 1538243 w 2948299"/>
              <a:gd name="connsiteY34" fmla="*/ 700755 h 2597922"/>
              <a:gd name="connsiteX35" fmla="*/ 1589518 w 2948299"/>
              <a:gd name="connsiteY35" fmla="*/ 752030 h 2597922"/>
              <a:gd name="connsiteX36" fmla="*/ 1640793 w 2948299"/>
              <a:gd name="connsiteY36" fmla="*/ 803305 h 2597922"/>
              <a:gd name="connsiteX37" fmla="*/ 1700613 w 2948299"/>
              <a:gd name="connsiteY37" fmla="*/ 863125 h 2597922"/>
              <a:gd name="connsiteX38" fmla="*/ 1768980 w 2948299"/>
              <a:gd name="connsiteY38" fmla="*/ 940038 h 2597922"/>
              <a:gd name="connsiteX39" fmla="*/ 1803163 w 2948299"/>
              <a:gd name="connsiteY39" fmla="*/ 991312 h 2597922"/>
              <a:gd name="connsiteX40" fmla="*/ 1828800 w 2948299"/>
              <a:gd name="connsiteY40" fmla="*/ 1034041 h 2597922"/>
              <a:gd name="connsiteX41" fmla="*/ 1845892 w 2948299"/>
              <a:gd name="connsiteY41" fmla="*/ 1068224 h 2597922"/>
              <a:gd name="connsiteX42" fmla="*/ 1880075 w 2948299"/>
              <a:gd name="connsiteY42" fmla="*/ 1119499 h 2597922"/>
              <a:gd name="connsiteX43" fmla="*/ 1948441 w 2948299"/>
              <a:gd name="connsiteY43" fmla="*/ 1222049 h 2597922"/>
              <a:gd name="connsiteX44" fmla="*/ 1974079 w 2948299"/>
              <a:gd name="connsiteY44" fmla="*/ 1247686 h 2597922"/>
              <a:gd name="connsiteX45" fmla="*/ 2025353 w 2948299"/>
              <a:gd name="connsiteY45" fmla="*/ 1324598 h 2597922"/>
              <a:gd name="connsiteX46" fmla="*/ 2076628 w 2948299"/>
              <a:gd name="connsiteY46" fmla="*/ 1375873 h 2597922"/>
              <a:gd name="connsiteX47" fmla="*/ 2119357 w 2948299"/>
              <a:gd name="connsiteY47" fmla="*/ 1418602 h 2597922"/>
              <a:gd name="connsiteX48" fmla="*/ 2136449 w 2948299"/>
              <a:gd name="connsiteY48" fmla="*/ 1444239 h 2597922"/>
              <a:gd name="connsiteX49" fmla="*/ 2187723 w 2948299"/>
              <a:gd name="connsiteY49" fmla="*/ 1495514 h 2597922"/>
              <a:gd name="connsiteX50" fmla="*/ 2238998 w 2948299"/>
              <a:gd name="connsiteY50" fmla="*/ 1546789 h 2597922"/>
              <a:gd name="connsiteX51" fmla="*/ 2264636 w 2948299"/>
              <a:gd name="connsiteY51" fmla="*/ 1580972 h 2597922"/>
              <a:gd name="connsiteX52" fmla="*/ 2315910 w 2948299"/>
              <a:gd name="connsiteY52" fmla="*/ 1623701 h 2597922"/>
              <a:gd name="connsiteX53" fmla="*/ 2333002 w 2948299"/>
              <a:gd name="connsiteY53" fmla="*/ 1649338 h 2597922"/>
              <a:gd name="connsiteX54" fmla="*/ 2350094 w 2948299"/>
              <a:gd name="connsiteY54" fmla="*/ 1683522 h 2597922"/>
              <a:gd name="connsiteX55" fmla="*/ 2375731 w 2948299"/>
              <a:gd name="connsiteY55" fmla="*/ 1700613 h 2597922"/>
              <a:gd name="connsiteX56" fmla="*/ 2384277 w 2948299"/>
              <a:gd name="connsiteY56" fmla="*/ 1726251 h 2597922"/>
              <a:gd name="connsiteX57" fmla="*/ 2427006 w 2948299"/>
              <a:gd name="connsiteY57" fmla="*/ 1777525 h 2597922"/>
              <a:gd name="connsiteX58" fmla="*/ 2461189 w 2948299"/>
              <a:gd name="connsiteY58" fmla="*/ 1845892 h 2597922"/>
              <a:gd name="connsiteX59" fmla="*/ 2486826 w 2948299"/>
              <a:gd name="connsiteY59" fmla="*/ 1880075 h 2597922"/>
              <a:gd name="connsiteX60" fmla="*/ 2538101 w 2948299"/>
              <a:gd name="connsiteY60" fmla="*/ 1956987 h 2597922"/>
              <a:gd name="connsiteX61" fmla="*/ 2563738 w 2948299"/>
              <a:gd name="connsiteY61" fmla="*/ 1991170 h 2597922"/>
              <a:gd name="connsiteX62" fmla="*/ 2580830 w 2948299"/>
              <a:gd name="connsiteY62" fmla="*/ 2025353 h 2597922"/>
              <a:gd name="connsiteX63" fmla="*/ 2640651 w 2948299"/>
              <a:gd name="connsiteY63" fmla="*/ 2110811 h 2597922"/>
              <a:gd name="connsiteX64" fmla="*/ 2683380 w 2948299"/>
              <a:gd name="connsiteY64" fmla="*/ 2162086 h 2597922"/>
              <a:gd name="connsiteX65" fmla="*/ 2717563 w 2948299"/>
              <a:gd name="connsiteY65" fmla="*/ 2213361 h 2597922"/>
              <a:gd name="connsiteX66" fmla="*/ 2726109 w 2948299"/>
              <a:gd name="connsiteY66" fmla="*/ 2238998 h 2597922"/>
              <a:gd name="connsiteX67" fmla="*/ 2760292 w 2948299"/>
              <a:gd name="connsiteY67" fmla="*/ 2290273 h 2597922"/>
              <a:gd name="connsiteX68" fmla="*/ 2794475 w 2948299"/>
              <a:gd name="connsiteY68" fmla="*/ 2341548 h 2597922"/>
              <a:gd name="connsiteX69" fmla="*/ 2828658 w 2948299"/>
              <a:gd name="connsiteY69" fmla="*/ 2392823 h 2597922"/>
              <a:gd name="connsiteX70" fmla="*/ 2837204 w 2948299"/>
              <a:gd name="connsiteY70" fmla="*/ 2418460 h 2597922"/>
              <a:gd name="connsiteX71" fmla="*/ 2862841 w 2948299"/>
              <a:gd name="connsiteY71" fmla="*/ 2444097 h 2597922"/>
              <a:gd name="connsiteX72" fmla="*/ 2888479 w 2948299"/>
              <a:gd name="connsiteY72" fmla="*/ 2503918 h 2597922"/>
              <a:gd name="connsiteX73" fmla="*/ 2905570 w 2948299"/>
              <a:gd name="connsiteY73" fmla="*/ 2529555 h 2597922"/>
              <a:gd name="connsiteX74" fmla="*/ 2922662 w 2948299"/>
              <a:gd name="connsiteY74" fmla="*/ 2580830 h 2597922"/>
              <a:gd name="connsiteX75" fmla="*/ 2948299 w 2948299"/>
              <a:gd name="connsiteY75" fmla="*/ 2597922 h 259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948299" h="2597922">
                <a:moveTo>
                  <a:pt x="0" y="0"/>
                </a:moveTo>
                <a:cubicBezTo>
                  <a:pt x="14243" y="5697"/>
                  <a:pt x="28312" y="11850"/>
                  <a:pt x="42729" y="17092"/>
                </a:cubicBezTo>
                <a:cubicBezTo>
                  <a:pt x="59660" y="23249"/>
                  <a:pt x="76912" y="28486"/>
                  <a:pt x="94004" y="34183"/>
                </a:cubicBezTo>
                <a:cubicBezTo>
                  <a:pt x="102550" y="37032"/>
                  <a:pt x="111277" y="39383"/>
                  <a:pt x="119641" y="42729"/>
                </a:cubicBezTo>
                <a:cubicBezTo>
                  <a:pt x="133884" y="48426"/>
                  <a:pt x="148352" y="53591"/>
                  <a:pt x="162370" y="59821"/>
                </a:cubicBezTo>
                <a:cubicBezTo>
                  <a:pt x="174011" y="64995"/>
                  <a:pt x="184351" y="73251"/>
                  <a:pt x="196553" y="76912"/>
                </a:cubicBezTo>
                <a:cubicBezTo>
                  <a:pt x="213150" y="81891"/>
                  <a:pt x="230736" y="82609"/>
                  <a:pt x="247828" y="85458"/>
                </a:cubicBezTo>
                <a:cubicBezTo>
                  <a:pt x="276314" y="96852"/>
                  <a:pt x="304180" y="109939"/>
                  <a:pt x="333286" y="119641"/>
                </a:cubicBezTo>
                <a:cubicBezTo>
                  <a:pt x="341832" y="122490"/>
                  <a:pt x="350866" y="124158"/>
                  <a:pt x="358923" y="128187"/>
                </a:cubicBezTo>
                <a:cubicBezTo>
                  <a:pt x="368110" y="132780"/>
                  <a:pt x="374817" y="142031"/>
                  <a:pt x="384561" y="145279"/>
                </a:cubicBezTo>
                <a:cubicBezTo>
                  <a:pt x="400999" y="150758"/>
                  <a:pt x="418744" y="150976"/>
                  <a:pt x="435836" y="153824"/>
                </a:cubicBezTo>
                <a:cubicBezTo>
                  <a:pt x="447230" y="159521"/>
                  <a:pt x="458378" y="165742"/>
                  <a:pt x="470019" y="170916"/>
                </a:cubicBezTo>
                <a:cubicBezTo>
                  <a:pt x="505697" y="186773"/>
                  <a:pt x="526121" y="192466"/>
                  <a:pt x="564023" y="205099"/>
                </a:cubicBezTo>
                <a:cubicBezTo>
                  <a:pt x="612741" y="221338"/>
                  <a:pt x="597129" y="205764"/>
                  <a:pt x="640935" y="222191"/>
                </a:cubicBezTo>
                <a:cubicBezTo>
                  <a:pt x="754665" y="264839"/>
                  <a:pt x="586741" y="215051"/>
                  <a:pt x="717847" y="247828"/>
                </a:cubicBezTo>
                <a:cubicBezTo>
                  <a:pt x="732639" y="251526"/>
                  <a:pt x="778372" y="269546"/>
                  <a:pt x="786213" y="273466"/>
                </a:cubicBezTo>
                <a:cubicBezTo>
                  <a:pt x="795400" y="278059"/>
                  <a:pt x="802664" y="285964"/>
                  <a:pt x="811851" y="290557"/>
                </a:cubicBezTo>
                <a:cubicBezTo>
                  <a:pt x="824112" y="296688"/>
                  <a:pt x="860717" y="304910"/>
                  <a:pt x="871671" y="307649"/>
                </a:cubicBezTo>
                <a:cubicBezTo>
                  <a:pt x="920944" y="340496"/>
                  <a:pt x="873410" y="312055"/>
                  <a:pt x="922946" y="333286"/>
                </a:cubicBezTo>
                <a:cubicBezTo>
                  <a:pt x="934655" y="338304"/>
                  <a:pt x="946068" y="344058"/>
                  <a:pt x="957129" y="350378"/>
                </a:cubicBezTo>
                <a:cubicBezTo>
                  <a:pt x="966046" y="355474"/>
                  <a:pt x="973326" y="363423"/>
                  <a:pt x="982766" y="367469"/>
                </a:cubicBezTo>
                <a:cubicBezTo>
                  <a:pt x="993562" y="372096"/>
                  <a:pt x="1005555" y="373166"/>
                  <a:pt x="1016950" y="376015"/>
                </a:cubicBezTo>
                <a:cubicBezTo>
                  <a:pt x="1079405" y="417653"/>
                  <a:pt x="1000881" y="366834"/>
                  <a:pt x="1076770" y="410198"/>
                </a:cubicBezTo>
                <a:cubicBezTo>
                  <a:pt x="1123158" y="436705"/>
                  <a:pt x="1081039" y="420167"/>
                  <a:pt x="1128045" y="435836"/>
                </a:cubicBezTo>
                <a:cubicBezTo>
                  <a:pt x="1136591" y="444382"/>
                  <a:pt x="1143626" y="454769"/>
                  <a:pt x="1153682" y="461473"/>
                </a:cubicBezTo>
                <a:cubicBezTo>
                  <a:pt x="1230755" y="512855"/>
                  <a:pt x="1124291" y="419887"/>
                  <a:pt x="1204957" y="487110"/>
                </a:cubicBezTo>
                <a:cubicBezTo>
                  <a:pt x="1214241" y="494847"/>
                  <a:pt x="1220538" y="506044"/>
                  <a:pt x="1230594" y="512748"/>
                </a:cubicBezTo>
                <a:cubicBezTo>
                  <a:pt x="1238089" y="517745"/>
                  <a:pt x="1248175" y="517265"/>
                  <a:pt x="1256232" y="521294"/>
                </a:cubicBezTo>
                <a:cubicBezTo>
                  <a:pt x="1265418" y="525887"/>
                  <a:pt x="1272952" y="533289"/>
                  <a:pt x="1281869" y="538385"/>
                </a:cubicBezTo>
                <a:cubicBezTo>
                  <a:pt x="1292930" y="544705"/>
                  <a:pt x="1304991" y="549157"/>
                  <a:pt x="1316052" y="555477"/>
                </a:cubicBezTo>
                <a:cubicBezTo>
                  <a:pt x="1324970" y="560573"/>
                  <a:pt x="1332772" y="567472"/>
                  <a:pt x="1341690" y="572568"/>
                </a:cubicBezTo>
                <a:cubicBezTo>
                  <a:pt x="1433650" y="625116"/>
                  <a:pt x="1301735" y="540235"/>
                  <a:pt x="1427148" y="623843"/>
                </a:cubicBezTo>
                <a:cubicBezTo>
                  <a:pt x="1437748" y="630909"/>
                  <a:pt x="1450965" y="633530"/>
                  <a:pt x="1461331" y="640935"/>
                </a:cubicBezTo>
                <a:cubicBezTo>
                  <a:pt x="1471165" y="647960"/>
                  <a:pt x="1477428" y="659152"/>
                  <a:pt x="1486968" y="666572"/>
                </a:cubicBezTo>
                <a:cubicBezTo>
                  <a:pt x="1503183" y="679183"/>
                  <a:pt x="1521151" y="689361"/>
                  <a:pt x="1538243" y="700755"/>
                </a:cubicBezTo>
                <a:cubicBezTo>
                  <a:pt x="1558355" y="714163"/>
                  <a:pt x="1572426" y="734938"/>
                  <a:pt x="1589518" y="752030"/>
                </a:cubicBezTo>
                <a:lnTo>
                  <a:pt x="1640793" y="803305"/>
                </a:lnTo>
                <a:cubicBezTo>
                  <a:pt x="1720553" y="883065"/>
                  <a:pt x="1609458" y="794760"/>
                  <a:pt x="1700613" y="863125"/>
                </a:cubicBezTo>
                <a:cubicBezTo>
                  <a:pt x="1731113" y="908875"/>
                  <a:pt x="1710442" y="881500"/>
                  <a:pt x="1768980" y="940038"/>
                </a:cubicBezTo>
                <a:cubicBezTo>
                  <a:pt x="1783505" y="954563"/>
                  <a:pt x="1792595" y="973698"/>
                  <a:pt x="1803163" y="991312"/>
                </a:cubicBezTo>
                <a:cubicBezTo>
                  <a:pt x="1811709" y="1005555"/>
                  <a:pt x="1820733" y="1019521"/>
                  <a:pt x="1828800" y="1034041"/>
                </a:cubicBezTo>
                <a:cubicBezTo>
                  <a:pt x="1834987" y="1045177"/>
                  <a:pt x="1839338" y="1057300"/>
                  <a:pt x="1845892" y="1068224"/>
                </a:cubicBezTo>
                <a:cubicBezTo>
                  <a:pt x="1856461" y="1085838"/>
                  <a:pt x="1868681" y="1102407"/>
                  <a:pt x="1880075" y="1119499"/>
                </a:cubicBezTo>
                <a:lnTo>
                  <a:pt x="1948441" y="1222049"/>
                </a:lnTo>
                <a:cubicBezTo>
                  <a:pt x="1955145" y="1232105"/>
                  <a:pt x="1966659" y="1238146"/>
                  <a:pt x="1974079" y="1247686"/>
                </a:cubicBezTo>
                <a:cubicBezTo>
                  <a:pt x="1974082" y="1247689"/>
                  <a:pt x="2016806" y="1311777"/>
                  <a:pt x="2025353" y="1324598"/>
                </a:cubicBezTo>
                <a:cubicBezTo>
                  <a:pt x="2038761" y="1344710"/>
                  <a:pt x="2063220" y="1355762"/>
                  <a:pt x="2076628" y="1375873"/>
                </a:cubicBezTo>
                <a:cubicBezTo>
                  <a:pt x="2099417" y="1410056"/>
                  <a:pt x="2085174" y="1395813"/>
                  <a:pt x="2119357" y="1418602"/>
                </a:cubicBezTo>
                <a:cubicBezTo>
                  <a:pt x="2125054" y="1427148"/>
                  <a:pt x="2129626" y="1436563"/>
                  <a:pt x="2136449" y="1444239"/>
                </a:cubicBezTo>
                <a:cubicBezTo>
                  <a:pt x="2152507" y="1462305"/>
                  <a:pt x="2170632" y="1478422"/>
                  <a:pt x="2187723" y="1495514"/>
                </a:cubicBezTo>
                <a:lnTo>
                  <a:pt x="2238998" y="1546789"/>
                </a:lnTo>
                <a:cubicBezTo>
                  <a:pt x="2249069" y="1556860"/>
                  <a:pt x="2255367" y="1570158"/>
                  <a:pt x="2264636" y="1580972"/>
                </a:cubicBezTo>
                <a:cubicBezTo>
                  <a:pt x="2286572" y="1606564"/>
                  <a:pt x="2289534" y="1606117"/>
                  <a:pt x="2315910" y="1623701"/>
                </a:cubicBezTo>
                <a:cubicBezTo>
                  <a:pt x="2321607" y="1632247"/>
                  <a:pt x="2327906" y="1640421"/>
                  <a:pt x="2333002" y="1649338"/>
                </a:cubicBezTo>
                <a:cubicBezTo>
                  <a:pt x="2339323" y="1660399"/>
                  <a:pt x="2341938" y="1673735"/>
                  <a:pt x="2350094" y="1683522"/>
                </a:cubicBezTo>
                <a:cubicBezTo>
                  <a:pt x="2356669" y="1691412"/>
                  <a:pt x="2367185" y="1694916"/>
                  <a:pt x="2375731" y="1700613"/>
                </a:cubicBezTo>
                <a:cubicBezTo>
                  <a:pt x="2378580" y="1709159"/>
                  <a:pt x="2380248" y="1718194"/>
                  <a:pt x="2384277" y="1726251"/>
                </a:cubicBezTo>
                <a:cubicBezTo>
                  <a:pt x="2396175" y="1750048"/>
                  <a:pt x="2408105" y="1758624"/>
                  <a:pt x="2427006" y="1777525"/>
                </a:cubicBezTo>
                <a:lnTo>
                  <a:pt x="2461189" y="1845892"/>
                </a:lnTo>
                <a:cubicBezTo>
                  <a:pt x="2467559" y="1858631"/>
                  <a:pt x="2478658" y="1868407"/>
                  <a:pt x="2486826" y="1880075"/>
                </a:cubicBezTo>
                <a:cubicBezTo>
                  <a:pt x="2504496" y="1905318"/>
                  <a:pt x="2521009" y="1931350"/>
                  <a:pt x="2538101" y="1956987"/>
                </a:cubicBezTo>
                <a:cubicBezTo>
                  <a:pt x="2546002" y="1968838"/>
                  <a:pt x="2556189" y="1979092"/>
                  <a:pt x="2563738" y="1991170"/>
                </a:cubicBezTo>
                <a:cubicBezTo>
                  <a:pt x="2570490" y="2001973"/>
                  <a:pt x="2574276" y="2014429"/>
                  <a:pt x="2580830" y="2025353"/>
                </a:cubicBezTo>
                <a:cubicBezTo>
                  <a:pt x="2610312" y="2074489"/>
                  <a:pt x="2611426" y="2069895"/>
                  <a:pt x="2640651" y="2110811"/>
                </a:cubicBezTo>
                <a:cubicBezTo>
                  <a:pt x="2670398" y="2152457"/>
                  <a:pt x="2643475" y="2122182"/>
                  <a:pt x="2683380" y="2162086"/>
                </a:cubicBezTo>
                <a:cubicBezTo>
                  <a:pt x="2703696" y="2223042"/>
                  <a:pt x="2674889" y="2149353"/>
                  <a:pt x="2717563" y="2213361"/>
                </a:cubicBezTo>
                <a:cubicBezTo>
                  <a:pt x="2722560" y="2220856"/>
                  <a:pt x="2721734" y="2231124"/>
                  <a:pt x="2726109" y="2238998"/>
                </a:cubicBezTo>
                <a:cubicBezTo>
                  <a:pt x="2736085" y="2256955"/>
                  <a:pt x="2760292" y="2290273"/>
                  <a:pt x="2760292" y="2290273"/>
                </a:cubicBezTo>
                <a:cubicBezTo>
                  <a:pt x="2776634" y="2339303"/>
                  <a:pt x="2757134" y="2293537"/>
                  <a:pt x="2794475" y="2341548"/>
                </a:cubicBezTo>
                <a:cubicBezTo>
                  <a:pt x="2807086" y="2357763"/>
                  <a:pt x="2822162" y="2373336"/>
                  <a:pt x="2828658" y="2392823"/>
                </a:cubicBezTo>
                <a:cubicBezTo>
                  <a:pt x="2831507" y="2401369"/>
                  <a:pt x="2832207" y="2410965"/>
                  <a:pt x="2837204" y="2418460"/>
                </a:cubicBezTo>
                <a:cubicBezTo>
                  <a:pt x="2843908" y="2428516"/>
                  <a:pt x="2854295" y="2435551"/>
                  <a:pt x="2862841" y="2444097"/>
                </a:cubicBezTo>
                <a:cubicBezTo>
                  <a:pt x="2872429" y="2472862"/>
                  <a:pt x="2871582" y="2474348"/>
                  <a:pt x="2888479" y="2503918"/>
                </a:cubicBezTo>
                <a:cubicBezTo>
                  <a:pt x="2893575" y="2512835"/>
                  <a:pt x="2901399" y="2520170"/>
                  <a:pt x="2905570" y="2529555"/>
                </a:cubicBezTo>
                <a:cubicBezTo>
                  <a:pt x="2912887" y="2546018"/>
                  <a:pt x="2916965" y="2563738"/>
                  <a:pt x="2922662" y="2580830"/>
                </a:cubicBezTo>
                <a:cubicBezTo>
                  <a:pt x="2925910" y="2590574"/>
                  <a:pt x="2948299" y="2597922"/>
                  <a:pt x="2948299" y="25979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
        <p:nvSpPr>
          <p:cNvPr id="18" name="TextBox 17"/>
          <p:cNvSpPr txBox="1"/>
          <p:nvPr/>
        </p:nvSpPr>
        <p:spPr>
          <a:xfrm>
            <a:off x="2789802" y="4023066"/>
            <a:ext cx="810090" cy="300082"/>
          </a:xfrm>
          <a:prstGeom prst="rect">
            <a:avLst/>
          </a:prstGeom>
          <a:noFill/>
        </p:spPr>
        <p:txBody>
          <a:bodyPr wrap="square" rtlCol="0">
            <a:spAutoFit/>
          </a:bodyPr>
          <a:lstStyle/>
          <a:p>
            <a:r>
              <a:rPr lang="ru-RU" sz="1350" dirty="0"/>
              <a:t>КПВ</a:t>
            </a:r>
          </a:p>
        </p:txBody>
      </p:sp>
      <p:cxnSp>
        <p:nvCxnSpPr>
          <p:cNvPr id="20" name="Прямая со стрелкой 19"/>
          <p:cNvCxnSpPr/>
          <p:nvPr/>
        </p:nvCxnSpPr>
        <p:spPr>
          <a:xfrm flipV="1">
            <a:off x="2636377" y="3969060"/>
            <a:ext cx="2745713" cy="86199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90102" y="3861049"/>
            <a:ext cx="1890210" cy="715581"/>
          </a:xfrm>
          <a:prstGeom prst="rect">
            <a:avLst/>
          </a:prstGeom>
          <a:noFill/>
        </p:spPr>
        <p:txBody>
          <a:bodyPr wrap="square" rtlCol="0">
            <a:spAutoFit/>
          </a:bodyPr>
          <a:lstStyle/>
          <a:p>
            <a:r>
              <a:rPr lang="ru-RU" sz="1350" dirty="0"/>
              <a:t>Выбор в пользу потребления в настоящем</a:t>
            </a:r>
          </a:p>
        </p:txBody>
      </p:sp>
      <p:cxnSp>
        <p:nvCxnSpPr>
          <p:cNvPr id="23" name="Прямая со стрелкой 22"/>
          <p:cNvCxnSpPr/>
          <p:nvPr/>
        </p:nvCxnSpPr>
        <p:spPr>
          <a:xfrm flipV="1">
            <a:off x="2649196" y="2996952"/>
            <a:ext cx="2570876" cy="183409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82090" y="2672917"/>
            <a:ext cx="1782198" cy="507831"/>
          </a:xfrm>
          <a:prstGeom prst="rect">
            <a:avLst/>
          </a:prstGeom>
          <a:noFill/>
        </p:spPr>
        <p:txBody>
          <a:bodyPr wrap="square" rtlCol="0">
            <a:spAutoFit/>
          </a:bodyPr>
          <a:lstStyle/>
          <a:p>
            <a:pPr algn="ctr"/>
            <a:r>
              <a:rPr lang="ru-RU" sz="1350" dirty="0"/>
              <a:t>Сбалансированный рост</a:t>
            </a:r>
          </a:p>
        </p:txBody>
      </p:sp>
      <p:cxnSp>
        <p:nvCxnSpPr>
          <p:cNvPr id="26" name="Прямая со стрелкой 25"/>
          <p:cNvCxnSpPr/>
          <p:nvPr/>
        </p:nvCxnSpPr>
        <p:spPr>
          <a:xfrm flipV="1">
            <a:off x="2649198" y="2834934"/>
            <a:ext cx="1092793" cy="199611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69922" y="2672917"/>
            <a:ext cx="1134126" cy="923330"/>
          </a:xfrm>
          <a:prstGeom prst="rect">
            <a:avLst/>
          </a:prstGeom>
          <a:noFill/>
        </p:spPr>
        <p:txBody>
          <a:bodyPr wrap="square" rtlCol="0">
            <a:spAutoFit/>
          </a:bodyPr>
          <a:lstStyle/>
          <a:p>
            <a:r>
              <a:rPr lang="ru-RU" sz="1350" dirty="0"/>
              <a:t>Выбор в пользу потребления в будущем</a:t>
            </a:r>
          </a:p>
        </p:txBody>
      </p:sp>
      <p:sp>
        <p:nvSpPr>
          <p:cNvPr id="28" name="Блок-схема: узел 27"/>
          <p:cNvSpPr/>
          <p:nvPr/>
        </p:nvSpPr>
        <p:spPr>
          <a:xfrm>
            <a:off x="3195594" y="3645024"/>
            <a:ext cx="101075" cy="1080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
        <p:nvSpPr>
          <p:cNvPr id="29" name="Блок-схема: узел 28"/>
          <p:cNvSpPr/>
          <p:nvPr/>
        </p:nvSpPr>
        <p:spPr>
          <a:xfrm>
            <a:off x="3653899" y="4023066"/>
            <a:ext cx="88091" cy="138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
        <p:nvSpPr>
          <p:cNvPr id="30" name="Блок-схема: узел 29"/>
          <p:cNvSpPr/>
          <p:nvPr/>
        </p:nvSpPr>
        <p:spPr>
          <a:xfrm>
            <a:off x="3956279" y="4438818"/>
            <a:ext cx="118314" cy="387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
        <p:nvSpPr>
          <p:cNvPr id="4" name="Дуга 3"/>
          <p:cNvSpPr/>
          <p:nvPr/>
        </p:nvSpPr>
        <p:spPr>
          <a:xfrm>
            <a:off x="3121819" y="4477579"/>
            <a:ext cx="299972" cy="353471"/>
          </a:xfrm>
          <a:prstGeom prst="arc">
            <a:avLst>
              <a:gd name="adj1" fmla="val 14943352"/>
              <a:gd name="adj2" fmla="val 2745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350"/>
          </a:p>
        </p:txBody>
      </p:sp>
      <p:sp>
        <p:nvSpPr>
          <p:cNvPr id="6" name="TextBox 5"/>
          <p:cNvSpPr txBox="1"/>
          <p:nvPr/>
        </p:nvSpPr>
        <p:spPr>
          <a:xfrm>
            <a:off x="3341072" y="4354072"/>
            <a:ext cx="422330" cy="507831"/>
          </a:xfrm>
          <a:prstGeom prst="rect">
            <a:avLst/>
          </a:prstGeom>
          <a:noFill/>
        </p:spPr>
        <p:txBody>
          <a:bodyPr wrap="square" rtlCol="0">
            <a:spAutoFit/>
          </a:bodyPr>
          <a:lstStyle/>
          <a:p>
            <a:r>
              <a:rPr lang="ru-RU" sz="1350" dirty="0"/>
              <a:t>45⁰</a:t>
            </a:r>
            <a:endParaRPr lang="ru-RU" sz="1350" dirty="0"/>
          </a:p>
        </p:txBody>
      </p:sp>
    </p:spTree>
    <p:extLst>
      <p:ext uri="{BB962C8B-B14F-4D97-AF65-F5344CB8AC3E}">
        <p14:creationId xmlns:p14="http://schemas.microsoft.com/office/powerpoint/2010/main" val="366254636"/>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Экономический рос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82" y="1106742"/>
            <a:ext cx="6660691" cy="394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65372"/>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b="1" dirty="0" smtClean="0"/>
              <a:t>Кумулятивный эффект роста </a:t>
            </a:r>
            <a:br>
              <a:rPr lang="ru-RU" b="1" dirty="0" smtClean="0"/>
            </a:br>
            <a:r>
              <a:rPr lang="ru-RU" b="1" dirty="0" smtClean="0"/>
              <a:t>за ряд лет</a:t>
            </a:r>
            <a:endParaRPr lang="ru-RU" b="1" dirty="0"/>
          </a:p>
        </p:txBody>
      </p:sp>
      <p:sp>
        <p:nvSpPr>
          <p:cNvPr id="3" name="Объект 2"/>
          <p:cNvSpPr>
            <a:spLocks noGrp="1"/>
          </p:cNvSpPr>
          <p:nvPr>
            <p:ph idx="4294967295"/>
          </p:nvPr>
        </p:nvSpPr>
        <p:spPr>
          <a:xfrm>
            <a:off x="1143000" y="2057401"/>
            <a:ext cx="6615354" cy="3394472"/>
          </a:xfrm>
        </p:spPr>
        <p:txBody>
          <a:bodyPr>
            <a:noAutofit/>
          </a:bodyPr>
          <a:lstStyle/>
          <a:p>
            <a:pPr algn="just"/>
            <a:r>
              <a:rPr lang="ru-RU" sz="1350" dirty="0"/>
              <a:t>Даже небольшие различия в темпах роста могут привести к громадным различиям в уровне дохода и выпуска между странами по прошествии ряда лет. Это происходит благодаря накапливаемому росту (</a:t>
            </a:r>
            <a:r>
              <a:rPr lang="ru-RU" sz="1350" dirty="0" err="1"/>
              <a:t>сompound</a:t>
            </a:r>
            <a:r>
              <a:rPr lang="ru-RU" sz="1350" dirty="0"/>
              <a:t> </a:t>
            </a:r>
            <a:r>
              <a:rPr lang="ru-RU" sz="1350" dirty="0" err="1"/>
              <a:t>growth</a:t>
            </a:r>
            <a:r>
              <a:rPr lang="ru-RU" sz="1350" dirty="0"/>
              <a:t>), т.е. кумулятивному эффекту. Кумулятивный эффект подсчитывается по формуле «сложного процента», когда учитывается процент на ранее полученный процент. </a:t>
            </a:r>
          </a:p>
          <a:p>
            <a:pPr algn="just"/>
            <a:r>
              <a:rPr lang="ru-RU" sz="1350" dirty="0"/>
              <a:t>Так, если величина ВВП в стране составляет 100 млрд</a:t>
            </a:r>
            <a:r>
              <a:rPr lang="ru-RU" sz="1350" dirty="0"/>
              <a:t>. долл</a:t>
            </a:r>
            <a:r>
              <a:rPr lang="ru-RU" sz="1350" dirty="0"/>
              <a:t>. и среднегодовой темп роста ВВП составляет 10%, то величина ВНП в конце первого года составит 110 млрд</a:t>
            </a:r>
            <a:r>
              <a:rPr lang="ru-RU" sz="1350" dirty="0"/>
              <a:t>. долл</a:t>
            </a:r>
            <a:r>
              <a:rPr lang="ru-RU" sz="1350" dirty="0"/>
              <a:t>. (100+100 х 0.1=110), в конце второго года 121 </a:t>
            </a:r>
            <a:r>
              <a:rPr lang="ru-RU" sz="1350" dirty="0" err="1"/>
              <a:t>млрд.долл</a:t>
            </a:r>
            <a:r>
              <a:rPr lang="ru-RU" sz="1350" dirty="0"/>
              <a:t>. (100+100 х 0.1+ (100+100 х 0.1) х 0.1=121), в конце третьего года 133.1 </a:t>
            </a:r>
            <a:r>
              <a:rPr lang="ru-RU" sz="1350" dirty="0" err="1"/>
              <a:t>млрд.долл</a:t>
            </a:r>
            <a:r>
              <a:rPr lang="ru-RU" sz="1350" dirty="0"/>
              <a:t>. (100+100 х 0.1+ (100+100 х 0.1) х 0.1+ [(100+100 х 0.1) х 0.1] х 0.1)=133.1) и т.д. Итак, если известен среднегодовой темп прироста ВНП ( </a:t>
            </a:r>
            <a:r>
              <a:rPr lang="ru-RU" sz="1350" dirty="0" err="1"/>
              <a:t>annual</a:t>
            </a:r>
            <a:r>
              <a:rPr lang="ru-RU" sz="1350" dirty="0"/>
              <a:t> </a:t>
            </a:r>
            <a:r>
              <a:rPr lang="ru-RU" sz="1350" dirty="0" err="1"/>
              <a:t>growth</a:t>
            </a:r>
            <a:r>
              <a:rPr lang="ru-RU" sz="1350" dirty="0"/>
              <a:t> </a:t>
            </a:r>
            <a:r>
              <a:rPr lang="ru-RU" sz="1350" dirty="0" err="1"/>
              <a:t>rate</a:t>
            </a:r>
            <a:r>
              <a:rPr lang="ru-RU" sz="1350" dirty="0"/>
              <a:t>), то, зная исходный уровень ВВП (Y</a:t>
            </a:r>
            <a:r>
              <a:rPr lang="ru-RU" sz="825" dirty="0"/>
              <a:t>0</a:t>
            </a:r>
            <a:r>
              <a:rPr lang="ru-RU" sz="1350" dirty="0"/>
              <a:t>) и используя формулу сложного процента, можно рассчитать величину ВВП через t лет (</a:t>
            </a:r>
            <a:r>
              <a:rPr lang="ru-RU" sz="1350" dirty="0" err="1"/>
              <a:t>Yt</a:t>
            </a:r>
            <a:r>
              <a:rPr lang="ru-RU" sz="1350" dirty="0"/>
              <a:t> ):</a:t>
            </a:r>
          </a:p>
          <a:p>
            <a:pPr marL="0" indent="0" algn="ctr">
              <a:buNone/>
            </a:pPr>
            <a:r>
              <a:rPr lang="ru-RU" sz="1350" b="1" dirty="0" err="1"/>
              <a:t>Y</a:t>
            </a:r>
            <a:r>
              <a:rPr lang="ru-RU" sz="1350" b="1" baseline="-25000" dirty="0" err="1"/>
              <a:t>t</a:t>
            </a:r>
            <a:r>
              <a:rPr lang="ru-RU" sz="1350" b="1" dirty="0"/>
              <a:t>=Y</a:t>
            </a:r>
            <a:r>
              <a:rPr lang="ru-RU" sz="1350" b="1" baseline="-25000" dirty="0"/>
              <a:t>0</a:t>
            </a:r>
            <a:r>
              <a:rPr lang="ru-RU" sz="1350" b="1" dirty="0"/>
              <a:t>(1+g</a:t>
            </a:r>
            <a:r>
              <a:rPr lang="ru-RU" sz="1350" b="1" baseline="-25000" dirty="0"/>
              <a:t>a</a:t>
            </a:r>
            <a:r>
              <a:rPr lang="ru-RU" sz="1350" b="1" dirty="0"/>
              <a:t>)</a:t>
            </a:r>
            <a:r>
              <a:rPr lang="ru-RU" sz="1350" b="1" baseline="30000" dirty="0"/>
              <a:t>t</a:t>
            </a:r>
            <a:r>
              <a:rPr lang="ru-RU" sz="1350" b="1" dirty="0"/>
              <a:t>,</a:t>
            </a:r>
          </a:p>
          <a:p>
            <a:r>
              <a:rPr lang="ru-RU" sz="1350" dirty="0"/>
              <a:t>из чего следует, что среднегодовой темп прироста ВВП равен:</a:t>
            </a:r>
          </a:p>
          <a:p>
            <a:pPr marL="0" indent="0">
              <a:buNone/>
            </a:pPr>
            <a:r>
              <a:rPr lang="ru-RU" sz="1350" dirty="0"/>
              <a:t/>
            </a:r>
            <a:br>
              <a:rPr lang="ru-RU" sz="1350" dirty="0"/>
            </a:br>
            <a:endParaRPr lang="ru-RU" sz="1350" dirty="0"/>
          </a:p>
        </p:txBody>
      </p:sp>
    </p:spTree>
    <p:extLst>
      <p:ext uri="{BB962C8B-B14F-4D97-AF65-F5344CB8AC3E}">
        <p14:creationId xmlns:p14="http://schemas.microsoft.com/office/powerpoint/2010/main" val="228602208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реднегодовой темп прироста ВВ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4755"/>
            <a:ext cx="6477273" cy="34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2229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50" b="1" dirty="0"/>
              <a:t>g</a:t>
            </a:r>
            <a:r>
              <a:rPr lang="en-US" sz="2400" dirty="0"/>
              <a:t>a – </a:t>
            </a:r>
            <a:r>
              <a:rPr lang="ru-RU" sz="2400" dirty="0"/>
              <a:t>среднегодовой темп прироста</a:t>
            </a:r>
          </a:p>
        </p:txBody>
      </p:sp>
      <p:sp>
        <p:nvSpPr>
          <p:cNvPr id="3" name="Объект 2"/>
          <p:cNvSpPr>
            <a:spLocks noGrp="1"/>
          </p:cNvSpPr>
          <p:nvPr>
            <p:ph idx="1"/>
          </p:nvPr>
        </p:nvSpPr>
        <p:spPr/>
        <p:txBody>
          <a:bodyPr/>
          <a:lstStyle/>
          <a:p>
            <a:pPr algn="just"/>
            <a:r>
              <a:rPr lang="ru-RU" dirty="0" smtClean="0"/>
              <a:t>среднегодовой </a:t>
            </a:r>
            <a:r>
              <a:rPr lang="ru-RU" dirty="0"/>
              <a:t>темп прироста ВВП представляет собой </a:t>
            </a:r>
            <a:r>
              <a:rPr lang="ru-RU" b="1" dirty="0"/>
              <a:t>среднюю геометрическую темпов прироста</a:t>
            </a:r>
            <a:r>
              <a:rPr lang="ru-RU" dirty="0"/>
              <a:t> за определенное количество лет.</a:t>
            </a:r>
          </a:p>
        </p:txBody>
      </p:sp>
    </p:spTree>
    <p:extLst>
      <p:ext uri="{BB962C8B-B14F-4D97-AF65-F5344CB8AC3E}">
        <p14:creationId xmlns:p14="http://schemas.microsoft.com/office/powerpoint/2010/main" val="300788016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rgbClr val="FF0000"/>
                </a:solidFill>
              </a:rPr>
              <a:t>ПРАВИЛО 70</a:t>
            </a:r>
            <a:endParaRPr lang="ru-RU" dirty="0">
              <a:solidFill>
                <a:srgbClr val="FF0000"/>
              </a:solidFill>
            </a:endParaRPr>
          </a:p>
        </p:txBody>
      </p:sp>
      <p:sp>
        <p:nvSpPr>
          <p:cNvPr id="5" name="Объект 4"/>
          <p:cNvSpPr>
            <a:spLocks noGrp="1"/>
          </p:cNvSpPr>
          <p:nvPr>
            <p:ph sz="half" idx="1"/>
          </p:nvPr>
        </p:nvSpPr>
        <p:spPr/>
        <p:txBody>
          <a:bodyPr>
            <a:normAutofit fontScale="62500" lnSpcReduction="20000"/>
          </a:bodyPr>
          <a:lstStyle/>
          <a:p>
            <a:pPr algn="just"/>
            <a:r>
              <a:rPr lang="ru-RU" dirty="0"/>
              <a:t>Для облегчения расчетов обычно используется «</a:t>
            </a:r>
            <a:r>
              <a:rPr lang="ru-RU" b="1" dirty="0">
                <a:solidFill>
                  <a:srgbClr val="FF0000"/>
                </a:solidFill>
              </a:rPr>
              <a:t>правило 70</a:t>
            </a:r>
            <a:r>
              <a:rPr lang="ru-RU" dirty="0"/>
              <a:t>», которое утверждает, что если какая-то переменная растет темпом х % а год, то ее величина удвоится приблизительно через 70/х лет. Если ВНП на душу населения ежегодно растет на 1% , то его величина удвоится через 70 лет (70/1). Если ВВП на душу населения растет на 4% в год, то его величина удвоится примерно через 17,5 лет (70/4). Так, каждое поколение американцев считает своей целью оставить после себя удвоенный ВВП для будущего поколения. Для этого экономика должна иметь средние темпы роста, примерно равные </a:t>
            </a:r>
            <a:r>
              <a:rPr lang="ru-RU" dirty="0">
                <a:solidFill>
                  <a:srgbClr val="FF0000"/>
                </a:solidFill>
              </a:rPr>
              <a:t>3%</a:t>
            </a:r>
            <a:r>
              <a:rPr lang="ru-RU" dirty="0"/>
              <a:t> в год.</a:t>
            </a:r>
          </a:p>
        </p:txBody>
      </p:sp>
      <p:sp>
        <p:nvSpPr>
          <p:cNvPr id="6" name="Объект 5"/>
          <p:cNvSpPr>
            <a:spLocks noGrp="1"/>
          </p:cNvSpPr>
          <p:nvPr>
            <p:ph sz="half" idx="2"/>
          </p:nvPr>
        </p:nvSpPr>
        <p:spPr>
          <a:xfrm>
            <a:off x="4671157" y="1911978"/>
            <a:ext cx="3456384" cy="3697058"/>
          </a:xfrm>
        </p:spPr>
        <p:txBody>
          <a:bodyPr>
            <a:noAutofit/>
          </a:bodyPr>
          <a:lstStyle/>
          <a:p>
            <a:r>
              <a:rPr lang="ru-RU" sz="1050" dirty="0"/>
              <a:t>Однако из «правила 70» следует, что по прошествии ряда лет быстро растущая экономика применяет процентную величину темпа экономического роста к большей первоначальной величине ВВП, и </a:t>
            </a:r>
            <a:r>
              <a:rPr lang="ru-RU" sz="1050" dirty="0">
                <a:solidFill>
                  <a:srgbClr val="FF0000"/>
                </a:solidFill>
              </a:rPr>
              <a:t>общий выпуск увеличивается быстрее в более медленно растущих экономиках. </a:t>
            </a:r>
          </a:p>
          <a:p>
            <a:pPr algn="just"/>
            <a:r>
              <a:rPr lang="ru-RU" sz="1050" dirty="0"/>
              <a:t>Как мы видели, экономика, которая растет с темпом 1% удвоит свой ВВП через примерно 70 лет, а в экономике с 4%-</a:t>
            </a:r>
            <a:r>
              <a:rPr lang="ru-RU" sz="1050" dirty="0" err="1"/>
              <a:t>ным</a:t>
            </a:r>
            <a:r>
              <a:rPr lang="ru-RU" sz="1050" dirty="0"/>
              <a:t> темпом роста, удвоение ВВП будет происходить каждые 17.5 лет. Через 70 лет экономика с 4%-</a:t>
            </a:r>
            <a:r>
              <a:rPr lang="ru-RU" sz="1050" dirty="0" err="1"/>
              <a:t>ным</a:t>
            </a:r>
            <a:r>
              <a:rPr lang="ru-RU" sz="1050" dirty="0"/>
              <a:t> ростом увеличит свой ВВП в 16 раз по сравнению с исходным уровнем (24), в то время как экономика с 1%-</a:t>
            </a:r>
            <a:r>
              <a:rPr lang="ru-RU" sz="1050" dirty="0" err="1"/>
              <a:t>ным</a:t>
            </a:r>
            <a:r>
              <a:rPr lang="ru-RU" sz="1050" dirty="0"/>
              <a:t> ростом только удвоит исходную величину ВВП (21). Если обе экономики первоначально имеют одинаковый уровень ВВП, то экономика с 4%-</a:t>
            </a:r>
            <a:r>
              <a:rPr lang="ru-RU" sz="1050" dirty="0" err="1"/>
              <a:t>ным</a:t>
            </a:r>
            <a:r>
              <a:rPr lang="ru-RU" sz="1050" dirty="0"/>
              <a:t> темпом роста через 70 лет будет иметь ВВП в 8 раз больший, благодаря кумулятивному эффекту, чем экономика с 1%-</a:t>
            </a:r>
            <a:r>
              <a:rPr lang="ru-RU" sz="1050" dirty="0" err="1"/>
              <a:t>ным</a:t>
            </a:r>
            <a:r>
              <a:rPr lang="ru-RU" sz="1050" dirty="0"/>
              <a:t> ростом. </a:t>
            </a:r>
          </a:p>
          <a:p>
            <a:pPr algn="just"/>
            <a:r>
              <a:rPr lang="ru-RU" sz="1050" dirty="0"/>
              <a:t>Это явление, когда более бедная страна начинает развиваться более быстрыми темпами, чем более богатая страна, поскольку она имеет первоначально более низкий производственный потенциал и уровень ВВП, получило название эффекта </a:t>
            </a:r>
            <a:r>
              <a:rPr lang="ru-RU" sz="1050" dirty="0">
                <a:solidFill>
                  <a:srgbClr val="FF0000"/>
                </a:solidFill>
              </a:rPr>
              <a:t>«быстрого старта» («</a:t>
            </a:r>
            <a:r>
              <a:rPr lang="ru-RU" sz="1050" dirty="0" err="1">
                <a:solidFill>
                  <a:srgbClr val="FF0000"/>
                </a:solidFill>
              </a:rPr>
              <a:t>catch-up</a:t>
            </a:r>
            <a:r>
              <a:rPr lang="ru-RU" sz="1050" dirty="0">
                <a:solidFill>
                  <a:srgbClr val="FF0000"/>
                </a:solidFill>
              </a:rPr>
              <a:t> </a:t>
            </a:r>
            <a:r>
              <a:rPr lang="ru-RU" sz="1050" dirty="0" err="1">
                <a:solidFill>
                  <a:srgbClr val="FF0000"/>
                </a:solidFill>
              </a:rPr>
              <a:t>effect</a:t>
            </a:r>
            <a:r>
              <a:rPr lang="ru-RU" sz="1050" dirty="0">
                <a:solidFill>
                  <a:srgbClr val="FF0000"/>
                </a:solidFill>
              </a:rPr>
              <a:t>»)</a:t>
            </a:r>
          </a:p>
        </p:txBody>
      </p:sp>
    </p:spTree>
    <p:extLst>
      <p:ext uri="{BB962C8B-B14F-4D97-AF65-F5344CB8AC3E}">
        <p14:creationId xmlns:p14="http://schemas.microsoft.com/office/powerpoint/2010/main" val="190485102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Инновационное развитие</a:t>
            </a:r>
            <a:endParaRPr lang="ru-RU" dirty="0"/>
          </a:p>
        </p:txBody>
      </p:sp>
      <p:sp>
        <p:nvSpPr>
          <p:cNvPr id="3" name="Объект 2"/>
          <p:cNvSpPr>
            <a:spLocks noGrp="1"/>
          </p:cNvSpPr>
          <p:nvPr>
            <p:ph idx="1"/>
          </p:nvPr>
        </p:nvSpPr>
        <p:spPr/>
        <p:txBody>
          <a:bodyPr/>
          <a:lstStyle/>
          <a:p>
            <a:r>
              <a:rPr lang="ru-RU" dirty="0" smtClean="0"/>
              <a:t>Близко к понятию «интенсивный тип роста»</a:t>
            </a:r>
          </a:p>
          <a:p>
            <a:r>
              <a:rPr lang="ru-RU" dirty="0" smtClean="0"/>
              <a:t>Оно предполагает вклад научного сектора в экономическое развитие</a:t>
            </a:r>
          </a:p>
          <a:p>
            <a:r>
              <a:rPr lang="ru-RU" dirty="0" smtClean="0"/>
              <a:t>Предполагает изменение организационной структуры взаимодействия </a:t>
            </a:r>
          </a:p>
          <a:p>
            <a:pPr marL="0" indent="0">
              <a:buNone/>
            </a:pPr>
            <a:r>
              <a:rPr lang="ru-RU" dirty="0" smtClean="0"/>
              <a:t>Производство                           Наука</a:t>
            </a:r>
          </a:p>
          <a:p>
            <a:pPr marL="0" indent="0">
              <a:buNone/>
            </a:pPr>
            <a:endParaRPr lang="ru-RU" dirty="0"/>
          </a:p>
        </p:txBody>
      </p:sp>
      <p:cxnSp>
        <p:nvCxnSpPr>
          <p:cNvPr id="5" name="Прямая со стрелкой 4"/>
          <p:cNvCxnSpPr/>
          <p:nvPr/>
        </p:nvCxnSpPr>
        <p:spPr>
          <a:xfrm>
            <a:off x="2843213" y="4136232"/>
            <a:ext cx="392907" cy="14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Двойная стрелка влево/вправо 6"/>
          <p:cNvSpPr/>
          <p:nvPr/>
        </p:nvSpPr>
        <p:spPr>
          <a:xfrm>
            <a:off x="2736056" y="3964782"/>
            <a:ext cx="900113" cy="278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extLst>
      <p:ext uri="{BB962C8B-B14F-4D97-AF65-F5344CB8AC3E}">
        <p14:creationId xmlns:p14="http://schemas.microsoft.com/office/powerpoint/2010/main" val="90745571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Факторы инновационного развития</a:t>
            </a:r>
            <a:endParaRPr lang="ru-RU" dirty="0"/>
          </a:p>
        </p:txBody>
      </p:sp>
      <p:sp>
        <p:nvSpPr>
          <p:cNvPr id="3" name="Объект 2"/>
          <p:cNvSpPr>
            <a:spLocks noGrp="1"/>
          </p:cNvSpPr>
          <p:nvPr>
            <p:ph idx="1"/>
          </p:nvPr>
        </p:nvSpPr>
        <p:spPr/>
        <p:txBody>
          <a:bodyPr>
            <a:normAutofit fontScale="92500" lnSpcReduction="10000"/>
          </a:bodyPr>
          <a:lstStyle/>
          <a:p>
            <a:pPr marL="385763" indent="-385763">
              <a:buFont typeface="+mj-lt"/>
              <a:buAutoNum type="arabicPeriod"/>
            </a:pPr>
            <a:r>
              <a:rPr lang="ru-RU" dirty="0" smtClean="0"/>
              <a:t>Расширение финансирования науки</a:t>
            </a:r>
          </a:p>
          <a:p>
            <a:pPr marL="385763" indent="-385763">
              <a:buFont typeface="+mj-lt"/>
              <a:buAutoNum type="arabicPeriod"/>
            </a:pPr>
            <a:r>
              <a:rPr lang="ru-RU" dirty="0" smtClean="0"/>
              <a:t>Создание новых организационных форм взаимодействия в системе наука- бизнес через появление страт-</a:t>
            </a:r>
            <a:r>
              <a:rPr lang="ru-RU" dirty="0" err="1" smtClean="0"/>
              <a:t>апов</a:t>
            </a:r>
            <a:r>
              <a:rPr lang="ru-RU" dirty="0" smtClean="0"/>
              <a:t>, венчурных фондов.</a:t>
            </a:r>
          </a:p>
          <a:p>
            <a:pPr marL="385763" indent="-385763">
              <a:buFont typeface="+mj-lt"/>
              <a:buAutoNum type="arabicPeriod"/>
            </a:pPr>
            <a:r>
              <a:rPr lang="ru-RU" dirty="0" smtClean="0"/>
              <a:t>Создание новых высокотехнологичных секторов экономики</a:t>
            </a:r>
          </a:p>
          <a:p>
            <a:pPr marL="385763" indent="-385763">
              <a:buFont typeface="+mj-lt"/>
              <a:buAutoNum type="arabicPeriod"/>
            </a:pPr>
            <a:r>
              <a:rPr lang="ru-RU" dirty="0" smtClean="0"/>
              <a:t>Создание и финансирование инновационного бизнеса</a:t>
            </a:r>
          </a:p>
          <a:p>
            <a:pPr marL="385763" indent="-385763">
              <a:buFont typeface="+mj-lt"/>
              <a:buAutoNum type="arabicPeriod"/>
            </a:pPr>
            <a:r>
              <a:rPr lang="ru-RU" dirty="0" smtClean="0"/>
              <a:t>Развитие системы подготовки научных кадров</a:t>
            </a:r>
            <a:endParaRPr lang="ru-RU" dirty="0"/>
          </a:p>
        </p:txBody>
      </p:sp>
    </p:spTree>
    <p:extLst>
      <p:ext uri="{BB962C8B-B14F-4D97-AF65-F5344CB8AC3E}">
        <p14:creationId xmlns:p14="http://schemas.microsoft.com/office/powerpoint/2010/main" val="92115831"/>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 стрелкой 4"/>
          <p:cNvCxnSpPr/>
          <p:nvPr/>
        </p:nvCxnSpPr>
        <p:spPr>
          <a:xfrm flipV="1">
            <a:off x="2789802" y="2294874"/>
            <a:ext cx="54006" cy="23222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2789802" y="4617132"/>
            <a:ext cx="37804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3059832" y="2672916"/>
            <a:ext cx="2214246" cy="15661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3167844" y="2618910"/>
            <a:ext cx="2538282" cy="15661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4085946" y="2564904"/>
            <a:ext cx="1890210" cy="11881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V="1">
            <a:off x="4085946" y="2942946"/>
            <a:ext cx="2376264" cy="14041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V="1">
            <a:off x="4436985" y="3456003"/>
            <a:ext cx="945105" cy="810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5946" y="3158970"/>
            <a:ext cx="432048" cy="300082"/>
          </a:xfrm>
          <a:prstGeom prst="rect">
            <a:avLst/>
          </a:prstGeom>
          <a:noFill/>
        </p:spPr>
        <p:txBody>
          <a:bodyPr wrap="square" rtlCol="0">
            <a:spAutoFit/>
          </a:bodyPr>
          <a:lstStyle/>
          <a:p>
            <a:r>
              <a:rPr lang="ru-RU" sz="1350" dirty="0"/>
              <a:t>Е0</a:t>
            </a:r>
          </a:p>
        </p:txBody>
      </p:sp>
      <p:sp>
        <p:nvSpPr>
          <p:cNvPr id="26" name="TextBox 25"/>
          <p:cNvSpPr txBox="1"/>
          <p:nvPr/>
        </p:nvSpPr>
        <p:spPr>
          <a:xfrm>
            <a:off x="5382090" y="3158970"/>
            <a:ext cx="486054" cy="300082"/>
          </a:xfrm>
          <a:prstGeom prst="rect">
            <a:avLst/>
          </a:prstGeom>
          <a:noFill/>
        </p:spPr>
        <p:txBody>
          <a:bodyPr wrap="square" rtlCol="0">
            <a:spAutoFit/>
          </a:bodyPr>
          <a:lstStyle/>
          <a:p>
            <a:r>
              <a:rPr lang="ru-RU" sz="1350" dirty="0"/>
              <a:t>Е1</a:t>
            </a:r>
          </a:p>
        </p:txBody>
      </p:sp>
      <p:sp>
        <p:nvSpPr>
          <p:cNvPr id="27" name="TextBox 26"/>
          <p:cNvSpPr txBox="1"/>
          <p:nvPr/>
        </p:nvSpPr>
        <p:spPr>
          <a:xfrm>
            <a:off x="6300192" y="4833156"/>
            <a:ext cx="918102" cy="300082"/>
          </a:xfrm>
          <a:prstGeom prst="rect">
            <a:avLst/>
          </a:prstGeom>
          <a:noFill/>
        </p:spPr>
        <p:txBody>
          <a:bodyPr wrap="square" rtlCol="0">
            <a:spAutoFit/>
          </a:bodyPr>
          <a:lstStyle/>
          <a:p>
            <a:r>
              <a:rPr lang="ru-RU" sz="1350" dirty="0"/>
              <a:t>ВВП</a:t>
            </a:r>
          </a:p>
        </p:txBody>
      </p:sp>
      <p:sp>
        <p:nvSpPr>
          <p:cNvPr id="28" name="TextBox 27"/>
          <p:cNvSpPr txBox="1"/>
          <p:nvPr/>
        </p:nvSpPr>
        <p:spPr>
          <a:xfrm>
            <a:off x="1871700" y="2294875"/>
            <a:ext cx="648072" cy="715581"/>
          </a:xfrm>
          <a:prstGeom prst="rect">
            <a:avLst/>
          </a:prstGeom>
          <a:noFill/>
        </p:spPr>
        <p:txBody>
          <a:bodyPr wrap="square" rtlCol="0">
            <a:spAutoFit/>
          </a:bodyPr>
          <a:lstStyle/>
          <a:p>
            <a:r>
              <a:rPr lang="ru-RU" sz="1350" dirty="0"/>
              <a:t>Уровень цен</a:t>
            </a:r>
          </a:p>
        </p:txBody>
      </p:sp>
      <p:cxnSp>
        <p:nvCxnSpPr>
          <p:cNvPr id="30" name="Прямая соединительная линия 29"/>
          <p:cNvCxnSpPr/>
          <p:nvPr/>
        </p:nvCxnSpPr>
        <p:spPr>
          <a:xfrm>
            <a:off x="4247964" y="3537012"/>
            <a:ext cx="54006"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5490102" y="3496507"/>
            <a:ext cx="0" cy="11206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23928" y="4833156"/>
            <a:ext cx="648072" cy="300082"/>
          </a:xfrm>
          <a:prstGeom prst="rect">
            <a:avLst/>
          </a:prstGeom>
          <a:noFill/>
        </p:spPr>
        <p:txBody>
          <a:bodyPr wrap="square" rtlCol="0">
            <a:spAutoFit/>
          </a:bodyPr>
          <a:lstStyle/>
          <a:p>
            <a:r>
              <a:rPr lang="ru-RU" sz="1350" dirty="0"/>
              <a:t>Е0</a:t>
            </a:r>
          </a:p>
        </p:txBody>
      </p:sp>
      <p:sp>
        <p:nvSpPr>
          <p:cNvPr id="36" name="TextBox 35"/>
          <p:cNvSpPr txBox="1"/>
          <p:nvPr/>
        </p:nvSpPr>
        <p:spPr>
          <a:xfrm>
            <a:off x="4572000" y="4779150"/>
            <a:ext cx="594066" cy="415498"/>
          </a:xfrm>
          <a:prstGeom prst="rect">
            <a:avLst/>
          </a:prstGeom>
          <a:noFill/>
        </p:spPr>
        <p:txBody>
          <a:bodyPr wrap="square" rtlCol="0">
            <a:spAutoFit/>
          </a:bodyPr>
          <a:lstStyle/>
          <a:p>
            <a:r>
              <a:rPr lang="ru-RU" sz="2100" dirty="0"/>
              <a:t>&lt;</a:t>
            </a:r>
          </a:p>
        </p:txBody>
      </p:sp>
      <p:sp>
        <p:nvSpPr>
          <p:cNvPr id="37" name="TextBox 36"/>
          <p:cNvSpPr txBox="1"/>
          <p:nvPr/>
        </p:nvSpPr>
        <p:spPr>
          <a:xfrm>
            <a:off x="5274078" y="4833156"/>
            <a:ext cx="702078" cy="300082"/>
          </a:xfrm>
          <a:prstGeom prst="rect">
            <a:avLst/>
          </a:prstGeom>
          <a:noFill/>
        </p:spPr>
        <p:txBody>
          <a:bodyPr wrap="square" rtlCol="0">
            <a:spAutoFit/>
          </a:bodyPr>
          <a:lstStyle/>
          <a:p>
            <a:r>
              <a:rPr lang="ru-RU" sz="1350" dirty="0"/>
              <a:t>Е1</a:t>
            </a:r>
          </a:p>
        </p:txBody>
      </p:sp>
    </p:spTree>
    <p:extLst>
      <p:ext uri="{BB962C8B-B14F-4D97-AF65-F5344CB8AC3E}">
        <p14:creationId xmlns:p14="http://schemas.microsoft.com/office/powerpoint/2010/main" val="1890009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Ресурсы и факторы</a:t>
            </a:r>
            <a:endParaRPr lang="ru-RU" dirty="0"/>
          </a:p>
        </p:txBody>
      </p:sp>
      <p:sp>
        <p:nvSpPr>
          <p:cNvPr id="5" name="Текст 4"/>
          <p:cNvSpPr>
            <a:spLocks noGrp="1"/>
          </p:cNvSpPr>
          <p:nvPr>
            <p:ph type="body" idx="1"/>
          </p:nvPr>
        </p:nvSpPr>
        <p:spPr/>
        <p:txBody>
          <a:bodyPr>
            <a:normAutofit/>
          </a:bodyPr>
          <a:lstStyle/>
          <a:p>
            <a:r>
              <a:rPr lang="ru-RU" dirty="0" smtClean="0"/>
              <a:t>Ресурсы</a:t>
            </a:r>
            <a:endParaRPr lang="ru-RU" dirty="0"/>
          </a:p>
        </p:txBody>
      </p:sp>
      <p:sp>
        <p:nvSpPr>
          <p:cNvPr id="6" name="Объект 5"/>
          <p:cNvSpPr>
            <a:spLocks noGrp="1"/>
          </p:cNvSpPr>
          <p:nvPr>
            <p:ph sz="half" idx="2"/>
          </p:nvPr>
        </p:nvSpPr>
        <p:spPr/>
        <p:txBody>
          <a:bodyPr/>
          <a:lstStyle/>
          <a:p>
            <a:r>
              <a:rPr lang="ru-RU" dirty="0" smtClean="0"/>
              <a:t>– это источники, средства обеспечения производства; возможности для создания благ и удовлетворения потребностей..</a:t>
            </a:r>
          </a:p>
          <a:p>
            <a:endParaRPr lang="ru-RU" dirty="0"/>
          </a:p>
        </p:txBody>
      </p:sp>
      <p:sp>
        <p:nvSpPr>
          <p:cNvPr id="7" name="Текст 6"/>
          <p:cNvSpPr>
            <a:spLocks noGrp="1"/>
          </p:cNvSpPr>
          <p:nvPr>
            <p:ph type="body" sz="quarter" idx="3"/>
          </p:nvPr>
        </p:nvSpPr>
        <p:spPr/>
        <p:txBody>
          <a:bodyPr/>
          <a:lstStyle/>
          <a:p>
            <a:r>
              <a:rPr lang="ru-RU" dirty="0" smtClean="0"/>
              <a:t>Факторы</a:t>
            </a:r>
            <a:endParaRPr lang="ru-RU" dirty="0"/>
          </a:p>
        </p:txBody>
      </p:sp>
      <p:sp>
        <p:nvSpPr>
          <p:cNvPr id="8" name="Объект 7"/>
          <p:cNvSpPr>
            <a:spLocks noGrp="1"/>
          </p:cNvSpPr>
          <p:nvPr>
            <p:ph sz="quarter" idx="4"/>
          </p:nvPr>
        </p:nvSpPr>
        <p:spPr/>
        <p:txBody>
          <a:bodyPr/>
          <a:lstStyle/>
          <a:p>
            <a:r>
              <a:rPr lang="ru-RU" dirty="0" smtClean="0"/>
              <a:t>Ресурсы, вступившие в процесс производства, называются </a:t>
            </a:r>
            <a:r>
              <a:rPr lang="ru-RU" i="1" dirty="0" smtClean="0"/>
              <a:t>факторами</a:t>
            </a:r>
            <a:r>
              <a:rPr lang="ru-RU" dirty="0" smtClean="0"/>
              <a:t> производства</a:t>
            </a:r>
            <a:endParaRPr lang="ru-RU" dirty="0"/>
          </a:p>
        </p:txBody>
      </p:sp>
    </p:spTree>
    <p:extLst>
      <p:ext uri="{BB962C8B-B14F-4D97-AF65-F5344CB8AC3E}">
        <p14:creationId xmlns:p14="http://schemas.microsoft.com/office/powerpoint/2010/main" val="940775682"/>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Дополнительные факторы  роста</a:t>
            </a:r>
            <a:endParaRPr lang="ru-RU" dirty="0"/>
          </a:p>
        </p:txBody>
      </p:sp>
      <p:sp>
        <p:nvSpPr>
          <p:cNvPr id="3" name="Текст 2"/>
          <p:cNvSpPr>
            <a:spLocks noGrp="1"/>
          </p:cNvSpPr>
          <p:nvPr>
            <p:ph type="body" idx="1"/>
          </p:nvPr>
        </p:nvSpPr>
        <p:spPr/>
        <p:txBody>
          <a:bodyPr/>
          <a:lstStyle/>
          <a:p>
            <a:r>
              <a:rPr lang="ru-RU" dirty="0" smtClean="0"/>
              <a:t>Со стороны спроса</a:t>
            </a:r>
            <a:endParaRPr lang="ru-RU" dirty="0"/>
          </a:p>
        </p:txBody>
      </p:sp>
      <p:sp>
        <p:nvSpPr>
          <p:cNvPr id="4" name="Объект 3"/>
          <p:cNvSpPr>
            <a:spLocks noGrp="1"/>
          </p:cNvSpPr>
          <p:nvPr>
            <p:ph sz="half" idx="2"/>
          </p:nvPr>
        </p:nvSpPr>
        <p:spPr/>
        <p:txBody>
          <a:bodyPr/>
          <a:lstStyle/>
          <a:p>
            <a:r>
              <a:rPr lang="ru-RU" dirty="0" smtClean="0"/>
              <a:t>Снижение подоходного налога на потребителей</a:t>
            </a:r>
          </a:p>
          <a:p>
            <a:r>
              <a:rPr lang="ru-RU" dirty="0" smtClean="0"/>
              <a:t> рост потребления</a:t>
            </a:r>
          </a:p>
          <a:p>
            <a:r>
              <a:rPr lang="ru-RU" dirty="0" smtClean="0"/>
              <a:t>Рост доходов населения</a:t>
            </a:r>
            <a:endParaRPr lang="ru-RU" dirty="0"/>
          </a:p>
        </p:txBody>
      </p:sp>
      <p:sp>
        <p:nvSpPr>
          <p:cNvPr id="5" name="Текст 4"/>
          <p:cNvSpPr>
            <a:spLocks noGrp="1"/>
          </p:cNvSpPr>
          <p:nvPr>
            <p:ph type="body" sz="quarter" idx="3"/>
          </p:nvPr>
        </p:nvSpPr>
        <p:spPr/>
        <p:txBody>
          <a:bodyPr/>
          <a:lstStyle/>
          <a:p>
            <a:r>
              <a:rPr lang="ru-RU" dirty="0" smtClean="0"/>
              <a:t>Со стороны предложения</a:t>
            </a:r>
            <a:endParaRPr lang="ru-RU" dirty="0"/>
          </a:p>
        </p:txBody>
      </p:sp>
      <p:sp>
        <p:nvSpPr>
          <p:cNvPr id="6" name="Объект 5"/>
          <p:cNvSpPr>
            <a:spLocks noGrp="1"/>
          </p:cNvSpPr>
          <p:nvPr>
            <p:ph sz="quarter" idx="4"/>
          </p:nvPr>
        </p:nvSpPr>
        <p:spPr/>
        <p:txBody>
          <a:bodyPr/>
          <a:lstStyle/>
          <a:p>
            <a:r>
              <a:rPr lang="ru-RU" dirty="0" smtClean="0"/>
              <a:t>Создание условий для инвесторов(облегчение административных процедур по созданию бизнеса)</a:t>
            </a:r>
          </a:p>
          <a:p>
            <a:r>
              <a:rPr lang="ru-RU" dirty="0" smtClean="0"/>
              <a:t>Снижение налога на прибыль</a:t>
            </a:r>
          </a:p>
          <a:p>
            <a:r>
              <a:rPr lang="ru-RU" dirty="0" smtClean="0"/>
              <a:t>Стимулирование сбережений</a:t>
            </a:r>
            <a:endParaRPr lang="ru-RU" dirty="0"/>
          </a:p>
        </p:txBody>
      </p:sp>
    </p:spTree>
    <p:extLst>
      <p:ext uri="{BB962C8B-B14F-4D97-AF65-F5344CB8AC3E}">
        <p14:creationId xmlns:p14="http://schemas.microsoft.com/office/powerpoint/2010/main" val="61449199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Современное </a:t>
            </a:r>
            <a:r>
              <a:rPr lang="ru-RU" smtClean="0"/>
              <a:t>мировое хозяйство</a:t>
            </a:r>
            <a:endParaRPr lang="ru-RU" dirty="0"/>
          </a:p>
        </p:txBody>
      </p:sp>
      <p:sp>
        <p:nvSpPr>
          <p:cNvPr id="3" name="Подзаголовок 2"/>
          <p:cNvSpPr>
            <a:spLocks noGrp="1"/>
          </p:cNvSpPr>
          <p:nvPr>
            <p:ph type="subTitle" idx="1"/>
          </p:nvPr>
        </p:nvSpPr>
        <p:spPr/>
        <p:txBody>
          <a:bodyPr/>
          <a:lstStyle/>
          <a:p>
            <a:r>
              <a:rPr lang="ru-RU" dirty="0" smtClean="0">
                <a:solidFill>
                  <a:srgbClr val="FF0000"/>
                </a:solidFill>
              </a:rPr>
              <a:t>Тема 6(13)</a:t>
            </a:r>
            <a:endParaRPr lang="ru-RU" dirty="0">
              <a:solidFill>
                <a:srgbClr val="FF0000"/>
              </a:solidFill>
            </a:endParaRPr>
          </a:p>
        </p:txBody>
      </p:sp>
    </p:spTree>
    <p:extLst>
      <p:ext uri="{BB962C8B-B14F-4D97-AF65-F5344CB8AC3E}">
        <p14:creationId xmlns:p14="http://schemas.microsoft.com/office/powerpoint/2010/main" val="327698798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Объект 2"/>
          <p:cNvSpPr>
            <a:spLocks noGrp="1"/>
          </p:cNvSpPr>
          <p:nvPr>
            <p:ph idx="1"/>
          </p:nvPr>
        </p:nvSpPr>
        <p:spPr/>
        <p:txBody>
          <a:bodyPr>
            <a:normAutofit fontScale="92500" lnSpcReduction="10000"/>
          </a:bodyPr>
          <a:lstStyle/>
          <a:p>
            <a:pPr marL="514350" indent="-514350" algn="just">
              <a:buFont typeface="+mj-lt"/>
              <a:buAutoNum type="arabicPeriod"/>
            </a:pPr>
            <a:r>
              <a:rPr lang="ru-RU" dirty="0" smtClean="0"/>
              <a:t>Мировая экономика (хозяйство) и предпосылки ее возникновения. Открытая и закрытая экономики. Формы экономических отношений в мировом хозяйстве.</a:t>
            </a:r>
          </a:p>
          <a:p>
            <a:pPr marL="514350" indent="-514350" algn="just">
              <a:buFont typeface="+mj-lt"/>
              <a:buAutoNum type="arabicPeriod"/>
            </a:pPr>
            <a:r>
              <a:rPr lang="ru-RU" dirty="0" smtClean="0"/>
              <a:t>Валютный рынок и валютный курс. Платежный баланс.</a:t>
            </a:r>
          </a:p>
          <a:p>
            <a:pPr marL="514350" indent="-514350" algn="just">
              <a:buFont typeface="+mj-lt"/>
              <a:buAutoNum type="arabicPeriod"/>
            </a:pPr>
            <a:r>
              <a:rPr lang="ru-RU" dirty="0" smtClean="0"/>
              <a:t>Понятие глобализации . Роль транснациональных корпораций в современной мировой экономике. Региональная экономическая интеграция.</a:t>
            </a:r>
          </a:p>
          <a:p>
            <a:pPr marL="514350" indent="-514350">
              <a:buFont typeface="+mj-lt"/>
              <a:buAutoNum type="arabicPeriod"/>
            </a:pPr>
            <a:endParaRPr lang="ru-RU" dirty="0"/>
          </a:p>
        </p:txBody>
      </p:sp>
    </p:spTree>
    <p:extLst>
      <p:ext uri="{BB962C8B-B14F-4D97-AF65-F5344CB8AC3E}">
        <p14:creationId xmlns:p14="http://schemas.microsoft.com/office/powerpoint/2010/main" val="878686042"/>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Мировая экономика -</a:t>
            </a:r>
            <a:endParaRPr lang="ru-RU" dirty="0"/>
          </a:p>
        </p:txBody>
      </p:sp>
      <p:sp>
        <p:nvSpPr>
          <p:cNvPr id="3" name="Объект 2"/>
          <p:cNvSpPr>
            <a:spLocks noGrp="1"/>
          </p:cNvSpPr>
          <p:nvPr>
            <p:ph idx="1"/>
          </p:nvPr>
        </p:nvSpPr>
        <p:spPr/>
        <p:txBody>
          <a:bodyPr/>
          <a:lstStyle/>
          <a:p>
            <a:pPr algn="just"/>
            <a:r>
              <a:rPr lang="ru-RU" dirty="0" smtClean="0"/>
              <a:t>Это совокупность национальных хозяйств, связанных между собой системой международного разделения труда и международных экономических отношений.</a:t>
            </a:r>
            <a:endParaRPr lang="ru-RU" dirty="0"/>
          </a:p>
        </p:txBody>
      </p:sp>
    </p:spTree>
    <p:extLst>
      <p:ext uri="{BB962C8B-B14F-4D97-AF65-F5344CB8AC3E}">
        <p14:creationId xmlns:p14="http://schemas.microsoft.com/office/powerpoint/2010/main" val="3769670723"/>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Типы экономик</a:t>
            </a:r>
            <a:br>
              <a:rPr lang="ru-RU" dirty="0" smtClean="0"/>
            </a:br>
            <a:r>
              <a:rPr lang="ru-RU" dirty="0" smtClean="0"/>
              <a:t>(критерий – открытость)</a:t>
            </a:r>
            <a:endParaRPr lang="ru-RU" dirty="0"/>
          </a:p>
        </p:txBody>
      </p:sp>
      <p:sp>
        <p:nvSpPr>
          <p:cNvPr id="5" name="Текст 4"/>
          <p:cNvSpPr>
            <a:spLocks noGrp="1"/>
          </p:cNvSpPr>
          <p:nvPr>
            <p:ph type="body" idx="1"/>
          </p:nvPr>
        </p:nvSpPr>
        <p:spPr/>
        <p:txBody>
          <a:bodyPr/>
          <a:lstStyle/>
          <a:p>
            <a:r>
              <a:rPr lang="ru-RU" dirty="0" smtClean="0"/>
              <a:t>Закрытые</a:t>
            </a:r>
            <a:endParaRPr lang="ru-RU" dirty="0"/>
          </a:p>
        </p:txBody>
      </p:sp>
      <p:sp>
        <p:nvSpPr>
          <p:cNvPr id="6" name="Объект 5"/>
          <p:cNvSpPr>
            <a:spLocks noGrp="1"/>
          </p:cNvSpPr>
          <p:nvPr>
            <p:ph sz="half" idx="2"/>
          </p:nvPr>
        </p:nvSpPr>
        <p:spPr/>
        <p:txBody>
          <a:bodyPr/>
          <a:lstStyle/>
          <a:p>
            <a:pPr marL="0" indent="0" algn="just">
              <a:buNone/>
            </a:pPr>
            <a:r>
              <a:rPr lang="ru-RU" dirty="0" smtClean="0"/>
              <a:t>- это экономика, не связанная потоками товаров и услуг с внешним миром;</a:t>
            </a:r>
          </a:p>
          <a:p>
            <a:pPr marL="0" indent="0" algn="just">
              <a:buNone/>
            </a:pPr>
            <a:r>
              <a:rPr lang="ru-RU" dirty="0" smtClean="0"/>
              <a:t>-это экономика, все резиденты которой не осуществляют сделок с внешним миром.</a:t>
            </a:r>
            <a:endParaRPr lang="ru-RU" dirty="0"/>
          </a:p>
        </p:txBody>
      </p:sp>
      <p:sp>
        <p:nvSpPr>
          <p:cNvPr id="7" name="Текст 6"/>
          <p:cNvSpPr>
            <a:spLocks noGrp="1"/>
          </p:cNvSpPr>
          <p:nvPr>
            <p:ph type="body" sz="quarter" idx="3"/>
          </p:nvPr>
        </p:nvSpPr>
        <p:spPr/>
        <p:txBody>
          <a:bodyPr/>
          <a:lstStyle/>
          <a:p>
            <a:r>
              <a:rPr lang="ru-RU" dirty="0" smtClean="0"/>
              <a:t>Открытые</a:t>
            </a:r>
            <a:endParaRPr lang="ru-RU" dirty="0"/>
          </a:p>
        </p:txBody>
      </p:sp>
      <p:sp>
        <p:nvSpPr>
          <p:cNvPr id="8" name="Объект 7"/>
          <p:cNvSpPr>
            <a:spLocks noGrp="1"/>
          </p:cNvSpPr>
          <p:nvPr>
            <p:ph sz="quarter" idx="4"/>
          </p:nvPr>
        </p:nvSpPr>
        <p:spPr/>
        <p:txBody>
          <a:bodyPr/>
          <a:lstStyle/>
          <a:p>
            <a:pPr algn="just"/>
            <a:r>
              <a:rPr lang="ru-RU" dirty="0" smtClean="0"/>
              <a:t>предполагают  связь с внешним миром через потоки товаров, услуг и капитала. Они  появляются в условиях, когда все резиденты могут осуществлять сделки с резидентами других стран.</a:t>
            </a:r>
            <a:endParaRPr lang="ru-RU" dirty="0"/>
          </a:p>
        </p:txBody>
      </p:sp>
    </p:spTree>
    <p:extLst>
      <p:ext uri="{BB962C8B-B14F-4D97-AF65-F5344CB8AC3E}">
        <p14:creationId xmlns:p14="http://schemas.microsoft.com/office/powerpoint/2010/main" val="407158773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Экономики</a:t>
            </a:r>
            <a:br>
              <a:rPr lang="ru-RU" dirty="0" smtClean="0"/>
            </a:br>
            <a:r>
              <a:rPr lang="ru-RU" sz="1800" dirty="0" smtClean="0">
                <a:solidFill>
                  <a:srgbClr val="FF0000"/>
                </a:solidFill>
              </a:rPr>
              <a:t>(критерий – степень влияния на мировую)</a:t>
            </a:r>
            <a:endParaRPr lang="ru-RU" sz="1800" dirty="0">
              <a:solidFill>
                <a:srgbClr val="FF0000"/>
              </a:solidFill>
            </a:endParaRPr>
          </a:p>
        </p:txBody>
      </p:sp>
      <p:sp>
        <p:nvSpPr>
          <p:cNvPr id="3" name="Текст 2"/>
          <p:cNvSpPr>
            <a:spLocks noGrp="1"/>
          </p:cNvSpPr>
          <p:nvPr>
            <p:ph type="body" idx="1"/>
          </p:nvPr>
        </p:nvSpPr>
        <p:spPr/>
        <p:txBody>
          <a:bodyPr/>
          <a:lstStyle/>
          <a:p>
            <a:r>
              <a:rPr lang="ru-RU" dirty="0" smtClean="0"/>
              <a:t>Большие экономики</a:t>
            </a:r>
            <a:endParaRPr lang="ru-RU" dirty="0"/>
          </a:p>
        </p:txBody>
      </p:sp>
      <p:sp>
        <p:nvSpPr>
          <p:cNvPr id="4" name="Объект 3"/>
          <p:cNvSpPr>
            <a:spLocks noGrp="1"/>
          </p:cNvSpPr>
          <p:nvPr>
            <p:ph sz="half" idx="2"/>
          </p:nvPr>
        </p:nvSpPr>
        <p:spPr/>
        <p:txBody>
          <a:bodyPr/>
          <a:lstStyle/>
          <a:p>
            <a:pPr marL="0" indent="0" algn="just">
              <a:buNone/>
            </a:pPr>
            <a:r>
              <a:rPr lang="ru-RU" dirty="0" smtClean="0"/>
              <a:t>их экономическая политика оказывает влияние  как на малые экономики, так и на всю мировую экономику в целом, как правило, через ставку процента</a:t>
            </a:r>
            <a:endParaRPr lang="ru-RU" dirty="0"/>
          </a:p>
        </p:txBody>
      </p:sp>
      <p:sp>
        <p:nvSpPr>
          <p:cNvPr id="5" name="Текст 4"/>
          <p:cNvSpPr>
            <a:spLocks noGrp="1"/>
          </p:cNvSpPr>
          <p:nvPr>
            <p:ph type="body" sz="quarter" idx="3"/>
          </p:nvPr>
        </p:nvSpPr>
        <p:spPr/>
        <p:txBody>
          <a:bodyPr/>
          <a:lstStyle/>
          <a:p>
            <a:r>
              <a:rPr lang="ru-RU" dirty="0" smtClean="0"/>
              <a:t>Малые</a:t>
            </a:r>
            <a:endParaRPr lang="ru-RU" dirty="0"/>
          </a:p>
        </p:txBody>
      </p:sp>
      <p:sp>
        <p:nvSpPr>
          <p:cNvPr id="6" name="Объект 5"/>
          <p:cNvSpPr>
            <a:spLocks noGrp="1"/>
          </p:cNvSpPr>
          <p:nvPr>
            <p:ph sz="quarter" idx="4"/>
          </p:nvPr>
        </p:nvSpPr>
        <p:spPr/>
        <p:txBody>
          <a:bodyPr/>
          <a:lstStyle/>
          <a:p>
            <a:pPr marL="0" indent="0" algn="just">
              <a:buNone/>
            </a:pPr>
            <a:r>
              <a:rPr lang="ru-RU" dirty="0" smtClean="0"/>
              <a:t>Их влияние на мировую ставку процента незначительно, и в экономическом анализе мировой экономики им можно пренебречь</a:t>
            </a:r>
            <a:endParaRPr lang="ru-RU" dirty="0"/>
          </a:p>
        </p:txBody>
      </p:sp>
    </p:spTree>
    <p:extLst>
      <p:ext uri="{BB962C8B-B14F-4D97-AF65-F5344CB8AC3E}">
        <p14:creationId xmlns:p14="http://schemas.microsoft.com/office/powerpoint/2010/main" val="4140267208"/>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Развитые страны</a:t>
            </a:r>
            <a:endParaRPr lang="ru-RU" dirty="0"/>
          </a:p>
        </p:txBody>
      </p:sp>
      <p:sp>
        <p:nvSpPr>
          <p:cNvPr id="3" name="Объект 2"/>
          <p:cNvSpPr>
            <a:spLocks noGrp="1"/>
          </p:cNvSpPr>
          <p:nvPr>
            <p:ph idx="1"/>
          </p:nvPr>
        </p:nvSpPr>
        <p:spPr/>
        <p:txBody>
          <a:bodyPr>
            <a:normAutofit fontScale="55000" lnSpcReduction="20000"/>
          </a:bodyPr>
          <a:lstStyle/>
          <a:p>
            <a:pPr marL="514350" indent="-514350">
              <a:buFont typeface="+mj-lt"/>
              <a:buAutoNum type="arabicPeriod"/>
            </a:pPr>
            <a:r>
              <a:rPr lang="ru-RU" dirty="0"/>
              <a:t> </a:t>
            </a:r>
            <a:r>
              <a:rPr lang="ru-RU" u="sng" dirty="0">
                <a:hlinkClick r:id="rId2"/>
              </a:rPr>
              <a:t>ВВП</a:t>
            </a:r>
            <a:r>
              <a:rPr lang="ru-RU" dirty="0"/>
              <a:t> на душу населения в среднем составляет примерно 20 тыс. долл. и постоянно растет. Это определяет высокий уровень потребления и инвестиций и уровень жизни населения в целом. Социальная опора – «средний класс», разделяющий ценности и основные устои общества.</a:t>
            </a:r>
          </a:p>
          <a:p>
            <a:pPr marL="514350" indent="-514350">
              <a:buFont typeface="+mj-lt"/>
              <a:buAutoNum type="arabicPeriod"/>
            </a:pPr>
            <a:r>
              <a:rPr lang="ru-RU" dirty="0"/>
              <a:t>2. Отраслевая структура экономики развитых стран </a:t>
            </a:r>
            <a:r>
              <a:rPr lang="ru-RU" dirty="0" err="1"/>
              <a:t>эволюционизирует</a:t>
            </a:r>
            <a:r>
              <a:rPr lang="ru-RU" dirty="0"/>
              <a:t> в сторону доминирования промышленности и ярко выраженной тенденции превращения индустриальной экономики в постиндустриальную. Бурно развивается сфера услуг , и по доле населения, занятой в ней, она лидирует. Научно-технический прогресс оказывает значительное влияние на экономический рост и структуру экономики.</a:t>
            </a:r>
          </a:p>
          <a:p>
            <a:pPr marL="514350" indent="-514350" algn="just">
              <a:buFont typeface="+mj-lt"/>
              <a:buAutoNum type="arabicPeriod"/>
            </a:pPr>
            <a:r>
              <a:rPr lang="ru-RU" dirty="0"/>
              <a:t>3. Структура бизнеса развитых стран неоднородна. Ведущая роль в экономике принадлежит мощным концернам – ТНК (транснациональным корпорациям). Исключение составляет группа некоторых малых стран Европы, где нет ТНК мирового уровня. Однако для экономик развитых стран характерно также широкое распространение среднего и мелкого бизнеса как фактора экономической и социальной стабильности. В этом бизнесе занято до 2/3 экономически активного населения. Во многих странах малый бизнес обеспечивает до 80% новых рабочих мест и воздействует на отраслевую структуру экономики.</a:t>
            </a:r>
          </a:p>
          <a:p>
            <a:endParaRPr lang="ru-RU" dirty="0"/>
          </a:p>
        </p:txBody>
      </p:sp>
    </p:spTree>
    <p:extLst>
      <p:ext uri="{BB962C8B-B14F-4D97-AF65-F5344CB8AC3E}">
        <p14:creationId xmlns:p14="http://schemas.microsoft.com/office/powerpoint/2010/main" val="117706720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47500" lnSpcReduction="20000"/>
          </a:bodyPr>
          <a:lstStyle/>
          <a:p>
            <a:pPr marL="514350" indent="-514350" algn="just">
              <a:buFont typeface="+mj-lt"/>
              <a:buAutoNum type="arabicPeriod" startAt="4"/>
            </a:pPr>
            <a:r>
              <a:rPr lang="ru-RU" dirty="0"/>
              <a:t>Хозяйственный механизм развитых стран включает три уровня: спонтанно-рыночный, корпоративный и государственный. Ему соответствуют развитая система рыночных отношений и диверсифицированные методы государственного регулирования. Их сочетание обусловливает гибкость, быструю приспособляемость к меняющимся условиям воспроизводства и в целом высокую эффективность хозяйственной деятельности.</a:t>
            </a:r>
          </a:p>
          <a:p>
            <a:pPr marL="514350" indent="-514350" algn="just">
              <a:buFont typeface="+mj-lt"/>
              <a:buAutoNum type="arabicPeriod" startAt="4"/>
            </a:pPr>
            <a:r>
              <a:rPr lang="ru-RU" dirty="0"/>
              <a:t>4. Государство развитых стран – активный участник хозяйственной деятельности. Целями государственного регулирования являются формирование наиболее благоприятных условий для самовозрастания капитала и поддержание социально-экономической стабильности общества. Важнейшие средства госрегулирования – административно-правовые (развитые системы хозяйственного права), налогово-бюджетные (средства госбюджета и фондов социального страхования), денежно-кредитные и государственная собственность. Общей тенденцией с начала 60-х годов является снижение роли госсобственности в среднем с 9 до 7% в ВВП. Причем она концентрируется, в основном, в сфере инфраструктуры. Различия между странами по степени госрегулирования определяются интенсивностью </a:t>
            </a:r>
            <a:r>
              <a:rPr lang="ru-RU" dirty="0" err="1"/>
              <a:t>перераспределительных</a:t>
            </a:r>
            <a:r>
              <a:rPr lang="ru-RU" dirty="0"/>
              <a:t> функций государства через его финансы: наиболее интенсивно – в Западной Европе, в меньшей степени – в </a:t>
            </a:r>
            <a:r>
              <a:rPr lang="ru-RU" u="sng" dirty="0">
                <a:hlinkClick r:id="rId2"/>
              </a:rPr>
              <a:t>США</a:t>
            </a:r>
            <a:r>
              <a:rPr lang="ru-RU" dirty="0"/>
              <a:t> и </a:t>
            </a:r>
            <a:r>
              <a:rPr lang="ru-RU" u="sng" dirty="0">
                <a:hlinkClick r:id="rId2"/>
              </a:rPr>
              <a:t>Японии</a:t>
            </a:r>
            <a:r>
              <a:rPr lang="ru-RU" dirty="0"/>
              <a:t>.</a:t>
            </a:r>
          </a:p>
          <a:p>
            <a:pPr marL="514350" indent="-514350" algn="just">
              <a:buFont typeface="+mj-lt"/>
              <a:buAutoNum type="arabicPeriod" startAt="4"/>
            </a:pPr>
            <a:r>
              <a:rPr lang="ru-RU" dirty="0"/>
              <a:t>5. Экономики развитых стран характеризуются открытостью мировому хозяйству и либеральной организацией внешнеторгового режима. Лидерство в мировом производстве определяет их ведущую роль в мировой торговле, международном движении капитала, международных валютно-расчетных отношениях. В области международной миграции рабочей силы развитые страны выступают как принимающая сторона</a:t>
            </a:r>
          </a:p>
          <a:p>
            <a:endParaRPr lang="ru-RU" dirty="0"/>
          </a:p>
        </p:txBody>
      </p:sp>
    </p:spTree>
    <p:extLst>
      <p:ext uri="{BB962C8B-B14F-4D97-AF65-F5344CB8AC3E}">
        <p14:creationId xmlns:p14="http://schemas.microsoft.com/office/powerpoint/2010/main" val="526931188"/>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fontScale="90000"/>
          </a:bodyPr>
          <a:lstStyle/>
          <a:p>
            <a:r>
              <a:rPr lang="ru-RU" dirty="0" smtClean="0"/>
              <a:t>Формы международных экономических отношений</a:t>
            </a:r>
            <a:endParaRPr lang="ru-RU" dirty="0"/>
          </a:p>
        </p:txBody>
      </p:sp>
      <p:sp>
        <p:nvSpPr>
          <p:cNvPr id="8" name="Объект 7"/>
          <p:cNvSpPr>
            <a:spLocks noGrp="1"/>
          </p:cNvSpPr>
          <p:nvPr>
            <p:ph idx="1"/>
          </p:nvPr>
        </p:nvSpPr>
        <p:spPr/>
        <p:txBody>
          <a:bodyPr/>
          <a:lstStyle/>
          <a:p>
            <a:r>
              <a:rPr lang="ru-RU" dirty="0" smtClean="0"/>
              <a:t>Международная торговля</a:t>
            </a:r>
          </a:p>
          <a:p>
            <a:r>
              <a:rPr lang="ru-RU" dirty="0" smtClean="0"/>
              <a:t>Международные валютные отношения</a:t>
            </a:r>
          </a:p>
          <a:p>
            <a:r>
              <a:rPr lang="ru-RU" dirty="0" smtClean="0"/>
              <a:t>Вывоз и ввоз капитала, международный кредит</a:t>
            </a:r>
          </a:p>
          <a:p>
            <a:r>
              <a:rPr lang="ru-RU" dirty="0" smtClean="0"/>
              <a:t>Международная миграция рабочей силы</a:t>
            </a:r>
          </a:p>
          <a:p>
            <a:r>
              <a:rPr lang="ru-RU" dirty="0" smtClean="0"/>
              <a:t>Международный научно-технический обмен</a:t>
            </a:r>
            <a:endParaRPr lang="ru-RU" dirty="0"/>
          </a:p>
        </p:txBody>
      </p:sp>
    </p:spTree>
    <p:extLst>
      <p:ext uri="{BB962C8B-B14F-4D97-AF65-F5344CB8AC3E}">
        <p14:creationId xmlns:p14="http://schemas.microsoft.com/office/powerpoint/2010/main" val="377520540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Показатели объема м международной торговли</a:t>
            </a:r>
            <a:endParaRPr lang="ru-RU" dirty="0"/>
          </a:p>
        </p:txBody>
      </p:sp>
      <p:sp>
        <p:nvSpPr>
          <p:cNvPr id="9" name="Объект 8"/>
          <p:cNvSpPr>
            <a:spLocks noGrp="1"/>
          </p:cNvSpPr>
          <p:nvPr>
            <p:ph idx="1"/>
          </p:nvPr>
        </p:nvSpPr>
        <p:spPr/>
        <p:txBody>
          <a:bodyPr>
            <a:normAutofit fontScale="92500" lnSpcReduction="10000"/>
          </a:bodyPr>
          <a:lstStyle/>
          <a:p>
            <a:r>
              <a:rPr lang="ru-RU" dirty="0" smtClean="0"/>
              <a:t>Внешнеторговый оборот = (экспорт + импорт)</a:t>
            </a:r>
          </a:p>
          <a:p>
            <a:pPr algn="just"/>
            <a:r>
              <a:rPr lang="ru-RU" dirty="0" smtClean="0"/>
              <a:t>Торговый баланс(сальдо торгового баланса = разность между экспортом и импортом)</a:t>
            </a:r>
          </a:p>
          <a:p>
            <a:pPr algn="just"/>
            <a:r>
              <a:rPr lang="ru-RU" dirty="0" smtClean="0"/>
              <a:t>Экспортная квота – это количество товара, разрешаемое экспортировать в условиях, когда экспорт ограничен</a:t>
            </a:r>
          </a:p>
          <a:p>
            <a:pPr algn="just"/>
            <a:r>
              <a:rPr lang="ru-RU" dirty="0" smtClean="0"/>
              <a:t>Экспортный потенциал – это та доля продукции, которую может продать данная страна на мировом рынке без ущерба для мировой экономики</a:t>
            </a:r>
            <a:endParaRPr lang="ru-RU" dirty="0"/>
          </a:p>
        </p:txBody>
      </p:sp>
    </p:spTree>
    <p:extLst>
      <p:ext uri="{BB962C8B-B14F-4D97-AF65-F5344CB8AC3E}">
        <p14:creationId xmlns:p14="http://schemas.microsoft.com/office/powerpoint/2010/main" val="1168041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ctrTitle"/>
          </p:nvPr>
        </p:nvSpPr>
        <p:spPr>
          <a:xfrm>
            <a:off x="685800" y="260350"/>
            <a:ext cx="7772400" cy="2447925"/>
          </a:xfrm>
        </p:spPr>
        <p:txBody>
          <a:bodyPr/>
          <a:lstStyle/>
          <a:p>
            <a:pPr eaLnBrk="1" hangingPunct="1"/>
            <a:r>
              <a:rPr lang="ru-RU" smtClean="0"/>
              <a:t>Четыре основные группы ресурсов</a:t>
            </a:r>
          </a:p>
        </p:txBody>
      </p:sp>
      <p:sp>
        <p:nvSpPr>
          <p:cNvPr id="38915" name="Rectangle 7"/>
          <p:cNvSpPr>
            <a:spLocks noGrp="1" noChangeArrowheads="1"/>
          </p:cNvSpPr>
          <p:nvPr>
            <p:ph type="subTitle" idx="1"/>
          </p:nvPr>
        </p:nvSpPr>
        <p:spPr>
          <a:xfrm>
            <a:off x="323850" y="2205038"/>
            <a:ext cx="8424863" cy="3433762"/>
          </a:xfrm>
        </p:spPr>
        <p:txBody>
          <a:bodyPr/>
          <a:lstStyle/>
          <a:p>
            <a:pPr marL="609600" indent="-609600" algn="l" eaLnBrk="1" hangingPunct="1">
              <a:buFontTx/>
              <a:buAutoNum type="arabicPeriod"/>
            </a:pPr>
            <a:r>
              <a:rPr lang="ru-RU" smtClean="0"/>
              <a:t> </a:t>
            </a:r>
            <a:r>
              <a:rPr lang="ru-RU" b="1" i="1" smtClean="0"/>
              <a:t>земля</a:t>
            </a:r>
            <a:r>
              <a:rPr lang="ru-RU" b="1" smtClean="0"/>
              <a:t>,</a:t>
            </a:r>
          </a:p>
          <a:p>
            <a:pPr marL="609600" indent="-609600" algn="l" eaLnBrk="1" hangingPunct="1">
              <a:buFontTx/>
              <a:buAutoNum type="arabicPeriod"/>
            </a:pPr>
            <a:r>
              <a:rPr lang="ru-RU" b="1" smtClean="0"/>
              <a:t> </a:t>
            </a:r>
            <a:r>
              <a:rPr lang="ru-RU" b="1" i="1" smtClean="0"/>
              <a:t>труд</a:t>
            </a:r>
            <a:r>
              <a:rPr lang="ru-RU" b="1" smtClean="0"/>
              <a:t>, </a:t>
            </a:r>
          </a:p>
          <a:p>
            <a:pPr marL="609600" indent="-609600" algn="l" eaLnBrk="1" hangingPunct="1">
              <a:buFontTx/>
              <a:buAutoNum type="arabicPeriod"/>
            </a:pPr>
            <a:r>
              <a:rPr lang="ru-RU" b="1" i="1" smtClean="0"/>
              <a:t>капитал</a:t>
            </a:r>
            <a:r>
              <a:rPr lang="ru-RU" b="1" smtClean="0"/>
              <a:t>, </a:t>
            </a:r>
          </a:p>
          <a:p>
            <a:pPr marL="609600" indent="-609600" algn="l" eaLnBrk="1" hangingPunct="1">
              <a:buFontTx/>
              <a:buAutoNum type="arabicPeriod"/>
            </a:pPr>
            <a:r>
              <a:rPr lang="ru-RU" b="1" i="1" smtClean="0"/>
              <a:t>предпринимательская способность</a:t>
            </a:r>
            <a:r>
              <a:rPr lang="ru-RU" b="1" smtClean="0"/>
              <a:t> </a:t>
            </a:r>
          </a:p>
        </p:txBody>
      </p:sp>
    </p:spTree>
    <p:extLst>
      <p:ext uri="{BB962C8B-B14F-4D97-AF65-F5344CB8AC3E}">
        <p14:creationId xmlns:p14="http://schemas.microsoft.com/office/powerpoint/2010/main" val="2075759916"/>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417512"/>
          </a:xfrm>
        </p:spPr>
        <p:txBody>
          <a:bodyPr/>
          <a:lstStyle/>
          <a:p>
            <a:pPr algn="l"/>
            <a:r>
              <a:rPr lang="ru-RU" altLang="ru-RU" sz="2000"/>
              <a:t>Схема платежного баланса</a:t>
            </a:r>
          </a:p>
        </p:txBody>
      </p:sp>
      <p:sp>
        <p:nvSpPr>
          <p:cNvPr id="10243" name="Rectangle 3"/>
          <p:cNvSpPr>
            <a:spLocks noGrp="1" noChangeArrowheads="1"/>
          </p:cNvSpPr>
          <p:nvPr>
            <p:ph type="body" idx="1"/>
          </p:nvPr>
        </p:nvSpPr>
        <p:spPr>
          <a:xfrm>
            <a:off x="457200" y="692150"/>
            <a:ext cx="8229600" cy="5434013"/>
          </a:xfrm>
        </p:spPr>
        <p:txBody>
          <a:bodyPr/>
          <a:lstStyle/>
          <a:p>
            <a:pPr>
              <a:buFontTx/>
              <a:buNone/>
            </a:pPr>
            <a:r>
              <a:rPr lang="ru-RU" altLang="ru-RU" sz="1800"/>
              <a:t>Экспорт товаров и услуг                                                                              А </a:t>
            </a:r>
          </a:p>
          <a:p>
            <a:pPr>
              <a:buFontTx/>
              <a:buNone/>
            </a:pPr>
            <a:r>
              <a:rPr lang="ru-RU" altLang="ru-RU" sz="1800"/>
              <a:t>Импорт товаров и услуг                                                                               В </a:t>
            </a:r>
          </a:p>
          <a:p>
            <a:pPr>
              <a:buFontTx/>
              <a:buNone/>
            </a:pPr>
            <a:r>
              <a:rPr lang="ru-RU" altLang="ru-RU" sz="1800"/>
              <a:t>Инвестиционный доход                                                                                С </a:t>
            </a:r>
          </a:p>
          <a:p>
            <a:pPr>
              <a:buFontTx/>
              <a:buNone/>
            </a:pPr>
            <a:r>
              <a:rPr lang="ru-RU" altLang="ru-RU" sz="1800"/>
              <a:t>Выплаты по внешней задолженности                                                         D </a:t>
            </a:r>
          </a:p>
          <a:p>
            <a:pPr>
              <a:buFontTx/>
              <a:buNone/>
            </a:pPr>
            <a:r>
              <a:rPr lang="ru-RU" altLang="ru-RU" sz="1800"/>
              <a:t>Чистый приток денежных переводов и финансовых трансфертов          Е </a:t>
            </a:r>
          </a:p>
          <a:p>
            <a:pPr>
              <a:buFontTx/>
              <a:buNone/>
            </a:pPr>
            <a:r>
              <a:rPr lang="ru-RU" altLang="ru-RU" sz="1800" u="sng">
                <a:solidFill>
                  <a:srgbClr val="A50021"/>
                </a:solidFill>
              </a:rPr>
              <a:t>Сальдо баланса по счету текущих операций(А - В + С - D + Е)                F </a:t>
            </a:r>
          </a:p>
          <a:p>
            <a:pPr>
              <a:buFontTx/>
              <a:buNone/>
            </a:pPr>
            <a:endParaRPr lang="ru-RU" altLang="ru-RU" sz="1800"/>
          </a:p>
          <a:p>
            <a:pPr>
              <a:buFontTx/>
              <a:buNone/>
            </a:pPr>
            <a:r>
              <a:rPr lang="ru-RU" altLang="ru-RU" sz="1800"/>
              <a:t>Частные прямые инвестиции                                                                      G </a:t>
            </a:r>
          </a:p>
          <a:p>
            <a:pPr>
              <a:buFontTx/>
              <a:buNone/>
            </a:pPr>
            <a:r>
              <a:rPr lang="ru-RU" altLang="ru-RU" sz="1800"/>
              <a:t>Иностранные займы (частные и государственные ) </a:t>
            </a:r>
          </a:p>
          <a:p>
            <a:pPr>
              <a:buFontTx/>
              <a:buNone/>
            </a:pPr>
            <a:r>
              <a:rPr lang="ru-RU" altLang="ru-RU" sz="1800"/>
              <a:t>минус их амортизация                                                                                 H </a:t>
            </a:r>
          </a:p>
          <a:p>
            <a:pPr>
              <a:buFontTx/>
              <a:buNone/>
            </a:pPr>
            <a:r>
              <a:rPr lang="ru-RU" altLang="ru-RU" sz="1800"/>
              <a:t>Увеличение иностранных активов банковской системой страны             I </a:t>
            </a:r>
          </a:p>
          <a:p>
            <a:pPr>
              <a:buFontTx/>
              <a:buNone/>
            </a:pPr>
            <a:r>
              <a:rPr lang="ru-RU" altLang="ru-RU" sz="1800"/>
              <a:t>Вывоз капитала за рубеж резидентами                                                     J </a:t>
            </a:r>
          </a:p>
          <a:p>
            <a:pPr>
              <a:buFontTx/>
              <a:buNone/>
            </a:pPr>
            <a:r>
              <a:rPr lang="ru-RU" altLang="ru-RU" sz="1800" u="sng">
                <a:solidFill>
                  <a:srgbClr val="A50021"/>
                </a:solidFill>
              </a:rPr>
              <a:t>Сальдо баланса по счету движения капиталов ( G + H - I - J )                К </a:t>
            </a:r>
          </a:p>
          <a:p>
            <a:pPr>
              <a:buFontTx/>
              <a:buNone/>
            </a:pPr>
            <a:endParaRPr lang="ru-RU" altLang="ru-RU" sz="1800"/>
          </a:p>
          <a:p>
            <a:pPr>
              <a:buFontTx/>
              <a:buNone/>
            </a:pPr>
            <a:r>
              <a:rPr lang="ru-RU" altLang="ru-RU" sz="1800"/>
              <a:t>Увеличение (сокращение) резервов                                                          L </a:t>
            </a:r>
          </a:p>
          <a:p>
            <a:pPr>
              <a:buFontTx/>
              <a:buNone/>
            </a:pPr>
            <a:r>
              <a:rPr lang="ru-RU" altLang="ru-RU" sz="1800"/>
              <a:t>Ошибки и пропуски ( L - F - К)  </a:t>
            </a:r>
          </a:p>
        </p:txBody>
      </p:sp>
    </p:spTree>
    <p:extLst>
      <p:ext uri="{BB962C8B-B14F-4D97-AF65-F5344CB8AC3E}">
        <p14:creationId xmlns:p14="http://schemas.microsoft.com/office/powerpoint/2010/main" val="1120895278"/>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417512"/>
          </a:xfrm>
        </p:spPr>
        <p:txBody>
          <a:bodyPr/>
          <a:lstStyle/>
          <a:p>
            <a:pPr algn="l"/>
            <a:r>
              <a:rPr lang="ru-RU" altLang="ru-RU" sz="2000"/>
              <a:t>Структура ВВП и счет текущих операций.</a:t>
            </a:r>
          </a:p>
        </p:txBody>
      </p:sp>
      <p:sp>
        <p:nvSpPr>
          <p:cNvPr id="13315" name="Rectangle 3"/>
          <p:cNvSpPr>
            <a:spLocks noGrp="1" noChangeArrowheads="1"/>
          </p:cNvSpPr>
          <p:nvPr>
            <p:ph type="body" idx="1"/>
          </p:nvPr>
        </p:nvSpPr>
        <p:spPr>
          <a:xfrm>
            <a:off x="457200" y="765175"/>
            <a:ext cx="8229600" cy="5360988"/>
          </a:xfrm>
        </p:spPr>
        <p:txBody>
          <a:bodyPr/>
          <a:lstStyle/>
          <a:p>
            <a:pPr>
              <a:buFontTx/>
              <a:buNone/>
            </a:pPr>
            <a:r>
              <a:rPr lang="ru-RU" altLang="ru-RU" sz="1800" dirty="0"/>
              <a:t>Баланс текущих операций = выпуск – внутренние расходы</a:t>
            </a:r>
          </a:p>
          <a:p>
            <a:pPr>
              <a:buFontTx/>
              <a:buNone/>
            </a:pPr>
            <a:r>
              <a:rPr lang="ru-RU" altLang="ru-RU" sz="1800" dirty="0"/>
              <a:t>                                       </a:t>
            </a:r>
          </a:p>
          <a:p>
            <a:pPr>
              <a:buFontTx/>
              <a:buNone/>
            </a:pPr>
            <a:r>
              <a:rPr lang="ru-RU" altLang="ru-RU" sz="1800" dirty="0"/>
              <a:t>                                        </a:t>
            </a:r>
            <a:r>
              <a:rPr lang="en-US" altLang="ru-RU" sz="1800" dirty="0"/>
              <a:t>NX = Y – (C + I + G)</a:t>
            </a:r>
            <a:r>
              <a:rPr lang="ru-RU" altLang="ru-RU" sz="1800" dirty="0"/>
              <a:t>;</a:t>
            </a:r>
          </a:p>
          <a:p>
            <a:pPr>
              <a:buFontTx/>
              <a:buNone/>
            </a:pPr>
            <a:endParaRPr lang="ru-RU" altLang="ru-RU" sz="1800" dirty="0"/>
          </a:p>
          <a:p>
            <a:pPr>
              <a:buFontTx/>
              <a:buNone/>
            </a:pPr>
            <a:r>
              <a:rPr lang="ru-RU" altLang="ru-RU" sz="1800" dirty="0"/>
              <a:t>Способы финансирования дефицита текущего счета:</a:t>
            </a:r>
          </a:p>
          <a:p>
            <a:pPr>
              <a:buFontTx/>
              <a:buChar char="-"/>
            </a:pPr>
            <a:r>
              <a:rPr lang="ru-RU" altLang="ru-RU" sz="1800" dirty="0"/>
              <a:t>Продажа части активов иностранцам (вложения в форме прямых или портфельных инвестиций);</a:t>
            </a:r>
          </a:p>
          <a:p>
            <a:pPr>
              <a:buFontTx/>
              <a:buChar char="-"/>
            </a:pPr>
            <a:endParaRPr lang="ru-RU" altLang="ru-RU" sz="1800" dirty="0"/>
          </a:p>
          <a:p>
            <a:pPr>
              <a:buFontTx/>
              <a:buChar char="-"/>
            </a:pPr>
            <a:r>
              <a:rPr lang="ru-RU" altLang="ru-RU" sz="1800" dirty="0"/>
              <a:t>Займы у иностранных банков, правительств или международных организаций;</a:t>
            </a:r>
          </a:p>
          <a:p>
            <a:pPr>
              <a:buFontTx/>
              <a:buNone/>
            </a:pPr>
            <a:endParaRPr lang="ru-RU" altLang="ru-RU" sz="1800" dirty="0"/>
          </a:p>
          <a:p>
            <a:pPr>
              <a:buFontTx/>
              <a:buChar char="-"/>
            </a:pPr>
            <a:r>
              <a:rPr lang="ru-RU" altLang="ru-RU" sz="1800" dirty="0"/>
              <a:t>Сокращение официальных валютных резервов </a:t>
            </a:r>
            <a:r>
              <a:rPr lang="ru-RU" altLang="ru-RU" sz="1800" dirty="0" err="1"/>
              <a:t>Нацбанка</a:t>
            </a:r>
            <a:r>
              <a:rPr lang="ru-RU" altLang="ru-RU" sz="1800" dirty="0"/>
              <a:t>.</a:t>
            </a:r>
          </a:p>
          <a:p>
            <a:pPr>
              <a:buFontTx/>
              <a:buChar char="-"/>
            </a:pPr>
            <a:endParaRPr lang="ru-RU" altLang="ru-RU" sz="1800" dirty="0"/>
          </a:p>
        </p:txBody>
      </p:sp>
    </p:spTree>
    <p:extLst>
      <p:ext uri="{BB962C8B-B14F-4D97-AF65-F5344CB8AC3E}">
        <p14:creationId xmlns:p14="http://schemas.microsoft.com/office/powerpoint/2010/main" val="3884455558"/>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ctr"/>
            <a:r>
              <a:rPr lang="ru-RU" dirty="0" smtClean="0"/>
              <a:t>2.</a:t>
            </a:r>
            <a:endParaRPr lang="ru-RU" dirty="0"/>
          </a:p>
        </p:txBody>
      </p:sp>
    </p:spTree>
    <p:extLst>
      <p:ext uri="{BB962C8B-B14F-4D97-AF65-F5344CB8AC3E}">
        <p14:creationId xmlns:p14="http://schemas.microsoft.com/office/powerpoint/2010/main" val="792380931"/>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Валютный рынок</a:t>
            </a:r>
            <a:endParaRPr lang="ru-RU" dirty="0"/>
          </a:p>
        </p:txBody>
      </p:sp>
      <p:sp>
        <p:nvSpPr>
          <p:cNvPr id="3" name="Объект 2"/>
          <p:cNvSpPr>
            <a:spLocks noGrp="1"/>
          </p:cNvSpPr>
          <p:nvPr>
            <p:ph idx="1"/>
          </p:nvPr>
        </p:nvSpPr>
        <p:spPr/>
        <p:txBody>
          <a:bodyPr>
            <a:normAutofit fontScale="77500" lnSpcReduction="20000"/>
          </a:bodyPr>
          <a:lstStyle/>
          <a:p>
            <a:r>
              <a:rPr lang="ru-RU" dirty="0"/>
              <a:t>Валютный рынок – это порядок финансовых взаимодействий, касающихся покупки-продажи иностранной валюты.</a:t>
            </a:r>
          </a:p>
          <a:p>
            <a:endParaRPr lang="ru-RU" dirty="0"/>
          </a:p>
          <a:p>
            <a:pPr algn="just"/>
            <a:r>
              <a:rPr lang="ru-RU" dirty="0"/>
              <a:t>Валюта — денежная единица конкретной страны, своеобразный инструмент международных расчетов. При употреблении термина «иностранная валюта» для определенной страны имеется в виду валюта любого иностранного государства. Таким образом, иностранная валюта — это любая форма денег, являющаяся легитимным средством осуществления платежей конкретного зарубежного государства.</a:t>
            </a:r>
          </a:p>
        </p:txBody>
      </p:sp>
    </p:spTree>
    <p:extLst>
      <p:ext uri="{BB962C8B-B14F-4D97-AF65-F5344CB8AC3E}">
        <p14:creationId xmlns:p14="http://schemas.microsoft.com/office/powerpoint/2010/main" val="2715487345"/>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Валютные отношения</a:t>
            </a:r>
            <a:endParaRPr lang="ru-RU" dirty="0"/>
          </a:p>
        </p:txBody>
      </p:sp>
      <p:sp>
        <p:nvSpPr>
          <p:cNvPr id="4" name="Текст 3"/>
          <p:cNvSpPr>
            <a:spLocks noGrp="1"/>
          </p:cNvSpPr>
          <p:nvPr>
            <p:ph type="body" idx="1"/>
          </p:nvPr>
        </p:nvSpPr>
        <p:spPr/>
        <p:txBody>
          <a:bodyPr/>
          <a:lstStyle/>
          <a:p>
            <a:r>
              <a:rPr lang="ru-RU" dirty="0" smtClean="0"/>
              <a:t>Валютные рынки</a:t>
            </a:r>
            <a:endParaRPr lang="ru-RU" dirty="0"/>
          </a:p>
        </p:txBody>
      </p:sp>
      <p:sp>
        <p:nvSpPr>
          <p:cNvPr id="3" name="Объект 2"/>
          <p:cNvSpPr>
            <a:spLocks noGrp="1"/>
          </p:cNvSpPr>
          <p:nvPr>
            <p:ph sz="half" idx="2"/>
          </p:nvPr>
        </p:nvSpPr>
        <p:spPr/>
        <p:txBody>
          <a:bodyPr/>
          <a:lstStyle/>
          <a:p>
            <a:r>
              <a:rPr lang="ru-RU" dirty="0" smtClean="0"/>
              <a:t>Это рынки , на которых продается и покупается валюта различных стран</a:t>
            </a:r>
            <a:endParaRPr lang="ru-RU" dirty="0"/>
          </a:p>
        </p:txBody>
      </p:sp>
      <p:sp>
        <p:nvSpPr>
          <p:cNvPr id="5" name="Текст 4"/>
          <p:cNvSpPr>
            <a:spLocks noGrp="1"/>
          </p:cNvSpPr>
          <p:nvPr>
            <p:ph type="body" sz="quarter" idx="3"/>
          </p:nvPr>
        </p:nvSpPr>
        <p:spPr/>
        <p:txBody>
          <a:bodyPr/>
          <a:lstStyle/>
          <a:p>
            <a:r>
              <a:rPr lang="ru-RU" dirty="0" smtClean="0"/>
              <a:t>Валютный курс</a:t>
            </a:r>
            <a:endParaRPr lang="ru-RU" dirty="0"/>
          </a:p>
        </p:txBody>
      </p:sp>
      <p:sp>
        <p:nvSpPr>
          <p:cNvPr id="6" name="Объект 5"/>
          <p:cNvSpPr>
            <a:spLocks noGrp="1"/>
          </p:cNvSpPr>
          <p:nvPr>
            <p:ph sz="quarter" idx="4"/>
          </p:nvPr>
        </p:nvSpPr>
        <p:spPr/>
        <p:txBody>
          <a:bodyPr/>
          <a:lstStyle/>
          <a:p>
            <a:r>
              <a:rPr lang="ru-RU" dirty="0" smtClean="0"/>
              <a:t>Это цена единицы иностранной валюты в единицах национальной валюты</a:t>
            </a:r>
          </a:p>
          <a:p>
            <a:r>
              <a:rPr lang="ru-RU" dirty="0" smtClean="0"/>
              <a:t>Обменный курс выражается количеством белорусских рублей за единицу иностранной валюты</a:t>
            </a:r>
          </a:p>
          <a:p>
            <a:r>
              <a:rPr lang="ru-RU" dirty="0" smtClean="0"/>
              <a:t>1,9 </a:t>
            </a:r>
            <a:r>
              <a:rPr lang="en-US" dirty="0" smtClean="0"/>
              <a:t>byr = 1 usd</a:t>
            </a:r>
            <a:endParaRPr lang="ru-RU" dirty="0"/>
          </a:p>
        </p:txBody>
      </p:sp>
    </p:spTree>
    <p:extLst>
      <p:ext uri="{BB962C8B-B14F-4D97-AF65-F5344CB8AC3E}">
        <p14:creationId xmlns:p14="http://schemas.microsoft.com/office/powerpoint/2010/main" val="68076154"/>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endParaRPr lang="ru-RU"/>
          </a:p>
        </p:txBody>
      </p:sp>
      <p:sp>
        <p:nvSpPr>
          <p:cNvPr id="8" name="Объект 7"/>
          <p:cNvSpPr>
            <a:spLocks noGrp="1"/>
          </p:cNvSpPr>
          <p:nvPr>
            <p:ph idx="1"/>
          </p:nvPr>
        </p:nvSpPr>
        <p:spPr/>
        <p:txBody>
          <a:bodyPr/>
          <a:lstStyle/>
          <a:p>
            <a:r>
              <a:rPr lang="ru-RU" dirty="0"/>
              <a:t>Правовой статус лица или организации, участвующих в процессах валютного рынка, определяет принадлежность к категории «резидент» или «нерезидент».</a:t>
            </a:r>
          </a:p>
        </p:txBody>
      </p:sp>
    </p:spTree>
    <p:extLst>
      <p:ext uri="{BB962C8B-B14F-4D97-AF65-F5344CB8AC3E}">
        <p14:creationId xmlns:p14="http://schemas.microsoft.com/office/powerpoint/2010/main" val="3787768039"/>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Функциями валютного рынка являются:</a:t>
            </a:r>
            <a:br>
              <a:rPr lang="ru-RU" dirty="0"/>
            </a:br>
            <a:r>
              <a:rPr lang="ru-RU" dirty="0"/>
              <a:t/>
            </a:r>
            <a:br>
              <a:rPr lang="ru-RU" dirty="0"/>
            </a:br>
            <a:endParaRPr lang="ru-RU" dirty="0"/>
          </a:p>
        </p:txBody>
      </p:sp>
      <p:sp>
        <p:nvSpPr>
          <p:cNvPr id="3" name="Объект 2"/>
          <p:cNvSpPr>
            <a:spLocks noGrp="1"/>
          </p:cNvSpPr>
          <p:nvPr>
            <p:ph idx="1"/>
          </p:nvPr>
        </p:nvSpPr>
        <p:spPr/>
        <p:txBody>
          <a:bodyPr>
            <a:normAutofit fontScale="92500" lnSpcReduction="20000"/>
          </a:bodyPr>
          <a:lstStyle/>
          <a:p>
            <a:pPr marL="514350" indent="-514350">
              <a:buFont typeface="+mj-lt"/>
              <a:buAutoNum type="arabicPeriod"/>
            </a:pPr>
            <a:r>
              <a:rPr lang="ru-RU" dirty="0" smtClean="0"/>
              <a:t>моделирование </a:t>
            </a:r>
            <a:r>
              <a:rPr lang="ru-RU" dirty="0"/>
              <a:t>оптимальных условий для сервиса международного оборота государственных денег посредством установления взаимосвязи национальных систем;</a:t>
            </a:r>
          </a:p>
          <a:p>
            <a:pPr marL="514350" indent="-514350">
              <a:buFont typeface="+mj-lt"/>
              <a:buAutoNum type="arabicPeriod"/>
            </a:pPr>
            <a:r>
              <a:rPr lang="ru-RU" dirty="0"/>
              <a:t>установление оптимального курса валют (ориентируясь на спрос и предложение);</a:t>
            </a:r>
          </a:p>
          <a:p>
            <a:pPr marL="514350" indent="-514350">
              <a:buFont typeface="+mj-lt"/>
              <a:buAutoNum type="arabicPeriod"/>
            </a:pPr>
            <a:r>
              <a:rPr lang="ru-RU" dirty="0"/>
              <a:t>управление  валютными и кредитными рисками, а также охрана от спекулятивных манипуляций.</a:t>
            </a:r>
          </a:p>
          <a:p>
            <a:pPr marL="0" indent="0">
              <a:buNone/>
            </a:pPr>
            <a:r>
              <a:rPr lang="ru-RU" dirty="0"/>
              <a:t> </a:t>
            </a:r>
          </a:p>
        </p:txBody>
      </p:sp>
    </p:spTree>
    <p:extLst>
      <p:ext uri="{BB962C8B-B14F-4D97-AF65-F5344CB8AC3E}">
        <p14:creationId xmlns:p14="http://schemas.microsoft.com/office/powerpoint/2010/main" val="90704963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БВФБ</a:t>
            </a:r>
            <a:endParaRPr lang="ru-RU" dirty="0"/>
          </a:p>
        </p:txBody>
      </p:sp>
      <p:sp>
        <p:nvSpPr>
          <p:cNvPr id="3" name="Объект 2"/>
          <p:cNvSpPr>
            <a:spLocks noGrp="1"/>
          </p:cNvSpPr>
          <p:nvPr>
            <p:ph idx="1"/>
          </p:nvPr>
        </p:nvSpPr>
        <p:spPr/>
        <p:txBody>
          <a:bodyPr>
            <a:normAutofit fontScale="85000" lnSpcReduction="10000"/>
          </a:bodyPr>
          <a:lstStyle/>
          <a:p>
            <a:pPr algn="just"/>
            <a:r>
              <a:rPr lang="ru-RU" dirty="0"/>
              <a:t>В Беларуси единственная специализированная организация, занимающаяся торгами иностранной валютой – Белорусская валютно-фондовая биржа. Назначение биржевого валютного рынка состоит в том, чтобы формировать рыночный курс белорусского рубля к иностранным валютам,  устанавливать официальный курс национальной валюты сообразно результатам биржевых торгов, а также обеспечивать необходимый процесс продажи иностранной валюты и поддерживать ликвидность валютного рынка страны.</a:t>
            </a:r>
          </a:p>
        </p:txBody>
      </p:sp>
    </p:spTree>
    <p:extLst>
      <p:ext uri="{BB962C8B-B14F-4D97-AF65-F5344CB8AC3E}">
        <p14:creationId xmlns:p14="http://schemas.microsoft.com/office/powerpoint/2010/main" val="880241926"/>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Мировой валютный рынок</a:t>
            </a:r>
            <a:endParaRPr lang="ru-RU" dirty="0"/>
          </a:p>
        </p:txBody>
      </p:sp>
      <p:sp>
        <p:nvSpPr>
          <p:cNvPr id="3" name="Объект 2"/>
          <p:cNvSpPr>
            <a:spLocks noGrp="1"/>
          </p:cNvSpPr>
          <p:nvPr>
            <p:ph idx="1"/>
          </p:nvPr>
        </p:nvSpPr>
        <p:spPr/>
        <p:txBody>
          <a:bodyPr/>
          <a:lstStyle/>
          <a:p>
            <a:pPr algn="just"/>
            <a:r>
              <a:rPr lang="ru-RU" dirty="0"/>
              <a:t>Мировой валютный рынок — это своеобразный механизм, устроенный таким образом, чтобы наиболее результативно регулировать и обслуживать международные взаимодействия, связанные с валютой и касающиеся перехода права владения валютными ценностями, основываясь на закономерностях спроса и предложения.</a:t>
            </a:r>
          </a:p>
        </p:txBody>
      </p:sp>
    </p:spTree>
    <p:extLst>
      <p:ext uri="{BB962C8B-B14F-4D97-AF65-F5344CB8AC3E}">
        <p14:creationId xmlns:p14="http://schemas.microsoft.com/office/powerpoint/2010/main" val="108653835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Мировой валютный рынок</a:t>
            </a:r>
            <a:endParaRPr lang="ru-RU" dirty="0"/>
          </a:p>
        </p:txBody>
      </p:sp>
      <p:sp>
        <p:nvSpPr>
          <p:cNvPr id="3" name="Объект 2"/>
          <p:cNvSpPr>
            <a:spLocks noGrp="1"/>
          </p:cNvSpPr>
          <p:nvPr>
            <p:ph idx="1"/>
          </p:nvPr>
        </p:nvSpPr>
        <p:spPr/>
        <p:txBody>
          <a:bodyPr>
            <a:normAutofit fontScale="85000" lnSpcReduction="20000"/>
          </a:bodyPr>
          <a:lstStyle/>
          <a:p>
            <a:pPr algn="just"/>
            <a:r>
              <a:rPr lang="ru-RU" dirty="0"/>
              <a:t>Мировой валютной рынок работает в сфере </a:t>
            </a:r>
            <a:r>
              <a:rPr lang="ru-RU" b="1" dirty="0">
                <a:solidFill>
                  <a:srgbClr val="FF0000"/>
                </a:solidFill>
              </a:rPr>
              <a:t>международной коммерции и международного движения капитала.</a:t>
            </a:r>
          </a:p>
          <a:p>
            <a:pPr algn="just"/>
            <a:endParaRPr lang="ru-RU" dirty="0"/>
          </a:p>
          <a:p>
            <a:r>
              <a:rPr lang="ru-RU" dirty="0"/>
              <a:t>Будучи специальной структурой, мировой валютный рынок имеет свою </a:t>
            </a:r>
            <a:r>
              <a:rPr lang="ru-RU" b="1" dirty="0">
                <a:solidFill>
                  <a:srgbClr val="FF0000"/>
                </a:solidFill>
              </a:rPr>
              <a:t>координационную систему,</a:t>
            </a:r>
            <a:r>
              <a:rPr lang="ru-RU" dirty="0"/>
              <a:t> которая обслуживает реализацию валютных операций и включает в себя </a:t>
            </a:r>
            <a:r>
              <a:rPr lang="ru-RU" b="1" dirty="0">
                <a:solidFill>
                  <a:srgbClr val="FF0000"/>
                </a:solidFill>
              </a:rPr>
              <a:t>финансовую инфраструктуру</a:t>
            </a:r>
            <a:r>
              <a:rPr lang="ru-RU" dirty="0"/>
              <a:t>, а также </a:t>
            </a:r>
            <a:r>
              <a:rPr lang="ru-RU" b="1" dirty="0">
                <a:solidFill>
                  <a:srgbClr val="FF0000"/>
                </a:solidFill>
              </a:rPr>
              <a:t>регламентирует порядок </a:t>
            </a:r>
            <a:r>
              <a:rPr lang="ru-RU" dirty="0"/>
              <a:t>действий лиц, производящих финансовые операции и участвующих в процессах мирового валютного рынка.</a:t>
            </a:r>
          </a:p>
        </p:txBody>
      </p:sp>
    </p:spTree>
    <p:extLst>
      <p:ext uri="{BB962C8B-B14F-4D97-AF65-F5344CB8AC3E}">
        <p14:creationId xmlns:p14="http://schemas.microsoft.com/office/powerpoint/2010/main" val="537112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0" y="0"/>
            <a:ext cx="9144000" cy="6126163"/>
          </a:xfrm>
        </p:spPr>
        <p:txBody>
          <a:bodyPr/>
          <a:lstStyle/>
          <a:p>
            <a:pPr marL="381000" indent="-381000" algn="just" eaLnBrk="1" hangingPunct="1">
              <a:lnSpc>
                <a:spcPct val="80000"/>
              </a:lnSpc>
              <a:buFontTx/>
              <a:buAutoNum type="arabicPeriod"/>
            </a:pPr>
            <a:r>
              <a:rPr lang="ru-RU" sz="2000" b="1" smtClean="0"/>
              <a:t>Земля</a:t>
            </a:r>
            <a:r>
              <a:rPr lang="ru-RU" sz="2000" smtClean="0"/>
              <a:t>, являясь естественным фактором, выступает в качестве всеобщего средства производства, предоставляет для него сферу действия, включает сельскохозяйственные земли, полезные ископаемые, леса, водные ресурсы и др. природные богатства.</a:t>
            </a:r>
            <a:endParaRPr lang="ru-RU" sz="2000" b="1" smtClean="0"/>
          </a:p>
          <a:p>
            <a:pPr marL="381000" indent="-381000" algn="just" eaLnBrk="1" hangingPunct="1">
              <a:lnSpc>
                <a:spcPct val="80000"/>
              </a:lnSpc>
              <a:buFontTx/>
              <a:buAutoNum type="arabicPeriod"/>
            </a:pPr>
            <a:r>
              <a:rPr lang="ru-RU" sz="2000" b="1" smtClean="0"/>
              <a:t>Труд</a:t>
            </a:r>
            <a:r>
              <a:rPr lang="ru-RU" sz="2000" smtClean="0"/>
              <a:t> – целесообразная деятельность человека по созданию благ и услуг, это физические и умственные усилия людей в процессе создания благ и услуг.</a:t>
            </a:r>
          </a:p>
          <a:p>
            <a:pPr marL="381000" indent="-381000" algn="just" eaLnBrk="1" hangingPunct="1">
              <a:lnSpc>
                <a:spcPct val="80000"/>
              </a:lnSpc>
              <a:buFontTx/>
              <a:buAutoNum type="arabicPeriod"/>
            </a:pPr>
            <a:r>
              <a:rPr lang="ru-RU" sz="2000" b="1" smtClean="0"/>
              <a:t>Капитал</a:t>
            </a:r>
            <a:r>
              <a:rPr lang="ru-RU" sz="2000" smtClean="0"/>
              <a:t>, или инвестиционные ресурсы включают в себя всю совокупность созданных прошлым трудом человека благ. К капиталу (а точнее, к </a:t>
            </a:r>
            <a:r>
              <a:rPr lang="ru-RU" sz="2000" i="1" smtClean="0"/>
              <a:t>реальному</a:t>
            </a:r>
            <a:r>
              <a:rPr lang="ru-RU" sz="2000" smtClean="0"/>
              <a:t> капиталу) относятся здания, сооружения, станки, машины, оборудования, инструменты, используемые для производства товаров и услуг.(</a:t>
            </a:r>
            <a:r>
              <a:rPr lang="ru-RU" sz="1600" i="1" smtClean="0"/>
              <a:t>Финансовый</a:t>
            </a:r>
            <a:r>
              <a:rPr lang="ru-RU" sz="1600" smtClean="0"/>
              <a:t> капитал (акции, облигации, банковские депозиты, деньги) к факторам производства не относится, так как не связан с реальным производством, а выступает лишь в качестве инструмента получения реального капитала.)</a:t>
            </a:r>
          </a:p>
          <a:p>
            <a:pPr marL="381000" indent="-381000" algn="just" eaLnBrk="1" hangingPunct="1">
              <a:lnSpc>
                <a:spcPct val="80000"/>
              </a:lnSpc>
              <a:buFontTx/>
              <a:buAutoNum type="arabicPeriod"/>
            </a:pPr>
            <a:r>
              <a:rPr lang="ru-RU" sz="2000" b="1" smtClean="0"/>
              <a:t>Предпринимательская способность</a:t>
            </a:r>
            <a:r>
              <a:rPr lang="ru-RU" sz="2000" smtClean="0"/>
              <a:t> предполагает инициативную самостоятельную деятельность людей, направленную на получение прибыли (или личного дохода), осуществляемую на свой риск и под свою имущественную ответственность. </a:t>
            </a:r>
          </a:p>
        </p:txBody>
      </p:sp>
    </p:spTree>
    <p:extLst>
      <p:ext uri="{BB962C8B-B14F-4D97-AF65-F5344CB8AC3E}">
        <p14:creationId xmlns:p14="http://schemas.microsoft.com/office/powerpoint/2010/main" val="2220940055"/>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Валютный курс</a:t>
            </a:r>
            <a:endParaRPr lang="ru-RU" dirty="0"/>
          </a:p>
        </p:txBody>
      </p:sp>
      <p:sp>
        <p:nvSpPr>
          <p:cNvPr id="3" name="Текст 2"/>
          <p:cNvSpPr>
            <a:spLocks noGrp="1"/>
          </p:cNvSpPr>
          <p:nvPr>
            <p:ph type="body" idx="1"/>
          </p:nvPr>
        </p:nvSpPr>
        <p:spPr/>
        <p:txBody>
          <a:bodyPr/>
          <a:lstStyle/>
          <a:p>
            <a:r>
              <a:rPr lang="ru-RU" dirty="0" smtClean="0"/>
              <a:t>номинальный</a:t>
            </a:r>
            <a:endParaRPr lang="ru-RU" dirty="0"/>
          </a:p>
        </p:txBody>
      </p:sp>
      <p:sp>
        <p:nvSpPr>
          <p:cNvPr id="4" name="Объект 3"/>
          <p:cNvSpPr>
            <a:spLocks noGrp="1"/>
          </p:cNvSpPr>
          <p:nvPr>
            <p:ph sz="half" idx="2"/>
          </p:nvPr>
        </p:nvSpPr>
        <p:spPr/>
        <p:txBody>
          <a:bodyPr/>
          <a:lstStyle/>
          <a:p>
            <a:r>
              <a:rPr lang="ru-RU" dirty="0" smtClean="0"/>
              <a:t>- относительная цена валют двух стран</a:t>
            </a:r>
          </a:p>
          <a:p>
            <a:r>
              <a:rPr lang="ru-RU" dirty="0"/>
              <a:t>Валютный курс — стоимость дензнака одной страны, определяемая в денежных знаках других государств.</a:t>
            </a:r>
            <a:endParaRPr lang="ru-RU" dirty="0" smtClean="0"/>
          </a:p>
        </p:txBody>
      </p:sp>
      <p:sp>
        <p:nvSpPr>
          <p:cNvPr id="5" name="Текст 4"/>
          <p:cNvSpPr>
            <a:spLocks noGrp="1"/>
          </p:cNvSpPr>
          <p:nvPr>
            <p:ph type="body" sz="quarter" idx="3"/>
          </p:nvPr>
        </p:nvSpPr>
        <p:spPr/>
        <p:txBody>
          <a:bodyPr/>
          <a:lstStyle/>
          <a:p>
            <a:r>
              <a:rPr lang="ru-RU" dirty="0" smtClean="0"/>
              <a:t>реальный</a:t>
            </a:r>
            <a:endParaRPr lang="ru-RU" dirty="0"/>
          </a:p>
        </p:txBody>
      </p:sp>
      <p:sp>
        <p:nvSpPr>
          <p:cNvPr id="6" name="Объект 5"/>
          <p:cNvSpPr>
            <a:spLocks noGrp="1"/>
          </p:cNvSpPr>
          <p:nvPr>
            <p:ph sz="quarter" idx="4"/>
          </p:nvPr>
        </p:nvSpPr>
        <p:spPr/>
        <p:txBody>
          <a:bodyPr>
            <a:normAutofit fontScale="92500" lnSpcReduction="10000"/>
          </a:bodyPr>
          <a:lstStyle/>
          <a:p>
            <a:r>
              <a:rPr lang="ru-RU" dirty="0" smtClean="0"/>
              <a:t>Это относительная цена товаров. Произведенных в двух странах</a:t>
            </a:r>
          </a:p>
          <a:p>
            <a:r>
              <a:rPr lang="ru-RU" dirty="0"/>
              <a:t> </a:t>
            </a:r>
            <a:r>
              <a:rPr lang="ru-RU" dirty="0" smtClean="0"/>
              <a:t>Или иначе, реальный обменный курс говорит нам, в каком соотношении мы можем обменять товары одной страны на товары другой страны</a:t>
            </a:r>
          </a:p>
          <a:p>
            <a:r>
              <a:rPr lang="ru-RU" dirty="0" smtClean="0"/>
              <a:t>Реальный обмен курс иногда называют </a:t>
            </a:r>
            <a:r>
              <a:rPr lang="ru-RU" b="1" dirty="0" smtClean="0"/>
              <a:t>условиями торговли</a:t>
            </a:r>
            <a:endParaRPr lang="ru-RU" b="1" dirty="0"/>
          </a:p>
        </p:txBody>
      </p:sp>
    </p:spTree>
    <p:extLst>
      <p:ext uri="{BB962C8B-B14F-4D97-AF65-F5344CB8AC3E}">
        <p14:creationId xmlns:p14="http://schemas.microsoft.com/office/powerpoint/2010/main" val="408527634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p:txBody>
          <a:bodyPr/>
          <a:lstStyle/>
          <a:p>
            <a:r>
              <a:rPr lang="ru-RU" dirty="0" smtClean="0"/>
              <a:t>Анализ</a:t>
            </a:r>
            <a:endParaRPr lang="ru-RU" dirty="0"/>
          </a:p>
        </p:txBody>
      </p:sp>
      <p:sp>
        <p:nvSpPr>
          <p:cNvPr id="10" name="Объект 9"/>
          <p:cNvSpPr>
            <a:spLocks noGrp="1"/>
          </p:cNvSpPr>
          <p:nvPr>
            <p:ph sz="half" idx="1"/>
          </p:nvPr>
        </p:nvSpPr>
        <p:spPr/>
        <p:txBody>
          <a:bodyPr>
            <a:normAutofit fontScale="92500" lnSpcReduction="10000"/>
          </a:bodyPr>
          <a:lstStyle/>
          <a:p>
            <a:pPr marL="514350" indent="-514350">
              <a:buFont typeface="+mj-lt"/>
              <a:buAutoNum type="arabicPeriod"/>
            </a:pPr>
            <a:r>
              <a:rPr lang="ru-RU" dirty="0" smtClean="0"/>
              <a:t>Предположим бел. трактор стоит 25 тыс. руб.</a:t>
            </a:r>
          </a:p>
          <a:p>
            <a:pPr marL="514350" indent="-514350">
              <a:buFont typeface="+mj-lt"/>
              <a:buAutoNum type="arabicPeriod"/>
            </a:pPr>
            <a:r>
              <a:rPr lang="ru-RU" dirty="0" smtClean="0"/>
              <a:t>А аналогичный немецкий – 10 </a:t>
            </a:r>
            <a:r>
              <a:rPr lang="ru-RU" dirty="0" err="1" smtClean="0"/>
              <a:t>тыс.евро</a:t>
            </a:r>
            <a:endParaRPr lang="ru-RU" dirty="0"/>
          </a:p>
        </p:txBody>
      </p:sp>
      <p:sp>
        <p:nvSpPr>
          <p:cNvPr id="11" name="Объект 10"/>
          <p:cNvSpPr>
            <a:spLocks noGrp="1"/>
          </p:cNvSpPr>
          <p:nvPr>
            <p:ph sz="half" idx="2"/>
          </p:nvPr>
        </p:nvSpPr>
        <p:spPr/>
        <p:txBody>
          <a:bodyPr>
            <a:normAutofit fontScale="92500" lnSpcReduction="10000"/>
          </a:bodyPr>
          <a:lstStyle/>
          <a:p>
            <a:r>
              <a:rPr lang="ru-RU" dirty="0" smtClean="0"/>
              <a:t>Если 1 евро стоит 2 руб., то немецкий трактор стоит 20 тыс. бел руб.</a:t>
            </a:r>
          </a:p>
          <a:p>
            <a:r>
              <a:rPr lang="ru-RU" dirty="0" smtClean="0"/>
              <a:t>Сравнивая цену белорусского трактора(25 тыс. руб.) и немецкого (20 тыс. руб.), мы видим, что цена белорусского трактора составляет 1,25 немецкого трактора</a:t>
            </a:r>
            <a:endParaRPr lang="ru-RU" dirty="0"/>
          </a:p>
        </p:txBody>
      </p:sp>
    </p:spTree>
    <p:extLst>
      <p:ext uri="{BB962C8B-B14F-4D97-AF65-F5344CB8AC3E}">
        <p14:creationId xmlns:p14="http://schemas.microsoft.com/office/powerpoint/2010/main" val="1993279387"/>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sp>
        <p:nvSpPr>
          <p:cNvPr id="5" name="Объект 4"/>
          <p:cNvSpPr>
            <a:spLocks noGrp="1"/>
          </p:cNvSpPr>
          <p:nvPr>
            <p:ph sz="half" idx="1"/>
          </p:nvPr>
        </p:nvSpPr>
        <p:spPr/>
        <p:txBody>
          <a:bodyPr>
            <a:normAutofit fontScale="92500" lnSpcReduction="20000"/>
          </a:bodyPr>
          <a:lstStyle/>
          <a:p>
            <a:pPr algn="just"/>
            <a:r>
              <a:rPr lang="ru-RU" dirty="0" smtClean="0"/>
              <a:t>Данный пример показывает, что реальный обменный курс зависит от двух факторов – 1.</a:t>
            </a:r>
            <a:r>
              <a:rPr lang="ru-RU" dirty="0" smtClean="0">
                <a:solidFill>
                  <a:srgbClr val="FF0000"/>
                </a:solidFill>
              </a:rPr>
              <a:t>номинального обменного курса </a:t>
            </a:r>
            <a:r>
              <a:rPr lang="ru-RU" dirty="0" smtClean="0"/>
              <a:t>и </a:t>
            </a:r>
          </a:p>
          <a:p>
            <a:pPr marL="0" indent="0" algn="just">
              <a:buNone/>
            </a:pPr>
            <a:r>
              <a:rPr lang="ru-RU" dirty="0" smtClean="0"/>
              <a:t>    2.</a:t>
            </a:r>
            <a:r>
              <a:rPr lang="ru-RU" dirty="0" smtClean="0">
                <a:solidFill>
                  <a:srgbClr val="FF0000"/>
                </a:solidFill>
              </a:rPr>
              <a:t>цен товаров в      национальных валютах</a:t>
            </a:r>
            <a:endParaRPr lang="ru-RU" dirty="0">
              <a:solidFill>
                <a:srgbClr val="FF0000"/>
              </a:solidFill>
            </a:endParaRPr>
          </a:p>
        </p:txBody>
      </p:sp>
      <p:sp>
        <p:nvSpPr>
          <p:cNvPr id="6" name="Объект 5"/>
          <p:cNvSpPr>
            <a:spLocks noGrp="1"/>
          </p:cNvSpPr>
          <p:nvPr>
            <p:ph sz="half" idx="2"/>
          </p:nvPr>
        </p:nvSpPr>
        <p:spPr/>
        <p:txBody>
          <a:bodyPr>
            <a:normAutofit fontScale="92500" lnSpcReduction="20000"/>
          </a:bodyPr>
          <a:lstStyle/>
          <a:p>
            <a:r>
              <a:rPr lang="ru-RU" dirty="0" smtClean="0"/>
              <a:t>Реальный обменный курс =</a:t>
            </a:r>
          </a:p>
          <a:p>
            <a:pPr marL="0" indent="0">
              <a:buNone/>
            </a:pPr>
            <a:r>
              <a:rPr lang="ru-RU" dirty="0" smtClean="0"/>
              <a:t>25 тыс. руб. </a:t>
            </a:r>
            <a:r>
              <a:rPr lang="en-US" dirty="0" smtClean="0"/>
              <a:t>:</a:t>
            </a:r>
            <a:endParaRPr lang="ru-RU" dirty="0" smtClean="0"/>
          </a:p>
          <a:p>
            <a:pPr marL="0" indent="0">
              <a:buNone/>
            </a:pPr>
            <a:r>
              <a:rPr lang="ru-RU" dirty="0" smtClean="0"/>
              <a:t>(2 руб./евро) х (10 тыс. евро)</a:t>
            </a:r>
            <a:r>
              <a:rPr lang="en-US" dirty="0" smtClean="0"/>
              <a:t> = 1,25</a:t>
            </a:r>
          </a:p>
          <a:p>
            <a:pPr marL="0" indent="0">
              <a:buNone/>
            </a:pPr>
            <a:r>
              <a:rPr lang="en-US" b="1" i="1" dirty="0" smtClean="0"/>
              <a:t>ɛ </a:t>
            </a:r>
            <a:r>
              <a:rPr lang="ru-RU" b="1" i="1" dirty="0" smtClean="0"/>
              <a:t>= </a:t>
            </a:r>
            <a:r>
              <a:rPr lang="en-US" b="1" i="1" dirty="0" smtClean="0"/>
              <a:t>e</a:t>
            </a:r>
            <a:r>
              <a:rPr lang="ru-RU" b="1" i="1" dirty="0" smtClean="0"/>
              <a:t>  </a:t>
            </a:r>
            <a:r>
              <a:rPr lang="ru-RU" sz="1800" b="1" i="1" dirty="0" smtClean="0"/>
              <a:t>х</a:t>
            </a:r>
            <a:r>
              <a:rPr lang="ru-RU" b="1" i="1" dirty="0" smtClean="0"/>
              <a:t>(</a:t>
            </a:r>
            <a:r>
              <a:rPr lang="en-US" b="1" i="1" dirty="0" smtClean="0"/>
              <a:t>P</a:t>
            </a:r>
            <a:r>
              <a:rPr lang="ru-RU" b="1" i="1" dirty="0" smtClean="0"/>
              <a:t>/</a:t>
            </a:r>
            <a:r>
              <a:rPr lang="en-US" b="1" i="1" dirty="0" smtClean="0"/>
              <a:t>P</a:t>
            </a:r>
            <a:r>
              <a:rPr lang="ru-RU" b="1" i="1" dirty="0" smtClean="0"/>
              <a:t>*</a:t>
            </a:r>
            <a:r>
              <a:rPr lang="en-US" b="1" i="1" dirty="0" smtClean="0"/>
              <a:t>)</a:t>
            </a:r>
            <a:r>
              <a:rPr lang="ru-RU" b="1" i="1" dirty="0" smtClean="0"/>
              <a:t>,</a:t>
            </a:r>
          </a:p>
          <a:p>
            <a:pPr marL="0" indent="0">
              <a:buNone/>
            </a:pPr>
            <a:r>
              <a:rPr lang="ru-RU" dirty="0" smtClean="0"/>
              <a:t>где </a:t>
            </a:r>
            <a:r>
              <a:rPr lang="en-US" b="1" i="1" dirty="0" smtClean="0"/>
              <a:t>ɛ</a:t>
            </a:r>
            <a:r>
              <a:rPr lang="ru-RU" dirty="0" smtClean="0"/>
              <a:t> - реальный обменный курс, </a:t>
            </a:r>
            <a:r>
              <a:rPr lang="en-US" b="1" i="1" dirty="0" smtClean="0"/>
              <a:t>e</a:t>
            </a:r>
            <a:r>
              <a:rPr lang="ru-RU" b="1" i="1" dirty="0" smtClean="0"/>
              <a:t> –</a:t>
            </a:r>
            <a:r>
              <a:rPr lang="ru-RU" dirty="0" smtClean="0"/>
              <a:t>номинальный обменный курс, </a:t>
            </a:r>
            <a:r>
              <a:rPr lang="en-US" b="1" i="1" dirty="0" smtClean="0"/>
              <a:t>P</a:t>
            </a:r>
            <a:r>
              <a:rPr lang="en-US" dirty="0" smtClean="0"/>
              <a:t> – </a:t>
            </a:r>
            <a:r>
              <a:rPr lang="ru-RU" dirty="0" smtClean="0"/>
              <a:t>уровень цен в РБ, </a:t>
            </a:r>
            <a:r>
              <a:rPr lang="en-US" b="1" i="1" dirty="0" smtClean="0"/>
              <a:t>P</a:t>
            </a:r>
            <a:r>
              <a:rPr lang="ru-RU" b="1" i="1" dirty="0" smtClean="0"/>
              <a:t>* - </a:t>
            </a:r>
            <a:r>
              <a:rPr lang="ru-RU" dirty="0" smtClean="0"/>
              <a:t>уровень цен в Германии</a:t>
            </a:r>
          </a:p>
          <a:p>
            <a:pPr marL="0" indent="0">
              <a:buNone/>
            </a:pPr>
            <a:endParaRPr lang="ru-RU"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464532994"/>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Анализ</a:t>
            </a:r>
            <a:endParaRPr lang="ru-RU" dirty="0"/>
          </a:p>
        </p:txBody>
      </p:sp>
      <p:sp>
        <p:nvSpPr>
          <p:cNvPr id="3" name="Объект 2"/>
          <p:cNvSpPr>
            <a:spLocks noGrp="1"/>
          </p:cNvSpPr>
          <p:nvPr>
            <p:ph sz="half" idx="1"/>
          </p:nvPr>
        </p:nvSpPr>
        <p:spPr/>
        <p:txBody>
          <a:bodyPr>
            <a:normAutofit fontScale="85000" lnSpcReduction="20000"/>
          </a:bodyPr>
          <a:lstStyle/>
          <a:p>
            <a:r>
              <a:rPr lang="ru-RU" smtClean="0"/>
              <a:t>Бел трактор – 18 000 руб.</a:t>
            </a:r>
          </a:p>
          <a:p>
            <a:r>
              <a:rPr lang="ru-RU" smtClean="0"/>
              <a:t>Немецкий – 10 тыс. евро</a:t>
            </a:r>
          </a:p>
          <a:p>
            <a:r>
              <a:rPr lang="ru-RU" smtClean="0"/>
              <a:t>Номинальный курс – 2 руб.</a:t>
            </a:r>
          </a:p>
          <a:p>
            <a:r>
              <a:rPr lang="ru-RU" smtClean="0"/>
              <a:t>Реальный курс =</a:t>
            </a:r>
          </a:p>
          <a:p>
            <a:r>
              <a:rPr lang="ru-RU" smtClean="0"/>
              <a:t>2 руб. х (18 000/ 20 000) = 1,8</a:t>
            </a:r>
          </a:p>
          <a:p>
            <a:endParaRPr lang="ru-RU" dirty="0"/>
          </a:p>
        </p:txBody>
      </p:sp>
      <p:sp>
        <p:nvSpPr>
          <p:cNvPr id="4" name="Объект 3"/>
          <p:cNvSpPr>
            <a:spLocks noGrp="1"/>
          </p:cNvSpPr>
          <p:nvPr>
            <p:ph sz="half" idx="2"/>
          </p:nvPr>
        </p:nvSpPr>
        <p:spPr/>
        <p:txBody>
          <a:bodyPr>
            <a:normAutofit fontScale="85000" lnSpcReduction="20000"/>
          </a:bodyPr>
          <a:lstStyle/>
          <a:p>
            <a:r>
              <a:rPr lang="ru-RU" smtClean="0"/>
              <a:t>Если реальный обменный курс высок (1,25), иностранные товары относительно дешевы, а товары, произведенные в своей стране, относительно дороги. Если реальный обменный курс низкий (1,8), то иностранные товары относительно дороги, а товары произведенные в своей стране – относительно дешевы. </a:t>
            </a:r>
            <a:endParaRPr lang="ru-RU" dirty="0"/>
          </a:p>
        </p:txBody>
      </p:sp>
    </p:spTree>
    <p:extLst>
      <p:ext uri="{BB962C8B-B14F-4D97-AF65-F5344CB8AC3E}">
        <p14:creationId xmlns:p14="http://schemas.microsoft.com/office/powerpoint/2010/main" val="84123677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a:r>
              <a:rPr lang="ru-RU" altLang="ru-RU" sz="2000"/>
              <a:t>Сравнительные характеристики режимов валютных курсов</a:t>
            </a:r>
          </a:p>
        </p:txBody>
      </p:sp>
      <p:graphicFrame>
        <p:nvGraphicFramePr>
          <p:cNvPr id="16387" name="Group 3"/>
          <p:cNvGraphicFramePr>
            <a:graphicFrameLocks noGrp="1"/>
          </p:cNvGraphicFramePr>
          <p:nvPr>
            <p:ph idx="1"/>
          </p:nvPr>
        </p:nvGraphicFramePr>
        <p:xfrm>
          <a:off x="457200" y="1125538"/>
          <a:ext cx="8229600" cy="5000625"/>
        </p:xfrm>
        <a:graphic>
          <a:graphicData uri="http://schemas.openxmlformats.org/drawingml/2006/table">
            <a:tbl>
              <a:tblPr/>
              <a:tblGrid>
                <a:gridCol w="4114800">
                  <a:extLst>
                    <a:ext uri="{9D8B030D-6E8A-4147-A177-3AD203B41FA5}">
                      <a16:colId xmlns:a16="http://schemas.microsoft.com/office/drawing/2014/main" val="1213364151"/>
                    </a:ext>
                  </a:extLst>
                </a:gridCol>
                <a:gridCol w="4114800">
                  <a:extLst>
                    <a:ext uri="{9D8B030D-6E8A-4147-A177-3AD203B41FA5}">
                      <a16:colId xmlns:a16="http://schemas.microsoft.com/office/drawing/2014/main" val="648383363"/>
                    </a:ext>
                  </a:extLst>
                </a:gridCol>
              </a:tblGrid>
              <a:tr h="50006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Фиксированный:</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эффективен при наличии значительных валютных резервах;</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эффективен при отсутствии ценовых шоков;</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неэффективен при кризисе платежного баланса;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более эффективна фискальная политика.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Плавающий:</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эффективен в стабильной экономике с широкими внешнеторговыми связями;</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эффективен в условиях гиперинфляции;</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эффективен в условиях управляемого плавания;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эффективен для урегулирования платежного баланса;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panose="020B0604020202020204" pitchFamily="34" charset="0"/>
                        </a:rPr>
                        <a:t>- более эффективна монетарная политика.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1784523"/>
                  </a:ext>
                </a:extLst>
              </a:tr>
            </a:tbl>
          </a:graphicData>
        </a:graphic>
      </p:graphicFrame>
    </p:spTree>
    <p:extLst>
      <p:ext uri="{BB962C8B-B14F-4D97-AF65-F5344CB8AC3E}">
        <p14:creationId xmlns:p14="http://schemas.microsoft.com/office/powerpoint/2010/main" val="1202228527"/>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dirty="0" smtClean="0"/>
              <a:t>3.</a:t>
            </a:r>
            <a:endParaRPr lang="ru-RU" dirty="0"/>
          </a:p>
        </p:txBody>
      </p:sp>
    </p:spTree>
    <p:extLst>
      <p:ext uri="{BB962C8B-B14F-4D97-AF65-F5344CB8AC3E}">
        <p14:creationId xmlns:p14="http://schemas.microsoft.com/office/powerpoint/2010/main" val="336659692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228600"/>
            <a:ext cx="8510588" cy="1152525"/>
          </a:xfrm>
        </p:spPr>
        <p:txBody>
          <a:bodyPr rtlCol="0">
            <a:normAutofit fontScale="90000"/>
          </a:bodyPr>
          <a:lstStyle/>
          <a:p>
            <a:pPr fontAlgn="auto">
              <a:spcAft>
                <a:spcPts val="0"/>
              </a:spcAft>
              <a:defRPr/>
            </a:pPr>
            <a:r>
              <a:rPr lang="ru-RU" sz="4000" smtClean="0"/>
              <a:t>Определение понятия </a:t>
            </a:r>
            <a:r>
              <a:rPr lang="ru-RU" sz="4000" b="1" i="1" smtClean="0">
                <a:solidFill>
                  <a:srgbClr val="003399"/>
                </a:solidFill>
              </a:rPr>
              <a:t>«Глобализация мировой экономики»</a:t>
            </a:r>
          </a:p>
        </p:txBody>
      </p:sp>
      <p:sp>
        <p:nvSpPr>
          <p:cNvPr id="17411" name="Rectangle 3"/>
          <p:cNvSpPr>
            <a:spLocks noGrp="1" noRot="1" noChangeArrowheads="1"/>
          </p:cNvSpPr>
          <p:nvPr>
            <p:ph idx="1"/>
          </p:nvPr>
        </p:nvSpPr>
        <p:spPr>
          <a:xfrm>
            <a:off x="611188" y="1773238"/>
            <a:ext cx="8075612" cy="4895850"/>
          </a:xfrm>
        </p:spPr>
        <p:txBody>
          <a:bodyPr/>
          <a:lstStyle/>
          <a:p>
            <a:pPr algn="just">
              <a:lnSpc>
                <a:spcPct val="80000"/>
              </a:lnSpc>
              <a:buFont typeface="Wingdings" panose="05000000000000000000" pitchFamily="2" charset="2"/>
              <a:buNone/>
            </a:pPr>
            <a:endParaRPr lang="ru-RU" altLang="ru-RU" sz="1000" b="1" smtClean="0"/>
          </a:p>
          <a:p>
            <a:pPr algn="just">
              <a:lnSpc>
                <a:spcPct val="80000"/>
              </a:lnSpc>
              <a:buFont typeface="Wingdings" panose="05000000000000000000" pitchFamily="2" charset="2"/>
              <a:buNone/>
            </a:pPr>
            <a:r>
              <a:rPr lang="ru-RU" altLang="ru-RU" b="1" smtClean="0"/>
              <a:t> </a:t>
            </a:r>
            <a:r>
              <a:rPr lang="ru-RU" altLang="ru-RU" sz="2400" b="1" smtClean="0"/>
              <a:t>Глобализация</a:t>
            </a:r>
            <a:r>
              <a:rPr lang="ru-RU" altLang="ru-RU" sz="2400" smtClean="0"/>
              <a:t> </a:t>
            </a:r>
            <a:r>
              <a:rPr lang="ru-RU" altLang="ru-RU" sz="2400" b="1" smtClean="0"/>
              <a:t>представляет собой  процесс </a:t>
            </a:r>
            <a:r>
              <a:rPr lang="ru-RU" altLang="ru-RU" sz="2400" b="1" i="1" smtClean="0">
                <a:solidFill>
                  <a:srgbClr val="FF0000"/>
                </a:solidFill>
              </a:rPr>
              <a:t>втягивания мирового</a:t>
            </a:r>
            <a:r>
              <a:rPr lang="ru-RU" altLang="ru-RU" sz="2400" b="1" i="1" smtClean="0"/>
              <a:t> </a:t>
            </a:r>
            <a:r>
              <a:rPr lang="ru-RU" altLang="ru-RU" sz="2400" b="1" i="1" smtClean="0">
                <a:solidFill>
                  <a:srgbClr val="FF0000"/>
                </a:solidFill>
              </a:rPr>
              <a:t>хозяйства</a:t>
            </a:r>
            <a:r>
              <a:rPr lang="ru-RU" altLang="ru-RU" sz="2400" b="1" smtClean="0"/>
              <a:t>, понимаемого как совокупность национальных хозяйств, связанных друг с другом системой международного разделения труда,  экономических и политических отношений, </a:t>
            </a:r>
            <a:r>
              <a:rPr lang="ru-RU" altLang="ru-RU" sz="2400" b="1" i="1" smtClean="0">
                <a:solidFill>
                  <a:srgbClr val="FF0000"/>
                </a:solidFill>
              </a:rPr>
              <a:t>в рынок</a:t>
            </a:r>
            <a:r>
              <a:rPr lang="ru-RU" altLang="ru-RU" sz="2400" b="1" smtClean="0"/>
              <a:t> и тесное переплетение их экономик, </a:t>
            </a:r>
            <a:r>
              <a:rPr lang="ru-RU" altLang="ru-RU" sz="2400" b="1" i="1" smtClean="0">
                <a:solidFill>
                  <a:srgbClr val="FF0000"/>
                </a:solidFill>
              </a:rPr>
              <a:t>создание единой мировой рыночной сетевой экономики(геоэкономики)</a:t>
            </a:r>
            <a:r>
              <a:rPr lang="ru-RU" altLang="ru-RU" sz="2400" b="1" smtClean="0"/>
              <a:t> и её  инфраструктуры, разрушение национального суверенитета государств, являвшихся главными действующими лицами международных отношений на протяжении многих веков.</a:t>
            </a:r>
            <a:r>
              <a:rPr lang="ru-RU" altLang="ru-RU" sz="2400" smtClean="0"/>
              <a:t> </a:t>
            </a:r>
          </a:p>
        </p:txBody>
      </p:sp>
    </p:spTree>
    <p:extLst>
      <p:ext uri="{BB962C8B-B14F-4D97-AF65-F5344CB8AC3E}">
        <p14:creationId xmlns:p14="http://schemas.microsoft.com/office/powerpoint/2010/main" val="71002652"/>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idx="4294967295"/>
          </p:nvPr>
        </p:nvSpPr>
        <p:spPr>
          <a:xfrm>
            <a:off x="1350963" y="-152400"/>
            <a:ext cx="7793037" cy="1462088"/>
          </a:xfrm>
        </p:spPr>
        <p:txBody>
          <a:bodyPr/>
          <a:lstStyle/>
          <a:p>
            <a:r>
              <a:rPr lang="ru-RU" altLang="ru-RU" sz="3600" b="1" smtClean="0">
                <a:solidFill>
                  <a:srgbClr val="000000"/>
                </a:solidFill>
              </a:rPr>
              <a:t>Глобализация</a:t>
            </a:r>
            <a:r>
              <a:rPr lang="en-US" altLang="ru-RU" sz="3600" b="1" smtClean="0">
                <a:solidFill>
                  <a:srgbClr val="000000"/>
                </a:solidFill>
              </a:rPr>
              <a:t> - </a:t>
            </a:r>
            <a:r>
              <a:rPr lang="ru-RU" altLang="ru-RU" sz="3600" b="1" smtClean="0">
                <a:solidFill>
                  <a:srgbClr val="000000"/>
                </a:solidFill>
              </a:rPr>
              <a:t>Геоэкономика</a:t>
            </a:r>
          </a:p>
        </p:txBody>
      </p:sp>
      <p:graphicFrame>
        <p:nvGraphicFramePr>
          <p:cNvPr id="2" name="Схема 1"/>
          <p:cNvGraphicFramePr/>
          <p:nvPr/>
        </p:nvGraphicFramePr>
        <p:xfrm>
          <a:off x="0" y="1514475"/>
          <a:ext cx="417512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69" name="AutoShape 5"/>
          <p:cNvSpPr>
            <a:spLocks noChangeArrowheads="1"/>
          </p:cNvSpPr>
          <p:nvPr/>
        </p:nvSpPr>
        <p:spPr bwMode="auto">
          <a:xfrm>
            <a:off x="304800" y="2133600"/>
            <a:ext cx="2736850" cy="1727200"/>
          </a:xfrm>
          <a:prstGeom prst="flowChartProcess">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b="1">
                <a:solidFill>
                  <a:srgbClr val="000000"/>
                </a:solidFill>
              </a:rPr>
              <a:t>Процесс</a:t>
            </a:r>
          </a:p>
          <a:p>
            <a:pPr algn="ctr" eaLnBrk="1" hangingPunct="1"/>
            <a:r>
              <a:rPr lang="ru-RU" altLang="ru-RU" sz="2000" b="1">
                <a:solidFill>
                  <a:srgbClr val="000000"/>
                </a:solidFill>
              </a:rPr>
              <a:t> глобализации</a:t>
            </a:r>
          </a:p>
        </p:txBody>
      </p:sp>
      <p:sp>
        <p:nvSpPr>
          <p:cNvPr id="36870" name="AutoShape 6"/>
          <p:cNvSpPr>
            <a:spLocks noChangeArrowheads="1"/>
          </p:cNvSpPr>
          <p:nvPr/>
        </p:nvSpPr>
        <p:spPr bwMode="auto">
          <a:xfrm>
            <a:off x="3048000" y="2286000"/>
            <a:ext cx="2741613" cy="1657350"/>
          </a:xfrm>
          <a:prstGeom prst="rightArrow">
            <a:avLst>
              <a:gd name="adj1" fmla="val 50000"/>
              <a:gd name="adj2" fmla="val 40207"/>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031" name="Text Box 7"/>
          <p:cNvSpPr txBox="1">
            <a:spLocks noChangeArrowheads="1"/>
          </p:cNvSpPr>
          <p:nvPr/>
        </p:nvSpPr>
        <p:spPr bwMode="auto">
          <a:xfrm rot="29573" flipV="1">
            <a:off x="896938" y="2133600"/>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ru-RU" altLang="ru-RU"/>
          </a:p>
        </p:txBody>
      </p:sp>
      <p:sp>
        <p:nvSpPr>
          <p:cNvPr id="1032" name="Text Box 8"/>
          <p:cNvSpPr txBox="1">
            <a:spLocks noChangeArrowheads="1"/>
          </p:cNvSpPr>
          <p:nvPr/>
        </p:nvSpPr>
        <p:spPr bwMode="auto">
          <a:xfrm flipV="1">
            <a:off x="6443663" y="3076575"/>
            <a:ext cx="2700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ru-RU" altLang="ru-RU"/>
          </a:p>
        </p:txBody>
      </p:sp>
      <p:sp>
        <p:nvSpPr>
          <p:cNvPr id="36873" name="Text Box 9"/>
          <p:cNvSpPr txBox="1">
            <a:spLocks noChangeArrowheads="1"/>
          </p:cNvSpPr>
          <p:nvPr/>
        </p:nvSpPr>
        <p:spPr bwMode="auto">
          <a:xfrm>
            <a:off x="3276600" y="2819400"/>
            <a:ext cx="1655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b="1" i="1">
                <a:solidFill>
                  <a:srgbClr val="000000"/>
                </a:solidFill>
              </a:rPr>
              <a:t>Конечная цель</a:t>
            </a:r>
          </a:p>
        </p:txBody>
      </p:sp>
      <p:sp>
        <p:nvSpPr>
          <p:cNvPr id="36874" name="Oval 10"/>
          <p:cNvSpPr>
            <a:spLocks noChangeArrowheads="1"/>
          </p:cNvSpPr>
          <p:nvPr/>
        </p:nvSpPr>
        <p:spPr bwMode="auto">
          <a:xfrm>
            <a:off x="5791200" y="1524000"/>
            <a:ext cx="3124200" cy="29718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000000"/>
                </a:solidFill>
              </a:rPr>
              <a:t>Единая сетевая мировая </a:t>
            </a:r>
          </a:p>
          <a:p>
            <a:pPr algn="ctr" eaLnBrk="1" hangingPunct="1"/>
            <a:r>
              <a:rPr lang="ru-RU" altLang="ru-RU" b="1">
                <a:solidFill>
                  <a:srgbClr val="000000"/>
                </a:solidFill>
              </a:rPr>
              <a:t>экономика - геоэкономика</a:t>
            </a:r>
          </a:p>
        </p:txBody>
      </p:sp>
    </p:spTree>
    <p:extLst>
      <p:ext uri="{BB962C8B-B14F-4D97-AF65-F5344CB8AC3E}">
        <p14:creationId xmlns:p14="http://schemas.microsoft.com/office/powerpoint/2010/main" val="351929123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p:cTn id="7" dur="500" fill="hold"/>
                                        <p:tgtEl>
                                          <p:spTgt spid="36869"/>
                                        </p:tgtEl>
                                        <p:attrNameLst>
                                          <p:attrName>ppt_w</p:attrName>
                                        </p:attrNameLst>
                                      </p:cBhvr>
                                      <p:tavLst>
                                        <p:tav tm="0">
                                          <p:val>
                                            <p:fltVal val="0"/>
                                          </p:val>
                                        </p:tav>
                                        <p:tav tm="100000">
                                          <p:val>
                                            <p:strVal val="#ppt_w"/>
                                          </p:val>
                                        </p:tav>
                                      </p:tavLst>
                                    </p:anim>
                                    <p:anim calcmode="lin" valueType="num">
                                      <p:cBhvr>
                                        <p:cTn id="8" dur="500" fill="hold"/>
                                        <p:tgtEl>
                                          <p:spTgt spid="36869"/>
                                        </p:tgtEl>
                                        <p:attrNameLst>
                                          <p:attrName>ppt_h</p:attrName>
                                        </p:attrNameLst>
                                      </p:cBhvr>
                                      <p:tavLst>
                                        <p:tav tm="0">
                                          <p:val>
                                            <p:fltVal val="0"/>
                                          </p:val>
                                        </p:tav>
                                        <p:tav tm="100000">
                                          <p:val>
                                            <p:strVal val="#ppt_h"/>
                                          </p:val>
                                        </p:tav>
                                      </p:tavLst>
                                    </p:anim>
                                    <p:animEffect transition="in" filter="fade">
                                      <p:cBhvr>
                                        <p:cTn id="9" dur="500"/>
                                        <p:tgtEl>
                                          <p:spTgt spid="3686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6870"/>
                                        </p:tgtEl>
                                        <p:attrNameLst>
                                          <p:attrName>style.visibility</p:attrName>
                                        </p:attrNameLst>
                                      </p:cBhvr>
                                      <p:to>
                                        <p:strVal val="visible"/>
                                      </p:to>
                                    </p:set>
                                    <p:animEffect transition="in" filter="wipe(left)">
                                      <p:cBhvr>
                                        <p:cTn id="14" dur="500"/>
                                        <p:tgtEl>
                                          <p:spTgt spid="3687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6873"/>
                                        </p:tgtEl>
                                        <p:attrNameLst>
                                          <p:attrName>style.visibility</p:attrName>
                                        </p:attrNameLst>
                                      </p:cBhvr>
                                      <p:to>
                                        <p:strVal val="visible"/>
                                      </p:to>
                                    </p:set>
                                    <p:animEffect transition="in" filter="wipe(down)">
                                      <p:cBhvr>
                                        <p:cTn id="17" dur="500"/>
                                        <p:tgtEl>
                                          <p:spTgt spid="368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36874"/>
                                        </p:tgtEl>
                                        <p:attrNameLst>
                                          <p:attrName>style.visibility</p:attrName>
                                        </p:attrNameLst>
                                      </p:cBhvr>
                                      <p:to>
                                        <p:strVal val="visible"/>
                                      </p:to>
                                    </p:set>
                                    <p:anim calcmode="lin" valueType="num">
                                      <p:cBhvr>
                                        <p:cTn id="22" dur="500" fill="hold"/>
                                        <p:tgtEl>
                                          <p:spTgt spid="36874"/>
                                        </p:tgtEl>
                                        <p:attrNameLst>
                                          <p:attrName>ppt_w</p:attrName>
                                        </p:attrNameLst>
                                      </p:cBhvr>
                                      <p:tavLst>
                                        <p:tav tm="0">
                                          <p:val>
                                            <p:fltVal val="0"/>
                                          </p:val>
                                        </p:tav>
                                        <p:tav tm="100000">
                                          <p:val>
                                            <p:strVal val="#ppt_w"/>
                                          </p:val>
                                        </p:tav>
                                      </p:tavLst>
                                    </p:anim>
                                    <p:anim calcmode="lin" valueType="num">
                                      <p:cBhvr>
                                        <p:cTn id="23" dur="500" fill="hold"/>
                                        <p:tgtEl>
                                          <p:spTgt spid="36874"/>
                                        </p:tgtEl>
                                        <p:attrNameLst>
                                          <p:attrName>ppt_h</p:attrName>
                                        </p:attrNameLst>
                                      </p:cBhvr>
                                      <p:tavLst>
                                        <p:tav tm="0">
                                          <p:val>
                                            <p:fltVal val="0"/>
                                          </p:val>
                                        </p:tav>
                                        <p:tav tm="100000">
                                          <p:val>
                                            <p:strVal val="#ppt_h"/>
                                          </p:val>
                                        </p:tav>
                                      </p:tavLst>
                                    </p:anim>
                                    <p:animEffect transition="in" filter="fade">
                                      <p:cBhvr>
                                        <p:cTn id="24"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P spid="36873" grpId="0"/>
      <p:bldP spid="36874" grpId="0" animBg="1"/>
    </p:bld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93"/>
          <p:cNvSpPr>
            <a:spLocks noChangeArrowheads="1"/>
          </p:cNvSpPr>
          <p:nvPr/>
        </p:nvSpPr>
        <p:spPr bwMode="auto">
          <a:xfrm>
            <a:off x="0" y="0"/>
            <a:ext cx="9144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sz="800">
              <a:latin typeface="Calibri" panose="020F0502020204030204" pitchFamily="34" charset="0"/>
            </a:endParaRPr>
          </a:p>
        </p:txBody>
      </p:sp>
      <p:sp>
        <p:nvSpPr>
          <p:cNvPr id="18435" name="Freeform 1297"/>
          <p:cNvSpPr>
            <a:spLocks/>
          </p:cNvSpPr>
          <p:nvPr/>
        </p:nvSpPr>
        <p:spPr bwMode="auto">
          <a:xfrm>
            <a:off x="4175125" y="1028700"/>
            <a:ext cx="65088" cy="98425"/>
          </a:xfrm>
          <a:custGeom>
            <a:avLst/>
            <a:gdLst>
              <a:gd name="T0" fmla="*/ 2147483647 w 84"/>
              <a:gd name="T1" fmla="*/ 2147483647 h 126"/>
              <a:gd name="T2" fmla="*/ 0 w 84"/>
              <a:gd name="T3" fmla="*/ 2147483647 h 126"/>
              <a:gd name="T4" fmla="*/ 0 w 84"/>
              <a:gd name="T5" fmla="*/ 2147483647 h 126"/>
              <a:gd name="T6" fmla="*/ 2147483647 w 84"/>
              <a:gd name="T7" fmla="*/ 2147483647 h 126"/>
              <a:gd name="T8" fmla="*/ 2147483647 w 84"/>
              <a:gd name="T9" fmla="*/ 2147483647 h 126"/>
              <a:gd name="T10" fmla="*/ 2147483647 w 84"/>
              <a:gd name="T11" fmla="*/ 2147483647 h 126"/>
              <a:gd name="T12" fmla="*/ 2147483647 w 84"/>
              <a:gd name="T13" fmla="*/ 2147483647 h 126"/>
              <a:gd name="T14" fmla="*/ 2147483647 w 84"/>
              <a:gd name="T15" fmla="*/ 2147483647 h 126"/>
              <a:gd name="T16" fmla="*/ 2147483647 w 84"/>
              <a:gd name="T17" fmla="*/ 2147483647 h 126"/>
              <a:gd name="T18" fmla="*/ 2147483647 w 84"/>
              <a:gd name="T19" fmla="*/ 2147483647 h 126"/>
              <a:gd name="T20" fmla="*/ 2147483647 w 84"/>
              <a:gd name="T21" fmla="*/ 2147483647 h 126"/>
              <a:gd name="T22" fmla="*/ 2147483647 w 84"/>
              <a:gd name="T23" fmla="*/ 0 h 126"/>
              <a:gd name="T24" fmla="*/ 2147483647 w 84"/>
              <a:gd name="T25" fmla="*/ 2147483647 h 126"/>
              <a:gd name="T26" fmla="*/ 2147483647 w 84"/>
              <a:gd name="T27" fmla="*/ 2147483647 h 126"/>
              <a:gd name="T28" fmla="*/ 2147483647 w 84"/>
              <a:gd name="T29" fmla="*/ 2147483647 h 126"/>
              <a:gd name="T30" fmla="*/ 2147483647 w 84"/>
              <a:gd name="T31" fmla="*/ 2147483647 h 126"/>
              <a:gd name="T32" fmla="*/ 2147483647 w 84"/>
              <a:gd name="T33" fmla="*/ 2147483647 h 126"/>
              <a:gd name="T34" fmla="*/ 2147483647 w 84"/>
              <a:gd name="T35" fmla="*/ 2147483647 h 126"/>
              <a:gd name="T36" fmla="*/ 2147483647 w 84"/>
              <a:gd name="T37" fmla="*/ 2147483647 h 126"/>
              <a:gd name="T38" fmla="*/ 2147483647 w 84"/>
              <a:gd name="T39" fmla="*/ 2147483647 h 126"/>
              <a:gd name="T40" fmla="*/ 2147483647 w 84"/>
              <a:gd name="T41" fmla="*/ 2147483647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126"/>
              <a:gd name="T65" fmla="*/ 84 w 84"/>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126">
                <a:moveTo>
                  <a:pt x="18" y="126"/>
                </a:moveTo>
                <a:lnTo>
                  <a:pt x="0" y="114"/>
                </a:lnTo>
                <a:lnTo>
                  <a:pt x="0" y="102"/>
                </a:lnTo>
                <a:lnTo>
                  <a:pt x="6" y="96"/>
                </a:lnTo>
                <a:lnTo>
                  <a:pt x="12" y="84"/>
                </a:lnTo>
                <a:lnTo>
                  <a:pt x="12" y="66"/>
                </a:lnTo>
                <a:lnTo>
                  <a:pt x="6" y="60"/>
                </a:lnTo>
                <a:lnTo>
                  <a:pt x="12" y="54"/>
                </a:lnTo>
                <a:lnTo>
                  <a:pt x="6" y="36"/>
                </a:lnTo>
                <a:lnTo>
                  <a:pt x="30" y="30"/>
                </a:lnTo>
                <a:lnTo>
                  <a:pt x="30" y="18"/>
                </a:lnTo>
                <a:lnTo>
                  <a:pt x="54" y="0"/>
                </a:lnTo>
                <a:lnTo>
                  <a:pt x="60" y="6"/>
                </a:lnTo>
                <a:lnTo>
                  <a:pt x="72" y="6"/>
                </a:lnTo>
                <a:lnTo>
                  <a:pt x="78" y="18"/>
                </a:lnTo>
                <a:lnTo>
                  <a:pt x="84" y="30"/>
                </a:lnTo>
                <a:lnTo>
                  <a:pt x="72" y="42"/>
                </a:lnTo>
                <a:lnTo>
                  <a:pt x="78" y="66"/>
                </a:lnTo>
                <a:lnTo>
                  <a:pt x="72" y="96"/>
                </a:lnTo>
                <a:lnTo>
                  <a:pt x="54" y="102"/>
                </a:lnTo>
                <a:lnTo>
                  <a:pt x="18" y="126"/>
                </a:lnTo>
                <a:close/>
              </a:path>
            </a:pathLst>
          </a:custGeom>
          <a:solidFill>
            <a:srgbClr val="00B050"/>
          </a:solidFill>
          <a:ln w="9525">
            <a:solidFill>
              <a:srgbClr val="FFFF00"/>
            </a:solidFill>
            <a:round/>
            <a:headEnd/>
            <a:tailEnd/>
          </a:ln>
        </p:spPr>
        <p:txBody>
          <a:bodyPr/>
          <a:lstStyle/>
          <a:p>
            <a:endParaRPr lang="ru-RU"/>
          </a:p>
        </p:txBody>
      </p:sp>
      <p:sp>
        <p:nvSpPr>
          <p:cNvPr id="18436" name="Freeform 1298"/>
          <p:cNvSpPr>
            <a:spLocks/>
          </p:cNvSpPr>
          <p:nvPr/>
        </p:nvSpPr>
        <p:spPr bwMode="auto">
          <a:xfrm>
            <a:off x="5121275" y="227013"/>
            <a:ext cx="261938" cy="334962"/>
          </a:xfrm>
          <a:custGeom>
            <a:avLst/>
            <a:gdLst>
              <a:gd name="T0" fmla="*/ 2147483647 w 336"/>
              <a:gd name="T1" fmla="*/ 2147483647 h 427"/>
              <a:gd name="T2" fmla="*/ 2147483647 w 336"/>
              <a:gd name="T3" fmla="*/ 2147483647 h 427"/>
              <a:gd name="T4" fmla="*/ 2147483647 w 336"/>
              <a:gd name="T5" fmla="*/ 2147483647 h 427"/>
              <a:gd name="T6" fmla="*/ 2147483647 w 336"/>
              <a:gd name="T7" fmla="*/ 2147483647 h 427"/>
              <a:gd name="T8" fmla="*/ 2147483647 w 336"/>
              <a:gd name="T9" fmla="*/ 2147483647 h 427"/>
              <a:gd name="T10" fmla="*/ 2147483647 w 336"/>
              <a:gd name="T11" fmla="*/ 2147483647 h 427"/>
              <a:gd name="T12" fmla="*/ 2147483647 w 336"/>
              <a:gd name="T13" fmla="*/ 2147483647 h 427"/>
              <a:gd name="T14" fmla="*/ 2147483647 w 336"/>
              <a:gd name="T15" fmla="*/ 2147483647 h 427"/>
              <a:gd name="T16" fmla="*/ 2147483647 w 336"/>
              <a:gd name="T17" fmla="*/ 2147483647 h 427"/>
              <a:gd name="T18" fmla="*/ 2147483647 w 336"/>
              <a:gd name="T19" fmla="*/ 2147483647 h 427"/>
              <a:gd name="T20" fmla="*/ 2147483647 w 336"/>
              <a:gd name="T21" fmla="*/ 2147483647 h 427"/>
              <a:gd name="T22" fmla="*/ 2147483647 w 336"/>
              <a:gd name="T23" fmla="*/ 0 h 427"/>
              <a:gd name="T24" fmla="*/ 2147483647 w 336"/>
              <a:gd name="T25" fmla="*/ 2147483647 h 427"/>
              <a:gd name="T26" fmla="*/ 2147483647 w 336"/>
              <a:gd name="T27" fmla="*/ 2147483647 h 427"/>
              <a:gd name="T28" fmla="*/ 2147483647 w 336"/>
              <a:gd name="T29" fmla="*/ 2147483647 h 427"/>
              <a:gd name="T30" fmla="*/ 2147483647 w 336"/>
              <a:gd name="T31" fmla="*/ 2147483647 h 427"/>
              <a:gd name="T32" fmla="*/ 2147483647 w 336"/>
              <a:gd name="T33" fmla="*/ 2147483647 h 427"/>
              <a:gd name="T34" fmla="*/ 2147483647 w 336"/>
              <a:gd name="T35" fmla="*/ 2147483647 h 427"/>
              <a:gd name="T36" fmla="*/ 2147483647 w 336"/>
              <a:gd name="T37" fmla="*/ 2147483647 h 427"/>
              <a:gd name="T38" fmla="*/ 2147483647 w 336"/>
              <a:gd name="T39" fmla="*/ 2147483647 h 427"/>
              <a:gd name="T40" fmla="*/ 2147483647 w 336"/>
              <a:gd name="T41" fmla="*/ 2147483647 h 427"/>
              <a:gd name="T42" fmla="*/ 2147483647 w 336"/>
              <a:gd name="T43" fmla="*/ 2147483647 h 427"/>
              <a:gd name="T44" fmla="*/ 2147483647 w 336"/>
              <a:gd name="T45" fmla="*/ 2147483647 h 427"/>
              <a:gd name="T46" fmla="*/ 2147483647 w 336"/>
              <a:gd name="T47" fmla="*/ 2147483647 h 427"/>
              <a:gd name="T48" fmla="*/ 2147483647 w 336"/>
              <a:gd name="T49" fmla="*/ 2147483647 h 427"/>
              <a:gd name="T50" fmla="*/ 2147483647 w 336"/>
              <a:gd name="T51" fmla="*/ 2147483647 h 427"/>
              <a:gd name="T52" fmla="*/ 2147483647 w 336"/>
              <a:gd name="T53" fmla="*/ 2147483647 h 427"/>
              <a:gd name="T54" fmla="*/ 0 w 336"/>
              <a:gd name="T55" fmla="*/ 2147483647 h 427"/>
              <a:gd name="T56" fmla="*/ 2147483647 w 336"/>
              <a:gd name="T57" fmla="*/ 2147483647 h 427"/>
              <a:gd name="T58" fmla="*/ 2147483647 w 336"/>
              <a:gd name="T59" fmla="*/ 2147483647 h 427"/>
              <a:gd name="T60" fmla="*/ 2147483647 w 336"/>
              <a:gd name="T61" fmla="*/ 2147483647 h 427"/>
              <a:gd name="T62" fmla="*/ 2147483647 w 336"/>
              <a:gd name="T63" fmla="*/ 2147483647 h 427"/>
              <a:gd name="T64" fmla="*/ 2147483647 w 336"/>
              <a:gd name="T65" fmla="*/ 2147483647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6"/>
              <a:gd name="T100" fmla="*/ 0 h 427"/>
              <a:gd name="T101" fmla="*/ 336 w 336"/>
              <a:gd name="T102" fmla="*/ 427 h 4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6" h="427">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rgbClr val="00B050"/>
          </a:solidFill>
          <a:ln w="9525">
            <a:solidFill>
              <a:srgbClr val="FFFF00"/>
            </a:solidFill>
            <a:round/>
            <a:headEnd/>
            <a:tailEnd/>
          </a:ln>
        </p:spPr>
        <p:txBody>
          <a:bodyPr/>
          <a:lstStyle/>
          <a:p>
            <a:endParaRPr lang="ru-RU"/>
          </a:p>
        </p:txBody>
      </p:sp>
      <p:sp>
        <p:nvSpPr>
          <p:cNvPr id="18437" name="Freeform 1299"/>
          <p:cNvSpPr>
            <a:spLocks/>
          </p:cNvSpPr>
          <p:nvPr/>
        </p:nvSpPr>
        <p:spPr bwMode="auto">
          <a:xfrm>
            <a:off x="4965700" y="2193925"/>
            <a:ext cx="100013" cy="207963"/>
          </a:xfrm>
          <a:custGeom>
            <a:avLst/>
            <a:gdLst>
              <a:gd name="T0" fmla="*/ 2147483647 w 126"/>
              <a:gd name="T1" fmla="*/ 2147483647 h 265"/>
              <a:gd name="T2" fmla="*/ 0 w 126"/>
              <a:gd name="T3" fmla="*/ 2147483647 h 265"/>
              <a:gd name="T4" fmla="*/ 2147483647 w 126"/>
              <a:gd name="T5" fmla="*/ 2147483647 h 265"/>
              <a:gd name="T6" fmla="*/ 2147483647 w 126"/>
              <a:gd name="T7" fmla="*/ 2147483647 h 265"/>
              <a:gd name="T8" fmla="*/ 2147483647 w 126"/>
              <a:gd name="T9" fmla="*/ 2147483647 h 265"/>
              <a:gd name="T10" fmla="*/ 2147483647 w 126"/>
              <a:gd name="T11" fmla="*/ 2147483647 h 265"/>
              <a:gd name="T12" fmla="*/ 2147483647 w 126"/>
              <a:gd name="T13" fmla="*/ 2147483647 h 265"/>
              <a:gd name="T14" fmla="*/ 2147483647 w 126"/>
              <a:gd name="T15" fmla="*/ 2147483647 h 265"/>
              <a:gd name="T16" fmla="*/ 2147483647 w 126"/>
              <a:gd name="T17" fmla="*/ 0 h 265"/>
              <a:gd name="T18" fmla="*/ 2147483647 w 126"/>
              <a:gd name="T19" fmla="*/ 2147483647 h 265"/>
              <a:gd name="T20" fmla="*/ 2147483647 w 126"/>
              <a:gd name="T21" fmla="*/ 2147483647 h 265"/>
              <a:gd name="T22" fmla="*/ 2147483647 w 126"/>
              <a:gd name="T23" fmla="*/ 2147483647 h 265"/>
              <a:gd name="T24" fmla="*/ 2147483647 w 126"/>
              <a:gd name="T25" fmla="*/ 2147483647 h 265"/>
              <a:gd name="T26" fmla="*/ 2147483647 w 126"/>
              <a:gd name="T27" fmla="*/ 2147483647 h 265"/>
              <a:gd name="T28" fmla="*/ 2147483647 w 126"/>
              <a:gd name="T29" fmla="*/ 2147483647 h 265"/>
              <a:gd name="T30" fmla="*/ 2147483647 w 126"/>
              <a:gd name="T31" fmla="*/ 2147483647 h 265"/>
              <a:gd name="T32" fmla="*/ 2147483647 w 126"/>
              <a:gd name="T33" fmla="*/ 2147483647 h 2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
              <a:gd name="T52" fmla="*/ 0 h 265"/>
              <a:gd name="T53" fmla="*/ 126 w 126"/>
              <a:gd name="T54" fmla="*/ 265 h 2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 h="265">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rgbClr val="00B050"/>
          </a:solidFill>
          <a:ln w="9525">
            <a:solidFill>
              <a:srgbClr val="FFFF00"/>
            </a:solidFill>
            <a:round/>
            <a:headEnd/>
            <a:tailEnd/>
          </a:ln>
        </p:spPr>
        <p:txBody>
          <a:bodyPr/>
          <a:lstStyle/>
          <a:p>
            <a:endParaRPr lang="ru-RU"/>
          </a:p>
        </p:txBody>
      </p:sp>
      <p:sp>
        <p:nvSpPr>
          <p:cNvPr id="18438" name="Freeform 1300"/>
          <p:cNvSpPr>
            <a:spLocks/>
          </p:cNvSpPr>
          <p:nvPr/>
        </p:nvSpPr>
        <p:spPr bwMode="auto">
          <a:xfrm>
            <a:off x="5511800" y="1878013"/>
            <a:ext cx="34925" cy="41275"/>
          </a:xfrm>
          <a:custGeom>
            <a:avLst/>
            <a:gdLst>
              <a:gd name="T0" fmla="*/ 2147483647 w 42"/>
              <a:gd name="T1" fmla="*/ 0 h 54"/>
              <a:gd name="T2" fmla="*/ 0 w 42"/>
              <a:gd name="T3" fmla="*/ 2147483647 h 54"/>
              <a:gd name="T4" fmla="*/ 2147483647 w 42"/>
              <a:gd name="T5" fmla="*/ 2147483647 h 54"/>
              <a:gd name="T6" fmla="*/ 2147483647 w 42"/>
              <a:gd name="T7" fmla="*/ 2147483647 h 54"/>
              <a:gd name="T8" fmla="*/ 2147483647 w 42"/>
              <a:gd name="T9" fmla="*/ 2147483647 h 54"/>
              <a:gd name="T10" fmla="*/ 2147483647 w 42"/>
              <a:gd name="T11" fmla="*/ 0 h 54"/>
              <a:gd name="T12" fmla="*/ 0 60000 65536"/>
              <a:gd name="T13" fmla="*/ 0 60000 65536"/>
              <a:gd name="T14" fmla="*/ 0 60000 65536"/>
              <a:gd name="T15" fmla="*/ 0 60000 65536"/>
              <a:gd name="T16" fmla="*/ 0 60000 65536"/>
              <a:gd name="T17" fmla="*/ 0 60000 65536"/>
              <a:gd name="T18" fmla="*/ 0 w 42"/>
              <a:gd name="T19" fmla="*/ 0 h 54"/>
              <a:gd name="T20" fmla="*/ 42 w 42"/>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42" h="54">
                <a:moveTo>
                  <a:pt x="6" y="0"/>
                </a:moveTo>
                <a:lnTo>
                  <a:pt x="0" y="24"/>
                </a:lnTo>
                <a:lnTo>
                  <a:pt x="6" y="54"/>
                </a:lnTo>
                <a:lnTo>
                  <a:pt x="30" y="54"/>
                </a:lnTo>
                <a:lnTo>
                  <a:pt x="42" y="30"/>
                </a:lnTo>
                <a:lnTo>
                  <a:pt x="6" y="0"/>
                </a:lnTo>
                <a:close/>
              </a:path>
            </a:pathLst>
          </a:custGeom>
          <a:solidFill>
            <a:srgbClr val="00B050"/>
          </a:solidFill>
          <a:ln w="9525">
            <a:solidFill>
              <a:srgbClr val="FFFF00"/>
            </a:solidFill>
            <a:round/>
            <a:headEnd/>
            <a:tailEnd/>
          </a:ln>
        </p:spPr>
        <p:txBody>
          <a:bodyPr/>
          <a:lstStyle/>
          <a:p>
            <a:endParaRPr lang="ru-RU"/>
          </a:p>
        </p:txBody>
      </p:sp>
      <p:sp>
        <p:nvSpPr>
          <p:cNvPr id="18439" name="Freeform 1301"/>
          <p:cNvSpPr>
            <a:spLocks/>
          </p:cNvSpPr>
          <p:nvPr/>
        </p:nvSpPr>
        <p:spPr bwMode="auto">
          <a:xfrm>
            <a:off x="5946775" y="1708150"/>
            <a:ext cx="31750" cy="33338"/>
          </a:xfrm>
          <a:custGeom>
            <a:avLst/>
            <a:gdLst>
              <a:gd name="T0" fmla="*/ 0 w 42"/>
              <a:gd name="T1" fmla="*/ 2147483647 h 42"/>
              <a:gd name="T2" fmla="*/ 2147483647 w 42"/>
              <a:gd name="T3" fmla="*/ 2147483647 h 42"/>
              <a:gd name="T4" fmla="*/ 2147483647 w 42"/>
              <a:gd name="T5" fmla="*/ 0 h 42"/>
              <a:gd name="T6" fmla="*/ 2147483647 w 42"/>
              <a:gd name="T7" fmla="*/ 2147483647 h 42"/>
              <a:gd name="T8" fmla="*/ 2147483647 w 42"/>
              <a:gd name="T9" fmla="*/ 2147483647 h 42"/>
              <a:gd name="T10" fmla="*/ 2147483647 w 42"/>
              <a:gd name="T11" fmla="*/ 2147483647 h 42"/>
              <a:gd name="T12" fmla="*/ 0 w 42"/>
              <a:gd name="T13" fmla="*/ 2147483647 h 42"/>
              <a:gd name="T14" fmla="*/ 0 60000 65536"/>
              <a:gd name="T15" fmla="*/ 0 60000 65536"/>
              <a:gd name="T16" fmla="*/ 0 60000 65536"/>
              <a:gd name="T17" fmla="*/ 0 60000 65536"/>
              <a:gd name="T18" fmla="*/ 0 60000 65536"/>
              <a:gd name="T19" fmla="*/ 0 60000 65536"/>
              <a:gd name="T20" fmla="*/ 0 60000 65536"/>
              <a:gd name="T21" fmla="*/ 0 w 42"/>
              <a:gd name="T22" fmla="*/ 0 h 42"/>
              <a:gd name="T23" fmla="*/ 42 w 42"/>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2">
                <a:moveTo>
                  <a:pt x="0" y="30"/>
                </a:moveTo>
                <a:lnTo>
                  <a:pt x="12" y="12"/>
                </a:lnTo>
                <a:lnTo>
                  <a:pt x="30" y="0"/>
                </a:lnTo>
                <a:lnTo>
                  <a:pt x="42" y="12"/>
                </a:lnTo>
                <a:lnTo>
                  <a:pt x="30" y="30"/>
                </a:lnTo>
                <a:lnTo>
                  <a:pt x="12" y="42"/>
                </a:lnTo>
                <a:lnTo>
                  <a:pt x="0" y="30"/>
                </a:lnTo>
                <a:close/>
              </a:path>
            </a:pathLst>
          </a:custGeom>
          <a:solidFill>
            <a:srgbClr val="00B050"/>
          </a:solidFill>
          <a:ln w="9525">
            <a:solidFill>
              <a:srgbClr val="FFFF00"/>
            </a:solidFill>
            <a:round/>
            <a:headEnd/>
            <a:tailEnd/>
          </a:ln>
        </p:spPr>
        <p:txBody>
          <a:bodyPr/>
          <a:lstStyle/>
          <a:p>
            <a:endParaRPr lang="ru-RU"/>
          </a:p>
        </p:txBody>
      </p:sp>
      <p:sp>
        <p:nvSpPr>
          <p:cNvPr id="18440" name="Freeform 1302"/>
          <p:cNvSpPr>
            <a:spLocks/>
          </p:cNvSpPr>
          <p:nvPr/>
        </p:nvSpPr>
        <p:spPr bwMode="auto">
          <a:xfrm>
            <a:off x="6121400" y="1628775"/>
            <a:ext cx="19050" cy="55563"/>
          </a:xfrm>
          <a:custGeom>
            <a:avLst/>
            <a:gdLst>
              <a:gd name="T0" fmla="*/ 0 w 24"/>
              <a:gd name="T1" fmla="*/ 2147483647 h 72"/>
              <a:gd name="T2" fmla="*/ 0 w 24"/>
              <a:gd name="T3" fmla="*/ 2147483647 h 72"/>
              <a:gd name="T4" fmla="*/ 2147483647 w 24"/>
              <a:gd name="T5" fmla="*/ 0 h 72"/>
              <a:gd name="T6" fmla="*/ 2147483647 w 24"/>
              <a:gd name="T7" fmla="*/ 2147483647 h 72"/>
              <a:gd name="T8" fmla="*/ 2147483647 w 24"/>
              <a:gd name="T9" fmla="*/ 2147483647 h 72"/>
              <a:gd name="T10" fmla="*/ 0 w 24"/>
              <a:gd name="T11" fmla="*/ 2147483647 h 72"/>
              <a:gd name="T12" fmla="*/ 0 60000 65536"/>
              <a:gd name="T13" fmla="*/ 0 60000 65536"/>
              <a:gd name="T14" fmla="*/ 0 60000 65536"/>
              <a:gd name="T15" fmla="*/ 0 60000 65536"/>
              <a:gd name="T16" fmla="*/ 0 60000 65536"/>
              <a:gd name="T17" fmla="*/ 0 60000 65536"/>
              <a:gd name="T18" fmla="*/ 0 w 24"/>
              <a:gd name="T19" fmla="*/ 0 h 72"/>
              <a:gd name="T20" fmla="*/ 24 w 24"/>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24" h="72">
                <a:moveTo>
                  <a:pt x="0" y="42"/>
                </a:moveTo>
                <a:lnTo>
                  <a:pt x="0" y="18"/>
                </a:lnTo>
                <a:lnTo>
                  <a:pt x="24" y="0"/>
                </a:lnTo>
                <a:lnTo>
                  <a:pt x="24" y="24"/>
                </a:lnTo>
                <a:lnTo>
                  <a:pt x="6" y="72"/>
                </a:lnTo>
                <a:lnTo>
                  <a:pt x="0" y="42"/>
                </a:lnTo>
                <a:close/>
              </a:path>
            </a:pathLst>
          </a:custGeom>
          <a:solidFill>
            <a:srgbClr val="00B050"/>
          </a:solidFill>
          <a:ln w="9525">
            <a:solidFill>
              <a:srgbClr val="FFFF00"/>
            </a:solidFill>
            <a:round/>
            <a:headEnd/>
            <a:tailEnd/>
          </a:ln>
        </p:spPr>
        <p:txBody>
          <a:bodyPr/>
          <a:lstStyle/>
          <a:p>
            <a:endParaRPr lang="ru-RU"/>
          </a:p>
        </p:txBody>
      </p:sp>
      <p:sp>
        <p:nvSpPr>
          <p:cNvPr id="18441" name="Freeform 1303"/>
          <p:cNvSpPr>
            <a:spLocks/>
          </p:cNvSpPr>
          <p:nvPr/>
        </p:nvSpPr>
        <p:spPr bwMode="auto">
          <a:xfrm>
            <a:off x="6261100" y="1482725"/>
            <a:ext cx="28575" cy="42863"/>
          </a:xfrm>
          <a:custGeom>
            <a:avLst/>
            <a:gdLst>
              <a:gd name="T0" fmla="*/ 0 w 36"/>
              <a:gd name="T1" fmla="*/ 2147483647 h 54"/>
              <a:gd name="T2" fmla="*/ 2147483647 w 36"/>
              <a:gd name="T3" fmla="*/ 2147483647 h 54"/>
              <a:gd name="T4" fmla="*/ 2147483647 w 36"/>
              <a:gd name="T5" fmla="*/ 2147483647 h 54"/>
              <a:gd name="T6" fmla="*/ 2147483647 w 36"/>
              <a:gd name="T7" fmla="*/ 2147483647 h 54"/>
              <a:gd name="T8" fmla="*/ 2147483647 w 36"/>
              <a:gd name="T9" fmla="*/ 2147483647 h 54"/>
              <a:gd name="T10" fmla="*/ 2147483647 w 36"/>
              <a:gd name="T11" fmla="*/ 0 h 54"/>
              <a:gd name="T12" fmla="*/ 0 w 36"/>
              <a:gd name="T13" fmla="*/ 2147483647 h 54"/>
              <a:gd name="T14" fmla="*/ 0 60000 65536"/>
              <a:gd name="T15" fmla="*/ 0 60000 65536"/>
              <a:gd name="T16" fmla="*/ 0 60000 65536"/>
              <a:gd name="T17" fmla="*/ 0 60000 65536"/>
              <a:gd name="T18" fmla="*/ 0 60000 65536"/>
              <a:gd name="T19" fmla="*/ 0 60000 65536"/>
              <a:gd name="T20" fmla="*/ 0 60000 65536"/>
              <a:gd name="T21" fmla="*/ 0 w 36"/>
              <a:gd name="T22" fmla="*/ 0 h 54"/>
              <a:gd name="T23" fmla="*/ 36 w 3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54">
                <a:moveTo>
                  <a:pt x="0" y="18"/>
                </a:moveTo>
                <a:lnTo>
                  <a:pt x="6" y="36"/>
                </a:lnTo>
                <a:lnTo>
                  <a:pt x="12" y="54"/>
                </a:lnTo>
                <a:lnTo>
                  <a:pt x="30" y="42"/>
                </a:lnTo>
                <a:lnTo>
                  <a:pt x="36" y="18"/>
                </a:lnTo>
                <a:lnTo>
                  <a:pt x="30" y="0"/>
                </a:lnTo>
                <a:lnTo>
                  <a:pt x="0" y="18"/>
                </a:lnTo>
                <a:close/>
              </a:path>
            </a:pathLst>
          </a:custGeom>
          <a:solidFill>
            <a:srgbClr val="00B050"/>
          </a:solidFill>
          <a:ln w="9525">
            <a:solidFill>
              <a:srgbClr val="FFFF00"/>
            </a:solidFill>
            <a:round/>
            <a:headEnd/>
            <a:tailEnd/>
          </a:ln>
        </p:spPr>
        <p:txBody>
          <a:bodyPr/>
          <a:lstStyle/>
          <a:p>
            <a:endParaRPr lang="ru-RU"/>
          </a:p>
        </p:txBody>
      </p:sp>
      <p:sp>
        <p:nvSpPr>
          <p:cNvPr id="18442" name="Freeform 1304"/>
          <p:cNvSpPr>
            <a:spLocks/>
          </p:cNvSpPr>
          <p:nvPr/>
        </p:nvSpPr>
        <p:spPr bwMode="auto">
          <a:xfrm>
            <a:off x="6294438" y="1268413"/>
            <a:ext cx="207962" cy="223837"/>
          </a:xfrm>
          <a:custGeom>
            <a:avLst/>
            <a:gdLst>
              <a:gd name="T0" fmla="*/ 2147483647 w 264"/>
              <a:gd name="T1" fmla="*/ 2147483647 h 289"/>
              <a:gd name="T2" fmla="*/ 2147483647 w 264"/>
              <a:gd name="T3" fmla="*/ 2147483647 h 289"/>
              <a:gd name="T4" fmla="*/ 2147483647 w 264"/>
              <a:gd name="T5" fmla="*/ 2147483647 h 289"/>
              <a:gd name="T6" fmla="*/ 2147483647 w 264"/>
              <a:gd name="T7" fmla="*/ 2147483647 h 289"/>
              <a:gd name="T8" fmla="*/ 2147483647 w 264"/>
              <a:gd name="T9" fmla="*/ 2147483647 h 289"/>
              <a:gd name="T10" fmla="*/ 2147483647 w 264"/>
              <a:gd name="T11" fmla="*/ 2147483647 h 289"/>
              <a:gd name="T12" fmla="*/ 2147483647 w 264"/>
              <a:gd name="T13" fmla="*/ 2147483647 h 289"/>
              <a:gd name="T14" fmla="*/ 2147483647 w 264"/>
              <a:gd name="T15" fmla="*/ 2147483647 h 289"/>
              <a:gd name="T16" fmla="*/ 2147483647 w 264"/>
              <a:gd name="T17" fmla="*/ 2147483647 h 289"/>
              <a:gd name="T18" fmla="*/ 2147483647 w 264"/>
              <a:gd name="T19" fmla="*/ 2147483647 h 289"/>
              <a:gd name="T20" fmla="*/ 2147483647 w 264"/>
              <a:gd name="T21" fmla="*/ 0 h 289"/>
              <a:gd name="T22" fmla="*/ 2147483647 w 264"/>
              <a:gd name="T23" fmla="*/ 2147483647 h 289"/>
              <a:gd name="T24" fmla="*/ 2147483647 w 264"/>
              <a:gd name="T25" fmla="*/ 2147483647 h 289"/>
              <a:gd name="T26" fmla="*/ 2147483647 w 264"/>
              <a:gd name="T27" fmla="*/ 2147483647 h 289"/>
              <a:gd name="T28" fmla="*/ 2147483647 w 264"/>
              <a:gd name="T29" fmla="*/ 2147483647 h 289"/>
              <a:gd name="T30" fmla="*/ 2147483647 w 264"/>
              <a:gd name="T31" fmla="*/ 2147483647 h 289"/>
              <a:gd name="T32" fmla="*/ 2147483647 w 264"/>
              <a:gd name="T33" fmla="*/ 2147483647 h 289"/>
              <a:gd name="T34" fmla="*/ 2147483647 w 264"/>
              <a:gd name="T35" fmla="*/ 2147483647 h 289"/>
              <a:gd name="T36" fmla="*/ 2147483647 w 264"/>
              <a:gd name="T37" fmla="*/ 2147483647 h 289"/>
              <a:gd name="T38" fmla="*/ 2147483647 w 264"/>
              <a:gd name="T39" fmla="*/ 2147483647 h 289"/>
              <a:gd name="T40" fmla="*/ 2147483647 w 264"/>
              <a:gd name="T41" fmla="*/ 2147483647 h 289"/>
              <a:gd name="T42" fmla="*/ 2147483647 w 264"/>
              <a:gd name="T43" fmla="*/ 2147483647 h 289"/>
              <a:gd name="T44" fmla="*/ 2147483647 w 264"/>
              <a:gd name="T45" fmla="*/ 2147483647 h 289"/>
              <a:gd name="T46" fmla="*/ 2147483647 w 264"/>
              <a:gd name="T47" fmla="*/ 2147483647 h 289"/>
              <a:gd name="T48" fmla="*/ 2147483647 w 264"/>
              <a:gd name="T49" fmla="*/ 2147483647 h 289"/>
              <a:gd name="T50" fmla="*/ 2147483647 w 264"/>
              <a:gd name="T51" fmla="*/ 2147483647 h 289"/>
              <a:gd name="T52" fmla="*/ 2147483647 w 264"/>
              <a:gd name="T53" fmla="*/ 2147483647 h 289"/>
              <a:gd name="T54" fmla="*/ 2147483647 w 264"/>
              <a:gd name="T55" fmla="*/ 2147483647 h 289"/>
              <a:gd name="T56" fmla="*/ 2147483647 w 264"/>
              <a:gd name="T57" fmla="*/ 2147483647 h 289"/>
              <a:gd name="T58" fmla="*/ 2147483647 w 264"/>
              <a:gd name="T59" fmla="*/ 2147483647 h 289"/>
              <a:gd name="T60" fmla="*/ 2147483647 w 264"/>
              <a:gd name="T61" fmla="*/ 2147483647 h 289"/>
              <a:gd name="T62" fmla="*/ 2147483647 w 264"/>
              <a:gd name="T63" fmla="*/ 2147483647 h 289"/>
              <a:gd name="T64" fmla="*/ 2147483647 w 264"/>
              <a:gd name="T65" fmla="*/ 2147483647 h 289"/>
              <a:gd name="T66" fmla="*/ 0 w 264"/>
              <a:gd name="T67" fmla="*/ 2147483647 h 289"/>
              <a:gd name="T68" fmla="*/ 2147483647 w 264"/>
              <a:gd name="T69" fmla="*/ 2147483647 h 2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4"/>
              <a:gd name="T106" fmla="*/ 0 h 289"/>
              <a:gd name="T107" fmla="*/ 264 w 264"/>
              <a:gd name="T108" fmla="*/ 289 h 2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4" h="289">
                <a:moveTo>
                  <a:pt x="6" y="247"/>
                </a:moveTo>
                <a:lnTo>
                  <a:pt x="42" y="235"/>
                </a:lnTo>
                <a:lnTo>
                  <a:pt x="66" y="235"/>
                </a:lnTo>
                <a:lnTo>
                  <a:pt x="108" y="199"/>
                </a:lnTo>
                <a:lnTo>
                  <a:pt x="138" y="187"/>
                </a:lnTo>
                <a:lnTo>
                  <a:pt x="144" y="157"/>
                </a:lnTo>
                <a:lnTo>
                  <a:pt x="156" y="109"/>
                </a:lnTo>
                <a:lnTo>
                  <a:pt x="156" y="72"/>
                </a:lnTo>
                <a:lnTo>
                  <a:pt x="174" y="48"/>
                </a:lnTo>
                <a:lnTo>
                  <a:pt x="174" y="18"/>
                </a:lnTo>
                <a:lnTo>
                  <a:pt x="186" y="0"/>
                </a:lnTo>
                <a:lnTo>
                  <a:pt x="210" y="18"/>
                </a:lnTo>
                <a:lnTo>
                  <a:pt x="246" y="30"/>
                </a:lnTo>
                <a:lnTo>
                  <a:pt x="264" y="30"/>
                </a:lnTo>
                <a:lnTo>
                  <a:pt x="240" y="54"/>
                </a:lnTo>
                <a:lnTo>
                  <a:pt x="222" y="66"/>
                </a:lnTo>
                <a:lnTo>
                  <a:pt x="210" y="85"/>
                </a:lnTo>
                <a:lnTo>
                  <a:pt x="180" y="60"/>
                </a:lnTo>
                <a:lnTo>
                  <a:pt x="162" y="97"/>
                </a:lnTo>
                <a:lnTo>
                  <a:pt x="186" y="139"/>
                </a:lnTo>
                <a:lnTo>
                  <a:pt x="168" y="169"/>
                </a:lnTo>
                <a:lnTo>
                  <a:pt x="162" y="193"/>
                </a:lnTo>
                <a:lnTo>
                  <a:pt x="162" y="235"/>
                </a:lnTo>
                <a:lnTo>
                  <a:pt x="150" y="247"/>
                </a:lnTo>
                <a:lnTo>
                  <a:pt x="138" y="241"/>
                </a:lnTo>
                <a:lnTo>
                  <a:pt x="126" y="247"/>
                </a:lnTo>
                <a:lnTo>
                  <a:pt x="102" y="247"/>
                </a:lnTo>
                <a:lnTo>
                  <a:pt x="90" y="247"/>
                </a:lnTo>
                <a:lnTo>
                  <a:pt x="66" y="271"/>
                </a:lnTo>
                <a:lnTo>
                  <a:pt x="60" y="259"/>
                </a:lnTo>
                <a:lnTo>
                  <a:pt x="48" y="265"/>
                </a:lnTo>
                <a:lnTo>
                  <a:pt x="36" y="271"/>
                </a:lnTo>
                <a:lnTo>
                  <a:pt x="12" y="289"/>
                </a:lnTo>
                <a:lnTo>
                  <a:pt x="0" y="259"/>
                </a:lnTo>
                <a:lnTo>
                  <a:pt x="6" y="247"/>
                </a:lnTo>
                <a:close/>
              </a:path>
            </a:pathLst>
          </a:custGeom>
          <a:solidFill>
            <a:srgbClr val="00B050"/>
          </a:solidFill>
          <a:ln w="9525">
            <a:solidFill>
              <a:srgbClr val="FFFF00"/>
            </a:solidFill>
            <a:round/>
            <a:headEnd/>
            <a:tailEnd/>
          </a:ln>
        </p:spPr>
        <p:txBody>
          <a:bodyPr/>
          <a:lstStyle/>
          <a:p>
            <a:endParaRPr lang="ru-RU"/>
          </a:p>
        </p:txBody>
      </p:sp>
      <p:sp>
        <p:nvSpPr>
          <p:cNvPr id="18443" name="Freeform 1305"/>
          <p:cNvSpPr>
            <a:spLocks/>
          </p:cNvSpPr>
          <p:nvPr/>
        </p:nvSpPr>
        <p:spPr bwMode="auto">
          <a:xfrm>
            <a:off x="6440488" y="1060450"/>
            <a:ext cx="38100" cy="184150"/>
          </a:xfrm>
          <a:custGeom>
            <a:avLst/>
            <a:gdLst>
              <a:gd name="T0" fmla="*/ 2147483647 w 48"/>
              <a:gd name="T1" fmla="*/ 2147483647 h 234"/>
              <a:gd name="T2" fmla="*/ 2147483647 w 48"/>
              <a:gd name="T3" fmla="*/ 2147483647 h 234"/>
              <a:gd name="T4" fmla="*/ 2147483647 w 48"/>
              <a:gd name="T5" fmla="*/ 2147483647 h 234"/>
              <a:gd name="T6" fmla="*/ 0 w 48"/>
              <a:gd name="T7" fmla="*/ 2147483647 h 234"/>
              <a:gd name="T8" fmla="*/ 2147483647 w 48"/>
              <a:gd name="T9" fmla="*/ 2147483647 h 234"/>
              <a:gd name="T10" fmla="*/ 2147483647 w 48"/>
              <a:gd name="T11" fmla="*/ 0 h 234"/>
              <a:gd name="T12" fmla="*/ 2147483647 w 48"/>
              <a:gd name="T13" fmla="*/ 2147483647 h 234"/>
              <a:gd name="T14" fmla="*/ 2147483647 w 48"/>
              <a:gd name="T15" fmla="*/ 2147483647 h 234"/>
              <a:gd name="T16" fmla="*/ 2147483647 w 48"/>
              <a:gd name="T17" fmla="*/ 2147483647 h 234"/>
              <a:gd name="T18" fmla="*/ 2147483647 w 48"/>
              <a:gd name="T19" fmla="*/ 2147483647 h 234"/>
              <a:gd name="T20" fmla="*/ 2147483647 w 48"/>
              <a:gd name="T21" fmla="*/ 2147483647 h 234"/>
              <a:gd name="T22" fmla="*/ 2147483647 w 48"/>
              <a:gd name="T23" fmla="*/ 2147483647 h 234"/>
              <a:gd name="T24" fmla="*/ 2147483647 w 48"/>
              <a:gd name="T25" fmla="*/ 2147483647 h 234"/>
              <a:gd name="T26" fmla="*/ 2147483647 w 48"/>
              <a:gd name="T27" fmla="*/ 2147483647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234"/>
              <a:gd name="T44" fmla="*/ 48 w 48"/>
              <a:gd name="T45" fmla="*/ 234 h 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234">
                <a:moveTo>
                  <a:pt x="12" y="222"/>
                </a:moveTo>
                <a:lnTo>
                  <a:pt x="12" y="180"/>
                </a:lnTo>
                <a:lnTo>
                  <a:pt x="6" y="90"/>
                </a:lnTo>
                <a:lnTo>
                  <a:pt x="0" y="66"/>
                </a:lnTo>
                <a:lnTo>
                  <a:pt x="6" y="30"/>
                </a:lnTo>
                <a:lnTo>
                  <a:pt x="12" y="0"/>
                </a:lnTo>
                <a:lnTo>
                  <a:pt x="24" y="36"/>
                </a:lnTo>
                <a:lnTo>
                  <a:pt x="24" y="60"/>
                </a:lnTo>
                <a:lnTo>
                  <a:pt x="48" y="156"/>
                </a:lnTo>
                <a:lnTo>
                  <a:pt x="30" y="144"/>
                </a:lnTo>
                <a:lnTo>
                  <a:pt x="24" y="168"/>
                </a:lnTo>
                <a:lnTo>
                  <a:pt x="24" y="198"/>
                </a:lnTo>
                <a:lnTo>
                  <a:pt x="42" y="234"/>
                </a:lnTo>
                <a:lnTo>
                  <a:pt x="12" y="222"/>
                </a:lnTo>
                <a:close/>
              </a:path>
            </a:pathLst>
          </a:custGeom>
          <a:solidFill>
            <a:srgbClr val="00B050"/>
          </a:solidFill>
          <a:ln w="9525">
            <a:solidFill>
              <a:srgbClr val="FFFF00"/>
            </a:solidFill>
            <a:round/>
            <a:headEnd/>
            <a:tailEnd/>
          </a:ln>
        </p:spPr>
        <p:txBody>
          <a:bodyPr/>
          <a:lstStyle/>
          <a:p>
            <a:endParaRPr lang="ru-RU"/>
          </a:p>
        </p:txBody>
      </p:sp>
      <p:sp>
        <p:nvSpPr>
          <p:cNvPr id="18444" name="Freeform 1306"/>
          <p:cNvSpPr>
            <a:spLocks/>
          </p:cNvSpPr>
          <p:nvPr/>
        </p:nvSpPr>
        <p:spPr bwMode="auto">
          <a:xfrm>
            <a:off x="6813550" y="2673350"/>
            <a:ext cx="107950" cy="122238"/>
          </a:xfrm>
          <a:custGeom>
            <a:avLst/>
            <a:gdLst>
              <a:gd name="T0" fmla="*/ 0 w 138"/>
              <a:gd name="T1" fmla="*/ 2147483647 h 157"/>
              <a:gd name="T2" fmla="*/ 2147483647 w 138"/>
              <a:gd name="T3" fmla="*/ 2147483647 h 157"/>
              <a:gd name="T4" fmla="*/ 2147483647 w 138"/>
              <a:gd name="T5" fmla="*/ 2147483647 h 157"/>
              <a:gd name="T6" fmla="*/ 2147483647 w 138"/>
              <a:gd name="T7" fmla="*/ 2147483647 h 157"/>
              <a:gd name="T8" fmla="*/ 2147483647 w 138"/>
              <a:gd name="T9" fmla="*/ 2147483647 h 157"/>
              <a:gd name="T10" fmla="*/ 2147483647 w 138"/>
              <a:gd name="T11" fmla="*/ 2147483647 h 157"/>
              <a:gd name="T12" fmla="*/ 2147483647 w 138"/>
              <a:gd name="T13" fmla="*/ 0 h 157"/>
              <a:gd name="T14" fmla="*/ 2147483647 w 138"/>
              <a:gd name="T15" fmla="*/ 2147483647 h 157"/>
              <a:gd name="T16" fmla="*/ 2147483647 w 138"/>
              <a:gd name="T17" fmla="*/ 2147483647 h 157"/>
              <a:gd name="T18" fmla="*/ 2147483647 w 138"/>
              <a:gd name="T19" fmla="*/ 2147483647 h 157"/>
              <a:gd name="T20" fmla="*/ 2147483647 w 138"/>
              <a:gd name="T21" fmla="*/ 2147483647 h 157"/>
              <a:gd name="T22" fmla="*/ 2147483647 w 138"/>
              <a:gd name="T23" fmla="*/ 2147483647 h 157"/>
              <a:gd name="T24" fmla="*/ 2147483647 w 138"/>
              <a:gd name="T25" fmla="*/ 2147483647 h 157"/>
              <a:gd name="T26" fmla="*/ 2147483647 w 138"/>
              <a:gd name="T27" fmla="*/ 2147483647 h 157"/>
              <a:gd name="T28" fmla="*/ 2147483647 w 138"/>
              <a:gd name="T29" fmla="*/ 2147483647 h 157"/>
              <a:gd name="T30" fmla="*/ 2147483647 w 138"/>
              <a:gd name="T31" fmla="*/ 2147483647 h 157"/>
              <a:gd name="T32" fmla="*/ 2147483647 w 138"/>
              <a:gd name="T33" fmla="*/ 2147483647 h 157"/>
              <a:gd name="T34" fmla="*/ 0 w 138"/>
              <a:gd name="T35" fmla="*/ 2147483647 h 1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8"/>
              <a:gd name="T55" fmla="*/ 0 h 157"/>
              <a:gd name="T56" fmla="*/ 138 w 138"/>
              <a:gd name="T57" fmla="*/ 157 h 1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8" h="157">
                <a:moveTo>
                  <a:pt x="0" y="133"/>
                </a:moveTo>
                <a:lnTo>
                  <a:pt x="18" y="97"/>
                </a:lnTo>
                <a:lnTo>
                  <a:pt x="30" y="79"/>
                </a:lnTo>
                <a:lnTo>
                  <a:pt x="66" y="60"/>
                </a:lnTo>
                <a:lnTo>
                  <a:pt x="78" y="54"/>
                </a:lnTo>
                <a:lnTo>
                  <a:pt x="90" y="30"/>
                </a:lnTo>
                <a:lnTo>
                  <a:pt x="102" y="0"/>
                </a:lnTo>
                <a:lnTo>
                  <a:pt x="114" y="12"/>
                </a:lnTo>
                <a:lnTo>
                  <a:pt x="138" y="18"/>
                </a:lnTo>
                <a:lnTo>
                  <a:pt x="138" y="36"/>
                </a:lnTo>
                <a:lnTo>
                  <a:pt x="114" y="54"/>
                </a:lnTo>
                <a:lnTo>
                  <a:pt x="102" y="67"/>
                </a:lnTo>
                <a:lnTo>
                  <a:pt x="78" y="91"/>
                </a:lnTo>
                <a:lnTo>
                  <a:pt x="72" y="115"/>
                </a:lnTo>
                <a:lnTo>
                  <a:pt x="66" y="151"/>
                </a:lnTo>
                <a:lnTo>
                  <a:pt x="36" y="157"/>
                </a:lnTo>
                <a:lnTo>
                  <a:pt x="18" y="151"/>
                </a:lnTo>
                <a:lnTo>
                  <a:pt x="0" y="133"/>
                </a:lnTo>
                <a:close/>
              </a:path>
            </a:pathLst>
          </a:custGeom>
          <a:solidFill>
            <a:srgbClr val="00B050"/>
          </a:solidFill>
          <a:ln w="9525">
            <a:solidFill>
              <a:srgbClr val="FFFF00"/>
            </a:solidFill>
            <a:round/>
            <a:headEnd/>
            <a:tailEnd/>
          </a:ln>
        </p:spPr>
        <p:txBody>
          <a:bodyPr/>
          <a:lstStyle/>
          <a:p>
            <a:endParaRPr lang="ru-RU"/>
          </a:p>
        </p:txBody>
      </p:sp>
      <p:sp>
        <p:nvSpPr>
          <p:cNvPr id="18445" name="Freeform 1307"/>
          <p:cNvSpPr>
            <a:spLocks/>
          </p:cNvSpPr>
          <p:nvPr/>
        </p:nvSpPr>
        <p:spPr bwMode="auto">
          <a:xfrm>
            <a:off x="6907213" y="2562225"/>
            <a:ext cx="74612" cy="120650"/>
          </a:xfrm>
          <a:custGeom>
            <a:avLst/>
            <a:gdLst>
              <a:gd name="T0" fmla="*/ 2147483647 w 96"/>
              <a:gd name="T1" fmla="*/ 2147483647 h 156"/>
              <a:gd name="T2" fmla="*/ 2147483647 w 96"/>
              <a:gd name="T3" fmla="*/ 2147483647 h 156"/>
              <a:gd name="T4" fmla="*/ 2147483647 w 96"/>
              <a:gd name="T5" fmla="*/ 2147483647 h 156"/>
              <a:gd name="T6" fmla="*/ 0 w 96"/>
              <a:gd name="T7" fmla="*/ 0 h 156"/>
              <a:gd name="T8" fmla="*/ 2147483647 w 96"/>
              <a:gd name="T9" fmla="*/ 2147483647 h 156"/>
              <a:gd name="T10" fmla="*/ 2147483647 w 96"/>
              <a:gd name="T11" fmla="*/ 2147483647 h 156"/>
              <a:gd name="T12" fmla="*/ 2147483647 w 96"/>
              <a:gd name="T13" fmla="*/ 2147483647 h 156"/>
              <a:gd name="T14" fmla="*/ 2147483647 w 96"/>
              <a:gd name="T15" fmla="*/ 2147483647 h 156"/>
              <a:gd name="T16" fmla="*/ 2147483647 w 96"/>
              <a:gd name="T17" fmla="*/ 2147483647 h 156"/>
              <a:gd name="T18" fmla="*/ 2147483647 w 96"/>
              <a:gd name="T19" fmla="*/ 2147483647 h 156"/>
              <a:gd name="T20" fmla="*/ 2147483647 w 96"/>
              <a:gd name="T21" fmla="*/ 2147483647 h 156"/>
              <a:gd name="T22" fmla="*/ 2147483647 w 96"/>
              <a:gd name="T23" fmla="*/ 2147483647 h 156"/>
              <a:gd name="T24" fmla="*/ 2147483647 w 96"/>
              <a:gd name="T25" fmla="*/ 2147483647 h 156"/>
              <a:gd name="T26" fmla="*/ 2147483647 w 96"/>
              <a:gd name="T27" fmla="*/ 2147483647 h 156"/>
              <a:gd name="T28" fmla="*/ 2147483647 w 96"/>
              <a:gd name="T29" fmla="*/ 2147483647 h 156"/>
              <a:gd name="T30" fmla="*/ 2147483647 w 96"/>
              <a:gd name="T31" fmla="*/ 2147483647 h 156"/>
              <a:gd name="T32" fmla="*/ 2147483647 w 96"/>
              <a:gd name="T33" fmla="*/ 2147483647 h 156"/>
              <a:gd name="T34" fmla="*/ 2147483647 w 96"/>
              <a:gd name="T35" fmla="*/ 2147483647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156"/>
              <a:gd name="T56" fmla="*/ 96 w 96"/>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156">
                <a:moveTo>
                  <a:pt x="6" y="108"/>
                </a:moveTo>
                <a:lnTo>
                  <a:pt x="24" y="78"/>
                </a:lnTo>
                <a:lnTo>
                  <a:pt x="24" y="54"/>
                </a:lnTo>
                <a:lnTo>
                  <a:pt x="0" y="0"/>
                </a:lnTo>
                <a:lnTo>
                  <a:pt x="30" y="12"/>
                </a:lnTo>
                <a:lnTo>
                  <a:pt x="30" y="42"/>
                </a:lnTo>
                <a:lnTo>
                  <a:pt x="42" y="60"/>
                </a:lnTo>
                <a:lnTo>
                  <a:pt x="60" y="78"/>
                </a:lnTo>
                <a:lnTo>
                  <a:pt x="84" y="66"/>
                </a:lnTo>
                <a:lnTo>
                  <a:pt x="96" y="78"/>
                </a:lnTo>
                <a:lnTo>
                  <a:pt x="90" y="90"/>
                </a:lnTo>
                <a:lnTo>
                  <a:pt x="78" y="102"/>
                </a:lnTo>
                <a:lnTo>
                  <a:pt x="66" y="114"/>
                </a:lnTo>
                <a:lnTo>
                  <a:pt x="60" y="132"/>
                </a:lnTo>
                <a:lnTo>
                  <a:pt x="42" y="156"/>
                </a:lnTo>
                <a:lnTo>
                  <a:pt x="24" y="144"/>
                </a:lnTo>
                <a:lnTo>
                  <a:pt x="30" y="126"/>
                </a:lnTo>
                <a:lnTo>
                  <a:pt x="6" y="108"/>
                </a:lnTo>
                <a:close/>
              </a:path>
            </a:pathLst>
          </a:custGeom>
          <a:solidFill>
            <a:srgbClr val="00B050"/>
          </a:solidFill>
          <a:ln w="9525">
            <a:solidFill>
              <a:srgbClr val="FFFF00"/>
            </a:solidFill>
            <a:round/>
            <a:headEnd/>
            <a:tailEnd/>
          </a:ln>
        </p:spPr>
        <p:txBody>
          <a:bodyPr/>
          <a:lstStyle/>
          <a:p>
            <a:endParaRPr lang="ru-RU"/>
          </a:p>
        </p:txBody>
      </p:sp>
      <p:sp>
        <p:nvSpPr>
          <p:cNvPr id="18446" name="Freeform 1308"/>
          <p:cNvSpPr>
            <a:spLocks/>
          </p:cNvSpPr>
          <p:nvPr/>
        </p:nvSpPr>
        <p:spPr bwMode="auto">
          <a:xfrm>
            <a:off x="6016625" y="2185988"/>
            <a:ext cx="593725" cy="450850"/>
          </a:xfrm>
          <a:custGeom>
            <a:avLst/>
            <a:gdLst>
              <a:gd name="T0" fmla="*/ 2147483647 w 757"/>
              <a:gd name="T1" fmla="*/ 2147483647 h 577"/>
              <a:gd name="T2" fmla="*/ 2147483647 w 757"/>
              <a:gd name="T3" fmla="*/ 2147483647 h 577"/>
              <a:gd name="T4" fmla="*/ 0 w 757"/>
              <a:gd name="T5" fmla="*/ 2147483647 h 577"/>
              <a:gd name="T6" fmla="*/ 2147483647 w 757"/>
              <a:gd name="T7" fmla="*/ 2147483647 h 577"/>
              <a:gd name="T8" fmla="*/ 2147483647 w 757"/>
              <a:gd name="T9" fmla="*/ 2147483647 h 577"/>
              <a:gd name="T10" fmla="*/ 2147483647 w 757"/>
              <a:gd name="T11" fmla="*/ 2147483647 h 577"/>
              <a:gd name="T12" fmla="*/ 2147483647 w 757"/>
              <a:gd name="T13" fmla="*/ 2147483647 h 577"/>
              <a:gd name="T14" fmla="*/ 2147483647 w 757"/>
              <a:gd name="T15" fmla="*/ 2147483647 h 577"/>
              <a:gd name="T16" fmla="*/ 2147483647 w 757"/>
              <a:gd name="T17" fmla="*/ 2147483647 h 577"/>
              <a:gd name="T18" fmla="*/ 2147483647 w 757"/>
              <a:gd name="T19" fmla="*/ 2147483647 h 577"/>
              <a:gd name="T20" fmla="*/ 2147483647 w 757"/>
              <a:gd name="T21" fmla="*/ 0 h 577"/>
              <a:gd name="T22" fmla="*/ 2147483647 w 757"/>
              <a:gd name="T23" fmla="*/ 2147483647 h 577"/>
              <a:gd name="T24" fmla="*/ 2147483647 w 757"/>
              <a:gd name="T25" fmla="*/ 2147483647 h 577"/>
              <a:gd name="T26" fmla="*/ 2147483647 w 757"/>
              <a:gd name="T27" fmla="*/ 2147483647 h 577"/>
              <a:gd name="T28" fmla="*/ 2147483647 w 757"/>
              <a:gd name="T29" fmla="*/ 2147483647 h 577"/>
              <a:gd name="T30" fmla="*/ 2147483647 w 757"/>
              <a:gd name="T31" fmla="*/ 2147483647 h 577"/>
              <a:gd name="T32" fmla="*/ 2147483647 w 757"/>
              <a:gd name="T33" fmla="*/ 2147483647 h 577"/>
              <a:gd name="T34" fmla="*/ 2147483647 w 757"/>
              <a:gd name="T35" fmla="*/ 2147483647 h 577"/>
              <a:gd name="T36" fmla="*/ 2147483647 w 757"/>
              <a:gd name="T37" fmla="*/ 2147483647 h 577"/>
              <a:gd name="T38" fmla="*/ 2147483647 w 757"/>
              <a:gd name="T39" fmla="*/ 2147483647 h 577"/>
              <a:gd name="T40" fmla="*/ 2147483647 w 757"/>
              <a:gd name="T41" fmla="*/ 2147483647 h 577"/>
              <a:gd name="T42" fmla="*/ 2147483647 w 757"/>
              <a:gd name="T43" fmla="*/ 2147483647 h 577"/>
              <a:gd name="T44" fmla="*/ 2147483647 w 757"/>
              <a:gd name="T45" fmla="*/ 2147483647 h 577"/>
              <a:gd name="T46" fmla="*/ 2147483647 w 757"/>
              <a:gd name="T47" fmla="*/ 2147483647 h 577"/>
              <a:gd name="T48" fmla="*/ 2147483647 w 757"/>
              <a:gd name="T49" fmla="*/ 2147483647 h 577"/>
              <a:gd name="T50" fmla="*/ 2147483647 w 757"/>
              <a:gd name="T51" fmla="*/ 2147483647 h 577"/>
              <a:gd name="T52" fmla="*/ 2147483647 w 757"/>
              <a:gd name="T53" fmla="*/ 2147483647 h 577"/>
              <a:gd name="T54" fmla="*/ 2147483647 w 757"/>
              <a:gd name="T55" fmla="*/ 2147483647 h 577"/>
              <a:gd name="T56" fmla="*/ 2147483647 w 757"/>
              <a:gd name="T57" fmla="*/ 2147483647 h 577"/>
              <a:gd name="T58" fmla="*/ 2147483647 w 757"/>
              <a:gd name="T59" fmla="*/ 2147483647 h 577"/>
              <a:gd name="T60" fmla="*/ 2147483647 w 757"/>
              <a:gd name="T61" fmla="*/ 2147483647 h 577"/>
              <a:gd name="T62" fmla="*/ 2147483647 w 757"/>
              <a:gd name="T63" fmla="*/ 2147483647 h 577"/>
              <a:gd name="T64" fmla="*/ 2147483647 w 757"/>
              <a:gd name="T65" fmla="*/ 2147483647 h 577"/>
              <a:gd name="T66" fmla="*/ 2147483647 w 757"/>
              <a:gd name="T67" fmla="*/ 2147483647 h 577"/>
              <a:gd name="T68" fmla="*/ 2147483647 w 757"/>
              <a:gd name="T69" fmla="*/ 2147483647 h 577"/>
              <a:gd name="T70" fmla="*/ 2147483647 w 757"/>
              <a:gd name="T71" fmla="*/ 2147483647 h 5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7"/>
              <a:gd name="T109" fmla="*/ 0 h 577"/>
              <a:gd name="T110" fmla="*/ 757 w 757"/>
              <a:gd name="T111" fmla="*/ 577 h 5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7" h="577">
                <a:moveTo>
                  <a:pt x="30" y="463"/>
                </a:moveTo>
                <a:lnTo>
                  <a:pt x="36" y="415"/>
                </a:lnTo>
                <a:lnTo>
                  <a:pt x="30" y="385"/>
                </a:lnTo>
                <a:lnTo>
                  <a:pt x="6" y="307"/>
                </a:lnTo>
                <a:lnTo>
                  <a:pt x="6" y="283"/>
                </a:lnTo>
                <a:lnTo>
                  <a:pt x="0" y="247"/>
                </a:lnTo>
                <a:lnTo>
                  <a:pt x="6" y="217"/>
                </a:lnTo>
                <a:lnTo>
                  <a:pt x="30" y="193"/>
                </a:lnTo>
                <a:lnTo>
                  <a:pt x="78" y="175"/>
                </a:lnTo>
                <a:lnTo>
                  <a:pt x="114" y="151"/>
                </a:lnTo>
                <a:lnTo>
                  <a:pt x="144" y="145"/>
                </a:lnTo>
                <a:lnTo>
                  <a:pt x="156" y="109"/>
                </a:lnTo>
                <a:lnTo>
                  <a:pt x="180" y="97"/>
                </a:lnTo>
                <a:lnTo>
                  <a:pt x="204" y="90"/>
                </a:lnTo>
                <a:lnTo>
                  <a:pt x="240" y="60"/>
                </a:lnTo>
                <a:lnTo>
                  <a:pt x="264" y="48"/>
                </a:lnTo>
                <a:lnTo>
                  <a:pt x="282" y="60"/>
                </a:lnTo>
                <a:lnTo>
                  <a:pt x="300" y="66"/>
                </a:lnTo>
                <a:lnTo>
                  <a:pt x="312" y="42"/>
                </a:lnTo>
                <a:lnTo>
                  <a:pt x="330" y="24"/>
                </a:lnTo>
                <a:lnTo>
                  <a:pt x="360" y="18"/>
                </a:lnTo>
                <a:lnTo>
                  <a:pt x="372" y="0"/>
                </a:lnTo>
                <a:lnTo>
                  <a:pt x="396" y="6"/>
                </a:lnTo>
                <a:lnTo>
                  <a:pt x="438" y="12"/>
                </a:lnTo>
                <a:lnTo>
                  <a:pt x="432" y="36"/>
                </a:lnTo>
                <a:lnTo>
                  <a:pt x="420" y="66"/>
                </a:lnTo>
                <a:lnTo>
                  <a:pt x="438" y="78"/>
                </a:lnTo>
                <a:lnTo>
                  <a:pt x="468" y="78"/>
                </a:lnTo>
                <a:lnTo>
                  <a:pt x="492" y="115"/>
                </a:lnTo>
                <a:lnTo>
                  <a:pt x="510" y="109"/>
                </a:lnTo>
                <a:lnTo>
                  <a:pt x="540" y="90"/>
                </a:lnTo>
                <a:lnTo>
                  <a:pt x="540" y="30"/>
                </a:lnTo>
                <a:lnTo>
                  <a:pt x="564" y="0"/>
                </a:lnTo>
                <a:lnTo>
                  <a:pt x="576" y="42"/>
                </a:lnTo>
                <a:lnTo>
                  <a:pt x="582" y="54"/>
                </a:lnTo>
                <a:lnTo>
                  <a:pt x="594" y="60"/>
                </a:lnTo>
                <a:lnTo>
                  <a:pt x="612" y="121"/>
                </a:lnTo>
                <a:lnTo>
                  <a:pt x="642" y="151"/>
                </a:lnTo>
                <a:lnTo>
                  <a:pt x="678" y="163"/>
                </a:lnTo>
                <a:lnTo>
                  <a:pt x="690" y="199"/>
                </a:lnTo>
                <a:lnTo>
                  <a:pt x="708" y="211"/>
                </a:lnTo>
                <a:lnTo>
                  <a:pt x="714" y="241"/>
                </a:lnTo>
                <a:lnTo>
                  <a:pt x="751" y="265"/>
                </a:lnTo>
                <a:lnTo>
                  <a:pt x="751" y="289"/>
                </a:lnTo>
                <a:lnTo>
                  <a:pt x="757" y="325"/>
                </a:lnTo>
                <a:lnTo>
                  <a:pt x="757" y="379"/>
                </a:lnTo>
                <a:lnTo>
                  <a:pt x="714" y="469"/>
                </a:lnTo>
                <a:lnTo>
                  <a:pt x="696" y="523"/>
                </a:lnTo>
                <a:lnTo>
                  <a:pt x="696" y="547"/>
                </a:lnTo>
                <a:lnTo>
                  <a:pt x="684" y="547"/>
                </a:lnTo>
                <a:lnTo>
                  <a:pt x="660" y="559"/>
                </a:lnTo>
                <a:lnTo>
                  <a:pt x="636" y="577"/>
                </a:lnTo>
                <a:lnTo>
                  <a:pt x="618" y="577"/>
                </a:lnTo>
                <a:lnTo>
                  <a:pt x="594" y="559"/>
                </a:lnTo>
                <a:lnTo>
                  <a:pt x="576" y="571"/>
                </a:lnTo>
                <a:lnTo>
                  <a:pt x="534" y="553"/>
                </a:lnTo>
                <a:lnTo>
                  <a:pt x="498" y="535"/>
                </a:lnTo>
                <a:lnTo>
                  <a:pt x="480" y="505"/>
                </a:lnTo>
                <a:lnTo>
                  <a:pt x="468" y="481"/>
                </a:lnTo>
                <a:lnTo>
                  <a:pt x="444" y="487"/>
                </a:lnTo>
                <a:lnTo>
                  <a:pt x="420" y="463"/>
                </a:lnTo>
                <a:lnTo>
                  <a:pt x="378" y="421"/>
                </a:lnTo>
                <a:lnTo>
                  <a:pt x="312" y="409"/>
                </a:lnTo>
                <a:lnTo>
                  <a:pt x="264" y="415"/>
                </a:lnTo>
                <a:lnTo>
                  <a:pt x="204" y="433"/>
                </a:lnTo>
                <a:lnTo>
                  <a:pt x="198" y="451"/>
                </a:lnTo>
                <a:lnTo>
                  <a:pt x="162" y="457"/>
                </a:lnTo>
                <a:lnTo>
                  <a:pt x="138" y="457"/>
                </a:lnTo>
                <a:lnTo>
                  <a:pt x="120" y="475"/>
                </a:lnTo>
                <a:lnTo>
                  <a:pt x="84" y="487"/>
                </a:lnTo>
                <a:lnTo>
                  <a:pt x="60" y="487"/>
                </a:lnTo>
                <a:lnTo>
                  <a:pt x="30" y="463"/>
                </a:lnTo>
                <a:close/>
              </a:path>
            </a:pathLst>
          </a:custGeom>
          <a:solidFill>
            <a:srgbClr val="00B050"/>
          </a:solidFill>
          <a:ln w="9525">
            <a:solidFill>
              <a:srgbClr val="FFFF00"/>
            </a:solidFill>
            <a:round/>
            <a:headEnd/>
            <a:tailEnd/>
          </a:ln>
        </p:spPr>
        <p:txBody>
          <a:bodyPr/>
          <a:lstStyle/>
          <a:p>
            <a:endParaRPr lang="ru-RU"/>
          </a:p>
        </p:txBody>
      </p:sp>
      <p:sp>
        <p:nvSpPr>
          <p:cNvPr id="18447" name="Freeform 1309"/>
          <p:cNvSpPr>
            <a:spLocks/>
          </p:cNvSpPr>
          <p:nvPr/>
        </p:nvSpPr>
        <p:spPr bwMode="auto">
          <a:xfrm>
            <a:off x="6483350" y="2663825"/>
            <a:ext cx="52388" cy="71438"/>
          </a:xfrm>
          <a:custGeom>
            <a:avLst/>
            <a:gdLst>
              <a:gd name="T0" fmla="*/ 0 w 66"/>
              <a:gd name="T1" fmla="*/ 2147483647 h 91"/>
              <a:gd name="T2" fmla="*/ 2147483647 w 66"/>
              <a:gd name="T3" fmla="*/ 2147483647 h 91"/>
              <a:gd name="T4" fmla="*/ 2147483647 w 66"/>
              <a:gd name="T5" fmla="*/ 2147483647 h 91"/>
              <a:gd name="T6" fmla="*/ 2147483647 w 66"/>
              <a:gd name="T7" fmla="*/ 2147483647 h 91"/>
              <a:gd name="T8" fmla="*/ 2147483647 w 66"/>
              <a:gd name="T9" fmla="*/ 2147483647 h 91"/>
              <a:gd name="T10" fmla="*/ 2147483647 w 66"/>
              <a:gd name="T11" fmla="*/ 2147483647 h 91"/>
              <a:gd name="T12" fmla="*/ 2147483647 w 66"/>
              <a:gd name="T13" fmla="*/ 0 h 91"/>
              <a:gd name="T14" fmla="*/ 2147483647 w 66"/>
              <a:gd name="T15" fmla="*/ 2147483647 h 91"/>
              <a:gd name="T16" fmla="*/ 0 w 66"/>
              <a:gd name="T17" fmla="*/ 2147483647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91"/>
              <a:gd name="T29" fmla="*/ 66 w 66"/>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91">
                <a:moveTo>
                  <a:pt x="0" y="18"/>
                </a:moveTo>
                <a:lnTo>
                  <a:pt x="12" y="48"/>
                </a:lnTo>
                <a:lnTo>
                  <a:pt x="18" y="72"/>
                </a:lnTo>
                <a:lnTo>
                  <a:pt x="36" y="91"/>
                </a:lnTo>
                <a:lnTo>
                  <a:pt x="48" y="66"/>
                </a:lnTo>
                <a:lnTo>
                  <a:pt x="66" y="30"/>
                </a:lnTo>
                <a:lnTo>
                  <a:pt x="66" y="0"/>
                </a:lnTo>
                <a:lnTo>
                  <a:pt x="42" y="12"/>
                </a:lnTo>
                <a:lnTo>
                  <a:pt x="0" y="18"/>
                </a:lnTo>
                <a:close/>
              </a:path>
            </a:pathLst>
          </a:custGeom>
          <a:solidFill>
            <a:srgbClr val="00B050"/>
          </a:solidFill>
          <a:ln w="9525">
            <a:solidFill>
              <a:srgbClr val="FFFF00"/>
            </a:solidFill>
            <a:round/>
            <a:headEnd/>
            <a:tailEnd/>
          </a:ln>
        </p:spPr>
        <p:txBody>
          <a:bodyPr/>
          <a:lstStyle/>
          <a:p>
            <a:endParaRPr lang="ru-RU"/>
          </a:p>
        </p:txBody>
      </p:sp>
      <p:sp>
        <p:nvSpPr>
          <p:cNvPr id="18448" name="Freeform 1310"/>
          <p:cNvSpPr>
            <a:spLocks/>
          </p:cNvSpPr>
          <p:nvPr/>
        </p:nvSpPr>
        <p:spPr bwMode="auto">
          <a:xfrm>
            <a:off x="5762625" y="1938338"/>
            <a:ext cx="144463" cy="158750"/>
          </a:xfrm>
          <a:custGeom>
            <a:avLst/>
            <a:gdLst>
              <a:gd name="T0" fmla="*/ 0 w 31"/>
              <a:gd name="T1" fmla="*/ 0 h 34"/>
              <a:gd name="T2" fmla="*/ 2147483647 w 31"/>
              <a:gd name="T3" fmla="*/ 0 h 34"/>
              <a:gd name="T4" fmla="*/ 2147483647 w 31"/>
              <a:gd name="T5" fmla="*/ 2147483647 h 34"/>
              <a:gd name="T6" fmla="*/ 2147483647 w 31"/>
              <a:gd name="T7" fmla="*/ 2147483647 h 34"/>
              <a:gd name="T8" fmla="*/ 2147483647 w 31"/>
              <a:gd name="T9" fmla="*/ 2147483647 h 34"/>
              <a:gd name="T10" fmla="*/ 2147483647 w 31"/>
              <a:gd name="T11" fmla="*/ 2147483647 h 34"/>
              <a:gd name="T12" fmla="*/ 2147483647 w 31"/>
              <a:gd name="T13" fmla="*/ 2147483647 h 34"/>
              <a:gd name="T14" fmla="*/ 2147483647 w 31"/>
              <a:gd name="T15" fmla="*/ 2147483647 h 34"/>
              <a:gd name="T16" fmla="*/ 2147483647 w 31"/>
              <a:gd name="T17" fmla="*/ 2147483647 h 34"/>
              <a:gd name="T18" fmla="*/ 2147483647 w 31"/>
              <a:gd name="T19" fmla="*/ 2147483647 h 34"/>
              <a:gd name="T20" fmla="*/ 2147483647 w 31"/>
              <a:gd name="T21" fmla="*/ 2147483647 h 34"/>
              <a:gd name="T22" fmla="*/ 2147483647 w 31"/>
              <a:gd name="T23" fmla="*/ 2147483647 h 34"/>
              <a:gd name="T24" fmla="*/ 2147483647 w 31"/>
              <a:gd name="T25" fmla="*/ 2147483647 h 34"/>
              <a:gd name="T26" fmla="*/ 2147483647 w 31"/>
              <a:gd name="T27" fmla="*/ 2147483647 h 34"/>
              <a:gd name="T28" fmla="*/ 2147483647 w 31"/>
              <a:gd name="T29" fmla="*/ 2147483647 h 34"/>
              <a:gd name="T30" fmla="*/ 2147483647 w 31"/>
              <a:gd name="T31" fmla="*/ 2147483647 h 34"/>
              <a:gd name="T32" fmla="*/ 0 w 31"/>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4"/>
              <a:gd name="T53" fmla="*/ 31 w 31"/>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4">
                <a:moveTo>
                  <a:pt x="0" y="0"/>
                </a:moveTo>
                <a:cubicBezTo>
                  <a:pt x="4" y="0"/>
                  <a:pt x="4" y="0"/>
                  <a:pt x="4" y="0"/>
                </a:cubicBezTo>
                <a:cubicBezTo>
                  <a:pt x="8" y="6"/>
                  <a:pt x="8" y="6"/>
                  <a:pt x="8" y="6"/>
                </a:cubicBezTo>
                <a:cubicBezTo>
                  <a:pt x="11" y="8"/>
                  <a:pt x="11" y="8"/>
                  <a:pt x="11" y="8"/>
                </a:cubicBezTo>
                <a:cubicBezTo>
                  <a:pt x="16" y="10"/>
                  <a:pt x="16" y="10"/>
                  <a:pt x="16" y="10"/>
                </a:cubicBezTo>
                <a:cubicBezTo>
                  <a:pt x="24" y="17"/>
                  <a:pt x="24" y="17"/>
                  <a:pt x="24" y="17"/>
                </a:cubicBezTo>
                <a:cubicBezTo>
                  <a:pt x="26" y="20"/>
                  <a:pt x="26" y="20"/>
                  <a:pt x="26" y="20"/>
                </a:cubicBezTo>
                <a:cubicBezTo>
                  <a:pt x="30" y="25"/>
                  <a:pt x="30" y="25"/>
                  <a:pt x="30" y="25"/>
                </a:cubicBezTo>
                <a:cubicBezTo>
                  <a:pt x="31" y="31"/>
                  <a:pt x="31" y="31"/>
                  <a:pt x="31" y="31"/>
                </a:cubicBezTo>
                <a:cubicBezTo>
                  <a:pt x="27" y="34"/>
                  <a:pt x="27" y="34"/>
                  <a:pt x="27" y="34"/>
                </a:cubicBezTo>
                <a:cubicBezTo>
                  <a:pt x="21" y="29"/>
                  <a:pt x="21" y="29"/>
                  <a:pt x="21" y="29"/>
                </a:cubicBezTo>
                <a:cubicBezTo>
                  <a:pt x="15" y="26"/>
                  <a:pt x="15" y="26"/>
                  <a:pt x="15" y="26"/>
                </a:cubicBezTo>
                <a:cubicBezTo>
                  <a:pt x="12" y="18"/>
                  <a:pt x="12" y="18"/>
                  <a:pt x="12" y="18"/>
                </a:cubicBezTo>
                <a:cubicBezTo>
                  <a:pt x="9" y="16"/>
                  <a:pt x="9" y="16"/>
                  <a:pt x="9" y="16"/>
                </a:cubicBezTo>
                <a:cubicBezTo>
                  <a:pt x="9" y="16"/>
                  <a:pt x="7" y="13"/>
                  <a:pt x="6" y="12"/>
                </a:cubicBezTo>
                <a:cubicBezTo>
                  <a:pt x="4" y="11"/>
                  <a:pt x="1" y="8"/>
                  <a:pt x="1" y="8"/>
                </a:cubicBezTo>
                <a:lnTo>
                  <a:pt x="0" y="0"/>
                </a:lnTo>
                <a:close/>
              </a:path>
            </a:pathLst>
          </a:custGeom>
          <a:solidFill>
            <a:srgbClr val="00B050"/>
          </a:solidFill>
          <a:ln w="9525">
            <a:solidFill>
              <a:srgbClr val="FFFF00"/>
            </a:solidFill>
            <a:round/>
            <a:headEnd/>
            <a:tailEnd/>
          </a:ln>
        </p:spPr>
        <p:txBody>
          <a:bodyPr/>
          <a:lstStyle/>
          <a:p>
            <a:endParaRPr lang="ru-RU"/>
          </a:p>
        </p:txBody>
      </p:sp>
      <p:sp>
        <p:nvSpPr>
          <p:cNvPr id="18449" name="Freeform 1311"/>
          <p:cNvSpPr>
            <a:spLocks/>
          </p:cNvSpPr>
          <p:nvPr/>
        </p:nvSpPr>
        <p:spPr bwMode="auto">
          <a:xfrm>
            <a:off x="5961063" y="1909763"/>
            <a:ext cx="136525" cy="158750"/>
          </a:xfrm>
          <a:custGeom>
            <a:avLst/>
            <a:gdLst>
              <a:gd name="T0" fmla="*/ 2147483647 w 174"/>
              <a:gd name="T1" fmla="*/ 2147483647 h 204"/>
              <a:gd name="T2" fmla="*/ 0 w 174"/>
              <a:gd name="T3" fmla="*/ 2147483647 h 204"/>
              <a:gd name="T4" fmla="*/ 0 w 174"/>
              <a:gd name="T5" fmla="*/ 2147483647 h 204"/>
              <a:gd name="T6" fmla="*/ 2147483647 w 174"/>
              <a:gd name="T7" fmla="*/ 2147483647 h 204"/>
              <a:gd name="T8" fmla="*/ 2147483647 w 174"/>
              <a:gd name="T9" fmla="*/ 2147483647 h 204"/>
              <a:gd name="T10" fmla="*/ 2147483647 w 174"/>
              <a:gd name="T11" fmla="*/ 2147483647 h 204"/>
              <a:gd name="T12" fmla="*/ 2147483647 w 174"/>
              <a:gd name="T13" fmla="*/ 2147483647 h 204"/>
              <a:gd name="T14" fmla="*/ 2147483647 w 174"/>
              <a:gd name="T15" fmla="*/ 0 h 204"/>
              <a:gd name="T16" fmla="*/ 2147483647 w 174"/>
              <a:gd name="T17" fmla="*/ 2147483647 h 204"/>
              <a:gd name="T18" fmla="*/ 2147483647 w 174"/>
              <a:gd name="T19" fmla="*/ 2147483647 h 204"/>
              <a:gd name="T20" fmla="*/ 2147483647 w 174"/>
              <a:gd name="T21" fmla="*/ 2147483647 h 204"/>
              <a:gd name="T22" fmla="*/ 2147483647 w 174"/>
              <a:gd name="T23" fmla="*/ 2147483647 h 204"/>
              <a:gd name="T24" fmla="*/ 2147483647 w 174"/>
              <a:gd name="T25" fmla="*/ 2147483647 h 204"/>
              <a:gd name="T26" fmla="*/ 2147483647 w 174"/>
              <a:gd name="T27" fmla="*/ 2147483647 h 204"/>
              <a:gd name="T28" fmla="*/ 2147483647 w 174"/>
              <a:gd name="T29" fmla="*/ 2147483647 h 204"/>
              <a:gd name="T30" fmla="*/ 2147483647 w 174"/>
              <a:gd name="T31" fmla="*/ 2147483647 h 204"/>
              <a:gd name="T32" fmla="*/ 2147483647 w 174"/>
              <a:gd name="T33" fmla="*/ 2147483647 h 204"/>
              <a:gd name="T34" fmla="*/ 2147483647 w 174"/>
              <a:gd name="T35" fmla="*/ 2147483647 h 204"/>
              <a:gd name="T36" fmla="*/ 2147483647 w 174"/>
              <a:gd name="T37" fmla="*/ 2147483647 h 204"/>
              <a:gd name="T38" fmla="*/ 2147483647 w 174"/>
              <a:gd name="T39" fmla="*/ 2147483647 h 204"/>
              <a:gd name="T40" fmla="*/ 2147483647 w 174"/>
              <a:gd name="T41" fmla="*/ 2147483647 h 204"/>
              <a:gd name="T42" fmla="*/ 2147483647 w 174"/>
              <a:gd name="T43" fmla="*/ 2147483647 h 204"/>
              <a:gd name="T44" fmla="*/ 2147483647 w 174"/>
              <a:gd name="T45" fmla="*/ 2147483647 h 204"/>
              <a:gd name="T46" fmla="*/ 2147483647 w 174"/>
              <a:gd name="T47" fmla="*/ 2147483647 h 2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4"/>
              <a:gd name="T73" fmla="*/ 0 h 204"/>
              <a:gd name="T74" fmla="*/ 174 w 174"/>
              <a:gd name="T75" fmla="*/ 204 h 2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4" h="204">
                <a:moveTo>
                  <a:pt x="12" y="168"/>
                </a:moveTo>
                <a:lnTo>
                  <a:pt x="0" y="144"/>
                </a:lnTo>
                <a:lnTo>
                  <a:pt x="0" y="108"/>
                </a:lnTo>
                <a:lnTo>
                  <a:pt x="12" y="90"/>
                </a:lnTo>
                <a:lnTo>
                  <a:pt x="36" y="84"/>
                </a:lnTo>
                <a:lnTo>
                  <a:pt x="60" y="66"/>
                </a:lnTo>
                <a:lnTo>
                  <a:pt x="96" y="24"/>
                </a:lnTo>
                <a:lnTo>
                  <a:pt x="138" y="0"/>
                </a:lnTo>
                <a:lnTo>
                  <a:pt x="162" y="12"/>
                </a:lnTo>
                <a:lnTo>
                  <a:pt x="174" y="30"/>
                </a:lnTo>
                <a:lnTo>
                  <a:pt x="156" y="48"/>
                </a:lnTo>
                <a:lnTo>
                  <a:pt x="150" y="66"/>
                </a:lnTo>
                <a:lnTo>
                  <a:pt x="156" y="90"/>
                </a:lnTo>
                <a:lnTo>
                  <a:pt x="174" y="108"/>
                </a:lnTo>
                <a:lnTo>
                  <a:pt x="156" y="120"/>
                </a:lnTo>
                <a:lnTo>
                  <a:pt x="150" y="132"/>
                </a:lnTo>
                <a:lnTo>
                  <a:pt x="138" y="150"/>
                </a:lnTo>
                <a:lnTo>
                  <a:pt x="126" y="168"/>
                </a:lnTo>
                <a:lnTo>
                  <a:pt x="114" y="198"/>
                </a:lnTo>
                <a:lnTo>
                  <a:pt x="90" y="204"/>
                </a:lnTo>
                <a:lnTo>
                  <a:pt x="72" y="192"/>
                </a:lnTo>
                <a:lnTo>
                  <a:pt x="42" y="192"/>
                </a:lnTo>
                <a:lnTo>
                  <a:pt x="24" y="192"/>
                </a:lnTo>
                <a:lnTo>
                  <a:pt x="12" y="168"/>
                </a:lnTo>
                <a:close/>
              </a:path>
            </a:pathLst>
          </a:custGeom>
          <a:solidFill>
            <a:srgbClr val="00B050"/>
          </a:solidFill>
          <a:ln w="9525">
            <a:solidFill>
              <a:srgbClr val="FFFF00"/>
            </a:solidFill>
            <a:round/>
            <a:headEnd/>
            <a:tailEnd/>
          </a:ln>
        </p:spPr>
        <p:txBody>
          <a:bodyPr/>
          <a:lstStyle/>
          <a:p>
            <a:endParaRPr lang="ru-RU"/>
          </a:p>
        </p:txBody>
      </p:sp>
      <p:sp>
        <p:nvSpPr>
          <p:cNvPr id="18450" name="Freeform 1312"/>
          <p:cNvSpPr>
            <a:spLocks/>
          </p:cNvSpPr>
          <p:nvPr/>
        </p:nvSpPr>
        <p:spPr bwMode="auto">
          <a:xfrm>
            <a:off x="6110288" y="1736725"/>
            <a:ext cx="84137" cy="117475"/>
          </a:xfrm>
          <a:custGeom>
            <a:avLst/>
            <a:gdLst>
              <a:gd name="T0" fmla="*/ 2147483647 w 108"/>
              <a:gd name="T1" fmla="*/ 2147483647 h 151"/>
              <a:gd name="T2" fmla="*/ 0 w 108"/>
              <a:gd name="T3" fmla="*/ 2147483647 h 151"/>
              <a:gd name="T4" fmla="*/ 2147483647 w 108"/>
              <a:gd name="T5" fmla="*/ 2147483647 h 151"/>
              <a:gd name="T6" fmla="*/ 2147483647 w 108"/>
              <a:gd name="T7" fmla="*/ 2147483647 h 151"/>
              <a:gd name="T8" fmla="*/ 2147483647 w 108"/>
              <a:gd name="T9" fmla="*/ 2147483647 h 151"/>
              <a:gd name="T10" fmla="*/ 2147483647 w 108"/>
              <a:gd name="T11" fmla="*/ 2147483647 h 151"/>
              <a:gd name="T12" fmla="*/ 2147483647 w 108"/>
              <a:gd name="T13" fmla="*/ 2147483647 h 151"/>
              <a:gd name="T14" fmla="*/ 2147483647 w 108"/>
              <a:gd name="T15" fmla="*/ 2147483647 h 151"/>
              <a:gd name="T16" fmla="*/ 2147483647 w 108"/>
              <a:gd name="T17" fmla="*/ 2147483647 h 151"/>
              <a:gd name="T18" fmla="*/ 2147483647 w 108"/>
              <a:gd name="T19" fmla="*/ 2147483647 h 151"/>
              <a:gd name="T20" fmla="*/ 2147483647 w 108"/>
              <a:gd name="T21" fmla="*/ 2147483647 h 151"/>
              <a:gd name="T22" fmla="*/ 2147483647 w 108"/>
              <a:gd name="T23" fmla="*/ 2147483647 h 151"/>
              <a:gd name="T24" fmla="*/ 2147483647 w 108"/>
              <a:gd name="T25" fmla="*/ 2147483647 h 151"/>
              <a:gd name="T26" fmla="*/ 2147483647 w 108"/>
              <a:gd name="T27" fmla="*/ 0 h 151"/>
              <a:gd name="T28" fmla="*/ 2147483647 w 108"/>
              <a:gd name="T29" fmla="*/ 2147483647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151"/>
              <a:gd name="T47" fmla="*/ 108 w 108"/>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151">
                <a:moveTo>
                  <a:pt x="12" y="18"/>
                </a:moveTo>
                <a:lnTo>
                  <a:pt x="0" y="42"/>
                </a:lnTo>
                <a:lnTo>
                  <a:pt x="6" y="72"/>
                </a:lnTo>
                <a:lnTo>
                  <a:pt x="18" y="85"/>
                </a:lnTo>
                <a:lnTo>
                  <a:pt x="36" y="91"/>
                </a:lnTo>
                <a:lnTo>
                  <a:pt x="72" y="109"/>
                </a:lnTo>
                <a:lnTo>
                  <a:pt x="78" y="139"/>
                </a:lnTo>
                <a:lnTo>
                  <a:pt x="108" y="151"/>
                </a:lnTo>
                <a:lnTo>
                  <a:pt x="102" y="127"/>
                </a:lnTo>
                <a:lnTo>
                  <a:pt x="78" y="91"/>
                </a:lnTo>
                <a:lnTo>
                  <a:pt x="42" y="66"/>
                </a:lnTo>
                <a:lnTo>
                  <a:pt x="48" y="48"/>
                </a:lnTo>
                <a:lnTo>
                  <a:pt x="54" y="12"/>
                </a:lnTo>
                <a:lnTo>
                  <a:pt x="30" y="0"/>
                </a:lnTo>
                <a:lnTo>
                  <a:pt x="12" y="18"/>
                </a:lnTo>
                <a:close/>
              </a:path>
            </a:pathLst>
          </a:custGeom>
          <a:solidFill>
            <a:srgbClr val="00B050"/>
          </a:solidFill>
          <a:ln w="9525">
            <a:solidFill>
              <a:srgbClr val="FFFF00"/>
            </a:solidFill>
            <a:round/>
            <a:headEnd/>
            <a:tailEnd/>
          </a:ln>
        </p:spPr>
        <p:txBody>
          <a:bodyPr/>
          <a:lstStyle/>
          <a:p>
            <a:endParaRPr lang="ru-RU"/>
          </a:p>
        </p:txBody>
      </p:sp>
      <p:sp>
        <p:nvSpPr>
          <p:cNvPr id="18451" name="Freeform 1313"/>
          <p:cNvSpPr>
            <a:spLocks/>
          </p:cNvSpPr>
          <p:nvPr/>
        </p:nvSpPr>
        <p:spPr bwMode="auto">
          <a:xfrm>
            <a:off x="6145213" y="1873250"/>
            <a:ext cx="68262" cy="53975"/>
          </a:xfrm>
          <a:custGeom>
            <a:avLst/>
            <a:gdLst>
              <a:gd name="T0" fmla="*/ 0 w 90"/>
              <a:gd name="T1" fmla="*/ 2147483647 h 72"/>
              <a:gd name="T2" fmla="*/ 2147483647 w 90"/>
              <a:gd name="T3" fmla="*/ 2147483647 h 72"/>
              <a:gd name="T4" fmla="*/ 2147483647 w 90"/>
              <a:gd name="T5" fmla="*/ 2147483647 h 72"/>
              <a:gd name="T6" fmla="*/ 2147483647 w 90"/>
              <a:gd name="T7" fmla="*/ 0 h 72"/>
              <a:gd name="T8" fmla="*/ 2147483647 w 90"/>
              <a:gd name="T9" fmla="*/ 2147483647 h 72"/>
              <a:gd name="T10" fmla="*/ 2147483647 w 90"/>
              <a:gd name="T11" fmla="*/ 2147483647 h 72"/>
              <a:gd name="T12" fmla="*/ 2147483647 w 90"/>
              <a:gd name="T13" fmla="*/ 2147483647 h 72"/>
              <a:gd name="T14" fmla="*/ 2147483647 w 90"/>
              <a:gd name="T15" fmla="*/ 2147483647 h 72"/>
              <a:gd name="T16" fmla="*/ 2147483647 w 90"/>
              <a:gd name="T17" fmla="*/ 2147483647 h 72"/>
              <a:gd name="T18" fmla="*/ 0 w 90"/>
              <a:gd name="T19" fmla="*/ 2147483647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72"/>
              <a:gd name="T32" fmla="*/ 90 w 9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72">
                <a:moveTo>
                  <a:pt x="0" y="54"/>
                </a:moveTo>
                <a:lnTo>
                  <a:pt x="18" y="24"/>
                </a:lnTo>
                <a:lnTo>
                  <a:pt x="42" y="24"/>
                </a:lnTo>
                <a:lnTo>
                  <a:pt x="60" y="0"/>
                </a:lnTo>
                <a:lnTo>
                  <a:pt x="90" y="24"/>
                </a:lnTo>
                <a:lnTo>
                  <a:pt x="90" y="72"/>
                </a:lnTo>
                <a:lnTo>
                  <a:pt x="60" y="60"/>
                </a:lnTo>
                <a:lnTo>
                  <a:pt x="42" y="60"/>
                </a:lnTo>
                <a:lnTo>
                  <a:pt x="24" y="48"/>
                </a:lnTo>
                <a:lnTo>
                  <a:pt x="0" y="54"/>
                </a:lnTo>
                <a:close/>
              </a:path>
            </a:pathLst>
          </a:custGeom>
          <a:solidFill>
            <a:srgbClr val="00B050"/>
          </a:solidFill>
          <a:ln w="9525">
            <a:solidFill>
              <a:srgbClr val="FFFF00"/>
            </a:solidFill>
            <a:round/>
            <a:headEnd/>
            <a:tailEnd/>
          </a:ln>
        </p:spPr>
        <p:txBody>
          <a:bodyPr/>
          <a:lstStyle/>
          <a:p>
            <a:endParaRPr lang="ru-RU"/>
          </a:p>
        </p:txBody>
      </p:sp>
      <p:sp>
        <p:nvSpPr>
          <p:cNvPr id="18452" name="Freeform 1314"/>
          <p:cNvSpPr>
            <a:spLocks/>
          </p:cNvSpPr>
          <p:nvPr/>
        </p:nvSpPr>
        <p:spPr bwMode="auto">
          <a:xfrm>
            <a:off x="6097588" y="1993900"/>
            <a:ext cx="84137" cy="103188"/>
          </a:xfrm>
          <a:custGeom>
            <a:avLst/>
            <a:gdLst>
              <a:gd name="T0" fmla="*/ 2147483647 w 108"/>
              <a:gd name="T1" fmla="*/ 2147483647 h 132"/>
              <a:gd name="T2" fmla="*/ 2147483647 w 108"/>
              <a:gd name="T3" fmla="*/ 2147483647 h 132"/>
              <a:gd name="T4" fmla="*/ 0 w 108"/>
              <a:gd name="T5" fmla="*/ 2147483647 h 132"/>
              <a:gd name="T6" fmla="*/ 2147483647 w 108"/>
              <a:gd name="T7" fmla="*/ 2147483647 h 132"/>
              <a:gd name="T8" fmla="*/ 2147483647 w 108"/>
              <a:gd name="T9" fmla="*/ 2147483647 h 132"/>
              <a:gd name="T10" fmla="*/ 2147483647 w 108"/>
              <a:gd name="T11" fmla="*/ 2147483647 h 132"/>
              <a:gd name="T12" fmla="*/ 2147483647 w 108"/>
              <a:gd name="T13" fmla="*/ 2147483647 h 132"/>
              <a:gd name="T14" fmla="*/ 2147483647 w 108"/>
              <a:gd name="T15" fmla="*/ 0 h 132"/>
              <a:gd name="T16" fmla="*/ 2147483647 w 108"/>
              <a:gd name="T17" fmla="*/ 2147483647 h 132"/>
              <a:gd name="T18" fmla="*/ 2147483647 w 108"/>
              <a:gd name="T19" fmla="*/ 2147483647 h 132"/>
              <a:gd name="T20" fmla="*/ 2147483647 w 108"/>
              <a:gd name="T21" fmla="*/ 2147483647 h 132"/>
              <a:gd name="T22" fmla="*/ 2147483647 w 108"/>
              <a:gd name="T23" fmla="*/ 2147483647 h 132"/>
              <a:gd name="T24" fmla="*/ 2147483647 w 108"/>
              <a:gd name="T25" fmla="*/ 2147483647 h 132"/>
              <a:gd name="T26" fmla="*/ 2147483647 w 108"/>
              <a:gd name="T27" fmla="*/ 2147483647 h 132"/>
              <a:gd name="T28" fmla="*/ 2147483647 w 108"/>
              <a:gd name="T29" fmla="*/ 2147483647 h 132"/>
              <a:gd name="T30" fmla="*/ 2147483647 w 108"/>
              <a:gd name="T31" fmla="*/ 2147483647 h 132"/>
              <a:gd name="T32" fmla="*/ 2147483647 w 108"/>
              <a:gd name="T33" fmla="*/ 2147483647 h 132"/>
              <a:gd name="T34" fmla="*/ 2147483647 w 108"/>
              <a:gd name="T35" fmla="*/ 2147483647 h 132"/>
              <a:gd name="T36" fmla="*/ 2147483647 w 108"/>
              <a:gd name="T37" fmla="*/ 2147483647 h 132"/>
              <a:gd name="T38" fmla="*/ 2147483647 w 108"/>
              <a:gd name="T39" fmla="*/ 2147483647 h 132"/>
              <a:gd name="T40" fmla="*/ 2147483647 w 108"/>
              <a:gd name="T41" fmla="*/ 2147483647 h 132"/>
              <a:gd name="T42" fmla="*/ 2147483647 w 108"/>
              <a:gd name="T43" fmla="*/ 2147483647 h 132"/>
              <a:gd name="T44" fmla="*/ 2147483647 w 108"/>
              <a:gd name="T45" fmla="*/ 2147483647 h 132"/>
              <a:gd name="T46" fmla="*/ 2147483647 w 108"/>
              <a:gd name="T47" fmla="*/ 2147483647 h 1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8"/>
              <a:gd name="T73" fmla="*/ 0 h 132"/>
              <a:gd name="T74" fmla="*/ 108 w 108"/>
              <a:gd name="T75" fmla="*/ 132 h 1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8" h="132">
                <a:moveTo>
                  <a:pt x="12" y="126"/>
                </a:moveTo>
                <a:lnTo>
                  <a:pt x="12" y="108"/>
                </a:lnTo>
                <a:lnTo>
                  <a:pt x="0" y="84"/>
                </a:lnTo>
                <a:lnTo>
                  <a:pt x="6" y="66"/>
                </a:lnTo>
                <a:lnTo>
                  <a:pt x="24" y="24"/>
                </a:lnTo>
                <a:lnTo>
                  <a:pt x="36" y="12"/>
                </a:lnTo>
                <a:lnTo>
                  <a:pt x="66" y="6"/>
                </a:lnTo>
                <a:lnTo>
                  <a:pt x="108" y="0"/>
                </a:lnTo>
                <a:lnTo>
                  <a:pt x="108" y="12"/>
                </a:lnTo>
                <a:lnTo>
                  <a:pt x="90" y="12"/>
                </a:lnTo>
                <a:lnTo>
                  <a:pt x="54" y="24"/>
                </a:lnTo>
                <a:lnTo>
                  <a:pt x="42" y="42"/>
                </a:lnTo>
                <a:lnTo>
                  <a:pt x="84" y="42"/>
                </a:lnTo>
                <a:lnTo>
                  <a:pt x="90" y="60"/>
                </a:lnTo>
                <a:lnTo>
                  <a:pt x="78" y="66"/>
                </a:lnTo>
                <a:lnTo>
                  <a:pt x="66" y="78"/>
                </a:lnTo>
                <a:lnTo>
                  <a:pt x="90" y="102"/>
                </a:lnTo>
                <a:lnTo>
                  <a:pt x="96" y="126"/>
                </a:lnTo>
                <a:lnTo>
                  <a:pt x="72" y="126"/>
                </a:lnTo>
                <a:lnTo>
                  <a:pt x="54" y="108"/>
                </a:lnTo>
                <a:lnTo>
                  <a:pt x="36" y="84"/>
                </a:lnTo>
                <a:lnTo>
                  <a:pt x="36" y="114"/>
                </a:lnTo>
                <a:lnTo>
                  <a:pt x="36" y="132"/>
                </a:lnTo>
                <a:lnTo>
                  <a:pt x="12" y="126"/>
                </a:lnTo>
                <a:close/>
              </a:path>
            </a:pathLst>
          </a:custGeom>
          <a:solidFill>
            <a:srgbClr val="00B050"/>
          </a:solidFill>
          <a:ln w="9525">
            <a:solidFill>
              <a:srgbClr val="FFFF00"/>
            </a:solidFill>
            <a:round/>
            <a:headEnd/>
            <a:tailEnd/>
          </a:ln>
        </p:spPr>
        <p:txBody>
          <a:bodyPr/>
          <a:lstStyle/>
          <a:p>
            <a:endParaRPr lang="ru-RU"/>
          </a:p>
        </p:txBody>
      </p:sp>
      <p:sp>
        <p:nvSpPr>
          <p:cNvPr id="18453" name="Freeform 1315"/>
          <p:cNvSpPr>
            <a:spLocks/>
          </p:cNvSpPr>
          <p:nvPr/>
        </p:nvSpPr>
        <p:spPr bwMode="auto">
          <a:xfrm>
            <a:off x="5903913" y="2111375"/>
            <a:ext cx="160337" cy="36513"/>
          </a:xfrm>
          <a:custGeom>
            <a:avLst/>
            <a:gdLst>
              <a:gd name="T0" fmla="*/ 0 w 34"/>
              <a:gd name="T1" fmla="*/ 2147483647 h 8"/>
              <a:gd name="T2" fmla="*/ 2147483647 w 34"/>
              <a:gd name="T3" fmla="*/ 0 h 8"/>
              <a:gd name="T4" fmla="*/ 2147483647 w 34"/>
              <a:gd name="T5" fmla="*/ 0 h 8"/>
              <a:gd name="T6" fmla="*/ 2147483647 w 34"/>
              <a:gd name="T7" fmla="*/ 2147483647 h 8"/>
              <a:gd name="T8" fmla="*/ 2147483647 w 34"/>
              <a:gd name="T9" fmla="*/ 2147483647 h 8"/>
              <a:gd name="T10" fmla="*/ 2147483647 w 34"/>
              <a:gd name="T11" fmla="*/ 2147483647 h 8"/>
              <a:gd name="T12" fmla="*/ 2147483647 w 34"/>
              <a:gd name="T13" fmla="*/ 2147483647 h 8"/>
              <a:gd name="T14" fmla="*/ 2147483647 w 34"/>
              <a:gd name="T15" fmla="*/ 2147483647 h 8"/>
              <a:gd name="T16" fmla="*/ 2147483647 w 34"/>
              <a:gd name="T17" fmla="*/ 2147483647 h 8"/>
              <a:gd name="T18" fmla="*/ 2147483647 w 34"/>
              <a:gd name="T19" fmla="*/ 2147483647 h 8"/>
              <a:gd name="T20" fmla="*/ 0 w 34"/>
              <a:gd name="T21" fmla="*/ 214748364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8"/>
              <a:gd name="T35" fmla="*/ 34 w 34"/>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8">
                <a:moveTo>
                  <a:pt x="0" y="1"/>
                </a:moveTo>
                <a:cubicBezTo>
                  <a:pt x="9" y="0"/>
                  <a:pt x="9" y="0"/>
                  <a:pt x="9" y="0"/>
                </a:cubicBezTo>
                <a:cubicBezTo>
                  <a:pt x="16" y="0"/>
                  <a:pt x="16" y="0"/>
                  <a:pt x="16" y="0"/>
                </a:cubicBezTo>
                <a:cubicBezTo>
                  <a:pt x="20" y="1"/>
                  <a:pt x="20" y="1"/>
                  <a:pt x="20" y="1"/>
                </a:cubicBezTo>
                <a:cubicBezTo>
                  <a:pt x="23" y="3"/>
                  <a:pt x="23" y="3"/>
                  <a:pt x="23" y="3"/>
                </a:cubicBezTo>
                <a:cubicBezTo>
                  <a:pt x="31" y="5"/>
                  <a:pt x="31" y="5"/>
                  <a:pt x="31" y="5"/>
                </a:cubicBezTo>
                <a:cubicBezTo>
                  <a:pt x="34" y="8"/>
                  <a:pt x="34" y="8"/>
                  <a:pt x="34" y="8"/>
                </a:cubicBezTo>
                <a:cubicBezTo>
                  <a:pt x="26" y="7"/>
                  <a:pt x="26" y="7"/>
                  <a:pt x="26" y="7"/>
                </a:cubicBezTo>
                <a:cubicBezTo>
                  <a:pt x="19" y="6"/>
                  <a:pt x="19" y="6"/>
                  <a:pt x="19" y="6"/>
                </a:cubicBezTo>
                <a:cubicBezTo>
                  <a:pt x="19" y="6"/>
                  <a:pt x="10" y="4"/>
                  <a:pt x="8" y="4"/>
                </a:cubicBezTo>
                <a:cubicBezTo>
                  <a:pt x="7" y="3"/>
                  <a:pt x="0" y="1"/>
                  <a:pt x="0" y="1"/>
                </a:cubicBezTo>
                <a:close/>
              </a:path>
            </a:pathLst>
          </a:custGeom>
          <a:solidFill>
            <a:srgbClr val="00B050"/>
          </a:solidFill>
          <a:ln w="9525">
            <a:solidFill>
              <a:srgbClr val="FFFF00"/>
            </a:solidFill>
            <a:round/>
            <a:headEnd/>
            <a:tailEnd/>
          </a:ln>
        </p:spPr>
        <p:txBody>
          <a:bodyPr/>
          <a:lstStyle/>
          <a:p>
            <a:endParaRPr lang="ru-RU"/>
          </a:p>
        </p:txBody>
      </p:sp>
      <p:sp>
        <p:nvSpPr>
          <p:cNvPr id="18454" name="Freeform 1319"/>
          <p:cNvSpPr>
            <a:spLocks/>
          </p:cNvSpPr>
          <p:nvPr/>
        </p:nvSpPr>
        <p:spPr bwMode="auto">
          <a:xfrm>
            <a:off x="4500563" y="1400175"/>
            <a:ext cx="46037" cy="26988"/>
          </a:xfrm>
          <a:custGeom>
            <a:avLst/>
            <a:gdLst>
              <a:gd name="T0" fmla="*/ 0 w 60"/>
              <a:gd name="T1" fmla="*/ 2147483647 h 36"/>
              <a:gd name="T2" fmla="*/ 2147483647 w 60"/>
              <a:gd name="T3" fmla="*/ 0 h 36"/>
              <a:gd name="T4" fmla="*/ 2147483647 w 60"/>
              <a:gd name="T5" fmla="*/ 2147483647 h 36"/>
              <a:gd name="T6" fmla="*/ 2147483647 w 60"/>
              <a:gd name="T7" fmla="*/ 2147483647 h 36"/>
              <a:gd name="T8" fmla="*/ 2147483647 w 60"/>
              <a:gd name="T9" fmla="*/ 2147483647 h 36"/>
              <a:gd name="T10" fmla="*/ 2147483647 w 60"/>
              <a:gd name="T11" fmla="*/ 2147483647 h 36"/>
              <a:gd name="T12" fmla="*/ 0 w 60"/>
              <a:gd name="T13" fmla="*/ 2147483647 h 36"/>
              <a:gd name="T14" fmla="*/ 0 60000 65536"/>
              <a:gd name="T15" fmla="*/ 0 60000 65536"/>
              <a:gd name="T16" fmla="*/ 0 60000 65536"/>
              <a:gd name="T17" fmla="*/ 0 60000 65536"/>
              <a:gd name="T18" fmla="*/ 0 60000 65536"/>
              <a:gd name="T19" fmla="*/ 0 60000 65536"/>
              <a:gd name="T20" fmla="*/ 0 60000 65536"/>
              <a:gd name="T21" fmla="*/ 0 w 60"/>
              <a:gd name="T22" fmla="*/ 0 h 36"/>
              <a:gd name="T23" fmla="*/ 60 w 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36">
                <a:moveTo>
                  <a:pt x="0" y="12"/>
                </a:moveTo>
                <a:lnTo>
                  <a:pt x="36" y="0"/>
                </a:lnTo>
                <a:lnTo>
                  <a:pt x="60" y="6"/>
                </a:lnTo>
                <a:lnTo>
                  <a:pt x="60" y="18"/>
                </a:lnTo>
                <a:lnTo>
                  <a:pt x="54" y="36"/>
                </a:lnTo>
                <a:lnTo>
                  <a:pt x="30" y="24"/>
                </a:lnTo>
                <a:lnTo>
                  <a:pt x="0" y="12"/>
                </a:lnTo>
                <a:close/>
              </a:path>
            </a:pathLst>
          </a:custGeom>
          <a:solidFill>
            <a:srgbClr val="00B050"/>
          </a:solidFill>
          <a:ln w="9525">
            <a:solidFill>
              <a:srgbClr val="FFFF00"/>
            </a:solidFill>
            <a:round/>
            <a:headEnd/>
            <a:tailEnd/>
          </a:ln>
        </p:spPr>
        <p:txBody>
          <a:bodyPr/>
          <a:lstStyle/>
          <a:p>
            <a:endParaRPr lang="ru-RU"/>
          </a:p>
        </p:txBody>
      </p:sp>
      <p:sp>
        <p:nvSpPr>
          <p:cNvPr id="18455" name="Freeform 1320"/>
          <p:cNvSpPr>
            <a:spLocks/>
          </p:cNvSpPr>
          <p:nvPr/>
        </p:nvSpPr>
        <p:spPr bwMode="auto">
          <a:xfrm>
            <a:off x="4448175" y="1347788"/>
            <a:ext cx="19050" cy="36512"/>
          </a:xfrm>
          <a:custGeom>
            <a:avLst/>
            <a:gdLst>
              <a:gd name="T0" fmla="*/ 0 w 24"/>
              <a:gd name="T1" fmla="*/ 2147483647 h 48"/>
              <a:gd name="T2" fmla="*/ 2147483647 w 24"/>
              <a:gd name="T3" fmla="*/ 2147483647 h 48"/>
              <a:gd name="T4" fmla="*/ 2147483647 w 24"/>
              <a:gd name="T5" fmla="*/ 0 h 48"/>
              <a:gd name="T6" fmla="*/ 2147483647 w 24"/>
              <a:gd name="T7" fmla="*/ 2147483647 h 48"/>
              <a:gd name="T8" fmla="*/ 2147483647 w 24"/>
              <a:gd name="T9" fmla="*/ 2147483647 h 48"/>
              <a:gd name="T10" fmla="*/ 0 w 24"/>
              <a:gd name="T11" fmla="*/ 2147483647 h 48"/>
              <a:gd name="T12" fmla="*/ 0 60000 65536"/>
              <a:gd name="T13" fmla="*/ 0 60000 65536"/>
              <a:gd name="T14" fmla="*/ 0 60000 65536"/>
              <a:gd name="T15" fmla="*/ 0 60000 65536"/>
              <a:gd name="T16" fmla="*/ 0 60000 65536"/>
              <a:gd name="T17" fmla="*/ 0 60000 65536"/>
              <a:gd name="T18" fmla="*/ 0 w 24"/>
              <a:gd name="T19" fmla="*/ 0 h 48"/>
              <a:gd name="T20" fmla="*/ 24 w 2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24" h="48">
                <a:moveTo>
                  <a:pt x="0" y="48"/>
                </a:moveTo>
                <a:lnTo>
                  <a:pt x="6" y="6"/>
                </a:lnTo>
                <a:lnTo>
                  <a:pt x="18" y="0"/>
                </a:lnTo>
                <a:lnTo>
                  <a:pt x="24" y="24"/>
                </a:lnTo>
                <a:lnTo>
                  <a:pt x="24" y="48"/>
                </a:lnTo>
                <a:lnTo>
                  <a:pt x="0" y="48"/>
                </a:lnTo>
                <a:close/>
              </a:path>
            </a:pathLst>
          </a:custGeom>
          <a:solidFill>
            <a:srgbClr val="00B050"/>
          </a:solidFill>
          <a:ln w="9525">
            <a:solidFill>
              <a:srgbClr val="FFFF00"/>
            </a:solidFill>
            <a:round/>
            <a:headEnd/>
            <a:tailEnd/>
          </a:ln>
        </p:spPr>
        <p:txBody>
          <a:bodyPr/>
          <a:lstStyle/>
          <a:p>
            <a:endParaRPr lang="ru-RU"/>
          </a:p>
        </p:txBody>
      </p:sp>
      <p:sp>
        <p:nvSpPr>
          <p:cNvPr id="18456" name="Freeform 1321"/>
          <p:cNvSpPr>
            <a:spLocks/>
          </p:cNvSpPr>
          <p:nvPr/>
        </p:nvSpPr>
        <p:spPr bwMode="auto">
          <a:xfrm>
            <a:off x="4443413" y="1309688"/>
            <a:ext cx="23812" cy="28575"/>
          </a:xfrm>
          <a:custGeom>
            <a:avLst/>
            <a:gdLst>
              <a:gd name="T0" fmla="*/ 0 w 30"/>
              <a:gd name="T1" fmla="*/ 2147483647 h 37"/>
              <a:gd name="T2" fmla="*/ 2147483647 w 30"/>
              <a:gd name="T3" fmla="*/ 0 h 37"/>
              <a:gd name="T4" fmla="*/ 2147483647 w 30"/>
              <a:gd name="T5" fmla="*/ 2147483647 h 37"/>
              <a:gd name="T6" fmla="*/ 2147483647 w 30"/>
              <a:gd name="T7" fmla="*/ 2147483647 h 37"/>
              <a:gd name="T8" fmla="*/ 0 w 30"/>
              <a:gd name="T9" fmla="*/ 2147483647 h 37"/>
              <a:gd name="T10" fmla="*/ 0 60000 65536"/>
              <a:gd name="T11" fmla="*/ 0 60000 65536"/>
              <a:gd name="T12" fmla="*/ 0 60000 65536"/>
              <a:gd name="T13" fmla="*/ 0 60000 65536"/>
              <a:gd name="T14" fmla="*/ 0 60000 65536"/>
              <a:gd name="T15" fmla="*/ 0 w 30"/>
              <a:gd name="T16" fmla="*/ 0 h 37"/>
              <a:gd name="T17" fmla="*/ 30 w 30"/>
              <a:gd name="T18" fmla="*/ 37 h 37"/>
            </a:gdLst>
            <a:ahLst/>
            <a:cxnLst>
              <a:cxn ang="T10">
                <a:pos x="T0" y="T1"/>
              </a:cxn>
              <a:cxn ang="T11">
                <a:pos x="T2" y="T3"/>
              </a:cxn>
              <a:cxn ang="T12">
                <a:pos x="T4" y="T5"/>
              </a:cxn>
              <a:cxn ang="T13">
                <a:pos x="T6" y="T7"/>
              </a:cxn>
              <a:cxn ang="T14">
                <a:pos x="T8" y="T9"/>
              </a:cxn>
            </a:cxnLst>
            <a:rect l="T15" t="T16" r="T17" b="T18"/>
            <a:pathLst>
              <a:path w="30" h="37">
                <a:moveTo>
                  <a:pt x="0" y="12"/>
                </a:moveTo>
                <a:lnTo>
                  <a:pt x="24" y="0"/>
                </a:lnTo>
                <a:lnTo>
                  <a:pt x="30" y="24"/>
                </a:lnTo>
                <a:lnTo>
                  <a:pt x="24" y="37"/>
                </a:lnTo>
                <a:lnTo>
                  <a:pt x="0" y="12"/>
                </a:lnTo>
                <a:close/>
              </a:path>
            </a:pathLst>
          </a:custGeom>
          <a:solidFill>
            <a:srgbClr val="00B050"/>
          </a:solidFill>
          <a:ln w="9525">
            <a:solidFill>
              <a:srgbClr val="FFFF00"/>
            </a:solidFill>
            <a:round/>
            <a:headEnd/>
            <a:tailEnd/>
          </a:ln>
        </p:spPr>
        <p:txBody>
          <a:bodyPr/>
          <a:lstStyle/>
          <a:p>
            <a:endParaRPr lang="ru-RU"/>
          </a:p>
        </p:txBody>
      </p:sp>
      <p:sp>
        <p:nvSpPr>
          <p:cNvPr id="18457" name="Freeform 1322"/>
          <p:cNvSpPr>
            <a:spLocks/>
          </p:cNvSpPr>
          <p:nvPr/>
        </p:nvSpPr>
        <p:spPr bwMode="auto">
          <a:xfrm>
            <a:off x="4933950" y="1422400"/>
            <a:ext cx="23813" cy="4763"/>
          </a:xfrm>
          <a:custGeom>
            <a:avLst/>
            <a:gdLst>
              <a:gd name="T0" fmla="*/ 2147483647 w 30"/>
              <a:gd name="T1" fmla="*/ 0 h 6"/>
              <a:gd name="T2" fmla="*/ 2147483647 w 30"/>
              <a:gd name="T3" fmla="*/ 0 h 6"/>
              <a:gd name="T4" fmla="*/ 0 w 30"/>
              <a:gd name="T5" fmla="*/ 2147483647 h 6"/>
              <a:gd name="T6" fmla="*/ 2147483647 w 30"/>
              <a:gd name="T7" fmla="*/ 0 h 6"/>
              <a:gd name="T8" fmla="*/ 0 60000 65536"/>
              <a:gd name="T9" fmla="*/ 0 60000 65536"/>
              <a:gd name="T10" fmla="*/ 0 60000 65536"/>
              <a:gd name="T11" fmla="*/ 0 60000 65536"/>
              <a:gd name="T12" fmla="*/ 0 w 30"/>
              <a:gd name="T13" fmla="*/ 0 h 6"/>
              <a:gd name="T14" fmla="*/ 30 w 30"/>
              <a:gd name="T15" fmla="*/ 6 h 6"/>
            </a:gdLst>
            <a:ahLst/>
            <a:cxnLst>
              <a:cxn ang="T8">
                <a:pos x="T0" y="T1"/>
              </a:cxn>
              <a:cxn ang="T9">
                <a:pos x="T2" y="T3"/>
              </a:cxn>
              <a:cxn ang="T10">
                <a:pos x="T4" y="T5"/>
              </a:cxn>
              <a:cxn ang="T11">
                <a:pos x="T6" y="T7"/>
              </a:cxn>
            </a:cxnLst>
            <a:rect l="T12" t="T13" r="T14" b="T15"/>
            <a:pathLst>
              <a:path w="30" h="6">
                <a:moveTo>
                  <a:pt x="24" y="0"/>
                </a:moveTo>
                <a:lnTo>
                  <a:pt x="30" y="0"/>
                </a:lnTo>
                <a:lnTo>
                  <a:pt x="0" y="6"/>
                </a:lnTo>
                <a:lnTo>
                  <a:pt x="24" y="0"/>
                </a:lnTo>
                <a:close/>
              </a:path>
            </a:pathLst>
          </a:custGeom>
          <a:solidFill>
            <a:srgbClr val="00B050"/>
          </a:solidFill>
          <a:ln w="9525">
            <a:solidFill>
              <a:srgbClr val="FFFF00"/>
            </a:solidFill>
            <a:round/>
            <a:headEnd/>
            <a:tailEnd/>
          </a:ln>
        </p:spPr>
        <p:txBody>
          <a:bodyPr/>
          <a:lstStyle/>
          <a:p>
            <a:endParaRPr lang="ru-RU"/>
          </a:p>
        </p:txBody>
      </p:sp>
      <p:sp>
        <p:nvSpPr>
          <p:cNvPr id="18458" name="Rectangle 1323"/>
          <p:cNvSpPr>
            <a:spLocks noChangeArrowheads="1"/>
          </p:cNvSpPr>
          <p:nvPr/>
        </p:nvSpPr>
        <p:spPr bwMode="auto">
          <a:xfrm>
            <a:off x="4849813" y="1562100"/>
            <a:ext cx="0" cy="1588"/>
          </a:xfrm>
          <a:prstGeom prst="rect">
            <a:avLst/>
          </a:prstGeom>
          <a:solidFill>
            <a:srgbClr val="00B050"/>
          </a:solidFill>
          <a:ln w="9525">
            <a:solidFill>
              <a:srgbClr val="FFFF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latin typeface="Calibri" panose="020F0502020204030204" pitchFamily="34" charset="0"/>
            </a:endParaRPr>
          </a:p>
        </p:txBody>
      </p:sp>
      <p:sp>
        <p:nvSpPr>
          <p:cNvPr id="18459" name="Freeform 1324"/>
          <p:cNvSpPr>
            <a:spLocks/>
          </p:cNvSpPr>
          <p:nvPr/>
        </p:nvSpPr>
        <p:spPr bwMode="auto">
          <a:xfrm>
            <a:off x="4711700" y="1333500"/>
            <a:ext cx="277813" cy="107950"/>
          </a:xfrm>
          <a:custGeom>
            <a:avLst/>
            <a:gdLst>
              <a:gd name="T0" fmla="*/ 2147483647 w 59"/>
              <a:gd name="T1" fmla="*/ 2147483647 h 23"/>
              <a:gd name="T2" fmla="*/ 2147483647 w 59"/>
              <a:gd name="T3" fmla="*/ 2147483647 h 23"/>
              <a:gd name="T4" fmla="*/ 2147483647 w 59"/>
              <a:gd name="T5" fmla="*/ 2147483647 h 23"/>
              <a:gd name="T6" fmla="*/ 2147483647 w 59"/>
              <a:gd name="T7" fmla="*/ 2147483647 h 23"/>
              <a:gd name="T8" fmla="*/ 2147483647 w 59"/>
              <a:gd name="T9" fmla="*/ 2147483647 h 23"/>
              <a:gd name="T10" fmla="*/ 2147483647 w 59"/>
              <a:gd name="T11" fmla="*/ 2147483647 h 23"/>
              <a:gd name="T12" fmla="*/ 2147483647 w 59"/>
              <a:gd name="T13" fmla="*/ 2147483647 h 23"/>
              <a:gd name="T14" fmla="*/ 2147483647 w 59"/>
              <a:gd name="T15" fmla="*/ 2147483647 h 23"/>
              <a:gd name="T16" fmla="*/ 2147483647 w 59"/>
              <a:gd name="T17" fmla="*/ 2147483647 h 23"/>
              <a:gd name="T18" fmla="*/ 2147483647 w 59"/>
              <a:gd name="T19" fmla="*/ 2147483647 h 23"/>
              <a:gd name="T20" fmla="*/ 2147483647 w 59"/>
              <a:gd name="T21" fmla="*/ 2147483647 h 23"/>
              <a:gd name="T22" fmla="*/ 2147483647 w 59"/>
              <a:gd name="T23" fmla="*/ 2147483647 h 23"/>
              <a:gd name="T24" fmla="*/ 2147483647 w 59"/>
              <a:gd name="T25" fmla="*/ 0 h 23"/>
              <a:gd name="T26" fmla="*/ 2147483647 w 59"/>
              <a:gd name="T27" fmla="*/ 0 h 23"/>
              <a:gd name="T28" fmla="*/ 2147483647 w 59"/>
              <a:gd name="T29" fmla="*/ 2147483647 h 23"/>
              <a:gd name="T30" fmla="*/ 2147483647 w 59"/>
              <a:gd name="T31" fmla="*/ 2147483647 h 23"/>
              <a:gd name="T32" fmla="*/ 2147483647 w 59"/>
              <a:gd name="T33" fmla="*/ 2147483647 h 23"/>
              <a:gd name="T34" fmla="*/ 2147483647 w 59"/>
              <a:gd name="T35" fmla="*/ 2147483647 h 23"/>
              <a:gd name="T36" fmla="*/ 2147483647 w 59"/>
              <a:gd name="T37" fmla="*/ 2147483647 h 23"/>
              <a:gd name="T38" fmla="*/ 2147483647 w 59"/>
              <a:gd name="T39" fmla="*/ 0 h 23"/>
              <a:gd name="T40" fmla="*/ 2147483647 w 59"/>
              <a:gd name="T41" fmla="*/ 0 h 23"/>
              <a:gd name="T42" fmla="*/ 2147483647 w 59"/>
              <a:gd name="T43" fmla="*/ 0 h 23"/>
              <a:gd name="T44" fmla="*/ 2147483647 w 59"/>
              <a:gd name="T45" fmla="*/ 2147483647 h 23"/>
              <a:gd name="T46" fmla="*/ 2147483647 w 59"/>
              <a:gd name="T47" fmla="*/ 2147483647 h 23"/>
              <a:gd name="T48" fmla="*/ 2147483647 w 59"/>
              <a:gd name="T49" fmla="*/ 2147483647 h 23"/>
              <a:gd name="T50" fmla="*/ 2147483647 w 59"/>
              <a:gd name="T51" fmla="*/ 2147483647 h 23"/>
              <a:gd name="T52" fmla="*/ 2147483647 w 59"/>
              <a:gd name="T53" fmla="*/ 2147483647 h 23"/>
              <a:gd name="T54" fmla="*/ 2147483647 w 59"/>
              <a:gd name="T55" fmla="*/ 2147483647 h 23"/>
              <a:gd name="T56" fmla="*/ 2147483647 w 59"/>
              <a:gd name="T57" fmla="*/ 2147483647 h 23"/>
              <a:gd name="T58" fmla="*/ 0 w 59"/>
              <a:gd name="T59" fmla="*/ 2147483647 h 23"/>
              <a:gd name="T60" fmla="*/ 2147483647 w 59"/>
              <a:gd name="T61" fmla="*/ 2147483647 h 23"/>
              <a:gd name="T62" fmla="*/ 2147483647 w 59"/>
              <a:gd name="T63" fmla="*/ 2147483647 h 23"/>
              <a:gd name="T64" fmla="*/ 2147483647 w 59"/>
              <a:gd name="T65" fmla="*/ 2147483647 h 23"/>
              <a:gd name="T66" fmla="*/ 2147483647 w 59"/>
              <a:gd name="T67" fmla="*/ 2147483647 h 23"/>
              <a:gd name="T68" fmla="*/ 2147483647 w 59"/>
              <a:gd name="T69" fmla="*/ 2147483647 h 23"/>
              <a:gd name="T70" fmla="*/ 2147483647 w 59"/>
              <a:gd name="T71" fmla="*/ 2147483647 h 23"/>
              <a:gd name="T72" fmla="*/ 2147483647 w 59"/>
              <a:gd name="T73" fmla="*/ 2147483647 h 23"/>
              <a:gd name="T74" fmla="*/ 2147483647 w 59"/>
              <a:gd name="T75" fmla="*/ 2147483647 h 23"/>
              <a:gd name="T76" fmla="*/ 2147483647 w 59"/>
              <a:gd name="T77" fmla="*/ 2147483647 h 23"/>
              <a:gd name="T78" fmla="*/ 2147483647 w 59"/>
              <a:gd name="T79" fmla="*/ 2147483647 h 23"/>
              <a:gd name="T80" fmla="*/ 2147483647 w 59"/>
              <a:gd name="T81" fmla="*/ 2147483647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9"/>
              <a:gd name="T124" fmla="*/ 0 h 23"/>
              <a:gd name="T125" fmla="*/ 59 w 59"/>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9" h="23">
                <a:moveTo>
                  <a:pt x="34" y="20"/>
                </a:moveTo>
                <a:cubicBezTo>
                  <a:pt x="36" y="21"/>
                  <a:pt x="36" y="21"/>
                  <a:pt x="36" y="21"/>
                </a:cubicBezTo>
                <a:cubicBezTo>
                  <a:pt x="47" y="20"/>
                  <a:pt x="47" y="20"/>
                  <a:pt x="47" y="20"/>
                </a:cubicBezTo>
                <a:cubicBezTo>
                  <a:pt x="52" y="19"/>
                  <a:pt x="52" y="19"/>
                  <a:pt x="52" y="19"/>
                </a:cubicBezTo>
                <a:cubicBezTo>
                  <a:pt x="57" y="18"/>
                  <a:pt x="57" y="18"/>
                  <a:pt x="57" y="18"/>
                </a:cubicBezTo>
                <a:cubicBezTo>
                  <a:pt x="59" y="19"/>
                  <a:pt x="59" y="19"/>
                  <a:pt x="59" y="19"/>
                </a:cubicBezTo>
                <a:cubicBezTo>
                  <a:pt x="59" y="19"/>
                  <a:pt x="58" y="16"/>
                  <a:pt x="58" y="16"/>
                </a:cubicBezTo>
                <a:cubicBezTo>
                  <a:pt x="58" y="15"/>
                  <a:pt x="58" y="9"/>
                  <a:pt x="58" y="9"/>
                </a:cubicBezTo>
                <a:cubicBezTo>
                  <a:pt x="59" y="8"/>
                  <a:pt x="59" y="8"/>
                  <a:pt x="59" y="8"/>
                </a:cubicBezTo>
                <a:cubicBezTo>
                  <a:pt x="55" y="3"/>
                  <a:pt x="55" y="3"/>
                  <a:pt x="55" y="3"/>
                </a:cubicBezTo>
                <a:cubicBezTo>
                  <a:pt x="53" y="1"/>
                  <a:pt x="53" y="1"/>
                  <a:pt x="53" y="1"/>
                </a:cubicBezTo>
                <a:cubicBezTo>
                  <a:pt x="50" y="1"/>
                  <a:pt x="50" y="1"/>
                  <a:pt x="50" y="1"/>
                </a:cubicBezTo>
                <a:cubicBezTo>
                  <a:pt x="49" y="0"/>
                  <a:pt x="49" y="0"/>
                  <a:pt x="49" y="0"/>
                </a:cubicBezTo>
                <a:cubicBezTo>
                  <a:pt x="49" y="0"/>
                  <a:pt x="49" y="0"/>
                  <a:pt x="49" y="0"/>
                </a:cubicBezTo>
                <a:cubicBezTo>
                  <a:pt x="45" y="3"/>
                  <a:pt x="45" y="3"/>
                  <a:pt x="45" y="3"/>
                </a:cubicBezTo>
                <a:cubicBezTo>
                  <a:pt x="40" y="3"/>
                  <a:pt x="40" y="3"/>
                  <a:pt x="40" y="3"/>
                </a:cubicBezTo>
                <a:cubicBezTo>
                  <a:pt x="39" y="3"/>
                  <a:pt x="39" y="3"/>
                  <a:pt x="39" y="3"/>
                </a:cubicBezTo>
                <a:cubicBezTo>
                  <a:pt x="39" y="3"/>
                  <a:pt x="39" y="3"/>
                  <a:pt x="39" y="3"/>
                </a:cubicBezTo>
                <a:cubicBezTo>
                  <a:pt x="35" y="1"/>
                  <a:pt x="35" y="1"/>
                  <a:pt x="35" y="1"/>
                </a:cubicBezTo>
                <a:cubicBezTo>
                  <a:pt x="32" y="0"/>
                  <a:pt x="32" y="0"/>
                  <a:pt x="32" y="0"/>
                </a:cubicBezTo>
                <a:cubicBezTo>
                  <a:pt x="24" y="0"/>
                  <a:pt x="24" y="0"/>
                  <a:pt x="24" y="0"/>
                </a:cubicBezTo>
                <a:cubicBezTo>
                  <a:pt x="22" y="0"/>
                  <a:pt x="22" y="0"/>
                  <a:pt x="22" y="0"/>
                </a:cubicBezTo>
                <a:cubicBezTo>
                  <a:pt x="19" y="1"/>
                  <a:pt x="19" y="1"/>
                  <a:pt x="19" y="1"/>
                </a:cubicBezTo>
                <a:cubicBezTo>
                  <a:pt x="17" y="3"/>
                  <a:pt x="17" y="3"/>
                  <a:pt x="17" y="3"/>
                </a:cubicBezTo>
                <a:cubicBezTo>
                  <a:pt x="12" y="4"/>
                  <a:pt x="12" y="4"/>
                  <a:pt x="12" y="4"/>
                </a:cubicBezTo>
                <a:cubicBezTo>
                  <a:pt x="11" y="3"/>
                  <a:pt x="11" y="3"/>
                  <a:pt x="11" y="3"/>
                </a:cubicBezTo>
                <a:cubicBezTo>
                  <a:pt x="10" y="3"/>
                  <a:pt x="10" y="3"/>
                  <a:pt x="10" y="3"/>
                </a:cubicBezTo>
                <a:cubicBezTo>
                  <a:pt x="8" y="6"/>
                  <a:pt x="8" y="6"/>
                  <a:pt x="8" y="6"/>
                </a:cubicBezTo>
                <a:cubicBezTo>
                  <a:pt x="4" y="6"/>
                  <a:pt x="4" y="6"/>
                  <a:pt x="4" y="6"/>
                </a:cubicBezTo>
                <a:cubicBezTo>
                  <a:pt x="0" y="9"/>
                  <a:pt x="0" y="9"/>
                  <a:pt x="0" y="9"/>
                </a:cubicBezTo>
                <a:cubicBezTo>
                  <a:pt x="2" y="12"/>
                  <a:pt x="2" y="12"/>
                  <a:pt x="2" y="12"/>
                </a:cubicBezTo>
                <a:cubicBezTo>
                  <a:pt x="4" y="17"/>
                  <a:pt x="4" y="17"/>
                  <a:pt x="4" y="17"/>
                </a:cubicBezTo>
                <a:cubicBezTo>
                  <a:pt x="6" y="20"/>
                  <a:pt x="6" y="20"/>
                  <a:pt x="6" y="20"/>
                </a:cubicBezTo>
                <a:cubicBezTo>
                  <a:pt x="15" y="21"/>
                  <a:pt x="15" y="21"/>
                  <a:pt x="15" y="21"/>
                </a:cubicBezTo>
                <a:cubicBezTo>
                  <a:pt x="16" y="21"/>
                  <a:pt x="16" y="21"/>
                  <a:pt x="16" y="21"/>
                </a:cubicBezTo>
                <a:cubicBezTo>
                  <a:pt x="23" y="23"/>
                  <a:pt x="23" y="23"/>
                  <a:pt x="23" y="23"/>
                </a:cubicBezTo>
                <a:cubicBezTo>
                  <a:pt x="27" y="21"/>
                  <a:pt x="27" y="21"/>
                  <a:pt x="27" y="21"/>
                </a:cubicBezTo>
                <a:cubicBezTo>
                  <a:pt x="31" y="23"/>
                  <a:pt x="31" y="23"/>
                  <a:pt x="31" y="23"/>
                </a:cubicBezTo>
                <a:cubicBezTo>
                  <a:pt x="31" y="23"/>
                  <a:pt x="31" y="23"/>
                  <a:pt x="31" y="23"/>
                </a:cubicBezTo>
                <a:cubicBezTo>
                  <a:pt x="31" y="23"/>
                  <a:pt x="31" y="23"/>
                  <a:pt x="31" y="23"/>
                </a:cubicBezTo>
                <a:lnTo>
                  <a:pt x="34" y="20"/>
                </a:lnTo>
                <a:close/>
              </a:path>
            </a:pathLst>
          </a:custGeom>
          <a:solidFill>
            <a:srgbClr val="00B050"/>
          </a:solidFill>
          <a:ln w="9525">
            <a:solidFill>
              <a:srgbClr val="FFFF00"/>
            </a:solidFill>
            <a:round/>
            <a:headEnd/>
            <a:tailEnd/>
          </a:ln>
        </p:spPr>
        <p:txBody>
          <a:bodyPr/>
          <a:lstStyle/>
          <a:p>
            <a:endParaRPr lang="ru-RU"/>
          </a:p>
        </p:txBody>
      </p:sp>
      <p:sp>
        <p:nvSpPr>
          <p:cNvPr id="18460" name="Freeform 1325"/>
          <p:cNvSpPr>
            <a:spLocks/>
          </p:cNvSpPr>
          <p:nvPr/>
        </p:nvSpPr>
        <p:spPr bwMode="auto">
          <a:xfrm>
            <a:off x="4843463" y="1422400"/>
            <a:ext cx="107950" cy="88900"/>
          </a:xfrm>
          <a:custGeom>
            <a:avLst/>
            <a:gdLst>
              <a:gd name="T0" fmla="*/ 2147483647 w 139"/>
              <a:gd name="T1" fmla="*/ 2147483647 h 114"/>
              <a:gd name="T2" fmla="*/ 2147483647 w 139"/>
              <a:gd name="T3" fmla="*/ 2147483647 h 114"/>
              <a:gd name="T4" fmla="*/ 2147483647 w 139"/>
              <a:gd name="T5" fmla="*/ 2147483647 h 114"/>
              <a:gd name="T6" fmla="*/ 2147483647 w 139"/>
              <a:gd name="T7" fmla="*/ 2147483647 h 114"/>
              <a:gd name="T8" fmla="*/ 2147483647 w 139"/>
              <a:gd name="T9" fmla="*/ 2147483647 h 114"/>
              <a:gd name="T10" fmla="*/ 2147483647 w 139"/>
              <a:gd name="T11" fmla="*/ 2147483647 h 114"/>
              <a:gd name="T12" fmla="*/ 2147483647 w 139"/>
              <a:gd name="T13" fmla="*/ 0 h 114"/>
              <a:gd name="T14" fmla="*/ 2147483647 w 139"/>
              <a:gd name="T15" fmla="*/ 2147483647 h 114"/>
              <a:gd name="T16" fmla="*/ 2147483647 w 139"/>
              <a:gd name="T17" fmla="*/ 2147483647 h 114"/>
              <a:gd name="T18" fmla="*/ 2147483647 w 139"/>
              <a:gd name="T19" fmla="*/ 2147483647 h 114"/>
              <a:gd name="T20" fmla="*/ 2147483647 w 139"/>
              <a:gd name="T21" fmla="*/ 2147483647 h 114"/>
              <a:gd name="T22" fmla="*/ 2147483647 w 139"/>
              <a:gd name="T23" fmla="*/ 2147483647 h 114"/>
              <a:gd name="T24" fmla="*/ 2147483647 w 139"/>
              <a:gd name="T25" fmla="*/ 2147483647 h 114"/>
              <a:gd name="T26" fmla="*/ 0 w 139"/>
              <a:gd name="T27" fmla="*/ 2147483647 h 114"/>
              <a:gd name="T28" fmla="*/ 2147483647 w 139"/>
              <a:gd name="T29" fmla="*/ 2147483647 h 114"/>
              <a:gd name="T30" fmla="*/ 2147483647 w 139"/>
              <a:gd name="T31" fmla="*/ 2147483647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14"/>
              <a:gd name="T50" fmla="*/ 139 w 139"/>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14">
                <a:moveTo>
                  <a:pt x="25" y="114"/>
                </a:moveTo>
                <a:lnTo>
                  <a:pt x="61" y="96"/>
                </a:lnTo>
                <a:lnTo>
                  <a:pt x="73" y="90"/>
                </a:lnTo>
                <a:lnTo>
                  <a:pt x="115" y="66"/>
                </a:lnTo>
                <a:lnTo>
                  <a:pt x="127" y="24"/>
                </a:lnTo>
                <a:lnTo>
                  <a:pt x="139" y="6"/>
                </a:lnTo>
                <a:lnTo>
                  <a:pt x="139" y="0"/>
                </a:lnTo>
                <a:lnTo>
                  <a:pt x="115" y="6"/>
                </a:lnTo>
                <a:lnTo>
                  <a:pt x="49" y="12"/>
                </a:lnTo>
                <a:lnTo>
                  <a:pt x="37" y="6"/>
                </a:lnTo>
                <a:lnTo>
                  <a:pt x="19" y="24"/>
                </a:lnTo>
                <a:lnTo>
                  <a:pt x="25" y="48"/>
                </a:lnTo>
                <a:lnTo>
                  <a:pt x="0" y="102"/>
                </a:lnTo>
                <a:lnTo>
                  <a:pt x="13" y="102"/>
                </a:lnTo>
                <a:lnTo>
                  <a:pt x="25" y="114"/>
                </a:lnTo>
                <a:close/>
              </a:path>
            </a:pathLst>
          </a:custGeom>
          <a:solidFill>
            <a:srgbClr val="00B050"/>
          </a:solidFill>
          <a:ln w="9525">
            <a:solidFill>
              <a:srgbClr val="FFFF00"/>
            </a:solidFill>
            <a:round/>
            <a:headEnd/>
            <a:tailEnd/>
          </a:ln>
        </p:spPr>
        <p:txBody>
          <a:bodyPr/>
          <a:lstStyle/>
          <a:p>
            <a:endParaRPr lang="ru-RU"/>
          </a:p>
        </p:txBody>
      </p:sp>
      <p:sp>
        <p:nvSpPr>
          <p:cNvPr id="18461" name="Freeform 1326"/>
          <p:cNvSpPr>
            <a:spLocks/>
          </p:cNvSpPr>
          <p:nvPr/>
        </p:nvSpPr>
        <p:spPr bwMode="auto">
          <a:xfrm>
            <a:off x="4829175" y="1492250"/>
            <a:ext cx="76200" cy="69850"/>
          </a:xfrm>
          <a:custGeom>
            <a:avLst/>
            <a:gdLst>
              <a:gd name="T0" fmla="*/ 2147483647 w 97"/>
              <a:gd name="T1" fmla="*/ 2147483647 h 90"/>
              <a:gd name="T2" fmla="*/ 2147483647 w 97"/>
              <a:gd name="T3" fmla="*/ 0 h 90"/>
              <a:gd name="T4" fmla="*/ 2147483647 w 97"/>
              <a:gd name="T5" fmla="*/ 2147483647 h 90"/>
              <a:gd name="T6" fmla="*/ 2147483647 w 97"/>
              <a:gd name="T7" fmla="*/ 2147483647 h 90"/>
              <a:gd name="T8" fmla="*/ 2147483647 w 97"/>
              <a:gd name="T9" fmla="*/ 2147483647 h 90"/>
              <a:gd name="T10" fmla="*/ 2147483647 w 97"/>
              <a:gd name="T11" fmla="*/ 2147483647 h 90"/>
              <a:gd name="T12" fmla="*/ 2147483647 w 97"/>
              <a:gd name="T13" fmla="*/ 2147483647 h 90"/>
              <a:gd name="T14" fmla="*/ 0 w 97"/>
              <a:gd name="T15" fmla="*/ 2147483647 h 90"/>
              <a:gd name="T16" fmla="*/ 2147483647 w 97"/>
              <a:gd name="T17" fmla="*/ 2147483647 h 90"/>
              <a:gd name="T18" fmla="*/ 2147483647 w 97"/>
              <a:gd name="T19" fmla="*/ 2147483647 h 90"/>
              <a:gd name="T20" fmla="*/ 2147483647 w 97"/>
              <a:gd name="T21" fmla="*/ 2147483647 h 90"/>
              <a:gd name="T22" fmla="*/ 2147483647 w 97"/>
              <a:gd name="T23" fmla="*/ 2147483647 h 90"/>
              <a:gd name="T24" fmla="*/ 2147483647 w 97"/>
              <a:gd name="T25" fmla="*/ 2147483647 h 90"/>
              <a:gd name="T26" fmla="*/ 2147483647 w 97"/>
              <a:gd name="T27" fmla="*/ 2147483647 h 90"/>
              <a:gd name="T28" fmla="*/ 2147483647 w 97"/>
              <a:gd name="T29" fmla="*/ 2147483647 h 90"/>
              <a:gd name="T30" fmla="*/ 2147483647 w 97"/>
              <a:gd name="T31" fmla="*/ 2147483647 h 90"/>
              <a:gd name="T32" fmla="*/ 2147483647 w 97"/>
              <a:gd name="T33" fmla="*/ 2147483647 h 90"/>
              <a:gd name="T34" fmla="*/ 2147483647 w 97"/>
              <a:gd name="T35" fmla="*/ 2147483647 h 90"/>
              <a:gd name="T36" fmla="*/ 2147483647 w 97"/>
              <a:gd name="T37" fmla="*/ 2147483647 h 90"/>
              <a:gd name="T38" fmla="*/ 2147483647 w 97"/>
              <a:gd name="T39" fmla="*/ 2147483647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7"/>
              <a:gd name="T61" fmla="*/ 0 h 90"/>
              <a:gd name="T62" fmla="*/ 97 w 97"/>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7" h="90">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close/>
              </a:path>
            </a:pathLst>
          </a:custGeom>
          <a:solidFill>
            <a:srgbClr val="00B050"/>
          </a:solidFill>
          <a:ln w="9525">
            <a:solidFill>
              <a:srgbClr val="FFFF00"/>
            </a:solidFill>
            <a:round/>
            <a:headEnd/>
            <a:tailEnd/>
          </a:ln>
        </p:spPr>
        <p:txBody>
          <a:bodyPr/>
          <a:lstStyle/>
          <a:p>
            <a:endParaRPr lang="ru-RU"/>
          </a:p>
        </p:txBody>
      </p:sp>
      <p:sp>
        <p:nvSpPr>
          <p:cNvPr id="18462" name="Freeform 1327"/>
          <p:cNvSpPr>
            <a:spLocks/>
          </p:cNvSpPr>
          <p:nvPr/>
        </p:nvSpPr>
        <p:spPr bwMode="auto">
          <a:xfrm>
            <a:off x="4829175" y="1492250"/>
            <a:ext cx="76200" cy="69850"/>
          </a:xfrm>
          <a:custGeom>
            <a:avLst/>
            <a:gdLst>
              <a:gd name="T0" fmla="*/ 2147483647 w 97"/>
              <a:gd name="T1" fmla="*/ 2147483647 h 90"/>
              <a:gd name="T2" fmla="*/ 2147483647 w 97"/>
              <a:gd name="T3" fmla="*/ 0 h 90"/>
              <a:gd name="T4" fmla="*/ 2147483647 w 97"/>
              <a:gd name="T5" fmla="*/ 2147483647 h 90"/>
              <a:gd name="T6" fmla="*/ 2147483647 w 97"/>
              <a:gd name="T7" fmla="*/ 2147483647 h 90"/>
              <a:gd name="T8" fmla="*/ 2147483647 w 97"/>
              <a:gd name="T9" fmla="*/ 2147483647 h 90"/>
              <a:gd name="T10" fmla="*/ 2147483647 w 97"/>
              <a:gd name="T11" fmla="*/ 2147483647 h 90"/>
              <a:gd name="T12" fmla="*/ 2147483647 w 97"/>
              <a:gd name="T13" fmla="*/ 2147483647 h 90"/>
              <a:gd name="T14" fmla="*/ 0 w 97"/>
              <a:gd name="T15" fmla="*/ 2147483647 h 90"/>
              <a:gd name="T16" fmla="*/ 2147483647 w 97"/>
              <a:gd name="T17" fmla="*/ 2147483647 h 90"/>
              <a:gd name="T18" fmla="*/ 2147483647 w 97"/>
              <a:gd name="T19" fmla="*/ 2147483647 h 90"/>
              <a:gd name="T20" fmla="*/ 2147483647 w 97"/>
              <a:gd name="T21" fmla="*/ 2147483647 h 90"/>
              <a:gd name="T22" fmla="*/ 2147483647 w 97"/>
              <a:gd name="T23" fmla="*/ 2147483647 h 90"/>
              <a:gd name="T24" fmla="*/ 2147483647 w 97"/>
              <a:gd name="T25" fmla="*/ 2147483647 h 90"/>
              <a:gd name="T26" fmla="*/ 2147483647 w 97"/>
              <a:gd name="T27" fmla="*/ 2147483647 h 90"/>
              <a:gd name="T28" fmla="*/ 2147483647 w 97"/>
              <a:gd name="T29" fmla="*/ 2147483647 h 90"/>
              <a:gd name="T30" fmla="*/ 2147483647 w 97"/>
              <a:gd name="T31" fmla="*/ 2147483647 h 90"/>
              <a:gd name="T32" fmla="*/ 2147483647 w 97"/>
              <a:gd name="T33" fmla="*/ 2147483647 h 90"/>
              <a:gd name="T34" fmla="*/ 2147483647 w 97"/>
              <a:gd name="T35" fmla="*/ 2147483647 h 90"/>
              <a:gd name="T36" fmla="*/ 2147483647 w 97"/>
              <a:gd name="T37" fmla="*/ 2147483647 h 90"/>
              <a:gd name="T38" fmla="*/ 2147483647 w 97"/>
              <a:gd name="T39" fmla="*/ 2147483647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7"/>
              <a:gd name="T61" fmla="*/ 0 h 90"/>
              <a:gd name="T62" fmla="*/ 97 w 97"/>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7" h="90">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path>
            </a:pathLst>
          </a:custGeom>
          <a:solidFill>
            <a:srgbClr val="00B050"/>
          </a:solidFill>
          <a:ln w="9525">
            <a:solidFill>
              <a:srgbClr val="FFFF00"/>
            </a:solidFill>
            <a:round/>
            <a:headEnd/>
            <a:tailEnd/>
          </a:ln>
        </p:spPr>
        <p:txBody>
          <a:bodyPr/>
          <a:lstStyle/>
          <a:p>
            <a:endParaRPr lang="ru-RU"/>
          </a:p>
        </p:txBody>
      </p:sp>
      <p:sp>
        <p:nvSpPr>
          <p:cNvPr id="18463" name="Freeform 1328"/>
          <p:cNvSpPr>
            <a:spLocks/>
          </p:cNvSpPr>
          <p:nvPr/>
        </p:nvSpPr>
        <p:spPr bwMode="auto">
          <a:xfrm>
            <a:off x="5092700" y="1624013"/>
            <a:ext cx="71438" cy="46037"/>
          </a:xfrm>
          <a:custGeom>
            <a:avLst/>
            <a:gdLst>
              <a:gd name="T0" fmla="*/ 2147483647 w 90"/>
              <a:gd name="T1" fmla="*/ 2147483647 h 60"/>
              <a:gd name="T2" fmla="*/ 2147483647 w 90"/>
              <a:gd name="T3" fmla="*/ 2147483647 h 60"/>
              <a:gd name="T4" fmla="*/ 2147483647 w 90"/>
              <a:gd name="T5" fmla="*/ 2147483647 h 60"/>
              <a:gd name="T6" fmla="*/ 2147483647 w 90"/>
              <a:gd name="T7" fmla="*/ 2147483647 h 60"/>
              <a:gd name="T8" fmla="*/ 2147483647 w 90"/>
              <a:gd name="T9" fmla="*/ 0 h 60"/>
              <a:gd name="T10" fmla="*/ 2147483647 w 90"/>
              <a:gd name="T11" fmla="*/ 2147483647 h 60"/>
              <a:gd name="T12" fmla="*/ 2147483647 w 90"/>
              <a:gd name="T13" fmla="*/ 2147483647 h 60"/>
              <a:gd name="T14" fmla="*/ 0 w 90"/>
              <a:gd name="T15" fmla="*/ 2147483647 h 60"/>
              <a:gd name="T16" fmla="*/ 2147483647 w 9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0"/>
              <a:gd name="T29" fmla="*/ 90 w 9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0">
                <a:moveTo>
                  <a:pt x="18" y="48"/>
                </a:moveTo>
                <a:lnTo>
                  <a:pt x="66" y="60"/>
                </a:lnTo>
                <a:lnTo>
                  <a:pt x="78" y="30"/>
                </a:lnTo>
                <a:lnTo>
                  <a:pt x="90" y="24"/>
                </a:lnTo>
                <a:lnTo>
                  <a:pt x="84" y="0"/>
                </a:lnTo>
                <a:lnTo>
                  <a:pt x="30" y="18"/>
                </a:lnTo>
                <a:lnTo>
                  <a:pt x="6" y="6"/>
                </a:lnTo>
                <a:lnTo>
                  <a:pt x="0" y="24"/>
                </a:lnTo>
                <a:lnTo>
                  <a:pt x="18" y="48"/>
                </a:lnTo>
                <a:close/>
              </a:path>
            </a:pathLst>
          </a:custGeom>
          <a:solidFill>
            <a:srgbClr val="00B050"/>
          </a:solidFill>
          <a:ln w="9525">
            <a:solidFill>
              <a:srgbClr val="FFFF00"/>
            </a:solidFill>
            <a:round/>
            <a:headEnd/>
            <a:tailEnd/>
          </a:ln>
        </p:spPr>
        <p:txBody>
          <a:bodyPr/>
          <a:lstStyle/>
          <a:p>
            <a:endParaRPr lang="ru-RU"/>
          </a:p>
        </p:txBody>
      </p:sp>
      <p:sp>
        <p:nvSpPr>
          <p:cNvPr id="18464" name="Freeform 1329"/>
          <p:cNvSpPr>
            <a:spLocks/>
          </p:cNvSpPr>
          <p:nvPr/>
        </p:nvSpPr>
        <p:spPr bwMode="auto">
          <a:xfrm>
            <a:off x="5103813" y="1641475"/>
            <a:ext cx="112712" cy="131763"/>
          </a:xfrm>
          <a:custGeom>
            <a:avLst/>
            <a:gdLst>
              <a:gd name="T0" fmla="*/ 2147483647 w 24"/>
              <a:gd name="T1" fmla="*/ 2147483647 h 28"/>
              <a:gd name="T2" fmla="*/ 2147483647 w 24"/>
              <a:gd name="T3" fmla="*/ 2147483647 h 28"/>
              <a:gd name="T4" fmla="*/ 2147483647 w 24"/>
              <a:gd name="T5" fmla="*/ 2147483647 h 28"/>
              <a:gd name="T6" fmla="*/ 2147483647 w 24"/>
              <a:gd name="T7" fmla="*/ 2147483647 h 28"/>
              <a:gd name="T8" fmla="*/ 0 w 24"/>
              <a:gd name="T9" fmla="*/ 2147483647 h 28"/>
              <a:gd name="T10" fmla="*/ 2147483647 w 24"/>
              <a:gd name="T11" fmla="*/ 2147483647 h 28"/>
              <a:gd name="T12" fmla="*/ 2147483647 w 24"/>
              <a:gd name="T13" fmla="*/ 2147483647 h 28"/>
              <a:gd name="T14" fmla="*/ 2147483647 w 24"/>
              <a:gd name="T15" fmla="*/ 2147483647 h 28"/>
              <a:gd name="T16" fmla="*/ 2147483647 w 24"/>
              <a:gd name="T17" fmla="*/ 2147483647 h 28"/>
              <a:gd name="T18" fmla="*/ 2147483647 w 24"/>
              <a:gd name="T19" fmla="*/ 2147483647 h 28"/>
              <a:gd name="T20" fmla="*/ 2147483647 w 24"/>
              <a:gd name="T21" fmla="*/ 2147483647 h 28"/>
              <a:gd name="T22" fmla="*/ 2147483647 w 24"/>
              <a:gd name="T23" fmla="*/ 2147483647 h 28"/>
              <a:gd name="T24" fmla="*/ 2147483647 w 24"/>
              <a:gd name="T25" fmla="*/ 0 h 28"/>
              <a:gd name="T26" fmla="*/ 2147483647 w 24"/>
              <a:gd name="T27" fmla="*/ 0 h 28"/>
              <a:gd name="T28" fmla="*/ 2147483647 w 24"/>
              <a:gd name="T29" fmla="*/ 2147483647 h 28"/>
              <a:gd name="T30" fmla="*/ 2147483647 w 24"/>
              <a:gd name="T31" fmla="*/ 2147483647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8"/>
              <a:gd name="T50" fmla="*/ 24 w 24"/>
              <a:gd name="T51" fmla="*/ 28 h 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8">
                <a:moveTo>
                  <a:pt x="9" y="6"/>
                </a:moveTo>
                <a:cubicBezTo>
                  <a:pt x="10" y="6"/>
                  <a:pt x="10" y="6"/>
                  <a:pt x="10" y="6"/>
                </a:cubicBezTo>
                <a:cubicBezTo>
                  <a:pt x="9" y="13"/>
                  <a:pt x="9" y="13"/>
                  <a:pt x="9" y="13"/>
                </a:cubicBezTo>
                <a:cubicBezTo>
                  <a:pt x="4" y="17"/>
                  <a:pt x="4" y="17"/>
                  <a:pt x="4" y="17"/>
                </a:cubicBezTo>
                <a:cubicBezTo>
                  <a:pt x="4" y="17"/>
                  <a:pt x="3" y="18"/>
                  <a:pt x="0" y="18"/>
                </a:cubicBezTo>
                <a:cubicBezTo>
                  <a:pt x="1" y="21"/>
                  <a:pt x="1" y="21"/>
                  <a:pt x="1" y="21"/>
                </a:cubicBezTo>
                <a:cubicBezTo>
                  <a:pt x="4" y="28"/>
                  <a:pt x="4" y="28"/>
                  <a:pt x="4" y="28"/>
                </a:cubicBezTo>
                <a:cubicBezTo>
                  <a:pt x="11" y="23"/>
                  <a:pt x="11" y="23"/>
                  <a:pt x="11" y="23"/>
                </a:cubicBezTo>
                <a:cubicBezTo>
                  <a:pt x="17" y="15"/>
                  <a:pt x="17" y="15"/>
                  <a:pt x="17" y="15"/>
                </a:cubicBezTo>
                <a:cubicBezTo>
                  <a:pt x="20" y="11"/>
                  <a:pt x="20" y="11"/>
                  <a:pt x="20" y="11"/>
                </a:cubicBezTo>
                <a:cubicBezTo>
                  <a:pt x="24" y="7"/>
                  <a:pt x="24" y="7"/>
                  <a:pt x="24" y="7"/>
                </a:cubicBezTo>
                <a:cubicBezTo>
                  <a:pt x="16" y="1"/>
                  <a:pt x="16" y="1"/>
                  <a:pt x="16" y="1"/>
                </a:cubicBezTo>
                <a:cubicBezTo>
                  <a:pt x="13" y="0"/>
                  <a:pt x="13" y="0"/>
                  <a:pt x="13" y="0"/>
                </a:cubicBezTo>
                <a:cubicBezTo>
                  <a:pt x="13" y="0"/>
                  <a:pt x="13" y="0"/>
                  <a:pt x="13" y="0"/>
                </a:cubicBezTo>
                <a:cubicBezTo>
                  <a:pt x="11" y="1"/>
                  <a:pt x="11" y="1"/>
                  <a:pt x="11" y="1"/>
                </a:cubicBezTo>
                <a:lnTo>
                  <a:pt x="9" y="6"/>
                </a:lnTo>
                <a:close/>
              </a:path>
            </a:pathLst>
          </a:custGeom>
          <a:solidFill>
            <a:srgbClr val="00B050"/>
          </a:solidFill>
          <a:ln w="9525">
            <a:solidFill>
              <a:srgbClr val="FFFF00"/>
            </a:solidFill>
            <a:round/>
            <a:headEnd/>
            <a:tailEnd/>
          </a:ln>
        </p:spPr>
        <p:txBody>
          <a:bodyPr/>
          <a:lstStyle/>
          <a:p>
            <a:endParaRPr lang="ru-RU"/>
          </a:p>
        </p:txBody>
      </p:sp>
      <p:sp>
        <p:nvSpPr>
          <p:cNvPr id="18465" name="Freeform 1330"/>
          <p:cNvSpPr>
            <a:spLocks/>
          </p:cNvSpPr>
          <p:nvPr/>
        </p:nvSpPr>
        <p:spPr bwMode="auto">
          <a:xfrm>
            <a:off x="4962525" y="1725613"/>
            <a:ext cx="158750" cy="100012"/>
          </a:xfrm>
          <a:custGeom>
            <a:avLst/>
            <a:gdLst>
              <a:gd name="T0" fmla="*/ 2147483647 w 34"/>
              <a:gd name="T1" fmla="*/ 0 h 21"/>
              <a:gd name="T2" fmla="*/ 2147483647 w 34"/>
              <a:gd name="T3" fmla="*/ 2147483647 h 21"/>
              <a:gd name="T4" fmla="*/ 2147483647 w 34"/>
              <a:gd name="T5" fmla="*/ 2147483647 h 21"/>
              <a:gd name="T6" fmla="*/ 2147483647 w 34"/>
              <a:gd name="T7" fmla="*/ 2147483647 h 21"/>
              <a:gd name="T8" fmla="*/ 0 w 34"/>
              <a:gd name="T9" fmla="*/ 2147483647 h 21"/>
              <a:gd name="T10" fmla="*/ 2147483647 w 34"/>
              <a:gd name="T11" fmla="*/ 2147483647 h 21"/>
              <a:gd name="T12" fmla="*/ 2147483647 w 34"/>
              <a:gd name="T13" fmla="*/ 2147483647 h 21"/>
              <a:gd name="T14" fmla="*/ 2147483647 w 34"/>
              <a:gd name="T15" fmla="*/ 2147483647 h 21"/>
              <a:gd name="T16" fmla="*/ 2147483647 w 34"/>
              <a:gd name="T17" fmla="*/ 2147483647 h 21"/>
              <a:gd name="T18" fmla="*/ 2147483647 w 34"/>
              <a:gd name="T19" fmla="*/ 2147483647 h 21"/>
              <a:gd name="T20" fmla="*/ 2147483647 w 34"/>
              <a:gd name="T21" fmla="*/ 2147483647 h 21"/>
              <a:gd name="T22" fmla="*/ 2147483647 w 34"/>
              <a:gd name="T23" fmla="*/ 2147483647 h 21"/>
              <a:gd name="T24" fmla="*/ 2147483647 w 34"/>
              <a:gd name="T25" fmla="*/ 2147483647 h 21"/>
              <a:gd name="T26" fmla="*/ 2147483647 w 34"/>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21"/>
              <a:gd name="T44" fmla="*/ 34 w 34"/>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21">
                <a:moveTo>
                  <a:pt x="30" y="0"/>
                </a:moveTo>
                <a:cubicBezTo>
                  <a:pt x="25" y="2"/>
                  <a:pt x="18" y="3"/>
                  <a:pt x="18" y="4"/>
                </a:cubicBezTo>
                <a:cubicBezTo>
                  <a:pt x="16" y="5"/>
                  <a:pt x="14" y="7"/>
                  <a:pt x="14" y="7"/>
                </a:cubicBezTo>
                <a:cubicBezTo>
                  <a:pt x="3" y="7"/>
                  <a:pt x="3" y="7"/>
                  <a:pt x="3" y="7"/>
                </a:cubicBezTo>
                <a:cubicBezTo>
                  <a:pt x="0" y="8"/>
                  <a:pt x="0" y="8"/>
                  <a:pt x="0" y="8"/>
                </a:cubicBezTo>
                <a:cubicBezTo>
                  <a:pt x="1" y="12"/>
                  <a:pt x="1" y="12"/>
                  <a:pt x="1" y="12"/>
                </a:cubicBezTo>
                <a:cubicBezTo>
                  <a:pt x="5" y="21"/>
                  <a:pt x="5" y="21"/>
                  <a:pt x="5" y="21"/>
                </a:cubicBezTo>
                <a:cubicBezTo>
                  <a:pt x="12" y="19"/>
                  <a:pt x="12" y="19"/>
                  <a:pt x="12" y="19"/>
                </a:cubicBezTo>
                <a:cubicBezTo>
                  <a:pt x="15" y="19"/>
                  <a:pt x="15" y="19"/>
                  <a:pt x="15" y="19"/>
                </a:cubicBezTo>
                <a:cubicBezTo>
                  <a:pt x="19" y="15"/>
                  <a:pt x="19" y="15"/>
                  <a:pt x="19" y="15"/>
                </a:cubicBezTo>
                <a:cubicBezTo>
                  <a:pt x="25" y="13"/>
                  <a:pt x="25" y="13"/>
                  <a:pt x="25" y="13"/>
                </a:cubicBezTo>
                <a:cubicBezTo>
                  <a:pt x="34" y="10"/>
                  <a:pt x="34" y="10"/>
                  <a:pt x="34" y="10"/>
                </a:cubicBezTo>
                <a:cubicBezTo>
                  <a:pt x="31" y="3"/>
                  <a:pt x="31" y="3"/>
                  <a:pt x="31" y="3"/>
                </a:cubicBezTo>
                <a:lnTo>
                  <a:pt x="30" y="0"/>
                </a:lnTo>
                <a:close/>
              </a:path>
            </a:pathLst>
          </a:custGeom>
          <a:solidFill>
            <a:srgbClr val="00B050"/>
          </a:solidFill>
          <a:ln w="9525">
            <a:solidFill>
              <a:srgbClr val="FFFF00"/>
            </a:solidFill>
            <a:round/>
            <a:headEnd/>
            <a:tailEnd/>
          </a:ln>
        </p:spPr>
        <p:txBody>
          <a:bodyPr/>
          <a:lstStyle/>
          <a:p>
            <a:endParaRPr lang="ru-RU"/>
          </a:p>
        </p:txBody>
      </p:sp>
      <p:sp>
        <p:nvSpPr>
          <p:cNvPr id="18466" name="Freeform 1331"/>
          <p:cNvSpPr>
            <a:spLocks/>
          </p:cNvSpPr>
          <p:nvPr/>
        </p:nvSpPr>
        <p:spPr bwMode="auto">
          <a:xfrm>
            <a:off x="4849813" y="1511300"/>
            <a:ext cx="295275" cy="252413"/>
          </a:xfrm>
          <a:custGeom>
            <a:avLst/>
            <a:gdLst>
              <a:gd name="T0" fmla="*/ 2147483647 w 63"/>
              <a:gd name="T1" fmla="*/ 2147483647 h 54"/>
              <a:gd name="T2" fmla="*/ 2147483647 w 63"/>
              <a:gd name="T3" fmla="*/ 2147483647 h 54"/>
              <a:gd name="T4" fmla="*/ 2147483647 w 63"/>
              <a:gd name="T5" fmla="*/ 2147483647 h 54"/>
              <a:gd name="T6" fmla="*/ 2147483647 w 63"/>
              <a:gd name="T7" fmla="*/ 2147483647 h 54"/>
              <a:gd name="T8" fmla="*/ 2147483647 w 63"/>
              <a:gd name="T9" fmla="*/ 2147483647 h 54"/>
              <a:gd name="T10" fmla="*/ 2147483647 w 63"/>
              <a:gd name="T11" fmla="*/ 2147483647 h 54"/>
              <a:gd name="T12" fmla="*/ 2147483647 w 63"/>
              <a:gd name="T13" fmla="*/ 2147483647 h 54"/>
              <a:gd name="T14" fmla="*/ 2147483647 w 63"/>
              <a:gd name="T15" fmla="*/ 2147483647 h 54"/>
              <a:gd name="T16" fmla="*/ 2147483647 w 63"/>
              <a:gd name="T17" fmla="*/ 2147483647 h 54"/>
              <a:gd name="T18" fmla="*/ 2147483647 w 63"/>
              <a:gd name="T19" fmla="*/ 2147483647 h 54"/>
              <a:gd name="T20" fmla="*/ 2147483647 w 63"/>
              <a:gd name="T21" fmla="*/ 2147483647 h 54"/>
              <a:gd name="T22" fmla="*/ 2147483647 w 63"/>
              <a:gd name="T23" fmla="*/ 2147483647 h 54"/>
              <a:gd name="T24" fmla="*/ 2147483647 w 63"/>
              <a:gd name="T25" fmla="*/ 2147483647 h 54"/>
              <a:gd name="T26" fmla="*/ 2147483647 w 63"/>
              <a:gd name="T27" fmla="*/ 2147483647 h 54"/>
              <a:gd name="T28" fmla="*/ 2147483647 w 63"/>
              <a:gd name="T29" fmla="*/ 0 h 54"/>
              <a:gd name="T30" fmla="*/ 2147483647 w 63"/>
              <a:gd name="T31" fmla="*/ 0 h 54"/>
              <a:gd name="T32" fmla="*/ 2147483647 w 63"/>
              <a:gd name="T33" fmla="*/ 2147483647 h 54"/>
              <a:gd name="T34" fmla="*/ 2147483647 w 63"/>
              <a:gd name="T35" fmla="*/ 2147483647 h 54"/>
              <a:gd name="T36" fmla="*/ 2147483647 w 63"/>
              <a:gd name="T37" fmla="*/ 2147483647 h 54"/>
              <a:gd name="T38" fmla="*/ 2147483647 w 63"/>
              <a:gd name="T39" fmla="*/ 2147483647 h 54"/>
              <a:gd name="T40" fmla="*/ 2147483647 w 63"/>
              <a:gd name="T41" fmla="*/ 2147483647 h 54"/>
              <a:gd name="T42" fmla="*/ 2147483647 w 63"/>
              <a:gd name="T43" fmla="*/ 2147483647 h 54"/>
              <a:gd name="T44" fmla="*/ 0 w 63"/>
              <a:gd name="T45" fmla="*/ 2147483647 h 54"/>
              <a:gd name="T46" fmla="*/ 2147483647 w 63"/>
              <a:gd name="T47" fmla="*/ 2147483647 h 54"/>
              <a:gd name="T48" fmla="*/ 2147483647 w 63"/>
              <a:gd name="T49" fmla="*/ 2147483647 h 54"/>
              <a:gd name="T50" fmla="*/ 2147483647 w 63"/>
              <a:gd name="T51" fmla="*/ 2147483647 h 54"/>
              <a:gd name="T52" fmla="*/ 2147483647 w 63"/>
              <a:gd name="T53" fmla="*/ 2147483647 h 54"/>
              <a:gd name="T54" fmla="*/ 2147483647 w 63"/>
              <a:gd name="T55" fmla="*/ 2147483647 h 54"/>
              <a:gd name="T56" fmla="*/ 2147483647 w 63"/>
              <a:gd name="T57" fmla="*/ 2147483647 h 54"/>
              <a:gd name="T58" fmla="*/ 2147483647 w 63"/>
              <a:gd name="T59" fmla="*/ 2147483647 h 54"/>
              <a:gd name="T60" fmla="*/ 2147483647 w 63"/>
              <a:gd name="T61" fmla="*/ 2147483647 h 54"/>
              <a:gd name="T62" fmla="*/ 2147483647 w 63"/>
              <a:gd name="T63" fmla="*/ 2147483647 h 54"/>
              <a:gd name="T64" fmla="*/ 2147483647 w 63"/>
              <a:gd name="T65" fmla="*/ 2147483647 h 54"/>
              <a:gd name="T66" fmla="*/ 2147483647 w 63"/>
              <a:gd name="T67" fmla="*/ 2147483647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54"/>
              <a:gd name="T104" fmla="*/ 63 w 63"/>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54">
                <a:moveTo>
                  <a:pt x="63" y="34"/>
                </a:moveTo>
                <a:cubicBezTo>
                  <a:pt x="55" y="32"/>
                  <a:pt x="55" y="32"/>
                  <a:pt x="55" y="32"/>
                </a:cubicBezTo>
                <a:cubicBezTo>
                  <a:pt x="52" y="28"/>
                  <a:pt x="52" y="28"/>
                  <a:pt x="52" y="28"/>
                </a:cubicBezTo>
                <a:cubicBezTo>
                  <a:pt x="53" y="25"/>
                  <a:pt x="53" y="25"/>
                  <a:pt x="53" y="25"/>
                </a:cubicBezTo>
                <a:cubicBezTo>
                  <a:pt x="52" y="25"/>
                  <a:pt x="52" y="25"/>
                  <a:pt x="52" y="25"/>
                </a:cubicBezTo>
                <a:cubicBezTo>
                  <a:pt x="48" y="23"/>
                  <a:pt x="48" y="23"/>
                  <a:pt x="48" y="23"/>
                </a:cubicBezTo>
                <a:cubicBezTo>
                  <a:pt x="46" y="17"/>
                  <a:pt x="46" y="17"/>
                  <a:pt x="46" y="17"/>
                </a:cubicBezTo>
                <a:cubicBezTo>
                  <a:pt x="42" y="13"/>
                  <a:pt x="42" y="13"/>
                  <a:pt x="42" y="13"/>
                </a:cubicBezTo>
                <a:cubicBezTo>
                  <a:pt x="42" y="12"/>
                  <a:pt x="42" y="12"/>
                  <a:pt x="42" y="12"/>
                </a:cubicBezTo>
                <a:cubicBezTo>
                  <a:pt x="39" y="12"/>
                  <a:pt x="39" y="12"/>
                  <a:pt x="39" y="12"/>
                </a:cubicBezTo>
                <a:cubicBezTo>
                  <a:pt x="36" y="10"/>
                  <a:pt x="36" y="10"/>
                  <a:pt x="36" y="10"/>
                </a:cubicBezTo>
                <a:cubicBezTo>
                  <a:pt x="28" y="9"/>
                  <a:pt x="28" y="9"/>
                  <a:pt x="28" y="9"/>
                </a:cubicBezTo>
                <a:cubicBezTo>
                  <a:pt x="25" y="6"/>
                  <a:pt x="25" y="6"/>
                  <a:pt x="25" y="6"/>
                </a:cubicBezTo>
                <a:cubicBezTo>
                  <a:pt x="15" y="1"/>
                  <a:pt x="15" y="1"/>
                  <a:pt x="15" y="1"/>
                </a:cubicBezTo>
                <a:cubicBezTo>
                  <a:pt x="11" y="0"/>
                  <a:pt x="11" y="0"/>
                  <a:pt x="11" y="0"/>
                </a:cubicBezTo>
                <a:cubicBezTo>
                  <a:pt x="12" y="0"/>
                  <a:pt x="12" y="0"/>
                  <a:pt x="12" y="0"/>
                </a:cubicBezTo>
                <a:cubicBezTo>
                  <a:pt x="10" y="1"/>
                  <a:pt x="10" y="1"/>
                  <a:pt x="10" y="1"/>
                </a:cubicBezTo>
                <a:cubicBezTo>
                  <a:pt x="6" y="2"/>
                  <a:pt x="6" y="2"/>
                  <a:pt x="6" y="2"/>
                </a:cubicBezTo>
                <a:cubicBezTo>
                  <a:pt x="8" y="7"/>
                  <a:pt x="8" y="7"/>
                  <a:pt x="8" y="7"/>
                </a:cubicBezTo>
                <a:cubicBezTo>
                  <a:pt x="7" y="9"/>
                  <a:pt x="7" y="9"/>
                  <a:pt x="7" y="9"/>
                </a:cubicBezTo>
                <a:cubicBezTo>
                  <a:pt x="4" y="9"/>
                  <a:pt x="4" y="9"/>
                  <a:pt x="4" y="9"/>
                </a:cubicBezTo>
                <a:cubicBezTo>
                  <a:pt x="2" y="11"/>
                  <a:pt x="2" y="11"/>
                  <a:pt x="2" y="11"/>
                </a:cubicBezTo>
                <a:cubicBezTo>
                  <a:pt x="0" y="11"/>
                  <a:pt x="0" y="11"/>
                  <a:pt x="0" y="11"/>
                </a:cubicBezTo>
                <a:cubicBezTo>
                  <a:pt x="2" y="15"/>
                  <a:pt x="2" y="15"/>
                  <a:pt x="2" y="15"/>
                </a:cubicBezTo>
                <a:cubicBezTo>
                  <a:pt x="9" y="29"/>
                  <a:pt x="9" y="29"/>
                  <a:pt x="9" y="29"/>
                </a:cubicBezTo>
                <a:cubicBezTo>
                  <a:pt x="13" y="33"/>
                  <a:pt x="13" y="33"/>
                  <a:pt x="13" y="33"/>
                </a:cubicBezTo>
                <a:cubicBezTo>
                  <a:pt x="15" y="39"/>
                  <a:pt x="15" y="39"/>
                  <a:pt x="15" y="39"/>
                </a:cubicBezTo>
                <a:cubicBezTo>
                  <a:pt x="17" y="46"/>
                  <a:pt x="17" y="46"/>
                  <a:pt x="17" y="46"/>
                </a:cubicBezTo>
                <a:cubicBezTo>
                  <a:pt x="24" y="53"/>
                  <a:pt x="24" y="53"/>
                  <a:pt x="24" y="53"/>
                </a:cubicBezTo>
                <a:cubicBezTo>
                  <a:pt x="24" y="54"/>
                  <a:pt x="24" y="54"/>
                  <a:pt x="24" y="54"/>
                </a:cubicBezTo>
                <a:cubicBezTo>
                  <a:pt x="27" y="53"/>
                  <a:pt x="27" y="53"/>
                  <a:pt x="27" y="53"/>
                </a:cubicBezTo>
                <a:cubicBezTo>
                  <a:pt x="38" y="53"/>
                  <a:pt x="38" y="53"/>
                  <a:pt x="38" y="53"/>
                </a:cubicBezTo>
                <a:cubicBezTo>
                  <a:pt x="38" y="53"/>
                  <a:pt x="40" y="51"/>
                  <a:pt x="42" y="50"/>
                </a:cubicBezTo>
                <a:cubicBezTo>
                  <a:pt x="42" y="49"/>
                  <a:pt x="49" y="48"/>
                  <a:pt x="54" y="46"/>
                </a:cubicBezTo>
              </a:path>
            </a:pathLst>
          </a:custGeom>
          <a:solidFill>
            <a:srgbClr val="00B050"/>
          </a:solidFill>
          <a:ln w="9525">
            <a:solidFill>
              <a:srgbClr val="FFFF00"/>
            </a:solidFill>
            <a:round/>
            <a:headEnd/>
            <a:tailEnd/>
          </a:ln>
        </p:spPr>
        <p:txBody>
          <a:bodyPr/>
          <a:lstStyle/>
          <a:p>
            <a:endParaRPr lang="ru-RU"/>
          </a:p>
        </p:txBody>
      </p:sp>
      <p:sp>
        <p:nvSpPr>
          <p:cNvPr id="18467" name="Freeform 1332"/>
          <p:cNvSpPr>
            <a:spLocks/>
          </p:cNvSpPr>
          <p:nvPr/>
        </p:nvSpPr>
        <p:spPr bwMode="auto">
          <a:xfrm>
            <a:off x="5103813" y="1670050"/>
            <a:ext cx="46037" cy="55563"/>
          </a:xfrm>
          <a:custGeom>
            <a:avLst/>
            <a:gdLst>
              <a:gd name="T0" fmla="*/ 0 w 10"/>
              <a:gd name="T1" fmla="*/ 2147483647 h 12"/>
              <a:gd name="T2" fmla="*/ 2147483647 w 10"/>
              <a:gd name="T3" fmla="*/ 2147483647 h 12"/>
              <a:gd name="T4" fmla="*/ 2147483647 w 10"/>
              <a:gd name="T5" fmla="*/ 2147483647 h 12"/>
              <a:gd name="T6" fmla="*/ 2147483647 w 10"/>
              <a:gd name="T7" fmla="*/ 0 h 12"/>
              <a:gd name="T8" fmla="*/ 2147483647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00B050"/>
          </a:solidFill>
          <a:ln w="9525">
            <a:solidFill>
              <a:srgbClr val="FFFF00"/>
            </a:solidFill>
            <a:round/>
            <a:headEnd/>
            <a:tailEnd/>
          </a:ln>
        </p:spPr>
        <p:txBody>
          <a:bodyPr/>
          <a:lstStyle/>
          <a:p>
            <a:endParaRPr lang="ru-RU"/>
          </a:p>
        </p:txBody>
      </p:sp>
      <p:sp>
        <p:nvSpPr>
          <p:cNvPr id="18468" name="Freeform 1333"/>
          <p:cNvSpPr>
            <a:spLocks/>
          </p:cNvSpPr>
          <p:nvPr/>
        </p:nvSpPr>
        <p:spPr bwMode="auto">
          <a:xfrm>
            <a:off x="4900613" y="1417638"/>
            <a:ext cx="149225" cy="150812"/>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0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0 w 192"/>
              <a:gd name="T23" fmla="*/ 2147483647 h 192"/>
              <a:gd name="T24" fmla="*/ 0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2147483647 w 192"/>
              <a:gd name="T37" fmla="*/ 2147483647 h 192"/>
              <a:gd name="T38" fmla="*/ 2147483647 w 192"/>
              <a:gd name="T39" fmla="*/ 2147483647 h 192"/>
              <a:gd name="T40" fmla="*/ 2147483647 w 192"/>
              <a:gd name="T41" fmla="*/ 2147483647 h 192"/>
              <a:gd name="T42" fmla="*/ 2147483647 w 192"/>
              <a:gd name="T43" fmla="*/ 2147483647 h 192"/>
              <a:gd name="T44" fmla="*/ 2147483647 w 192"/>
              <a:gd name="T45" fmla="*/ 2147483647 h 1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92"/>
              <a:gd name="T71" fmla="*/ 192 w 192"/>
              <a:gd name="T72" fmla="*/ 192 h 1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92">
                <a:moveTo>
                  <a:pt x="168" y="120"/>
                </a:moveTo>
                <a:lnTo>
                  <a:pt x="132" y="90"/>
                </a:lnTo>
                <a:lnTo>
                  <a:pt x="132" y="66"/>
                </a:lnTo>
                <a:lnTo>
                  <a:pt x="138" y="42"/>
                </a:lnTo>
                <a:lnTo>
                  <a:pt x="114" y="6"/>
                </a:lnTo>
                <a:lnTo>
                  <a:pt x="102" y="0"/>
                </a:lnTo>
                <a:lnTo>
                  <a:pt x="72" y="6"/>
                </a:lnTo>
                <a:lnTo>
                  <a:pt x="66" y="6"/>
                </a:lnTo>
                <a:lnTo>
                  <a:pt x="66" y="12"/>
                </a:lnTo>
                <a:lnTo>
                  <a:pt x="54" y="30"/>
                </a:lnTo>
                <a:lnTo>
                  <a:pt x="42" y="72"/>
                </a:lnTo>
                <a:lnTo>
                  <a:pt x="0" y="96"/>
                </a:lnTo>
                <a:lnTo>
                  <a:pt x="0" y="120"/>
                </a:lnTo>
                <a:lnTo>
                  <a:pt x="24" y="126"/>
                </a:lnTo>
                <a:lnTo>
                  <a:pt x="84" y="156"/>
                </a:lnTo>
                <a:lnTo>
                  <a:pt x="102" y="174"/>
                </a:lnTo>
                <a:lnTo>
                  <a:pt x="150" y="180"/>
                </a:lnTo>
                <a:lnTo>
                  <a:pt x="168" y="192"/>
                </a:lnTo>
                <a:lnTo>
                  <a:pt x="186" y="192"/>
                </a:lnTo>
                <a:lnTo>
                  <a:pt x="180" y="180"/>
                </a:lnTo>
                <a:lnTo>
                  <a:pt x="192" y="174"/>
                </a:lnTo>
                <a:lnTo>
                  <a:pt x="180" y="150"/>
                </a:lnTo>
                <a:lnTo>
                  <a:pt x="168" y="120"/>
                </a:lnTo>
                <a:close/>
              </a:path>
            </a:pathLst>
          </a:custGeom>
          <a:solidFill>
            <a:srgbClr val="00B050"/>
          </a:solidFill>
          <a:ln w="9525">
            <a:solidFill>
              <a:srgbClr val="FFFF00"/>
            </a:solidFill>
            <a:round/>
            <a:headEnd/>
            <a:tailEnd/>
          </a:ln>
        </p:spPr>
        <p:txBody>
          <a:bodyPr/>
          <a:lstStyle/>
          <a:p>
            <a:endParaRPr lang="ru-RU"/>
          </a:p>
        </p:txBody>
      </p:sp>
      <p:sp>
        <p:nvSpPr>
          <p:cNvPr id="18469" name="Freeform 1334"/>
          <p:cNvSpPr>
            <a:spLocks/>
          </p:cNvSpPr>
          <p:nvPr/>
        </p:nvSpPr>
        <p:spPr bwMode="auto">
          <a:xfrm>
            <a:off x="4986338" y="1376363"/>
            <a:ext cx="282575" cy="255587"/>
          </a:xfrm>
          <a:custGeom>
            <a:avLst/>
            <a:gdLst>
              <a:gd name="T0" fmla="*/ 2147483647 w 60"/>
              <a:gd name="T1" fmla="*/ 2147483647 h 55"/>
              <a:gd name="T2" fmla="*/ 2147483647 w 60"/>
              <a:gd name="T3" fmla="*/ 2147483647 h 55"/>
              <a:gd name="T4" fmla="*/ 2147483647 w 60"/>
              <a:gd name="T5" fmla="*/ 2147483647 h 55"/>
              <a:gd name="T6" fmla="*/ 2147483647 w 60"/>
              <a:gd name="T7" fmla="*/ 2147483647 h 55"/>
              <a:gd name="T8" fmla="*/ 2147483647 w 60"/>
              <a:gd name="T9" fmla="*/ 2147483647 h 55"/>
              <a:gd name="T10" fmla="*/ 2147483647 w 60"/>
              <a:gd name="T11" fmla="*/ 2147483647 h 55"/>
              <a:gd name="T12" fmla="*/ 2147483647 w 60"/>
              <a:gd name="T13" fmla="*/ 2147483647 h 55"/>
              <a:gd name="T14" fmla="*/ 2147483647 w 60"/>
              <a:gd name="T15" fmla="*/ 2147483647 h 55"/>
              <a:gd name="T16" fmla="*/ 2147483647 w 60"/>
              <a:gd name="T17" fmla="*/ 2147483647 h 55"/>
              <a:gd name="T18" fmla="*/ 2147483647 w 60"/>
              <a:gd name="T19" fmla="*/ 2147483647 h 55"/>
              <a:gd name="T20" fmla="*/ 2147483647 w 60"/>
              <a:gd name="T21" fmla="*/ 2147483647 h 55"/>
              <a:gd name="T22" fmla="*/ 2147483647 w 60"/>
              <a:gd name="T23" fmla="*/ 2147483647 h 55"/>
              <a:gd name="T24" fmla="*/ 2147483647 w 60"/>
              <a:gd name="T25" fmla="*/ 2147483647 h 55"/>
              <a:gd name="T26" fmla="*/ 2147483647 w 60"/>
              <a:gd name="T27" fmla="*/ 2147483647 h 55"/>
              <a:gd name="T28" fmla="*/ 2147483647 w 60"/>
              <a:gd name="T29" fmla="*/ 2147483647 h 55"/>
              <a:gd name="T30" fmla="*/ 2147483647 w 60"/>
              <a:gd name="T31" fmla="*/ 2147483647 h 55"/>
              <a:gd name="T32" fmla="*/ 2147483647 w 60"/>
              <a:gd name="T33" fmla="*/ 2147483647 h 55"/>
              <a:gd name="T34" fmla="*/ 2147483647 w 60"/>
              <a:gd name="T35" fmla="*/ 2147483647 h 55"/>
              <a:gd name="T36" fmla="*/ 2147483647 w 60"/>
              <a:gd name="T37" fmla="*/ 2147483647 h 55"/>
              <a:gd name="T38" fmla="*/ 2147483647 w 60"/>
              <a:gd name="T39" fmla="*/ 2147483647 h 55"/>
              <a:gd name="T40" fmla="*/ 2147483647 w 60"/>
              <a:gd name="T41" fmla="*/ 0 h 55"/>
              <a:gd name="T42" fmla="*/ 2147483647 w 60"/>
              <a:gd name="T43" fmla="*/ 2147483647 h 55"/>
              <a:gd name="T44" fmla="*/ 2147483647 w 60"/>
              <a:gd name="T45" fmla="*/ 2147483647 h 55"/>
              <a:gd name="T46" fmla="*/ 0 w 60"/>
              <a:gd name="T47" fmla="*/ 0 h 55"/>
              <a:gd name="T48" fmla="*/ 0 w 60"/>
              <a:gd name="T49" fmla="*/ 0 h 55"/>
              <a:gd name="T50" fmla="*/ 0 w 60"/>
              <a:gd name="T51" fmla="*/ 2147483647 h 55"/>
              <a:gd name="T52" fmla="*/ 2147483647 w 60"/>
              <a:gd name="T53" fmla="*/ 2147483647 h 55"/>
              <a:gd name="T54" fmla="*/ 2147483647 w 60"/>
              <a:gd name="T55" fmla="*/ 2147483647 h 55"/>
              <a:gd name="T56" fmla="*/ 2147483647 w 60"/>
              <a:gd name="T57" fmla="*/ 2147483647 h 55"/>
              <a:gd name="T58" fmla="*/ 2147483647 w 60"/>
              <a:gd name="T59" fmla="*/ 2147483647 h 55"/>
              <a:gd name="T60" fmla="*/ 2147483647 w 60"/>
              <a:gd name="T61" fmla="*/ 2147483647 h 55"/>
              <a:gd name="T62" fmla="*/ 2147483647 w 60"/>
              <a:gd name="T63" fmla="*/ 2147483647 h 55"/>
              <a:gd name="T64" fmla="*/ 2147483647 w 60"/>
              <a:gd name="T65" fmla="*/ 2147483647 h 55"/>
              <a:gd name="T66" fmla="*/ 2147483647 w 60"/>
              <a:gd name="T67" fmla="*/ 2147483647 h 55"/>
              <a:gd name="T68" fmla="*/ 2147483647 w 60"/>
              <a:gd name="T69" fmla="*/ 2147483647 h 55"/>
              <a:gd name="T70" fmla="*/ 2147483647 w 60"/>
              <a:gd name="T71" fmla="*/ 2147483647 h 55"/>
              <a:gd name="T72" fmla="*/ 2147483647 w 60"/>
              <a:gd name="T73" fmla="*/ 2147483647 h 55"/>
              <a:gd name="T74" fmla="*/ 2147483647 w 60"/>
              <a:gd name="T75" fmla="*/ 2147483647 h 55"/>
              <a:gd name="T76" fmla="*/ 2147483647 w 60"/>
              <a:gd name="T77" fmla="*/ 2147483647 h 55"/>
              <a:gd name="T78" fmla="*/ 2147483647 w 60"/>
              <a:gd name="T79" fmla="*/ 2147483647 h 55"/>
              <a:gd name="T80" fmla="*/ 2147483647 w 60"/>
              <a:gd name="T81" fmla="*/ 2147483647 h 55"/>
              <a:gd name="T82" fmla="*/ 2147483647 w 60"/>
              <a:gd name="T83" fmla="*/ 2147483647 h 55"/>
              <a:gd name="T84" fmla="*/ 2147483647 w 60"/>
              <a:gd name="T85" fmla="*/ 2147483647 h 55"/>
              <a:gd name="T86" fmla="*/ 2147483647 w 60"/>
              <a:gd name="T87" fmla="*/ 2147483647 h 55"/>
              <a:gd name="T88" fmla="*/ 2147483647 w 60"/>
              <a:gd name="T89" fmla="*/ 2147483647 h 55"/>
              <a:gd name="T90" fmla="*/ 2147483647 w 60"/>
              <a:gd name="T91" fmla="*/ 2147483647 h 55"/>
              <a:gd name="T92" fmla="*/ 2147483647 w 60"/>
              <a:gd name="T93" fmla="*/ 2147483647 h 55"/>
              <a:gd name="T94" fmla="*/ 2147483647 w 60"/>
              <a:gd name="T95" fmla="*/ 2147483647 h 55"/>
              <a:gd name="T96" fmla="*/ 2147483647 w 60"/>
              <a:gd name="T97" fmla="*/ 2147483647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
              <a:gd name="T148" fmla="*/ 0 h 55"/>
              <a:gd name="T149" fmla="*/ 60 w 60"/>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 h="55">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rgbClr val="00B050"/>
          </a:solidFill>
          <a:ln w="9525">
            <a:solidFill>
              <a:srgbClr val="FFFF00"/>
            </a:solidFill>
            <a:round/>
            <a:headEnd/>
            <a:tailEnd/>
          </a:ln>
        </p:spPr>
        <p:txBody>
          <a:bodyPr/>
          <a:lstStyle/>
          <a:p>
            <a:endParaRPr lang="ru-RU"/>
          </a:p>
        </p:txBody>
      </p:sp>
      <p:sp>
        <p:nvSpPr>
          <p:cNvPr id="18470" name="Freeform 1335"/>
          <p:cNvSpPr>
            <a:spLocks/>
          </p:cNvSpPr>
          <p:nvPr/>
        </p:nvSpPr>
        <p:spPr bwMode="auto">
          <a:xfrm>
            <a:off x="5235575" y="1427163"/>
            <a:ext cx="244475" cy="228600"/>
          </a:xfrm>
          <a:custGeom>
            <a:avLst/>
            <a:gdLst>
              <a:gd name="T0" fmla="*/ 2147483647 w 52"/>
              <a:gd name="T1" fmla="*/ 2147483647 h 49"/>
              <a:gd name="T2" fmla="*/ 2147483647 w 52"/>
              <a:gd name="T3" fmla="*/ 2147483647 h 49"/>
              <a:gd name="T4" fmla="*/ 2147483647 w 52"/>
              <a:gd name="T5" fmla="*/ 2147483647 h 49"/>
              <a:gd name="T6" fmla="*/ 2147483647 w 52"/>
              <a:gd name="T7" fmla="*/ 2147483647 h 49"/>
              <a:gd name="T8" fmla="*/ 2147483647 w 52"/>
              <a:gd name="T9" fmla="*/ 2147483647 h 49"/>
              <a:gd name="T10" fmla="*/ 2147483647 w 52"/>
              <a:gd name="T11" fmla="*/ 2147483647 h 49"/>
              <a:gd name="T12" fmla="*/ 2147483647 w 52"/>
              <a:gd name="T13" fmla="*/ 2147483647 h 49"/>
              <a:gd name="T14" fmla="*/ 2147483647 w 52"/>
              <a:gd name="T15" fmla="*/ 2147483647 h 49"/>
              <a:gd name="T16" fmla="*/ 2147483647 w 52"/>
              <a:gd name="T17" fmla="*/ 2147483647 h 49"/>
              <a:gd name="T18" fmla="*/ 2147483647 w 52"/>
              <a:gd name="T19" fmla="*/ 2147483647 h 49"/>
              <a:gd name="T20" fmla="*/ 2147483647 w 52"/>
              <a:gd name="T21" fmla="*/ 2147483647 h 49"/>
              <a:gd name="T22" fmla="*/ 2147483647 w 52"/>
              <a:gd name="T23" fmla="*/ 2147483647 h 49"/>
              <a:gd name="T24" fmla="*/ 2147483647 w 52"/>
              <a:gd name="T25" fmla="*/ 2147483647 h 49"/>
              <a:gd name="T26" fmla="*/ 2147483647 w 52"/>
              <a:gd name="T27" fmla="*/ 2147483647 h 49"/>
              <a:gd name="T28" fmla="*/ 2147483647 w 52"/>
              <a:gd name="T29" fmla="*/ 0 h 49"/>
              <a:gd name="T30" fmla="*/ 2147483647 w 52"/>
              <a:gd name="T31" fmla="*/ 2147483647 h 49"/>
              <a:gd name="T32" fmla="*/ 2147483647 w 52"/>
              <a:gd name="T33" fmla="*/ 2147483647 h 49"/>
              <a:gd name="T34" fmla="*/ 2147483647 w 52"/>
              <a:gd name="T35" fmla="*/ 2147483647 h 49"/>
              <a:gd name="T36" fmla="*/ 2147483647 w 52"/>
              <a:gd name="T37" fmla="*/ 2147483647 h 49"/>
              <a:gd name="T38" fmla="*/ 2147483647 w 52"/>
              <a:gd name="T39" fmla="*/ 2147483647 h 49"/>
              <a:gd name="T40" fmla="*/ 2147483647 w 52"/>
              <a:gd name="T41" fmla="*/ 2147483647 h 49"/>
              <a:gd name="T42" fmla="*/ 2147483647 w 52"/>
              <a:gd name="T43" fmla="*/ 2147483647 h 49"/>
              <a:gd name="T44" fmla="*/ 2147483647 w 52"/>
              <a:gd name="T45" fmla="*/ 2147483647 h 49"/>
              <a:gd name="T46" fmla="*/ 2147483647 w 52"/>
              <a:gd name="T47" fmla="*/ 2147483647 h 49"/>
              <a:gd name="T48" fmla="*/ 2147483647 w 52"/>
              <a:gd name="T49" fmla="*/ 2147483647 h 49"/>
              <a:gd name="T50" fmla="*/ 2147483647 w 52"/>
              <a:gd name="T51" fmla="*/ 2147483647 h 49"/>
              <a:gd name="T52" fmla="*/ 2147483647 w 52"/>
              <a:gd name="T53" fmla="*/ 2147483647 h 49"/>
              <a:gd name="T54" fmla="*/ 2147483647 w 52"/>
              <a:gd name="T55" fmla="*/ 2147483647 h 49"/>
              <a:gd name="T56" fmla="*/ 0 w 52"/>
              <a:gd name="T57" fmla="*/ 2147483647 h 49"/>
              <a:gd name="T58" fmla="*/ 2147483647 w 52"/>
              <a:gd name="T59" fmla="*/ 2147483647 h 49"/>
              <a:gd name="T60" fmla="*/ 2147483647 w 52"/>
              <a:gd name="T61" fmla="*/ 2147483647 h 49"/>
              <a:gd name="T62" fmla="*/ 2147483647 w 52"/>
              <a:gd name="T63" fmla="*/ 2147483647 h 49"/>
              <a:gd name="T64" fmla="*/ 2147483647 w 52"/>
              <a:gd name="T65" fmla="*/ 2147483647 h 49"/>
              <a:gd name="T66" fmla="*/ 2147483647 w 52"/>
              <a:gd name="T67" fmla="*/ 2147483647 h 49"/>
              <a:gd name="T68" fmla="*/ 2147483647 w 52"/>
              <a:gd name="T69" fmla="*/ 2147483647 h 49"/>
              <a:gd name="T70" fmla="*/ 2147483647 w 52"/>
              <a:gd name="T71" fmla="*/ 2147483647 h 49"/>
              <a:gd name="T72" fmla="*/ 2147483647 w 52"/>
              <a:gd name="T73" fmla="*/ 2147483647 h 49"/>
              <a:gd name="T74" fmla="*/ 2147483647 w 52"/>
              <a:gd name="T75" fmla="*/ 2147483647 h 49"/>
              <a:gd name="T76" fmla="*/ 2147483647 w 52"/>
              <a:gd name="T77" fmla="*/ 2147483647 h 49"/>
              <a:gd name="T78" fmla="*/ 2147483647 w 52"/>
              <a:gd name="T79" fmla="*/ 2147483647 h 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
              <a:gd name="T121" fmla="*/ 0 h 49"/>
              <a:gd name="T122" fmla="*/ 52 w 52"/>
              <a:gd name="T123" fmla="*/ 49 h 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 h="49">
                <a:moveTo>
                  <a:pt x="28" y="47"/>
                </a:moveTo>
                <a:cubicBezTo>
                  <a:pt x="32" y="45"/>
                  <a:pt x="32" y="45"/>
                  <a:pt x="32" y="45"/>
                </a:cubicBezTo>
                <a:cubicBezTo>
                  <a:pt x="29" y="41"/>
                  <a:pt x="29" y="41"/>
                  <a:pt x="29" y="41"/>
                </a:cubicBezTo>
                <a:cubicBezTo>
                  <a:pt x="27" y="37"/>
                  <a:pt x="27" y="37"/>
                  <a:pt x="27" y="37"/>
                </a:cubicBezTo>
                <a:cubicBezTo>
                  <a:pt x="30" y="34"/>
                  <a:pt x="30" y="34"/>
                  <a:pt x="30" y="34"/>
                </a:cubicBezTo>
                <a:cubicBezTo>
                  <a:pt x="34" y="34"/>
                  <a:pt x="34" y="34"/>
                  <a:pt x="34" y="34"/>
                </a:cubicBezTo>
                <a:cubicBezTo>
                  <a:pt x="40" y="25"/>
                  <a:pt x="40" y="25"/>
                  <a:pt x="40" y="25"/>
                </a:cubicBezTo>
                <a:cubicBezTo>
                  <a:pt x="42" y="21"/>
                  <a:pt x="42" y="21"/>
                  <a:pt x="42" y="21"/>
                </a:cubicBezTo>
                <a:cubicBezTo>
                  <a:pt x="44" y="16"/>
                  <a:pt x="44" y="16"/>
                  <a:pt x="44" y="16"/>
                </a:cubicBezTo>
                <a:cubicBezTo>
                  <a:pt x="41" y="14"/>
                  <a:pt x="41" y="14"/>
                  <a:pt x="41" y="14"/>
                </a:cubicBezTo>
                <a:cubicBezTo>
                  <a:pt x="41" y="9"/>
                  <a:pt x="41" y="9"/>
                  <a:pt x="41" y="9"/>
                </a:cubicBezTo>
                <a:cubicBezTo>
                  <a:pt x="52" y="7"/>
                  <a:pt x="52" y="7"/>
                  <a:pt x="52" y="7"/>
                </a:cubicBezTo>
                <a:cubicBezTo>
                  <a:pt x="51" y="6"/>
                  <a:pt x="51" y="6"/>
                  <a:pt x="51" y="6"/>
                </a:cubicBezTo>
                <a:cubicBezTo>
                  <a:pt x="47" y="1"/>
                  <a:pt x="47" y="1"/>
                  <a:pt x="47" y="1"/>
                </a:cubicBezTo>
                <a:cubicBezTo>
                  <a:pt x="44" y="0"/>
                  <a:pt x="44" y="0"/>
                  <a:pt x="44" y="0"/>
                </a:cubicBezTo>
                <a:cubicBezTo>
                  <a:pt x="37" y="1"/>
                  <a:pt x="37" y="1"/>
                  <a:pt x="37" y="1"/>
                </a:cubicBezTo>
                <a:cubicBezTo>
                  <a:pt x="32" y="3"/>
                  <a:pt x="32" y="3"/>
                  <a:pt x="32" y="3"/>
                </a:cubicBezTo>
                <a:cubicBezTo>
                  <a:pt x="32" y="6"/>
                  <a:pt x="32" y="6"/>
                  <a:pt x="32" y="6"/>
                </a:cubicBezTo>
                <a:cubicBezTo>
                  <a:pt x="32" y="6"/>
                  <a:pt x="31" y="11"/>
                  <a:pt x="30" y="11"/>
                </a:cubicBezTo>
                <a:cubicBezTo>
                  <a:pt x="30" y="11"/>
                  <a:pt x="28" y="12"/>
                  <a:pt x="28" y="12"/>
                </a:cubicBezTo>
                <a:cubicBezTo>
                  <a:pt x="28" y="14"/>
                  <a:pt x="28" y="14"/>
                  <a:pt x="28" y="14"/>
                </a:cubicBezTo>
                <a:cubicBezTo>
                  <a:pt x="27" y="15"/>
                  <a:pt x="27" y="15"/>
                  <a:pt x="27" y="15"/>
                </a:cubicBezTo>
                <a:cubicBezTo>
                  <a:pt x="26" y="19"/>
                  <a:pt x="26" y="19"/>
                  <a:pt x="26" y="19"/>
                </a:cubicBezTo>
                <a:cubicBezTo>
                  <a:pt x="26" y="19"/>
                  <a:pt x="21" y="21"/>
                  <a:pt x="20" y="21"/>
                </a:cubicBezTo>
                <a:cubicBezTo>
                  <a:pt x="20" y="21"/>
                  <a:pt x="17" y="23"/>
                  <a:pt x="17" y="23"/>
                </a:cubicBezTo>
                <a:cubicBezTo>
                  <a:pt x="14" y="28"/>
                  <a:pt x="14" y="28"/>
                  <a:pt x="14" y="28"/>
                </a:cubicBezTo>
                <a:cubicBezTo>
                  <a:pt x="14" y="28"/>
                  <a:pt x="9" y="28"/>
                  <a:pt x="8" y="28"/>
                </a:cubicBezTo>
                <a:cubicBezTo>
                  <a:pt x="7" y="28"/>
                  <a:pt x="4" y="27"/>
                  <a:pt x="4" y="27"/>
                </a:cubicBezTo>
                <a:cubicBezTo>
                  <a:pt x="0" y="27"/>
                  <a:pt x="0" y="27"/>
                  <a:pt x="0" y="27"/>
                </a:cubicBezTo>
                <a:cubicBezTo>
                  <a:pt x="1" y="29"/>
                  <a:pt x="1" y="29"/>
                  <a:pt x="1" y="29"/>
                </a:cubicBezTo>
                <a:cubicBezTo>
                  <a:pt x="5" y="33"/>
                  <a:pt x="5" y="33"/>
                  <a:pt x="5" y="33"/>
                </a:cubicBezTo>
                <a:cubicBezTo>
                  <a:pt x="6" y="35"/>
                  <a:pt x="6" y="35"/>
                  <a:pt x="6" y="35"/>
                </a:cubicBezTo>
                <a:cubicBezTo>
                  <a:pt x="7" y="38"/>
                  <a:pt x="7" y="38"/>
                  <a:pt x="7" y="38"/>
                </a:cubicBezTo>
                <a:cubicBezTo>
                  <a:pt x="2" y="40"/>
                  <a:pt x="2" y="40"/>
                  <a:pt x="2" y="40"/>
                </a:cubicBezTo>
                <a:cubicBezTo>
                  <a:pt x="2" y="44"/>
                  <a:pt x="2" y="44"/>
                  <a:pt x="2" y="44"/>
                </a:cubicBezTo>
                <a:cubicBezTo>
                  <a:pt x="7" y="43"/>
                  <a:pt x="7" y="43"/>
                  <a:pt x="7" y="43"/>
                </a:cubicBezTo>
                <a:cubicBezTo>
                  <a:pt x="18" y="43"/>
                  <a:pt x="18" y="43"/>
                  <a:pt x="18" y="43"/>
                </a:cubicBezTo>
                <a:cubicBezTo>
                  <a:pt x="22" y="49"/>
                  <a:pt x="22" y="49"/>
                  <a:pt x="22" y="49"/>
                </a:cubicBezTo>
                <a:cubicBezTo>
                  <a:pt x="24" y="48"/>
                  <a:pt x="24" y="48"/>
                  <a:pt x="24" y="48"/>
                </a:cubicBezTo>
                <a:lnTo>
                  <a:pt x="28" y="47"/>
                </a:lnTo>
                <a:close/>
              </a:path>
            </a:pathLst>
          </a:custGeom>
          <a:solidFill>
            <a:srgbClr val="00B050"/>
          </a:solidFill>
          <a:ln w="9525">
            <a:solidFill>
              <a:srgbClr val="FFFF00"/>
            </a:solidFill>
            <a:round/>
            <a:headEnd/>
            <a:tailEnd/>
          </a:ln>
        </p:spPr>
        <p:txBody>
          <a:bodyPr/>
          <a:lstStyle/>
          <a:p>
            <a:endParaRPr lang="ru-RU"/>
          </a:p>
        </p:txBody>
      </p:sp>
      <p:sp>
        <p:nvSpPr>
          <p:cNvPr id="18471" name="Freeform 1336"/>
          <p:cNvSpPr>
            <a:spLocks/>
          </p:cNvSpPr>
          <p:nvPr/>
        </p:nvSpPr>
        <p:spPr bwMode="auto">
          <a:xfrm>
            <a:off x="5337175" y="1450975"/>
            <a:ext cx="434975" cy="446088"/>
          </a:xfrm>
          <a:custGeom>
            <a:avLst/>
            <a:gdLst>
              <a:gd name="T0" fmla="*/ 2147483647 w 553"/>
              <a:gd name="T1" fmla="*/ 2147483647 h 571"/>
              <a:gd name="T2" fmla="*/ 2147483647 w 553"/>
              <a:gd name="T3" fmla="*/ 2147483647 h 571"/>
              <a:gd name="T4" fmla="*/ 2147483647 w 553"/>
              <a:gd name="T5" fmla="*/ 2147483647 h 571"/>
              <a:gd name="T6" fmla="*/ 2147483647 w 553"/>
              <a:gd name="T7" fmla="*/ 2147483647 h 571"/>
              <a:gd name="T8" fmla="*/ 2147483647 w 553"/>
              <a:gd name="T9" fmla="*/ 2147483647 h 571"/>
              <a:gd name="T10" fmla="*/ 2147483647 w 553"/>
              <a:gd name="T11" fmla="*/ 2147483647 h 571"/>
              <a:gd name="T12" fmla="*/ 2147483647 w 553"/>
              <a:gd name="T13" fmla="*/ 2147483647 h 571"/>
              <a:gd name="T14" fmla="*/ 2147483647 w 553"/>
              <a:gd name="T15" fmla="*/ 2147483647 h 571"/>
              <a:gd name="T16" fmla="*/ 2147483647 w 553"/>
              <a:gd name="T17" fmla="*/ 2147483647 h 571"/>
              <a:gd name="T18" fmla="*/ 2147483647 w 553"/>
              <a:gd name="T19" fmla="*/ 2147483647 h 571"/>
              <a:gd name="T20" fmla="*/ 2147483647 w 553"/>
              <a:gd name="T21" fmla="*/ 2147483647 h 571"/>
              <a:gd name="T22" fmla="*/ 2147483647 w 553"/>
              <a:gd name="T23" fmla="*/ 2147483647 h 571"/>
              <a:gd name="T24" fmla="*/ 2147483647 w 553"/>
              <a:gd name="T25" fmla="*/ 0 h 571"/>
              <a:gd name="T26" fmla="*/ 2147483647 w 553"/>
              <a:gd name="T27" fmla="*/ 0 h 571"/>
              <a:gd name="T28" fmla="*/ 2147483647 w 553"/>
              <a:gd name="T29" fmla="*/ 2147483647 h 571"/>
              <a:gd name="T30" fmla="*/ 2147483647 w 553"/>
              <a:gd name="T31" fmla="*/ 2147483647 h 571"/>
              <a:gd name="T32" fmla="*/ 2147483647 w 553"/>
              <a:gd name="T33" fmla="*/ 2147483647 h 571"/>
              <a:gd name="T34" fmla="*/ 2147483647 w 553"/>
              <a:gd name="T35" fmla="*/ 2147483647 h 571"/>
              <a:gd name="T36" fmla="*/ 2147483647 w 553"/>
              <a:gd name="T37" fmla="*/ 2147483647 h 571"/>
              <a:gd name="T38" fmla="*/ 2147483647 w 553"/>
              <a:gd name="T39" fmla="*/ 2147483647 h 571"/>
              <a:gd name="T40" fmla="*/ 2147483647 w 553"/>
              <a:gd name="T41" fmla="*/ 2147483647 h 571"/>
              <a:gd name="T42" fmla="*/ 0 w 553"/>
              <a:gd name="T43" fmla="*/ 2147483647 h 571"/>
              <a:gd name="T44" fmla="*/ 2147483647 w 553"/>
              <a:gd name="T45" fmla="*/ 2147483647 h 571"/>
              <a:gd name="T46" fmla="*/ 2147483647 w 553"/>
              <a:gd name="T47" fmla="*/ 2147483647 h 571"/>
              <a:gd name="T48" fmla="*/ 2147483647 w 553"/>
              <a:gd name="T49" fmla="*/ 2147483647 h 571"/>
              <a:gd name="T50" fmla="*/ 2147483647 w 553"/>
              <a:gd name="T51" fmla="*/ 2147483647 h 571"/>
              <a:gd name="T52" fmla="*/ 2147483647 w 553"/>
              <a:gd name="T53" fmla="*/ 2147483647 h 571"/>
              <a:gd name="T54" fmla="*/ 2147483647 w 553"/>
              <a:gd name="T55" fmla="*/ 2147483647 h 571"/>
              <a:gd name="T56" fmla="*/ 2147483647 w 553"/>
              <a:gd name="T57" fmla="*/ 2147483647 h 571"/>
              <a:gd name="T58" fmla="*/ 2147483647 w 553"/>
              <a:gd name="T59" fmla="*/ 2147483647 h 571"/>
              <a:gd name="T60" fmla="*/ 2147483647 w 553"/>
              <a:gd name="T61" fmla="*/ 2147483647 h 571"/>
              <a:gd name="T62" fmla="*/ 2147483647 w 553"/>
              <a:gd name="T63" fmla="*/ 2147483647 h 571"/>
              <a:gd name="T64" fmla="*/ 2147483647 w 553"/>
              <a:gd name="T65" fmla="*/ 2147483647 h 571"/>
              <a:gd name="T66" fmla="*/ 2147483647 w 553"/>
              <a:gd name="T67" fmla="*/ 2147483647 h 571"/>
              <a:gd name="T68" fmla="*/ 2147483647 w 553"/>
              <a:gd name="T69" fmla="*/ 2147483647 h 571"/>
              <a:gd name="T70" fmla="*/ 2147483647 w 553"/>
              <a:gd name="T71" fmla="*/ 2147483647 h 571"/>
              <a:gd name="T72" fmla="*/ 2147483647 w 553"/>
              <a:gd name="T73" fmla="*/ 2147483647 h 571"/>
              <a:gd name="T74" fmla="*/ 2147483647 w 553"/>
              <a:gd name="T75" fmla="*/ 2147483647 h 5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3"/>
              <a:gd name="T115" fmla="*/ 0 h 571"/>
              <a:gd name="T116" fmla="*/ 553 w 553"/>
              <a:gd name="T117" fmla="*/ 571 h 5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3" h="571">
                <a:moveTo>
                  <a:pt x="493" y="252"/>
                </a:moveTo>
                <a:lnTo>
                  <a:pt x="511" y="234"/>
                </a:lnTo>
                <a:lnTo>
                  <a:pt x="523" y="198"/>
                </a:lnTo>
                <a:lnTo>
                  <a:pt x="547" y="180"/>
                </a:lnTo>
                <a:lnTo>
                  <a:pt x="553" y="168"/>
                </a:lnTo>
                <a:lnTo>
                  <a:pt x="529" y="150"/>
                </a:lnTo>
                <a:lnTo>
                  <a:pt x="499" y="150"/>
                </a:lnTo>
                <a:lnTo>
                  <a:pt x="474" y="168"/>
                </a:lnTo>
                <a:lnTo>
                  <a:pt x="456" y="192"/>
                </a:lnTo>
                <a:lnTo>
                  <a:pt x="432" y="192"/>
                </a:lnTo>
                <a:lnTo>
                  <a:pt x="408" y="192"/>
                </a:lnTo>
                <a:lnTo>
                  <a:pt x="390" y="180"/>
                </a:lnTo>
                <a:lnTo>
                  <a:pt x="378" y="180"/>
                </a:lnTo>
                <a:lnTo>
                  <a:pt x="366" y="198"/>
                </a:lnTo>
                <a:lnTo>
                  <a:pt x="354" y="198"/>
                </a:lnTo>
                <a:lnTo>
                  <a:pt x="330" y="192"/>
                </a:lnTo>
                <a:lnTo>
                  <a:pt x="288" y="186"/>
                </a:lnTo>
                <a:lnTo>
                  <a:pt x="228" y="156"/>
                </a:lnTo>
                <a:lnTo>
                  <a:pt x="246" y="120"/>
                </a:lnTo>
                <a:lnTo>
                  <a:pt x="216" y="108"/>
                </a:lnTo>
                <a:lnTo>
                  <a:pt x="204" y="84"/>
                </a:lnTo>
                <a:lnTo>
                  <a:pt x="216" y="66"/>
                </a:lnTo>
                <a:lnTo>
                  <a:pt x="210" y="48"/>
                </a:lnTo>
                <a:lnTo>
                  <a:pt x="234" y="12"/>
                </a:lnTo>
                <a:lnTo>
                  <a:pt x="228" y="0"/>
                </a:lnTo>
                <a:lnTo>
                  <a:pt x="192" y="0"/>
                </a:lnTo>
                <a:lnTo>
                  <a:pt x="168" y="0"/>
                </a:lnTo>
                <a:lnTo>
                  <a:pt x="174" y="6"/>
                </a:lnTo>
                <a:lnTo>
                  <a:pt x="180" y="12"/>
                </a:lnTo>
                <a:lnTo>
                  <a:pt x="114" y="24"/>
                </a:lnTo>
                <a:lnTo>
                  <a:pt x="114" y="54"/>
                </a:lnTo>
                <a:lnTo>
                  <a:pt x="132" y="66"/>
                </a:lnTo>
                <a:lnTo>
                  <a:pt x="120" y="96"/>
                </a:lnTo>
                <a:lnTo>
                  <a:pt x="108" y="120"/>
                </a:lnTo>
                <a:lnTo>
                  <a:pt x="72" y="174"/>
                </a:lnTo>
                <a:lnTo>
                  <a:pt x="48" y="174"/>
                </a:lnTo>
                <a:lnTo>
                  <a:pt x="30" y="192"/>
                </a:lnTo>
                <a:lnTo>
                  <a:pt x="42" y="216"/>
                </a:lnTo>
                <a:lnTo>
                  <a:pt x="60" y="240"/>
                </a:lnTo>
                <a:lnTo>
                  <a:pt x="36" y="252"/>
                </a:lnTo>
                <a:lnTo>
                  <a:pt x="12" y="258"/>
                </a:lnTo>
                <a:lnTo>
                  <a:pt x="0" y="264"/>
                </a:lnTo>
                <a:lnTo>
                  <a:pt x="24" y="294"/>
                </a:lnTo>
                <a:lnTo>
                  <a:pt x="42" y="318"/>
                </a:lnTo>
                <a:lnTo>
                  <a:pt x="78" y="294"/>
                </a:lnTo>
                <a:lnTo>
                  <a:pt x="90" y="408"/>
                </a:lnTo>
                <a:lnTo>
                  <a:pt x="108" y="457"/>
                </a:lnTo>
                <a:lnTo>
                  <a:pt x="138" y="511"/>
                </a:lnTo>
                <a:lnTo>
                  <a:pt x="156" y="541"/>
                </a:lnTo>
                <a:lnTo>
                  <a:pt x="174" y="571"/>
                </a:lnTo>
                <a:lnTo>
                  <a:pt x="192" y="553"/>
                </a:lnTo>
                <a:lnTo>
                  <a:pt x="216" y="523"/>
                </a:lnTo>
                <a:lnTo>
                  <a:pt x="222" y="499"/>
                </a:lnTo>
                <a:lnTo>
                  <a:pt x="228" y="457"/>
                </a:lnTo>
                <a:lnTo>
                  <a:pt x="234" y="420"/>
                </a:lnTo>
                <a:lnTo>
                  <a:pt x="276" y="384"/>
                </a:lnTo>
                <a:lnTo>
                  <a:pt x="318" y="354"/>
                </a:lnTo>
                <a:lnTo>
                  <a:pt x="342" y="330"/>
                </a:lnTo>
                <a:lnTo>
                  <a:pt x="360" y="300"/>
                </a:lnTo>
                <a:lnTo>
                  <a:pt x="390" y="294"/>
                </a:lnTo>
                <a:lnTo>
                  <a:pt x="378" y="246"/>
                </a:lnTo>
                <a:lnTo>
                  <a:pt x="372" y="234"/>
                </a:lnTo>
                <a:lnTo>
                  <a:pt x="378" y="228"/>
                </a:lnTo>
                <a:lnTo>
                  <a:pt x="384" y="216"/>
                </a:lnTo>
                <a:lnTo>
                  <a:pt x="402" y="216"/>
                </a:lnTo>
                <a:lnTo>
                  <a:pt x="420" y="228"/>
                </a:lnTo>
                <a:lnTo>
                  <a:pt x="456" y="234"/>
                </a:lnTo>
                <a:lnTo>
                  <a:pt x="450" y="246"/>
                </a:lnTo>
                <a:lnTo>
                  <a:pt x="444" y="258"/>
                </a:lnTo>
                <a:lnTo>
                  <a:pt x="462" y="264"/>
                </a:lnTo>
                <a:lnTo>
                  <a:pt x="456" y="288"/>
                </a:lnTo>
                <a:lnTo>
                  <a:pt x="462" y="306"/>
                </a:lnTo>
                <a:lnTo>
                  <a:pt x="474" y="282"/>
                </a:lnTo>
                <a:lnTo>
                  <a:pt x="493" y="252"/>
                </a:lnTo>
                <a:close/>
              </a:path>
            </a:pathLst>
          </a:custGeom>
          <a:solidFill>
            <a:srgbClr val="00B050"/>
          </a:solidFill>
          <a:ln w="9525">
            <a:solidFill>
              <a:srgbClr val="FFFF00"/>
            </a:solidFill>
            <a:round/>
            <a:headEnd/>
            <a:tailEnd/>
          </a:ln>
        </p:spPr>
        <p:txBody>
          <a:bodyPr/>
          <a:lstStyle/>
          <a:p>
            <a:endParaRPr lang="ru-RU"/>
          </a:p>
        </p:txBody>
      </p:sp>
      <p:sp>
        <p:nvSpPr>
          <p:cNvPr id="18472" name="Freeform 1337"/>
          <p:cNvSpPr>
            <a:spLocks/>
          </p:cNvSpPr>
          <p:nvPr/>
        </p:nvSpPr>
        <p:spPr bwMode="auto">
          <a:xfrm>
            <a:off x="5226050" y="1400175"/>
            <a:ext cx="215900" cy="158750"/>
          </a:xfrm>
          <a:custGeom>
            <a:avLst/>
            <a:gdLst>
              <a:gd name="T0" fmla="*/ 2147483647 w 46"/>
              <a:gd name="T1" fmla="*/ 2147483647 h 34"/>
              <a:gd name="T2" fmla="*/ 2147483647 w 46"/>
              <a:gd name="T3" fmla="*/ 2147483647 h 34"/>
              <a:gd name="T4" fmla="*/ 2147483647 w 46"/>
              <a:gd name="T5" fmla="*/ 2147483647 h 34"/>
              <a:gd name="T6" fmla="*/ 2147483647 w 46"/>
              <a:gd name="T7" fmla="*/ 2147483647 h 34"/>
              <a:gd name="T8" fmla="*/ 2147483647 w 46"/>
              <a:gd name="T9" fmla="*/ 0 h 34"/>
              <a:gd name="T10" fmla="*/ 2147483647 w 46"/>
              <a:gd name="T11" fmla="*/ 2147483647 h 34"/>
              <a:gd name="T12" fmla="*/ 2147483647 w 46"/>
              <a:gd name="T13" fmla="*/ 2147483647 h 34"/>
              <a:gd name="T14" fmla="*/ 2147483647 w 46"/>
              <a:gd name="T15" fmla="*/ 2147483647 h 34"/>
              <a:gd name="T16" fmla="*/ 2147483647 w 46"/>
              <a:gd name="T17" fmla="*/ 2147483647 h 34"/>
              <a:gd name="T18" fmla="*/ 2147483647 w 46"/>
              <a:gd name="T19" fmla="*/ 2147483647 h 34"/>
              <a:gd name="T20" fmla="*/ 2147483647 w 46"/>
              <a:gd name="T21" fmla="*/ 2147483647 h 34"/>
              <a:gd name="T22" fmla="*/ 2147483647 w 46"/>
              <a:gd name="T23" fmla="*/ 2147483647 h 34"/>
              <a:gd name="T24" fmla="*/ 2147483647 w 46"/>
              <a:gd name="T25" fmla="*/ 2147483647 h 34"/>
              <a:gd name="T26" fmla="*/ 2147483647 w 46"/>
              <a:gd name="T27" fmla="*/ 2147483647 h 34"/>
              <a:gd name="T28" fmla="*/ 2147483647 w 46"/>
              <a:gd name="T29" fmla="*/ 2147483647 h 34"/>
              <a:gd name="T30" fmla="*/ 2147483647 w 46"/>
              <a:gd name="T31" fmla="*/ 2147483647 h 34"/>
              <a:gd name="T32" fmla="*/ 2147483647 w 46"/>
              <a:gd name="T33" fmla="*/ 2147483647 h 34"/>
              <a:gd name="T34" fmla="*/ 0 w 46"/>
              <a:gd name="T35" fmla="*/ 2147483647 h 34"/>
              <a:gd name="T36" fmla="*/ 0 w 46"/>
              <a:gd name="T37" fmla="*/ 2147483647 h 34"/>
              <a:gd name="T38" fmla="*/ 2147483647 w 46"/>
              <a:gd name="T39" fmla="*/ 2147483647 h 34"/>
              <a:gd name="T40" fmla="*/ 2147483647 w 46"/>
              <a:gd name="T41" fmla="*/ 2147483647 h 34"/>
              <a:gd name="T42" fmla="*/ 2147483647 w 46"/>
              <a:gd name="T43" fmla="*/ 2147483647 h 34"/>
              <a:gd name="T44" fmla="*/ 2147483647 w 46"/>
              <a:gd name="T45" fmla="*/ 2147483647 h 34"/>
              <a:gd name="T46" fmla="*/ 2147483647 w 46"/>
              <a:gd name="T47" fmla="*/ 2147483647 h 34"/>
              <a:gd name="T48" fmla="*/ 2147483647 w 46"/>
              <a:gd name="T49" fmla="*/ 2147483647 h 34"/>
              <a:gd name="T50" fmla="*/ 2147483647 w 46"/>
              <a:gd name="T51" fmla="*/ 2147483647 h 34"/>
              <a:gd name="T52" fmla="*/ 2147483647 w 46"/>
              <a:gd name="T53" fmla="*/ 2147483647 h 34"/>
              <a:gd name="T54" fmla="*/ 2147483647 w 46"/>
              <a:gd name="T55" fmla="*/ 2147483647 h 34"/>
              <a:gd name="T56" fmla="*/ 2147483647 w 46"/>
              <a:gd name="T57" fmla="*/ 2147483647 h 34"/>
              <a:gd name="T58" fmla="*/ 2147483647 w 46"/>
              <a:gd name="T59" fmla="*/ 2147483647 h 34"/>
              <a:gd name="T60" fmla="*/ 2147483647 w 46"/>
              <a:gd name="T61" fmla="*/ 2147483647 h 34"/>
              <a:gd name="T62" fmla="*/ 2147483647 w 46"/>
              <a:gd name="T63" fmla="*/ 2147483647 h 34"/>
              <a:gd name="T64" fmla="*/ 2147483647 w 46"/>
              <a:gd name="T65" fmla="*/ 2147483647 h 34"/>
              <a:gd name="T66" fmla="*/ 2147483647 w 46"/>
              <a:gd name="T67" fmla="*/ 2147483647 h 34"/>
              <a:gd name="T68" fmla="*/ 2147483647 w 46"/>
              <a:gd name="T69" fmla="*/ 2147483647 h 34"/>
              <a:gd name="T70" fmla="*/ 2147483647 w 46"/>
              <a:gd name="T71" fmla="*/ 2147483647 h 34"/>
              <a:gd name="T72" fmla="*/ 2147483647 w 46"/>
              <a:gd name="T73" fmla="*/ 2147483647 h 34"/>
              <a:gd name="T74" fmla="*/ 2147483647 w 46"/>
              <a:gd name="T75" fmla="*/ 2147483647 h 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
              <a:gd name="T115" fmla="*/ 0 h 34"/>
              <a:gd name="T116" fmla="*/ 46 w 46"/>
              <a:gd name="T117" fmla="*/ 34 h 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 h="34">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00B050"/>
          </a:solidFill>
          <a:ln w="9525">
            <a:solidFill>
              <a:srgbClr val="FFFF00"/>
            </a:solidFill>
            <a:round/>
            <a:headEnd/>
            <a:tailEnd/>
          </a:ln>
        </p:spPr>
        <p:txBody>
          <a:bodyPr/>
          <a:lstStyle/>
          <a:p>
            <a:endParaRPr lang="ru-RU"/>
          </a:p>
        </p:txBody>
      </p:sp>
      <p:sp>
        <p:nvSpPr>
          <p:cNvPr id="18473" name="Freeform 1338"/>
          <p:cNvSpPr>
            <a:spLocks/>
          </p:cNvSpPr>
          <p:nvPr/>
        </p:nvSpPr>
        <p:spPr bwMode="auto">
          <a:xfrm>
            <a:off x="5630863" y="1617663"/>
            <a:ext cx="71437" cy="61912"/>
          </a:xfrm>
          <a:custGeom>
            <a:avLst/>
            <a:gdLst>
              <a:gd name="T0" fmla="*/ 2147483647 w 90"/>
              <a:gd name="T1" fmla="*/ 2147483647 h 78"/>
              <a:gd name="T2" fmla="*/ 2147483647 w 90"/>
              <a:gd name="T3" fmla="*/ 2147483647 h 78"/>
              <a:gd name="T4" fmla="*/ 2147483647 w 90"/>
              <a:gd name="T5" fmla="*/ 2147483647 h 78"/>
              <a:gd name="T6" fmla="*/ 2147483647 w 90"/>
              <a:gd name="T7" fmla="*/ 2147483647 h 78"/>
              <a:gd name="T8" fmla="*/ 2147483647 w 90"/>
              <a:gd name="T9" fmla="*/ 0 h 78"/>
              <a:gd name="T10" fmla="*/ 2147483647 w 90"/>
              <a:gd name="T11" fmla="*/ 0 h 78"/>
              <a:gd name="T12" fmla="*/ 2147483647 w 90"/>
              <a:gd name="T13" fmla="*/ 2147483647 h 78"/>
              <a:gd name="T14" fmla="*/ 0 w 90"/>
              <a:gd name="T15" fmla="*/ 2147483647 h 78"/>
              <a:gd name="T16" fmla="*/ 2147483647 w 90"/>
              <a:gd name="T17" fmla="*/ 2147483647 h 78"/>
              <a:gd name="T18" fmla="*/ 2147483647 w 90"/>
              <a:gd name="T19" fmla="*/ 2147483647 h 78"/>
              <a:gd name="T20" fmla="*/ 2147483647 w 90"/>
              <a:gd name="T21" fmla="*/ 2147483647 h 78"/>
              <a:gd name="T22" fmla="*/ 2147483647 w 90"/>
              <a:gd name="T23" fmla="*/ 2147483647 h 78"/>
              <a:gd name="T24" fmla="*/ 2147483647 w 90"/>
              <a:gd name="T25" fmla="*/ 2147483647 h 78"/>
              <a:gd name="T26" fmla="*/ 2147483647 w 90"/>
              <a:gd name="T27" fmla="*/ 2147483647 h 78"/>
              <a:gd name="T28" fmla="*/ 2147483647 w 90"/>
              <a:gd name="T29" fmla="*/ 2147483647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78"/>
              <a:gd name="T47" fmla="*/ 90 w 90"/>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78">
                <a:moveTo>
                  <a:pt x="72" y="42"/>
                </a:moveTo>
                <a:lnTo>
                  <a:pt x="78" y="30"/>
                </a:lnTo>
                <a:lnTo>
                  <a:pt x="84" y="18"/>
                </a:lnTo>
                <a:lnTo>
                  <a:pt x="48" y="12"/>
                </a:lnTo>
                <a:lnTo>
                  <a:pt x="30" y="0"/>
                </a:lnTo>
                <a:lnTo>
                  <a:pt x="12" y="0"/>
                </a:lnTo>
                <a:lnTo>
                  <a:pt x="6" y="12"/>
                </a:lnTo>
                <a:lnTo>
                  <a:pt x="0" y="18"/>
                </a:lnTo>
                <a:lnTo>
                  <a:pt x="6" y="30"/>
                </a:lnTo>
                <a:lnTo>
                  <a:pt x="18" y="78"/>
                </a:lnTo>
                <a:lnTo>
                  <a:pt x="54" y="72"/>
                </a:lnTo>
                <a:lnTo>
                  <a:pt x="78" y="66"/>
                </a:lnTo>
                <a:lnTo>
                  <a:pt x="84" y="72"/>
                </a:lnTo>
                <a:lnTo>
                  <a:pt x="90" y="48"/>
                </a:lnTo>
                <a:lnTo>
                  <a:pt x="72" y="42"/>
                </a:lnTo>
                <a:close/>
              </a:path>
            </a:pathLst>
          </a:custGeom>
          <a:solidFill>
            <a:srgbClr val="00B050"/>
          </a:solidFill>
          <a:ln w="9525">
            <a:solidFill>
              <a:srgbClr val="FFFF00"/>
            </a:solidFill>
            <a:round/>
            <a:headEnd/>
            <a:tailEnd/>
          </a:ln>
        </p:spPr>
        <p:txBody>
          <a:bodyPr/>
          <a:lstStyle/>
          <a:p>
            <a:endParaRPr lang="ru-RU"/>
          </a:p>
        </p:txBody>
      </p:sp>
      <p:sp>
        <p:nvSpPr>
          <p:cNvPr id="18474" name="Freeform 1339"/>
          <p:cNvSpPr>
            <a:spLocks/>
          </p:cNvSpPr>
          <p:nvPr/>
        </p:nvSpPr>
        <p:spPr bwMode="auto">
          <a:xfrm>
            <a:off x="4630738" y="1001713"/>
            <a:ext cx="95250" cy="63500"/>
          </a:xfrm>
          <a:custGeom>
            <a:avLst/>
            <a:gdLst>
              <a:gd name="T0" fmla="*/ 2147483647 w 20"/>
              <a:gd name="T1" fmla="*/ 2147483647 h 14"/>
              <a:gd name="T2" fmla="*/ 2147483647 w 20"/>
              <a:gd name="T3" fmla="*/ 2147483647 h 14"/>
              <a:gd name="T4" fmla="*/ 2147483647 w 20"/>
              <a:gd name="T5" fmla="*/ 0 h 14"/>
              <a:gd name="T6" fmla="*/ 2147483647 w 20"/>
              <a:gd name="T7" fmla="*/ 2147483647 h 14"/>
              <a:gd name="T8" fmla="*/ 2147483647 w 20"/>
              <a:gd name="T9" fmla="*/ 0 h 14"/>
              <a:gd name="T10" fmla="*/ 2147483647 w 20"/>
              <a:gd name="T11" fmla="*/ 0 h 14"/>
              <a:gd name="T12" fmla="*/ 2147483647 w 20"/>
              <a:gd name="T13" fmla="*/ 2147483647 h 14"/>
              <a:gd name="T14" fmla="*/ 2147483647 w 20"/>
              <a:gd name="T15" fmla="*/ 2147483647 h 14"/>
              <a:gd name="T16" fmla="*/ 0 w 20"/>
              <a:gd name="T17" fmla="*/ 2147483647 h 14"/>
              <a:gd name="T18" fmla="*/ 2147483647 w 20"/>
              <a:gd name="T19" fmla="*/ 2147483647 h 14"/>
              <a:gd name="T20" fmla="*/ 2147483647 w 20"/>
              <a:gd name="T21" fmla="*/ 2147483647 h 14"/>
              <a:gd name="T22" fmla="*/ 2147483647 w 20"/>
              <a:gd name="T23" fmla="*/ 2147483647 h 14"/>
              <a:gd name="T24" fmla="*/ 2147483647 w 20"/>
              <a:gd name="T25" fmla="*/ 2147483647 h 14"/>
              <a:gd name="T26" fmla="*/ 2147483647 w 20"/>
              <a:gd name="T27" fmla="*/ 2147483647 h 14"/>
              <a:gd name="T28" fmla="*/ 2147483647 w 20"/>
              <a:gd name="T29" fmla="*/ 2147483647 h 14"/>
              <a:gd name="T30" fmla="*/ 2147483647 w 20"/>
              <a:gd name="T31" fmla="*/ 2147483647 h 14"/>
              <a:gd name="T32" fmla="*/ 2147483647 w 20"/>
              <a:gd name="T33" fmla="*/ 2147483647 h 14"/>
              <a:gd name="T34" fmla="*/ 2147483647 w 20"/>
              <a:gd name="T35" fmla="*/ 2147483647 h 14"/>
              <a:gd name="T36" fmla="*/ 2147483647 w 20"/>
              <a:gd name="T37" fmla="*/ 2147483647 h 14"/>
              <a:gd name="T38" fmla="*/ 2147483647 w 20"/>
              <a:gd name="T39" fmla="*/ 2147483647 h 14"/>
              <a:gd name="T40" fmla="*/ 2147483647 w 20"/>
              <a:gd name="T41" fmla="*/ 2147483647 h 14"/>
              <a:gd name="T42" fmla="*/ 2147483647 w 20"/>
              <a:gd name="T43" fmla="*/ 2147483647 h 14"/>
              <a:gd name="T44" fmla="*/ 2147483647 w 20"/>
              <a:gd name="T45" fmla="*/ 2147483647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14"/>
              <a:gd name="T71" fmla="*/ 20 w 20"/>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14">
                <a:moveTo>
                  <a:pt x="19" y="4"/>
                </a:moveTo>
                <a:cubicBezTo>
                  <a:pt x="17" y="2"/>
                  <a:pt x="17" y="2"/>
                  <a:pt x="17" y="2"/>
                </a:cubicBezTo>
                <a:cubicBezTo>
                  <a:pt x="15" y="0"/>
                  <a:pt x="15" y="0"/>
                  <a:pt x="15" y="0"/>
                </a:cubicBezTo>
                <a:cubicBezTo>
                  <a:pt x="13" y="1"/>
                  <a:pt x="13" y="1"/>
                  <a:pt x="13" y="1"/>
                </a:cubicBezTo>
                <a:cubicBezTo>
                  <a:pt x="9" y="0"/>
                  <a:pt x="9" y="0"/>
                  <a:pt x="9" y="0"/>
                </a:cubicBezTo>
                <a:cubicBezTo>
                  <a:pt x="5" y="0"/>
                  <a:pt x="5" y="0"/>
                  <a:pt x="5" y="0"/>
                </a:cubicBezTo>
                <a:cubicBezTo>
                  <a:pt x="1" y="1"/>
                  <a:pt x="1" y="1"/>
                  <a:pt x="1" y="1"/>
                </a:cubicBezTo>
                <a:cubicBezTo>
                  <a:pt x="1" y="3"/>
                  <a:pt x="1" y="5"/>
                  <a:pt x="1" y="5"/>
                </a:cubicBezTo>
                <a:cubicBezTo>
                  <a:pt x="0" y="6"/>
                  <a:pt x="0" y="6"/>
                  <a:pt x="0" y="6"/>
                </a:cubicBezTo>
                <a:cubicBezTo>
                  <a:pt x="2" y="6"/>
                  <a:pt x="2" y="6"/>
                  <a:pt x="2" y="6"/>
                </a:cubicBezTo>
                <a:cubicBezTo>
                  <a:pt x="4" y="7"/>
                  <a:pt x="4" y="7"/>
                  <a:pt x="4" y="7"/>
                </a:cubicBezTo>
                <a:cubicBezTo>
                  <a:pt x="6" y="8"/>
                  <a:pt x="6" y="8"/>
                  <a:pt x="6" y="8"/>
                </a:cubicBezTo>
                <a:cubicBezTo>
                  <a:pt x="7" y="10"/>
                  <a:pt x="7" y="10"/>
                  <a:pt x="7" y="10"/>
                </a:cubicBezTo>
                <a:cubicBezTo>
                  <a:pt x="6" y="12"/>
                  <a:pt x="6" y="12"/>
                  <a:pt x="6" y="12"/>
                </a:cubicBezTo>
                <a:cubicBezTo>
                  <a:pt x="7" y="12"/>
                  <a:pt x="7" y="12"/>
                  <a:pt x="7" y="12"/>
                </a:cubicBezTo>
                <a:cubicBezTo>
                  <a:pt x="9" y="14"/>
                  <a:pt x="9" y="14"/>
                  <a:pt x="9" y="14"/>
                </a:cubicBezTo>
                <a:cubicBezTo>
                  <a:pt x="11" y="13"/>
                  <a:pt x="11" y="13"/>
                  <a:pt x="11" y="13"/>
                </a:cubicBezTo>
                <a:cubicBezTo>
                  <a:pt x="13" y="12"/>
                  <a:pt x="13" y="12"/>
                  <a:pt x="13" y="12"/>
                </a:cubicBezTo>
                <a:cubicBezTo>
                  <a:pt x="13" y="12"/>
                  <a:pt x="15" y="12"/>
                  <a:pt x="16" y="12"/>
                </a:cubicBezTo>
                <a:cubicBezTo>
                  <a:pt x="17" y="12"/>
                  <a:pt x="16" y="9"/>
                  <a:pt x="16" y="9"/>
                </a:cubicBezTo>
                <a:cubicBezTo>
                  <a:pt x="18" y="7"/>
                  <a:pt x="18" y="7"/>
                  <a:pt x="18" y="7"/>
                </a:cubicBezTo>
                <a:cubicBezTo>
                  <a:pt x="20" y="4"/>
                  <a:pt x="20" y="4"/>
                  <a:pt x="20" y="4"/>
                </a:cubicBezTo>
                <a:cubicBezTo>
                  <a:pt x="19" y="4"/>
                  <a:pt x="19" y="4"/>
                  <a:pt x="19" y="4"/>
                </a:cubicBezTo>
              </a:path>
            </a:pathLst>
          </a:custGeom>
          <a:solidFill>
            <a:srgbClr val="00B050"/>
          </a:solidFill>
          <a:ln w="9525">
            <a:solidFill>
              <a:srgbClr val="FFFF00"/>
            </a:solidFill>
            <a:round/>
            <a:headEnd/>
            <a:tailEnd/>
          </a:ln>
        </p:spPr>
        <p:txBody>
          <a:bodyPr/>
          <a:lstStyle/>
          <a:p>
            <a:endParaRPr lang="ru-RU"/>
          </a:p>
        </p:txBody>
      </p:sp>
      <p:sp>
        <p:nvSpPr>
          <p:cNvPr id="18475" name="Freeform 1340"/>
          <p:cNvSpPr>
            <a:spLocks/>
          </p:cNvSpPr>
          <p:nvPr/>
        </p:nvSpPr>
        <p:spPr bwMode="auto">
          <a:xfrm>
            <a:off x="4673600" y="911225"/>
            <a:ext cx="71438" cy="61913"/>
          </a:xfrm>
          <a:custGeom>
            <a:avLst/>
            <a:gdLst>
              <a:gd name="T0" fmla="*/ 2147483647 w 90"/>
              <a:gd name="T1" fmla="*/ 2147483647 h 78"/>
              <a:gd name="T2" fmla="*/ 2147483647 w 90"/>
              <a:gd name="T3" fmla="*/ 2147483647 h 78"/>
              <a:gd name="T4" fmla="*/ 2147483647 w 90"/>
              <a:gd name="T5" fmla="*/ 2147483647 h 78"/>
              <a:gd name="T6" fmla="*/ 2147483647 w 90"/>
              <a:gd name="T7" fmla="*/ 2147483647 h 78"/>
              <a:gd name="T8" fmla="*/ 2147483647 w 90"/>
              <a:gd name="T9" fmla="*/ 2147483647 h 78"/>
              <a:gd name="T10" fmla="*/ 2147483647 w 90"/>
              <a:gd name="T11" fmla="*/ 0 h 78"/>
              <a:gd name="T12" fmla="*/ 2147483647 w 90"/>
              <a:gd name="T13" fmla="*/ 0 h 78"/>
              <a:gd name="T14" fmla="*/ 2147483647 w 90"/>
              <a:gd name="T15" fmla="*/ 0 h 78"/>
              <a:gd name="T16" fmla="*/ 0 w 90"/>
              <a:gd name="T17" fmla="*/ 2147483647 h 78"/>
              <a:gd name="T18" fmla="*/ 0 w 90"/>
              <a:gd name="T19" fmla="*/ 2147483647 h 78"/>
              <a:gd name="T20" fmla="*/ 2147483647 w 90"/>
              <a:gd name="T21" fmla="*/ 2147483647 h 78"/>
              <a:gd name="T22" fmla="*/ 2147483647 w 90"/>
              <a:gd name="T23" fmla="*/ 2147483647 h 78"/>
              <a:gd name="T24" fmla="*/ 2147483647 w 90"/>
              <a:gd name="T25" fmla="*/ 2147483647 h 78"/>
              <a:gd name="T26" fmla="*/ 2147483647 w 90"/>
              <a:gd name="T27" fmla="*/ 2147483647 h 78"/>
              <a:gd name="T28" fmla="*/ 2147483647 w 90"/>
              <a:gd name="T29" fmla="*/ 2147483647 h 78"/>
              <a:gd name="T30" fmla="*/ 2147483647 w 90"/>
              <a:gd name="T31" fmla="*/ 2147483647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
              <a:gd name="T49" fmla="*/ 0 h 78"/>
              <a:gd name="T50" fmla="*/ 90 w 90"/>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 h="78">
                <a:moveTo>
                  <a:pt x="54" y="66"/>
                </a:moveTo>
                <a:lnTo>
                  <a:pt x="78" y="78"/>
                </a:lnTo>
                <a:lnTo>
                  <a:pt x="84" y="42"/>
                </a:lnTo>
                <a:lnTo>
                  <a:pt x="84" y="30"/>
                </a:lnTo>
                <a:lnTo>
                  <a:pt x="90" y="6"/>
                </a:lnTo>
                <a:lnTo>
                  <a:pt x="84" y="0"/>
                </a:lnTo>
                <a:lnTo>
                  <a:pt x="72" y="0"/>
                </a:lnTo>
                <a:lnTo>
                  <a:pt x="36" y="0"/>
                </a:lnTo>
                <a:lnTo>
                  <a:pt x="0" y="18"/>
                </a:lnTo>
                <a:lnTo>
                  <a:pt x="0" y="30"/>
                </a:lnTo>
                <a:lnTo>
                  <a:pt x="6" y="42"/>
                </a:lnTo>
                <a:lnTo>
                  <a:pt x="12" y="48"/>
                </a:lnTo>
                <a:lnTo>
                  <a:pt x="18" y="54"/>
                </a:lnTo>
                <a:lnTo>
                  <a:pt x="12" y="60"/>
                </a:lnTo>
                <a:lnTo>
                  <a:pt x="36" y="54"/>
                </a:lnTo>
                <a:lnTo>
                  <a:pt x="54" y="66"/>
                </a:lnTo>
                <a:close/>
              </a:path>
            </a:pathLst>
          </a:custGeom>
          <a:solidFill>
            <a:srgbClr val="00B050"/>
          </a:solidFill>
          <a:ln w="9525">
            <a:solidFill>
              <a:srgbClr val="FFFF00"/>
            </a:solidFill>
            <a:round/>
            <a:headEnd/>
            <a:tailEnd/>
          </a:ln>
        </p:spPr>
        <p:txBody>
          <a:bodyPr/>
          <a:lstStyle/>
          <a:p>
            <a:endParaRPr lang="ru-RU"/>
          </a:p>
        </p:txBody>
      </p:sp>
      <p:sp>
        <p:nvSpPr>
          <p:cNvPr id="18476" name="Freeform 1341"/>
          <p:cNvSpPr>
            <a:spLocks/>
          </p:cNvSpPr>
          <p:nvPr/>
        </p:nvSpPr>
        <p:spPr bwMode="auto">
          <a:xfrm>
            <a:off x="4670425" y="1006475"/>
            <a:ext cx="139700" cy="125413"/>
          </a:xfrm>
          <a:custGeom>
            <a:avLst/>
            <a:gdLst>
              <a:gd name="T0" fmla="*/ 2147483647 w 30"/>
              <a:gd name="T1" fmla="*/ 2147483647 h 27"/>
              <a:gd name="T2" fmla="*/ 2147483647 w 30"/>
              <a:gd name="T3" fmla="*/ 2147483647 h 27"/>
              <a:gd name="T4" fmla="*/ 2147483647 w 30"/>
              <a:gd name="T5" fmla="*/ 2147483647 h 27"/>
              <a:gd name="T6" fmla="*/ 2147483647 w 30"/>
              <a:gd name="T7" fmla="*/ 2147483647 h 27"/>
              <a:gd name="T8" fmla="*/ 2147483647 w 30"/>
              <a:gd name="T9" fmla="*/ 0 h 27"/>
              <a:gd name="T10" fmla="*/ 2147483647 w 30"/>
              <a:gd name="T11" fmla="*/ 2147483647 h 27"/>
              <a:gd name="T12" fmla="*/ 2147483647 w 30"/>
              <a:gd name="T13" fmla="*/ 2147483647 h 27"/>
              <a:gd name="T14" fmla="*/ 2147483647 w 30"/>
              <a:gd name="T15" fmla="*/ 2147483647 h 27"/>
              <a:gd name="T16" fmla="*/ 2147483647 w 30"/>
              <a:gd name="T17" fmla="*/ 2147483647 h 27"/>
              <a:gd name="T18" fmla="*/ 2147483647 w 30"/>
              <a:gd name="T19" fmla="*/ 2147483647 h 27"/>
              <a:gd name="T20" fmla="*/ 2147483647 w 30"/>
              <a:gd name="T21" fmla="*/ 2147483647 h 27"/>
              <a:gd name="T22" fmla="*/ 2147483647 w 30"/>
              <a:gd name="T23" fmla="*/ 2147483647 h 27"/>
              <a:gd name="T24" fmla="*/ 2147483647 w 30"/>
              <a:gd name="T25" fmla="*/ 2147483647 h 27"/>
              <a:gd name="T26" fmla="*/ 2147483647 w 30"/>
              <a:gd name="T27" fmla="*/ 2147483647 h 27"/>
              <a:gd name="T28" fmla="*/ 2147483647 w 30"/>
              <a:gd name="T29" fmla="*/ 2147483647 h 27"/>
              <a:gd name="T30" fmla="*/ 2147483647 w 30"/>
              <a:gd name="T31" fmla="*/ 2147483647 h 27"/>
              <a:gd name="T32" fmla="*/ 0 w 30"/>
              <a:gd name="T33" fmla="*/ 2147483647 h 27"/>
              <a:gd name="T34" fmla="*/ 2147483647 w 30"/>
              <a:gd name="T35" fmla="*/ 2147483647 h 27"/>
              <a:gd name="T36" fmla="*/ 2147483647 w 30"/>
              <a:gd name="T37" fmla="*/ 2147483647 h 27"/>
              <a:gd name="T38" fmla="*/ 2147483647 w 30"/>
              <a:gd name="T39" fmla="*/ 2147483647 h 27"/>
              <a:gd name="T40" fmla="*/ 2147483647 w 30"/>
              <a:gd name="T41" fmla="*/ 2147483647 h 27"/>
              <a:gd name="T42" fmla="*/ 2147483647 w 30"/>
              <a:gd name="T43" fmla="*/ 2147483647 h 27"/>
              <a:gd name="T44" fmla="*/ 2147483647 w 30"/>
              <a:gd name="T45" fmla="*/ 2147483647 h 27"/>
              <a:gd name="T46" fmla="*/ 2147483647 w 30"/>
              <a:gd name="T47" fmla="*/ 2147483647 h 27"/>
              <a:gd name="T48" fmla="*/ 2147483647 w 30"/>
              <a:gd name="T49" fmla="*/ 2147483647 h 27"/>
              <a:gd name="T50" fmla="*/ 2147483647 w 30"/>
              <a:gd name="T51" fmla="*/ 2147483647 h 27"/>
              <a:gd name="T52" fmla="*/ 2147483647 w 30"/>
              <a:gd name="T53" fmla="*/ 2147483647 h 27"/>
              <a:gd name="T54" fmla="*/ 2147483647 w 30"/>
              <a:gd name="T55" fmla="*/ 2147483647 h 27"/>
              <a:gd name="T56" fmla="*/ 2147483647 w 30"/>
              <a:gd name="T57" fmla="*/ 2147483647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27"/>
              <a:gd name="T89" fmla="*/ 30 w 30"/>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27">
                <a:moveTo>
                  <a:pt x="30" y="14"/>
                </a:moveTo>
                <a:cubicBezTo>
                  <a:pt x="27" y="11"/>
                  <a:pt x="27" y="11"/>
                  <a:pt x="27" y="11"/>
                </a:cubicBezTo>
                <a:cubicBezTo>
                  <a:pt x="23" y="3"/>
                  <a:pt x="23" y="3"/>
                  <a:pt x="23" y="3"/>
                </a:cubicBezTo>
                <a:cubicBezTo>
                  <a:pt x="20" y="2"/>
                  <a:pt x="20" y="2"/>
                  <a:pt x="20" y="2"/>
                </a:cubicBezTo>
                <a:cubicBezTo>
                  <a:pt x="17" y="0"/>
                  <a:pt x="17" y="0"/>
                  <a:pt x="17" y="0"/>
                </a:cubicBezTo>
                <a:cubicBezTo>
                  <a:pt x="14" y="2"/>
                  <a:pt x="14" y="2"/>
                  <a:pt x="14" y="2"/>
                </a:cubicBezTo>
                <a:cubicBezTo>
                  <a:pt x="11" y="3"/>
                  <a:pt x="11" y="3"/>
                  <a:pt x="11" y="3"/>
                </a:cubicBezTo>
                <a:cubicBezTo>
                  <a:pt x="12" y="3"/>
                  <a:pt x="12" y="3"/>
                  <a:pt x="12" y="3"/>
                </a:cubicBezTo>
                <a:cubicBezTo>
                  <a:pt x="10" y="6"/>
                  <a:pt x="10" y="6"/>
                  <a:pt x="10" y="6"/>
                </a:cubicBezTo>
                <a:cubicBezTo>
                  <a:pt x="8" y="8"/>
                  <a:pt x="8" y="8"/>
                  <a:pt x="8" y="8"/>
                </a:cubicBezTo>
                <a:cubicBezTo>
                  <a:pt x="8" y="8"/>
                  <a:pt x="9" y="11"/>
                  <a:pt x="8" y="11"/>
                </a:cubicBezTo>
                <a:cubicBezTo>
                  <a:pt x="7" y="11"/>
                  <a:pt x="5" y="11"/>
                  <a:pt x="5" y="11"/>
                </a:cubicBezTo>
                <a:cubicBezTo>
                  <a:pt x="3" y="12"/>
                  <a:pt x="3" y="12"/>
                  <a:pt x="3" y="12"/>
                </a:cubicBezTo>
                <a:cubicBezTo>
                  <a:pt x="1" y="13"/>
                  <a:pt x="1" y="13"/>
                  <a:pt x="1" y="13"/>
                </a:cubicBezTo>
                <a:cubicBezTo>
                  <a:pt x="1" y="14"/>
                  <a:pt x="1" y="14"/>
                  <a:pt x="1" y="14"/>
                </a:cubicBezTo>
                <a:cubicBezTo>
                  <a:pt x="2" y="18"/>
                  <a:pt x="2" y="18"/>
                  <a:pt x="2" y="18"/>
                </a:cubicBezTo>
                <a:cubicBezTo>
                  <a:pt x="0" y="20"/>
                  <a:pt x="0" y="20"/>
                  <a:pt x="0" y="20"/>
                </a:cubicBezTo>
                <a:cubicBezTo>
                  <a:pt x="1" y="23"/>
                  <a:pt x="1" y="23"/>
                  <a:pt x="1" y="23"/>
                </a:cubicBezTo>
                <a:cubicBezTo>
                  <a:pt x="1" y="25"/>
                  <a:pt x="1" y="25"/>
                  <a:pt x="1" y="25"/>
                </a:cubicBezTo>
                <a:cubicBezTo>
                  <a:pt x="3" y="24"/>
                  <a:pt x="3" y="24"/>
                  <a:pt x="3" y="24"/>
                </a:cubicBezTo>
                <a:cubicBezTo>
                  <a:pt x="7" y="24"/>
                  <a:pt x="7" y="24"/>
                  <a:pt x="7" y="24"/>
                </a:cubicBezTo>
                <a:cubicBezTo>
                  <a:pt x="13" y="26"/>
                  <a:pt x="13" y="26"/>
                  <a:pt x="13" y="26"/>
                </a:cubicBezTo>
                <a:cubicBezTo>
                  <a:pt x="20" y="26"/>
                  <a:pt x="20" y="26"/>
                  <a:pt x="20" y="26"/>
                </a:cubicBezTo>
                <a:cubicBezTo>
                  <a:pt x="24" y="27"/>
                  <a:pt x="24" y="27"/>
                  <a:pt x="24" y="27"/>
                </a:cubicBezTo>
                <a:cubicBezTo>
                  <a:pt x="26" y="21"/>
                  <a:pt x="26" y="21"/>
                  <a:pt x="26" y="21"/>
                </a:cubicBezTo>
                <a:cubicBezTo>
                  <a:pt x="27" y="21"/>
                  <a:pt x="27" y="21"/>
                  <a:pt x="27" y="21"/>
                </a:cubicBezTo>
                <a:cubicBezTo>
                  <a:pt x="26" y="17"/>
                  <a:pt x="26" y="17"/>
                  <a:pt x="26" y="17"/>
                </a:cubicBezTo>
                <a:cubicBezTo>
                  <a:pt x="29" y="16"/>
                  <a:pt x="29" y="16"/>
                  <a:pt x="29" y="16"/>
                </a:cubicBezTo>
                <a:lnTo>
                  <a:pt x="30" y="14"/>
                </a:lnTo>
                <a:close/>
              </a:path>
            </a:pathLst>
          </a:custGeom>
          <a:solidFill>
            <a:srgbClr val="00B050"/>
          </a:solidFill>
          <a:ln w="9525">
            <a:solidFill>
              <a:srgbClr val="FFFF00"/>
            </a:solidFill>
            <a:round/>
            <a:headEnd/>
            <a:tailEnd/>
          </a:ln>
        </p:spPr>
        <p:txBody>
          <a:bodyPr/>
          <a:lstStyle/>
          <a:p>
            <a:endParaRPr lang="ru-RU"/>
          </a:p>
        </p:txBody>
      </p:sp>
      <p:sp>
        <p:nvSpPr>
          <p:cNvPr id="18477" name="Freeform 1342"/>
          <p:cNvSpPr>
            <a:spLocks/>
          </p:cNvSpPr>
          <p:nvPr/>
        </p:nvSpPr>
        <p:spPr bwMode="auto">
          <a:xfrm>
            <a:off x="4635500" y="954088"/>
            <a:ext cx="114300" cy="65087"/>
          </a:xfrm>
          <a:custGeom>
            <a:avLst/>
            <a:gdLst>
              <a:gd name="T0" fmla="*/ 2147483647 w 24"/>
              <a:gd name="T1" fmla="*/ 2147483647 h 14"/>
              <a:gd name="T2" fmla="*/ 2147483647 w 24"/>
              <a:gd name="T3" fmla="*/ 2147483647 h 14"/>
              <a:gd name="T4" fmla="*/ 2147483647 w 24"/>
              <a:gd name="T5" fmla="*/ 2147483647 h 14"/>
              <a:gd name="T6" fmla="*/ 2147483647 w 24"/>
              <a:gd name="T7" fmla="*/ 2147483647 h 14"/>
              <a:gd name="T8" fmla="*/ 2147483647 w 24"/>
              <a:gd name="T9" fmla="*/ 2147483647 h 14"/>
              <a:gd name="T10" fmla="*/ 2147483647 w 24"/>
              <a:gd name="T11" fmla="*/ 2147483647 h 14"/>
              <a:gd name="T12" fmla="*/ 2147483647 w 24"/>
              <a:gd name="T13" fmla="*/ 2147483647 h 14"/>
              <a:gd name="T14" fmla="*/ 2147483647 w 24"/>
              <a:gd name="T15" fmla="*/ 2147483647 h 14"/>
              <a:gd name="T16" fmla="*/ 2147483647 w 24"/>
              <a:gd name="T17" fmla="*/ 2147483647 h 14"/>
              <a:gd name="T18" fmla="*/ 2147483647 w 24"/>
              <a:gd name="T19" fmla="*/ 2147483647 h 14"/>
              <a:gd name="T20" fmla="*/ 2147483647 w 24"/>
              <a:gd name="T21" fmla="*/ 2147483647 h 14"/>
              <a:gd name="T22" fmla="*/ 2147483647 w 24"/>
              <a:gd name="T23" fmla="*/ 0 h 14"/>
              <a:gd name="T24" fmla="*/ 2147483647 w 24"/>
              <a:gd name="T25" fmla="*/ 2147483647 h 14"/>
              <a:gd name="T26" fmla="*/ 2147483647 w 24"/>
              <a:gd name="T27" fmla="*/ 2147483647 h 14"/>
              <a:gd name="T28" fmla="*/ 2147483647 w 24"/>
              <a:gd name="T29" fmla="*/ 2147483647 h 14"/>
              <a:gd name="T30" fmla="*/ 2147483647 w 24"/>
              <a:gd name="T31" fmla="*/ 2147483647 h 14"/>
              <a:gd name="T32" fmla="*/ 2147483647 w 24"/>
              <a:gd name="T33" fmla="*/ 2147483647 h 14"/>
              <a:gd name="T34" fmla="*/ 2147483647 w 24"/>
              <a:gd name="T35" fmla="*/ 2147483647 h 14"/>
              <a:gd name="T36" fmla="*/ 0 w 24"/>
              <a:gd name="T37" fmla="*/ 2147483647 h 14"/>
              <a:gd name="T38" fmla="*/ 2147483647 w 24"/>
              <a:gd name="T39" fmla="*/ 2147483647 h 14"/>
              <a:gd name="T40" fmla="*/ 2147483647 w 24"/>
              <a:gd name="T41" fmla="*/ 214748364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4"/>
              <a:gd name="T65" fmla="*/ 24 w 24"/>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4">
                <a:moveTo>
                  <a:pt x="8" y="10"/>
                </a:moveTo>
                <a:cubicBezTo>
                  <a:pt x="12" y="11"/>
                  <a:pt x="12" y="11"/>
                  <a:pt x="12" y="11"/>
                </a:cubicBezTo>
                <a:cubicBezTo>
                  <a:pt x="14" y="10"/>
                  <a:pt x="14" y="10"/>
                  <a:pt x="14" y="10"/>
                </a:cubicBezTo>
                <a:cubicBezTo>
                  <a:pt x="16" y="12"/>
                  <a:pt x="16" y="12"/>
                  <a:pt x="16" y="12"/>
                </a:cubicBezTo>
                <a:cubicBezTo>
                  <a:pt x="18" y="14"/>
                  <a:pt x="18" y="14"/>
                  <a:pt x="18" y="14"/>
                </a:cubicBezTo>
                <a:cubicBezTo>
                  <a:pt x="21" y="13"/>
                  <a:pt x="21" y="13"/>
                  <a:pt x="21" y="13"/>
                </a:cubicBezTo>
                <a:cubicBezTo>
                  <a:pt x="24" y="11"/>
                  <a:pt x="24" y="11"/>
                  <a:pt x="24" y="11"/>
                </a:cubicBezTo>
                <a:cubicBezTo>
                  <a:pt x="23" y="10"/>
                  <a:pt x="23" y="10"/>
                  <a:pt x="23" y="10"/>
                </a:cubicBezTo>
                <a:cubicBezTo>
                  <a:pt x="21" y="5"/>
                  <a:pt x="21" y="5"/>
                  <a:pt x="21" y="5"/>
                </a:cubicBezTo>
                <a:cubicBezTo>
                  <a:pt x="21" y="4"/>
                  <a:pt x="21" y="4"/>
                  <a:pt x="21" y="4"/>
                </a:cubicBezTo>
                <a:cubicBezTo>
                  <a:pt x="17" y="2"/>
                  <a:pt x="17" y="2"/>
                  <a:pt x="17" y="2"/>
                </a:cubicBezTo>
                <a:cubicBezTo>
                  <a:pt x="14" y="0"/>
                  <a:pt x="14" y="0"/>
                  <a:pt x="14" y="0"/>
                </a:cubicBezTo>
                <a:cubicBezTo>
                  <a:pt x="10" y="1"/>
                  <a:pt x="10" y="1"/>
                  <a:pt x="10" y="1"/>
                </a:cubicBezTo>
                <a:cubicBezTo>
                  <a:pt x="9" y="5"/>
                  <a:pt x="9" y="5"/>
                  <a:pt x="9" y="5"/>
                </a:cubicBezTo>
                <a:cubicBezTo>
                  <a:pt x="8" y="6"/>
                  <a:pt x="8" y="6"/>
                  <a:pt x="8" y="6"/>
                </a:cubicBezTo>
                <a:cubicBezTo>
                  <a:pt x="5" y="3"/>
                  <a:pt x="5" y="3"/>
                  <a:pt x="5" y="3"/>
                </a:cubicBezTo>
                <a:cubicBezTo>
                  <a:pt x="3" y="3"/>
                  <a:pt x="3" y="3"/>
                  <a:pt x="3" y="3"/>
                </a:cubicBezTo>
                <a:cubicBezTo>
                  <a:pt x="3" y="3"/>
                  <a:pt x="1" y="7"/>
                  <a:pt x="1" y="8"/>
                </a:cubicBezTo>
                <a:cubicBezTo>
                  <a:pt x="1" y="8"/>
                  <a:pt x="0" y="10"/>
                  <a:pt x="0" y="11"/>
                </a:cubicBezTo>
                <a:cubicBezTo>
                  <a:pt x="4" y="10"/>
                  <a:pt x="4" y="10"/>
                  <a:pt x="4" y="10"/>
                </a:cubicBezTo>
                <a:lnTo>
                  <a:pt x="8" y="10"/>
                </a:lnTo>
                <a:close/>
              </a:path>
            </a:pathLst>
          </a:custGeom>
          <a:solidFill>
            <a:srgbClr val="00B050"/>
          </a:solidFill>
          <a:ln w="9525">
            <a:solidFill>
              <a:srgbClr val="FFFF00"/>
            </a:solidFill>
            <a:round/>
            <a:headEnd/>
            <a:tailEnd/>
          </a:ln>
        </p:spPr>
        <p:txBody>
          <a:bodyPr/>
          <a:lstStyle/>
          <a:p>
            <a:endParaRPr lang="ru-RU"/>
          </a:p>
        </p:txBody>
      </p:sp>
      <p:sp>
        <p:nvSpPr>
          <p:cNvPr id="18478" name="Freeform 1343"/>
          <p:cNvSpPr>
            <a:spLocks/>
          </p:cNvSpPr>
          <p:nvPr/>
        </p:nvSpPr>
        <p:spPr bwMode="auto">
          <a:xfrm>
            <a:off x="4094163" y="1825625"/>
            <a:ext cx="114300" cy="84138"/>
          </a:xfrm>
          <a:custGeom>
            <a:avLst/>
            <a:gdLst>
              <a:gd name="T0" fmla="*/ 2147483647 w 24"/>
              <a:gd name="T1" fmla="*/ 2147483647 h 18"/>
              <a:gd name="T2" fmla="*/ 2147483647 w 24"/>
              <a:gd name="T3" fmla="*/ 2147483647 h 18"/>
              <a:gd name="T4" fmla="*/ 2147483647 w 24"/>
              <a:gd name="T5" fmla="*/ 2147483647 h 18"/>
              <a:gd name="T6" fmla="*/ 2147483647 w 24"/>
              <a:gd name="T7" fmla="*/ 2147483647 h 18"/>
              <a:gd name="T8" fmla="*/ 2147483647 w 24"/>
              <a:gd name="T9" fmla="*/ 2147483647 h 18"/>
              <a:gd name="T10" fmla="*/ 2147483647 w 24"/>
              <a:gd name="T11" fmla="*/ 2147483647 h 18"/>
              <a:gd name="T12" fmla="*/ 2147483647 w 24"/>
              <a:gd name="T13" fmla="*/ 2147483647 h 18"/>
              <a:gd name="T14" fmla="*/ 2147483647 w 24"/>
              <a:gd name="T15" fmla="*/ 2147483647 h 18"/>
              <a:gd name="T16" fmla="*/ 2147483647 w 24"/>
              <a:gd name="T17" fmla="*/ 2147483647 h 18"/>
              <a:gd name="T18" fmla="*/ 2147483647 w 24"/>
              <a:gd name="T19" fmla="*/ 2147483647 h 18"/>
              <a:gd name="T20" fmla="*/ 2147483647 w 24"/>
              <a:gd name="T21" fmla="*/ 2147483647 h 18"/>
              <a:gd name="T22" fmla="*/ 2147483647 w 24"/>
              <a:gd name="T23" fmla="*/ 2147483647 h 18"/>
              <a:gd name="T24" fmla="*/ 2147483647 w 24"/>
              <a:gd name="T25" fmla="*/ 2147483647 h 18"/>
              <a:gd name="T26" fmla="*/ 2147483647 w 24"/>
              <a:gd name="T27" fmla="*/ 2147483647 h 18"/>
              <a:gd name="T28" fmla="*/ 2147483647 w 24"/>
              <a:gd name="T29" fmla="*/ 2147483647 h 18"/>
              <a:gd name="T30" fmla="*/ 2147483647 w 24"/>
              <a:gd name="T31" fmla="*/ 2147483647 h 18"/>
              <a:gd name="T32" fmla="*/ 2147483647 w 24"/>
              <a:gd name="T33" fmla="*/ 0 h 18"/>
              <a:gd name="T34" fmla="*/ 2147483647 w 24"/>
              <a:gd name="T35" fmla="*/ 0 h 18"/>
              <a:gd name="T36" fmla="*/ 2147483647 w 24"/>
              <a:gd name="T37" fmla="*/ 2147483647 h 18"/>
              <a:gd name="T38" fmla="*/ 2147483647 w 24"/>
              <a:gd name="T39" fmla="*/ 2147483647 h 18"/>
              <a:gd name="T40" fmla="*/ 2147483647 w 24"/>
              <a:gd name="T41" fmla="*/ 2147483647 h 18"/>
              <a:gd name="T42" fmla="*/ 0 w 24"/>
              <a:gd name="T43" fmla="*/ 2147483647 h 18"/>
              <a:gd name="T44" fmla="*/ 2147483647 w 24"/>
              <a:gd name="T45" fmla="*/ 2147483647 h 18"/>
              <a:gd name="T46" fmla="*/ 2147483647 w 24"/>
              <a:gd name="T47" fmla="*/ 2147483647 h 18"/>
              <a:gd name="T48" fmla="*/ 2147483647 w 24"/>
              <a:gd name="T49" fmla="*/ 2147483647 h 18"/>
              <a:gd name="T50" fmla="*/ 2147483647 w 24"/>
              <a:gd name="T51" fmla="*/ 2147483647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
              <a:gd name="T79" fmla="*/ 0 h 18"/>
              <a:gd name="T80" fmla="*/ 24 w 24"/>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 h="18">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rgbClr val="00B050"/>
          </a:solidFill>
          <a:ln w="9525">
            <a:solidFill>
              <a:srgbClr val="FFFF00"/>
            </a:solidFill>
            <a:round/>
            <a:headEnd/>
            <a:tailEnd/>
          </a:ln>
        </p:spPr>
        <p:txBody>
          <a:bodyPr/>
          <a:lstStyle/>
          <a:p>
            <a:endParaRPr lang="ru-RU"/>
          </a:p>
        </p:txBody>
      </p:sp>
      <p:sp>
        <p:nvSpPr>
          <p:cNvPr id="18479" name="Freeform 1344"/>
          <p:cNvSpPr>
            <a:spLocks/>
          </p:cNvSpPr>
          <p:nvPr/>
        </p:nvSpPr>
        <p:spPr bwMode="auto">
          <a:xfrm>
            <a:off x="4067175" y="1763713"/>
            <a:ext cx="88900" cy="66675"/>
          </a:xfrm>
          <a:custGeom>
            <a:avLst/>
            <a:gdLst>
              <a:gd name="T0" fmla="*/ 2147483647 w 114"/>
              <a:gd name="T1" fmla="*/ 2147483647 h 85"/>
              <a:gd name="T2" fmla="*/ 2147483647 w 114"/>
              <a:gd name="T3" fmla="*/ 2147483647 h 85"/>
              <a:gd name="T4" fmla="*/ 2147483647 w 114"/>
              <a:gd name="T5" fmla="*/ 2147483647 h 85"/>
              <a:gd name="T6" fmla="*/ 2147483647 w 114"/>
              <a:gd name="T7" fmla="*/ 2147483647 h 85"/>
              <a:gd name="T8" fmla="*/ 2147483647 w 114"/>
              <a:gd name="T9" fmla="*/ 2147483647 h 85"/>
              <a:gd name="T10" fmla="*/ 2147483647 w 114"/>
              <a:gd name="T11" fmla="*/ 2147483647 h 85"/>
              <a:gd name="T12" fmla="*/ 2147483647 w 114"/>
              <a:gd name="T13" fmla="*/ 2147483647 h 85"/>
              <a:gd name="T14" fmla="*/ 2147483647 w 114"/>
              <a:gd name="T15" fmla="*/ 2147483647 h 85"/>
              <a:gd name="T16" fmla="*/ 2147483647 w 114"/>
              <a:gd name="T17" fmla="*/ 2147483647 h 85"/>
              <a:gd name="T18" fmla="*/ 2147483647 w 114"/>
              <a:gd name="T19" fmla="*/ 2147483647 h 85"/>
              <a:gd name="T20" fmla="*/ 2147483647 w 114"/>
              <a:gd name="T21" fmla="*/ 2147483647 h 85"/>
              <a:gd name="T22" fmla="*/ 2147483647 w 114"/>
              <a:gd name="T23" fmla="*/ 0 h 85"/>
              <a:gd name="T24" fmla="*/ 2147483647 w 114"/>
              <a:gd name="T25" fmla="*/ 2147483647 h 85"/>
              <a:gd name="T26" fmla="*/ 2147483647 w 114"/>
              <a:gd name="T27" fmla="*/ 2147483647 h 85"/>
              <a:gd name="T28" fmla="*/ 0 w 114"/>
              <a:gd name="T29" fmla="*/ 2147483647 h 85"/>
              <a:gd name="T30" fmla="*/ 2147483647 w 114"/>
              <a:gd name="T31" fmla="*/ 2147483647 h 85"/>
              <a:gd name="T32" fmla="*/ 2147483647 w 114"/>
              <a:gd name="T33" fmla="*/ 2147483647 h 85"/>
              <a:gd name="T34" fmla="*/ 2147483647 w 114"/>
              <a:gd name="T35" fmla="*/ 2147483647 h 85"/>
              <a:gd name="T36" fmla="*/ 2147483647 w 114"/>
              <a:gd name="T37" fmla="*/ 2147483647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5"/>
              <a:gd name="T59" fmla="*/ 114 w 114"/>
              <a:gd name="T60" fmla="*/ 85 h 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5">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rgbClr val="00B050"/>
          </a:solidFill>
          <a:ln w="9525">
            <a:solidFill>
              <a:srgbClr val="FFFF00"/>
            </a:solidFill>
            <a:round/>
            <a:headEnd/>
            <a:tailEnd/>
          </a:ln>
        </p:spPr>
        <p:txBody>
          <a:bodyPr/>
          <a:lstStyle/>
          <a:p>
            <a:endParaRPr lang="ru-RU"/>
          </a:p>
        </p:txBody>
      </p:sp>
      <p:sp>
        <p:nvSpPr>
          <p:cNvPr id="18480" name="Freeform 1345"/>
          <p:cNvSpPr>
            <a:spLocks/>
          </p:cNvSpPr>
          <p:nvPr/>
        </p:nvSpPr>
        <p:spPr bwMode="auto">
          <a:xfrm>
            <a:off x="4071938" y="1601788"/>
            <a:ext cx="179387" cy="190500"/>
          </a:xfrm>
          <a:custGeom>
            <a:avLst/>
            <a:gdLst>
              <a:gd name="T0" fmla="*/ 2147483647 w 38"/>
              <a:gd name="T1" fmla="*/ 2147483647 h 41"/>
              <a:gd name="T2" fmla="*/ 2147483647 w 38"/>
              <a:gd name="T3" fmla="*/ 2147483647 h 41"/>
              <a:gd name="T4" fmla="*/ 2147483647 w 38"/>
              <a:gd name="T5" fmla="*/ 2147483647 h 41"/>
              <a:gd name="T6" fmla="*/ 2147483647 w 38"/>
              <a:gd name="T7" fmla="*/ 2147483647 h 41"/>
              <a:gd name="T8" fmla="*/ 2147483647 w 38"/>
              <a:gd name="T9" fmla="*/ 2147483647 h 41"/>
              <a:gd name="T10" fmla="*/ 2147483647 w 38"/>
              <a:gd name="T11" fmla="*/ 2147483647 h 41"/>
              <a:gd name="T12" fmla="*/ 2147483647 w 38"/>
              <a:gd name="T13" fmla="*/ 2147483647 h 41"/>
              <a:gd name="T14" fmla="*/ 2147483647 w 38"/>
              <a:gd name="T15" fmla="*/ 2147483647 h 41"/>
              <a:gd name="T16" fmla="*/ 2147483647 w 38"/>
              <a:gd name="T17" fmla="*/ 2147483647 h 41"/>
              <a:gd name="T18" fmla="*/ 2147483647 w 38"/>
              <a:gd name="T19" fmla="*/ 2147483647 h 41"/>
              <a:gd name="T20" fmla="*/ 2147483647 w 38"/>
              <a:gd name="T21" fmla="*/ 2147483647 h 41"/>
              <a:gd name="T22" fmla="*/ 2147483647 w 38"/>
              <a:gd name="T23" fmla="*/ 2147483647 h 41"/>
              <a:gd name="T24" fmla="*/ 2147483647 w 38"/>
              <a:gd name="T25" fmla="*/ 2147483647 h 41"/>
              <a:gd name="T26" fmla="*/ 2147483647 w 38"/>
              <a:gd name="T27" fmla="*/ 0 h 41"/>
              <a:gd name="T28" fmla="*/ 2147483647 w 38"/>
              <a:gd name="T29" fmla="*/ 2147483647 h 41"/>
              <a:gd name="T30" fmla="*/ 2147483647 w 38"/>
              <a:gd name="T31" fmla="*/ 2147483647 h 41"/>
              <a:gd name="T32" fmla="*/ 2147483647 w 38"/>
              <a:gd name="T33" fmla="*/ 2147483647 h 41"/>
              <a:gd name="T34" fmla="*/ 2147483647 w 38"/>
              <a:gd name="T35" fmla="*/ 2147483647 h 41"/>
              <a:gd name="T36" fmla="*/ 2147483647 w 38"/>
              <a:gd name="T37" fmla="*/ 2147483647 h 41"/>
              <a:gd name="T38" fmla="*/ 2147483647 w 38"/>
              <a:gd name="T39" fmla="*/ 2147483647 h 41"/>
              <a:gd name="T40" fmla="*/ 0 w 38"/>
              <a:gd name="T41" fmla="*/ 2147483647 h 41"/>
              <a:gd name="T42" fmla="*/ 2147483647 w 38"/>
              <a:gd name="T43" fmla="*/ 2147483647 h 41"/>
              <a:gd name="T44" fmla="*/ 2147483647 w 38"/>
              <a:gd name="T45" fmla="*/ 2147483647 h 41"/>
              <a:gd name="T46" fmla="*/ 2147483647 w 38"/>
              <a:gd name="T47" fmla="*/ 2147483647 h 41"/>
              <a:gd name="T48" fmla="*/ 2147483647 w 38"/>
              <a:gd name="T49" fmla="*/ 2147483647 h 41"/>
              <a:gd name="T50" fmla="*/ 2147483647 w 38"/>
              <a:gd name="T51" fmla="*/ 2147483647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41"/>
              <a:gd name="T80" fmla="*/ 38 w 38"/>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41">
                <a:moveTo>
                  <a:pt x="6" y="35"/>
                </a:moveTo>
                <a:cubicBezTo>
                  <a:pt x="11" y="38"/>
                  <a:pt x="11" y="38"/>
                  <a:pt x="11" y="38"/>
                </a:cubicBezTo>
                <a:cubicBezTo>
                  <a:pt x="13" y="40"/>
                  <a:pt x="13" y="40"/>
                  <a:pt x="13" y="40"/>
                </a:cubicBezTo>
                <a:cubicBezTo>
                  <a:pt x="15" y="41"/>
                  <a:pt x="15" y="41"/>
                  <a:pt x="15" y="41"/>
                </a:cubicBezTo>
                <a:cubicBezTo>
                  <a:pt x="15" y="41"/>
                  <a:pt x="15" y="41"/>
                  <a:pt x="15" y="41"/>
                </a:cubicBezTo>
                <a:cubicBezTo>
                  <a:pt x="18" y="38"/>
                  <a:pt x="18" y="38"/>
                  <a:pt x="18" y="38"/>
                </a:cubicBezTo>
                <a:cubicBezTo>
                  <a:pt x="20" y="40"/>
                  <a:pt x="20" y="40"/>
                  <a:pt x="20" y="40"/>
                </a:cubicBezTo>
                <a:cubicBezTo>
                  <a:pt x="21" y="39"/>
                  <a:pt x="21" y="39"/>
                  <a:pt x="21" y="39"/>
                </a:cubicBezTo>
                <a:cubicBezTo>
                  <a:pt x="35" y="39"/>
                  <a:pt x="35" y="39"/>
                  <a:pt x="35" y="39"/>
                </a:cubicBezTo>
                <a:cubicBezTo>
                  <a:pt x="38" y="37"/>
                  <a:pt x="38" y="37"/>
                  <a:pt x="38" y="37"/>
                </a:cubicBezTo>
                <a:cubicBezTo>
                  <a:pt x="36" y="36"/>
                  <a:pt x="36" y="36"/>
                  <a:pt x="36" y="36"/>
                </a:cubicBezTo>
                <a:cubicBezTo>
                  <a:pt x="33" y="7"/>
                  <a:pt x="33" y="7"/>
                  <a:pt x="33" y="7"/>
                </a:cubicBezTo>
                <a:cubicBezTo>
                  <a:pt x="36" y="7"/>
                  <a:pt x="36" y="7"/>
                  <a:pt x="36" y="7"/>
                </a:cubicBezTo>
                <a:cubicBezTo>
                  <a:pt x="27" y="0"/>
                  <a:pt x="27" y="0"/>
                  <a:pt x="27" y="0"/>
                </a:cubicBezTo>
                <a:cubicBezTo>
                  <a:pt x="27" y="3"/>
                  <a:pt x="27" y="3"/>
                  <a:pt x="27" y="3"/>
                </a:cubicBezTo>
                <a:cubicBezTo>
                  <a:pt x="17" y="3"/>
                  <a:pt x="17" y="3"/>
                  <a:pt x="17" y="3"/>
                </a:cubicBezTo>
                <a:cubicBezTo>
                  <a:pt x="16" y="11"/>
                  <a:pt x="16" y="11"/>
                  <a:pt x="16" y="11"/>
                </a:cubicBezTo>
                <a:cubicBezTo>
                  <a:pt x="14" y="13"/>
                  <a:pt x="14" y="13"/>
                  <a:pt x="14" y="13"/>
                </a:cubicBezTo>
                <a:cubicBezTo>
                  <a:pt x="14" y="13"/>
                  <a:pt x="14" y="20"/>
                  <a:pt x="13" y="20"/>
                </a:cubicBezTo>
                <a:cubicBezTo>
                  <a:pt x="13" y="20"/>
                  <a:pt x="5" y="19"/>
                  <a:pt x="1" y="19"/>
                </a:cubicBezTo>
                <a:cubicBezTo>
                  <a:pt x="0" y="20"/>
                  <a:pt x="0" y="20"/>
                  <a:pt x="0" y="20"/>
                </a:cubicBezTo>
                <a:cubicBezTo>
                  <a:pt x="3" y="26"/>
                  <a:pt x="3" y="26"/>
                  <a:pt x="3" y="26"/>
                </a:cubicBezTo>
                <a:cubicBezTo>
                  <a:pt x="3" y="33"/>
                  <a:pt x="3" y="33"/>
                  <a:pt x="3" y="33"/>
                </a:cubicBezTo>
                <a:cubicBezTo>
                  <a:pt x="1" y="36"/>
                  <a:pt x="1" y="36"/>
                  <a:pt x="1" y="36"/>
                </a:cubicBezTo>
                <a:cubicBezTo>
                  <a:pt x="4" y="36"/>
                  <a:pt x="4" y="36"/>
                  <a:pt x="4" y="36"/>
                </a:cubicBezTo>
                <a:lnTo>
                  <a:pt x="6" y="35"/>
                </a:lnTo>
                <a:close/>
              </a:path>
            </a:pathLst>
          </a:custGeom>
          <a:solidFill>
            <a:srgbClr val="00B050"/>
          </a:solidFill>
          <a:ln w="9525">
            <a:solidFill>
              <a:srgbClr val="FFFF00"/>
            </a:solidFill>
            <a:round/>
            <a:headEnd/>
            <a:tailEnd/>
          </a:ln>
        </p:spPr>
        <p:txBody>
          <a:bodyPr/>
          <a:lstStyle/>
          <a:p>
            <a:endParaRPr lang="ru-RU"/>
          </a:p>
        </p:txBody>
      </p:sp>
      <p:sp>
        <p:nvSpPr>
          <p:cNvPr id="18481" name="Freeform 1346"/>
          <p:cNvSpPr>
            <a:spLocks/>
          </p:cNvSpPr>
          <p:nvPr/>
        </p:nvSpPr>
        <p:spPr bwMode="auto">
          <a:xfrm>
            <a:off x="4687888" y="1520825"/>
            <a:ext cx="169862" cy="163513"/>
          </a:xfrm>
          <a:custGeom>
            <a:avLst/>
            <a:gdLst>
              <a:gd name="T0" fmla="*/ 0 w 36"/>
              <a:gd name="T1" fmla="*/ 2147483647 h 35"/>
              <a:gd name="T2" fmla="*/ 2147483647 w 36"/>
              <a:gd name="T3" fmla="*/ 2147483647 h 35"/>
              <a:gd name="T4" fmla="*/ 2147483647 w 36"/>
              <a:gd name="T5" fmla="*/ 2147483647 h 35"/>
              <a:gd name="T6" fmla="*/ 2147483647 w 36"/>
              <a:gd name="T7" fmla="*/ 2147483647 h 35"/>
              <a:gd name="T8" fmla="*/ 2147483647 w 36"/>
              <a:gd name="T9" fmla="*/ 2147483647 h 35"/>
              <a:gd name="T10" fmla="*/ 2147483647 w 36"/>
              <a:gd name="T11" fmla="*/ 2147483647 h 35"/>
              <a:gd name="T12" fmla="*/ 2147483647 w 36"/>
              <a:gd name="T13" fmla="*/ 2147483647 h 35"/>
              <a:gd name="T14" fmla="*/ 2147483647 w 36"/>
              <a:gd name="T15" fmla="*/ 2147483647 h 35"/>
              <a:gd name="T16" fmla="*/ 2147483647 w 36"/>
              <a:gd name="T17" fmla="*/ 2147483647 h 35"/>
              <a:gd name="T18" fmla="*/ 2147483647 w 36"/>
              <a:gd name="T19" fmla="*/ 2147483647 h 35"/>
              <a:gd name="T20" fmla="*/ 2147483647 w 36"/>
              <a:gd name="T21" fmla="*/ 2147483647 h 35"/>
              <a:gd name="T22" fmla="*/ 2147483647 w 36"/>
              <a:gd name="T23" fmla="*/ 2147483647 h 35"/>
              <a:gd name="T24" fmla="*/ 2147483647 w 36"/>
              <a:gd name="T25" fmla="*/ 2147483647 h 35"/>
              <a:gd name="T26" fmla="*/ 2147483647 w 36"/>
              <a:gd name="T27" fmla="*/ 2147483647 h 35"/>
              <a:gd name="T28" fmla="*/ 2147483647 w 36"/>
              <a:gd name="T29" fmla="*/ 2147483647 h 35"/>
              <a:gd name="T30" fmla="*/ 2147483647 w 36"/>
              <a:gd name="T31" fmla="*/ 2147483647 h 35"/>
              <a:gd name="T32" fmla="*/ 2147483647 w 36"/>
              <a:gd name="T33" fmla="*/ 2147483647 h 35"/>
              <a:gd name="T34" fmla="*/ 2147483647 w 36"/>
              <a:gd name="T35" fmla="*/ 2147483647 h 35"/>
              <a:gd name="T36" fmla="*/ 2147483647 w 36"/>
              <a:gd name="T37" fmla="*/ 2147483647 h 35"/>
              <a:gd name="T38" fmla="*/ 2147483647 w 36"/>
              <a:gd name="T39" fmla="*/ 2147483647 h 35"/>
              <a:gd name="T40" fmla="*/ 2147483647 w 36"/>
              <a:gd name="T41" fmla="*/ 0 h 35"/>
              <a:gd name="T42" fmla="*/ 2147483647 w 36"/>
              <a:gd name="T43" fmla="*/ 0 h 35"/>
              <a:gd name="T44" fmla="*/ 2147483647 w 36"/>
              <a:gd name="T45" fmla="*/ 2147483647 h 35"/>
              <a:gd name="T46" fmla="*/ 0 w 36"/>
              <a:gd name="T47" fmla="*/ 2147483647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
              <a:gd name="T73" fmla="*/ 0 h 35"/>
              <a:gd name="T74" fmla="*/ 36 w 36"/>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 h="35">
                <a:moveTo>
                  <a:pt x="0" y="5"/>
                </a:moveTo>
                <a:cubicBezTo>
                  <a:pt x="0" y="5"/>
                  <a:pt x="1" y="7"/>
                  <a:pt x="1" y="8"/>
                </a:cubicBezTo>
                <a:cubicBezTo>
                  <a:pt x="1" y="8"/>
                  <a:pt x="2" y="10"/>
                  <a:pt x="2" y="10"/>
                </a:cubicBezTo>
                <a:cubicBezTo>
                  <a:pt x="2" y="10"/>
                  <a:pt x="1" y="35"/>
                  <a:pt x="2" y="35"/>
                </a:cubicBezTo>
                <a:cubicBezTo>
                  <a:pt x="2" y="35"/>
                  <a:pt x="2" y="35"/>
                  <a:pt x="3" y="35"/>
                </a:cubicBezTo>
                <a:cubicBezTo>
                  <a:pt x="7" y="35"/>
                  <a:pt x="29" y="35"/>
                  <a:pt x="29" y="35"/>
                </a:cubicBezTo>
                <a:cubicBezTo>
                  <a:pt x="34" y="32"/>
                  <a:pt x="34" y="32"/>
                  <a:pt x="34" y="32"/>
                </a:cubicBezTo>
                <a:cubicBezTo>
                  <a:pt x="36" y="30"/>
                  <a:pt x="36" y="30"/>
                  <a:pt x="36" y="30"/>
                </a:cubicBezTo>
                <a:cubicBezTo>
                  <a:pt x="36" y="30"/>
                  <a:pt x="36" y="30"/>
                  <a:pt x="36" y="30"/>
                </a:cubicBezTo>
                <a:cubicBezTo>
                  <a:pt x="33" y="23"/>
                  <a:pt x="33" y="23"/>
                  <a:pt x="33" y="23"/>
                </a:cubicBezTo>
                <a:cubicBezTo>
                  <a:pt x="29" y="15"/>
                  <a:pt x="29" y="15"/>
                  <a:pt x="29" y="15"/>
                </a:cubicBezTo>
                <a:cubicBezTo>
                  <a:pt x="24" y="8"/>
                  <a:pt x="24" y="8"/>
                  <a:pt x="24" y="8"/>
                </a:cubicBezTo>
                <a:cubicBezTo>
                  <a:pt x="31" y="12"/>
                  <a:pt x="31" y="12"/>
                  <a:pt x="31" y="12"/>
                </a:cubicBezTo>
                <a:cubicBezTo>
                  <a:pt x="34" y="9"/>
                  <a:pt x="34" y="9"/>
                  <a:pt x="34" y="9"/>
                </a:cubicBezTo>
                <a:cubicBezTo>
                  <a:pt x="33" y="9"/>
                  <a:pt x="33" y="9"/>
                  <a:pt x="33" y="9"/>
                </a:cubicBezTo>
                <a:cubicBezTo>
                  <a:pt x="30" y="1"/>
                  <a:pt x="30" y="1"/>
                  <a:pt x="30" y="1"/>
                </a:cubicBezTo>
                <a:cubicBezTo>
                  <a:pt x="28" y="3"/>
                  <a:pt x="28" y="3"/>
                  <a:pt x="28" y="3"/>
                </a:cubicBezTo>
                <a:cubicBezTo>
                  <a:pt x="22" y="2"/>
                  <a:pt x="22" y="2"/>
                  <a:pt x="22" y="2"/>
                </a:cubicBezTo>
                <a:cubicBezTo>
                  <a:pt x="19" y="1"/>
                  <a:pt x="19" y="1"/>
                  <a:pt x="19" y="1"/>
                </a:cubicBezTo>
                <a:cubicBezTo>
                  <a:pt x="12" y="3"/>
                  <a:pt x="12" y="3"/>
                  <a:pt x="12" y="3"/>
                </a:cubicBezTo>
                <a:cubicBezTo>
                  <a:pt x="6" y="0"/>
                  <a:pt x="6" y="0"/>
                  <a:pt x="6" y="0"/>
                </a:cubicBezTo>
                <a:cubicBezTo>
                  <a:pt x="2" y="0"/>
                  <a:pt x="2" y="0"/>
                  <a:pt x="2" y="0"/>
                </a:cubicBezTo>
                <a:cubicBezTo>
                  <a:pt x="1" y="2"/>
                  <a:pt x="1" y="2"/>
                  <a:pt x="1" y="2"/>
                </a:cubicBezTo>
                <a:lnTo>
                  <a:pt x="0" y="5"/>
                </a:lnTo>
                <a:close/>
              </a:path>
            </a:pathLst>
          </a:custGeom>
          <a:solidFill>
            <a:srgbClr val="00B050"/>
          </a:solidFill>
          <a:ln w="9525">
            <a:solidFill>
              <a:srgbClr val="FFFF00"/>
            </a:solidFill>
            <a:round/>
            <a:headEnd/>
            <a:tailEnd/>
          </a:ln>
        </p:spPr>
        <p:txBody>
          <a:bodyPr/>
          <a:lstStyle/>
          <a:p>
            <a:endParaRPr lang="ru-RU"/>
          </a:p>
        </p:txBody>
      </p:sp>
      <p:sp>
        <p:nvSpPr>
          <p:cNvPr id="18482" name="Freeform 1347"/>
          <p:cNvSpPr>
            <a:spLocks/>
          </p:cNvSpPr>
          <p:nvPr/>
        </p:nvSpPr>
        <p:spPr bwMode="auto">
          <a:xfrm>
            <a:off x="4456113" y="1492250"/>
            <a:ext cx="246062" cy="233363"/>
          </a:xfrm>
          <a:custGeom>
            <a:avLst/>
            <a:gdLst>
              <a:gd name="T0" fmla="*/ 2147483647 w 52"/>
              <a:gd name="T1" fmla="*/ 2147483647 h 50"/>
              <a:gd name="T2" fmla="*/ 2147483647 w 52"/>
              <a:gd name="T3" fmla="*/ 2147483647 h 50"/>
              <a:gd name="T4" fmla="*/ 2147483647 w 52"/>
              <a:gd name="T5" fmla="*/ 2147483647 h 50"/>
              <a:gd name="T6" fmla="*/ 0 w 52"/>
              <a:gd name="T7" fmla="*/ 2147483647 h 50"/>
              <a:gd name="T8" fmla="*/ 0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2147483647 h 50"/>
              <a:gd name="T62" fmla="*/ 2147483647 w 52"/>
              <a:gd name="T63" fmla="*/ 2147483647 h 50"/>
              <a:gd name="T64" fmla="*/ 2147483647 w 52"/>
              <a:gd name="T65" fmla="*/ 2147483647 h 50"/>
              <a:gd name="T66" fmla="*/ 2147483647 w 52"/>
              <a:gd name="T67" fmla="*/ 0 h 50"/>
              <a:gd name="T68" fmla="*/ 2147483647 w 52"/>
              <a:gd name="T69" fmla="*/ 2147483647 h 50"/>
              <a:gd name="T70" fmla="*/ 2147483647 w 52"/>
              <a:gd name="T71" fmla="*/ 214748364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50"/>
              <a:gd name="T110" fmla="*/ 52 w 52"/>
              <a:gd name="T111" fmla="*/ 50 h 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50">
                <a:moveTo>
                  <a:pt x="4" y="6"/>
                </a:moveTo>
                <a:cubicBezTo>
                  <a:pt x="3" y="9"/>
                  <a:pt x="3" y="9"/>
                  <a:pt x="3" y="9"/>
                </a:cubicBezTo>
                <a:cubicBezTo>
                  <a:pt x="2" y="10"/>
                  <a:pt x="2" y="10"/>
                  <a:pt x="2" y="10"/>
                </a:cubicBezTo>
                <a:cubicBezTo>
                  <a:pt x="0" y="12"/>
                  <a:pt x="0" y="12"/>
                  <a:pt x="0" y="12"/>
                </a:cubicBezTo>
                <a:cubicBezTo>
                  <a:pt x="0" y="29"/>
                  <a:pt x="0" y="29"/>
                  <a:pt x="0" y="29"/>
                </a:cubicBezTo>
                <a:cubicBezTo>
                  <a:pt x="6" y="34"/>
                  <a:pt x="6" y="34"/>
                  <a:pt x="6" y="34"/>
                </a:cubicBezTo>
                <a:cubicBezTo>
                  <a:pt x="9" y="35"/>
                  <a:pt x="9" y="35"/>
                  <a:pt x="9" y="35"/>
                </a:cubicBezTo>
                <a:cubicBezTo>
                  <a:pt x="17" y="36"/>
                  <a:pt x="17" y="36"/>
                  <a:pt x="17" y="36"/>
                </a:cubicBezTo>
                <a:cubicBezTo>
                  <a:pt x="19" y="38"/>
                  <a:pt x="19" y="38"/>
                  <a:pt x="19" y="38"/>
                </a:cubicBezTo>
                <a:cubicBezTo>
                  <a:pt x="23" y="36"/>
                  <a:pt x="23" y="36"/>
                  <a:pt x="23" y="36"/>
                </a:cubicBezTo>
                <a:cubicBezTo>
                  <a:pt x="47" y="49"/>
                  <a:pt x="47" y="49"/>
                  <a:pt x="47" y="49"/>
                </a:cubicBezTo>
                <a:cubicBezTo>
                  <a:pt x="47" y="48"/>
                  <a:pt x="47" y="48"/>
                  <a:pt x="47" y="48"/>
                </a:cubicBezTo>
                <a:cubicBezTo>
                  <a:pt x="47" y="49"/>
                  <a:pt x="47" y="49"/>
                  <a:pt x="47" y="49"/>
                </a:cubicBezTo>
                <a:cubicBezTo>
                  <a:pt x="48" y="50"/>
                  <a:pt x="48" y="50"/>
                  <a:pt x="48" y="50"/>
                </a:cubicBezTo>
                <a:cubicBezTo>
                  <a:pt x="48" y="47"/>
                  <a:pt x="48" y="47"/>
                  <a:pt x="48" y="47"/>
                </a:cubicBezTo>
                <a:cubicBezTo>
                  <a:pt x="51" y="47"/>
                  <a:pt x="51" y="47"/>
                  <a:pt x="51" y="47"/>
                </a:cubicBezTo>
                <a:cubicBezTo>
                  <a:pt x="52" y="41"/>
                  <a:pt x="52" y="41"/>
                  <a:pt x="52" y="41"/>
                </a:cubicBezTo>
                <a:cubicBezTo>
                  <a:pt x="51" y="41"/>
                  <a:pt x="51" y="41"/>
                  <a:pt x="51" y="41"/>
                </a:cubicBezTo>
                <a:cubicBezTo>
                  <a:pt x="50" y="41"/>
                  <a:pt x="51" y="16"/>
                  <a:pt x="51" y="16"/>
                </a:cubicBezTo>
                <a:cubicBezTo>
                  <a:pt x="51" y="16"/>
                  <a:pt x="50" y="14"/>
                  <a:pt x="50" y="14"/>
                </a:cubicBezTo>
                <a:cubicBezTo>
                  <a:pt x="50" y="13"/>
                  <a:pt x="49" y="11"/>
                  <a:pt x="49" y="11"/>
                </a:cubicBezTo>
                <a:cubicBezTo>
                  <a:pt x="50" y="8"/>
                  <a:pt x="50" y="8"/>
                  <a:pt x="50" y="8"/>
                </a:cubicBezTo>
                <a:cubicBezTo>
                  <a:pt x="51" y="6"/>
                  <a:pt x="51" y="6"/>
                  <a:pt x="51" y="6"/>
                </a:cubicBezTo>
                <a:cubicBezTo>
                  <a:pt x="48" y="5"/>
                  <a:pt x="48" y="5"/>
                  <a:pt x="48" y="5"/>
                </a:cubicBezTo>
                <a:cubicBezTo>
                  <a:pt x="45" y="3"/>
                  <a:pt x="45" y="3"/>
                  <a:pt x="45" y="3"/>
                </a:cubicBezTo>
                <a:cubicBezTo>
                  <a:pt x="41" y="2"/>
                  <a:pt x="41" y="2"/>
                  <a:pt x="41" y="2"/>
                </a:cubicBezTo>
                <a:cubicBezTo>
                  <a:pt x="35" y="4"/>
                  <a:pt x="35" y="4"/>
                  <a:pt x="35" y="4"/>
                </a:cubicBezTo>
                <a:cubicBezTo>
                  <a:pt x="35" y="8"/>
                  <a:pt x="35" y="8"/>
                  <a:pt x="35" y="8"/>
                </a:cubicBezTo>
                <a:cubicBezTo>
                  <a:pt x="29" y="10"/>
                  <a:pt x="29" y="10"/>
                  <a:pt x="29" y="10"/>
                </a:cubicBezTo>
                <a:cubicBezTo>
                  <a:pt x="25" y="7"/>
                  <a:pt x="25" y="7"/>
                  <a:pt x="25" y="7"/>
                </a:cubicBezTo>
                <a:cubicBezTo>
                  <a:pt x="22" y="5"/>
                  <a:pt x="22" y="5"/>
                  <a:pt x="22" y="5"/>
                </a:cubicBezTo>
                <a:cubicBezTo>
                  <a:pt x="20" y="3"/>
                  <a:pt x="20" y="3"/>
                  <a:pt x="20" y="3"/>
                </a:cubicBezTo>
                <a:cubicBezTo>
                  <a:pt x="13" y="2"/>
                  <a:pt x="13" y="2"/>
                  <a:pt x="13" y="2"/>
                </a:cubicBezTo>
                <a:cubicBezTo>
                  <a:pt x="8" y="0"/>
                  <a:pt x="8" y="0"/>
                  <a:pt x="8" y="0"/>
                </a:cubicBezTo>
                <a:cubicBezTo>
                  <a:pt x="8" y="2"/>
                  <a:pt x="8" y="2"/>
                  <a:pt x="8" y="2"/>
                </a:cubicBezTo>
                <a:lnTo>
                  <a:pt x="4" y="6"/>
                </a:lnTo>
                <a:close/>
              </a:path>
            </a:pathLst>
          </a:custGeom>
          <a:solidFill>
            <a:srgbClr val="00B050"/>
          </a:solidFill>
          <a:ln w="9525">
            <a:solidFill>
              <a:srgbClr val="FFFF00"/>
            </a:solidFill>
            <a:round/>
            <a:headEnd/>
            <a:tailEnd/>
          </a:ln>
        </p:spPr>
        <p:txBody>
          <a:bodyPr/>
          <a:lstStyle/>
          <a:p>
            <a:endParaRPr lang="ru-RU"/>
          </a:p>
        </p:txBody>
      </p:sp>
      <p:sp>
        <p:nvSpPr>
          <p:cNvPr id="18483" name="Freeform 1348"/>
          <p:cNvSpPr>
            <a:spLocks/>
          </p:cNvSpPr>
          <p:nvPr/>
        </p:nvSpPr>
        <p:spPr bwMode="auto">
          <a:xfrm>
            <a:off x="4432300" y="1422400"/>
            <a:ext cx="61913" cy="117475"/>
          </a:xfrm>
          <a:custGeom>
            <a:avLst/>
            <a:gdLst>
              <a:gd name="T0" fmla="*/ 2147483647 w 78"/>
              <a:gd name="T1" fmla="*/ 2147483647 h 150"/>
              <a:gd name="T2" fmla="*/ 2147483647 w 78"/>
              <a:gd name="T3" fmla="*/ 2147483647 h 150"/>
              <a:gd name="T4" fmla="*/ 2147483647 w 78"/>
              <a:gd name="T5" fmla="*/ 2147483647 h 150"/>
              <a:gd name="T6" fmla="*/ 0 w 78"/>
              <a:gd name="T7" fmla="*/ 2147483647 h 150"/>
              <a:gd name="T8" fmla="*/ 0 w 78"/>
              <a:gd name="T9" fmla="*/ 2147483647 h 150"/>
              <a:gd name="T10" fmla="*/ 2147483647 w 78"/>
              <a:gd name="T11" fmla="*/ 2147483647 h 150"/>
              <a:gd name="T12" fmla="*/ 2147483647 w 78"/>
              <a:gd name="T13" fmla="*/ 2147483647 h 150"/>
              <a:gd name="T14" fmla="*/ 2147483647 w 78"/>
              <a:gd name="T15" fmla="*/ 2147483647 h 150"/>
              <a:gd name="T16" fmla="*/ 2147483647 w 78"/>
              <a:gd name="T17" fmla="*/ 2147483647 h 150"/>
              <a:gd name="T18" fmla="*/ 2147483647 w 78"/>
              <a:gd name="T19" fmla="*/ 2147483647 h 150"/>
              <a:gd name="T20" fmla="*/ 2147483647 w 78"/>
              <a:gd name="T21" fmla="*/ 2147483647 h 150"/>
              <a:gd name="T22" fmla="*/ 2147483647 w 78"/>
              <a:gd name="T23" fmla="*/ 2147483647 h 150"/>
              <a:gd name="T24" fmla="*/ 2147483647 w 78"/>
              <a:gd name="T25" fmla="*/ 2147483647 h 150"/>
              <a:gd name="T26" fmla="*/ 2147483647 w 78"/>
              <a:gd name="T27" fmla="*/ 2147483647 h 150"/>
              <a:gd name="T28" fmla="*/ 2147483647 w 78"/>
              <a:gd name="T29" fmla="*/ 2147483647 h 150"/>
              <a:gd name="T30" fmla="*/ 2147483647 w 78"/>
              <a:gd name="T31" fmla="*/ 2147483647 h 150"/>
              <a:gd name="T32" fmla="*/ 2147483647 w 78"/>
              <a:gd name="T33" fmla="*/ 2147483647 h 150"/>
              <a:gd name="T34" fmla="*/ 2147483647 w 78"/>
              <a:gd name="T35" fmla="*/ 2147483647 h 150"/>
              <a:gd name="T36" fmla="*/ 2147483647 w 78"/>
              <a:gd name="T37" fmla="*/ 0 h 150"/>
              <a:gd name="T38" fmla="*/ 2147483647 w 78"/>
              <a:gd name="T39" fmla="*/ 0 h 150"/>
              <a:gd name="T40" fmla="*/ 2147483647 w 78"/>
              <a:gd name="T41" fmla="*/ 2147483647 h 150"/>
              <a:gd name="T42" fmla="*/ 2147483647 w 78"/>
              <a:gd name="T43" fmla="*/ 2147483647 h 1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150"/>
              <a:gd name="T68" fmla="*/ 78 w 78"/>
              <a:gd name="T69" fmla="*/ 150 h 1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150">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rgbClr val="00B050"/>
          </a:solidFill>
          <a:ln w="9525">
            <a:solidFill>
              <a:srgbClr val="FFFF00"/>
            </a:solidFill>
            <a:round/>
            <a:headEnd/>
            <a:tailEnd/>
          </a:ln>
        </p:spPr>
        <p:txBody>
          <a:bodyPr/>
          <a:lstStyle/>
          <a:p>
            <a:endParaRPr lang="ru-RU"/>
          </a:p>
        </p:txBody>
      </p:sp>
      <p:sp>
        <p:nvSpPr>
          <p:cNvPr id="18484" name="Freeform 1349"/>
          <p:cNvSpPr>
            <a:spLocks/>
          </p:cNvSpPr>
          <p:nvPr/>
        </p:nvSpPr>
        <p:spPr bwMode="auto">
          <a:xfrm>
            <a:off x="4129088" y="1450975"/>
            <a:ext cx="177800" cy="136525"/>
          </a:xfrm>
          <a:custGeom>
            <a:avLst/>
            <a:gdLst>
              <a:gd name="T0" fmla="*/ 2147483647 w 228"/>
              <a:gd name="T1" fmla="*/ 2147483647 h 174"/>
              <a:gd name="T2" fmla="*/ 2147483647 w 228"/>
              <a:gd name="T3" fmla="*/ 2147483647 h 174"/>
              <a:gd name="T4" fmla="*/ 2147483647 w 228"/>
              <a:gd name="T5" fmla="*/ 2147483647 h 174"/>
              <a:gd name="T6" fmla="*/ 2147483647 w 228"/>
              <a:gd name="T7" fmla="*/ 2147483647 h 174"/>
              <a:gd name="T8" fmla="*/ 2147483647 w 228"/>
              <a:gd name="T9" fmla="*/ 2147483647 h 174"/>
              <a:gd name="T10" fmla="*/ 2147483647 w 228"/>
              <a:gd name="T11" fmla="*/ 2147483647 h 174"/>
              <a:gd name="T12" fmla="*/ 2147483647 w 228"/>
              <a:gd name="T13" fmla="*/ 2147483647 h 174"/>
              <a:gd name="T14" fmla="*/ 2147483647 w 228"/>
              <a:gd name="T15" fmla="*/ 2147483647 h 174"/>
              <a:gd name="T16" fmla="*/ 2147483647 w 228"/>
              <a:gd name="T17" fmla="*/ 2147483647 h 174"/>
              <a:gd name="T18" fmla="*/ 2147483647 w 228"/>
              <a:gd name="T19" fmla="*/ 2147483647 h 174"/>
              <a:gd name="T20" fmla="*/ 2147483647 w 228"/>
              <a:gd name="T21" fmla="*/ 2147483647 h 174"/>
              <a:gd name="T22" fmla="*/ 2147483647 w 228"/>
              <a:gd name="T23" fmla="*/ 2147483647 h 174"/>
              <a:gd name="T24" fmla="*/ 2147483647 w 228"/>
              <a:gd name="T25" fmla="*/ 2147483647 h 174"/>
              <a:gd name="T26" fmla="*/ 2147483647 w 228"/>
              <a:gd name="T27" fmla="*/ 0 h 174"/>
              <a:gd name="T28" fmla="*/ 2147483647 w 228"/>
              <a:gd name="T29" fmla="*/ 2147483647 h 174"/>
              <a:gd name="T30" fmla="*/ 2147483647 w 228"/>
              <a:gd name="T31" fmla="*/ 2147483647 h 174"/>
              <a:gd name="T32" fmla="*/ 2147483647 w 228"/>
              <a:gd name="T33" fmla="*/ 2147483647 h 174"/>
              <a:gd name="T34" fmla="*/ 2147483647 w 228"/>
              <a:gd name="T35" fmla="*/ 2147483647 h 174"/>
              <a:gd name="T36" fmla="*/ 2147483647 w 228"/>
              <a:gd name="T37" fmla="*/ 2147483647 h 174"/>
              <a:gd name="T38" fmla="*/ 0 w 228"/>
              <a:gd name="T39" fmla="*/ 2147483647 h 174"/>
              <a:gd name="T40" fmla="*/ 2147483647 w 228"/>
              <a:gd name="T41" fmla="*/ 2147483647 h 174"/>
              <a:gd name="T42" fmla="*/ 2147483647 w 228"/>
              <a:gd name="T43" fmla="*/ 2147483647 h 1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8"/>
              <a:gd name="T67" fmla="*/ 0 h 174"/>
              <a:gd name="T68" fmla="*/ 228 w 228"/>
              <a:gd name="T69" fmla="*/ 174 h 1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8" h="174">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rgbClr val="00B050"/>
          </a:solidFill>
          <a:ln w="9525">
            <a:solidFill>
              <a:srgbClr val="FFFF00"/>
            </a:solidFill>
            <a:round/>
            <a:headEnd/>
            <a:tailEnd/>
          </a:ln>
        </p:spPr>
        <p:txBody>
          <a:bodyPr/>
          <a:lstStyle/>
          <a:p>
            <a:endParaRPr lang="ru-RU"/>
          </a:p>
        </p:txBody>
      </p:sp>
      <p:sp>
        <p:nvSpPr>
          <p:cNvPr id="18485" name="Freeform 1350"/>
          <p:cNvSpPr>
            <a:spLocks/>
          </p:cNvSpPr>
          <p:nvPr/>
        </p:nvSpPr>
        <p:spPr bwMode="auto">
          <a:xfrm>
            <a:off x="4075113" y="1587500"/>
            <a:ext cx="123825" cy="106363"/>
          </a:xfrm>
          <a:custGeom>
            <a:avLst/>
            <a:gdLst>
              <a:gd name="T0" fmla="*/ 2147483647 w 26"/>
              <a:gd name="T1" fmla="*/ 2147483647 h 23"/>
              <a:gd name="T2" fmla="*/ 2147483647 w 26"/>
              <a:gd name="T3" fmla="*/ 2147483647 h 23"/>
              <a:gd name="T4" fmla="*/ 2147483647 w 26"/>
              <a:gd name="T5" fmla="*/ 2147483647 h 23"/>
              <a:gd name="T6" fmla="*/ 2147483647 w 26"/>
              <a:gd name="T7" fmla="*/ 2147483647 h 23"/>
              <a:gd name="T8" fmla="*/ 2147483647 w 26"/>
              <a:gd name="T9" fmla="*/ 2147483647 h 23"/>
              <a:gd name="T10" fmla="*/ 2147483647 w 26"/>
              <a:gd name="T11" fmla="*/ 2147483647 h 23"/>
              <a:gd name="T12" fmla="*/ 2147483647 w 26"/>
              <a:gd name="T13" fmla="*/ 0 h 23"/>
              <a:gd name="T14" fmla="*/ 2147483647 w 26"/>
              <a:gd name="T15" fmla="*/ 0 h 23"/>
              <a:gd name="T16" fmla="*/ 2147483647 w 26"/>
              <a:gd name="T17" fmla="*/ 2147483647 h 23"/>
              <a:gd name="T18" fmla="*/ 2147483647 w 26"/>
              <a:gd name="T19" fmla="*/ 2147483647 h 23"/>
              <a:gd name="T20" fmla="*/ 0 w 26"/>
              <a:gd name="T21" fmla="*/ 2147483647 h 23"/>
              <a:gd name="T22" fmla="*/ 2147483647 w 26"/>
              <a:gd name="T23" fmla="*/ 2147483647 h 23"/>
              <a:gd name="T24" fmla="*/ 2147483647 w 26"/>
              <a:gd name="T25" fmla="*/ 2147483647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23"/>
              <a:gd name="T41" fmla="*/ 26 w 26"/>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23">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rgbClr val="00B050"/>
          </a:solidFill>
          <a:ln w="9525">
            <a:solidFill>
              <a:srgbClr val="FFFF00"/>
            </a:solidFill>
            <a:round/>
            <a:headEnd/>
            <a:tailEnd/>
          </a:ln>
        </p:spPr>
        <p:txBody>
          <a:bodyPr/>
          <a:lstStyle/>
          <a:p>
            <a:endParaRPr lang="ru-RU"/>
          </a:p>
        </p:txBody>
      </p:sp>
      <p:sp>
        <p:nvSpPr>
          <p:cNvPr id="18486" name="Freeform 1351"/>
          <p:cNvSpPr>
            <a:spLocks/>
          </p:cNvSpPr>
          <p:nvPr/>
        </p:nvSpPr>
        <p:spPr bwMode="auto">
          <a:xfrm>
            <a:off x="4081463" y="1825625"/>
            <a:ext cx="36512" cy="28575"/>
          </a:xfrm>
          <a:custGeom>
            <a:avLst/>
            <a:gdLst>
              <a:gd name="T0" fmla="*/ 2147483647 w 48"/>
              <a:gd name="T1" fmla="*/ 2147483647 h 36"/>
              <a:gd name="T2" fmla="*/ 2147483647 w 48"/>
              <a:gd name="T3" fmla="*/ 2147483647 h 36"/>
              <a:gd name="T4" fmla="*/ 2147483647 w 48"/>
              <a:gd name="T5" fmla="*/ 0 h 36"/>
              <a:gd name="T6" fmla="*/ 2147483647 w 48"/>
              <a:gd name="T7" fmla="*/ 0 h 36"/>
              <a:gd name="T8" fmla="*/ 2147483647 w 48"/>
              <a:gd name="T9" fmla="*/ 2147483647 h 36"/>
              <a:gd name="T10" fmla="*/ 0 w 48"/>
              <a:gd name="T11" fmla="*/ 2147483647 h 36"/>
              <a:gd name="T12" fmla="*/ 2147483647 w 48"/>
              <a:gd name="T13" fmla="*/ 2147483647 h 36"/>
              <a:gd name="T14" fmla="*/ 2147483647 w 48"/>
              <a:gd name="T15" fmla="*/ 2147483647 h 36"/>
              <a:gd name="T16" fmla="*/ 2147483647 w 48"/>
              <a:gd name="T17" fmla="*/ 2147483647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36"/>
              <a:gd name="T29" fmla="*/ 48 w 48"/>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36">
                <a:moveTo>
                  <a:pt x="48" y="24"/>
                </a:moveTo>
                <a:lnTo>
                  <a:pt x="48" y="6"/>
                </a:lnTo>
                <a:lnTo>
                  <a:pt x="48" y="0"/>
                </a:lnTo>
                <a:lnTo>
                  <a:pt x="36" y="0"/>
                </a:lnTo>
                <a:lnTo>
                  <a:pt x="6" y="6"/>
                </a:lnTo>
                <a:lnTo>
                  <a:pt x="0" y="6"/>
                </a:lnTo>
                <a:lnTo>
                  <a:pt x="18" y="36"/>
                </a:lnTo>
                <a:lnTo>
                  <a:pt x="36" y="24"/>
                </a:lnTo>
                <a:lnTo>
                  <a:pt x="48" y="24"/>
                </a:lnTo>
                <a:close/>
              </a:path>
            </a:pathLst>
          </a:custGeom>
          <a:solidFill>
            <a:srgbClr val="00B050"/>
          </a:solidFill>
          <a:ln w="9525">
            <a:solidFill>
              <a:srgbClr val="FFFF00"/>
            </a:solidFill>
            <a:round/>
            <a:headEnd/>
            <a:tailEnd/>
          </a:ln>
        </p:spPr>
        <p:txBody>
          <a:bodyPr/>
          <a:lstStyle/>
          <a:p>
            <a:endParaRPr lang="ru-RU"/>
          </a:p>
        </p:txBody>
      </p:sp>
      <p:sp>
        <p:nvSpPr>
          <p:cNvPr id="18487" name="Freeform 1352"/>
          <p:cNvSpPr>
            <a:spLocks/>
          </p:cNvSpPr>
          <p:nvPr/>
        </p:nvSpPr>
        <p:spPr bwMode="auto">
          <a:xfrm>
            <a:off x="4651375" y="1662113"/>
            <a:ext cx="242888" cy="298450"/>
          </a:xfrm>
          <a:custGeom>
            <a:avLst/>
            <a:gdLst>
              <a:gd name="T0" fmla="*/ 2147483647 w 52"/>
              <a:gd name="T1" fmla="*/ 2147483647 h 64"/>
              <a:gd name="T2" fmla="*/ 2147483647 w 52"/>
              <a:gd name="T3" fmla="*/ 2147483647 h 64"/>
              <a:gd name="T4" fmla="*/ 2147483647 w 52"/>
              <a:gd name="T5" fmla="*/ 2147483647 h 64"/>
              <a:gd name="T6" fmla="*/ 2147483647 w 52"/>
              <a:gd name="T7" fmla="*/ 2147483647 h 64"/>
              <a:gd name="T8" fmla="*/ 2147483647 w 52"/>
              <a:gd name="T9" fmla="*/ 2147483647 h 64"/>
              <a:gd name="T10" fmla="*/ 2147483647 w 52"/>
              <a:gd name="T11" fmla="*/ 2147483647 h 64"/>
              <a:gd name="T12" fmla="*/ 2147483647 w 52"/>
              <a:gd name="T13" fmla="*/ 2147483647 h 64"/>
              <a:gd name="T14" fmla="*/ 2147483647 w 52"/>
              <a:gd name="T15" fmla="*/ 2147483647 h 64"/>
              <a:gd name="T16" fmla="*/ 2147483647 w 52"/>
              <a:gd name="T17" fmla="*/ 2147483647 h 64"/>
              <a:gd name="T18" fmla="*/ 0 w 52"/>
              <a:gd name="T19" fmla="*/ 2147483647 h 64"/>
              <a:gd name="T20" fmla="*/ 2147483647 w 52"/>
              <a:gd name="T21" fmla="*/ 2147483647 h 64"/>
              <a:gd name="T22" fmla="*/ 2147483647 w 52"/>
              <a:gd name="T23" fmla="*/ 2147483647 h 64"/>
              <a:gd name="T24" fmla="*/ 2147483647 w 52"/>
              <a:gd name="T25" fmla="*/ 2147483647 h 64"/>
              <a:gd name="T26" fmla="*/ 2147483647 w 52"/>
              <a:gd name="T27" fmla="*/ 2147483647 h 64"/>
              <a:gd name="T28" fmla="*/ 2147483647 w 52"/>
              <a:gd name="T29" fmla="*/ 2147483647 h 64"/>
              <a:gd name="T30" fmla="*/ 2147483647 w 52"/>
              <a:gd name="T31" fmla="*/ 2147483647 h 64"/>
              <a:gd name="T32" fmla="*/ 2147483647 w 52"/>
              <a:gd name="T33" fmla="*/ 2147483647 h 64"/>
              <a:gd name="T34" fmla="*/ 2147483647 w 52"/>
              <a:gd name="T35" fmla="*/ 2147483647 h 64"/>
              <a:gd name="T36" fmla="*/ 2147483647 w 52"/>
              <a:gd name="T37" fmla="*/ 2147483647 h 64"/>
              <a:gd name="T38" fmla="*/ 2147483647 w 52"/>
              <a:gd name="T39" fmla="*/ 2147483647 h 64"/>
              <a:gd name="T40" fmla="*/ 2147483647 w 52"/>
              <a:gd name="T41" fmla="*/ 2147483647 h 64"/>
              <a:gd name="T42" fmla="*/ 2147483647 w 52"/>
              <a:gd name="T43" fmla="*/ 2147483647 h 64"/>
              <a:gd name="T44" fmla="*/ 2147483647 w 52"/>
              <a:gd name="T45" fmla="*/ 2147483647 h 64"/>
              <a:gd name="T46" fmla="*/ 2147483647 w 52"/>
              <a:gd name="T47" fmla="*/ 2147483647 h 64"/>
              <a:gd name="T48" fmla="*/ 2147483647 w 52"/>
              <a:gd name="T49" fmla="*/ 2147483647 h 64"/>
              <a:gd name="T50" fmla="*/ 2147483647 w 52"/>
              <a:gd name="T51" fmla="*/ 2147483647 h 64"/>
              <a:gd name="T52" fmla="*/ 2147483647 w 52"/>
              <a:gd name="T53" fmla="*/ 2147483647 h 64"/>
              <a:gd name="T54" fmla="*/ 2147483647 w 52"/>
              <a:gd name="T55" fmla="*/ 2147483647 h 64"/>
              <a:gd name="T56" fmla="*/ 2147483647 w 52"/>
              <a:gd name="T57" fmla="*/ 2147483647 h 64"/>
              <a:gd name="T58" fmla="*/ 2147483647 w 52"/>
              <a:gd name="T59" fmla="*/ 2147483647 h 64"/>
              <a:gd name="T60" fmla="*/ 2147483647 w 52"/>
              <a:gd name="T61" fmla="*/ 2147483647 h 64"/>
              <a:gd name="T62" fmla="*/ 2147483647 w 52"/>
              <a:gd name="T63" fmla="*/ 2147483647 h 64"/>
              <a:gd name="T64" fmla="*/ 2147483647 w 52"/>
              <a:gd name="T65" fmla="*/ 2147483647 h 64"/>
              <a:gd name="T66" fmla="*/ 2147483647 w 52"/>
              <a:gd name="T67" fmla="*/ 2147483647 h 64"/>
              <a:gd name="T68" fmla="*/ 2147483647 w 52"/>
              <a:gd name="T69" fmla="*/ 2147483647 h 64"/>
              <a:gd name="T70" fmla="*/ 2147483647 w 52"/>
              <a:gd name="T71" fmla="*/ 0 h 64"/>
              <a:gd name="T72" fmla="*/ 2147483647 w 52"/>
              <a:gd name="T73" fmla="*/ 2147483647 h 64"/>
              <a:gd name="T74" fmla="*/ 2147483647 w 52"/>
              <a:gd name="T75" fmla="*/ 2147483647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64"/>
              <a:gd name="T116" fmla="*/ 52 w 52"/>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64">
                <a:moveTo>
                  <a:pt x="37" y="5"/>
                </a:moveTo>
                <a:cubicBezTo>
                  <a:pt x="37" y="5"/>
                  <a:pt x="15" y="5"/>
                  <a:pt x="11" y="5"/>
                </a:cubicBezTo>
                <a:cubicBezTo>
                  <a:pt x="10" y="11"/>
                  <a:pt x="10" y="11"/>
                  <a:pt x="10" y="11"/>
                </a:cubicBezTo>
                <a:cubicBezTo>
                  <a:pt x="7" y="11"/>
                  <a:pt x="7" y="11"/>
                  <a:pt x="7" y="11"/>
                </a:cubicBezTo>
                <a:cubicBezTo>
                  <a:pt x="7" y="14"/>
                  <a:pt x="7" y="14"/>
                  <a:pt x="7" y="14"/>
                </a:cubicBezTo>
                <a:cubicBezTo>
                  <a:pt x="6" y="13"/>
                  <a:pt x="6" y="13"/>
                  <a:pt x="6" y="13"/>
                </a:cubicBezTo>
                <a:cubicBezTo>
                  <a:pt x="5" y="25"/>
                  <a:pt x="5" y="25"/>
                  <a:pt x="5" y="25"/>
                </a:cubicBezTo>
                <a:cubicBezTo>
                  <a:pt x="2" y="27"/>
                  <a:pt x="2" y="27"/>
                  <a:pt x="2" y="27"/>
                </a:cubicBezTo>
                <a:cubicBezTo>
                  <a:pt x="1" y="32"/>
                  <a:pt x="1" y="32"/>
                  <a:pt x="1" y="32"/>
                </a:cubicBezTo>
                <a:cubicBezTo>
                  <a:pt x="0" y="35"/>
                  <a:pt x="0" y="35"/>
                  <a:pt x="0" y="35"/>
                </a:cubicBezTo>
                <a:cubicBezTo>
                  <a:pt x="3" y="41"/>
                  <a:pt x="3" y="41"/>
                  <a:pt x="3" y="41"/>
                </a:cubicBezTo>
                <a:cubicBezTo>
                  <a:pt x="5" y="45"/>
                  <a:pt x="5" y="45"/>
                  <a:pt x="5" y="45"/>
                </a:cubicBezTo>
                <a:cubicBezTo>
                  <a:pt x="8" y="50"/>
                  <a:pt x="8" y="50"/>
                  <a:pt x="8" y="50"/>
                </a:cubicBezTo>
                <a:cubicBezTo>
                  <a:pt x="12" y="52"/>
                  <a:pt x="12" y="52"/>
                  <a:pt x="12" y="52"/>
                </a:cubicBezTo>
                <a:cubicBezTo>
                  <a:pt x="18" y="58"/>
                  <a:pt x="18" y="58"/>
                  <a:pt x="18" y="58"/>
                </a:cubicBezTo>
                <a:cubicBezTo>
                  <a:pt x="20" y="61"/>
                  <a:pt x="20" y="61"/>
                  <a:pt x="20" y="61"/>
                </a:cubicBezTo>
                <a:cubicBezTo>
                  <a:pt x="25" y="61"/>
                  <a:pt x="25" y="61"/>
                  <a:pt x="25" y="61"/>
                </a:cubicBezTo>
                <a:cubicBezTo>
                  <a:pt x="29" y="64"/>
                  <a:pt x="29" y="64"/>
                  <a:pt x="29" y="64"/>
                </a:cubicBezTo>
                <a:cubicBezTo>
                  <a:pt x="36" y="63"/>
                  <a:pt x="36" y="63"/>
                  <a:pt x="36" y="63"/>
                </a:cubicBezTo>
                <a:cubicBezTo>
                  <a:pt x="41" y="61"/>
                  <a:pt x="41" y="61"/>
                  <a:pt x="41" y="61"/>
                </a:cubicBezTo>
                <a:cubicBezTo>
                  <a:pt x="44" y="61"/>
                  <a:pt x="44" y="61"/>
                  <a:pt x="44" y="61"/>
                </a:cubicBezTo>
                <a:cubicBezTo>
                  <a:pt x="44" y="59"/>
                  <a:pt x="44" y="59"/>
                  <a:pt x="44" y="59"/>
                </a:cubicBezTo>
                <a:cubicBezTo>
                  <a:pt x="42" y="57"/>
                  <a:pt x="42" y="57"/>
                  <a:pt x="42" y="57"/>
                </a:cubicBezTo>
                <a:cubicBezTo>
                  <a:pt x="39" y="54"/>
                  <a:pt x="39" y="54"/>
                  <a:pt x="39" y="54"/>
                </a:cubicBezTo>
                <a:cubicBezTo>
                  <a:pt x="35" y="51"/>
                  <a:pt x="35" y="51"/>
                  <a:pt x="35" y="51"/>
                </a:cubicBezTo>
                <a:cubicBezTo>
                  <a:pt x="36" y="48"/>
                  <a:pt x="36" y="48"/>
                  <a:pt x="36" y="48"/>
                </a:cubicBezTo>
                <a:cubicBezTo>
                  <a:pt x="38" y="48"/>
                  <a:pt x="38" y="48"/>
                  <a:pt x="38" y="48"/>
                </a:cubicBezTo>
                <a:cubicBezTo>
                  <a:pt x="39" y="42"/>
                  <a:pt x="39" y="42"/>
                  <a:pt x="39" y="42"/>
                </a:cubicBezTo>
                <a:cubicBezTo>
                  <a:pt x="43" y="38"/>
                  <a:pt x="43" y="38"/>
                  <a:pt x="43" y="38"/>
                </a:cubicBezTo>
                <a:cubicBezTo>
                  <a:pt x="46" y="32"/>
                  <a:pt x="46" y="32"/>
                  <a:pt x="46" y="32"/>
                </a:cubicBezTo>
                <a:cubicBezTo>
                  <a:pt x="47" y="21"/>
                  <a:pt x="47" y="21"/>
                  <a:pt x="47" y="21"/>
                </a:cubicBezTo>
                <a:cubicBezTo>
                  <a:pt x="50" y="19"/>
                  <a:pt x="50" y="19"/>
                  <a:pt x="50" y="19"/>
                </a:cubicBezTo>
                <a:cubicBezTo>
                  <a:pt x="52" y="18"/>
                  <a:pt x="52" y="18"/>
                  <a:pt x="52" y="18"/>
                </a:cubicBezTo>
                <a:cubicBezTo>
                  <a:pt x="50" y="13"/>
                  <a:pt x="50" y="13"/>
                  <a:pt x="50" y="13"/>
                </a:cubicBezTo>
                <a:cubicBezTo>
                  <a:pt x="47" y="4"/>
                  <a:pt x="47" y="4"/>
                  <a:pt x="47" y="4"/>
                </a:cubicBezTo>
                <a:cubicBezTo>
                  <a:pt x="44" y="0"/>
                  <a:pt x="44" y="0"/>
                  <a:pt x="44" y="0"/>
                </a:cubicBezTo>
                <a:cubicBezTo>
                  <a:pt x="42" y="2"/>
                  <a:pt x="42" y="2"/>
                  <a:pt x="42" y="2"/>
                </a:cubicBezTo>
                <a:lnTo>
                  <a:pt x="37" y="5"/>
                </a:lnTo>
                <a:close/>
              </a:path>
            </a:pathLst>
          </a:custGeom>
          <a:solidFill>
            <a:srgbClr val="00B050"/>
          </a:solidFill>
          <a:ln w="9525">
            <a:solidFill>
              <a:srgbClr val="FFFF00"/>
            </a:solidFill>
            <a:round/>
            <a:headEnd/>
            <a:tailEnd/>
          </a:ln>
        </p:spPr>
        <p:txBody>
          <a:bodyPr/>
          <a:lstStyle/>
          <a:p>
            <a:endParaRPr lang="ru-RU"/>
          </a:p>
        </p:txBody>
      </p:sp>
      <p:sp>
        <p:nvSpPr>
          <p:cNvPr id="18488" name="Freeform 1353"/>
          <p:cNvSpPr>
            <a:spLocks/>
          </p:cNvSpPr>
          <p:nvPr/>
        </p:nvSpPr>
        <p:spPr bwMode="auto">
          <a:xfrm>
            <a:off x="4198938" y="1858963"/>
            <a:ext cx="88900" cy="87312"/>
          </a:xfrm>
          <a:custGeom>
            <a:avLst/>
            <a:gdLst>
              <a:gd name="T0" fmla="*/ 2147483647 w 19"/>
              <a:gd name="T1" fmla="*/ 2147483647 h 19"/>
              <a:gd name="T2" fmla="*/ 2147483647 w 19"/>
              <a:gd name="T3" fmla="*/ 2147483647 h 19"/>
              <a:gd name="T4" fmla="*/ 2147483647 w 19"/>
              <a:gd name="T5" fmla="*/ 2147483647 h 19"/>
              <a:gd name="T6" fmla="*/ 2147483647 w 19"/>
              <a:gd name="T7" fmla="*/ 2147483647 h 19"/>
              <a:gd name="T8" fmla="*/ 2147483647 w 19"/>
              <a:gd name="T9" fmla="*/ 2147483647 h 19"/>
              <a:gd name="T10" fmla="*/ 2147483647 w 19"/>
              <a:gd name="T11" fmla="*/ 2147483647 h 19"/>
              <a:gd name="T12" fmla="*/ 2147483647 w 19"/>
              <a:gd name="T13" fmla="*/ 0 h 19"/>
              <a:gd name="T14" fmla="*/ 2147483647 w 19"/>
              <a:gd name="T15" fmla="*/ 0 h 19"/>
              <a:gd name="T16" fmla="*/ 2147483647 w 19"/>
              <a:gd name="T17" fmla="*/ 0 h 19"/>
              <a:gd name="T18" fmla="*/ 2147483647 w 19"/>
              <a:gd name="T19" fmla="*/ 2147483647 h 19"/>
              <a:gd name="T20" fmla="*/ 2147483647 w 19"/>
              <a:gd name="T21" fmla="*/ 2147483647 h 19"/>
              <a:gd name="T22" fmla="*/ 2147483647 w 19"/>
              <a:gd name="T23" fmla="*/ 2147483647 h 19"/>
              <a:gd name="T24" fmla="*/ 2147483647 w 19"/>
              <a:gd name="T25" fmla="*/ 2147483647 h 19"/>
              <a:gd name="T26" fmla="*/ 0 w 19"/>
              <a:gd name="T27" fmla="*/ 2147483647 h 19"/>
              <a:gd name="T28" fmla="*/ 2147483647 w 19"/>
              <a:gd name="T29" fmla="*/ 2147483647 h 19"/>
              <a:gd name="T30" fmla="*/ 2147483647 w 19"/>
              <a:gd name="T31" fmla="*/ 2147483647 h 19"/>
              <a:gd name="T32" fmla="*/ 2147483647 w 19"/>
              <a:gd name="T33" fmla="*/ 2147483647 h 19"/>
              <a:gd name="T34" fmla="*/ 2147483647 w 19"/>
              <a:gd name="T35" fmla="*/ 2147483647 h 19"/>
              <a:gd name="T36" fmla="*/ 2147483647 w 19"/>
              <a:gd name="T37" fmla="*/ 2147483647 h 19"/>
              <a:gd name="T38" fmla="*/ 2147483647 w 19"/>
              <a:gd name="T39" fmla="*/ 2147483647 h 19"/>
              <a:gd name="T40" fmla="*/ 2147483647 w 19"/>
              <a:gd name="T41" fmla="*/ 2147483647 h 19"/>
              <a:gd name="T42" fmla="*/ 2147483647 w 19"/>
              <a:gd name="T43" fmla="*/ 2147483647 h 19"/>
              <a:gd name="T44" fmla="*/ 2147483647 w 19"/>
              <a:gd name="T45" fmla="*/ 2147483647 h 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
              <a:gd name="T70" fmla="*/ 0 h 19"/>
              <a:gd name="T71" fmla="*/ 19 w 19"/>
              <a:gd name="T72" fmla="*/ 19 h 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 h="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rgbClr val="00B050"/>
          </a:solidFill>
          <a:ln w="9525">
            <a:solidFill>
              <a:srgbClr val="FFFF00"/>
            </a:solidFill>
            <a:round/>
            <a:headEnd/>
            <a:tailEnd/>
          </a:ln>
        </p:spPr>
        <p:txBody>
          <a:bodyPr/>
          <a:lstStyle/>
          <a:p>
            <a:endParaRPr lang="ru-RU"/>
          </a:p>
        </p:txBody>
      </p:sp>
      <p:sp>
        <p:nvSpPr>
          <p:cNvPr id="18489" name="Freeform 1354"/>
          <p:cNvSpPr>
            <a:spLocks/>
          </p:cNvSpPr>
          <p:nvPr/>
        </p:nvSpPr>
        <p:spPr bwMode="auto">
          <a:xfrm>
            <a:off x="4152900" y="1892300"/>
            <a:ext cx="63500" cy="53975"/>
          </a:xfrm>
          <a:custGeom>
            <a:avLst/>
            <a:gdLst>
              <a:gd name="T0" fmla="*/ 2147483647 w 14"/>
              <a:gd name="T1" fmla="*/ 2147483647 h 12"/>
              <a:gd name="T2" fmla="*/ 2147483647 w 14"/>
              <a:gd name="T3" fmla="*/ 2147483647 h 12"/>
              <a:gd name="T4" fmla="*/ 2147483647 w 14"/>
              <a:gd name="T5" fmla="*/ 2147483647 h 12"/>
              <a:gd name="T6" fmla="*/ 2147483647 w 14"/>
              <a:gd name="T7" fmla="*/ 2147483647 h 12"/>
              <a:gd name="T8" fmla="*/ 2147483647 w 14"/>
              <a:gd name="T9" fmla="*/ 2147483647 h 12"/>
              <a:gd name="T10" fmla="*/ 2147483647 w 14"/>
              <a:gd name="T11" fmla="*/ 0 h 12"/>
              <a:gd name="T12" fmla="*/ 2147483647 w 14"/>
              <a:gd name="T13" fmla="*/ 2147483647 h 12"/>
              <a:gd name="T14" fmla="*/ 2147483647 w 14"/>
              <a:gd name="T15" fmla="*/ 2147483647 h 12"/>
              <a:gd name="T16" fmla="*/ 0 w 14"/>
              <a:gd name="T17" fmla="*/ 2147483647 h 12"/>
              <a:gd name="T18" fmla="*/ 2147483647 w 14"/>
              <a:gd name="T19" fmla="*/ 2147483647 h 12"/>
              <a:gd name="T20" fmla="*/ 2147483647 w 14"/>
              <a:gd name="T21" fmla="*/ 2147483647 h 12"/>
              <a:gd name="T22" fmla="*/ 2147483647 w 14"/>
              <a:gd name="T23" fmla="*/ 2147483647 h 12"/>
              <a:gd name="T24" fmla="*/ 2147483647 w 14"/>
              <a:gd name="T25" fmla="*/ 2147483647 h 12"/>
              <a:gd name="T26" fmla="*/ 2147483647 w 14"/>
              <a:gd name="T27" fmla="*/ 2147483647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2"/>
              <a:gd name="T44" fmla="*/ 14 w 14"/>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2">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rgbClr val="00B050"/>
          </a:solidFill>
          <a:ln w="9525">
            <a:solidFill>
              <a:srgbClr val="FFFF00"/>
            </a:solidFill>
            <a:round/>
            <a:headEnd/>
            <a:tailEnd/>
          </a:ln>
        </p:spPr>
        <p:txBody>
          <a:bodyPr/>
          <a:lstStyle/>
          <a:p>
            <a:endParaRPr lang="ru-RU"/>
          </a:p>
        </p:txBody>
      </p:sp>
      <p:sp>
        <p:nvSpPr>
          <p:cNvPr id="18490" name="Freeform 1355"/>
          <p:cNvSpPr>
            <a:spLocks/>
          </p:cNvSpPr>
          <p:nvPr/>
        </p:nvSpPr>
        <p:spPr bwMode="auto">
          <a:xfrm>
            <a:off x="4122738" y="1873250"/>
            <a:ext cx="47625" cy="41275"/>
          </a:xfrm>
          <a:custGeom>
            <a:avLst/>
            <a:gdLst>
              <a:gd name="T0" fmla="*/ 2147483647 w 60"/>
              <a:gd name="T1" fmla="*/ 2147483647 h 54"/>
              <a:gd name="T2" fmla="*/ 2147483647 w 60"/>
              <a:gd name="T3" fmla="*/ 2147483647 h 54"/>
              <a:gd name="T4" fmla="*/ 2147483647 w 60"/>
              <a:gd name="T5" fmla="*/ 2147483647 h 54"/>
              <a:gd name="T6" fmla="*/ 2147483647 w 60"/>
              <a:gd name="T7" fmla="*/ 0 h 54"/>
              <a:gd name="T8" fmla="*/ 2147483647 w 60"/>
              <a:gd name="T9" fmla="*/ 0 h 54"/>
              <a:gd name="T10" fmla="*/ 2147483647 w 60"/>
              <a:gd name="T11" fmla="*/ 2147483647 h 54"/>
              <a:gd name="T12" fmla="*/ 0 w 60"/>
              <a:gd name="T13" fmla="*/ 2147483647 h 54"/>
              <a:gd name="T14" fmla="*/ 2147483647 w 60"/>
              <a:gd name="T15" fmla="*/ 2147483647 h 54"/>
              <a:gd name="T16" fmla="*/ 2147483647 w 60"/>
              <a:gd name="T17" fmla="*/ 2147483647 h 54"/>
              <a:gd name="T18" fmla="*/ 2147483647 w 60"/>
              <a:gd name="T19" fmla="*/ 2147483647 h 54"/>
              <a:gd name="T20" fmla="*/ 2147483647 w 60"/>
              <a:gd name="T21" fmla="*/ 2147483647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54"/>
              <a:gd name="T35" fmla="*/ 60 w 60"/>
              <a:gd name="T36" fmla="*/ 54 h 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54">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rgbClr val="00B050"/>
          </a:solidFill>
          <a:ln w="9525">
            <a:solidFill>
              <a:srgbClr val="FFFF00"/>
            </a:solidFill>
            <a:round/>
            <a:headEnd/>
            <a:tailEnd/>
          </a:ln>
        </p:spPr>
        <p:txBody>
          <a:bodyPr/>
          <a:lstStyle/>
          <a:p>
            <a:endParaRPr lang="ru-RU"/>
          </a:p>
        </p:txBody>
      </p:sp>
      <p:sp>
        <p:nvSpPr>
          <p:cNvPr id="18491" name="Rectangle 1356"/>
          <p:cNvSpPr>
            <a:spLocks noChangeArrowheads="1"/>
          </p:cNvSpPr>
          <p:nvPr/>
        </p:nvSpPr>
        <p:spPr bwMode="auto">
          <a:xfrm>
            <a:off x="4192588" y="1587500"/>
            <a:ext cx="6350" cy="14288"/>
          </a:xfrm>
          <a:prstGeom prst="rect">
            <a:avLst/>
          </a:prstGeom>
          <a:solidFill>
            <a:srgbClr val="00B050"/>
          </a:solidFill>
          <a:ln w="9525">
            <a:solidFill>
              <a:srgbClr val="FFFF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latin typeface="Calibri" panose="020F0502020204030204" pitchFamily="34" charset="0"/>
            </a:endParaRPr>
          </a:p>
        </p:txBody>
      </p:sp>
      <p:sp>
        <p:nvSpPr>
          <p:cNvPr id="18492" name="Freeform 1357"/>
          <p:cNvSpPr>
            <a:spLocks/>
          </p:cNvSpPr>
          <p:nvPr/>
        </p:nvSpPr>
        <p:spPr bwMode="auto">
          <a:xfrm>
            <a:off x="4192588" y="1422400"/>
            <a:ext cx="307975" cy="303213"/>
          </a:xfrm>
          <a:custGeom>
            <a:avLst/>
            <a:gdLst>
              <a:gd name="T0" fmla="*/ 2147483647 w 390"/>
              <a:gd name="T1" fmla="*/ 2147483647 h 390"/>
              <a:gd name="T2" fmla="*/ 2147483647 w 390"/>
              <a:gd name="T3" fmla="*/ 2147483647 h 390"/>
              <a:gd name="T4" fmla="*/ 2147483647 w 390"/>
              <a:gd name="T5" fmla="*/ 2147483647 h 390"/>
              <a:gd name="T6" fmla="*/ 2147483647 w 390"/>
              <a:gd name="T7" fmla="*/ 2147483647 h 390"/>
              <a:gd name="T8" fmla="*/ 2147483647 w 390"/>
              <a:gd name="T9" fmla="*/ 2147483647 h 390"/>
              <a:gd name="T10" fmla="*/ 2147483647 w 390"/>
              <a:gd name="T11" fmla="*/ 2147483647 h 390"/>
              <a:gd name="T12" fmla="*/ 2147483647 w 390"/>
              <a:gd name="T13" fmla="*/ 2147483647 h 390"/>
              <a:gd name="T14" fmla="*/ 2147483647 w 390"/>
              <a:gd name="T15" fmla="*/ 2147483647 h 390"/>
              <a:gd name="T16" fmla="*/ 2147483647 w 390"/>
              <a:gd name="T17" fmla="*/ 2147483647 h 390"/>
              <a:gd name="T18" fmla="*/ 2147483647 w 390"/>
              <a:gd name="T19" fmla="*/ 2147483647 h 390"/>
              <a:gd name="T20" fmla="*/ 2147483647 w 390"/>
              <a:gd name="T21" fmla="*/ 2147483647 h 390"/>
              <a:gd name="T22" fmla="*/ 2147483647 w 390"/>
              <a:gd name="T23" fmla="*/ 2147483647 h 390"/>
              <a:gd name="T24" fmla="*/ 2147483647 w 390"/>
              <a:gd name="T25" fmla="*/ 2147483647 h 390"/>
              <a:gd name="T26" fmla="*/ 2147483647 w 390"/>
              <a:gd name="T27" fmla="*/ 2147483647 h 390"/>
              <a:gd name="T28" fmla="*/ 2147483647 w 390"/>
              <a:gd name="T29" fmla="*/ 2147483647 h 390"/>
              <a:gd name="T30" fmla="*/ 2147483647 w 390"/>
              <a:gd name="T31" fmla="*/ 2147483647 h 390"/>
              <a:gd name="T32" fmla="*/ 2147483647 w 390"/>
              <a:gd name="T33" fmla="*/ 2147483647 h 390"/>
              <a:gd name="T34" fmla="*/ 2147483647 w 390"/>
              <a:gd name="T35" fmla="*/ 2147483647 h 390"/>
              <a:gd name="T36" fmla="*/ 2147483647 w 390"/>
              <a:gd name="T37" fmla="*/ 2147483647 h 390"/>
              <a:gd name="T38" fmla="*/ 2147483647 w 390"/>
              <a:gd name="T39" fmla="*/ 2147483647 h 390"/>
              <a:gd name="T40" fmla="*/ 2147483647 w 390"/>
              <a:gd name="T41" fmla="*/ 2147483647 h 390"/>
              <a:gd name="T42" fmla="*/ 2147483647 w 390"/>
              <a:gd name="T43" fmla="*/ 2147483647 h 390"/>
              <a:gd name="T44" fmla="*/ 2147483647 w 390"/>
              <a:gd name="T45" fmla="*/ 2147483647 h 390"/>
              <a:gd name="T46" fmla="*/ 2147483647 w 390"/>
              <a:gd name="T47" fmla="*/ 2147483647 h 390"/>
              <a:gd name="T48" fmla="*/ 2147483647 w 390"/>
              <a:gd name="T49" fmla="*/ 0 h 390"/>
              <a:gd name="T50" fmla="*/ 2147483647 w 390"/>
              <a:gd name="T51" fmla="*/ 2147483647 h 390"/>
              <a:gd name="T52" fmla="*/ 2147483647 w 390"/>
              <a:gd name="T53" fmla="*/ 2147483647 h 390"/>
              <a:gd name="T54" fmla="*/ 2147483647 w 390"/>
              <a:gd name="T55" fmla="*/ 2147483647 h 390"/>
              <a:gd name="T56" fmla="*/ 2147483647 w 390"/>
              <a:gd name="T57" fmla="*/ 2147483647 h 390"/>
              <a:gd name="T58" fmla="*/ 2147483647 w 390"/>
              <a:gd name="T59" fmla="*/ 2147483647 h 390"/>
              <a:gd name="T60" fmla="*/ 2147483647 w 390"/>
              <a:gd name="T61" fmla="*/ 2147483647 h 390"/>
              <a:gd name="T62" fmla="*/ 2147483647 w 390"/>
              <a:gd name="T63" fmla="*/ 2147483647 h 390"/>
              <a:gd name="T64" fmla="*/ 2147483647 w 390"/>
              <a:gd name="T65" fmla="*/ 2147483647 h 390"/>
              <a:gd name="T66" fmla="*/ 2147483647 w 390"/>
              <a:gd name="T67" fmla="*/ 2147483647 h 390"/>
              <a:gd name="T68" fmla="*/ 2147483647 w 390"/>
              <a:gd name="T69" fmla="*/ 2147483647 h 390"/>
              <a:gd name="T70" fmla="*/ 2147483647 w 390"/>
              <a:gd name="T71" fmla="*/ 2147483647 h 390"/>
              <a:gd name="T72" fmla="*/ 2147483647 w 390"/>
              <a:gd name="T73" fmla="*/ 2147483647 h 390"/>
              <a:gd name="T74" fmla="*/ 2147483647 w 390"/>
              <a:gd name="T75" fmla="*/ 2147483647 h 390"/>
              <a:gd name="T76" fmla="*/ 2147483647 w 390"/>
              <a:gd name="T77" fmla="*/ 2147483647 h 390"/>
              <a:gd name="T78" fmla="*/ 0 w 390"/>
              <a:gd name="T79" fmla="*/ 2147483647 h 390"/>
              <a:gd name="T80" fmla="*/ 2147483647 w 390"/>
              <a:gd name="T81" fmla="*/ 2147483647 h 390"/>
              <a:gd name="T82" fmla="*/ 2147483647 w 390"/>
              <a:gd name="T83" fmla="*/ 2147483647 h 390"/>
              <a:gd name="T84" fmla="*/ 2147483647 w 390"/>
              <a:gd name="T85" fmla="*/ 2147483647 h 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90"/>
              <a:gd name="T130" fmla="*/ 0 h 390"/>
              <a:gd name="T131" fmla="*/ 390 w 390"/>
              <a:gd name="T132" fmla="*/ 390 h 3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close/>
              </a:path>
            </a:pathLst>
          </a:custGeom>
          <a:solidFill>
            <a:srgbClr val="00B050"/>
          </a:solidFill>
          <a:ln w="9525">
            <a:solidFill>
              <a:srgbClr val="FFFF00"/>
            </a:solidFill>
            <a:round/>
            <a:headEnd/>
            <a:tailEnd/>
          </a:ln>
        </p:spPr>
        <p:txBody>
          <a:bodyPr/>
          <a:lstStyle/>
          <a:p>
            <a:endParaRPr lang="ru-RU"/>
          </a:p>
        </p:txBody>
      </p:sp>
      <p:sp>
        <p:nvSpPr>
          <p:cNvPr id="18493" name="Freeform 1358"/>
          <p:cNvSpPr>
            <a:spLocks/>
          </p:cNvSpPr>
          <p:nvPr/>
        </p:nvSpPr>
        <p:spPr bwMode="auto">
          <a:xfrm>
            <a:off x="4192588" y="1422400"/>
            <a:ext cx="307975" cy="303213"/>
          </a:xfrm>
          <a:custGeom>
            <a:avLst/>
            <a:gdLst>
              <a:gd name="T0" fmla="*/ 2147483647 w 390"/>
              <a:gd name="T1" fmla="*/ 2147483647 h 390"/>
              <a:gd name="T2" fmla="*/ 2147483647 w 390"/>
              <a:gd name="T3" fmla="*/ 2147483647 h 390"/>
              <a:gd name="T4" fmla="*/ 2147483647 w 390"/>
              <a:gd name="T5" fmla="*/ 2147483647 h 390"/>
              <a:gd name="T6" fmla="*/ 2147483647 w 390"/>
              <a:gd name="T7" fmla="*/ 2147483647 h 390"/>
              <a:gd name="T8" fmla="*/ 2147483647 w 390"/>
              <a:gd name="T9" fmla="*/ 2147483647 h 390"/>
              <a:gd name="T10" fmla="*/ 2147483647 w 390"/>
              <a:gd name="T11" fmla="*/ 2147483647 h 390"/>
              <a:gd name="T12" fmla="*/ 2147483647 w 390"/>
              <a:gd name="T13" fmla="*/ 2147483647 h 390"/>
              <a:gd name="T14" fmla="*/ 2147483647 w 390"/>
              <a:gd name="T15" fmla="*/ 2147483647 h 390"/>
              <a:gd name="T16" fmla="*/ 2147483647 w 390"/>
              <a:gd name="T17" fmla="*/ 2147483647 h 390"/>
              <a:gd name="T18" fmla="*/ 2147483647 w 390"/>
              <a:gd name="T19" fmla="*/ 2147483647 h 390"/>
              <a:gd name="T20" fmla="*/ 2147483647 w 390"/>
              <a:gd name="T21" fmla="*/ 2147483647 h 390"/>
              <a:gd name="T22" fmla="*/ 2147483647 w 390"/>
              <a:gd name="T23" fmla="*/ 2147483647 h 390"/>
              <a:gd name="T24" fmla="*/ 2147483647 w 390"/>
              <a:gd name="T25" fmla="*/ 2147483647 h 390"/>
              <a:gd name="T26" fmla="*/ 2147483647 w 390"/>
              <a:gd name="T27" fmla="*/ 2147483647 h 390"/>
              <a:gd name="T28" fmla="*/ 2147483647 w 390"/>
              <a:gd name="T29" fmla="*/ 2147483647 h 390"/>
              <a:gd name="T30" fmla="*/ 2147483647 w 390"/>
              <a:gd name="T31" fmla="*/ 2147483647 h 390"/>
              <a:gd name="T32" fmla="*/ 2147483647 w 390"/>
              <a:gd name="T33" fmla="*/ 2147483647 h 390"/>
              <a:gd name="T34" fmla="*/ 2147483647 w 390"/>
              <a:gd name="T35" fmla="*/ 2147483647 h 390"/>
              <a:gd name="T36" fmla="*/ 2147483647 w 390"/>
              <a:gd name="T37" fmla="*/ 2147483647 h 390"/>
              <a:gd name="T38" fmla="*/ 2147483647 w 390"/>
              <a:gd name="T39" fmla="*/ 2147483647 h 390"/>
              <a:gd name="T40" fmla="*/ 2147483647 w 390"/>
              <a:gd name="T41" fmla="*/ 2147483647 h 390"/>
              <a:gd name="T42" fmla="*/ 2147483647 w 390"/>
              <a:gd name="T43" fmla="*/ 2147483647 h 390"/>
              <a:gd name="T44" fmla="*/ 2147483647 w 390"/>
              <a:gd name="T45" fmla="*/ 2147483647 h 390"/>
              <a:gd name="T46" fmla="*/ 2147483647 w 390"/>
              <a:gd name="T47" fmla="*/ 2147483647 h 390"/>
              <a:gd name="T48" fmla="*/ 2147483647 w 390"/>
              <a:gd name="T49" fmla="*/ 0 h 390"/>
              <a:gd name="T50" fmla="*/ 2147483647 w 390"/>
              <a:gd name="T51" fmla="*/ 2147483647 h 390"/>
              <a:gd name="T52" fmla="*/ 2147483647 w 390"/>
              <a:gd name="T53" fmla="*/ 2147483647 h 390"/>
              <a:gd name="T54" fmla="*/ 2147483647 w 390"/>
              <a:gd name="T55" fmla="*/ 2147483647 h 390"/>
              <a:gd name="T56" fmla="*/ 2147483647 w 390"/>
              <a:gd name="T57" fmla="*/ 2147483647 h 390"/>
              <a:gd name="T58" fmla="*/ 2147483647 w 390"/>
              <a:gd name="T59" fmla="*/ 2147483647 h 390"/>
              <a:gd name="T60" fmla="*/ 2147483647 w 390"/>
              <a:gd name="T61" fmla="*/ 2147483647 h 390"/>
              <a:gd name="T62" fmla="*/ 2147483647 w 390"/>
              <a:gd name="T63" fmla="*/ 2147483647 h 390"/>
              <a:gd name="T64" fmla="*/ 2147483647 w 390"/>
              <a:gd name="T65" fmla="*/ 2147483647 h 390"/>
              <a:gd name="T66" fmla="*/ 2147483647 w 390"/>
              <a:gd name="T67" fmla="*/ 2147483647 h 390"/>
              <a:gd name="T68" fmla="*/ 2147483647 w 390"/>
              <a:gd name="T69" fmla="*/ 2147483647 h 390"/>
              <a:gd name="T70" fmla="*/ 2147483647 w 390"/>
              <a:gd name="T71" fmla="*/ 2147483647 h 390"/>
              <a:gd name="T72" fmla="*/ 2147483647 w 390"/>
              <a:gd name="T73" fmla="*/ 2147483647 h 390"/>
              <a:gd name="T74" fmla="*/ 2147483647 w 390"/>
              <a:gd name="T75" fmla="*/ 2147483647 h 390"/>
              <a:gd name="T76" fmla="*/ 2147483647 w 390"/>
              <a:gd name="T77" fmla="*/ 2147483647 h 390"/>
              <a:gd name="T78" fmla="*/ 0 w 390"/>
              <a:gd name="T79" fmla="*/ 2147483647 h 390"/>
              <a:gd name="T80" fmla="*/ 2147483647 w 390"/>
              <a:gd name="T81" fmla="*/ 2147483647 h 390"/>
              <a:gd name="T82" fmla="*/ 2147483647 w 390"/>
              <a:gd name="T83" fmla="*/ 2147483647 h 390"/>
              <a:gd name="T84" fmla="*/ 2147483647 w 390"/>
              <a:gd name="T85" fmla="*/ 2147483647 h 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90"/>
              <a:gd name="T130" fmla="*/ 0 h 390"/>
              <a:gd name="T131" fmla="*/ 390 w 390"/>
              <a:gd name="T132" fmla="*/ 390 h 3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rgbClr val="00B050"/>
          </a:solidFill>
          <a:ln w="9525">
            <a:solidFill>
              <a:srgbClr val="FFFF00"/>
            </a:solidFill>
            <a:round/>
            <a:headEnd/>
            <a:tailEnd/>
          </a:ln>
        </p:spPr>
        <p:txBody>
          <a:bodyPr/>
          <a:lstStyle/>
          <a:p>
            <a:endParaRPr lang="ru-RU"/>
          </a:p>
        </p:txBody>
      </p:sp>
      <p:sp>
        <p:nvSpPr>
          <p:cNvPr id="18494" name="Freeform 1359"/>
          <p:cNvSpPr>
            <a:spLocks/>
          </p:cNvSpPr>
          <p:nvPr/>
        </p:nvSpPr>
        <p:spPr bwMode="auto">
          <a:xfrm>
            <a:off x="4216400" y="1400175"/>
            <a:ext cx="6350" cy="3175"/>
          </a:xfrm>
          <a:custGeom>
            <a:avLst/>
            <a:gdLst>
              <a:gd name="T0" fmla="*/ 2147483647 w 6"/>
              <a:gd name="T1" fmla="*/ 0 h 6"/>
              <a:gd name="T2" fmla="*/ 0 w 6"/>
              <a:gd name="T3" fmla="*/ 0 h 6"/>
              <a:gd name="T4" fmla="*/ 0 w 6"/>
              <a:gd name="T5" fmla="*/ 2147483647 h 6"/>
              <a:gd name="T6" fmla="*/ 2147483647 w 6"/>
              <a:gd name="T7" fmla="*/ 0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6" y="0"/>
                </a:moveTo>
                <a:lnTo>
                  <a:pt x="0" y="0"/>
                </a:lnTo>
                <a:lnTo>
                  <a:pt x="0" y="6"/>
                </a:lnTo>
                <a:lnTo>
                  <a:pt x="6" y="0"/>
                </a:lnTo>
                <a:close/>
              </a:path>
            </a:pathLst>
          </a:custGeom>
          <a:solidFill>
            <a:srgbClr val="00B050"/>
          </a:solidFill>
          <a:ln w="9525">
            <a:solidFill>
              <a:srgbClr val="FFFF00"/>
            </a:solidFill>
            <a:round/>
            <a:headEnd/>
            <a:tailEnd/>
          </a:ln>
        </p:spPr>
        <p:txBody>
          <a:bodyPr/>
          <a:lstStyle/>
          <a:p>
            <a:endParaRPr lang="ru-RU"/>
          </a:p>
        </p:txBody>
      </p:sp>
      <p:sp>
        <p:nvSpPr>
          <p:cNvPr id="18495" name="Freeform 1360"/>
          <p:cNvSpPr>
            <a:spLocks/>
          </p:cNvSpPr>
          <p:nvPr/>
        </p:nvSpPr>
        <p:spPr bwMode="auto">
          <a:xfrm>
            <a:off x="4227513" y="1333500"/>
            <a:ext cx="4762" cy="4763"/>
          </a:xfrm>
          <a:custGeom>
            <a:avLst/>
            <a:gdLst>
              <a:gd name="T0" fmla="*/ 0 w 6"/>
              <a:gd name="T1" fmla="*/ 0 h 6"/>
              <a:gd name="T2" fmla="*/ 0 w 6"/>
              <a:gd name="T3" fmla="*/ 0 h 6"/>
              <a:gd name="T4" fmla="*/ 2147483647 w 6"/>
              <a:gd name="T5" fmla="*/ 2147483647 h 6"/>
              <a:gd name="T6" fmla="*/ 0 w 6"/>
              <a:gd name="T7" fmla="*/ 0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0"/>
                </a:moveTo>
                <a:lnTo>
                  <a:pt x="0" y="0"/>
                </a:lnTo>
                <a:lnTo>
                  <a:pt x="6" y="6"/>
                </a:lnTo>
                <a:lnTo>
                  <a:pt x="0" y="0"/>
                </a:lnTo>
                <a:close/>
              </a:path>
            </a:pathLst>
          </a:custGeom>
          <a:solidFill>
            <a:srgbClr val="00B050"/>
          </a:solidFill>
          <a:ln w="9525">
            <a:solidFill>
              <a:srgbClr val="FFFF00"/>
            </a:solidFill>
            <a:round/>
            <a:headEnd/>
            <a:tailEnd/>
          </a:ln>
        </p:spPr>
        <p:txBody>
          <a:bodyPr/>
          <a:lstStyle/>
          <a:p>
            <a:endParaRPr lang="ru-RU"/>
          </a:p>
        </p:txBody>
      </p:sp>
      <p:sp>
        <p:nvSpPr>
          <p:cNvPr id="18496" name="Freeform 1361"/>
          <p:cNvSpPr>
            <a:spLocks/>
          </p:cNvSpPr>
          <p:nvPr/>
        </p:nvSpPr>
        <p:spPr bwMode="auto">
          <a:xfrm>
            <a:off x="4184650" y="1293813"/>
            <a:ext cx="184150" cy="142875"/>
          </a:xfrm>
          <a:custGeom>
            <a:avLst/>
            <a:gdLst>
              <a:gd name="T0" fmla="*/ 2147483647 w 39"/>
              <a:gd name="T1" fmla="*/ 2147483647 h 30"/>
              <a:gd name="T2" fmla="*/ 2147483647 w 39"/>
              <a:gd name="T3" fmla="*/ 2147483647 h 30"/>
              <a:gd name="T4" fmla="*/ 2147483647 w 39"/>
              <a:gd name="T5" fmla="*/ 2147483647 h 30"/>
              <a:gd name="T6" fmla="*/ 2147483647 w 39"/>
              <a:gd name="T7" fmla="*/ 2147483647 h 30"/>
              <a:gd name="T8" fmla="*/ 2147483647 w 39"/>
              <a:gd name="T9" fmla="*/ 2147483647 h 30"/>
              <a:gd name="T10" fmla="*/ 2147483647 w 39"/>
              <a:gd name="T11" fmla="*/ 2147483647 h 30"/>
              <a:gd name="T12" fmla="*/ 2147483647 w 39"/>
              <a:gd name="T13" fmla="*/ 0 h 30"/>
              <a:gd name="T14" fmla="*/ 2147483647 w 39"/>
              <a:gd name="T15" fmla="*/ 2147483647 h 30"/>
              <a:gd name="T16" fmla="*/ 2147483647 w 39"/>
              <a:gd name="T17" fmla="*/ 0 h 30"/>
              <a:gd name="T18" fmla="*/ 2147483647 w 39"/>
              <a:gd name="T19" fmla="*/ 2147483647 h 30"/>
              <a:gd name="T20" fmla="*/ 0 w 39"/>
              <a:gd name="T21" fmla="*/ 2147483647 h 30"/>
              <a:gd name="T22" fmla="*/ 2147483647 w 39"/>
              <a:gd name="T23" fmla="*/ 2147483647 h 30"/>
              <a:gd name="T24" fmla="*/ 2147483647 w 39"/>
              <a:gd name="T25" fmla="*/ 2147483647 h 30"/>
              <a:gd name="T26" fmla="*/ 2147483647 w 39"/>
              <a:gd name="T27" fmla="*/ 2147483647 h 30"/>
              <a:gd name="T28" fmla="*/ 2147483647 w 39"/>
              <a:gd name="T29" fmla="*/ 2147483647 h 30"/>
              <a:gd name="T30" fmla="*/ 2147483647 w 39"/>
              <a:gd name="T31" fmla="*/ 2147483647 h 30"/>
              <a:gd name="T32" fmla="*/ 2147483647 w 39"/>
              <a:gd name="T33" fmla="*/ 2147483647 h 30"/>
              <a:gd name="T34" fmla="*/ 2147483647 w 39"/>
              <a:gd name="T35" fmla="*/ 2147483647 h 30"/>
              <a:gd name="T36" fmla="*/ 2147483647 w 39"/>
              <a:gd name="T37" fmla="*/ 2147483647 h 30"/>
              <a:gd name="T38" fmla="*/ 2147483647 w 39"/>
              <a:gd name="T39" fmla="*/ 2147483647 h 30"/>
              <a:gd name="T40" fmla="*/ 2147483647 w 39"/>
              <a:gd name="T41" fmla="*/ 2147483647 h 30"/>
              <a:gd name="T42" fmla="*/ 2147483647 w 39"/>
              <a:gd name="T43" fmla="*/ 2147483647 h 30"/>
              <a:gd name="T44" fmla="*/ 2147483647 w 39"/>
              <a:gd name="T45" fmla="*/ 2147483647 h 30"/>
              <a:gd name="T46" fmla="*/ 2147483647 w 39"/>
              <a:gd name="T47" fmla="*/ 2147483647 h 30"/>
              <a:gd name="T48" fmla="*/ 2147483647 w 39"/>
              <a:gd name="T49" fmla="*/ 2147483647 h 30"/>
              <a:gd name="T50" fmla="*/ 2147483647 w 39"/>
              <a:gd name="T51" fmla="*/ 2147483647 h 30"/>
              <a:gd name="T52" fmla="*/ 2147483647 w 39"/>
              <a:gd name="T53" fmla="*/ 2147483647 h 30"/>
              <a:gd name="T54" fmla="*/ 2147483647 w 39"/>
              <a:gd name="T55" fmla="*/ 2147483647 h 30"/>
              <a:gd name="T56" fmla="*/ 2147483647 w 39"/>
              <a:gd name="T57" fmla="*/ 2147483647 h 30"/>
              <a:gd name="T58" fmla="*/ 2147483647 w 39"/>
              <a:gd name="T59" fmla="*/ 2147483647 h 30"/>
              <a:gd name="T60" fmla="*/ 2147483647 w 39"/>
              <a:gd name="T61" fmla="*/ 2147483647 h 30"/>
              <a:gd name="T62" fmla="*/ 2147483647 w 39"/>
              <a:gd name="T63" fmla="*/ 2147483647 h 30"/>
              <a:gd name="T64" fmla="*/ 2147483647 w 39"/>
              <a:gd name="T65" fmla="*/ 2147483647 h 30"/>
              <a:gd name="T66" fmla="*/ 2147483647 w 39"/>
              <a:gd name="T67" fmla="*/ 2147483647 h 30"/>
              <a:gd name="T68" fmla="*/ 2147483647 w 39"/>
              <a:gd name="T69" fmla="*/ 2147483647 h 30"/>
              <a:gd name="T70" fmla="*/ 2147483647 w 39"/>
              <a:gd name="T71" fmla="*/ 2147483647 h 30"/>
              <a:gd name="T72" fmla="*/ 2147483647 w 39"/>
              <a:gd name="T73" fmla="*/ 2147483647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
              <a:gd name="T112" fmla="*/ 0 h 30"/>
              <a:gd name="T113" fmla="*/ 39 w 39"/>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 h="30">
                <a:moveTo>
                  <a:pt x="34" y="5"/>
                </a:moveTo>
                <a:cubicBezTo>
                  <a:pt x="34" y="5"/>
                  <a:pt x="33" y="5"/>
                  <a:pt x="32" y="5"/>
                </a:cubicBezTo>
                <a:cubicBezTo>
                  <a:pt x="32" y="5"/>
                  <a:pt x="29" y="4"/>
                  <a:pt x="29" y="4"/>
                </a:cubicBezTo>
                <a:cubicBezTo>
                  <a:pt x="27" y="4"/>
                  <a:pt x="27" y="4"/>
                  <a:pt x="27" y="4"/>
                </a:cubicBezTo>
                <a:cubicBezTo>
                  <a:pt x="26" y="4"/>
                  <a:pt x="26" y="4"/>
                  <a:pt x="26" y="4"/>
                </a:cubicBezTo>
                <a:cubicBezTo>
                  <a:pt x="25" y="2"/>
                  <a:pt x="25" y="2"/>
                  <a:pt x="25" y="2"/>
                </a:cubicBezTo>
                <a:cubicBezTo>
                  <a:pt x="13" y="0"/>
                  <a:pt x="13" y="0"/>
                  <a:pt x="13" y="0"/>
                </a:cubicBezTo>
                <a:cubicBezTo>
                  <a:pt x="7" y="1"/>
                  <a:pt x="7" y="1"/>
                  <a:pt x="7" y="1"/>
                </a:cubicBezTo>
                <a:cubicBezTo>
                  <a:pt x="5" y="0"/>
                  <a:pt x="5" y="0"/>
                  <a:pt x="5" y="0"/>
                </a:cubicBezTo>
                <a:cubicBezTo>
                  <a:pt x="3" y="1"/>
                  <a:pt x="3" y="1"/>
                  <a:pt x="3" y="1"/>
                </a:cubicBezTo>
                <a:cubicBezTo>
                  <a:pt x="3" y="1"/>
                  <a:pt x="1" y="3"/>
                  <a:pt x="0" y="3"/>
                </a:cubicBezTo>
                <a:cubicBezTo>
                  <a:pt x="2" y="8"/>
                  <a:pt x="2" y="8"/>
                  <a:pt x="2" y="8"/>
                </a:cubicBezTo>
                <a:cubicBezTo>
                  <a:pt x="4" y="6"/>
                  <a:pt x="4" y="6"/>
                  <a:pt x="4" y="6"/>
                </a:cubicBezTo>
                <a:cubicBezTo>
                  <a:pt x="8" y="7"/>
                  <a:pt x="8" y="7"/>
                  <a:pt x="8" y="7"/>
                </a:cubicBezTo>
                <a:cubicBezTo>
                  <a:pt x="9" y="8"/>
                  <a:pt x="9" y="8"/>
                  <a:pt x="9" y="8"/>
                </a:cubicBezTo>
                <a:cubicBezTo>
                  <a:pt x="9" y="8"/>
                  <a:pt x="9" y="8"/>
                  <a:pt x="9" y="8"/>
                </a:cubicBezTo>
                <a:cubicBezTo>
                  <a:pt x="10" y="9"/>
                  <a:pt x="10" y="9"/>
                  <a:pt x="10" y="9"/>
                </a:cubicBezTo>
                <a:cubicBezTo>
                  <a:pt x="9" y="12"/>
                  <a:pt x="9" y="12"/>
                  <a:pt x="9" y="12"/>
                </a:cubicBezTo>
                <a:cubicBezTo>
                  <a:pt x="8" y="17"/>
                  <a:pt x="8" y="17"/>
                  <a:pt x="8" y="17"/>
                </a:cubicBezTo>
                <a:cubicBezTo>
                  <a:pt x="7" y="20"/>
                  <a:pt x="7" y="20"/>
                  <a:pt x="7" y="20"/>
                </a:cubicBezTo>
                <a:cubicBezTo>
                  <a:pt x="7" y="22"/>
                  <a:pt x="7" y="22"/>
                  <a:pt x="7" y="22"/>
                </a:cubicBezTo>
                <a:cubicBezTo>
                  <a:pt x="8" y="22"/>
                  <a:pt x="8" y="22"/>
                  <a:pt x="8" y="22"/>
                </a:cubicBezTo>
                <a:cubicBezTo>
                  <a:pt x="7" y="23"/>
                  <a:pt x="7" y="23"/>
                  <a:pt x="7" y="23"/>
                </a:cubicBezTo>
                <a:cubicBezTo>
                  <a:pt x="7" y="24"/>
                  <a:pt x="7" y="24"/>
                  <a:pt x="7" y="24"/>
                </a:cubicBezTo>
                <a:cubicBezTo>
                  <a:pt x="6" y="27"/>
                  <a:pt x="6" y="27"/>
                  <a:pt x="6" y="27"/>
                </a:cubicBezTo>
                <a:cubicBezTo>
                  <a:pt x="8" y="27"/>
                  <a:pt x="8" y="27"/>
                  <a:pt x="8" y="27"/>
                </a:cubicBezTo>
                <a:cubicBezTo>
                  <a:pt x="12" y="30"/>
                  <a:pt x="12" y="30"/>
                  <a:pt x="12" y="30"/>
                </a:cubicBezTo>
                <a:cubicBezTo>
                  <a:pt x="18" y="28"/>
                  <a:pt x="18" y="28"/>
                  <a:pt x="18" y="28"/>
                </a:cubicBezTo>
                <a:cubicBezTo>
                  <a:pt x="24" y="27"/>
                  <a:pt x="24" y="27"/>
                  <a:pt x="24" y="27"/>
                </a:cubicBezTo>
                <a:cubicBezTo>
                  <a:pt x="27" y="23"/>
                  <a:pt x="27" y="23"/>
                  <a:pt x="27" y="23"/>
                </a:cubicBezTo>
                <a:cubicBezTo>
                  <a:pt x="30" y="19"/>
                  <a:pt x="30" y="19"/>
                  <a:pt x="30" y="19"/>
                </a:cubicBezTo>
                <a:cubicBezTo>
                  <a:pt x="30" y="17"/>
                  <a:pt x="30" y="17"/>
                  <a:pt x="30" y="17"/>
                </a:cubicBezTo>
                <a:cubicBezTo>
                  <a:pt x="33" y="11"/>
                  <a:pt x="33" y="11"/>
                  <a:pt x="33" y="11"/>
                </a:cubicBezTo>
                <a:cubicBezTo>
                  <a:pt x="39" y="7"/>
                  <a:pt x="39" y="7"/>
                  <a:pt x="39" y="7"/>
                </a:cubicBezTo>
                <a:cubicBezTo>
                  <a:pt x="39" y="6"/>
                  <a:pt x="39" y="6"/>
                  <a:pt x="39" y="6"/>
                </a:cubicBezTo>
                <a:cubicBezTo>
                  <a:pt x="37" y="6"/>
                  <a:pt x="37" y="6"/>
                  <a:pt x="37" y="6"/>
                </a:cubicBezTo>
                <a:lnTo>
                  <a:pt x="34" y="5"/>
                </a:lnTo>
                <a:close/>
              </a:path>
            </a:pathLst>
          </a:custGeom>
          <a:solidFill>
            <a:srgbClr val="00B050"/>
          </a:solidFill>
          <a:ln w="9525">
            <a:solidFill>
              <a:srgbClr val="FFFF00"/>
            </a:solidFill>
            <a:round/>
            <a:headEnd/>
            <a:tailEnd/>
          </a:ln>
        </p:spPr>
        <p:txBody>
          <a:bodyPr/>
          <a:lstStyle/>
          <a:p>
            <a:endParaRPr lang="ru-RU"/>
          </a:p>
        </p:txBody>
      </p:sp>
      <p:sp>
        <p:nvSpPr>
          <p:cNvPr id="18497" name="Freeform 1362"/>
          <p:cNvSpPr>
            <a:spLocks/>
          </p:cNvSpPr>
          <p:nvPr/>
        </p:nvSpPr>
        <p:spPr bwMode="auto">
          <a:xfrm>
            <a:off x="4184650" y="1322388"/>
            <a:ext cx="47625" cy="100012"/>
          </a:xfrm>
          <a:custGeom>
            <a:avLst/>
            <a:gdLst>
              <a:gd name="T0" fmla="*/ 2147483647 w 60"/>
              <a:gd name="T1" fmla="*/ 2147483647 h 127"/>
              <a:gd name="T2" fmla="*/ 2147483647 w 60"/>
              <a:gd name="T3" fmla="*/ 2147483647 h 127"/>
              <a:gd name="T4" fmla="*/ 2147483647 w 60"/>
              <a:gd name="T5" fmla="*/ 2147483647 h 127"/>
              <a:gd name="T6" fmla="*/ 2147483647 w 60"/>
              <a:gd name="T7" fmla="*/ 2147483647 h 127"/>
              <a:gd name="T8" fmla="*/ 2147483647 w 60"/>
              <a:gd name="T9" fmla="*/ 2147483647 h 127"/>
              <a:gd name="T10" fmla="*/ 2147483647 w 60"/>
              <a:gd name="T11" fmla="*/ 2147483647 h 127"/>
              <a:gd name="T12" fmla="*/ 2147483647 w 60"/>
              <a:gd name="T13" fmla="*/ 2147483647 h 127"/>
              <a:gd name="T14" fmla="*/ 2147483647 w 60"/>
              <a:gd name="T15" fmla="*/ 2147483647 h 127"/>
              <a:gd name="T16" fmla="*/ 2147483647 w 60"/>
              <a:gd name="T17" fmla="*/ 2147483647 h 127"/>
              <a:gd name="T18" fmla="*/ 2147483647 w 60"/>
              <a:gd name="T19" fmla="*/ 2147483647 h 127"/>
              <a:gd name="T20" fmla="*/ 2147483647 w 60"/>
              <a:gd name="T21" fmla="*/ 2147483647 h 127"/>
              <a:gd name="T22" fmla="*/ 2147483647 w 60"/>
              <a:gd name="T23" fmla="*/ 2147483647 h 127"/>
              <a:gd name="T24" fmla="*/ 2147483647 w 60"/>
              <a:gd name="T25" fmla="*/ 0 h 127"/>
              <a:gd name="T26" fmla="*/ 2147483647 w 60"/>
              <a:gd name="T27" fmla="*/ 2147483647 h 127"/>
              <a:gd name="T28" fmla="*/ 2147483647 w 60"/>
              <a:gd name="T29" fmla="*/ 2147483647 h 127"/>
              <a:gd name="T30" fmla="*/ 2147483647 w 60"/>
              <a:gd name="T31" fmla="*/ 2147483647 h 127"/>
              <a:gd name="T32" fmla="*/ 2147483647 w 60"/>
              <a:gd name="T33" fmla="*/ 2147483647 h 127"/>
              <a:gd name="T34" fmla="*/ 2147483647 w 60"/>
              <a:gd name="T35" fmla="*/ 2147483647 h 127"/>
              <a:gd name="T36" fmla="*/ 2147483647 w 60"/>
              <a:gd name="T37" fmla="*/ 2147483647 h 127"/>
              <a:gd name="T38" fmla="*/ 0 w 60"/>
              <a:gd name="T39" fmla="*/ 2147483647 h 127"/>
              <a:gd name="T40" fmla="*/ 2147483647 w 60"/>
              <a:gd name="T41" fmla="*/ 2147483647 h 127"/>
              <a:gd name="T42" fmla="*/ 2147483647 w 60"/>
              <a:gd name="T43" fmla="*/ 2147483647 h 127"/>
              <a:gd name="T44" fmla="*/ 2147483647 w 60"/>
              <a:gd name="T45" fmla="*/ 2147483647 h 127"/>
              <a:gd name="T46" fmla="*/ 2147483647 w 60"/>
              <a:gd name="T47" fmla="*/ 2147483647 h 127"/>
              <a:gd name="T48" fmla="*/ 2147483647 w 60"/>
              <a:gd name="T49" fmla="*/ 2147483647 h 1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127"/>
              <a:gd name="T77" fmla="*/ 60 w 60"/>
              <a:gd name="T78" fmla="*/ 127 h 1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127">
                <a:moveTo>
                  <a:pt x="42" y="103"/>
                </a:moveTo>
                <a:lnTo>
                  <a:pt x="42" y="97"/>
                </a:lnTo>
                <a:lnTo>
                  <a:pt x="42" y="85"/>
                </a:lnTo>
                <a:lnTo>
                  <a:pt x="48" y="73"/>
                </a:lnTo>
                <a:lnTo>
                  <a:pt x="48" y="67"/>
                </a:lnTo>
                <a:lnTo>
                  <a:pt x="48" y="49"/>
                </a:lnTo>
                <a:lnTo>
                  <a:pt x="54" y="43"/>
                </a:lnTo>
                <a:lnTo>
                  <a:pt x="54" y="31"/>
                </a:lnTo>
                <a:lnTo>
                  <a:pt x="60" y="19"/>
                </a:lnTo>
                <a:lnTo>
                  <a:pt x="54" y="13"/>
                </a:lnTo>
                <a:lnTo>
                  <a:pt x="48" y="6"/>
                </a:lnTo>
                <a:lnTo>
                  <a:pt x="30" y="0"/>
                </a:lnTo>
                <a:lnTo>
                  <a:pt x="18" y="6"/>
                </a:lnTo>
                <a:lnTo>
                  <a:pt x="12" y="13"/>
                </a:lnTo>
                <a:lnTo>
                  <a:pt x="6" y="13"/>
                </a:lnTo>
                <a:lnTo>
                  <a:pt x="12" y="37"/>
                </a:lnTo>
                <a:lnTo>
                  <a:pt x="12" y="61"/>
                </a:lnTo>
                <a:lnTo>
                  <a:pt x="0" y="91"/>
                </a:lnTo>
                <a:lnTo>
                  <a:pt x="12" y="97"/>
                </a:lnTo>
                <a:lnTo>
                  <a:pt x="12" y="127"/>
                </a:lnTo>
                <a:lnTo>
                  <a:pt x="36" y="127"/>
                </a:lnTo>
                <a:lnTo>
                  <a:pt x="42" y="115"/>
                </a:lnTo>
                <a:lnTo>
                  <a:pt x="42" y="103"/>
                </a:lnTo>
                <a:close/>
              </a:path>
            </a:pathLst>
          </a:custGeom>
          <a:solidFill>
            <a:srgbClr val="00B050"/>
          </a:solidFill>
          <a:ln w="9525">
            <a:solidFill>
              <a:srgbClr val="FFFF00"/>
            </a:solidFill>
            <a:round/>
            <a:headEnd/>
            <a:tailEnd/>
          </a:ln>
        </p:spPr>
        <p:txBody>
          <a:bodyPr/>
          <a:lstStyle/>
          <a:p>
            <a:endParaRPr lang="ru-RU"/>
          </a:p>
        </p:txBody>
      </p:sp>
      <p:sp>
        <p:nvSpPr>
          <p:cNvPr id="18498" name="Freeform 1363"/>
          <p:cNvSpPr>
            <a:spLocks/>
          </p:cNvSpPr>
          <p:nvPr/>
        </p:nvSpPr>
        <p:spPr bwMode="auto">
          <a:xfrm>
            <a:off x="4222750" y="1338263"/>
            <a:ext cx="9525" cy="38100"/>
          </a:xfrm>
          <a:custGeom>
            <a:avLst/>
            <a:gdLst>
              <a:gd name="T0" fmla="*/ 2147483647 w 12"/>
              <a:gd name="T1" fmla="*/ 2147483647 h 48"/>
              <a:gd name="T2" fmla="*/ 0 w 12"/>
              <a:gd name="T3" fmla="*/ 2147483647 h 48"/>
              <a:gd name="T4" fmla="*/ 0 w 12"/>
              <a:gd name="T5" fmla="*/ 2147483647 h 48"/>
              <a:gd name="T6" fmla="*/ 2147483647 w 12"/>
              <a:gd name="T7" fmla="*/ 2147483647 h 48"/>
              <a:gd name="T8" fmla="*/ 2147483647 w 12"/>
              <a:gd name="T9" fmla="*/ 0 h 48"/>
              <a:gd name="T10" fmla="*/ 2147483647 w 12"/>
              <a:gd name="T11" fmla="*/ 2147483647 h 48"/>
              <a:gd name="T12" fmla="*/ 2147483647 w 12"/>
              <a:gd name="T13" fmla="*/ 2147483647 h 48"/>
              <a:gd name="T14" fmla="*/ 0 60000 65536"/>
              <a:gd name="T15" fmla="*/ 0 60000 65536"/>
              <a:gd name="T16" fmla="*/ 0 60000 65536"/>
              <a:gd name="T17" fmla="*/ 0 60000 65536"/>
              <a:gd name="T18" fmla="*/ 0 60000 65536"/>
              <a:gd name="T19" fmla="*/ 0 60000 65536"/>
              <a:gd name="T20" fmla="*/ 0 60000 65536"/>
              <a:gd name="T21" fmla="*/ 0 w 12"/>
              <a:gd name="T22" fmla="*/ 0 h 48"/>
              <a:gd name="T23" fmla="*/ 12 w 1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48">
                <a:moveTo>
                  <a:pt x="6" y="24"/>
                </a:moveTo>
                <a:lnTo>
                  <a:pt x="0" y="30"/>
                </a:lnTo>
                <a:lnTo>
                  <a:pt x="0" y="48"/>
                </a:lnTo>
                <a:lnTo>
                  <a:pt x="6" y="18"/>
                </a:lnTo>
                <a:lnTo>
                  <a:pt x="12" y="0"/>
                </a:lnTo>
                <a:lnTo>
                  <a:pt x="6" y="12"/>
                </a:lnTo>
                <a:lnTo>
                  <a:pt x="6" y="24"/>
                </a:lnTo>
                <a:close/>
              </a:path>
            </a:pathLst>
          </a:custGeom>
          <a:solidFill>
            <a:srgbClr val="00B050"/>
          </a:solidFill>
          <a:ln w="9525">
            <a:solidFill>
              <a:srgbClr val="FFFF00"/>
            </a:solidFill>
            <a:round/>
            <a:headEnd/>
            <a:tailEnd/>
          </a:ln>
        </p:spPr>
        <p:txBody>
          <a:bodyPr/>
          <a:lstStyle/>
          <a:p>
            <a:endParaRPr lang="ru-RU"/>
          </a:p>
        </p:txBody>
      </p:sp>
      <p:sp>
        <p:nvSpPr>
          <p:cNvPr id="18499" name="Freeform 1364"/>
          <p:cNvSpPr>
            <a:spLocks/>
          </p:cNvSpPr>
          <p:nvPr/>
        </p:nvSpPr>
        <p:spPr bwMode="auto">
          <a:xfrm>
            <a:off x="4213225" y="1403350"/>
            <a:ext cx="3175" cy="19050"/>
          </a:xfrm>
          <a:custGeom>
            <a:avLst/>
            <a:gdLst>
              <a:gd name="T0" fmla="*/ 2147483647 w 6"/>
              <a:gd name="T1" fmla="*/ 0 h 24"/>
              <a:gd name="T2" fmla="*/ 2147483647 w 6"/>
              <a:gd name="T3" fmla="*/ 2147483647 h 24"/>
              <a:gd name="T4" fmla="*/ 0 w 6"/>
              <a:gd name="T5" fmla="*/ 2147483647 h 24"/>
              <a:gd name="T6" fmla="*/ 2147483647 w 6"/>
              <a:gd name="T7" fmla="*/ 2147483647 h 24"/>
              <a:gd name="T8" fmla="*/ 2147483647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6" y="0"/>
                </a:moveTo>
                <a:lnTo>
                  <a:pt x="6" y="12"/>
                </a:lnTo>
                <a:lnTo>
                  <a:pt x="0" y="24"/>
                </a:lnTo>
                <a:lnTo>
                  <a:pt x="6" y="6"/>
                </a:lnTo>
                <a:lnTo>
                  <a:pt x="6" y="0"/>
                </a:lnTo>
                <a:close/>
              </a:path>
            </a:pathLst>
          </a:custGeom>
          <a:solidFill>
            <a:srgbClr val="00B050"/>
          </a:solidFill>
          <a:ln w="9525">
            <a:solidFill>
              <a:srgbClr val="FFFF00"/>
            </a:solidFill>
            <a:round/>
            <a:headEnd/>
            <a:tailEnd/>
          </a:ln>
        </p:spPr>
        <p:txBody>
          <a:bodyPr/>
          <a:lstStyle/>
          <a:p>
            <a:endParaRPr lang="ru-RU"/>
          </a:p>
        </p:txBody>
      </p:sp>
      <p:sp>
        <p:nvSpPr>
          <p:cNvPr id="18500" name="Freeform 1365"/>
          <p:cNvSpPr>
            <a:spLocks/>
          </p:cNvSpPr>
          <p:nvPr/>
        </p:nvSpPr>
        <p:spPr bwMode="auto">
          <a:xfrm>
            <a:off x="4216400" y="1376363"/>
            <a:ext cx="6350" cy="12700"/>
          </a:xfrm>
          <a:custGeom>
            <a:avLst/>
            <a:gdLst>
              <a:gd name="T0" fmla="*/ 0 w 6"/>
              <a:gd name="T1" fmla="*/ 2147483647 h 18"/>
              <a:gd name="T2" fmla="*/ 2147483647 w 6"/>
              <a:gd name="T3" fmla="*/ 0 h 18"/>
              <a:gd name="T4" fmla="*/ 2147483647 w 6"/>
              <a:gd name="T5" fmla="*/ 2147483647 h 18"/>
              <a:gd name="T6" fmla="*/ 0 w 6"/>
              <a:gd name="T7" fmla="*/ 2147483647 h 18"/>
              <a:gd name="T8" fmla="*/ 0 60000 65536"/>
              <a:gd name="T9" fmla="*/ 0 60000 65536"/>
              <a:gd name="T10" fmla="*/ 0 60000 65536"/>
              <a:gd name="T11" fmla="*/ 0 60000 65536"/>
              <a:gd name="T12" fmla="*/ 0 w 6"/>
              <a:gd name="T13" fmla="*/ 0 h 18"/>
              <a:gd name="T14" fmla="*/ 6 w 6"/>
              <a:gd name="T15" fmla="*/ 18 h 18"/>
            </a:gdLst>
            <a:ahLst/>
            <a:cxnLst>
              <a:cxn ang="T8">
                <a:pos x="T0" y="T1"/>
              </a:cxn>
              <a:cxn ang="T9">
                <a:pos x="T2" y="T3"/>
              </a:cxn>
              <a:cxn ang="T10">
                <a:pos x="T4" y="T5"/>
              </a:cxn>
              <a:cxn ang="T11">
                <a:pos x="T6" y="T7"/>
              </a:cxn>
            </a:cxnLst>
            <a:rect l="T12" t="T13" r="T14" b="T15"/>
            <a:pathLst>
              <a:path w="6" h="18">
                <a:moveTo>
                  <a:pt x="0" y="18"/>
                </a:moveTo>
                <a:lnTo>
                  <a:pt x="6" y="0"/>
                </a:lnTo>
                <a:lnTo>
                  <a:pt x="6" y="12"/>
                </a:lnTo>
                <a:lnTo>
                  <a:pt x="0" y="18"/>
                </a:lnTo>
                <a:close/>
              </a:path>
            </a:pathLst>
          </a:custGeom>
          <a:solidFill>
            <a:srgbClr val="00B050"/>
          </a:solidFill>
          <a:ln w="9525">
            <a:solidFill>
              <a:srgbClr val="FFFF00"/>
            </a:solidFill>
            <a:round/>
            <a:headEnd/>
            <a:tailEnd/>
          </a:ln>
        </p:spPr>
        <p:txBody>
          <a:bodyPr/>
          <a:lstStyle/>
          <a:p>
            <a:endParaRPr lang="ru-RU"/>
          </a:p>
        </p:txBody>
      </p:sp>
      <p:sp>
        <p:nvSpPr>
          <p:cNvPr id="18501" name="Freeform 1366"/>
          <p:cNvSpPr>
            <a:spLocks/>
          </p:cNvSpPr>
          <p:nvPr/>
        </p:nvSpPr>
        <p:spPr bwMode="auto">
          <a:xfrm>
            <a:off x="4216400" y="1389063"/>
            <a:ext cx="0" cy="11112"/>
          </a:xfrm>
          <a:custGeom>
            <a:avLst/>
            <a:gdLst>
              <a:gd name="T0" fmla="*/ 2147483647 h 12"/>
              <a:gd name="T1" fmla="*/ 0 h 12"/>
              <a:gd name="T2" fmla="*/ 2147483647 h 12"/>
              <a:gd name="T3" fmla="*/ 2147483647 h 12"/>
              <a:gd name="T4" fmla="*/ 0 60000 65536"/>
              <a:gd name="T5" fmla="*/ 0 60000 65536"/>
              <a:gd name="T6" fmla="*/ 0 60000 65536"/>
              <a:gd name="T7" fmla="*/ 0 60000 65536"/>
              <a:gd name="T8" fmla="*/ 0 h 12"/>
              <a:gd name="T9" fmla="*/ 12 h 12"/>
            </a:gdLst>
            <a:ahLst/>
            <a:cxnLst>
              <a:cxn ang="T4">
                <a:pos x="0" y="T0"/>
              </a:cxn>
              <a:cxn ang="T5">
                <a:pos x="0" y="T1"/>
              </a:cxn>
              <a:cxn ang="T6">
                <a:pos x="0" y="T2"/>
              </a:cxn>
              <a:cxn ang="T7">
                <a:pos x="0" y="T3"/>
              </a:cxn>
            </a:cxnLst>
            <a:rect l="0" t="T8" r="0" b="T9"/>
            <a:pathLst>
              <a:path h="12">
                <a:moveTo>
                  <a:pt x="0" y="12"/>
                </a:moveTo>
                <a:lnTo>
                  <a:pt x="0" y="0"/>
                </a:lnTo>
                <a:lnTo>
                  <a:pt x="0" y="12"/>
                </a:lnTo>
                <a:close/>
              </a:path>
            </a:pathLst>
          </a:custGeom>
          <a:solidFill>
            <a:srgbClr val="00B050"/>
          </a:solidFill>
          <a:ln w="9525">
            <a:solidFill>
              <a:srgbClr val="FFFF00"/>
            </a:solidFill>
            <a:round/>
            <a:headEnd/>
            <a:tailEnd/>
          </a:ln>
        </p:spPr>
        <p:txBody>
          <a:bodyPr/>
          <a:lstStyle/>
          <a:p>
            <a:endParaRPr lang="ru-RU"/>
          </a:p>
        </p:txBody>
      </p:sp>
      <p:sp>
        <p:nvSpPr>
          <p:cNvPr id="18502" name="Freeform 1367"/>
          <p:cNvSpPr>
            <a:spLocks/>
          </p:cNvSpPr>
          <p:nvPr/>
        </p:nvSpPr>
        <p:spPr bwMode="auto">
          <a:xfrm>
            <a:off x="5068888" y="1417638"/>
            <a:ext cx="15875" cy="9525"/>
          </a:xfrm>
          <a:custGeom>
            <a:avLst/>
            <a:gdLst>
              <a:gd name="T0" fmla="*/ 0 w 18"/>
              <a:gd name="T1" fmla="*/ 0 h 12"/>
              <a:gd name="T2" fmla="*/ 2147483647 w 18"/>
              <a:gd name="T3" fmla="*/ 2147483647 h 12"/>
              <a:gd name="T4" fmla="*/ 2147483647 w 18"/>
              <a:gd name="T5" fmla="*/ 2147483647 h 12"/>
              <a:gd name="T6" fmla="*/ 2147483647 w 18"/>
              <a:gd name="T7" fmla="*/ 0 h 12"/>
              <a:gd name="T8" fmla="*/ 0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0"/>
                </a:moveTo>
                <a:lnTo>
                  <a:pt x="18" y="12"/>
                </a:lnTo>
                <a:lnTo>
                  <a:pt x="6" y="0"/>
                </a:lnTo>
                <a:lnTo>
                  <a:pt x="0" y="0"/>
                </a:lnTo>
                <a:close/>
              </a:path>
            </a:pathLst>
          </a:custGeom>
          <a:solidFill>
            <a:srgbClr val="00B050"/>
          </a:solidFill>
          <a:ln w="9525">
            <a:solidFill>
              <a:srgbClr val="FFFF00"/>
            </a:solidFill>
            <a:round/>
            <a:headEnd/>
            <a:tailEnd/>
          </a:ln>
        </p:spPr>
        <p:txBody>
          <a:bodyPr/>
          <a:lstStyle/>
          <a:p>
            <a:endParaRPr lang="ru-RU"/>
          </a:p>
        </p:txBody>
      </p:sp>
      <p:sp>
        <p:nvSpPr>
          <p:cNvPr id="18503" name="Freeform 1368"/>
          <p:cNvSpPr>
            <a:spLocks/>
          </p:cNvSpPr>
          <p:nvPr/>
        </p:nvSpPr>
        <p:spPr bwMode="auto">
          <a:xfrm>
            <a:off x="5046663" y="1393825"/>
            <a:ext cx="9525" cy="14288"/>
          </a:xfrm>
          <a:custGeom>
            <a:avLst/>
            <a:gdLst>
              <a:gd name="T0" fmla="*/ 0 w 12"/>
              <a:gd name="T1" fmla="*/ 0 h 18"/>
              <a:gd name="T2" fmla="*/ 2147483647 w 12"/>
              <a:gd name="T3" fmla="*/ 2147483647 h 18"/>
              <a:gd name="T4" fmla="*/ 2147483647 w 12"/>
              <a:gd name="T5" fmla="*/ 2147483647 h 18"/>
              <a:gd name="T6" fmla="*/ 0 w 12"/>
              <a:gd name="T7" fmla="*/ 0 h 18"/>
              <a:gd name="T8" fmla="*/ 0 60000 65536"/>
              <a:gd name="T9" fmla="*/ 0 60000 65536"/>
              <a:gd name="T10" fmla="*/ 0 60000 65536"/>
              <a:gd name="T11" fmla="*/ 0 60000 65536"/>
              <a:gd name="T12" fmla="*/ 0 w 12"/>
              <a:gd name="T13" fmla="*/ 0 h 18"/>
              <a:gd name="T14" fmla="*/ 12 w 12"/>
              <a:gd name="T15" fmla="*/ 18 h 18"/>
            </a:gdLst>
            <a:ahLst/>
            <a:cxnLst>
              <a:cxn ang="T8">
                <a:pos x="T0" y="T1"/>
              </a:cxn>
              <a:cxn ang="T9">
                <a:pos x="T2" y="T3"/>
              </a:cxn>
              <a:cxn ang="T10">
                <a:pos x="T4" y="T5"/>
              </a:cxn>
              <a:cxn ang="T11">
                <a:pos x="T6" y="T7"/>
              </a:cxn>
            </a:cxnLst>
            <a:rect l="T12" t="T13" r="T14" b="T15"/>
            <a:pathLst>
              <a:path w="12" h="18">
                <a:moveTo>
                  <a:pt x="0" y="0"/>
                </a:moveTo>
                <a:lnTo>
                  <a:pt x="12" y="18"/>
                </a:lnTo>
                <a:lnTo>
                  <a:pt x="12" y="12"/>
                </a:lnTo>
                <a:lnTo>
                  <a:pt x="0" y="0"/>
                </a:lnTo>
                <a:close/>
              </a:path>
            </a:pathLst>
          </a:custGeom>
          <a:solidFill>
            <a:srgbClr val="00B050"/>
          </a:solidFill>
          <a:ln w="9525">
            <a:solidFill>
              <a:srgbClr val="FFFF00"/>
            </a:solidFill>
            <a:round/>
            <a:headEnd/>
            <a:tailEnd/>
          </a:ln>
        </p:spPr>
        <p:txBody>
          <a:bodyPr/>
          <a:lstStyle/>
          <a:p>
            <a:endParaRPr lang="ru-RU"/>
          </a:p>
        </p:txBody>
      </p:sp>
      <p:sp>
        <p:nvSpPr>
          <p:cNvPr id="18504" name="Freeform 1369"/>
          <p:cNvSpPr>
            <a:spLocks/>
          </p:cNvSpPr>
          <p:nvPr/>
        </p:nvSpPr>
        <p:spPr bwMode="auto">
          <a:xfrm>
            <a:off x="5818188" y="1684338"/>
            <a:ext cx="107950" cy="174625"/>
          </a:xfrm>
          <a:custGeom>
            <a:avLst/>
            <a:gdLst>
              <a:gd name="T0" fmla="*/ 2147483647 w 138"/>
              <a:gd name="T1" fmla="*/ 2147483647 h 223"/>
              <a:gd name="T2" fmla="*/ 2147483647 w 138"/>
              <a:gd name="T3" fmla="*/ 2147483647 h 223"/>
              <a:gd name="T4" fmla="*/ 2147483647 w 138"/>
              <a:gd name="T5" fmla="*/ 2147483647 h 223"/>
              <a:gd name="T6" fmla="*/ 2147483647 w 138"/>
              <a:gd name="T7" fmla="*/ 2147483647 h 223"/>
              <a:gd name="T8" fmla="*/ 2147483647 w 138"/>
              <a:gd name="T9" fmla="*/ 2147483647 h 223"/>
              <a:gd name="T10" fmla="*/ 2147483647 w 138"/>
              <a:gd name="T11" fmla="*/ 2147483647 h 223"/>
              <a:gd name="T12" fmla="*/ 2147483647 w 138"/>
              <a:gd name="T13" fmla="*/ 2147483647 h 223"/>
              <a:gd name="T14" fmla="*/ 2147483647 w 138"/>
              <a:gd name="T15" fmla="*/ 2147483647 h 223"/>
              <a:gd name="T16" fmla="*/ 2147483647 w 138"/>
              <a:gd name="T17" fmla="*/ 2147483647 h 223"/>
              <a:gd name="T18" fmla="*/ 2147483647 w 138"/>
              <a:gd name="T19" fmla="*/ 2147483647 h 223"/>
              <a:gd name="T20" fmla="*/ 2147483647 w 138"/>
              <a:gd name="T21" fmla="*/ 2147483647 h 223"/>
              <a:gd name="T22" fmla="*/ 2147483647 w 138"/>
              <a:gd name="T23" fmla="*/ 0 h 223"/>
              <a:gd name="T24" fmla="*/ 2147483647 w 138"/>
              <a:gd name="T25" fmla="*/ 0 h 223"/>
              <a:gd name="T26" fmla="*/ 2147483647 w 138"/>
              <a:gd name="T27" fmla="*/ 2147483647 h 223"/>
              <a:gd name="T28" fmla="*/ 0 w 138"/>
              <a:gd name="T29" fmla="*/ 2147483647 h 223"/>
              <a:gd name="T30" fmla="*/ 0 w 138"/>
              <a:gd name="T31" fmla="*/ 2147483647 h 223"/>
              <a:gd name="T32" fmla="*/ 2147483647 w 138"/>
              <a:gd name="T33" fmla="*/ 2147483647 h 223"/>
              <a:gd name="T34" fmla="*/ 2147483647 w 138"/>
              <a:gd name="T35" fmla="*/ 2147483647 h 223"/>
              <a:gd name="T36" fmla="*/ 2147483647 w 138"/>
              <a:gd name="T37" fmla="*/ 2147483647 h 223"/>
              <a:gd name="T38" fmla="*/ 2147483647 w 138"/>
              <a:gd name="T39" fmla="*/ 2147483647 h 223"/>
              <a:gd name="T40" fmla="*/ 2147483647 w 138"/>
              <a:gd name="T41" fmla="*/ 2147483647 h 223"/>
              <a:gd name="T42" fmla="*/ 2147483647 w 138"/>
              <a:gd name="T43" fmla="*/ 2147483647 h 223"/>
              <a:gd name="T44" fmla="*/ 2147483647 w 138"/>
              <a:gd name="T45" fmla="*/ 2147483647 h 223"/>
              <a:gd name="T46" fmla="*/ 2147483647 w 138"/>
              <a:gd name="T47" fmla="*/ 2147483647 h 223"/>
              <a:gd name="T48" fmla="*/ 2147483647 w 138"/>
              <a:gd name="T49" fmla="*/ 2147483647 h 223"/>
              <a:gd name="T50" fmla="*/ 2147483647 w 138"/>
              <a:gd name="T51" fmla="*/ 2147483647 h 223"/>
              <a:gd name="T52" fmla="*/ 2147483647 w 138"/>
              <a:gd name="T53" fmla="*/ 2147483647 h 223"/>
              <a:gd name="T54" fmla="*/ 2147483647 w 138"/>
              <a:gd name="T55" fmla="*/ 2147483647 h 223"/>
              <a:gd name="T56" fmla="*/ 2147483647 w 138"/>
              <a:gd name="T57" fmla="*/ 2147483647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8"/>
              <a:gd name="T88" fmla="*/ 0 h 223"/>
              <a:gd name="T89" fmla="*/ 138 w 138"/>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8" h="223">
                <a:moveTo>
                  <a:pt x="102" y="205"/>
                </a:moveTo>
                <a:lnTo>
                  <a:pt x="120" y="199"/>
                </a:lnTo>
                <a:lnTo>
                  <a:pt x="138" y="187"/>
                </a:lnTo>
                <a:lnTo>
                  <a:pt x="138" y="151"/>
                </a:lnTo>
                <a:lnTo>
                  <a:pt x="138" y="120"/>
                </a:lnTo>
                <a:lnTo>
                  <a:pt x="120" y="102"/>
                </a:lnTo>
                <a:lnTo>
                  <a:pt x="96" y="72"/>
                </a:lnTo>
                <a:lnTo>
                  <a:pt x="78" y="48"/>
                </a:lnTo>
                <a:lnTo>
                  <a:pt x="84" y="36"/>
                </a:lnTo>
                <a:lnTo>
                  <a:pt x="78" y="24"/>
                </a:lnTo>
                <a:lnTo>
                  <a:pt x="60" y="18"/>
                </a:lnTo>
                <a:lnTo>
                  <a:pt x="48" y="0"/>
                </a:lnTo>
                <a:lnTo>
                  <a:pt x="42" y="0"/>
                </a:lnTo>
                <a:lnTo>
                  <a:pt x="12" y="6"/>
                </a:lnTo>
                <a:lnTo>
                  <a:pt x="0" y="24"/>
                </a:lnTo>
                <a:lnTo>
                  <a:pt x="6" y="36"/>
                </a:lnTo>
                <a:lnTo>
                  <a:pt x="12" y="72"/>
                </a:lnTo>
                <a:lnTo>
                  <a:pt x="54" y="72"/>
                </a:lnTo>
                <a:lnTo>
                  <a:pt x="72" y="78"/>
                </a:lnTo>
                <a:lnTo>
                  <a:pt x="102" y="126"/>
                </a:lnTo>
                <a:lnTo>
                  <a:pt x="96" y="145"/>
                </a:lnTo>
                <a:lnTo>
                  <a:pt x="60" y="151"/>
                </a:lnTo>
                <a:lnTo>
                  <a:pt x="42" y="163"/>
                </a:lnTo>
                <a:lnTo>
                  <a:pt x="42" y="187"/>
                </a:lnTo>
                <a:lnTo>
                  <a:pt x="72" y="217"/>
                </a:lnTo>
                <a:lnTo>
                  <a:pt x="84" y="223"/>
                </a:lnTo>
                <a:lnTo>
                  <a:pt x="96" y="217"/>
                </a:lnTo>
                <a:lnTo>
                  <a:pt x="102" y="205"/>
                </a:lnTo>
                <a:close/>
              </a:path>
            </a:pathLst>
          </a:custGeom>
          <a:solidFill>
            <a:srgbClr val="00B050"/>
          </a:solidFill>
          <a:ln w="9525">
            <a:solidFill>
              <a:srgbClr val="FFFF00"/>
            </a:solidFill>
            <a:round/>
            <a:headEnd/>
            <a:tailEnd/>
          </a:ln>
        </p:spPr>
        <p:txBody>
          <a:bodyPr/>
          <a:lstStyle/>
          <a:p>
            <a:endParaRPr lang="ru-RU"/>
          </a:p>
        </p:txBody>
      </p:sp>
      <p:sp>
        <p:nvSpPr>
          <p:cNvPr id="18505" name="Freeform 1370"/>
          <p:cNvSpPr>
            <a:spLocks/>
          </p:cNvSpPr>
          <p:nvPr/>
        </p:nvSpPr>
        <p:spPr bwMode="auto">
          <a:xfrm>
            <a:off x="5851525" y="1665288"/>
            <a:ext cx="109538" cy="212725"/>
          </a:xfrm>
          <a:custGeom>
            <a:avLst/>
            <a:gdLst>
              <a:gd name="T0" fmla="*/ 2147483647 w 138"/>
              <a:gd name="T1" fmla="*/ 0 h 271"/>
              <a:gd name="T2" fmla="*/ 2147483647 w 138"/>
              <a:gd name="T3" fmla="*/ 0 h 271"/>
              <a:gd name="T4" fmla="*/ 0 w 138"/>
              <a:gd name="T5" fmla="*/ 2147483647 h 271"/>
              <a:gd name="T6" fmla="*/ 2147483647 w 138"/>
              <a:gd name="T7" fmla="*/ 2147483647 h 271"/>
              <a:gd name="T8" fmla="*/ 2147483647 w 138"/>
              <a:gd name="T9" fmla="*/ 2147483647 h 271"/>
              <a:gd name="T10" fmla="*/ 2147483647 w 138"/>
              <a:gd name="T11" fmla="*/ 2147483647 h 271"/>
              <a:gd name="T12" fmla="*/ 2147483647 w 138"/>
              <a:gd name="T13" fmla="*/ 2147483647 h 271"/>
              <a:gd name="T14" fmla="*/ 2147483647 w 138"/>
              <a:gd name="T15" fmla="*/ 2147483647 h 271"/>
              <a:gd name="T16" fmla="*/ 2147483647 w 138"/>
              <a:gd name="T17" fmla="*/ 2147483647 h 271"/>
              <a:gd name="T18" fmla="*/ 2147483647 w 138"/>
              <a:gd name="T19" fmla="*/ 2147483647 h 271"/>
              <a:gd name="T20" fmla="*/ 2147483647 w 138"/>
              <a:gd name="T21" fmla="*/ 2147483647 h 271"/>
              <a:gd name="T22" fmla="*/ 2147483647 w 138"/>
              <a:gd name="T23" fmla="*/ 2147483647 h 271"/>
              <a:gd name="T24" fmla="*/ 2147483647 w 138"/>
              <a:gd name="T25" fmla="*/ 2147483647 h 271"/>
              <a:gd name="T26" fmla="*/ 2147483647 w 138"/>
              <a:gd name="T27" fmla="*/ 2147483647 h 271"/>
              <a:gd name="T28" fmla="*/ 2147483647 w 138"/>
              <a:gd name="T29" fmla="*/ 2147483647 h 271"/>
              <a:gd name="T30" fmla="*/ 2147483647 w 138"/>
              <a:gd name="T31" fmla="*/ 2147483647 h 271"/>
              <a:gd name="T32" fmla="*/ 2147483647 w 138"/>
              <a:gd name="T33" fmla="*/ 2147483647 h 271"/>
              <a:gd name="T34" fmla="*/ 2147483647 w 138"/>
              <a:gd name="T35" fmla="*/ 2147483647 h 271"/>
              <a:gd name="T36" fmla="*/ 2147483647 w 138"/>
              <a:gd name="T37" fmla="*/ 2147483647 h 271"/>
              <a:gd name="T38" fmla="*/ 2147483647 w 138"/>
              <a:gd name="T39" fmla="*/ 2147483647 h 271"/>
              <a:gd name="T40" fmla="*/ 2147483647 w 138"/>
              <a:gd name="T41" fmla="*/ 2147483647 h 271"/>
              <a:gd name="T42" fmla="*/ 2147483647 w 138"/>
              <a:gd name="T43" fmla="*/ 2147483647 h 271"/>
              <a:gd name="T44" fmla="*/ 2147483647 w 138"/>
              <a:gd name="T45" fmla="*/ 2147483647 h 271"/>
              <a:gd name="T46" fmla="*/ 2147483647 w 138"/>
              <a:gd name="T47" fmla="*/ 2147483647 h 271"/>
              <a:gd name="T48" fmla="*/ 2147483647 w 138"/>
              <a:gd name="T49" fmla="*/ 2147483647 h 271"/>
              <a:gd name="T50" fmla="*/ 2147483647 w 138"/>
              <a:gd name="T51" fmla="*/ 2147483647 h 271"/>
              <a:gd name="T52" fmla="*/ 2147483647 w 138"/>
              <a:gd name="T53" fmla="*/ 2147483647 h 271"/>
              <a:gd name="T54" fmla="*/ 2147483647 w 138"/>
              <a:gd name="T55" fmla="*/ 2147483647 h 271"/>
              <a:gd name="T56" fmla="*/ 2147483647 w 138"/>
              <a:gd name="T57" fmla="*/ 0 h 2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8"/>
              <a:gd name="T88" fmla="*/ 0 h 271"/>
              <a:gd name="T89" fmla="*/ 138 w 138"/>
              <a:gd name="T90" fmla="*/ 271 h 2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8" h="271">
                <a:moveTo>
                  <a:pt x="66" y="0"/>
                </a:moveTo>
                <a:lnTo>
                  <a:pt x="6" y="0"/>
                </a:lnTo>
                <a:lnTo>
                  <a:pt x="0" y="24"/>
                </a:lnTo>
                <a:lnTo>
                  <a:pt x="6" y="24"/>
                </a:lnTo>
                <a:lnTo>
                  <a:pt x="18" y="42"/>
                </a:lnTo>
                <a:lnTo>
                  <a:pt x="36" y="48"/>
                </a:lnTo>
                <a:lnTo>
                  <a:pt x="42" y="60"/>
                </a:lnTo>
                <a:lnTo>
                  <a:pt x="36" y="72"/>
                </a:lnTo>
                <a:lnTo>
                  <a:pt x="54" y="96"/>
                </a:lnTo>
                <a:lnTo>
                  <a:pt x="78" y="126"/>
                </a:lnTo>
                <a:lnTo>
                  <a:pt x="96" y="144"/>
                </a:lnTo>
                <a:lnTo>
                  <a:pt x="96" y="175"/>
                </a:lnTo>
                <a:lnTo>
                  <a:pt x="96" y="211"/>
                </a:lnTo>
                <a:lnTo>
                  <a:pt x="78" y="223"/>
                </a:lnTo>
                <a:lnTo>
                  <a:pt x="60" y="229"/>
                </a:lnTo>
                <a:lnTo>
                  <a:pt x="54" y="241"/>
                </a:lnTo>
                <a:lnTo>
                  <a:pt x="42" y="247"/>
                </a:lnTo>
                <a:lnTo>
                  <a:pt x="48" y="253"/>
                </a:lnTo>
                <a:lnTo>
                  <a:pt x="66" y="271"/>
                </a:lnTo>
                <a:lnTo>
                  <a:pt x="108" y="241"/>
                </a:lnTo>
                <a:lnTo>
                  <a:pt x="138" y="211"/>
                </a:lnTo>
                <a:lnTo>
                  <a:pt x="114" y="132"/>
                </a:lnTo>
                <a:lnTo>
                  <a:pt x="102" y="114"/>
                </a:lnTo>
                <a:lnTo>
                  <a:pt x="78" y="84"/>
                </a:lnTo>
                <a:lnTo>
                  <a:pt x="66" y="60"/>
                </a:lnTo>
                <a:lnTo>
                  <a:pt x="78" y="48"/>
                </a:lnTo>
                <a:lnTo>
                  <a:pt x="96" y="36"/>
                </a:lnTo>
                <a:lnTo>
                  <a:pt x="90" y="18"/>
                </a:lnTo>
                <a:lnTo>
                  <a:pt x="66" y="0"/>
                </a:lnTo>
                <a:close/>
              </a:path>
            </a:pathLst>
          </a:custGeom>
          <a:solidFill>
            <a:srgbClr val="00B050"/>
          </a:solidFill>
          <a:ln w="9525">
            <a:solidFill>
              <a:srgbClr val="FFFF00"/>
            </a:solidFill>
            <a:round/>
            <a:headEnd/>
            <a:tailEnd/>
          </a:ln>
        </p:spPr>
        <p:txBody>
          <a:bodyPr/>
          <a:lstStyle/>
          <a:p>
            <a:endParaRPr lang="ru-RU"/>
          </a:p>
        </p:txBody>
      </p:sp>
      <p:sp>
        <p:nvSpPr>
          <p:cNvPr id="18506" name="Freeform 1371"/>
          <p:cNvSpPr>
            <a:spLocks/>
          </p:cNvSpPr>
          <p:nvPr/>
        </p:nvSpPr>
        <p:spPr bwMode="auto">
          <a:xfrm>
            <a:off x="5516563" y="1549400"/>
            <a:ext cx="119062" cy="55563"/>
          </a:xfrm>
          <a:custGeom>
            <a:avLst/>
            <a:gdLst>
              <a:gd name="T0" fmla="*/ 2147483647 w 150"/>
              <a:gd name="T1" fmla="*/ 2147483647 h 72"/>
              <a:gd name="T2" fmla="*/ 2147483647 w 150"/>
              <a:gd name="T3" fmla="*/ 2147483647 h 72"/>
              <a:gd name="T4" fmla="*/ 2147483647 w 150"/>
              <a:gd name="T5" fmla="*/ 0 h 72"/>
              <a:gd name="T6" fmla="*/ 2147483647 w 150"/>
              <a:gd name="T7" fmla="*/ 0 h 72"/>
              <a:gd name="T8" fmla="*/ 0 w 150"/>
              <a:gd name="T9" fmla="*/ 2147483647 h 72"/>
              <a:gd name="T10" fmla="*/ 2147483647 w 150"/>
              <a:gd name="T11" fmla="*/ 2147483647 h 72"/>
              <a:gd name="T12" fmla="*/ 2147483647 w 150"/>
              <a:gd name="T13" fmla="*/ 2147483647 h 72"/>
              <a:gd name="T14" fmla="*/ 2147483647 w 150"/>
              <a:gd name="T15" fmla="*/ 2147483647 h 72"/>
              <a:gd name="T16" fmla="*/ 2147483647 w 150"/>
              <a:gd name="T17" fmla="*/ 2147483647 h 72"/>
              <a:gd name="T18" fmla="*/ 2147483647 w 150"/>
              <a:gd name="T19" fmla="*/ 2147483647 h 72"/>
              <a:gd name="T20" fmla="*/ 2147483647 w 150"/>
              <a:gd name="T21" fmla="*/ 2147483647 h 72"/>
              <a:gd name="T22" fmla="*/ 2147483647 w 150"/>
              <a:gd name="T23" fmla="*/ 2147483647 h 72"/>
              <a:gd name="T24" fmla="*/ 2147483647 w 150"/>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
              <a:gd name="T40" fmla="*/ 0 h 72"/>
              <a:gd name="T41" fmla="*/ 150 w 150"/>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 h="72">
                <a:moveTo>
                  <a:pt x="102" y="36"/>
                </a:moveTo>
                <a:lnTo>
                  <a:pt x="66" y="18"/>
                </a:lnTo>
                <a:lnTo>
                  <a:pt x="24" y="0"/>
                </a:lnTo>
                <a:lnTo>
                  <a:pt x="12" y="0"/>
                </a:lnTo>
                <a:lnTo>
                  <a:pt x="0" y="30"/>
                </a:lnTo>
                <a:lnTo>
                  <a:pt x="60" y="60"/>
                </a:lnTo>
                <a:lnTo>
                  <a:pt x="102" y="66"/>
                </a:lnTo>
                <a:lnTo>
                  <a:pt x="126" y="72"/>
                </a:lnTo>
                <a:lnTo>
                  <a:pt x="138" y="72"/>
                </a:lnTo>
                <a:lnTo>
                  <a:pt x="150" y="54"/>
                </a:lnTo>
                <a:lnTo>
                  <a:pt x="138" y="42"/>
                </a:lnTo>
                <a:lnTo>
                  <a:pt x="102" y="36"/>
                </a:lnTo>
                <a:close/>
              </a:path>
            </a:pathLst>
          </a:custGeom>
          <a:solidFill>
            <a:srgbClr val="00B050"/>
          </a:solidFill>
          <a:ln w="9525">
            <a:solidFill>
              <a:srgbClr val="FFFF00"/>
            </a:solidFill>
            <a:round/>
            <a:headEnd/>
            <a:tailEnd/>
          </a:ln>
        </p:spPr>
        <p:txBody>
          <a:bodyPr/>
          <a:lstStyle/>
          <a:p>
            <a:endParaRPr lang="ru-RU"/>
          </a:p>
        </p:txBody>
      </p:sp>
      <p:sp>
        <p:nvSpPr>
          <p:cNvPr id="18507" name="Freeform 1373"/>
          <p:cNvSpPr>
            <a:spLocks/>
          </p:cNvSpPr>
          <p:nvPr/>
        </p:nvSpPr>
        <p:spPr bwMode="auto">
          <a:xfrm>
            <a:off x="5638800" y="1108075"/>
            <a:ext cx="466725" cy="234950"/>
          </a:xfrm>
          <a:custGeom>
            <a:avLst/>
            <a:gdLst>
              <a:gd name="T0" fmla="*/ 2147483647 w 595"/>
              <a:gd name="T1" fmla="*/ 2147483647 h 301"/>
              <a:gd name="T2" fmla="*/ 2147483647 w 595"/>
              <a:gd name="T3" fmla="*/ 2147483647 h 301"/>
              <a:gd name="T4" fmla="*/ 2147483647 w 595"/>
              <a:gd name="T5" fmla="*/ 2147483647 h 301"/>
              <a:gd name="T6" fmla="*/ 2147483647 w 595"/>
              <a:gd name="T7" fmla="*/ 2147483647 h 301"/>
              <a:gd name="T8" fmla="*/ 2147483647 w 595"/>
              <a:gd name="T9" fmla="*/ 2147483647 h 301"/>
              <a:gd name="T10" fmla="*/ 2147483647 w 595"/>
              <a:gd name="T11" fmla="*/ 2147483647 h 301"/>
              <a:gd name="T12" fmla="*/ 2147483647 w 595"/>
              <a:gd name="T13" fmla="*/ 2147483647 h 301"/>
              <a:gd name="T14" fmla="*/ 2147483647 w 595"/>
              <a:gd name="T15" fmla="*/ 2147483647 h 301"/>
              <a:gd name="T16" fmla="*/ 2147483647 w 595"/>
              <a:gd name="T17" fmla="*/ 2147483647 h 301"/>
              <a:gd name="T18" fmla="*/ 2147483647 w 595"/>
              <a:gd name="T19" fmla="*/ 2147483647 h 301"/>
              <a:gd name="T20" fmla="*/ 2147483647 w 595"/>
              <a:gd name="T21" fmla="*/ 2147483647 h 301"/>
              <a:gd name="T22" fmla="*/ 2147483647 w 595"/>
              <a:gd name="T23" fmla="*/ 2147483647 h 301"/>
              <a:gd name="T24" fmla="*/ 2147483647 w 595"/>
              <a:gd name="T25" fmla="*/ 2147483647 h 301"/>
              <a:gd name="T26" fmla="*/ 2147483647 w 595"/>
              <a:gd name="T27" fmla="*/ 2147483647 h 301"/>
              <a:gd name="T28" fmla="*/ 2147483647 w 595"/>
              <a:gd name="T29" fmla="*/ 2147483647 h 301"/>
              <a:gd name="T30" fmla="*/ 2147483647 w 595"/>
              <a:gd name="T31" fmla="*/ 2147483647 h 301"/>
              <a:gd name="T32" fmla="*/ 2147483647 w 595"/>
              <a:gd name="T33" fmla="*/ 2147483647 h 301"/>
              <a:gd name="T34" fmla="*/ 2147483647 w 595"/>
              <a:gd name="T35" fmla="*/ 2147483647 h 301"/>
              <a:gd name="T36" fmla="*/ 2147483647 w 595"/>
              <a:gd name="T37" fmla="*/ 2147483647 h 301"/>
              <a:gd name="T38" fmla="*/ 2147483647 w 595"/>
              <a:gd name="T39" fmla="*/ 2147483647 h 301"/>
              <a:gd name="T40" fmla="*/ 2147483647 w 595"/>
              <a:gd name="T41" fmla="*/ 2147483647 h 301"/>
              <a:gd name="T42" fmla="*/ 2147483647 w 595"/>
              <a:gd name="T43" fmla="*/ 0 h 301"/>
              <a:gd name="T44" fmla="*/ 2147483647 w 595"/>
              <a:gd name="T45" fmla="*/ 2147483647 h 301"/>
              <a:gd name="T46" fmla="*/ 2147483647 w 595"/>
              <a:gd name="T47" fmla="*/ 2147483647 h 301"/>
              <a:gd name="T48" fmla="*/ 2147483647 w 595"/>
              <a:gd name="T49" fmla="*/ 2147483647 h 301"/>
              <a:gd name="T50" fmla="*/ 2147483647 w 595"/>
              <a:gd name="T51" fmla="*/ 2147483647 h 301"/>
              <a:gd name="T52" fmla="*/ 2147483647 w 595"/>
              <a:gd name="T53" fmla="*/ 2147483647 h 301"/>
              <a:gd name="T54" fmla="*/ 0 w 595"/>
              <a:gd name="T55" fmla="*/ 2147483647 h 301"/>
              <a:gd name="T56" fmla="*/ 2147483647 w 595"/>
              <a:gd name="T57" fmla="*/ 2147483647 h 301"/>
              <a:gd name="T58" fmla="*/ 2147483647 w 595"/>
              <a:gd name="T59" fmla="*/ 2147483647 h 3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5"/>
              <a:gd name="T91" fmla="*/ 0 h 301"/>
              <a:gd name="T92" fmla="*/ 595 w 595"/>
              <a:gd name="T93" fmla="*/ 301 h 30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5" h="301">
                <a:moveTo>
                  <a:pt x="42" y="126"/>
                </a:moveTo>
                <a:lnTo>
                  <a:pt x="48" y="186"/>
                </a:lnTo>
                <a:lnTo>
                  <a:pt x="127" y="210"/>
                </a:lnTo>
                <a:lnTo>
                  <a:pt x="181" y="264"/>
                </a:lnTo>
                <a:lnTo>
                  <a:pt x="253" y="270"/>
                </a:lnTo>
                <a:lnTo>
                  <a:pt x="313" y="301"/>
                </a:lnTo>
                <a:lnTo>
                  <a:pt x="379" y="258"/>
                </a:lnTo>
                <a:lnTo>
                  <a:pt x="445" y="252"/>
                </a:lnTo>
                <a:lnTo>
                  <a:pt x="457" y="210"/>
                </a:lnTo>
                <a:lnTo>
                  <a:pt x="499" y="192"/>
                </a:lnTo>
                <a:lnTo>
                  <a:pt x="541" y="174"/>
                </a:lnTo>
                <a:lnTo>
                  <a:pt x="595" y="156"/>
                </a:lnTo>
                <a:lnTo>
                  <a:pt x="583" y="132"/>
                </a:lnTo>
                <a:lnTo>
                  <a:pt x="529" y="126"/>
                </a:lnTo>
                <a:lnTo>
                  <a:pt x="529" y="96"/>
                </a:lnTo>
                <a:lnTo>
                  <a:pt x="541" y="72"/>
                </a:lnTo>
                <a:lnTo>
                  <a:pt x="499" y="60"/>
                </a:lnTo>
                <a:lnTo>
                  <a:pt x="403" y="84"/>
                </a:lnTo>
                <a:lnTo>
                  <a:pt x="367" y="54"/>
                </a:lnTo>
                <a:lnTo>
                  <a:pt x="307" y="54"/>
                </a:lnTo>
                <a:lnTo>
                  <a:pt x="289" y="36"/>
                </a:lnTo>
                <a:lnTo>
                  <a:pt x="217" y="0"/>
                </a:lnTo>
                <a:lnTo>
                  <a:pt x="193" y="30"/>
                </a:lnTo>
                <a:lnTo>
                  <a:pt x="169" y="66"/>
                </a:lnTo>
                <a:lnTo>
                  <a:pt x="121" y="48"/>
                </a:lnTo>
                <a:lnTo>
                  <a:pt x="54" y="54"/>
                </a:lnTo>
                <a:lnTo>
                  <a:pt x="12" y="78"/>
                </a:lnTo>
                <a:lnTo>
                  <a:pt x="0" y="102"/>
                </a:lnTo>
                <a:lnTo>
                  <a:pt x="6" y="108"/>
                </a:lnTo>
                <a:lnTo>
                  <a:pt x="42" y="126"/>
                </a:lnTo>
                <a:close/>
              </a:path>
            </a:pathLst>
          </a:custGeom>
          <a:solidFill>
            <a:srgbClr val="00B050"/>
          </a:solidFill>
          <a:ln w="9525">
            <a:solidFill>
              <a:srgbClr val="FFFF00"/>
            </a:solidFill>
            <a:round/>
            <a:headEnd/>
            <a:tailEnd/>
          </a:ln>
        </p:spPr>
        <p:txBody>
          <a:bodyPr/>
          <a:lstStyle/>
          <a:p>
            <a:endParaRPr lang="ru-RU"/>
          </a:p>
        </p:txBody>
      </p:sp>
      <p:sp>
        <p:nvSpPr>
          <p:cNvPr id="18508" name="Freeform 1374"/>
          <p:cNvSpPr>
            <a:spLocks/>
          </p:cNvSpPr>
          <p:nvPr/>
        </p:nvSpPr>
        <p:spPr bwMode="auto">
          <a:xfrm>
            <a:off x="4630738" y="546100"/>
            <a:ext cx="160337" cy="352425"/>
          </a:xfrm>
          <a:custGeom>
            <a:avLst/>
            <a:gdLst>
              <a:gd name="T0" fmla="*/ 2147483647 w 34"/>
              <a:gd name="T1" fmla="*/ 2147483647 h 75"/>
              <a:gd name="T2" fmla="*/ 2147483647 w 34"/>
              <a:gd name="T3" fmla="*/ 2147483647 h 75"/>
              <a:gd name="T4" fmla="*/ 2147483647 w 34"/>
              <a:gd name="T5" fmla="*/ 2147483647 h 75"/>
              <a:gd name="T6" fmla="*/ 2147483647 w 34"/>
              <a:gd name="T7" fmla="*/ 2147483647 h 75"/>
              <a:gd name="T8" fmla="*/ 2147483647 w 34"/>
              <a:gd name="T9" fmla="*/ 2147483647 h 75"/>
              <a:gd name="T10" fmla="*/ 2147483647 w 34"/>
              <a:gd name="T11" fmla="*/ 2147483647 h 75"/>
              <a:gd name="T12" fmla="*/ 2147483647 w 34"/>
              <a:gd name="T13" fmla="*/ 2147483647 h 75"/>
              <a:gd name="T14" fmla="*/ 2147483647 w 34"/>
              <a:gd name="T15" fmla="*/ 2147483647 h 75"/>
              <a:gd name="T16" fmla="*/ 2147483647 w 34"/>
              <a:gd name="T17" fmla="*/ 2147483647 h 75"/>
              <a:gd name="T18" fmla="*/ 2147483647 w 34"/>
              <a:gd name="T19" fmla="*/ 2147483647 h 75"/>
              <a:gd name="T20" fmla="*/ 2147483647 w 34"/>
              <a:gd name="T21" fmla="*/ 2147483647 h 75"/>
              <a:gd name="T22" fmla="*/ 2147483647 w 34"/>
              <a:gd name="T23" fmla="*/ 2147483647 h 75"/>
              <a:gd name="T24" fmla="*/ 2147483647 w 34"/>
              <a:gd name="T25" fmla="*/ 2147483647 h 75"/>
              <a:gd name="T26" fmla="*/ 2147483647 w 34"/>
              <a:gd name="T27" fmla="*/ 2147483647 h 75"/>
              <a:gd name="T28" fmla="*/ 2147483647 w 34"/>
              <a:gd name="T29" fmla="*/ 2147483647 h 75"/>
              <a:gd name="T30" fmla="*/ 2147483647 w 34"/>
              <a:gd name="T31" fmla="*/ 2147483647 h 75"/>
              <a:gd name="T32" fmla="*/ 2147483647 w 34"/>
              <a:gd name="T33" fmla="*/ 2147483647 h 75"/>
              <a:gd name="T34" fmla="*/ 2147483647 w 34"/>
              <a:gd name="T35" fmla="*/ 2147483647 h 75"/>
              <a:gd name="T36" fmla="*/ 2147483647 w 34"/>
              <a:gd name="T37" fmla="*/ 2147483647 h 75"/>
              <a:gd name="T38" fmla="*/ 2147483647 w 34"/>
              <a:gd name="T39" fmla="*/ 2147483647 h 75"/>
              <a:gd name="T40" fmla="*/ 2147483647 w 34"/>
              <a:gd name="T41" fmla="*/ 2147483647 h 75"/>
              <a:gd name="T42" fmla="*/ 2147483647 w 34"/>
              <a:gd name="T43" fmla="*/ 0 h 75"/>
              <a:gd name="T44" fmla="*/ 2147483647 w 34"/>
              <a:gd name="T45" fmla="*/ 2147483647 h 75"/>
              <a:gd name="T46" fmla="*/ 2147483647 w 34"/>
              <a:gd name="T47" fmla="*/ 2147483647 h 75"/>
              <a:gd name="T48" fmla="*/ 2147483647 w 34"/>
              <a:gd name="T49" fmla="*/ 2147483647 h 75"/>
              <a:gd name="T50" fmla="*/ 2147483647 w 34"/>
              <a:gd name="T51" fmla="*/ 2147483647 h 75"/>
              <a:gd name="T52" fmla="*/ 2147483647 w 34"/>
              <a:gd name="T53" fmla="*/ 2147483647 h 75"/>
              <a:gd name="T54" fmla="*/ 2147483647 w 34"/>
              <a:gd name="T55" fmla="*/ 2147483647 h 75"/>
              <a:gd name="T56" fmla="*/ 2147483647 w 34"/>
              <a:gd name="T57" fmla="*/ 2147483647 h 75"/>
              <a:gd name="T58" fmla="*/ 2147483647 w 34"/>
              <a:gd name="T59" fmla="*/ 2147483647 h 75"/>
              <a:gd name="T60" fmla="*/ 2147483647 w 34"/>
              <a:gd name="T61" fmla="*/ 2147483647 h 75"/>
              <a:gd name="T62" fmla="*/ 2147483647 w 34"/>
              <a:gd name="T63" fmla="*/ 2147483647 h 75"/>
              <a:gd name="T64" fmla="*/ 0 w 34"/>
              <a:gd name="T65" fmla="*/ 2147483647 h 75"/>
              <a:gd name="T66" fmla="*/ 2147483647 w 34"/>
              <a:gd name="T67" fmla="*/ 2147483647 h 75"/>
              <a:gd name="T68" fmla="*/ 2147483647 w 34"/>
              <a:gd name="T69" fmla="*/ 2147483647 h 75"/>
              <a:gd name="T70" fmla="*/ 2147483647 w 34"/>
              <a:gd name="T71" fmla="*/ 2147483647 h 75"/>
              <a:gd name="T72" fmla="*/ 2147483647 w 34"/>
              <a:gd name="T73" fmla="*/ 2147483647 h 75"/>
              <a:gd name="T74" fmla="*/ 2147483647 w 34"/>
              <a:gd name="T75" fmla="*/ 2147483647 h 75"/>
              <a:gd name="T76" fmla="*/ 2147483647 w 34"/>
              <a:gd name="T77" fmla="*/ 2147483647 h 75"/>
              <a:gd name="T78" fmla="*/ 2147483647 w 34"/>
              <a:gd name="T79" fmla="*/ 2147483647 h 75"/>
              <a:gd name="T80" fmla="*/ 2147483647 w 34"/>
              <a:gd name="T81" fmla="*/ 2147483647 h 75"/>
              <a:gd name="T82" fmla="*/ 2147483647 w 34"/>
              <a:gd name="T83" fmla="*/ 2147483647 h 75"/>
              <a:gd name="T84" fmla="*/ 2147483647 w 34"/>
              <a:gd name="T85" fmla="*/ 2147483647 h 75"/>
              <a:gd name="T86" fmla="*/ 2147483647 w 34"/>
              <a:gd name="T87" fmla="*/ 2147483647 h 75"/>
              <a:gd name="T88" fmla="*/ 2147483647 w 34"/>
              <a:gd name="T89" fmla="*/ 2147483647 h 75"/>
              <a:gd name="T90" fmla="*/ 2147483647 w 34"/>
              <a:gd name="T91" fmla="*/ 2147483647 h 75"/>
              <a:gd name="T92" fmla="*/ 2147483647 w 34"/>
              <a:gd name="T93" fmla="*/ 2147483647 h 75"/>
              <a:gd name="T94" fmla="*/ 2147483647 w 34"/>
              <a:gd name="T95" fmla="*/ 2147483647 h 75"/>
              <a:gd name="T96" fmla="*/ 2147483647 w 34"/>
              <a:gd name="T97" fmla="*/ 2147483647 h 75"/>
              <a:gd name="T98" fmla="*/ 2147483647 w 34"/>
              <a:gd name="T99" fmla="*/ 2147483647 h 75"/>
              <a:gd name="T100" fmla="*/ 2147483647 w 34"/>
              <a:gd name="T101" fmla="*/ 2147483647 h 75"/>
              <a:gd name="T102" fmla="*/ 2147483647 w 34"/>
              <a:gd name="T103" fmla="*/ 2147483647 h 75"/>
              <a:gd name="T104" fmla="*/ 2147483647 w 34"/>
              <a:gd name="T105" fmla="*/ 2147483647 h 75"/>
              <a:gd name="T106" fmla="*/ 2147483647 w 34"/>
              <a:gd name="T107" fmla="*/ 2147483647 h 75"/>
              <a:gd name="T108" fmla="*/ 2147483647 w 34"/>
              <a:gd name="T109" fmla="*/ 2147483647 h 75"/>
              <a:gd name="T110" fmla="*/ 2147483647 w 34"/>
              <a:gd name="T111" fmla="*/ 2147483647 h 75"/>
              <a:gd name="T112" fmla="*/ 2147483647 w 34"/>
              <a:gd name="T113" fmla="*/ 2147483647 h 75"/>
              <a:gd name="T114" fmla="*/ 2147483647 w 34"/>
              <a:gd name="T115" fmla="*/ 2147483647 h 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
              <a:gd name="T175" fmla="*/ 0 h 75"/>
              <a:gd name="T176" fmla="*/ 34 w 34"/>
              <a:gd name="T177" fmla="*/ 75 h 7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 h="75">
                <a:moveTo>
                  <a:pt x="34" y="55"/>
                </a:moveTo>
                <a:cubicBezTo>
                  <a:pt x="32" y="54"/>
                  <a:pt x="32" y="54"/>
                  <a:pt x="32" y="54"/>
                </a:cubicBezTo>
                <a:cubicBezTo>
                  <a:pt x="30" y="52"/>
                  <a:pt x="30" y="52"/>
                  <a:pt x="30" y="52"/>
                </a:cubicBezTo>
                <a:cubicBezTo>
                  <a:pt x="31" y="47"/>
                  <a:pt x="31" y="47"/>
                  <a:pt x="31" y="47"/>
                </a:cubicBezTo>
                <a:cubicBezTo>
                  <a:pt x="31" y="47"/>
                  <a:pt x="30" y="46"/>
                  <a:pt x="30" y="45"/>
                </a:cubicBezTo>
                <a:cubicBezTo>
                  <a:pt x="29" y="45"/>
                  <a:pt x="30" y="43"/>
                  <a:pt x="30" y="43"/>
                </a:cubicBezTo>
                <a:cubicBezTo>
                  <a:pt x="29" y="42"/>
                  <a:pt x="29" y="42"/>
                  <a:pt x="29" y="42"/>
                </a:cubicBezTo>
                <a:cubicBezTo>
                  <a:pt x="29" y="40"/>
                  <a:pt x="29" y="40"/>
                  <a:pt x="29" y="40"/>
                </a:cubicBezTo>
                <a:cubicBezTo>
                  <a:pt x="28" y="38"/>
                  <a:pt x="28" y="38"/>
                  <a:pt x="28" y="38"/>
                </a:cubicBezTo>
                <a:cubicBezTo>
                  <a:pt x="30" y="36"/>
                  <a:pt x="30" y="36"/>
                  <a:pt x="30" y="36"/>
                </a:cubicBezTo>
                <a:cubicBezTo>
                  <a:pt x="27" y="27"/>
                  <a:pt x="27" y="27"/>
                  <a:pt x="27" y="27"/>
                </a:cubicBezTo>
                <a:cubicBezTo>
                  <a:pt x="30" y="21"/>
                  <a:pt x="30" y="21"/>
                  <a:pt x="30" y="21"/>
                </a:cubicBezTo>
                <a:cubicBezTo>
                  <a:pt x="28" y="17"/>
                  <a:pt x="28" y="17"/>
                  <a:pt x="28" y="17"/>
                </a:cubicBezTo>
                <a:cubicBezTo>
                  <a:pt x="25" y="15"/>
                  <a:pt x="25" y="15"/>
                  <a:pt x="25" y="15"/>
                </a:cubicBezTo>
                <a:cubicBezTo>
                  <a:pt x="25" y="14"/>
                  <a:pt x="25" y="14"/>
                  <a:pt x="25" y="14"/>
                </a:cubicBezTo>
                <a:cubicBezTo>
                  <a:pt x="25" y="10"/>
                  <a:pt x="25" y="10"/>
                  <a:pt x="25" y="10"/>
                </a:cubicBezTo>
                <a:cubicBezTo>
                  <a:pt x="25" y="10"/>
                  <a:pt x="25" y="10"/>
                  <a:pt x="25" y="10"/>
                </a:cubicBezTo>
                <a:cubicBezTo>
                  <a:pt x="26" y="9"/>
                  <a:pt x="26" y="9"/>
                  <a:pt x="26" y="9"/>
                </a:cubicBezTo>
                <a:cubicBezTo>
                  <a:pt x="26" y="8"/>
                  <a:pt x="26" y="8"/>
                  <a:pt x="26" y="8"/>
                </a:cubicBezTo>
                <a:cubicBezTo>
                  <a:pt x="27" y="6"/>
                  <a:pt x="27" y="6"/>
                  <a:pt x="27" y="6"/>
                </a:cubicBezTo>
                <a:cubicBezTo>
                  <a:pt x="27" y="3"/>
                  <a:pt x="27" y="3"/>
                  <a:pt x="27" y="3"/>
                </a:cubicBezTo>
                <a:cubicBezTo>
                  <a:pt x="24" y="0"/>
                  <a:pt x="24" y="0"/>
                  <a:pt x="24" y="0"/>
                </a:cubicBezTo>
                <a:cubicBezTo>
                  <a:pt x="19" y="1"/>
                  <a:pt x="19" y="1"/>
                  <a:pt x="19" y="1"/>
                </a:cubicBezTo>
                <a:cubicBezTo>
                  <a:pt x="17" y="3"/>
                  <a:pt x="17" y="3"/>
                  <a:pt x="17" y="3"/>
                </a:cubicBezTo>
                <a:cubicBezTo>
                  <a:pt x="15" y="8"/>
                  <a:pt x="15" y="8"/>
                  <a:pt x="15" y="8"/>
                </a:cubicBezTo>
                <a:cubicBezTo>
                  <a:pt x="12" y="11"/>
                  <a:pt x="12" y="11"/>
                  <a:pt x="12" y="11"/>
                </a:cubicBezTo>
                <a:cubicBezTo>
                  <a:pt x="11" y="10"/>
                  <a:pt x="11" y="10"/>
                  <a:pt x="11" y="10"/>
                </a:cubicBezTo>
                <a:cubicBezTo>
                  <a:pt x="8" y="11"/>
                  <a:pt x="8" y="11"/>
                  <a:pt x="8" y="11"/>
                </a:cubicBezTo>
                <a:cubicBezTo>
                  <a:pt x="5" y="10"/>
                  <a:pt x="5" y="10"/>
                  <a:pt x="5" y="10"/>
                </a:cubicBezTo>
                <a:cubicBezTo>
                  <a:pt x="3" y="8"/>
                  <a:pt x="3" y="8"/>
                  <a:pt x="3" y="8"/>
                </a:cubicBezTo>
                <a:cubicBezTo>
                  <a:pt x="2" y="6"/>
                  <a:pt x="2" y="6"/>
                  <a:pt x="2" y="6"/>
                </a:cubicBezTo>
                <a:cubicBezTo>
                  <a:pt x="1" y="8"/>
                  <a:pt x="1" y="8"/>
                  <a:pt x="1" y="8"/>
                </a:cubicBezTo>
                <a:cubicBezTo>
                  <a:pt x="0" y="8"/>
                  <a:pt x="0" y="8"/>
                  <a:pt x="0" y="8"/>
                </a:cubicBezTo>
                <a:cubicBezTo>
                  <a:pt x="1" y="10"/>
                  <a:pt x="1" y="10"/>
                  <a:pt x="1" y="10"/>
                </a:cubicBezTo>
                <a:cubicBezTo>
                  <a:pt x="4" y="13"/>
                  <a:pt x="4" y="13"/>
                  <a:pt x="4" y="13"/>
                </a:cubicBezTo>
                <a:cubicBezTo>
                  <a:pt x="6" y="14"/>
                  <a:pt x="6" y="14"/>
                  <a:pt x="6" y="14"/>
                </a:cubicBezTo>
                <a:cubicBezTo>
                  <a:pt x="7" y="14"/>
                  <a:pt x="7" y="14"/>
                  <a:pt x="7" y="14"/>
                </a:cubicBezTo>
                <a:cubicBezTo>
                  <a:pt x="9" y="19"/>
                  <a:pt x="9" y="19"/>
                  <a:pt x="9" y="19"/>
                </a:cubicBezTo>
                <a:cubicBezTo>
                  <a:pt x="9" y="23"/>
                  <a:pt x="9" y="23"/>
                  <a:pt x="9" y="23"/>
                </a:cubicBezTo>
                <a:cubicBezTo>
                  <a:pt x="9" y="26"/>
                  <a:pt x="9" y="26"/>
                  <a:pt x="9" y="26"/>
                </a:cubicBezTo>
                <a:cubicBezTo>
                  <a:pt x="10" y="29"/>
                  <a:pt x="10" y="29"/>
                  <a:pt x="10" y="29"/>
                </a:cubicBezTo>
                <a:cubicBezTo>
                  <a:pt x="10" y="30"/>
                  <a:pt x="10" y="30"/>
                  <a:pt x="10" y="30"/>
                </a:cubicBezTo>
                <a:cubicBezTo>
                  <a:pt x="10" y="35"/>
                  <a:pt x="10" y="35"/>
                  <a:pt x="10" y="35"/>
                </a:cubicBezTo>
                <a:cubicBezTo>
                  <a:pt x="10" y="36"/>
                  <a:pt x="10" y="36"/>
                  <a:pt x="10" y="36"/>
                </a:cubicBezTo>
                <a:cubicBezTo>
                  <a:pt x="12" y="36"/>
                  <a:pt x="12" y="36"/>
                  <a:pt x="12" y="36"/>
                </a:cubicBezTo>
                <a:cubicBezTo>
                  <a:pt x="14" y="40"/>
                  <a:pt x="14" y="40"/>
                  <a:pt x="14" y="40"/>
                </a:cubicBezTo>
                <a:cubicBezTo>
                  <a:pt x="9" y="49"/>
                  <a:pt x="9" y="49"/>
                  <a:pt x="9" y="49"/>
                </a:cubicBezTo>
                <a:cubicBezTo>
                  <a:pt x="4" y="53"/>
                  <a:pt x="4" y="53"/>
                  <a:pt x="4" y="53"/>
                </a:cubicBezTo>
                <a:cubicBezTo>
                  <a:pt x="1" y="58"/>
                  <a:pt x="1" y="58"/>
                  <a:pt x="1" y="58"/>
                </a:cubicBezTo>
                <a:cubicBezTo>
                  <a:pt x="2" y="66"/>
                  <a:pt x="2" y="66"/>
                  <a:pt x="2" y="66"/>
                </a:cubicBezTo>
                <a:cubicBezTo>
                  <a:pt x="3" y="71"/>
                  <a:pt x="3" y="71"/>
                  <a:pt x="3" y="71"/>
                </a:cubicBezTo>
                <a:cubicBezTo>
                  <a:pt x="5" y="73"/>
                  <a:pt x="5" y="73"/>
                  <a:pt x="5" y="73"/>
                </a:cubicBezTo>
                <a:cubicBezTo>
                  <a:pt x="7" y="75"/>
                  <a:pt x="7" y="75"/>
                  <a:pt x="7" y="75"/>
                </a:cubicBezTo>
                <a:cubicBezTo>
                  <a:pt x="12" y="75"/>
                  <a:pt x="12" y="75"/>
                  <a:pt x="12" y="75"/>
                </a:cubicBezTo>
                <a:cubicBezTo>
                  <a:pt x="20" y="72"/>
                  <a:pt x="20" y="72"/>
                  <a:pt x="20" y="72"/>
                </a:cubicBezTo>
                <a:cubicBezTo>
                  <a:pt x="22" y="72"/>
                  <a:pt x="22" y="72"/>
                  <a:pt x="22" y="72"/>
                </a:cubicBezTo>
                <a:cubicBezTo>
                  <a:pt x="34" y="58"/>
                  <a:pt x="34" y="58"/>
                  <a:pt x="34" y="58"/>
                </a:cubicBezTo>
                <a:lnTo>
                  <a:pt x="34" y="55"/>
                </a:lnTo>
                <a:close/>
              </a:path>
            </a:pathLst>
          </a:custGeom>
          <a:solidFill>
            <a:srgbClr val="00B050"/>
          </a:solidFill>
          <a:ln w="9525">
            <a:solidFill>
              <a:srgbClr val="FFFF00"/>
            </a:solidFill>
            <a:round/>
            <a:headEnd/>
            <a:tailEnd/>
          </a:ln>
        </p:spPr>
        <p:txBody>
          <a:bodyPr/>
          <a:lstStyle/>
          <a:p>
            <a:endParaRPr lang="ru-RU"/>
          </a:p>
        </p:txBody>
      </p:sp>
      <p:sp>
        <p:nvSpPr>
          <p:cNvPr id="18509" name="Freeform 1375"/>
          <p:cNvSpPr>
            <a:spLocks/>
          </p:cNvSpPr>
          <p:nvPr/>
        </p:nvSpPr>
        <p:spPr bwMode="auto">
          <a:xfrm>
            <a:off x="4795838" y="1103313"/>
            <a:ext cx="9525" cy="4762"/>
          </a:xfrm>
          <a:custGeom>
            <a:avLst/>
            <a:gdLst>
              <a:gd name="T0" fmla="*/ 2147483647 w 12"/>
              <a:gd name="T1" fmla="*/ 2147483647 h 6"/>
              <a:gd name="T2" fmla="*/ 0 w 12"/>
              <a:gd name="T3" fmla="*/ 0 h 6"/>
              <a:gd name="T4" fmla="*/ 0 w 12"/>
              <a:gd name="T5" fmla="*/ 2147483647 h 6"/>
              <a:gd name="T6" fmla="*/ 2147483647 w 12"/>
              <a:gd name="T7" fmla="*/ 2147483647 h 6"/>
              <a:gd name="T8" fmla="*/ 0 60000 65536"/>
              <a:gd name="T9" fmla="*/ 0 60000 65536"/>
              <a:gd name="T10" fmla="*/ 0 60000 65536"/>
              <a:gd name="T11" fmla="*/ 0 60000 65536"/>
              <a:gd name="T12" fmla="*/ 0 w 12"/>
              <a:gd name="T13" fmla="*/ 0 h 6"/>
              <a:gd name="T14" fmla="*/ 12 w 12"/>
              <a:gd name="T15" fmla="*/ 6 h 6"/>
            </a:gdLst>
            <a:ahLst/>
            <a:cxnLst>
              <a:cxn ang="T8">
                <a:pos x="T0" y="T1"/>
              </a:cxn>
              <a:cxn ang="T9">
                <a:pos x="T2" y="T3"/>
              </a:cxn>
              <a:cxn ang="T10">
                <a:pos x="T4" y="T5"/>
              </a:cxn>
              <a:cxn ang="T11">
                <a:pos x="T6" y="T7"/>
              </a:cxn>
            </a:cxnLst>
            <a:rect l="T12" t="T13" r="T14" b="T15"/>
            <a:pathLst>
              <a:path w="12" h="6">
                <a:moveTo>
                  <a:pt x="12" y="6"/>
                </a:moveTo>
                <a:lnTo>
                  <a:pt x="0" y="0"/>
                </a:lnTo>
                <a:lnTo>
                  <a:pt x="0" y="6"/>
                </a:lnTo>
                <a:lnTo>
                  <a:pt x="12" y="6"/>
                </a:lnTo>
                <a:close/>
              </a:path>
            </a:pathLst>
          </a:custGeom>
          <a:solidFill>
            <a:srgbClr val="00B050"/>
          </a:solidFill>
          <a:ln w="9525">
            <a:solidFill>
              <a:srgbClr val="FFFF00"/>
            </a:solidFill>
            <a:round/>
            <a:headEnd/>
            <a:tailEnd/>
          </a:ln>
        </p:spPr>
        <p:txBody>
          <a:bodyPr/>
          <a:lstStyle/>
          <a:p>
            <a:endParaRPr lang="ru-RU"/>
          </a:p>
        </p:txBody>
      </p:sp>
      <p:sp>
        <p:nvSpPr>
          <p:cNvPr id="18510" name="Freeform 1376"/>
          <p:cNvSpPr>
            <a:spLocks/>
          </p:cNvSpPr>
          <p:nvPr/>
        </p:nvSpPr>
        <p:spPr bwMode="auto">
          <a:xfrm>
            <a:off x="4735513" y="152400"/>
            <a:ext cx="2274887" cy="1217613"/>
          </a:xfrm>
          <a:custGeom>
            <a:avLst/>
            <a:gdLst>
              <a:gd name="T0" fmla="*/ 2147483647 w 483"/>
              <a:gd name="T1" fmla="*/ 2147483647 h 260"/>
              <a:gd name="T2" fmla="*/ 2147483647 w 483"/>
              <a:gd name="T3" fmla="*/ 2147483647 h 260"/>
              <a:gd name="T4" fmla="*/ 2147483647 w 483"/>
              <a:gd name="T5" fmla="*/ 2147483647 h 260"/>
              <a:gd name="T6" fmla="*/ 2147483647 w 483"/>
              <a:gd name="T7" fmla="*/ 2147483647 h 260"/>
              <a:gd name="T8" fmla="*/ 2147483647 w 483"/>
              <a:gd name="T9" fmla="*/ 2147483647 h 260"/>
              <a:gd name="T10" fmla="*/ 2147483647 w 483"/>
              <a:gd name="T11" fmla="*/ 2147483647 h 260"/>
              <a:gd name="T12" fmla="*/ 2147483647 w 483"/>
              <a:gd name="T13" fmla="*/ 2147483647 h 260"/>
              <a:gd name="T14" fmla="*/ 2147483647 w 483"/>
              <a:gd name="T15" fmla="*/ 2147483647 h 260"/>
              <a:gd name="T16" fmla="*/ 2147483647 w 483"/>
              <a:gd name="T17" fmla="*/ 2147483647 h 260"/>
              <a:gd name="T18" fmla="*/ 2147483647 w 483"/>
              <a:gd name="T19" fmla="*/ 2147483647 h 260"/>
              <a:gd name="T20" fmla="*/ 2147483647 w 483"/>
              <a:gd name="T21" fmla="*/ 2147483647 h 260"/>
              <a:gd name="T22" fmla="*/ 2147483647 w 483"/>
              <a:gd name="T23" fmla="*/ 2147483647 h 260"/>
              <a:gd name="T24" fmla="*/ 2147483647 w 483"/>
              <a:gd name="T25" fmla="*/ 2147483647 h 260"/>
              <a:gd name="T26" fmla="*/ 2147483647 w 483"/>
              <a:gd name="T27" fmla="*/ 2147483647 h 260"/>
              <a:gd name="T28" fmla="*/ 2147483647 w 483"/>
              <a:gd name="T29" fmla="*/ 2147483647 h 260"/>
              <a:gd name="T30" fmla="*/ 2147483647 w 483"/>
              <a:gd name="T31" fmla="*/ 2147483647 h 260"/>
              <a:gd name="T32" fmla="*/ 2147483647 w 483"/>
              <a:gd name="T33" fmla="*/ 2147483647 h 260"/>
              <a:gd name="T34" fmla="*/ 2147483647 w 483"/>
              <a:gd name="T35" fmla="*/ 2147483647 h 260"/>
              <a:gd name="T36" fmla="*/ 2147483647 w 483"/>
              <a:gd name="T37" fmla="*/ 2147483647 h 260"/>
              <a:gd name="T38" fmla="*/ 2147483647 w 483"/>
              <a:gd name="T39" fmla="*/ 2147483647 h 260"/>
              <a:gd name="T40" fmla="*/ 2147483647 w 483"/>
              <a:gd name="T41" fmla="*/ 2147483647 h 260"/>
              <a:gd name="T42" fmla="*/ 2147483647 w 483"/>
              <a:gd name="T43" fmla="*/ 2147483647 h 260"/>
              <a:gd name="T44" fmla="*/ 2147483647 w 483"/>
              <a:gd name="T45" fmla="*/ 2147483647 h 260"/>
              <a:gd name="T46" fmla="*/ 2147483647 w 483"/>
              <a:gd name="T47" fmla="*/ 2147483647 h 260"/>
              <a:gd name="T48" fmla="*/ 2147483647 w 483"/>
              <a:gd name="T49" fmla="*/ 2147483647 h 260"/>
              <a:gd name="T50" fmla="*/ 2147483647 w 483"/>
              <a:gd name="T51" fmla="*/ 2147483647 h 260"/>
              <a:gd name="T52" fmla="*/ 2147483647 w 483"/>
              <a:gd name="T53" fmla="*/ 2147483647 h 260"/>
              <a:gd name="T54" fmla="*/ 2147483647 w 483"/>
              <a:gd name="T55" fmla="*/ 2147483647 h 260"/>
              <a:gd name="T56" fmla="*/ 2147483647 w 483"/>
              <a:gd name="T57" fmla="*/ 2147483647 h 260"/>
              <a:gd name="T58" fmla="*/ 2147483647 w 483"/>
              <a:gd name="T59" fmla="*/ 2147483647 h 260"/>
              <a:gd name="T60" fmla="*/ 2147483647 w 483"/>
              <a:gd name="T61" fmla="*/ 2147483647 h 260"/>
              <a:gd name="T62" fmla="*/ 2147483647 w 483"/>
              <a:gd name="T63" fmla="*/ 2147483647 h 260"/>
              <a:gd name="T64" fmla="*/ 2147483647 w 483"/>
              <a:gd name="T65" fmla="*/ 2147483647 h 260"/>
              <a:gd name="T66" fmla="*/ 2147483647 w 483"/>
              <a:gd name="T67" fmla="*/ 2147483647 h 260"/>
              <a:gd name="T68" fmla="*/ 2147483647 w 483"/>
              <a:gd name="T69" fmla="*/ 2147483647 h 260"/>
              <a:gd name="T70" fmla="*/ 2147483647 w 483"/>
              <a:gd name="T71" fmla="*/ 2147483647 h 260"/>
              <a:gd name="T72" fmla="*/ 2147483647 w 483"/>
              <a:gd name="T73" fmla="*/ 2147483647 h 260"/>
              <a:gd name="T74" fmla="*/ 2147483647 w 483"/>
              <a:gd name="T75" fmla="*/ 2147483647 h 260"/>
              <a:gd name="T76" fmla="*/ 2147483647 w 483"/>
              <a:gd name="T77" fmla="*/ 2147483647 h 260"/>
              <a:gd name="T78" fmla="*/ 2147483647 w 483"/>
              <a:gd name="T79" fmla="*/ 2147483647 h 260"/>
              <a:gd name="T80" fmla="*/ 2147483647 w 483"/>
              <a:gd name="T81" fmla="*/ 2147483647 h 260"/>
              <a:gd name="T82" fmla="*/ 2147483647 w 483"/>
              <a:gd name="T83" fmla="*/ 2147483647 h 260"/>
              <a:gd name="T84" fmla="*/ 2147483647 w 483"/>
              <a:gd name="T85" fmla="*/ 2147483647 h 260"/>
              <a:gd name="T86" fmla="*/ 2147483647 w 483"/>
              <a:gd name="T87" fmla="*/ 2147483647 h 260"/>
              <a:gd name="T88" fmla="*/ 2147483647 w 483"/>
              <a:gd name="T89" fmla="*/ 2147483647 h 260"/>
              <a:gd name="T90" fmla="*/ 2147483647 w 483"/>
              <a:gd name="T91" fmla="*/ 2147483647 h 260"/>
              <a:gd name="T92" fmla="*/ 2147483647 w 483"/>
              <a:gd name="T93" fmla="*/ 2147483647 h 260"/>
              <a:gd name="T94" fmla="*/ 2147483647 w 483"/>
              <a:gd name="T95" fmla="*/ 2147483647 h 260"/>
              <a:gd name="T96" fmla="*/ 2147483647 w 483"/>
              <a:gd name="T97" fmla="*/ 2147483647 h 260"/>
              <a:gd name="T98" fmla="*/ 2147483647 w 483"/>
              <a:gd name="T99" fmla="*/ 2147483647 h 260"/>
              <a:gd name="T100" fmla="*/ 2147483647 w 483"/>
              <a:gd name="T101" fmla="*/ 2147483647 h 260"/>
              <a:gd name="T102" fmla="*/ 2147483647 w 483"/>
              <a:gd name="T103" fmla="*/ 2147483647 h 260"/>
              <a:gd name="T104" fmla="*/ 2147483647 w 483"/>
              <a:gd name="T105" fmla="*/ 2147483647 h 260"/>
              <a:gd name="T106" fmla="*/ 2147483647 w 483"/>
              <a:gd name="T107" fmla="*/ 2147483647 h 260"/>
              <a:gd name="T108" fmla="*/ 2147483647 w 483"/>
              <a:gd name="T109" fmla="*/ 2147483647 h 260"/>
              <a:gd name="T110" fmla="*/ 2147483647 w 483"/>
              <a:gd name="T111" fmla="*/ 2147483647 h 260"/>
              <a:gd name="T112" fmla="*/ 2147483647 w 483"/>
              <a:gd name="T113" fmla="*/ 2147483647 h 260"/>
              <a:gd name="T114" fmla="*/ 2147483647 w 483"/>
              <a:gd name="T115" fmla="*/ 2147483647 h 260"/>
              <a:gd name="T116" fmla="*/ 2147483647 w 483"/>
              <a:gd name="T117" fmla="*/ 2147483647 h 260"/>
              <a:gd name="T118" fmla="*/ 2147483647 w 483"/>
              <a:gd name="T119" fmla="*/ 2147483647 h 260"/>
              <a:gd name="T120" fmla="*/ 2147483647 w 483"/>
              <a:gd name="T121" fmla="*/ 2147483647 h 260"/>
              <a:gd name="T122" fmla="*/ 2147483647 w 483"/>
              <a:gd name="T123" fmla="*/ 2147483647 h 2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3"/>
              <a:gd name="T187" fmla="*/ 0 h 260"/>
              <a:gd name="T188" fmla="*/ 483 w 483"/>
              <a:gd name="T189" fmla="*/ 260 h 2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3" h="260">
                <a:moveTo>
                  <a:pt x="482" y="127"/>
                </a:moveTo>
                <a:cubicBezTo>
                  <a:pt x="483" y="96"/>
                  <a:pt x="483" y="96"/>
                  <a:pt x="483" y="96"/>
                </a:cubicBezTo>
                <a:cubicBezTo>
                  <a:pt x="480" y="95"/>
                  <a:pt x="480" y="95"/>
                  <a:pt x="480" y="95"/>
                </a:cubicBezTo>
                <a:cubicBezTo>
                  <a:pt x="478" y="94"/>
                  <a:pt x="478" y="94"/>
                  <a:pt x="478" y="94"/>
                </a:cubicBezTo>
                <a:cubicBezTo>
                  <a:pt x="478" y="94"/>
                  <a:pt x="474" y="90"/>
                  <a:pt x="474" y="90"/>
                </a:cubicBezTo>
                <a:cubicBezTo>
                  <a:pt x="473" y="89"/>
                  <a:pt x="470" y="89"/>
                  <a:pt x="470" y="89"/>
                </a:cubicBezTo>
                <a:cubicBezTo>
                  <a:pt x="463" y="88"/>
                  <a:pt x="463" y="88"/>
                  <a:pt x="463" y="88"/>
                </a:cubicBezTo>
                <a:cubicBezTo>
                  <a:pt x="459" y="87"/>
                  <a:pt x="459" y="87"/>
                  <a:pt x="459" y="87"/>
                </a:cubicBezTo>
                <a:cubicBezTo>
                  <a:pt x="456" y="87"/>
                  <a:pt x="456" y="87"/>
                  <a:pt x="456" y="87"/>
                </a:cubicBezTo>
                <a:cubicBezTo>
                  <a:pt x="454" y="87"/>
                  <a:pt x="454" y="87"/>
                  <a:pt x="454" y="87"/>
                </a:cubicBezTo>
                <a:cubicBezTo>
                  <a:pt x="455" y="95"/>
                  <a:pt x="455" y="95"/>
                  <a:pt x="455" y="95"/>
                </a:cubicBezTo>
                <a:cubicBezTo>
                  <a:pt x="455" y="95"/>
                  <a:pt x="451" y="97"/>
                  <a:pt x="451" y="97"/>
                </a:cubicBezTo>
                <a:cubicBezTo>
                  <a:pt x="450" y="97"/>
                  <a:pt x="448" y="94"/>
                  <a:pt x="448" y="94"/>
                </a:cubicBezTo>
                <a:cubicBezTo>
                  <a:pt x="445" y="91"/>
                  <a:pt x="445" y="91"/>
                  <a:pt x="445" y="91"/>
                </a:cubicBezTo>
                <a:cubicBezTo>
                  <a:pt x="445" y="89"/>
                  <a:pt x="445" y="89"/>
                  <a:pt x="445" y="89"/>
                </a:cubicBezTo>
                <a:cubicBezTo>
                  <a:pt x="440" y="89"/>
                  <a:pt x="440" y="89"/>
                  <a:pt x="440" y="89"/>
                </a:cubicBezTo>
                <a:cubicBezTo>
                  <a:pt x="437" y="90"/>
                  <a:pt x="437" y="90"/>
                  <a:pt x="437" y="90"/>
                </a:cubicBezTo>
                <a:cubicBezTo>
                  <a:pt x="431" y="89"/>
                  <a:pt x="431" y="89"/>
                  <a:pt x="431" y="89"/>
                </a:cubicBezTo>
                <a:cubicBezTo>
                  <a:pt x="426" y="89"/>
                  <a:pt x="426" y="89"/>
                  <a:pt x="426" y="89"/>
                </a:cubicBezTo>
                <a:cubicBezTo>
                  <a:pt x="423" y="90"/>
                  <a:pt x="423" y="90"/>
                  <a:pt x="423" y="90"/>
                </a:cubicBezTo>
                <a:cubicBezTo>
                  <a:pt x="419" y="87"/>
                  <a:pt x="419" y="87"/>
                  <a:pt x="419" y="87"/>
                </a:cubicBezTo>
                <a:cubicBezTo>
                  <a:pt x="419" y="80"/>
                  <a:pt x="419" y="80"/>
                  <a:pt x="419" y="80"/>
                </a:cubicBezTo>
                <a:cubicBezTo>
                  <a:pt x="413" y="77"/>
                  <a:pt x="413" y="77"/>
                  <a:pt x="413" y="77"/>
                </a:cubicBezTo>
                <a:cubicBezTo>
                  <a:pt x="403" y="77"/>
                  <a:pt x="403" y="77"/>
                  <a:pt x="403" y="77"/>
                </a:cubicBezTo>
                <a:cubicBezTo>
                  <a:pt x="394" y="77"/>
                  <a:pt x="394" y="77"/>
                  <a:pt x="394" y="77"/>
                </a:cubicBezTo>
                <a:cubicBezTo>
                  <a:pt x="393" y="75"/>
                  <a:pt x="393" y="75"/>
                  <a:pt x="393" y="75"/>
                </a:cubicBezTo>
                <a:cubicBezTo>
                  <a:pt x="392" y="72"/>
                  <a:pt x="392" y="72"/>
                  <a:pt x="392" y="72"/>
                </a:cubicBezTo>
                <a:cubicBezTo>
                  <a:pt x="386" y="69"/>
                  <a:pt x="386" y="69"/>
                  <a:pt x="386" y="69"/>
                </a:cubicBezTo>
                <a:cubicBezTo>
                  <a:pt x="386" y="64"/>
                  <a:pt x="386" y="64"/>
                  <a:pt x="386" y="64"/>
                </a:cubicBezTo>
                <a:cubicBezTo>
                  <a:pt x="362" y="59"/>
                  <a:pt x="362" y="59"/>
                  <a:pt x="362" y="59"/>
                </a:cubicBezTo>
                <a:cubicBezTo>
                  <a:pt x="361" y="61"/>
                  <a:pt x="361" y="61"/>
                  <a:pt x="361" y="61"/>
                </a:cubicBezTo>
                <a:cubicBezTo>
                  <a:pt x="356" y="65"/>
                  <a:pt x="356" y="65"/>
                  <a:pt x="356" y="65"/>
                </a:cubicBezTo>
                <a:cubicBezTo>
                  <a:pt x="357" y="71"/>
                  <a:pt x="357" y="71"/>
                  <a:pt x="357" y="71"/>
                </a:cubicBezTo>
                <a:cubicBezTo>
                  <a:pt x="351" y="73"/>
                  <a:pt x="351" y="73"/>
                  <a:pt x="351" y="73"/>
                </a:cubicBezTo>
                <a:cubicBezTo>
                  <a:pt x="347" y="72"/>
                  <a:pt x="347" y="72"/>
                  <a:pt x="347" y="72"/>
                </a:cubicBezTo>
                <a:cubicBezTo>
                  <a:pt x="342" y="70"/>
                  <a:pt x="342" y="70"/>
                  <a:pt x="342" y="70"/>
                </a:cubicBezTo>
                <a:cubicBezTo>
                  <a:pt x="340" y="72"/>
                  <a:pt x="340" y="72"/>
                  <a:pt x="340" y="72"/>
                </a:cubicBezTo>
                <a:cubicBezTo>
                  <a:pt x="336" y="71"/>
                  <a:pt x="336" y="71"/>
                  <a:pt x="336" y="71"/>
                </a:cubicBezTo>
                <a:cubicBezTo>
                  <a:pt x="332" y="68"/>
                  <a:pt x="332" y="68"/>
                  <a:pt x="332" y="68"/>
                </a:cubicBezTo>
                <a:cubicBezTo>
                  <a:pt x="331" y="74"/>
                  <a:pt x="331" y="74"/>
                  <a:pt x="331" y="74"/>
                </a:cubicBezTo>
                <a:cubicBezTo>
                  <a:pt x="328" y="78"/>
                  <a:pt x="328" y="78"/>
                  <a:pt x="328" y="78"/>
                </a:cubicBezTo>
                <a:cubicBezTo>
                  <a:pt x="323" y="73"/>
                  <a:pt x="323" y="73"/>
                  <a:pt x="323" y="73"/>
                </a:cubicBezTo>
                <a:cubicBezTo>
                  <a:pt x="320" y="67"/>
                  <a:pt x="320" y="67"/>
                  <a:pt x="320" y="67"/>
                </a:cubicBezTo>
                <a:cubicBezTo>
                  <a:pt x="323" y="60"/>
                  <a:pt x="323" y="60"/>
                  <a:pt x="323" y="60"/>
                </a:cubicBezTo>
                <a:cubicBezTo>
                  <a:pt x="323" y="57"/>
                  <a:pt x="323" y="57"/>
                  <a:pt x="323" y="57"/>
                </a:cubicBezTo>
                <a:cubicBezTo>
                  <a:pt x="320" y="52"/>
                  <a:pt x="320" y="52"/>
                  <a:pt x="320" y="52"/>
                </a:cubicBezTo>
                <a:cubicBezTo>
                  <a:pt x="316" y="51"/>
                  <a:pt x="316" y="51"/>
                  <a:pt x="316" y="51"/>
                </a:cubicBezTo>
                <a:cubicBezTo>
                  <a:pt x="312" y="51"/>
                  <a:pt x="312" y="51"/>
                  <a:pt x="312" y="51"/>
                </a:cubicBezTo>
                <a:cubicBezTo>
                  <a:pt x="310" y="49"/>
                  <a:pt x="310" y="49"/>
                  <a:pt x="310" y="49"/>
                </a:cubicBezTo>
                <a:cubicBezTo>
                  <a:pt x="306" y="46"/>
                  <a:pt x="306" y="46"/>
                  <a:pt x="306" y="46"/>
                </a:cubicBezTo>
                <a:cubicBezTo>
                  <a:pt x="303" y="50"/>
                  <a:pt x="303" y="50"/>
                  <a:pt x="303" y="50"/>
                </a:cubicBezTo>
                <a:cubicBezTo>
                  <a:pt x="301" y="55"/>
                  <a:pt x="301" y="55"/>
                  <a:pt x="301" y="55"/>
                </a:cubicBezTo>
                <a:cubicBezTo>
                  <a:pt x="292" y="55"/>
                  <a:pt x="292" y="55"/>
                  <a:pt x="292" y="55"/>
                </a:cubicBezTo>
                <a:cubicBezTo>
                  <a:pt x="287" y="53"/>
                  <a:pt x="287" y="53"/>
                  <a:pt x="287" y="53"/>
                </a:cubicBezTo>
                <a:cubicBezTo>
                  <a:pt x="286" y="49"/>
                  <a:pt x="286" y="49"/>
                  <a:pt x="286" y="49"/>
                </a:cubicBezTo>
                <a:cubicBezTo>
                  <a:pt x="277" y="49"/>
                  <a:pt x="277" y="49"/>
                  <a:pt x="277" y="49"/>
                </a:cubicBezTo>
                <a:cubicBezTo>
                  <a:pt x="272" y="52"/>
                  <a:pt x="272" y="52"/>
                  <a:pt x="272" y="52"/>
                </a:cubicBezTo>
                <a:cubicBezTo>
                  <a:pt x="271" y="49"/>
                  <a:pt x="271" y="49"/>
                  <a:pt x="271" y="49"/>
                </a:cubicBezTo>
                <a:cubicBezTo>
                  <a:pt x="268" y="45"/>
                  <a:pt x="268" y="45"/>
                  <a:pt x="268" y="45"/>
                </a:cubicBezTo>
                <a:cubicBezTo>
                  <a:pt x="264" y="44"/>
                  <a:pt x="264" y="44"/>
                  <a:pt x="264" y="44"/>
                </a:cubicBezTo>
                <a:cubicBezTo>
                  <a:pt x="259" y="49"/>
                  <a:pt x="259" y="49"/>
                  <a:pt x="259" y="49"/>
                </a:cubicBezTo>
                <a:cubicBezTo>
                  <a:pt x="253" y="52"/>
                  <a:pt x="253" y="52"/>
                  <a:pt x="253" y="52"/>
                </a:cubicBezTo>
                <a:cubicBezTo>
                  <a:pt x="247" y="57"/>
                  <a:pt x="247" y="57"/>
                  <a:pt x="247" y="57"/>
                </a:cubicBezTo>
                <a:cubicBezTo>
                  <a:pt x="251" y="51"/>
                  <a:pt x="251" y="51"/>
                  <a:pt x="251" y="51"/>
                </a:cubicBezTo>
                <a:cubicBezTo>
                  <a:pt x="255" y="48"/>
                  <a:pt x="255" y="48"/>
                  <a:pt x="255" y="48"/>
                </a:cubicBezTo>
                <a:cubicBezTo>
                  <a:pt x="262" y="39"/>
                  <a:pt x="262" y="39"/>
                  <a:pt x="262" y="39"/>
                </a:cubicBezTo>
                <a:cubicBezTo>
                  <a:pt x="266" y="35"/>
                  <a:pt x="266" y="35"/>
                  <a:pt x="266" y="35"/>
                </a:cubicBezTo>
                <a:cubicBezTo>
                  <a:pt x="270" y="29"/>
                  <a:pt x="270" y="29"/>
                  <a:pt x="270" y="29"/>
                </a:cubicBezTo>
                <a:cubicBezTo>
                  <a:pt x="268" y="19"/>
                  <a:pt x="268" y="19"/>
                  <a:pt x="268" y="19"/>
                </a:cubicBezTo>
                <a:cubicBezTo>
                  <a:pt x="260" y="12"/>
                  <a:pt x="260" y="12"/>
                  <a:pt x="260" y="12"/>
                </a:cubicBezTo>
                <a:cubicBezTo>
                  <a:pt x="254" y="11"/>
                  <a:pt x="254" y="11"/>
                  <a:pt x="254" y="11"/>
                </a:cubicBezTo>
                <a:cubicBezTo>
                  <a:pt x="254" y="8"/>
                  <a:pt x="254" y="8"/>
                  <a:pt x="254" y="8"/>
                </a:cubicBezTo>
                <a:cubicBezTo>
                  <a:pt x="249" y="1"/>
                  <a:pt x="249" y="1"/>
                  <a:pt x="249" y="1"/>
                </a:cubicBezTo>
                <a:cubicBezTo>
                  <a:pt x="249" y="1"/>
                  <a:pt x="242" y="0"/>
                  <a:pt x="241" y="0"/>
                </a:cubicBezTo>
                <a:cubicBezTo>
                  <a:pt x="241" y="1"/>
                  <a:pt x="233" y="9"/>
                  <a:pt x="233" y="9"/>
                </a:cubicBezTo>
                <a:cubicBezTo>
                  <a:pt x="231" y="16"/>
                  <a:pt x="231" y="16"/>
                  <a:pt x="231" y="16"/>
                </a:cubicBezTo>
                <a:cubicBezTo>
                  <a:pt x="222" y="22"/>
                  <a:pt x="222" y="22"/>
                  <a:pt x="222" y="22"/>
                </a:cubicBezTo>
                <a:cubicBezTo>
                  <a:pt x="216" y="19"/>
                  <a:pt x="216" y="19"/>
                  <a:pt x="216" y="19"/>
                </a:cubicBezTo>
                <a:cubicBezTo>
                  <a:pt x="206" y="23"/>
                  <a:pt x="206" y="23"/>
                  <a:pt x="206" y="23"/>
                </a:cubicBezTo>
                <a:cubicBezTo>
                  <a:pt x="195" y="29"/>
                  <a:pt x="195" y="29"/>
                  <a:pt x="195" y="29"/>
                </a:cubicBezTo>
                <a:cubicBezTo>
                  <a:pt x="190" y="35"/>
                  <a:pt x="190" y="35"/>
                  <a:pt x="190" y="35"/>
                </a:cubicBezTo>
                <a:cubicBezTo>
                  <a:pt x="190" y="35"/>
                  <a:pt x="189" y="46"/>
                  <a:pt x="188" y="46"/>
                </a:cubicBezTo>
                <a:cubicBezTo>
                  <a:pt x="187" y="46"/>
                  <a:pt x="172" y="50"/>
                  <a:pt x="172" y="50"/>
                </a:cubicBezTo>
                <a:cubicBezTo>
                  <a:pt x="169" y="54"/>
                  <a:pt x="169" y="54"/>
                  <a:pt x="169" y="54"/>
                </a:cubicBezTo>
                <a:cubicBezTo>
                  <a:pt x="169" y="54"/>
                  <a:pt x="171" y="63"/>
                  <a:pt x="170" y="64"/>
                </a:cubicBezTo>
                <a:cubicBezTo>
                  <a:pt x="170" y="64"/>
                  <a:pt x="167" y="63"/>
                  <a:pt x="167" y="63"/>
                </a:cubicBezTo>
                <a:cubicBezTo>
                  <a:pt x="162" y="61"/>
                  <a:pt x="162" y="61"/>
                  <a:pt x="162" y="61"/>
                </a:cubicBezTo>
                <a:cubicBezTo>
                  <a:pt x="162" y="61"/>
                  <a:pt x="160" y="65"/>
                  <a:pt x="158" y="66"/>
                </a:cubicBezTo>
                <a:cubicBezTo>
                  <a:pt x="155" y="67"/>
                  <a:pt x="155" y="62"/>
                  <a:pt x="155" y="62"/>
                </a:cubicBezTo>
                <a:cubicBezTo>
                  <a:pt x="152" y="59"/>
                  <a:pt x="152" y="59"/>
                  <a:pt x="152" y="59"/>
                </a:cubicBezTo>
                <a:cubicBezTo>
                  <a:pt x="150" y="59"/>
                  <a:pt x="150" y="59"/>
                  <a:pt x="150" y="59"/>
                </a:cubicBezTo>
                <a:cubicBezTo>
                  <a:pt x="148" y="65"/>
                  <a:pt x="148" y="65"/>
                  <a:pt x="148" y="65"/>
                </a:cubicBezTo>
                <a:cubicBezTo>
                  <a:pt x="148" y="65"/>
                  <a:pt x="148" y="70"/>
                  <a:pt x="148" y="70"/>
                </a:cubicBezTo>
                <a:cubicBezTo>
                  <a:pt x="149" y="71"/>
                  <a:pt x="148" y="79"/>
                  <a:pt x="148" y="79"/>
                </a:cubicBezTo>
                <a:cubicBezTo>
                  <a:pt x="145" y="80"/>
                  <a:pt x="145" y="80"/>
                  <a:pt x="145" y="80"/>
                </a:cubicBezTo>
                <a:cubicBezTo>
                  <a:pt x="143" y="76"/>
                  <a:pt x="143" y="76"/>
                  <a:pt x="143" y="76"/>
                </a:cubicBezTo>
                <a:cubicBezTo>
                  <a:pt x="145" y="68"/>
                  <a:pt x="145" y="68"/>
                  <a:pt x="145" y="68"/>
                </a:cubicBezTo>
                <a:cubicBezTo>
                  <a:pt x="144" y="63"/>
                  <a:pt x="144" y="63"/>
                  <a:pt x="144" y="63"/>
                </a:cubicBezTo>
                <a:cubicBezTo>
                  <a:pt x="143" y="58"/>
                  <a:pt x="143" y="58"/>
                  <a:pt x="143" y="58"/>
                </a:cubicBezTo>
                <a:cubicBezTo>
                  <a:pt x="137" y="56"/>
                  <a:pt x="137" y="56"/>
                  <a:pt x="137" y="56"/>
                </a:cubicBezTo>
                <a:cubicBezTo>
                  <a:pt x="131" y="56"/>
                  <a:pt x="131" y="56"/>
                  <a:pt x="131" y="56"/>
                </a:cubicBezTo>
                <a:cubicBezTo>
                  <a:pt x="128" y="70"/>
                  <a:pt x="128" y="70"/>
                  <a:pt x="128" y="70"/>
                </a:cubicBezTo>
                <a:cubicBezTo>
                  <a:pt x="125" y="73"/>
                  <a:pt x="125" y="73"/>
                  <a:pt x="125" y="73"/>
                </a:cubicBezTo>
                <a:cubicBezTo>
                  <a:pt x="123" y="76"/>
                  <a:pt x="123" y="76"/>
                  <a:pt x="123" y="76"/>
                </a:cubicBezTo>
                <a:cubicBezTo>
                  <a:pt x="126" y="81"/>
                  <a:pt x="126" y="81"/>
                  <a:pt x="126" y="81"/>
                </a:cubicBezTo>
                <a:cubicBezTo>
                  <a:pt x="125" y="86"/>
                  <a:pt x="125" y="86"/>
                  <a:pt x="125" y="86"/>
                </a:cubicBezTo>
                <a:cubicBezTo>
                  <a:pt x="126" y="88"/>
                  <a:pt x="126" y="88"/>
                  <a:pt x="126" y="88"/>
                </a:cubicBezTo>
                <a:cubicBezTo>
                  <a:pt x="132" y="94"/>
                  <a:pt x="132" y="94"/>
                  <a:pt x="132" y="94"/>
                </a:cubicBezTo>
                <a:cubicBezTo>
                  <a:pt x="128" y="101"/>
                  <a:pt x="128" y="101"/>
                  <a:pt x="128" y="101"/>
                </a:cubicBezTo>
                <a:cubicBezTo>
                  <a:pt x="121" y="94"/>
                  <a:pt x="121" y="94"/>
                  <a:pt x="121" y="94"/>
                </a:cubicBezTo>
                <a:cubicBezTo>
                  <a:pt x="113" y="88"/>
                  <a:pt x="113" y="88"/>
                  <a:pt x="113" y="88"/>
                </a:cubicBezTo>
                <a:cubicBezTo>
                  <a:pt x="108" y="88"/>
                  <a:pt x="108" y="88"/>
                  <a:pt x="108" y="88"/>
                </a:cubicBezTo>
                <a:cubicBezTo>
                  <a:pt x="103" y="88"/>
                  <a:pt x="103" y="88"/>
                  <a:pt x="103" y="88"/>
                </a:cubicBezTo>
                <a:cubicBezTo>
                  <a:pt x="104" y="95"/>
                  <a:pt x="104" y="95"/>
                  <a:pt x="104" y="95"/>
                </a:cubicBezTo>
                <a:cubicBezTo>
                  <a:pt x="102" y="96"/>
                  <a:pt x="102" y="96"/>
                  <a:pt x="102" y="96"/>
                </a:cubicBezTo>
                <a:cubicBezTo>
                  <a:pt x="98" y="95"/>
                  <a:pt x="98" y="95"/>
                  <a:pt x="98" y="95"/>
                </a:cubicBezTo>
                <a:cubicBezTo>
                  <a:pt x="93" y="97"/>
                  <a:pt x="93" y="97"/>
                  <a:pt x="93" y="97"/>
                </a:cubicBezTo>
                <a:cubicBezTo>
                  <a:pt x="89" y="98"/>
                  <a:pt x="89" y="98"/>
                  <a:pt x="89" y="98"/>
                </a:cubicBezTo>
                <a:cubicBezTo>
                  <a:pt x="85" y="99"/>
                  <a:pt x="85" y="99"/>
                  <a:pt x="85" y="99"/>
                </a:cubicBezTo>
                <a:cubicBezTo>
                  <a:pt x="83" y="97"/>
                  <a:pt x="83" y="97"/>
                  <a:pt x="83" y="97"/>
                </a:cubicBezTo>
                <a:cubicBezTo>
                  <a:pt x="79" y="98"/>
                  <a:pt x="79" y="98"/>
                  <a:pt x="79" y="98"/>
                </a:cubicBezTo>
                <a:cubicBezTo>
                  <a:pt x="73" y="102"/>
                  <a:pt x="73" y="102"/>
                  <a:pt x="73" y="102"/>
                </a:cubicBezTo>
                <a:cubicBezTo>
                  <a:pt x="66" y="106"/>
                  <a:pt x="66" y="106"/>
                  <a:pt x="66" y="106"/>
                </a:cubicBezTo>
                <a:cubicBezTo>
                  <a:pt x="64" y="107"/>
                  <a:pt x="64" y="107"/>
                  <a:pt x="64" y="107"/>
                </a:cubicBezTo>
                <a:cubicBezTo>
                  <a:pt x="62" y="112"/>
                  <a:pt x="62" y="112"/>
                  <a:pt x="62" y="112"/>
                </a:cubicBezTo>
                <a:cubicBezTo>
                  <a:pt x="59" y="112"/>
                  <a:pt x="59" y="112"/>
                  <a:pt x="59" y="112"/>
                </a:cubicBezTo>
                <a:cubicBezTo>
                  <a:pt x="56" y="109"/>
                  <a:pt x="56" y="109"/>
                  <a:pt x="56" y="109"/>
                </a:cubicBezTo>
                <a:cubicBezTo>
                  <a:pt x="57" y="106"/>
                  <a:pt x="57" y="106"/>
                  <a:pt x="57" y="106"/>
                </a:cubicBezTo>
                <a:cubicBezTo>
                  <a:pt x="60" y="104"/>
                  <a:pt x="60" y="104"/>
                  <a:pt x="60" y="104"/>
                </a:cubicBezTo>
                <a:cubicBezTo>
                  <a:pt x="59" y="100"/>
                  <a:pt x="59" y="100"/>
                  <a:pt x="59" y="100"/>
                </a:cubicBezTo>
                <a:cubicBezTo>
                  <a:pt x="55" y="99"/>
                  <a:pt x="55" y="99"/>
                  <a:pt x="55" y="99"/>
                </a:cubicBezTo>
                <a:cubicBezTo>
                  <a:pt x="53" y="99"/>
                  <a:pt x="53" y="99"/>
                  <a:pt x="53" y="99"/>
                </a:cubicBezTo>
                <a:cubicBezTo>
                  <a:pt x="50" y="98"/>
                  <a:pt x="50" y="98"/>
                  <a:pt x="50" y="98"/>
                </a:cubicBezTo>
                <a:cubicBezTo>
                  <a:pt x="52" y="102"/>
                  <a:pt x="52" y="102"/>
                  <a:pt x="52" y="102"/>
                </a:cubicBezTo>
                <a:cubicBezTo>
                  <a:pt x="52" y="109"/>
                  <a:pt x="52" y="109"/>
                  <a:pt x="52" y="109"/>
                </a:cubicBezTo>
                <a:cubicBezTo>
                  <a:pt x="54" y="112"/>
                  <a:pt x="54" y="112"/>
                  <a:pt x="54" y="112"/>
                </a:cubicBezTo>
                <a:cubicBezTo>
                  <a:pt x="52" y="118"/>
                  <a:pt x="52" y="118"/>
                  <a:pt x="52" y="118"/>
                </a:cubicBezTo>
                <a:cubicBezTo>
                  <a:pt x="49" y="116"/>
                  <a:pt x="49" y="116"/>
                  <a:pt x="49" y="116"/>
                </a:cubicBezTo>
                <a:cubicBezTo>
                  <a:pt x="46" y="116"/>
                  <a:pt x="46" y="116"/>
                  <a:pt x="46" y="116"/>
                </a:cubicBezTo>
                <a:cubicBezTo>
                  <a:pt x="43" y="118"/>
                  <a:pt x="43" y="118"/>
                  <a:pt x="43" y="118"/>
                </a:cubicBezTo>
                <a:cubicBezTo>
                  <a:pt x="40" y="121"/>
                  <a:pt x="40" y="121"/>
                  <a:pt x="40" y="121"/>
                </a:cubicBezTo>
                <a:cubicBezTo>
                  <a:pt x="38" y="123"/>
                  <a:pt x="38" y="123"/>
                  <a:pt x="38" y="123"/>
                </a:cubicBezTo>
                <a:cubicBezTo>
                  <a:pt x="41" y="130"/>
                  <a:pt x="41" y="130"/>
                  <a:pt x="41" y="130"/>
                </a:cubicBezTo>
                <a:cubicBezTo>
                  <a:pt x="41" y="130"/>
                  <a:pt x="39" y="129"/>
                  <a:pt x="39" y="129"/>
                </a:cubicBezTo>
                <a:cubicBezTo>
                  <a:pt x="38" y="128"/>
                  <a:pt x="33" y="128"/>
                  <a:pt x="33" y="128"/>
                </a:cubicBezTo>
                <a:cubicBezTo>
                  <a:pt x="30" y="127"/>
                  <a:pt x="30" y="127"/>
                  <a:pt x="30" y="127"/>
                </a:cubicBezTo>
                <a:cubicBezTo>
                  <a:pt x="30" y="129"/>
                  <a:pt x="30" y="129"/>
                  <a:pt x="30" y="129"/>
                </a:cubicBezTo>
                <a:cubicBezTo>
                  <a:pt x="32" y="132"/>
                  <a:pt x="32" y="132"/>
                  <a:pt x="32" y="132"/>
                </a:cubicBezTo>
                <a:cubicBezTo>
                  <a:pt x="33" y="135"/>
                  <a:pt x="33" y="135"/>
                  <a:pt x="33" y="135"/>
                </a:cubicBezTo>
                <a:cubicBezTo>
                  <a:pt x="31" y="136"/>
                  <a:pt x="31" y="136"/>
                  <a:pt x="31" y="136"/>
                </a:cubicBezTo>
                <a:cubicBezTo>
                  <a:pt x="26" y="133"/>
                  <a:pt x="26" y="133"/>
                  <a:pt x="26" y="133"/>
                </a:cubicBezTo>
                <a:cubicBezTo>
                  <a:pt x="23" y="130"/>
                  <a:pt x="23" y="130"/>
                  <a:pt x="23" y="130"/>
                </a:cubicBezTo>
                <a:cubicBezTo>
                  <a:pt x="23" y="128"/>
                  <a:pt x="23" y="128"/>
                  <a:pt x="23" y="128"/>
                </a:cubicBezTo>
                <a:cubicBezTo>
                  <a:pt x="21" y="123"/>
                  <a:pt x="21" y="123"/>
                  <a:pt x="21" y="123"/>
                </a:cubicBezTo>
                <a:cubicBezTo>
                  <a:pt x="23" y="121"/>
                  <a:pt x="23" y="121"/>
                  <a:pt x="23" y="121"/>
                </a:cubicBezTo>
                <a:cubicBezTo>
                  <a:pt x="23" y="118"/>
                  <a:pt x="23" y="118"/>
                  <a:pt x="23" y="118"/>
                </a:cubicBezTo>
                <a:cubicBezTo>
                  <a:pt x="19" y="116"/>
                  <a:pt x="19" y="116"/>
                  <a:pt x="19" y="116"/>
                </a:cubicBezTo>
                <a:cubicBezTo>
                  <a:pt x="15" y="113"/>
                  <a:pt x="15" y="113"/>
                  <a:pt x="15" y="113"/>
                </a:cubicBezTo>
                <a:cubicBezTo>
                  <a:pt x="14" y="111"/>
                  <a:pt x="14" y="111"/>
                  <a:pt x="14" y="111"/>
                </a:cubicBezTo>
                <a:cubicBezTo>
                  <a:pt x="16" y="111"/>
                  <a:pt x="16" y="111"/>
                  <a:pt x="16" y="111"/>
                </a:cubicBezTo>
                <a:cubicBezTo>
                  <a:pt x="18" y="112"/>
                  <a:pt x="18" y="112"/>
                  <a:pt x="18" y="112"/>
                </a:cubicBezTo>
                <a:cubicBezTo>
                  <a:pt x="18" y="112"/>
                  <a:pt x="22" y="113"/>
                  <a:pt x="22" y="113"/>
                </a:cubicBezTo>
                <a:cubicBezTo>
                  <a:pt x="23" y="113"/>
                  <a:pt x="24" y="116"/>
                  <a:pt x="24" y="116"/>
                </a:cubicBezTo>
                <a:cubicBezTo>
                  <a:pt x="31" y="118"/>
                  <a:pt x="31" y="118"/>
                  <a:pt x="31" y="118"/>
                </a:cubicBezTo>
                <a:cubicBezTo>
                  <a:pt x="38" y="117"/>
                  <a:pt x="38" y="117"/>
                  <a:pt x="38" y="117"/>
                </a:cubicBezTo>
                <a:cubicBezTo>
                  <a:pt x="42" y="114"/>
                  <a:pt x="42" y="114"/>
                  <a:pt x="42" y="114"/>
                </a:cubicBezTo>
                <a:cubicBezTo>
                  <a:pt x="43" y="109"/>
                  <a:pt x="43" y="109"/>
                  <a:pt x="43" y="109"/>
                </a:cubicBezTo>
                <a:cubicBezTo>
                  <a:pt x="36" y="101"/>
                  <a:pt x="36" y="101"/>
                  <a:pt x="36" y="101"/>
                </a:cubicBezTo>
                <a:cubicBezTo>
                  <a:pt x="30" y="97"/>
                  <a:pt x="30" y="97"/>
                  <a:pt x="30" y="97"/>
                </a:cubicBezTo>
                <a:cubicBezTo>
                  <a:pt x="26" y="93"/>
                  <a:pt x="26" y="93"/>
                  <a:pt x="26" y="93"/>
                </a:cubicBezTo>
                <a:cubicBezTo>
                  <a:pt x="20" y="91"/>
                  <a:pt x="20" y="91"/>
                  <a:pt x="20" y="91"/>
                </a:cubicBezTo>
                <a:cubicBezTo>
                  <a:pt x="17" y="90"/>
                  <a:pt x="17" y="90"/>
                  <a:pt x="17" y="90"/>
                </a:cubicBezTo>
                <a:cubicBezTo>
                  <a:pt x="17" y="87"/>
                  <a:pt x="17" y="87"/>
                  <a:pt x="17" y="87"/>
                </a:cubicBezTo>
                <a:cubicBezTo>
                  <a:pt x="13" y="87"/>
                  <a:pt x="13" y="87"/>
                  <a:pt x="13" y="87"/>
                </a:cubicBezTo>
                <a:cubicBezTo>
                  <a:pt x="10" y="87"/>
                  <a:pt x="10" y="87"/>
                  <a:pt x="10" y="87"/>
                </a:cubicBezTo>
                <a:cubicBezTo>
                  <a:pt x="9" y="87"/>
                  <a:pt x="9" y="87"/>
                  <a:pt x="9" y="87"/>
                </a:cubicBezTo>
                <a:cubicBezTo>
                  <a:pt x="8" y="89"/>
                  <a:pt x="8" y="89"/>
                  <a:pt x="8" y="89"/>
                </a:cubicBezTo>
                <a:cubicBezTo>
                  <a:pt x="4" y="93"/>
                  <a:pt x="4" y="93"/>
                  <a:pt x="4" y="93"/>
                </a:cubicBezTo>
                <a:cubicBezTo>
                  <a:pt x="4" y="93"/>
                  <a:pt x="4" y="93"/>
                  <a:pt x="4" y="93"/>
                </a:cubicBezTo>
                <a:cubicBezTo>
                  <a:pt x="4" y="94"/>
                  <a:pt x="4" y="94"/>
                  <a:pt x="4" y="94"/>
                </a:cubicBezTo>
                <a:cubicBezTo>
                  <a:pt x="3" y="95"/>
                  <a:pt x="3" y="95"/>
                  <a:pt x="3" y="95"/>
                </a:cubicBezTo>
                <a:cubicBezTo>
                  <a:pt x="3" y="96"/>
                  <a:pt x="3" y="96"/>
                  <a:pt x="3" y="96"/>
                </a:cubicBezTo>
                <a:cubicBezTo>
                  <a:pt x="2" y="99"/>
                  <a:pt x="2" y="99"/>
                  <a:pt x="2" y="99"/>
                </a:cubicBezTo>
                <a:cubicBezTo>
                  <a:pt x="3" y="100"/>
                  <a:pt x="3" y="100"/>
                  <a:pt x="3" y="100"/>
                </a:cubicBezTo>
                <a:cubicBezTo>
                  <a:pt x="6" y="102"/>
                  <a:pt x="6" y="102"/>
                  <a:pt x="6" y="102"/>
                </a:cubicBezTo>
                <a:cubicBezTo>
                  <a:pt x="8" y="107"/>
                  <a:pt x="8" y="107"/>
                  <a:pt x="8" y="107"/>
                </a:cubicBezTo>
                <a:cubicBezTo>
                  <a:pt x="4" y="112"/>
                  <a:pt x="4" y="112"/>
                  <a:pt x="4" y="112"/>
                </a:cubicBezTo>
                <a:cubicBezTo>
                  <a:pt x="8" y="122"/>
                  <a:pt x="8" y="122"/>
                  <a:pt x="8" y="122"/>
                </a:cubicBezTo>
                <a:cubicBezTo>
                  <a:pt x="6" y="124"/>
                  <a:pt x="6" y="124"/>
                  <a:pt x="6" y="124"/>
                </a:cubicBezTo>
                <a:cubicBezTo>
                  <a:pt x="7" y="126"/>
                  <a:pt x="7" y="126"/>
                  <a:pt x="7" y="126"/>
                </a:cubicBezTo>
                <a:cubicBezTo>
                  <a:pt x="6" y="127"/>
                  <a:pt x="6" y="127"/>
                  <a:pt x="6" y="127"/>
                </a:cubicBezTo>
                <a:cubicBezTo>
                  <a:pt x="8" y="129"/>
                  <a:pt x="8" y="129"/>
                  <a:pt x="8" y="129"/>
                </a:cubicBezTo>
                <a:cubicBezTo>
                  <a:pt x="8" y="129"/>
                  <a:pt x="7" y="131"/>
                  <a:pt x="7" y="131"/>
                </a:cubicBezTo>
                <a:cubicBezTo>
                  <a:pt x="8" y="131"/>
                  <a:pt x="9" y="133"/>
                  <a:pt x="9" y="133"/>
                </a:cubicBezTo>
                <a:cubicBezTo>
                  <a:pt x="8" y="137"/>
                  <a:pt x="8" y="137"/>
                  <a:pt x="8" y="137"/>
                </a:cubicBezTo>
                <a:cubicBezTo>
                  <a:pt x="10" y="140"/>
                  <a:pt x="10" y="140"/>
                  <a:pt x="10" y="140"/>
                </a:cubicBezTo>
                <a:cubicBezTo>
                  <a:pt x="12" y="141"/>
                  <a:pt x="12" y="141"/>
                  <a:pt x="12" y="141"/>
                </a:cubicBezTo>
                <a:cubicBezTo>
                  <a:pt x="11" y="143"/>
                  <a:pt x="11" y="143"/>
                  <a:pt x="11" y="143"/>
                </a:cubicBezTo>
                <a:cubicBezTo>
                  <a:pt x="0" y="157"/>
                  <a:pt x="0" y="157"/>
                  <a:pt x="0" y="157"/>
                </a:cubicBezTo>
                <a:cubicBezTo>
                  <a:pt x="2" y="157"/>
                  <a:pt x="2" y="157"/>
                  <a:pt x="2" y="157"/>
                </a:cubicBezTo>
                <a:cubicBezTo>
                  <a:pt x="4" y="158"/>
                  <a:pt x="4" y="158"/>
                  <a:pt x="4" y="158"/>
                </a:cubicBezTo>
                <a:cubicBezTo>
                  <a:pt x="4" y="163"/>
                  <a:pt x="4" y="163"/>
                  <a:pt x="4" y="163"/>
                </a:cubicBezTo>
                <a:cubicBezTo>
                  <a:pt x="1" y="163"/>
                  <a:pt x="1" y="163"/>
                  <a:pt x="1" y="163"/>
                </a:cubicBezTo>
                <a:cubicBezTo>
                  <a:pt x="2" y="164"/>
                  <a:pt x="2" y="164"/>
                  <a:pt x="2" y="164"/>
                </a:cubicBezTo>
                <a:cubicBezTo>
                  <a:pt x="1" y="168"/>
                  <a:pt x="1" y="168"/>
                  <a:pt x="1" y="168"/>
                </a:cubicBezTo>
                <a:cubicBezTo>
                  <a:pt x="1" y="171"/>
                  <a:pt x="1" y="171"/>
                  <a:pt x="1" y="171"/>
                </a:cubicBezTo>
                <a:cubicBezTo>
                  <a:pt x="0" y="178"/>
                  <a:pt x="0" y="178"/>
                  <a:pt x="0" y="178"/>
                </a:cubicBezTo>
                <a:cubicBezTo>
                  <a:pt x="2" y="183"/>
                  <a:pt x="2" y="183"/>
                  <a:pt x="2" y="183"/>
                </a:cubicBezTo>
                <a:cubicBezTo>
                  <a:pt x="6" y="185"/>
                  <a:pt x="6" y="185"/>
                  <a:pt x="6" y="185"/>
                </a:cubicBezTo>
                <a:cubicBezTo>
                  <a:pt x="9" y="186"/>
                  <a:pt x="9" y="186"/>
                  <a:pt x="9" y="186"/>
                </a:cubicBezTo>
                <a:cubicBezTo>
                  <a:pt x="13" y="195"/>
                  <a:pt x="13" y="195"/>
                  <a:pt x="13" y="195"/>
                </a:cubicBezTo>
                <a:cubicBezTo>
                  <a:pt x="16" y="197"/>
                  <a:pt x="16" y="197"/>
                  <a:pt x="16" y="197"/>
                </a:cubicBezTo>
                <a:cubicBezTo>
                  <a:pt x="15" y="199"/>
                  <a:pt x="15" y="199"/>
                  <a:pt x="15" y="199"/>
                </a:cubicBezTo>
                <a:cubicBezTo>
                  <a:pt x="12" y="201"/>
                  <a:pt x="12" y="201"/>
                  <a:pt x="12" y="201"/>
                </a:cubicBezTo>
                <a:cubicBezTo>
                  <a:pt x="13" y="204"/>
                  <a:pt x="13" y="204"/>
                  <a:pt x="13" y="204"/>
                </a:cubicBezTo>
                <a:cubicBezTo>
                  <a:pt x="15" y="205"/>
                  <a:pt x="15" y="205"/>
                  <a:pt x="15" y="205"/>
                </a:cubicBezTo>
                <a:cubicBezTo>
                  <a:pt x="18" y="205"/>
                  <a:pt x="18" y="205"/>
                  <a:pt x="18" y="205"/>
                </a:cubicBezTo>
                <a:cubicBezTo>
                  <a:pt x="21" y="208"/>
                  <a:pt x="21" y="208"/>
                  <a:pt x="21" y="208"/>
                </a:cubicBezTo>
                <a:cubicBezTo>
                  <a:pt x="22" y="209"/>
                  <a:pt x="22" y="209"/>
                  <a:pt x="22" y="209"/>
                </a:cubicBezTo>
                <a:cubicBezTo>
                  <a:pt x="34" y="214"/>
                  <a:pt x="34" y="214"/>
                  <a:pt x="34" y="214"/>
                </a:cubicBezTo>
                <a:cubicBezTo>
                  <a:pt x="35" y="214"/>
                  <a:pt x="35" y="214"/>
                  <a:pt x="35" y="214"/>
                </a:cubicBezTo>
                <a:cubicBezTo>
                  <a:pt x="34" y="219"/>
                  <a:pt x="34" y="219"/>
                  <a:pt x="34" y="219"/>
                </a:cubicBezTo>
                <a:cubicBezTo>
                  <a:pt x="32" y="220"/>
                  <a:pt x="32" y="220"/>
                  <a:pt x="32" y="220"/>
                </a:cubicBezTo>
                <a:cubicBezTo>
                  <a:pt x="30" y="223"/>
                  <a:pt x="30" y="223"/>
                  <a:pt x="30" y="223"/>
                </a:cubicBezTo>
                <a:cubicBezTo>
                  <a:pt x="28" y="225"/>
                  <a:pt x="28" y="225"/>
                  <a:pt x="28" y="225"/>
                </a:cubicBezTo>
                <a:cubicBezTo>
                  <a:pt x="31" y="224"/>
                  <a:pt x="31" y="224"/>
                  <a:pt x="31" y="224"/>
                </a:cubicBezTo>
                <a:cubicBezTo>
                  <a:pt x="29" y="228"/>
                  <a:pt x="29" y="228"/>
                  <a:pt x="29" y="228"/>
                </a:cubicBezTo>
                <a:cubicBezTo>
                  <a:pt x="26" y="232"/>
                  <a:pt x="26" y="232"/>
                  <a:pt x="26" y="232"/>
                </a:cubicBezTo>
                <a:cubicBezTo>
                  <a:pt x="29" y="236"/>
                  <a:pt x="29" y="236"/>
                  <a:pt x="29" y="236"/>
                </a:cubicBezTo>
                <a:cubicBezTo>
                  <a:pt x="35" y="239"/>
                  <a:pt x="35" y="239"/>
                  <a:pt x="35" y="239"/>
                </a:cubicBezTo>
                <a:cubicBezTo>
                  <a:pt x="40" y="244"/>
                  <a:pt x="40" y="244"/>
                  <a:pt x="40" y="244"/>
                </a:cubicBezTo>
                <a:cubicBezTo>
                  <a:pt x="40" y="247"/>
                  <a:pt x="40" y="247"/>
                  <a:pt x="40" y="247"/>
                </a:cubicBezTo>
                <a:cubicBezTo>
                  <a:pt x="42" y="248"/>
                  <a:pt x="42" y="248"/>
                  <a:pt x="42" y="248"/>
                </a:cubicBezTo>
                <a:cubicBezTo>
                  <a:pt x="45" y="248"/>
                  <a:pt x="45" y="248"/>
                  <a:pt x="45" y="248"/>
                </a:cubicBezTo>
                <a:cubicBezTo>
                  <a:pt x="47" y="250"/>
                  <a:pt x="47" y="250"/>
                  <a:pt x="47" y="250"/>
                </a:cubicBezTo>
                <a:cubicBezTo>
                  <a:pt x="50" y="255"/>
                  <a:pt x="50" y="255"/>
                  <a:pt x="50" y="255"/>
                </a:cubicBezTo>
                <a:cubicBezTo>
                  <a:pt x="49" y="256"/>
                  <a:pt x="49" y="256"/>
                  <a:pt x="49" y="256"/>
                </a:cubicBezTo>
                <a:cubicBezTo>
                  <a:pt x="52" y="259"/>
                  <a:pt x="52" y="259"/>
                  <a:pt x="52" y="259"/>
                </a:cubicBezTo>
                <a:cubicBezTo>
                  <a:pt x="56" y="259"/>
                  <a:pt x="56" y="259"/>
                  <a:pt x="56" y="259"/>
                </a:cubicBezTo>
                <a:cubicBezTo>
                  <a:pt x="59" y="256"/>
                  <a:pt x="59" y="256"/>
                  <a:pt x="59" y="256"/>
                </a:cubicBezTo>
                <a:cubicBezTo>
                  <a:pt x="61" y="258"/>
                  <a:pt x="61" y="258"/>
                  <a:pt x="61" y="258"/>
                </a:cubicBezTo>
                <a:cubicBezTo>
                  <a:pt x="61" y="260"/>
                  <a:pt x="61" y="260"/>
                  <a:pt x="61" y="260"/>
                </a:cubicBezTo>
                <a:cubicBezTo>
                  <a:pt x="62" y="260"/>
                  <a:pt x="62" y="260"/>
                  <a:pt x="62" y="260"/>
                </a:cubicBezTo>
                <a:cubicBezTo>
                  <a:pt x="64" y="257"/>
                  <a:pt x="64" y="257"/>
                  <a:pt x="64" y="257"/>
                </a:cubicBezTo>
                <a:cubicBezTo>
                  <a:pt x="67" y="253"/>
                  <a:pt x="67" y="253"/>
                  <a:pt x="67" y="253"/>
                </a:cubicBezTo>
                <a:cubicBezTo>
                  <a:pt x="67" y="253"/>
                  <a:pt x="64" y="244"/>
                  <a:pt x="63" y="244"/>
                </a:cubicBezTo>
                <a:cubicBezTo>
                  <a:pt x="62" y="243"/>
                  <a:pt x="56" y="235"/>
                  <a:pt x="56" y="235"/>
                </a:cubicBezTo>
                <a:cubicBezTo>
                  <a:pt x="59" y="229"/>
                  <a:pt x="59" y="229"/>
                  <a:pt x="59" y="229"/>
                </a:cubicBezTo>
                <a:cubicBezTo>
                  <a:pt x="63" y="226"/>
                  <a:pt x="63" y="226"/>
                  <a:pt x="63" y="226"/>
                </a:cubicBezTo>
                <a:cubicBezTo>
                  <a:pt x="63" y="225"/>
                  <a:pt x="63" y="225"/>
                  <a:pt x="63" y="225"/>
                </a:cubicBezTo>
                <a:cubicBezTo>
                  <a:pt x="64" y="226"/>
                  <a:pt x="64" y="226"/>
                  <a:pt x="64" y="226"/>
                </a:cubicBezTo>
                <a:cubicBezTo>
                  <a:pt x="63" y="224"/>
                  <a:pt x="63" y="224"/>
                  <a:pt x="63" y="224"/>
                </a:cubicBezTo>
                <a:cubicBezTo>
                  <a:pt x="63" y="224"/>
                  <a:pt x="63" y="224"/>
                  <a:pt x="63" y="224"/>
                </a:cubicBezTo>
                <a:cubicBezTo>
                  <a:pt x="63" y="224"/>
                  <a:pt x="63" y="224"/>
                  <a:pt x="63" y="224"/>
                </a:cubicBezTo>
                <a:cubicBezTo>
                  <a:pt x="60" y="222"/>
                  <a:pt x="60" y="222"/>
                  <a:pt x="60" y="222"/>
                </a:cubicBezTo>
                <a:cubicBezTo>
                  <a:pt x="63" y="214"/>
                  <a:pt x="63" y="214"/>
                  <a:pt x="63" y="214"/>
                </a:cubicBezTo>
                <a:cubicBezTo>
                  <a:pt x="73" y="210"/>
                  <a:pt x="73" y="210"/>
                  <a:pt x="73" y="210"/>
                </a:cubicBezTo>
                <a:cubicBezTo>
                  <a:pt x="82" y="209"/>
                  <a:pt x="82" y="209"/>
                  <a:pt x="82" y="209"/>
                </a:cubicBezTo>
                <a:cubicBezTo>
                  <a:pt x="87" y="212"/>
                  <a:pt x="87" y="212"/>
                  <a:pt x="87" y="212"/>
                </a:cubicBezTo>
                <a:cubicBezTo>
                  <a:pt x="93" y="211"/>
                  <a:pt x="93" y="211"/>
                  <a:pt x="93" y="211"/>
                </a:cubicBezTo>
                <a:cubicBezTo>
                  <a:pt x="100" y="213"/>
                  <a:pt x="100" y="213"/>
                  <a:pt x="100" y="213"/>
                </a:cubicBezTo>
                <a:cubicBezTo>
                  <a:pt x="107" y="211"/>
                  <a:pt x="107" y="211"/>
                  <a:pt x="107" y="211"/>
                </a:cubicBezTo>
                <a:cubicBezTo>
                  <a:pt x="105" y="205"/>
                  <a:pt x="105" y="205"/>
                  <a:pt x="105" y="205"/>
                </a:cubicBezTo>
                <a:cubicBezTo>
                  <a:pt x="109" y="196"/>
                  <a:pt x="109" y="196"/>
                  <a:pt x="109" y="196"/>
                </a:cubicBezTo>
                <a:cubicBezTo>
                  <a:pt x="122" y="191"/>
                  <a:pt x="122" y="191"/>
                  <a:pt x="122" y="191"/>
                </a:cubicBezTo>
                <a:cubicBezTo>
                  <a:pt x="134" y="189"/>
                  <a:pt x="134" y="189"/>
                  <a:pt x="134" y="189"/>
                </a:cubicBezTo>
                <a:cubicBezTo>
                  <a:pt x="142" y="198"/>
                  <a:pt x="142" y="198"/>
                  <a:pt x="142" y="198"/>
                </a:cubicBezTo>
                <a:cubicBezTo>
                  <a:pt x="151" y="195"/>
                  <a:pt x="151" y="195"/>
                  <a:pt x="151" y="195"/>
                </a:cubicBezTo>
                <a:cubicBezTo>
                  <a:pt x="156" y="194"/>
                  <a:pt x="156" y="194"/>
                  <a:pt x="156" y="194"/>
                </a:cubicBezTo>
                <a:cubicBezTo>
                  <a:pt x="160" y="203"/>
                  <a:pt x="160" y="203"/>
                  <a:pt x="160" y="203"/>
                </a:cubicBezTo>
                <a:cubicBezTo>
                  <a:pt x="164" y="212"/>
                  <a:pt x="164" y="212"/>
                  <a:pt x="164" y="212"/>
                </a:cubicBezTo>
                <a:cubicBezTo>
                  <a:pt x="174" y="212"/>
                  <a:pt x="174" y="212"/>
                  <a:pt x="174" y="212"/>
                </a:cubicBezTo>
                <a:cubicBezTo>
                  <a:pt x="182" y="216"/>
                  <a:pt x="182" y="216"/>
                  <a:pt x="182" y="216"/>
                </a:cubicBezTo>
                <a:cubicBezTo>
                  <a:pt x="189" y="217"/>
                  <a:pt x="189" y="217"/>
                  <a:pt x="189" y="217"/>
                </a:cubicBezTo>
                <a:cubicBezTo>
                  <a:pt x="189" y="223"/>
                  <a:pt x="189" y="223"/>
                  <a:pt x="189" y="223"/>
                </a:cubicBezTo>
                <a:cubicBezTo>
                  <a:pt x="191" y="222"/>
                  <a:pt x="191" y="222"/>
                  <a:pt x="191" y="222"/>
                </a:cubicBezTo>
                <a:cubicBezTo>
                  <a:pt x="192" y="223"/>
                  <a:pt x="192" y="223"/>
                  <a:pt x="192" y="223"/>
                </a:cubicBezTo>
                <a:cubicBezTo>
                  <a:pt x="194" y="219"/>
                  <a:pt x="194" y="219"/>
                  <a:pt x="194" y="219"/>
                </a:cubicBezTo>
                <a:cubicBezTo>
                  <a:pt x="201" y="214"/>
                  <a:pt x="201" y="214"/>
                  <a:pt x="201" y="214"/>
                </a:cubicBezTo>
                <a:cubicBezTo>
                  <a:pt x="212" y="213"/>
                  <a:pt x="212" y="213"/>
                  <a:pt x="212" y="213"/>
                </a:cubicBezTo>
                <a:cubicBezTo>
                  <a:pt x="220" y="217"/>
                  <a:pt x="220" y="217"/>
                  <a:pt x="220" y="217"/>
                </a:cubicBezTo>
                <a:cubicBezTo>
                  <a:pt x="224" y="211"/>
                  <a:pt x="224" y="211"/>
                  <a:pt x="224" y="211"/>
                </a:cubicBezTo>
                <a:cubicBezTo>
                  <a:pt x="228" y="206"/>
                  <a:pt x="228" y="206"/>
                  <a:pt x="228" y="206"/>
                </a:cubicBezTo>
                <a:cubicBezTo>
                  <a:pt x="240" y="211"/>
                  <a:pt x="240" y="211"/>
                  <a:pt x="240" y="211"/>
                </a:cubicBezTo>
                <a:cubicBezTo>
                  <a:pt x="243" y="215"/>
                  <a:pt x="243" y="215"/>
                  <a:pt x="243" y="215"/>
                </a:cubicBezTo>
                <a:cubicBezTo>
                  <a:pt x="253" y="215"/>
                  <a:pt x="253" y="215"/>
                  <a:pt x="253" y="215"/>
                </a:cubicBezTo>
                <a:cubicBezTo>
                  <a:pt x="259" y="220"/>
                  <a:pt x="259" y="220"/>
                  <a:pt x="259" y="220"/>
                </a:cubicBezTo>
                <a:cubicBezTo>
                  <a:pt x="275" y="216"/>
                  <a:pt x="275" y="216"/>
                  <a:pt x="275" y="216"/>
                </a:cubicBezTo>
                <a:cubicBezTo>
                  <a:pt x="282" y="218"/>
                  <a:pt x="282" y="218"/>
                  <a:pt x="282" y="218"/>
                </a:cubicBezTo>
                <a:cubicBezTo>
                  <a:pt x="283" y="216"/>
                  <a:pt x="283" y="216"/>
                  <a:pt x="283" y="216"/>
                </a:cubicBezTo>
                <a:cubicBezTo>
                  <a:pt x="289" y="216"/>
                  <a:pt x="289" y="216"/>
                  <a:pt x="289" y="216"/>
                </a:cubicBezTo>
                <a:cubicBezTo>
                  <a:pt x="295" y="205"/>
                  <a:pt x="295" y="205"/>
                  <a:pt x="295" y="205"/>
                </a:cubicBezTo>
                <a:cubicBezTo>
                  <a:pt x="298" y="200"/>
                  <a:pt x="298" y="200"/>
                  <a:pt x="298" y="200"/>
                </a:cubicBezTo>
                <a:cubicBezTo>
                  <a:pt x="307" y="200"/>
                  <a:pt x="307" y="200"/>
                  <a:pt x="307" y="200"/>
                </a:cubicBezTo>
                <a:cubicBezTo>
                  <a:pt x="317" y="218"/>
                  <a:pt x="317" y="218"/>
                  <a:pt x="317" y="218"/>
                </a:cubicBezTo>
                <a:cubicBezTo>
                  <a:pt x="325" y="220"/>
                  <a:pt x="325" y="220"/>
                  <a:pt x="325" y="220"/>
                </a:cubicBezTo>
                <a:cubicBezTo>
                  <a:pt x="327" y="224"/>
                  <a:pt x="327" y="224"/>
                  <a:pt x="327" y="224"/>
                </a:cubicBezTo>
                <a:cubicBezTo>
                  <a:pt x="339" y="223"/>
                  <a:pt x="339" y="223"/>
                  <a:pt x="339" y="223"/>
                </a:cubicBezTo>
                <a:cubicBezTo>
                  <a:pt x="334" y="238"/>
                  <a:pt x="334" y="238"/>
                  <a:pt x="334" y="238"/>
                </a:cubicBezTo>
                <a:cubicBezTo>
                  <a:pt x="329" y="239"/>
                  <a:pt x="329" y="239"/>
                  <a:pt x="329" y="239"/>
                </a:cubicBezTo>
                <a:cubicBezTo>
                  <a:pt x="326" y="250"/>
                  <a:pt x="326" y="250"/>
                  <a:pt x="326" y="250"/>
                </a:cubicBezTo>
                <a:cubicBezTo>
                  <a:pt x="327" y="250"/>
                  <a:pt x="327" y="250"/>
                  <a:pt x="327" y="250"/>
                </a:cubicBezTo>
                <a:cubicBezTo>
                  <a:pt x="329" y="250"/>
                  <a:pt x="329" y="250"/>
                  <a:pt x="329" y="250"/>
                </a:cubicBezTo>
                <a:cubicBezTo>
                  <a:pt x="331" y="249"/>
                  <a:pt x="331" y="249"/>
                  <a:pt x="331" y="249"/>
                </a:cubicBezTo>
                <a:cubicBezTo>
                  <a:pt x="332" y="249"/>
                  <a:pt x="332" y="249"/>
                  <a:pt x="332" y="249"/>
                </a:cubicBezTo>
                <a:cubicBezTo>
                  <a:pt x="335" y="250"/>
                  <a:pt x="335" y="250"/>
                  <a:pt x="335" y="250"/>
                </a:cubicBezTo>
                <a:cubicBezTo>
                  <a:pt x="342" y="245"/>
                  <a:pt x="342" y="245"/>
                  <a:pt x="342" y="245"/>
                </a:cubicBezTo>
                <a:cubicBezTo>
                  <a:pt x="345" y="241"/>
                  <a:pt x="345" y="241"/>
                  <a:pt x="345" y="241"/>
                </a:cubicBezTo>
                <a:cubicBezTo>
                  <a:pt x="353" y="230"/>
                  <a:pt x="353" y="230"/>
                  <a:pt x="353" y="230"/>
                </a:cubicBezTo>
                <a:cubicBezTo>
                  <a:pt x="357" y="223"/>
                  <a:pt x="357" y="223"/>
                  <a:pt x="357" y="223"/>
                </a:cubicBezTo>
                <a:cubicBezTo>
                  <a:pt x="358" y="214"/>
                  <a:pt x="358" y="214"/>
                  <a:pt x="358" y="214"/>
                </a:cubicBezTo>
                <a:cubicBezTo>
                  <a:pt x="360" y="203"/>
                  <a:pt x="360" y="203"/>
                  <a:pt x="360" y="203"/>
                </a:cubicBezTo>
                <a:cubicBezTo>
                  <a:pt x="360" y="199"/>
                  <a:pt x="360" y="199"/>
                  <a:pt x="360" y="199"/>
                </a:cubicBezTo>
                <a:cubicBezTo>
                  <a:pt x="355" y="194"/>
                  <a:pt x="355" y="194"/>
                  <a:pt x="355" y="194"/>
                </a:cubicBezTo>
                <a:cubicBezTo>
                  <a:pt x="355" y="194"/>
                  <a:pt x="349" y="198"/>
                  <a:pt x="349" y="198"/>
                </a:cubicBezTo>
                <a:cubicBezTo>
                  <a:pt x="348" y="198"/>
                  <a:pt x="346" y="196"/>
                  <a:pt x="346" y="196"/>
                </a:cubicBezTo>
                <a:cubicBezTo>
                  <a:pt x="344" y="192"/>
                  <a:pt x="344" y="192"/>
                  <a:pt x="344" y="192"/>
                </a:cubicBezTo>
                <a:cubicBezTo>
                  <a:pt x="341" y="192"/>
                  <a:pt x="341" y="192"/>
                  <a:pt x="341" y="192"/>
                </a:cubicBezTo>
                <a:cubicBezTo>
                  <a:pt x="344" y="190"/>
                  <a:pt x="344" y="190"/>
                  <a:pt x="344" y="190"/>
                </a:cubicBezTo>
                <a:cubicBezTo>
                  <a:pt x="349" y="185"/>
                  <a:pt x="349" y="185"/>
                  <a:pt x="349" y="185"/>
                </a:cubicBezTo>
                <a:cubicBezTo>
                  <a:pt x="353" y="180"/>
                  <a:pt x="353" y="180"/>
                  <a:pt x="353" y="180"/>
                </a:cubicBezTo>
                <a:cubicBezTo>
                  <a:pt x="354" y="178"/>
                  <a:pt x="354" y="178"/>
                  <a:pt x="354" y="178"/>
                </a:cubicBezTo>
                <a:cubicBezTo>
                  <a:pt x="367" y="165"/>
                  <a:pt x="367" y="165"/>
                  <a:pt x="367" y="165"/>
                </a:cubicBezTo>
                <a:cubicBezTo>
                  <a:pt x="371" y="164"/>
                  <a:pt x="371" y="164"/>
                  <a:pt x="371" y="164"/>
                </a:cubicBezTo>
                <a:cubicBezTo>
                  <a:pt x="381" y="164"/>
                  <a:pt x="381" y="164"/>
                  <a:pt x="381" y="164"/>
                </a:cubicBezTo>
                <a:cubicBezTo>
                  <a:pt x="386" y="163"/>
                  <a:pt x="386" y="163"/>
                  <a:pt x="386" y="163"/>
                </a:cubicBezTo>
                <a:cubicBezTo>
                  <a:pt x="392" y="165"/>
                  <a:pt x="392" y="165"/>
                  <a:pt x="392" y="165"/>
                </a:cubicBezTo>
                <a:cubicBezTo>
                  <a:pt x="392" y="168"/>
                  <a:pt x="392" y="168"/>
                  <a:pt x="392" y="168"/>
                </a:cubicBezTo>
                <a:cubicBezTo>
                  <a:pt x="392" y="168"/>
                  <a:pt x="400" y="166"/>
                  <a:pt x="401" y="166"/>
                </a:cubicBezTo>
                <a:cubicBezTo>
                  <a:pt x="401" y="167"/>
                  <a:pt x="403" y="166"/>
                  <a:pt x="403" y="166"/>
                </a:cubicBezTo>
                <a:cubicBezTo>
                  <a:pt x="402" y="164"/>
                  <a:pt x="402" y="164"/>
                  <a:pt x="402" y="164"/>
                </a:cubicBezTo>
                <a:cubicBezTo>
                  <a:pt x="403" y="159"/>
                  <a:pt x="403" y="159"/>
                  <a:pt x="403" y="159"/>
                </a:cubicBezTo>
                <a:cubicBezTo>
                  <a:pt x="406" y="153"/>
                  <a:pt x="406" y="153"/>
                  <a:pt x="406" y="153"/>
                </a:cubicBezTo>
                <a:cubicBezTo>
                  <a:pt x="411" y="149"/>
                  <a:pt x="411" y="149"/>
                  <a:pt x="411" y="149"/>
                </a:cubicBezTo>
                <a:cubicBezTo>
                  <a:pt x="419" y="150"/>
                  <a:pt x="419" y="150"/>
                  <a:pt x="419" y="150"/>
                </a:cubicBezTo>
                <a:cubicBezTo>
                  <a:pt x="421" y="155"/>
                  <a:pt x="421" y="155"/>
                  <a:pt x="421" y="155"/>
                </a:cubicBezTo>
                <a:cubicBezTo>
                  <a:pt x="426" y="151"/>
                  <a:pt x="426" y="151"/>
                  <a:pt x="426" y="151"/>
                </a:cubicBezTo>
                <a:cubicBezTo>
                  <a:pt x="433" y="144"/>
                  <a:pt x="433" y="144"/>
                  <a:pt x="433" y="144"/>
                </a:cubicBezTo>
                <a:cubicBezTo>
                  <a:pt x="433" y="152"/>
                  <a:pt x="433" y="152"/>
                  <a:pt x="433" y="152"/>
                </a:cubicBezTo>
                <a:cubicBezTo>
                  <a:pt x="427" y="158"/>
                  <a:pt x="427" y="158"/>
                  <a:pt x="427" y="158"/>
                </a:cubicBezTo>
                <a:cubicBezTo>
                  <a:pt x="423" y="160"/>
                  <a:pt x="423" y="160"/>
                  <a:pt x="423" y="160"/>
                </a:cubicBezTo>
                <a:cubicBezTo>
                  <a:pt x="419" y="166"/>
                  <a:pt x="419" y="166"/>
                  <a:pt x="419" y="166"/>
                </a:cubicBezTo>
                <a:cubicBezTo>
                  <a:pt x="416" y="171"/>
                  <a:pt x="416" y="171"/>
                  <a:pt x="416" y="171"/>
                </a:cubicBezTo>
                <a:cubicBezTo>
                  <a:pt x="416" y="171"/>
                  <a:pt x="411" y="173"/>
                  <a:pt x="411" y="174"/>
                </a:cubicBezTo>
                <a:cubicBezTo>
                  <a:pt x="410" y="174"/>
                  <a:pt x="409" y="175"/>
                  <a:pt x="409" y="175"/>
                </a:cubicBezTo>
                <a:cubicBezTo>
                  <a:pt x="405" y="186"/>
                  <a:pt x="405" y="186"/>
                  <a:pt x="405" y="186"/>
                </a:cubicBezTo>
                <a:cubicBezTo>
                  <a:pt x="410" y="210"/>
                  <a:pt x="410" y="210"/>
                  <a:pt x="410" y="210"/>
                </a:cubicBezTo>
                <a:cubicBezTo>
                  <a:pt x="416" y="202"/>
                  <a:pt x="416" y="202"/>
                  <a:pt x="416" y="202"/>
                </a:cubicBezTo>
                <a:cubicBezTo>
                  <a:pt x="418" y="201"/>
                  <a:pt x="418" y="201"/>
                  <a:pt x="418" y="201"/>
                </a:cubicBezTo>
                <a:cubicBezTo>
                  <a:pt x="420" y="196"/>
                  <a:pt x="420" y="196"/>
                  <a:pt x="420" y="196"/>
                </a:cubicBezTo>
                <a:cubicBezTo>
                  <a:pt x="422" y="193"/>
                  <a:pt x="422" y="193"/>
                  <a:pt x="422" y="193"/>
                </a:cubicBezTo>
                <a:cubicBezTo>
                  <a:pt x="426" y="191"/>
                  <a:pt x="426" y="191"/>
                  <a:pt x="426" y="191"/>
                </a:cubicBezTo>
                <a:cubicBezTo>
                  <a:pt x="426" y="186"/>
                  <a:pt x="426" y="186"/>
                  <a:pt x="426" y="186"/>
                </a:cubicBezTo>
                <a:cubicBezTo>
                  <a:pt x="427" y="184"/>
                  <a:pt x="427" y="184"/>
                  <a:pt x="427" y="184"/>
                </a:cubicBezTo>
                <a:cubicBezTo>
                  <a:pt x="429" y="177"/>
                  <a:pt x="429" y="177"/>
                  <a:pt x="429" y="177"/>
                </a:cubicBezTo>
                <a:cubicBezTo>
                  <a:pt x="429" y="175"/>
                  <a:pt x="429" y="175"/>
                  <a:pt x="429" y="175"/>
                </a:cubicBezTo>
                <a:cubicBezTo>
                  <a:pt x="426" y="174"/>
                  <a:pt x="426" y="174"/>
                  <a:pt x="426" y="174"/>
                </a:cubicBezTo>
                <a:cubicBezTo>
                  <a:pt x="430" y="165"/>
                  <a:pt x="430" y="165"/>
                  <a:pt x="430" y="165"/>
                </a:cubicBezTo>
                <a:cubicBezTo>
                  <a:pt x="432" y="162"/>
                  <a:pt x="432" y="162"/>
                  <a:pt x="432" y="162"/>
                </a:cubicBezTo>
                <a:cubicBezTo>
                  <a:pt x="435" y="161"/>
                  <a:pt x="435" y="161"/>
                  <a:pt x="435" y="161"/>
                </a:cubicBezTo>
                <a:cubicBezTo>
                  <a:pt x="438" y="160"/>
                  <a:pt x="438" y="160"/>
                  <a:pt x="438" y="160"/>
                </a:cubicBezTo>
                <a:cubicBezTo>
                  <a:pt x="439" y="162"/>
                  <a:pt x="439" y="162"/>
                  <a:pt x="439" y="162"/>
                </a:cubicBezTo>
                <a:cubicBezTo>
                  <a:pt x="446" y="157"/>
                  <a:pt x="446" y="157"/>
                  <a:pt x="446" y="157"/>
                </a:cubicBezTo>
                <a:cubicBezTo>
                  <a:pt x="446" y="157"/>
                  <a:pt x="452" y="162"/>
                  <a:pt x="452" y="162"/>
                </a:cubicBezTo>
                <a:cubicBezTo>
                  <a:pt x="453" y="162"/>
                  <a:pt x="454" y="157"/>
                  <a:pt x="454" y="157"/>
                </a:cubicBezTo>
                <a:cubicBezTo>
                  <a:pt x="457" y="156"/>
                  <a:pt x="457" y="156"/>
                  <a:pt x="457" y="156"/>
                </a:cubicBezTo>
                <a:cubicBezTo>
                  <a:pt x="457" y="156"/>
                  <a:pt x="463" y="150"/>
                  <a:pt x="464" y="149"/>
                </a:cubicBezTo>
                <a:cubicBezTo>
                  <a:pt x="464" y="149"/>
                  <a:pt x="472" y="145"/>
                  <a:pt x="472" y="145"/>
                </a:cubicBezTo>
                <a:cubicBezTo>
                  <a:pt x="473" y="145"/>
                  <a:pt x="476" y="145"/>
                  <a:pt x="476" y="145"/>
                </a:cubicBezTo>
                <a:cubicBezTo>
                  <a:pt x="480" y="146"/>
                  <a:pt x="480" y="146"/>
                  <a:pt x="480" y="146"/>
                </a:cubicBezTo>
                <a:cubicBezTo>
                  <a:pt x="480" y="144"/>
                  <a:pt x="480" y="144"/>
                  <a:pt x="480" y="144"/>
                </a:cubicBezTo>
                <a:cubicBezTo>
                  <a:pt x="479" y="140"/>
                  <a:pt x="479" y="140"/>
                  <a:pt x="479" y="140"/>
                </a:cubicBezTo>
                <a:cubicBezTo>
                  <a:pt x="478" y="135"/>
                  <a:pt x="478" y="135"/>
                  <a:pt x="478" y="135"/>
                </a:cubicBezTo>
                <a:cubicBezTo>
                  <a:pt x="474" y="131"/>
                  <a:pt x="474" y="131"/>
                  <a:pt x="474" y="131"/>
                </a:cubicBezTo>
                <a:cubicBezTo>
                  <a:pt x="477" y="129"/>
                  <a:pt x="477" y="129"/>
                  <a:pt x="477" y="129"/>
                </a:cubicBezTo>
                <a:lnTo>
                  <a:pt x="482" y="127"/>
                </a:lnTo>
                <a:close/>
              </a:path>
            </a:pathLst>
          </a:custGeom>
          <a:solidFill>
            <a:srgbClr val="00B050"/>
          </a:solidFill>
          <a:ln w="9525">
            <a:solidFill>
              <a:srgbClr val="FFFF00"/>
            </a:solidFill>
            <a:round/>
            <a:headEnd/>
            <a:tailEnd/>
          </a:ln>
        </p:spPr>
        <p:txBody>
          <a:bodyPr/>
          <a:lstStyle/>
          <a:p>
            <a:endParaRPr lang="ru-RU"/>
          </a:p>
        </p:txBody>
      </p:sp>
      <p:sp>
        <p:nvSpPr>
          <p:cNvPr id="18511" name="Freeform 1377"/>
          <p:cNvSpPr>
            <a:spLocks/>
          </p:cNvSpPr>
          <p:nvPr/>
        </p:nvSpPr>
        <p:spPr bwMode="auto">
          <a:xfrm>
            <a:off x="5084763" y="1422400"/>
            <a:ext cx="42862" cy="4763"/>
          </a:xfrm>
          <a:custGeom>
            <a:avLst/>
            <a:gdLst>
              <a:gd name="T0" fmla="*/ 2147483647 w 54"/>
              <a:gd name="T1" fmla="*/ 2147483647 h 6"/>
              <a:gd name="T2" fmla="*/ 2147483647 w 54"/>
              <a:gd name="T3" fmla="*/ 2147483647 h 6"/>
              <a:gd name="T4" fmla="*/ 2147483647 w 54"/>
              <a:gd name="T5" fmla="*/ 0 h 6"/>
              <a:gd name="T6" fmla="*/ 0 w 54"/>
              <a:gd name="T7" fmla="*/ 2147483647 h 6"/>
              <a:gd name="T8" fmla="*/ 2147483647 w 54"/>
              <a:gd name="T9" fmla="*/ 2147483647 h 6"/>
              <a:gd name="T10" fmla="*/ 0 60000 65536"/>
              <a:gd name="T11" fmla="*/ 0 60000 65536"/>
              <a:gd name="T12" fmla="*/ 0 60000 65536"/>
              <a:gd name="T13" fmla="*/ 0 60000 65536"/>
              <a:gd name="T14" fmla="*/ 0 60000 65536"/>
              <a:gd name="T15" fmla="*/ 0 w 54"/>
              <a:gd name="T16" fmla="*/ 0 h 6"/>
              <a:gd name="T17" fmla="*/ 54 w 54"/>
              <a:gd name="T18" fmla="*/ 6 h 6"/>
            </a:gdLst>
            <a:ahLst/>
            <a:cxnLst>
              <a:cxn ang="T10">
                <a:pos x="T0" y="T1"/>
              </a:cxn>
              <a:cxn ang="T11">
                <a:pos x="T2" y="T3"/>
              </a:cxn>
              <a:cxn ang="T12">
                <a:pos x="T4" y="T5"/>
              </a:cxn>
              <a:cxn ang="T13">
                <a:pos x="T6" y="T7"/>
              </a:cxn>
              <a:cxn ang="T14">
                <a:pos x="T8" y="T9"/>
              </a:cxn>
            </a:cxnLst>
            <a:rect l="T15" t="T16" r="T17" b="T18"/>
            <a:pathLst>
              <a:path w="54" h="6">
                <a:moveTo>
                  <a:pt x="6" y="6"/>
                </a:moveTo>
                <a:lnTo>
                  <a:pt x="30" y="6"/>
                </a:lnTo>
                <a:lnTo>
                  <a:pt x="54" y="0"/>
                </a:lnTo>
                <a:lnTo>
                  <a:pt x="0" y="6"/>
                </a:lnTo>
                <a:lnTo>
                  <a:pt x="6" y="6"/>
                </a:lnTo>
                <a:close/>
              </a:path>
            </a:pathLst>
          </a:custGeom>
          <a:solidFill>
            <a:srgbClr val="00B050"/>
          </a:solidFill>
          <a:ln w="9525">
            <a:solidFill>
              <a:srgbClr val="FFFF00"/>
            </a:solidFill>
            <a:round/>
            <a:headEnd/>
            <a:tailEnd/>
          </a:ln>
        </p:spPr>
        <p:txBody>
          <a:bodyPr/>
          <a:lstStyle/>
          <a:p>
            <a:endParaRPr lang="ru-RU"/>
          </a:p>
        </p:txBody>
      </p:sp>
      <p:sp>
        <p:nvSpPr>
          <p:cNvPr id="18512" name="Freeform 1378"/>
          <p:cNvSpPr>
            <a:spLocks/>
          </p:cNvSpPr>
          <p:nvPr/>
        </p:nvSpPr>
        <p:spPr bwMode="auto">
          <a:xfrm>
            <a:off x="5018088" y="1028700"/>
            <a:ext cx="608012" cy="425450"/>
          </a:xfrm>
          <a:custGeom>
            <a:avLst/>
            <a:gdLst>
              <a:gd name="T0" fmla="*/ 2147483647 w 129"/>
              <a:gd name="T1" fmla="*/ 2147483647 h 91"/>
              <a:gd name="T2" fmla="*/ 2147483647 w 129"/>
              <a:gd name="T3" fmla="*/ 2147483647 h 91"/>
              <a:gd name="T4" fmla="*/ 2147483647 w 129"/>
              <a:gd name="T5" fmla="*/ 2147483647 h 91"/>
              <a:gd name="T6" fmla="*/ 2147483647 w 129"/>
              <a:gd name="T7" fmla="*/ 2147483647 h 91"/>
              <a:gd name="T8" fmla="*/ 2147483647 w 129"/>
              <a:gd name="T9" fmla="*/ 2147483647 h 91"/>
              <a:gd name="T10" fmla="*/ 2147483647 w 129"/>
              <a:gd name="T11" fmla="*/ 2147483647 h 91"/>
              <a:gd name="T12" fmla="*/ 2147483647 w 129"/>
              <a:gd name="T13" fmla="*/ 2147483647 h 91"/>
              <a:gd name="T14" fmla="*/ 2147483647 w 129"/>
              <a:gd name="T15" fmla="*/ 2147483647 h 91"/>
              <a:gd name="T16" fmla="*/ 2147483647 w 129"/>
              <a:gd name="T17" fmla="*/ 2147483647 h 91"/>
              <a:gd name="T18" fmla="*/ 2147483647 w 129"/>
              <a:gd name="T19" fmla="*/ 2147483647 h 91"/>
              <a:gd name="T20" fmla="*/ 2147483647 w 129"/>
              <a:gd name="T21" fmla="*/ 2147483647 h 91"/>
              <a:gd name="T22" fmla="*/ 2147483647 w 129"/>
              <a:gd name="T23" fmla="*/ 2147483647 h 91"/>
              <a:gd name="T24" fmla="*/ 2147483647 w 129"/>
              <a:gd name="T25" fmla="*/ 2147483647 h 91"/>
              <a:gd name="T26" fmla="*/ 2147483647 w 129"/>
              <a:gd name="T27" fmla="*/ 2147483647 h 91"/>
              <a:gd name="T28" fmla="*/ 2147483647 w 129"/>
              <a:gd name="T29" fmla="*/ 2147483647 h 91"/>
              <a:gd name="T30" fmla="*/ 0 w 129"/>
              <a:gd name="T31" fmla="*/ 2147483647 h 91"/>
              <a:gd name="T32" fmla="*/ 2147483647 w 129"/>
              <a:gd name="T33" fmla="*/ 2147483647 h 91"/>
              <a:gd name="T34" fmla="*/ 2147483647 w 129"/>
              <a:gd name="T35" fmla="*/ 2147483647 h 91"/>
              <a:gd name="T36" fmla="*/ 2147483647 w 129"/>
              <a:gd name="T37" fmla="*/ 2147483647 h 91"/>
              <a:gd name="T38" fmla="*/ 2147483647 w 129"/>
              <a:gd name="T39" fmla="*/ 2147483647 h 91"/>
              <a:gd name="T40" fmla="*/ 2147483647 w 129"/>
              <a:gd name="T41" fmla="*/ 2147483647 h 91"/>
              <a:gd name="T42" fmla="*/ 2147483647 w 129"/>
              <a:gd name="T43" fmla="*/ 2147483647 h 91"/>
              <a:gd name="T44" fmla="*/ 2147483647 w 129"/>
              <a:gd name="T45" fmla="*/ 2147483647 h 91"/>
              <a:gd name="T46" fmla="*/ 2147483647 w 129"/>
              <a:gd name="T47" fmla="*/ 2147483647 h 91"/>
              <a:gd name="T48" fmla="*/ 2147483647 w 129"/>
              <a:gd name="T49" fmla="*/ 2147483647 h 91"/>
              <a:gd name="T50" fmla="*/ 2147483647 w 129"/>
              <a:gd name="T51" fmla="*/ 2147483647 h 91"/>
              <a:gd name="T52" fmla="*/ 2147483647 w 129"/>
              <a:gd name="T53" fmla="*/ 2147483647 h 91"/>
              <a:gd name="T54" fmla="*/ 2147483647 w 129"/>
              <a:gd name="T55" fmla="*/ 2147483647 h 91"/>
              <a:gd name="T56" fmla="*/ 2147483647 w 129"/>
              <a:gd name="T57" fmla="*/ 2147483647 h 91"/>
              <a:gd name="T58" fmla="*/ 2147483647 w 129"/>
              <a:gd name="T59" fmla="*/ 2147483647 h 91"/>
              <a:gd name="T60" fmla="*/ 2147483647 w 129"/>
              <a:gd name="T61" fmla="*/ 2147483647 h 91"/>
              <a:gd name="T62" fmla="*/ 2147483647 w 129"/>
              <a:gd name="T63" fmla="*/ 2147483647 h 91"/>
              <a:gd name="T64" fmla="*/ 2147483647 w 129"/>
              <a:gd name="T65" fmla="*/ 2147483647 h 91"/>
              <a:gd name="T66" fmla="*/ 2147483647 w 129"/>
              <a:gd name="T67" fmla="*/ 2147483647 h 91"/>
              <a:gd name="T68" fmla="*/ 2147483647 w 129"/>
              <a:gd name="T69" fmla="*/ 2147483647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9"/>
              <a:gd name="T106" fmla="*/ 0 h 91"/>
              <a:gd name="T107" fmla="*/ 129 w 129"/>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9" h="91">
                <a:moveTo>
                  <a:pt x="89" y="79"/>
                </a:moveTo>
                <a:cubicBezTo>
                  <a:pt x="87" y="77"/>
                  <a:pt x="87" y="77"/>
                  <a:pt x="87" y="77"/>
                </a:cubicBezTo>
                <a:cubicBezTo>
                  <a:pt x="88" y="73"/>
                  <a:pt x="88" y="73"/>
                  <a:pt x="88" y="73"/>
                </a:cubicBezTo>
                <a:cubicBezTo>
                  <a:pt x="96" y="71"/>
                  <a:pt x="96" y="71"/>
                  <a:pt x="96" y="71"/>
                </a:cubicBezTo>
                <a:cubicBezTo>
                  <a:pt x="101" y="67"/>
                  <a:pt x="101" y="67"/>
                  <a:pt x="101" y="67"/>
                </a:cubicBezTo>
                <a:cubicBezTo>
                  <a:pt x="105" y="63"/>
                  <a:pt x="105" y="63"/>
                  <a:pt x="105" y="63"/>
                </a:cubicBezTo>
                <a:cubicBezTo>
                  <a:pt x="107" y="51"/>
                  <a:pt x="107" y="51"/>
                  <a:pt x="107" y="51"/>
                </a:cubicBezTo>
                <a:cubicBezTo>
                  <a:pt x="114" y="50"/>
                  <a:pt x="114" y="50"/>
                  <a:pt x="114" y="50"/>
                </a:cubicBezTo>
                <a:cubicBezTo>
                  <a:pt x="116" y="40"/>
                  <a:pt x="116" y="40"/>
                  <a:pt x="116" y="40"/>
                </a:cubicBezTo>
                <a:cubicBezTo>
                  <a:pt x="124" y="41"/>
                  <a:pt x="124" y="41"/>
                  <a:pt x="124" y="41"/>
                </a:cubicBezTo>
                <a:cubicBezTo>
                  <a:pt x="126" y="35"/>
                  <a:pt x="126" y="35"/>
                  <a:pt x="126" y="35"/>
                </a:cubicBezTo>
                <a:cubicBezTo>
                  <a:pt x="129" y="34"/>
                  <a:pt x="129" y="34"/>
                  <a:pt x="129" y="34"/>
                </a:cubicBezTo>
                <a:cubicBezTo>
                  <a:pt x="129" y="29"/>
                  <a:pt x="129" y="29"/>
                  <a:pt x="129" y="29"/>
                </a:cubicBezTo>
                <a:cubicBezTo>
                  <a:pt x="122" y="27"/>
                  <a:pt x="122" y="27"/>
                  <a:pt x="122" y="27"/>
                </a:cubicBezTo>
                <a:cubicBezTo>
                  <a:pt x="114" y="23"/>
                  <a:pt x="114" y="23"/>
                  <a:pt x="114" y="23"/>
                </a:cubicBezTo>
                <a:cubicBezTo>
                  <a:pt x="104" y="23"/>
                  <a:pt x="104" y="23"/>
                  <a:pt x="104" y="23"/>
                </a:cubicBezTo>
                <a:cubicBezTo>
                  <a:pt x="100" y="14"/>
                  <a:pt x="100" y="14"/>
                  <a:pt x="100" y="14"/>
                </a:cubicBezTo>
                <a:cubicBezTo>
                  <a:pt x="96" y="6"/>
                  <a:pt x="96" y="6"/>
                  <a:pt x="96" y="6"/>
                </a:cubicBezTo>
                <a:cubicBezTo>
                  <a:pt x="91" y="6"/>
                  <a:pt x="91" y="6"/>
                  <a:pt x="91" y="6"/>
                </a:cubicBezTo>
                <a:cubicBezTo>
                  <a:pt x="82" y="9"/>
                  <a:pt x="82" y="9"/>
                  <a:pt x="82" y="9"/>
                </a:cubicBezTo>
                <a:cubicBezTo>
                  <a:pt x="74" y="0"/>
                  <a:pt x="74" y="0"/>
                  <a:pt x="74" y="0"/>
                </a:cubicBezTo>
                <a:cubicBezTo>
                  <a:pt x="62" y="3"/>
                  <a:pt x="62" y="3"/>
                  <a:pt x="62" y="3"/>
                </a:cubicBezTo>
                <a:cubicBezTo>
                  <a:pt x="49" y="7"/>
                  <a:pt x="49" y="7"/>
                  <a:pt x="49" y="7"/>
                </a:cubicBezTo>
                <a:cubicBezTo>
                  <a:pt x="45" y="16"/>
                  <a:pt x="45" y="16"/>
                  <a:pt x="45" y="16"/>
                </a:cubicBezTo>
                <a:cubicBezTo>
                  <a:pt x="47" y="23"/>
                  <a:pt x="47" y="23"/>
                  <a:pt x="47" y="23"/>
                </a:cubicBezTo>
                <a:cubicBezTo>
                  <a:pt x="40" y="24"/>
                  <a:pt x="40" y="24"/>
                  <a:pt x="40" y="24"/>
                </a:cubicBezTo>
                <a:cubicBezTo>
                  <a:pt x="33" y="23"/>
                  <a:pt x="33" y="23"/>
                  <a:pt x="33" y="23"/>
                </a:cubicBezTo>
                <a:cubicBezTo>
                  <a:pt x="27" y="24"/>
                  <a:pt x="27" y="24"/>
                  <a:pt x="27" y="24"/>
                </a:cubicBezTo>
                <a:cubicBezTo>
                  <a:pt x="22" y="20"/>
                  <a:pt x="22" y="20"/>
                  <a:pt x="22" y="20"/>
                </a:cubicBezTo>
                <a:cubicBezTo>
                  <a:pt x="13" y="21"/>
                  <a:pt x="13" y="21"/>
                  <a:pt x="13" y="21"/>
                </a:cubicBezTo>
                <a:cubicBezTo>
                  <a:pt x="3" y="26"/>
                  <a:pt x="3" y="26"/>
                  <a:pt x="3" y="26"/>
                </a:cubicBezTo>
                <a:cubicBezTo>
                  <a:pt x="0" y="33"/>
                  <a:pt x="0" y="33"/>
                  <a:pt x="0" y="33"/>
                </a:cubicBezTo>
                <a:cubicBezTo>
                  <a:pt x="4" y="37"/>
                  <a:pt x="4" y="37"/>
                  <a:pt x="4" y="37"/>
                </a:cubicBezTo>
                <a:cubicBezTo>
                  <a:pt x="6" y="42"/>
                  <a:pt x="6" y="42"/>
                  <a:pt x="6" y="42"/>
                </a:cubicBezTo>
                <a:cubicBezTo>
                  <a:pt x="13" y="41"/>
                  <a:pt x="13" y="41"/>
                  <a:pt x="13" y="41"/>
                </a:cubicBezTo>
                <a:cubicBezTo>
                  <a:pt x="19" y="41"/>
                  <a:pt x="19" y="41"/>
                  <a:pt x="19" y="41"/>
                </a:cubicBezTo>
                <a:cubicBezTo>
                  <a:pt x="26" y="49"/>
                  <a:pt x="26" y="49"/>
                  <a:pt x="26" y="49"/>
                </a:cubicBezTo>
                <a:cubicBezTo>
                  <a:pt x="20" y="50"/>
                  <a:pt x="20" y="50"/>
                  <a:pt x="20" y="50"/>
                </a:cubicBezTo>
                <a:cubicBezTo>
                  <a:pt x="16" y="50"/>
                  <a:pt x="16" y="50"/>
                  <a:pt x="16" y="50"/>
                </a:cubicBezTo>
                <a:cubicBezTo>
                  <a:pt x="13" y="52"/>
                  <a:pt x="13" y="52"/>
                  <a:pt x="13" y="52"/>
                </a:cubicBezTo>
                <a:cubicBezTo>
                  <a:pt x="16" y="59"/>
                  <a:pt x="16" y="59"/>
                  <a:pt x="16" y="59"/>
                </a:cubicBezTo>
                <a:cubicBezTo>
                  <a:pt x="16" y="59"/>
                  <a:pt x="20" y="62"/>
                  <a:pt x="20" y="63"/>
                </a:cubicBezTo>
                <a:cubicBezTo>
                  <a:pt x="20" y="64"/>
                  <a:pt x="20" y="72"/>
                  <a:pt x="20" y="72"/>
                </a:cubicBezTo>
                <a:cubicBezTo>
                  <a:pt x="24" y="76"/>
                  <a:pt x="24" y="76"/>
                  <a:pt x="24" y="76"/>
                </a:cubicBezTo>
                <a:cubicBezTo>
                  <a:pt x="23" y="84"/>
                  <a:pt x="23" y="84"/>
                  <a:pt x="23" y="84"/>
                </a:cubicBezTo>
                <a:cubicBezTo>
                  <a:pt x="24" y="82"/>
                  <a:pt x="24" y="82"/>
                  <a:pt x="24" y="82"/>
                </a:cubicBezTo>
                <a:cubicBezTo>
                  <a:pt x="29" y="80"/>
                  <a:pt x="29" y="80"/>
                  <a:pt x="29" y="80"/>
                </a:cubicBezTo>
                <a:cubicBezTo>
                  <a:pt x="33" y="79"/>
                  <a:pt x="33" y="79"/>
                  <a:pt x="33" y="79"/>
                </a:cubicBezTo>
                <a:cubicBezTo>
                  <a:pt x="38" y="82"/>
                  <a:pt x="38" y="82"/>
                  <a:pt x="38" y="82"/>
                </a:cubicBezTo>
                <a:cubicBezTo>
                  <a:pt x="42" y="85"/>
                  <a:pt x="42" y="85"/>
                  <a:pt x="42" y="85"/>
                </a:cubicBezTo>
                <a:cubicBezTo>
                  <a:pt x="46" y="86"/>
                  <a:pt x="46" y="86"/>
                  <a:pt x="46" y="86"/>
                </a:cubicBezTo>
                <a:cubicBezTo>
                  <a:pt x="46" y="89"/>
                  <a:pt x="46" y="89"/>
                  <a:pt x="46" y="89"/>
                </a:cubicBezTo>
                <a:cubicBezTo>
                  <a:pt x="48" y="90"/>
                  <a:pt x="48" y="90"/>
                  <a:pt x="48" y="90"/>
                </a:cubicBezTo>
                <a:cubicBezTo>
                  <a:pt x="51" y="91"/>
                  <a:pt x="51" y="91"/>
                  <a:pt x="51" y="91"/>
                </a:cubicBezTo>
                <a:cubicBezTo>
                  <a:pt x="53" y="89"/>
                  <a:pt x="53" y="89"/>
                  <a:pt x="53" y="89"/>
                </a:cubicBezTo>
                <a:cubicBezTo>
                  <a:pt x="58" y="87"/>
                  <a:pt x="58" y="87"/>
                  <a:pt x="58" y="87"/>
                </a:cubicBezTo>
                <a:cubicBezTo>
                  <a:pt x="59" y="82"/>
                  <a:pt x="59" y="82"/>
                  <a:pt x="59" y="82"/>
                </a:cubicBezTo>
                <a:cubicBezTo>
                  <a:pt x="63" y="83"/>
                  <a:pt x="63" y="83"/>
                  <a:pt x="63" y="83"/>
                </a:cubicBezTo>
                <a:cubicBezTo>
                  <a:pt x="66" y="83"/>
                  <a:pt x="66" y="83"/>
                  <a:pt x="66" y="83"/>
                </a:cubicBezTo>
                <a:cubicBezTo>
                  <a:pt x="68" y="85"/>
                  <a:pt x="68" y="85"/>
                  <a:pt x="68" y="85"/>
                </a:cubicBezTo>
                <a:cubicBezTo>
                  <a:pt x="72" y="84"/>
                  <a:pt x="72" y="84"/>
                  <a:pt x="72" y="84"/>
                </a:cubicBezTo>
                <a:cubicBezTo>
                  <a:pt x="74" y="82"/>
                  <a:pt x="74" y="82"/>
                  <a:pt x="74" y="82"/>
                </a:cubicBezTo>
                <a:cubicBezTo>
                  <a:pt x="77" y="79"/>
                  <a:pt x="77" y="79"/>
                  <a:pt x="77" y="79"/>
                </a:cubicBezTo>
                <a:cubicBezTo>
                  <a:pt x="78" y="80"/>
                  <a:pt x="78" y="80"/>
                  <a:pt x="78" y="80"/>
                </a:cubicBezTo>
                <a:cubicBezTo>
                  <a:pt x="79" y="83"/>
                  <a:pt x="79" y="83"/>
                  <a:pt x="79" y="83"/>
                </a:cubicBezTo>
                <a:cubicBezTo>
                  <a:pt x="82" y="83"/>
                  <a:pt x="82" y="83"/>
                  <a:pt x="82" y="83"/>
                </a:cubicBezTo>
                <a:cubicBezTo>
                  <a:pt x="86" y="82"/>
                  <a:pt x="86" y="82"/>
                  <a:pt x="86" y="82"/>
                </a:cubicBezTo>
                <a:cubicBezTo>
                  <a:pt x="88" y="82"/>
                  <a:pt x="88" y="82"/>
                  <a:pt x="88" y="82"/>
                </a:cubicBezTo>
                <a:cubicBezTo>
                  <a:pt x="88" y="83"/>
                  <a:pt x="88" y="83"/>
                  <a:pt x="88" y="83"/>
                </a:cubicBezTo>
                <a:cubicBezTo>
                  <a:pt x="90" y="82"/>
                  <a:pt x="90" y="82"/>
                  <a:pt x="90" y="82"/>
                </a:cubicBezTo>
                <a:lnTo>
                  <a:pt x="89" y="79"/>
                </a:lnTo>
                <a:close/>
              </a:path>
            </a:pathLst>
          </a:custGeom>
          <a:solidFill>
            <a:srgbClr val="00B050"/>
          </a:solidFill>
          <a:ln w="9525">
            <a:solidFill>
              <a:srgbClr val="FFFF00"/>
            </a:solidFill>
            <a:round/>
            <a:headEnd/>
            <a:tailEnd/>
          </a:ln>
        </p:spPr>
        <p:txBody>
          <a:bodyPr/>
          <a:lstStyle/>
          <a:p>
            <a:endParaRPr lang="ru-RU"/>
          </a:p>
        </p:txBody>
      </p:sp>
      <p:sp>
        <p:nvSpPr>
          <p:cNvPr id="18513" name="Freeform 1379"/>
          <p:cNvSpPr>
            <a:spLocks/>
          </p:cNvSpPr>
          <p:nvPr/>
        </p:nvSpPr>
        <p:spPr bwMode="auto">
          <a:xfrm>
            <a:off x="5056188" y="1408113"/>
            <a:ext cx="12700" cy="9525"/>
          </a:xfrm>
          <a:custGeom>
            <a:avLst/>
            <a:gdLst>
              <a:gd name="T0" fmla="*/ 0 w 18"/>
              <a:gd name="T1" fmla="*/ 0 h 12"/>
              <a:gd name="T2" fmla="*/ 0 w 18"/>
              <a:gd name="T3" fmla="*/ 2147483647 h 12"/>
              <a:gd name="T4" fmla="*/ 2147483647 w 18"/>
              <a:gd name="T5" fmla="*/ 2147483647 h 12"/>
              <a:gd name="T6" fmla="*/ 2147483647 w 18"/>
              <a:gd name="T7" fmla="*/ 2147483647 h 12"/>
              <a:gd name="T8" fmla="*/ 0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0"/>
                </a:moveTo>
                <a:lnTo>
                  <a:pt x="0" y="12"/>
                </a:lnTo>
                <a:lnTo>
                  <a:pt x="18" y="12"/>
                </a:lnTo>
                <a:lnTo>
                  <a:pt x="12" y="12"/>
                </a:lnTo>
                <a:lnTo>
                  <a:pt x="0" y="0"/>
                </a:lnTo>
                <a:close/>
              </a:path>
            </a:pathLst>
          </a:custGeom>
          <a:solidFill>
            <a:srgbClr val="00B050"/>
          </a:solidFill>
          <a:ln w="9525">
            <a:solidFill>
              <a:srgbClr val="FFFF00"/>
            </a:solidFill>
            <a:round/>
            <a:headEnd/>
            <a:tailEnd/>
          </a:ln>
        </p:spPr>
        <p:txBody>
          <a:bodyPr/>
          <a:lstStyle/>
          <a:p>
            <a:endParaRPr lang="ru-RU"/>
          </a:p>
        </p:txBody>
      </p:sp>
      <p:sp>
        <p:nvSpPr>
          <p:cNvPr id="18514" name="Rectangle 1380"/>
          <p:cNvSpPr>
            <a:spLocks noChangeArrowheads="1"/>
          </p:cNvSpPr>
          <p:nvPr/>
        </p:nvSpPr>
        <p:spPr bwMode="auto">
          <a:xfrm>
            <a:off x="4565650" y="1187450"/>
            <a:ext cx="4763" cy="1588"/>
          </a:xfrm>
          <a:prstGeom prst="rect">
            <a:avLst/>
          </a:prstGeom>
          <a:solidFill>
            <a:srgbClr val="00B050"/>
          </a:solidFill>
          <a:ln w="9525">
            <a:solidFill>
              <a:srgbClr val="FFFF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latin typeface="Calibri" panose="020F0502020204030204" pitchFamily="34" charset="0"/>
            </a:endParaRPr>
          </a:p>
        </p:txBody>
      </p:sp>
      <p:sp>
        <p:nvSpPr>
          <p:cNvPr id="18515" name="Freeform 1381"/>
          <p:cNvSpPr>
            <a:spLocks/>
          </p:cNvSpPr>
          <p:nvPr/>
        </p:nvSpPr>
        <p:spPr bwMode="auto">
          <a:xfrm>
            <a:off x="4462463" y="1182688"/>
            <a:ext cx="112712" cy="52387"/>
          </a:xfrm>
          <a:custGeom>
            <a:avLst/>
            <a:gdLst>
              <a:gd name="T0" fmla="*/ 2147483647 w 24"/>
              <a:gd name="T1" fmla="*/ 2147483647 h 11"/>
              <a:gd name="T2" fmla="*/ 2147483647 w 24"/>
              <a:gd name="T3" fmla="*/ 2147483647 h 11"/>
              <a:gd name="T4" fmla="*/ 2147483647 w 24"/>
              <a:gd name="T5" fmla="*/ 2147483647 h 11"/>
              <a:gd name="T6" fmla="*/ 2147483647 w 24"/>
              <a:gd name="T7" fmla="*/ 2147483647 h 11"/>
              <a:gd name="T8" fmla="*/ 2147483647 w 24"/>
              <a:gd name="T9" fmla="*/ 2147483647 h 11"/>
              <a:gd name="T10" fmla="*/ 2147483647 w 24"/>
              <a:gd name="T11" fmla="*/ 2147483647 h 11"/>
              <a:gd name="T12" fmla="*/ 2147483647 w 24"/>
              <a:gd name="T13" fmla="*/ 0 h 11"/>
              <a:gd name="T14" fmla="*/ 2147483647 w 24"/>
              <a:gd name="T15" fmla="*/ 2147483647 h 11"/>
              <a:gd name="T16" fmla="*/ 2147483647 w 24"/>
              <a:gd name="T17" fmla="*/ 2147483647 h 11"/>
              <a:gd name="T18" fmla="*/ 2147483647 w 24"/>
              <a:gd name="T19" fmla="*/ 2147483647 h 11"/>
              <a:gd name="T20" fmla="*/ 2147483647 w 24"/>
              <a:gd name="T21" fmla="*/ 2147483647 h 11"/>
              <a:gd name="T22" fmla="*/ 2147483647 w 24"/>
              <a:gd name="T23" fmla="*/ 2147483647 h 11"/>
              <a:gd name="T24" fmla="*/ 2147483647 w 24"/>
              <a:gd name="T25" fmla="*/ 2147483647 h 11"/>
              <a:gd name="T26" fmla="*/ 2147483647 w 24"/>
              <a:gd name="T27" fmla="*/ 2147483647 h 11"/>
              <a:gd name="T28" fmla="*/ 2147483647 w 24"/>
              <a:gd name="T29" fmla="*/ 2147483647 h 11"/>
              <a:gd name="T30" fmla="*/ 2147483647 w 24"/>
              <a:gd name="T31" fmla="*/ 2147483647 h 11"/>
              <a:gd name="T32" fmla="*/ 2147483647 w 24"/>
              <a:gd name="T33" fmla="*/ 2147483647 h 11"/>
              <a:gd name="T34" fmla="*/ 2147483647 w 24"/>
              <a:gd name="T35" fmla="*/ 2147483647 h 11"/>
              <a:gd name="T36" fmla="*/ 0 w 24"/>
              <a:gd name="T37" fmla="*/ 2147483647 h 11"/>
              <a:gd name="T38" fmla="*/ 2147483647 w 24"/>
              <a:gd name="T39" fmla="*/ 2147483647 h 11"/>
              <a:gd name="T40" fmla="*/ 2147483647 w 24"/>
              <a:gd name="T41" fmla="*/ 2147483647 h 11"/>
              <a:gd name="T42" fmla="*/ 2147483647 w 24"/>
              <a:gd name="T43" fmla="*/ 2147483647 h 11"/>
              <a:gd name="T44" fmla="*/ 2147483647 w 24"/>
              <a:gd name="T45" fmla="*/ 2147483647 h 11"/>
              <a:gd name="T46" fmla="*/ 2147483647 w 24"/>
              <a:gd name="T47" fmla="*/ 2147483647 h 11"/>
              <a:gd name="T48" fmla="*/ 2147483647 w 24"/>
              <a:gd name="T49" fmla="*/ 2147483647 h 11"/>
              <a:gd name="T50" fmla="*/ 2147483647 w 24"/>
              <a:gd name="T51" fmla="*/ 2147483647 h 11"/>
              <a:gd name="T52" fmla="*/ 2147483647 w 24"/>
              <a:gd name="T53" fmla="*/ 2147483647 h 11"/>
              <a:gd name="T54" fmla="*/ 2147483647 w 24"/>
              <a:gd name="T55" fmla="*/ 2147483647 h 11"/>
              <a:gd name="T56" fmla="*/ 2147483647 w 24"/>
              <a:gd name="T57" fmla="*/ 2147483647 h 11"/>
              <a:gd name="T58" fmla="*/ 2147483647 w 24"/>
              <a:gd name="T59" fmla="*/ 2147483647 h 1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
              <a:gd name="T91" fmla="*/ 0 h 11"/>
              <a:gd name="T92" fmla="*/ 24 w 24"/>
              <a:gd name="T93" fmla="*/ 11 h 1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 h="11">
                <a:moveTo>
                  <a:pt x="23" y="6"/>
                </a:moveTo>
                <a:cubicBezTo>
                  <a:pt x="24" y="4"/>
                  <a:pt x="24" y="4"/>
                  <a:pt x="24" y="4"/>
                </a:cubicBezTo>
                <a:cubicBezTo>
                  <a:pt x="24" y="4"/>
                  <a:pt x="24" y="4"/>
                  <a:pt x="24" y="4"/>
                </a:cubicBezTo>
                <a:cubicBezTo>
                  <a:pt x="23" y="2"/>
                  <a:pt x="23" y="2"/>
                  <a:pt x="23" y="2"/>
                </a:cubicBezTo>
                <a:cubicBezTo>
                  <a:pt x="23" y="1"/>
                  <a:pt x="23" y="1"/>
                  <a:pt x="23" y="1"/>
                </a:cubicBezTo>
                <a:cubicBezTo>
                  <a:pt x="22" y="1"/>
                  <a:pt x="22" y="1"/>
                  <a:pt x="22" y="1"/>
                </a:cubicBezTo>
                <a:cubicBezTo>
                  <a:pt x="18" y="0"/>
                  <a:pt x="18" y="0"/>
                  <a:pt x="18" y="0"/>
                </a:cubicBezTo>
                <a:cubicBezTo>
                  <a:pt x="17" y="1"/>
                  <a:pt x="17" y="1"/>
                  <a:pt x="17" y="1"/>
                </a:cubicBezTo>
                <a:cubicBezTo>
                  <a:pt x="14" y="1"/>
                  <a:pt x="14" y="1"/>
                  <a:pt x="14" y="1"/>
                </a:cubicBezTo>
                <a:cubicBezTo>
                  <a:pt x="13" y="2"/>
                  <a:pt x="13" y="2"/>
                  <a:pt x="13" y="2"/>
                </a:cubicBezTo>
                <a:cubicBezTo>
                  <a:pt x="11" y="3"/>
                  <a:pt x="11" y="3"/>
                  <a:pt x="11" y="3"/>
                </a:cubicBezTo>
                <a:cubicBezTo>
                  <a:pt x="12" y="5"/>
                  <a:pt x="12" y="5"/>
                  <a:pt x="12" y="5"/>
                </a:cubicBezTo>
                <a:cubicBezTo>
                  <a:pt x="12" y="5"/>
                  <a:pt x="12" y="6"/>
                  <a:pt x="11" y="6"/>
                </a:cubicBezTo>
                <a:cubicBezTo>
                  <a:pt x="11" y="6"/>
                  <a:pt x="10" y="6"/>
                  <a:pt x="10" y="6"/>
                </a:cubicBezTo>
                <a:cubicBezTo>
                  <a:pt x="6" y="7"/>
                  <a:pt x="6" y="7"/>
                  <a:pt x="6" y="7"/>
                </a:cubicBezTo>
                <a:cubicBezTo>
                  <a:pt x="4" y="7"/>
                  <a:pt x="4" y="7"/>
                  <a:pt x="4" y="7"/>
                </a:cubicBezTo>
                <a:cubicBezTo>
                  <a:pt x="4" y="7"/>
                  <a:pt x="2" y="8"/>
                  <a:pt x="2" y="7"/>
                </a:cubicBezTo>
                <a:cubicBezTo>
                  <a:pt x="2" y="7"/>
                  <a:pt x="1" y="7"/>
                  <a:pt x="1" y="7"/>
                </a:cubicBezTo>
                <a:cubicBezTo>
                  <a:pt x="0" y="7"/>
                  <a:pt x="0" y="7"/>
                  <a:pt x="0" y="7"/>
                </a:cubicBezTo>
                <a:cubicBezTo>
                  <a:pt x="1" y="8"/>
                  <a:pt x="1" y="8"/>
                  <a:pt x="1" y="8"/>
                </a:cubicBezTo>
                <a:cubicBezTo>
                  <a:pt x="3" y="10"/>
                  <a:pt x="3" y="10"/>
                  <a:pt x="3" y="10"/>
                </a:cubicBezTo>
                <a:cubicBezTo>
                  <a:pt x="4" y="11"/>
                  <a:pt x="4" y="11"/>
                  <a:pt x="4" y="11"/>
                </a:cubicBezTo>
                <a:cubicBezTo>
                  <a:pt x="5" y="10"/>
                  <a:pt x="5" y="10"/>
                  <a:pt x="5" y="10"/>
                </a:cubicBezTo>
                <a:cubicBezTo>
                  <a:pt x="9" y="10"/>
                  <a:pt x="9" y="10"/>
                  <a:pt x="9" y="10"/>
                </a:cubicBezTo>
                <a:cubicBezTo>
                  <a:pt x="13" y="11"/>
                  <a:pt x="13" y="11"/>
                  <a:pt x="13" y="11"/>
                </a:cubicBezTo>
                <a:cubicBezTo>
                  <a:pt x="14" y="11"/>
                  <a:pt x="14" y="11"/>
                  <a:pt x="14" y="11"/>
                </a:cubicBezTo>
                <a:cubicBezTo>
                  <a:pt x="18" y="11"/>
                  <a:pt x="18" y="11"/>
                  <a:pt x="18" y="11"/>
                </a:cubicBezTo>
                <a:cubicBezTo>
                  <a:pt x="21" y="9"/>
                  <a:pt x="21" y="9"/>
                  <a:pt x="21" y="9"/>
                </a:cubicBezTo>
                <a:cubicBezTo>
                  <a:pt x="22" y="9"/>
                  <a:pt x="22" y="9"/>
                  <a:pt x="22" y="9"/>
                </a:cubicBezTo>
                <a:lnTo>
                  <a:pt x="23" y="6"/>
                </a:lnTo>
                <a:close/>
              </a:path>
            </a:pathLst>
          </a:custGeom>
          <a:solidFill>
            <a:srgbClr val="00B050"/>
          </a:solidFill>
          <a:ln w="9525">
            <a:solidFill>
              <a:srgbClr val="FFFF00"/>
            </a:solidFill>
            <a:round/>
            <a:headEnd/>
            <a:tailEnd/>
          </a:ln>
        </p:spPr>
        <p:txBody>
          <a:bodyPr/>
          <a:lstStyle/>
          <a:p>
            <a:endParaRPr lang="ru-RU"/>
          </a:p>
        </p:txBody>
      </p:sp>
      <p:sp>
        <p:nvSpPr>
          <p:cNvPr id="18516" name="Freeform 1382"/>
          <p:cNvSpPr>
            <a:spLocks/>
          </p:cNvSpPr>
          <p:nvPr/>
        </p:nvSpPr>
        <p:spPr bwMode="auto">
          <a:xfrm>
            <a:off x="4254500" y="1131888"/>
            <a:ext cx="188913" cy="190500"/>
          </a:xfrm>
          <a:custGeom>
            <a:avLst/>
            <a:gdLst>
              <a:gd name="T0" fmla="*/ 2147483647 w 40"/>
              <a:gd name="T1" fmla="*/ 2147483647 h 41"/>
              <a:gd name="T2" fmla="*/ 2147483647 w 40"/>
              <a:gd name="T3" fmla="*/ 2147483647 h 41"/>
              <a:gd name="T4" fmla="*/ 2147483647 w 40"/>
              <a:gd name="T5" fmla="*/ 2147483647 h 41"/>
              <a:gd name="T6" fmla="*/ 2147483647 w 40"/>
              <a:gd name="T7" fmla="*/ 2147483647 h 41"/>
              <a:gd name="T8" fmla="*/ 2147483647 w 40"/>
              <a:gd name="T9" fmla="*/ 2147483647 h 41"/>
              <a:gd name="T10" fmla="*/ 2147483647 w 40"/>
              <a:gd name="T11" fmla="*/ 2147483647 h 41"/>
              <a:gd name="T12" fmla="*/ 2147483647 w 40"/>
              <a:gd name="T13" fmla="*/ 2147483647 h 41"/>
              <a:gd name="T14" fmla="*/ 2147483647 w 40"/>
              <a:gd name="T15" fmla="*/ 2147483647 h 41"/>
              <a:gd name="T16" fmla="*/ 2147483647 w 40"/>
              <a:gd name="T17" fmla="*/ 2147483647 h 41"/>
              <a:gd name="T18" fmla="*/ 2147483647 w 40"/>
              <a:gd name="T19" fmla="*/ 2147483647 h 41"/>
              <a:gd name="T20" fmla="*/ 2147483647 w 40"/>
              <a:gd name="T21" fmla="*/ 2147483647 h 41"/>
              <a:gd name="T22" fmla="*/ 2147483647 w 40"/>
              <a:gd name="T23" fmla="*/ 2147483647 h 41"/>
              <a:gd name="T24" fmla="*/ 2147483647 w 40"/>
              <a:gd name="T25" fmla="*/ 2147483647 h 41"/>
              <a:gd name="T26" fmla="*/ 2147483647 w 40"/>
              <a:gd name="T27" fmla="*/ 2147483647 h 41"/>
              <a:gd name="T28" fmla="*/ 2147483647 w 40"/>
              <a:gd name="T29" fmla="*/ 2147483647 h 41"/>
              <a:gd name="T30" fmla="*/ 2147483647 w 40"/>
              <a:gd name="T31" fmla="*/ 2147483647 h 41"/>
              <a:gd name="T32" fmla="*/ 2147483647 w 40"/>
              <a:gd name="T33" fmla="*/ 2147483647 h 41"/>
              <a:gd name="T34" fmla="*/ 2147483647 w 40"/>
              <a:gd name="T35" fmla="*/ 2147483647 h 41"/>
              <a:gd name="T36" fmla="*/ 2147483647 w 40"/>
              <a:gd name="T37" fmla="*/ 2147483647 h 41"/>
              <a:gd name="T38" fmla="*/ 2147483647 w 40"/>
              <a:gd name="T39" fmla="*/ 2147483647 h 41"/>
              <a:gd name="T40" fmla="*/ 2147483647 w 40"/>
              <a:gd name="T41" fmla="*/ 0 h 41"/>
              <a:gd name="T42" fmla="*/ 2147483647 w 40"/>
              <a:gd name="T43" fmla="*/ 2147483647 h 41"/>
              <a:gd name="T44" fmla="*/ 2147483647 w 40"/>
              <a:gd name="T45" fmla="*/ 2147483647 h 41"/>
              <a:gd name="T46" fmla="*/ 2147483647 w 40"/>
              <a:gd name="T47" fmla="*/ 2147483647 h 41"/>
              <a:gd name="T48" fmla="*/ 2147483647 w 40"/>
              <a:gd name="T49" fmla="*/ 2147483647 h 41"/>
              <a:gd name="T50" fmla="*/ 2147483647 w 40"/>
              <a:gd name="T51" fmla="*/ 2147483647 h 41"/>
              <a:gd name="T52" fmla="*/ 2147483647 w 40"/>
              <a:gd name="T53" fmla="*/ 2147483647 h 41"/>
              <a:gd name="T54" fmla="*/ 2147483647 w 40"/>
              <a:gd name="T55" fmla="*/ 2147483647 h 41"/>
              <a:gd name="T56" fmla="*/ 2147483647 w 40"/>
              <a:gd name="T57" fmla="*/ 2147483647 h 41"/>
              <a:gd name="T58" fmla="*/ 2147483647 w 40"/>
              <a:gd name="T59" fmla="*/ 2147483647 h 41"/>
              <a:gd name="T60" fmla="*/ 2147483647 w 40"/>
              <a:gd name="T61" fmla="*/ 2147483647 h 41"/>
              <a:gd name="T62" fmla="*/ 2147483647 w 40"/>
              <a:gd name="T63" fmla="*/ 2147483647 h 41"/>
              <a:gd name="T64" fmla="*/ 2147483647 w 40"/>
              <a:gd name="T65" fmla="*/ 2147483647 h 41"/>
              <a:gd name="T66" fmla="*/ 0 w 40"/>
              <a:gd name="T67" fmla="*/ 2147483647 h 41"/>
              <a:gd name="T68" fmla="*/ 0 w 40"/>
              <a:gd name="T69" fmla="*/ 2147483647 h 41"/>
              <a:gd name="T70" fmla="*/ 0 w 40"/>
              <a:gd name="T71" fmla="*/ 2147483647 h 41"/>
              <a:gd name="T72" fmla="*/ 2147483647 w 40"/>
              <a:gd name="T73" fmla="*/ 2147483647 h 41"/>
              <a:gd name="T74" fmla="*/ 2147483647 w 40"/>
              <a:gd name="T75" fmla="*/ 2147483647 h 41"/>
              <a:gd name="T76" fmla="*/ 2147483647 w 40"/>
              <a:gd name="T77" fmla="*/ 2147483647 h 41"/>
              <a:gd name="T78" fmla="*/ 2147483647 w 40"/>
              <a:gd name="T79" fmla="*/ 2147483647 h 41"/>
              <a:gd name="T80" fmla="*/ 2147483647 w 40"/>
              <a:gd name="T81" fmla="*/ 2147483647 h 41"/>
              <a:gd name="T82" fmla="*/ 2147483647 w 40"/>
              <a:gd name="T83" fmla="*/ 2147483647 h 41"/>
              <a:gd name="T84" fmla="*/ 2147483647 w 40"/>
              <a:gd name="T85" fmla="*/ 2147483647 h 41"/>
              <a:gd name="T86" fmla="*/ 2147483647 w 40"/>
              <a:gd name="T87" fmla="*/ 2147483647 h 41"/>
              <a:gd name="T88" fmla="*/ 2147483647 w 40"/>
              <a:gd name="T89" fmla="*/ 2147483647 h 41"/>
              <a:gd name="T90" fmla="*/ 2147483647 w 40"/>
              <a:gd name="T91" fmla="*/ 2147483647 h 41"/>
              <a:gd name="T92" fmla="*/ 2147483647 w 40"/>
              <a:gd name="T93" fmla="*/ 2147483647 h 41"/>
              <a:gd name="T94" fmla="*/ 2147483647 w 40"/>
              <a:gd name="T95" fmla="*/ 2147483647 h 41"/>
              <a:gd name="T96" fmla="*/ 2147483647 w 40"/>
              <a:gd name="T97" fmla="*/ 2147483647 h 41"/>
              <a:gd name="T98" fmla="*/ 2147483647 w 40"/>
              <a:gd name="T99" fmla="*/ 2147483647 h 41"/>
              <a:gd name="T100" fmla="*/ 2147483647 w 40"/>
              <a:gd name="T101" fmla="*/ 2147483647 h 41"/>
              <a:gd name="T102" fmla="*/ 2147483647 w 40"/>
              <a:gd name="T103" fmla="*/ 2147483647 h 41"/>
              <a:gd name="T104" fmla="*/ 2147483647 w 40"/>
              <a:gd name="T105" fmla="*/ 2147483647 h 41"/>
              <a:gd name="T106" fmla="*/ 2147483647 w 40"/>
              <a:gd name="T107" fmla="*/ 2147483647 h 41"/>
              <a:gd name="T108" fmla="*/ 2147483647 w 40"/>
              <a:gd name="T109" fmla="*/ 2147483647 h 41"/>
              <a:gd name="T110" fmla="*/ 2147483647 w 40"/>
              <a:gd name="T111" fmla="*/ 2147483647 h 41"/>
              <a:gd name="T112" fmla="*/ 2147483647 w 40"/>
              <a:gd name="T113" fmla="*/ 2147483647 h 41"/>
              <a:gd name="T114" fmla="*/ 2147483647 w 40"/>
              <a:gd name="T115" fmla="*/ 2147483647 h 41"/>
              <a:gd name="T116" fmla="*/ 2147483647 w 40"/>
              <a:gd name="T117" fmla="*/ 2147483647 h 41"/>
              <a:gd name="T118" fmla="*/ 2147483647 w 40"/>
              <a:gd name="T119" fmla="*/ 2147483647 h 4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0"/>
              <a:gd name="T181" fmla="*/ 0 h 41"/>
              <a:gd name="T182" fmla="*/ 40 w 40"/>
              <a:gd name="T183" fmla="*/ 41 h 4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0" h="41">
                <a:moveTo>
                  <a:pt x="36" y="29"/>
                </a:moveTo>
                <a:cubicBezTo>
                  <a:pt x="37" y="27"/>
                  <a:pt x="37" y="27"/>
                  <a:pt x="37" y="27"/>
                </a:cubicBezTo>
                <a:cubicBezTo>
                  <a:pt x="37" y="25"/>
                  <a:pt x="37" y="25"/>
                  <a:pt x="37" y="25"/>
                </a:cubicBezTo>
                <a:cubicBezTo>
                  <a:pt x="37" y="25"/>
                  <a:pt x="37" y="25"/>
                  <a:pt x="37" y="25"/>
                </a:cubicBezTo>
                <a:cubicBezTo>
                  <a:pt x="36" y="23"/>
                  <a:pt x="36" y="23"/>
                  <a:pt x="36" y="23"/>
                </a:cubicBezTo>
                <a:cubicBezTo>
                  <a:pt x="34" y="23"/>
                  <a:pt x="34" y="23"/>
                  <a:pt x="34" y="23"/>
                </a:cubicBezTo>
                <a:cubicBezTo>
                  <a:pt x="34" y="21"/>
                  <a:pt x="34" y="21"/>
                  <a:pt x="34" y="21"/>
                </a:cubicBezTo>
                <a:cubicBezTo>
                  <a:pt x="37" y="18"/>
                  <a:pt x="37" y="18"/>
                  <a:pt x="37" y="18"/>
                </a:cubicBezTo>
                <a:cubicBezTo>
                  <a:pt x="38" y="17"/>
                  <a:pt x="38" y="17"/>
                  <a:pt x="38" y="17"/>
                </a:cubicBezTo>
                <a:cubicBezTo>
                  <a:pt x="38" y="17"/>
                  <a:pt x="38" y="17"/>
                  <a:pt x="38" y="17"/>
                </a:cubicBezTo>
                <a:cubicBezTo>
                  <a:pt x="38" y="13"/>
                  <a:pt x="38" y="13"/>
                  <a:pt x="38" y="13"/>
                </a:cubicBezTo>
                <a:cubicBezTo>
                  <a:pt x="40" y="11"/>
                  <a:pt x="40" y="11"/>
                  <a:pt x="40" y="11"/>
                </a:cubicBezTo>
                <a:cubicBezTo>
                  <a:pt x="37" y="10"/>
                  <a:pt x="37" y="10"/>
                  <a:pt x="37" y="10"/>
                </a:cubicBezTo>
                <a:cubicBezTo>
                  <a:pt x="35" y="9"/>
                  <a:pt x="35" y="9"/>
                  <a:pt x="35" y="9"/>
                </a:cubicBezTo>
                <a:cubicBezTo>
                  <a:pt x="32" y="8"/>
                  <a:pt x="32" y="8"/>
                  <a:pt x="32" y="8"/>
                </a:cubicBezTo>
                <a:cubicBezTo>
                  <a:pt x="31" y="7"/>
                  <a:pt x="31" y="7"/>
                  <a:pt x="31" y="7"/>
                </a:cubicBezTo>
                <a:cubicBezTo>
                  <a:pt x="29" y="6"/>
                  <a:pt x="29" y="6"/>
                  <a:pt x="29" y="6"/>
                </a:cubicBezTo>
                <a:cubicBezTo>
                  <a:pt x="27" y="5"/>
                  <a:pt x="27" y="5"/>
                  <a:pt x="27" y="5"/>
                </a:cubicBezTo>
                <a:cubicBezTo>
                  <a:pt x="26" y="3"/>
                  <a:pt x="26" y="3"/>
                  <a:pt x="26" y="3"/>
                </a:cubicBezTo>
                <a:cubicBezTo>
                  <a:pt x="24" y="2"/>
                  <a:pt x="24" y="2"/>
                  <a:pt x="24" y="2"/>
                </a:cubicBezTo>
                <a:cubicBezTo>
                  <a:pt x="23" y="0"/>
                  <a:pt x="23" y="0"/>
                  <a:pt x="23" y="0"/>
                </a:cubicBezTo>
                <a:cubicBezTo>
                  <a:pt x="21" y="1"/>
                  <a:pt x="21" y="1"/>
                  <a:pt x="21" y="1"/>
                </a:cubicBezTo>
                <a:cubicBezTo>
                  <a:pt x="19" y="5"/>
                  <a:pt x="19" y="5"/>
                  <a:pt x="19" y="5"/>
                </a:cubicBezTo>
                <a:cubicBezTo>
                  <a:pt x="18" y="6"/>
                  <a:pt x="18" y="6"/>
                  <a:pt x="18" y="6"/>
                </a:cubicBezTo>
                <a:cubicBezTo>
                  <a:pt x="16" y="9"/>
                  <a:pt x="16" y="9"/>
                  <a:pt x="16" y="9"/>
                </a:cubicBezTo>
                <a:cubicBezTo>
                  <a:pt x="12" y="9"/>
                  <a:pt x="12" y="9"/>
                  <a:pt x="12" y="9"/>
                </a:cubicBezTo>
                <a:cubicBezTo>
                  <a:pt x="11" y="8"/>
                  <a:pt x="11" y="8"/>
                  <a:pt x="11" y="8"/>
                </a:cubicBezTo>
                <a:cubicBezTo>
                  <a:pt x="9" y="8"/>
                  <a:pt x="9" y="8"/>
                  <a:pt x="9" y="8"/>
                </a:cubicBezTo>
                <a:cubicBezTo>
                  <a:pt x="9" y="10"/>
                  <a:pt x="9" y="10"/>
                  <a:pt x="9" y="10"/>
                </a:cubicBezTo>
                <a:cubicBezTo>
                  <a:pt x="10" y="12"/>
                  <a:pt x="10" y="12"/>
                  <a:pt x="10" y="12"/>
                </a:cubicBezTo>
                <a:cubicBezTo>
                  <a:pt x="7" y="12"/>
                  <a:pt x="7" y="12"/>
                  <a:pt x="7" y="12"/>
                </a:cubicBezTo>
                <a:cubicBezTo>
                  <a:pt x="6" y="12"/>
                  <a:pt x="6" y="12"/>
                  <a:pt x="6" y="12"/>
                </a:cubicBezTo>
                <a:cubicBezTo>
                  <a:pt x="3" y="12"/>
                  <a:pt x="3" y="12"/>
                  <a:pt x="3" y="12"/>
                </a:cubicBezTo>
                <a:cubicBezTo>
                  <a:pt x="0" y="13"/>
                  <a:pt x="0" y="13"/>
                  <a:pt x="0" y="13"/>
                </a:cubicBezTo>
                <a:cubicBezTo>
                  <a:pt x="0" y="14"/>
                  <a:pt x="0" y="14"/>
                  <a:pt x="0" y="14"/>
                </a:cubicBezTo>
                <a:cubicBezTo>
                  <a:pt x="0" y="16"/>
                  <a:pt x="0" y="16"/>
                  <a:pt x="0" y="16"/>
                </a:cubicBezTo>
                <a:cubicBezTo>
                  <a:pt x="4" y="18"/>
                  <a:pt x="4" y="18"/>
                  <a:pt x="4" y="18"/>
                </a:cubicBezTo>
                <a:cubicBezTo>
                  <a:pt x="7" y="18"/>
                  <a:pt x="7" y="18"/>
                  <a:pt x="7" y="18"/>
                </a:cubicBezTo>
                <a:cubicBezTo>
                  <a:pt x="8" y="19"/>
                  <a:pt x="8" y="19"/>
                  <a:pt x="8" y="19"/>
                </a:cubicBezTo>
                <a:cubicBezTo>
                  <a:pt x="8" y="20"/>
                  <a:pt x="8" y="20"/>
                  <a:pt x="8" y="20"/>
                </a:cubicBezTo>
                <a:cubicBezTo>
                  <a:pt x="9" y="22"/>
                  <a:pt x="9" y="22"/>
                  <a:pt x="9" y="22"/>
                </a:cubicBezTo>
                <a:cubicBezTo>
                  <a:pt x="10" y="25"/>
                  <a:pt x="10" y="25"/>
                  <a:pt x="10" y="25"/>
                </a:cubicBezTo>
                <a:cubicBezTo>
                  <a:pt x="11" y="26"/>
                  <a:pt x="11" y="26"/>
                  <a:pt x="11" y="26"/>
                </a:cubicBezTo>
                <a:cubicBezTo>
                  <a:pt x="11" y="29"/>
                  <a:pt x="11" y="29"/>
                  <a:pt x="11" y="29"/>
                </a:cubicBezTo>
                <a:cubicBezTo>
                  <a:pt x="10" y="37"/>
                  <a:pt x="10" y="37"/>
                  <a:pt x="10" y="37"/>
                </a:cubicBezTo>
                <a:cubicBezTo>
                  <a:pt x="10" y="37"/>
                  <a:pt x="10" y="37"/>
                  <a:pt x="10" y="37"/>
                </a:cubicBezTo>
                <a:cubicBezTo>
                  <a:pt x="11" y="39"/>
                  <a:pt x="11" y="39"/>
                  <a:pt x="11" y="39"/>
                </a:cubicBezTo>
                <a:cubicBezTo>
                  <a:pt x="12" y="39"/>
                  <a:pt x="12" y="39"/>
                  <a:pt x="12" y="39"/>
                </a:cubicBezTo>
                <a:cubicBezTo>
                  <a:pt x="14" y="39"/>
                  <a:pt x="14" y="39"/>
                  <a:pt x="14" y="39"/>
                </a:cubicBezTo>
                <a:cubicBezTo>
                  <a:pt x="14" y="39"/>
                  <a:pt x="17" y="40"/>
                  <a:pt x="17" y="40"/>
                </a:cubicBezTo>
                <a:cubicBezTo>
                  <a:pt x="18" y="40"/>
                  <a:pt x="19" y="40"/>
                  <a:pt x="19" y="40"/>
                </a:cubicBezTo>
                <a:cubicBezTo>
                  <a:pt x="22" y="41"/>
                  <a:pt x="22" y="41"/>
                  <a:pt x="22" y="41"/>
                </a:cubicBezTo>
                <a:cubicBezTo>
                  <a:pt x="24" y="41"/>
                  <a:pt x="24" y="41"/>
                  <a:pt x="24" y="41"/>
                </a:cubicBezTo>
                <a:cubicBezTo>
                  <a:pt x="25" y="38"/>
                  <a:pt x="25" y="38"/>
                  <a:pt x="25" y="38"/>
                </a:cubicBezTo>
                <a:cubicBezTo>
                  <a:pt x="28" y="37"/>
                  <a:pt x="28" y="37"/>
                  <a:pt x="28" y="37"/>
                </a:cubicBezTo>
                <a:cubicBezTo>
                  <a:pt x="32" y="38"/>
                  <a:pt x="32" y="38"/>
                  <a:pt x="32" y="38"/>
                </a:cubicBezTo>
                <a:cubicBezTo>
                  <a:pt x="38" y="34"/>
                  <a:pt x="38" y="34"/>
                  <a:pt x="38" y="34"/>
                </a:cubicBezTo>
                <a:cubicBezTo>
                  <a:pt x="39" y="34"/>
                  <a:pt x="39" y="34"/>
                  <a:pt x="39" y="34"/>
                </a:cubicBezTo>
                <a:cubicBezTo>
                  <a:pt x="37" y="32"/>
                  <a:pt x="37" y="32"/>
                  <a:pt x="37" y="32"/>
                </a:cubicBezTo>
                <a:lnTo>
                  <a:pt x="36" y="29"/>
                </a:lnTo>
                <a:close/>
              </a:path>
            </a:pathLst>
          </a:custGeom>
          <a:solidFill>
            <a:srgbClr val="00B050"/>
          </a:solidFill>
          <a:ln w="9525">
            <a:solidFill>
              <a:srgbClr val="FFFF00"/>
            </a:solidFill>
            <a:round/>
            <a:headEnd/>
            <a:tailEnd/>
          </a:ln>
        </p:spPr>
        <p:txBody>
          <a:bodyPr/>
          <a:lstStyle/>
          <a:p>
            <a:endParaRPr lang="ru-RU"/>
          </a:p>
        </p:txBody>
      </p:sp>
      <p:sp>
        <p:nvSpPr>
          <p:cNvPr id="18517" name="Freeform 1383"/>
          <p:cNvSpPr>
            <a:spLocks/>
          </p:cNvSpPr>
          <p:nvPr/>
        </p:nvSpPr>
        <p:spPr bwMode="auto">
          <a:xfrm>
            <a:off x="4424363" y="1230313"/>
            <a:ext cx="174625" cy="176212"/>
          </a:xfrm>
          <a:custGeom>
            <a:avLst/>
            <a:gdLst>
              <a:gd name="T0" fmla="*/ 2147483647 w 154"/>
              <a:gd name="T1" fmla="*/ 2147483647 h 154"/>
              <a:gd name="T2" fmla="*/ 2147483647 w 154"/>
              <a:gd name="T3" fmla="*/ 0 h 154"/>
              <a:gd name="T4" fmla="*/ 2147483647 w 154"/>
              <a:gd name="T5" fmla="*/ 0 h 154"/>
              <a:gd name="T6" fmla="*/ 2147483647 w 154"/>
              <a:gd name="T7" fmla="*/ 2147483647 h 154"/>
              <a:gd name="T8" fmla="*/ 2147483647 w 154"/>
              <a:gd name="T9" fmla="*/ 2147483647 h 154"/>
              <a:gd name="T10" fmla="*/ 2147483647 w 154"/>
              <a:gd name="T11" fmla="*/ 2147483647 h 154"/>
              <a:gd name="T12" fmla="*/ 2147483647 w 154"/>
              <a:gd name="T13" fmla="*/ 2147483647 h 154"/>
              <a:gd name="T14" fmla="*/ 2147483647 w 154"/>
              <a:gd name="T15" fmla="*/ 2147483647 h 154"/>
              <a:gd name="T16" fmla="*/ 2147483647 w 154"/>
              <a:gd name="T17" fmla="*/ 2147483647 h 154"/>
              <a:gd name="T18" fmla="*/ 2147483647 w 154"/>
              <a:gd name="T19" fmla="*/ 2147483647 h 154"/>
              <a:gd name="T20" fmla="*/ 2147483647 w 154"/>
              <a:gd name="T21" fmla="*/ 2147483647 h 154"/>
              <a:gd name="T22" fmla="*/ 0 w 154"/>
              <a:gd name="T23" fmla="*/ 2147483647 h 154"/>
              <a:gd name="T24" fmla="*/ 2147483647 w 154"/>
              <a:gd name="T25" fmla="*/ 2147483647 h 154"/>
              <a:gd name="T26" fmla="*/ 2147483647 w 154"/>
              <a:gd name="T27" fmla="*/ 2147483647 h 154"/>
              <a:gd name="T28" fmla="*/ 2147483647 w 154"/>
              <a:gd name="T29" fmla="*/ 2147483647 h 154"/>
              <a:gd name="T30" fmla="*/ 2147483647 w 154"/>
              <a:gd name="T31" fmla="*/ 2147483647 h 154"/>
              <a:gd name="T32" fmla="*/ 2147483647 w 154"/>
              <a:gd name="T33" fmla="*/ 2147483647 h 154"/>
              <a:gd name="T34" fmla="*/ 2147483647 w 154"/>
              <a:gd name="T35" fmla="*/ 2147483647 h 154"/>
              <a:gd name="T36" fmla="*/ 2147483647 w 154"/>
              <a:gd name="T37" fmla="*/ 2147483647 h 154"/>
              <a:gd name="T38" fmla="*/ 2147483647 w 154"/>
              <a:gd name="T39" fmla="*/ 2147483647 h 154"/>
              <a:gd name="T40" fmla="*/ 2147483647 w 154"/>
              <a:gd name="T41" fmla="*/ 2147483647 h 154"/>
              <a:gd name="T42" fmla="*/ 2147483647 w 154"/>
              <a:gd name="T43" fmla="*/ 2147483647 h 154"/>
              <a:gd name="T44" fmla="*/ 2147483647 w 154"/>
              <a:gd name="T45" fmla="*/ 2147483647 h 154"/>
              <a:gd name="T46" fmla="*/ 2147483647 w 154"/>
              <a:gd name="T47" fmla="*/ 2147483647 h 154"/>
              <a:gd name="T48" fmla="*/ 2147483647 w 154"/>
              <a:gd name="T49" fmla="*/ 2147483647 h 154"/>
              <a:gd name="T50" fmla="*/ 2147483647 w 154"/>
              <a:gd name="T51" fmla="*/ 2147483647 h 154"/>
              <a:gd name="T52" fmla="*/ 2147483647 w 154"/>
              <a:gd name="T53" fmla="*/ 2147483647 h 154"/>
              <a:gd name="T54" fmla="*/ 2147483647 w 154"/>
              <a:gd name="T55" fmla="*/ 2147483647 h 154"/>
              <a:gd name="T56" fmla="*/ 2147483647 w 154"/>
              <a:gd name="T57" fmla="*/ 2147483647 h 154"/>
              <a:gd name="T58" fmla="*/ 2147483647 w 154"/>
              <a:gd name="T59" fmla="*/ 2147483647 h 154"/>
              <a:gd name="T60" fmla="*/ 2147483647 w 154"/>
              <a:gd name="T61" fmla="*/ 2147483647 h 154"/>
              <a:gd name="T62" fmla="*/ 2147483647 w 154"/>
              <a:gd name="T63" fmla="*/ 2147483647 h 154"/>
              <a:gd name="T64" fmla="*/ 2147483647 w 154"/>
              <a:gd name="T65" fmla="*/ 2147483647 h 154"/>
              <a:gd name="T66" fmla="*/ 2147483647 w 154"/>
              <a:gd name="T67" fmla="*/ 2147483647 h 1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4"/>
              <a:gd name="T103" fmla="*/ 0 h 154"/>
              <a:gd name="T104" fmla="*/ 154 w 154"/>
              <a:gd name="T105" fmla="*/ 154 h 1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4" h="154">
                <a:moveTo>
                  <a:pt x="87" y="4"/>
                </a:moveTo>
                <a:lnTo>
                  <a:pt x="71" y="0"/>
                </a:lnTo>
                <a:lnTo>
                  <a:pt x="54" y="0"/>
                </a:lnTo>
                <a:lnTo>
                  <a:pt x="50" y="4"/>
                </a:lnTo>
                <a:lnTo>
                  <a:pt x="46" y="4"/>
                </a:lnTo>
                <a:lnTo>
                  <a:pt x="37" y="8"/>
                </a:lnTo>
                <a:lnTo>
                  <a:pt x="25" y="12"/>
                </a:lnTo>
                <a:lnTo>
                  <a:pt x="21" y="8"/>
                </a:lnTo>
                <a:lnTo>
                  <a:pt x="8" y="16"/>
                </a:lnTo>
                <a:lnTo>
                  <a:pt x="4" y="16"/>
                </a:lnTo>
                <a:lnTo>
                  <a:pt x="4" y="25"/>
                </a:lnTo>
                <a:lnTo>
                  <a:pt x="0" y="33"/>
                </a:lnTo>
                <a:lnTo>
                  <a:pt x="4" y="45"/>
                </a:lnTo>
                <a:lnTo>
                  <a:pt x="12" y="54"/>
                </a:lnTo>
                <a:lnTo>
                  <a:pt x="21" y="45"/>
                </a:lnTo>
                <a:lnTo>
                  <a:pt x="42" y="54"/>
                </a:lnTo>
                <a:lnTo>
                  <a:pt x="54" y="78"/>
                </a:lnTo>
                <a:lnTo>
                  <a:pt x="67" y="95"/>
                </a:lnTo>
                <a:lnTo>
                  <a:pt x="96" y="112"/>
                </a:lnTo>
                <a:lnTo>
                  <a:pt x="114" y="126"/>
                </a:lnTo>
                <a:lnTo>
                  <a:pt x="106" y="154"/>
                </a:lnTo>
                <a:lnTo>
                  <a:pt x="133" y="133"/>
                </a:lnTo>
                <a:lnTo>
                  <a:pt x="133" y="120"/>
                </a:lnTo>
                <a:lnTo>
                  <a:pt x="146" y="124"/>
                </a:lnTo>
                <a:lnTo>
                  <a:pt x="154" y="124"/>
                </a:lnTo>
                <a:lnTo>
                  <a:pt x="133" y="104"/>
                </a:lnTo>
                <a:lnTo>
                  <a:pt x="117" y="91"/>
                </a:lnTo>
                <a:lnTo>
                  <a:pt x="104" y="87"/>
                </a:lnTo>
                <a:lnTo>
                  <a:pt x="87" y="58"/>
                </a:lnTo>
                <a:lnTo>
                  <a:pt x="79" y="41"/>
                </a:lnTo>
                <a:lnTo>
                  <a:pt x="83" y="25"/>
                </a:lnTo>
                <a:lnTo>
                  <a:pt x="87" y="25"/>
                </a:lnTo>
                <a:lnTo>
                  <a:pt x="87" y="16"/>
                </a:lnTo>
                <a:lnTo>
                  <a:pt x="87" y="4"/>
                </a:lnTo>
                <a:close/>
              </a:path>
            </a:pathLst>
          </a:custGeom>
          <a:solidFill>
            <a:srgbClr val="00B050"/>
          </a:solidFill>
          <a:ln w="9525">
            <a:solidFill>
              <a:srgbClr val="FFFF00"/>
            </a:solidFill>
            <a:round/>
            <a:headEnd/>
            <a:tailEnd/>
          </a:ln>
        </p:spPr>
        <p:txBody>
          <a:bodyPr/>
          <a:lstStyle/>
          <a:p>
            <a:endParaRPr lang="ru-RU"/>
          </a:p>
        </p:txBody>
      </p:sp>
      <p:sp>
        <p:nvSpPr>
          <p:cNvPr id="18518" name="Freeform 1384"/>
          <p:cNvSpPr>
            <a:spLocks/>
          </p:cNvSpPr>
          <p:nvPr/>
        </p:nvSpPr>
        <p:spPr bwMode="auto">
          <a:xfrm>
            <a:off x="4406900" y="1038225"/>
            <a:ext cx="134938" cy="182563"/>
          </a:xfrm>
          <a:custGeom>
            <a:avLst/>
            <a:gdLst>
              <a:gd name="T0" fmla="*/ 2147483647 w 29"/>
              <a:gd name="T1" fmla="*/ 2147483647 h 39"/>
              <a:gd name="T2" fmla="*/ 2147483647 w 29"/>
              <a:gd name="T3" fmla="*/ 2147483647 h 39"/>
              <a:gd name="T4" fmla="*/ 2147483647 w 29"/>
              <a:gd name="T5" fmla="*/ 2147483647 h 39"/>
              <a:gd name="T6" fmla="*/ 2147483647 w 29"/>
              <a:gd name="T7" fmla="*/ 2147483647 h 39"/>
              <a:gd name="T8" fmla="*/ 2147483647 w 29"/>
              <a:gd name="T9" fmla="*/ 2147483647 h 39"/>
              <a:gd name="T10" fmla="*/ 2147483647 w 29"/>
              <a:gd name="T11" fmla="*/ 2147483647 h 39"/>
              <a:gd name="T12" fmla="*/ 2147483647 w 29"/>
              <a:gd name="T13" fmla="*/ 2147483647 h 39"/>
              <a:gd name="T14" fmla="*/ 2147483647 w 29"/>
              <a:gd name="T15" fmla="*/ 2147483647 h 39"/>
              <a:gd name="T16" fmla="*/ 2147483647 w 29"/>
              <a:gd name="T17" fmla="*/ 2147483647 h 39"/>
              <a:gd name="T18" fmla="*/ 0 w 29"/>
              <a:gd name="T19" fmla="*/ 2147483647 h 39"/>
              <a:gd name="T20" fmla="*/ 2147483647 w 29"/>
              <a:gd name="T21" fmla="*/ 2147483647 h 39"/>
              <a:gd name="T22" fmla="*/ 2147483647 w 29"/>
              <a:gd name="T23" fmla="*/ 2147483647 h 39"/>
              <a:gd name="T24" fmla="*/ 2147483647 w 29"/>
              <a:gd name="T25" fmla="*/ 2147483647 h 39"/>
              <a:gd name="T26" fmla="*/ 2147483647 w 29"/>
              <a:gd name="T27" fmla="*/ 2147483647 h 39"/>
              <a:gd name="T28" fmla="*/ 2147483647 w 29"/>
              <a:gd name="T29" fmla="*/ 2147483647 h 39"/>
              <a:gd name="T30" fmla="*/ 2147483647 w 29"/>
              <a:gd name="T31" fmla="*/ 2147483647 h 39"/>
              <a:gd name="T32" fmla="*/ 2147483647 w 29"/>
              <a:gd name="T33" fmla="*/ 2147483647 h 39"/>
              <a:gd name="T34" fmla="*/ 2147483647 w 29"/>
              <a:gd name="T35" fmla="*/ 2147483647 h 39"/>
              <a:gd name="T36" fmla="*/ 2147483647 w 29"/>
              <a:gd name="T37" fmla="*/ 2147483647 h 39"/>
              <a:gd name="T38" fmla="*/ 2147483647 w 29"/>
              <a:gd name="T39" fmla="*/ 2147483647 h 39"/>
              <a:gd name="T40" fmla="*/ 2147483647 w 29"/>
              <a:gd name="T41" fmla="*/ 2147483647 h 39"/>
              <a:gd name="T42" fmla="*/ 2147483647 w 29"/>
              <a:gd name="T43" fmla="*/ 2147483647 h 39"/>
              <a:gd name="T44" fmla="*/ 2147483647 w 29"/>
              <a:gd name="T45" fmla="*/ 2147483647 h 39"/>
              <a:gd name="T46" fmla="*/ 2147483647 w 29"/>
              <a:gd name="T47" fmla="*/ 2147483647 h 39"/>
              <a:gd name="T48" fmla="*/ 2147483647 w 29"/>
              <a:gd name="T49" fmla="*/ 2147483647 h 39"/>
              <a:gd name="T50" fmla="*/ 2147483647 w 29"/>
              <a:gd name="T51" fmla="*/ 2147483647 h 39"/>
              <a:gd name="T52" fmla="*/ 2147483647 w 29"/>
              <a:gd name="T53" fmla="*/ 2147483647 h 39"/>
              <a:gd name="T54" fmla="*/ 2147483647 w 29"/>
              <a:gd name="T55" fmla="*/ 2147483647 h 39"/>
              <a:gd name="T56" fmla="*/ 2147483647 w 29"/>
              <a:gd name="T57" fmla="*/ 2147483647 h 39"/>
              <a:gd name="T58" fmla="*/ 2147483647 w 29"/>
              <a:gd name="T59" fmla="*/ 2147483647 h 39"/>
              <a:gd name="T60" fmla="*/ 2147483647 w 29"/>
              <a:gd name="T61" fmla="*/ 2147483647 h 39"/>
              <a:gd name="T62" fmla="*/ 2147483647 w 29"/>
              <a:gd name="T63" fmla="*/ 2147483647 h 39"/>
              <a:gd name="T64" fmla="*/ 2147483647 w 29"/>
              <a:gd name="T65" fmla="*/ 2147483647 h 39"/>
              <a:gd name="T66" fmla="*/ 2147483647 w 29"/>
              <a:gd name="T67" fmla="*/ 2147483647 h 39"/>
              <a:gd name="T68" fmla="*/ 2147483647 w 29"/>
              <a:gd name="T69" fmla="*/ 2147483647 h 39"/>
              <a:gd name="T70" fmla="*/ 2147483647 w 29"/>
              <a:gd name="T71" fmla="*/ 2147483647 h 39"/>
              <a:gd name="T72" fmla="*/ 2147483647 w 29"/>
              <a:gd name="T73" fmla="*/ 2147483647 h 39"/>
              <a:gd name="T74" fmla="*/ 2147483647 w 29"/>
              <a:gd name="T75" fmla="*/ 2147483647 h 39"/>
              <a:gd name="T76" fmla="*/ 2147483647 w 29"/>
              <a:gd name="T77" fmla="*/ 2147483647 h 39"/>
              <a:gd name="T78" fmla="*/ 2147483647 w 29"/>
              <a:gd name="T79" fmla="*/ 2147483647 h 39"/>
              <a:gd name="T80" fmla="*/ 2147483647 w 29"/>
              <a:gd name="T81" fmla="*/ 2147483647 h 39"/>
              <a:gd name="T82" fmla="*/ 2147483647 w 29"/>
              <a:gd name="T83" fmla="*/ 2147483647 h 39"/>
              <a:gd name="T84" fmla="*/ 2147483647 w 29"/>
              <a:gd name="T85" fmla="*/ 2147483647 h 39"/>
              <a:gd name="T86" fmla="*/ 2147483647 w 29"/>
              <a:gd name="T87" fmla="*/ 2147483647 h 39"/>
              <a:gd name="T88" fmla="*/ 2147483647 w 29"/>
              <a:gd name="T89" fmla="*/ 2147483647 h 39"/>
              <a:gd name="T90" fmla="*/ 2147483647 w 29"/>
              <a:gd name="T91" fmla="*/ 2147483647 h 39"/>
              <a:gd name="T92" fmla="*/ 2147483647 w 29"/>
              <a:gd name="T93" fmla="*/ 2147483647 h 39"/>
              <a:gd name="T94" fmla="*/ 2147483647 w 29"/>
              <a:gd name="T95" fmla="*/ 2147483647 h 39"/>
              <a:gd name="T96" fmla="*/ 2147483647 w 29"/>
              <a:gd name="T97" fmla="*/ 2147483647 h 39"/>
              <a:gd name="T98" fmla="*/ 2147483647 w 29"/>
              <a:gd name="T99" fmla="*/ 2147483647 h 39"/>
              <a:gd name="T100" fmla="*/ 2147483647 w 29"/>
              <a:gd name="T101" fmla="*/ 2147483647 h 39"/>
              <a:gd name="T102" fmla="*/ 2147483647 w 29"/>
              <a:gd name="T103" fmla="*/ 0 h 39"/>
              <a:gd name="T104" fmla="*/ 2147483647 w 29"/>
              <a:gd name="T105" fmla="*/ 2147483647 h 39"/>
              <a:gd name="T106" fmla="*/ 2147483647 w 29"/>
              <a:gd name="T107" fmla="*/ 2147483647 h 39"/>
              <a:gd name="T108" fmla="*/ 2147483647 w 29"/>
              <a:gd name="T109" fmla="*/ 2147483647 h 39"/>
              <a:gd name="T110" fmla="*/ 2147483647 w 29"/>
              <a:gd name="T111" fmla="*/ 2147483647 h 39"/>
              <a:gd name="T112" fmla="*/ 2147483647 w 29"/>
              <a:gd name="T113" fmla="*/ 2147483647 h 39"/>
              <a:gd name="T114" fmla="*/ 2147483647 w 29"/>
              <a:gd name="T115" fmla="*/ 2147483647 h 39"/>
              <a:gd name="T116" fmla="*/ 2147483647 w 29"/>
              <a:gd name="T117" fmla="*/ 2147483647 h 39"/>
              <a:gd name="T118" fmla="*/ 2147483647 w 29"/>
              <a:gd name="T119" fmla="*/ 2147483647 h 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
              <a:gd name="T181" fmla="*/ 0 h 39"/>
              <a:gd name="T182" fmla="*/ 29 w 29"/>
              <a:gd name="T183" fmla="*/ 39 h 3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 h="39">
                <a:moveTo>
                  <a:pt x="5" y="10"/>
                </a:moveTo>
                <a:cubicBezTo>
                  <a:pt x="4" y="12"/>
                  <a:pt x="4" y="12"/>
                  <a:pt x="4" y="12"/>
                </a:cubicBezTo>
                <a:cubicBezTo>
                  <a:pt x="4" y="15"/>
                  <a:pt x="4" y="15"/>
                  <a:pt x="4" y="15"/>
                </a:cubicBezTo>
                <a:cubicBezTo>
                  <a:pt x="2" y="17"/>
                  <a:pt x="2" y="17"/>
                  <a:pt x="2" y="17"/>
                </a:cubicBezTo>
                <a:cubicBezTo>
                  <a:pt x="2" y="20"/>
                  <a:pt x="2" y="20"/>
                  <a:pt x="2" y="20"/>
                </a:cubicBezTo>
                <a:cubicBezTo>
                  <a:pt x="1" y="22"/>
                  <a:pt x="1" y="22"/>
                  <a:pt x="1" y="22"/>
                </a:cubicBezTo>
                <a:cubicBezTo>
                  <a:pt x="1" y="22"/>
                  <a:pt x="1" y="22"/>
                  <a:pt x="1" y="22"/>
                </a:cubicBezTo>
                <a:cubicBezTo>
                  <a:pt x="2" y="24"/>
                  <a:pt x="2" y="24"/>
                  <a:pt x="2" y="24"/>
                </a:cubicBezTo>
                <a:cubicBezTo>
                  <a:pt x="1" y="26"/>
                  <a:pt x="1" y="26"/>
                  <a:pt x="1" y="26"/>
                </a:cubicBezTo>
                <a:cubicBezTo>
                  <a:pt x="0" y="28"/>
                  <a:pt x="0" y="28"/>
                  <a:pt x="0" y="28"/>
                </a:cubicBezTo>
                <a:cubicBezTo>
                  <a:pt x="3" y="29"/>
                  <a:pt x="3" y="29"/>
                  <a:pt x="3" y="29"/>
                </a:cubicBezTo>
                <a:cubicBezTo>
                  <a:pt x="5" y="30"/>
                  <a:pt x="5" y="30"/>
                  <a:pt x="5" y="30"/>
                </a:cubicBezTo>
                <a:cubicBezTo>
                  <a:pt x="8" y="31"/>
                  <a:pt x="8" y="31"/>
                  <a:pt x="8" y="31"/>
                </a:cubicBezTo>
                <a:cubicBezTo>
                  <a:pt x="6" y="33"/>
                  <a:pt x="6" y="33"/>
                  <a:pt x="6" y="33"/>
                </a:cubicBezTo>
                <a:cubicBezTo>
                  <a:pt x="6" y="37"/>
                  <a:pt x="6" y="37"/>
                  <a:pt x="6" y="37"/>
                </a:cubicBezTo>
                <a:cubicBezTo>
                  <a:pt x="7" y="38"/>
                  <a:pt x="7" y="38"/>
                  <a:pt x="7" y="38"/>
                </a:cubicBezTo>
                <a:cubicBezTo>
                  <a:pt x="10" y="37"/>
                  <a:pt x="10" y="37"/>
                  <a:pt x="10" y="37"/>
                </a:cubicBezTo>
                <a:cubicBezTo>
                  <a:pt x="12" y="38"/>
                  <a:pt x="12" y="38"/>
                  <a:pt x="12" y="38"/>
                </a:cubicBezTo>
                <a:cubicBezTo>
                  <a:pt x="13" y="38"/>
                  <a:pt x="13" y="38"/>
                  <a:pt x="13" y="38"/>
                </a:cubicBezTo>
                <a:cubicBezTo>
                  <a:pt x="13" y="38"/>
                  <a:pt x="14" y="38"/>
                  <a:pt x="14" y="38"/>
                </a:cubicBezTo>
                <a:cubicBezTo>
                  <a:pt x="14" y="39"/>
                  <a:pt x="16" y="38"/>
                  <a:pt x="16" y="38"/>
                </a:cubicBezTo>
                <a:cubicBezTo>
                  <a:pt x="18" y="38"/>
                  <a:pt x="18" y="38"/>
                  <a:pt x="18" y="38"/>
                </a:cubicBezTo>
                <a:cubicBezTo>
                  <a:pt x="22" y="37"/>
                  <a:pt x="22" y="37"/>
                  <a:pt x="22" y="37"/>
                </a:cubicBezTo>
                <a:cubicBezTo>
                  <a:pt x="22" y="37"/>
                  <a:pt x="23" y="37"/>
                  <a:pt x="23" y="37"/>
                </a:cubicBezTo>
                <a:cubicBezTo>
                  <a:pt x="24" y="37"/>
                  <a:pt x="24" y="36"/>
                  <a:pt x="24" y="36"/>
                </a:cubicBezTo>
                <a:cubicBezTo>
                  <a:pt x="23" y="34"/>
                  <a:pt x="23" y="34"/>
                  <a:pt x="23" y="34"/>
                </a:cubicBezTo>
                <a:cubicBezTo>
                  <a:pt x="25" y="33"/>
                  <a:pt x="25" y="33"/>
                  <a:pt x="25" y="33"/>
                </a:cubicBezTo>
                <a:cubicBezTo>
                  <a:pt x="26" y="32"/>
                  <a:pt x="26" y="32"/>
                  <a:pt x="26" y="32"/>
                </a:cubicBezTo>
                <a:cubicBezTo>
                  <a:pt x="26" y="32"/>
                  <a:pt x="26" y="32"/>
                  <a:pt x="26" y="32"/>
                </a:cubicBezTo>
                <a:cubicBezTo>
                  <a:pt x="25" y="31"/>
                  <a:pt x="25" y="31"/>
                  <a:pt x="25" y="31"/>
                </a:cubicBezTo>
                <a:cubicBezTo>
                  <a:pt x="23" y="28"/>
                  <a:pt x="23" y="28"/>
                  <a:pt x="23" y="28"/>
                </a:cubicBezTo>
                <a:cubicBezTo>
                  <a:pt x="21" y="26"/>
                  <a:pt x="21" y="26"/>
                  <a:pt x="21" y="26"/>
                </a:cubicBezTo>
                <a:cubicBezTo>
                  <a:pt x="20" y="25"/>
                  <a:pt x="20" y="25"/>
                  <a:pt x="20" y="25"/>
                </a:cubicBezTo>
                <a:cubicBezTo>
                  <a:pt x="22" y="24"/>
                  <a:pt x="22" y="24"/>
                  <a:pt x="22" y="24"/>
                </a:cubicBezTo>
                <a:cubicBezTo>
                  <a:pt x="24" y="23"/>
                  <a:pt x="24" y="23"/>
                  <a:pt x="24" y="23"/>
                </a:cubicBezTo>
                <a:cubicBezTo>
                  <a:pt x="26" y="22"/>
                  <a:pt x="26" y="22"/>
                  <a:pt x="26" y="22"/>
                </a:cubicBezTo>
                <a:cubicBezTo>
                  <a:pt x="27" y="21"/>
                  <a:pt x="27" y="21"/>
                  <a:pt x="27" y="21"/>
                </a:cubicBezTo>
                <a:cubicBezTo>
                  <a:pt x="29" y="22"/>
                  <a:pt x="29" y="22"/>
                  <a:pt x="29" y="22"/>
                </a:cubicBezTo>
                <a:cubicBezTo>
                  <a:pt x="29" y="22"/>
                  <a:pt x="29" y="21"/>
                  <a:pt x="29" y="21"/>
                </a:cubicBezTo>
                <a:cubicBezTo>
                  <a:pt x="29" y="20"/>
                  <a:pt x="29" y="18"/>
                  <a:pt x="29" y="18"/>
                </a:cubicBezTo>
                <a:cubicBezTo>
                  <a:pt x="28" y="18"/>
                  <a:pt x="28" y="14"/>
                  <a:pt x="28" y="14"/>
                </a:cubicBezTo>
                <a:cubicBezTo>
                  <a:pt x="28" y="11"/>
                  <a:pt x="28" y="11"/>
                  <a:pt x="28" y="11"/>
                </a:cubicBezTo>
                <a:cubicBezTo>
                  <a:pt x="28" y="10"/>
                  <a:pt x="28" y="10"/>
                  <a:pt x="28" y="10"/>
                </a:cubicBezTo>
                <a:cubicBezTo>
                  <a:pt x="27" y="7"/>
                  <a:pt x="27" y="7"/>
                  <a:pt x="27" y="7"/>
                </a:cubicBezTo>
                <a:cubicBezTo>
                  <a:pt x="27" y="5"/>
                  <a:pt x="27" y="5"/>
                  <a:pt x="27" y="5"/>
                </a:cubicBezTo>
                <a:cubicBezTo>
                  <a:pt x="23" y="3"/>
                  <a:pt x="23" y="3"/>
                  <a:pt x="23" y="3"/>
                </a:cubicBezTo>
                <a:cubicBezTo>
                  <a:pt x="19" y="5"/>
                  <a:pt x="19" y="5"/>
                  <a:pt x="19" y="5"/>
                </a:cubicBezTo>
                <a:cubicBezTo>
                  <a:pt x="19" y="5"/>
                  <a:pt x="18" y="5"/>
                  <a:pt x="17" y="4"/>
                </a:cubicBezTo>
                <a:cubicBezTo>
                  <a:pt x="17" y="4"/>
                  <a:pt x="17" y="2"/>
                  <a:pt x="17" y="2"/>
                </a:cubicBezTo>
                <a:cubicBezTo>
                  <a:pt x="14" y="1"/>
                  <a:pt x="14" y="1"/>
                  <a:pt x="14" y="1"/>
                </a:cubicBezTo>
                <a:cubicBezTo>
                  <a:pt x="14" y="1"/>
                  <a:pt x="14" y="1"/>
                  <a:pt x="14" y="1"/>
                </a:cubicBezTo>
                <a:cubicBezTo>
                  <a:pt x="12" y="0"/>
                  <a:pt x="12" y="0"/>
                  <a:pt x="12" y="0"/>
                </a:cubicBezTo>
                <a:cubicBezTo>
                  <a:pt x="11" y="1"/>
                  <a:pt x="11" y="1"/>
                  <a:pt x="11" y="1"/>
                </a:cubicBezTo>
                <a:cubicBezTo>
                  <a:pt x="11" y="1"/>
                  <a:pt x="11" y="1"/>
                  <a:pt x="11" y="1"/>
                </a:cubicBezTo>
                <a:cubicBezTo>
                  <a:pt x="10" y="5"/>
                  <a:pt x="10" y="5"/>
                  <a:pt x="10" y="5"/>
                </a:cubicBezTo>
                <a:cubicBezTo>
                  <a:pt x="9" y="7"/>
                  <a:pt x="9" y="7"/>
                  <a:pt x="9" y="7"/>
                </a:cubicBezTo>
                <a:cubicBezTo>
                  <a:pt x="7" y="7"/>
                  <a:pt x="7" y="7"/>
                  <a:pt x="7" y="7"/>
                </a:cubicBezTo>
                <a:cubicBezTo>
                  <a:pt x="5" y="7"/>
                  <a:pt x="5" y="7"/>
                  <a:pt x="5" y="7"/>
                </a:cubicBezTo>
                <a:cubicBezTo>
                  <a:pt x="5" y="8"/>
                  <a:pt x="5" y="8"/>
                  <a:pt x="5" y="8"/>
                </a:cubicBezTo>
                <a:lnTo>
                  <a:pt x="5" y="10"/>
                </a:lnTo>
                <a:close/>
              </a:path>
            </a:pathLst>
          </a:custGeom>
          <a:solidFill>
            <a:srgbClr val="00B050"/>
          </a:solidFill>
          <a:ln w="9525">
            <a:solidFill>
              <a:srgbClr val="FFFF00"/>
            </a:solidFill>
            <a:round/>
            <a:headEnd/>
            <a:tailEnd/>
          </a:ln>
        </p:spPr>
        <p:txBody>
          <a:bodyPr/>
          <a:lstStyle/>
          <a:p>
            <a:endParaRPr lang="ru-RU"/>
          </a:p>
        </p:txBody>
      </p:sp>
      <p:sp>
        <p:nvSpPr>
          <p:cNvPr id="18519" name="Freeform 1385"/>
          <p:cNvSpPr>
            <a:spLocks/>
          </p:cNvSpPr>
          <p:nvPr/>
        </p:nvSpPr>
        <p:spPr bwMode="auto">
          <a:xfrm>
            <a:off x="4378325" y="1069975"/>
            <a:ext cx="52388" cy="69850"/>
          </a:xfrm>
          <a:custGeom>
            <a:avLst/>
            <a:gdLst>
              <a:gd name="T0" fmla="*/ 2147483647 w 66"/>
              <a:gd name="T1" fmla="*/ 2147483647 h 90"/>
              <a:gd name="T2" fmla="*/ 2147483647 w 66"/>
              <a:gd name="T3" fmla="*/ 2147483647 h 90"/>
              <a:gd name="T4" fmla="*/ 2147483647 w 66"/>
              <a:gd name="T5" fmla="*/ 2147483647 h 90"/>
              <a:gd name="T6" fmla="*/ 2147483647 w 66"/>
              <a:gd name="T7" fmla="*/ 2147483647 h 90"/>
              <a:gd name="T8" fmla="*/ 2147483647 w 66"/>
              <a:gd name="T9" fmla="*/ 2147483647 h 90"/>
              <a:gd name="T10" fmla="*/ 2147483647 w 66"/>
              <a:gd name="T11" fmla="*/ 2147483647 h 90"/>
              <a:gd name="T12" fmla="*/ 2147483647 w 66"/>
              <a:gd name="T13" fmla="*/ 2147483647 h 90"/>
              <a:gd name="T14" fmla="*/ 2147483647 w 66"/>
              <a:gd name="T15" fmla="*/ 2147483647 h 90"/>
              <a:gd name="T16" fmla="*/ 2147483647 w 66"/>
              <a:gd name="T17" fmla="*/ 2147483647 h 90"/>
              <a:gd name="T18" fmla="*/ 2147483647 w 66"/>
              <a:gd name="T19" fmla="*/ 2147483647 h 90"/>
              <a:gd name="T20" fmla="*/ 2147483647 w 66"/>
              <a:gd name="T21" fmla="*/ 0 h 90"/>
              <a:gd name="T22" fmla="*/ 2147483647 w 66"/>
              <a:gd name="T23" fmla="*/ 2147483647 h 90"/>
              <a:gd name="T24" fmla="*/ 2147483647 w 66"/>
              <a:gd name="T25" fmla="*/ 2147483647 h 90"/>
              <a:gd name="T26" fmla="*/ 2147483647 w 66"/>
              <a:gd name="T27" fmla="*/ 2147483647 h 90"/>
              <a:gd name="T28" fmla="*/ 2147483647 w 66"/>
              <a:gd name="T29" fmla="*/ 2147483647 h 90"/>
              <a:gd name="T30" fmla="*/ 2147483647 w 66"/>
              <a:gd name="T31" fmla="*/ 2147483647 h 90"/>
              <a:gd name="T32" fmla="*/ 0 w 66"/>
              <a:gd name="T33" fmla="*/ 2147483647 h 90"/>
              <a:gd name="T34" fmla="*/ 2147483647 w 66"/>
              <a:gd name="T35" fmla="*/ 2147483647 h 90"/>
              <a:gd name="T36" fmla="*/ 2147483647 w 66"/>
              <a:gd name="T37" fmla="*/ 2147483647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90"/>
              <a:gd name="T59" fmla="*/ 66 w 66"/>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90">
                <a:moveTo>
                  <a:pt x="18" y="72"/>
                </a:moveTo>
                <a:lnTo>
                  <a:pt x="30" y="78"/>
                </a:lnTo>
                <a:lnTo>
                  <a:pt x="36" y="84"/>
                </a:lnTo>
                <a:lnTo>
                  <a:pt x="42" y="90"/>
                </a:lnTo>
                <a:lnTo>
                  <a:pt x="48" y="78"/>
                </a:lnTo>
                <a:lnTo>
                  <a:pt x="48" y="60"/>
                </a:lnTo>
                <a:lnTo>
                  <a:pt x="60" y="48"/>
                </a:lnTo>
                <a:lnTo>
                  <a:pt x="60" y="30"/>
                </a:lnTo>
                <a:lnTo>
                  <a:pt x="66" y="18"/>
                </a:lnTo>
                <a:lnTo>
                  <a:pt x="66" y="6"/>
                </a:lnTo>
                <a:lnTo>
                  <a:pt x="66" y="0"/>
                </a:lnTo>
                <a:lnTo>
                  <a:pt x="54" y="6"/>
                </a:lnTo>
                <a:lnTo>
                  <a:pt x="36" y="12"/>
                </a:lnTo>
                <a:lnTo>
                  <a:pt x="36" y="30"/>
                </a:lnTo>
                <a:lnTo>
                  <a:pt x="24" y="18"/>
                </a:lnTo>
                <a:lnTo>
                  <a:pt x="12" y="54"/>
                </a:lnTo>
                <a:lnTo>
                  <a:pt x="0" y="66"/>
                </a:lnTo>
                <a:lnTo>
                  <a:pt x="6" y="72"/>
                </a:lnTo>
                <a:lnTo>
                  <a:pt x="18" y="72"/>
                </a:lnTo>
                <a:close/>
              </a:path>
            </a:pathLst>
          </a:custGeom>
          <a:solidFill>
            <a:srgbClr val="00B050"/>
          </a:solidFill>
          <a:ln w="9525">
            <a:solidFill>
              <a:srgbClr val="FFFF00"/>
            </a:solidFill>
            <a:round/>
            <a:headEnd/>
            <a:tailEnd/>
          </a:ln>
        </p:spPr>
        <p:txBody>
          <a:bodyPr/>
          <a:lstStyle/>
          <a:p>
            <a:endParaRPr lang="ru-RU"/>
          </a:p>
        </p:txBody>
      </p:sp>
      <p:sp>
        <p:nvSpPr>
          <p:cNvPr id="18520" name="Freeform 1386"/>
          <p:cNvSpPr>
            <a:spLocks/>
          </p:cNvSpPr>
          <p:nvPr/>
        </p:nvSpPr>
        <p:spPr bwMode="auto">
          <a:xfrm>
            <a:off x="4622800" y="1338263"/>
            <a:ext cx="93663" cy="92075"/>
          </a:xfrm>
          <a:custGeom>
            <a:avLst/>
            <a:gdLst>
              <a:gd name="T0" fmla="*/ 2147483647 w 120"/>
              <a:gd name="T1" fmla="*/ 2147483647 h 120"/>
              <a:gd name="T2" fmla="*/ 2147483647 w 120"/>
              <a:gd name="T3" fmla="*/ 0 h 120"/>
              <a:gd name="T4" fmla="*/ 2147483647 w 120"/>
              <a:gd name="T5" fmla="*/ 2147483647 h 120"/>
              <a:gd name="T6" fmla="*/ 2147483647 w 120"/>
              <a:gd name="T7" fmla="*/ 2147483647 h 120"/>
              <a:gd name="T8" fmla="*/ 2147483647 w 120"/>
              <a:gd name="T9" fmla="*/ 2147483647 h 120"/>
              <a:gd name="T10" fmla="*/ 2147483647 w 120"/>
              <a:gd name="T11" fmla="*/ 2147483647 h 120"/>
              <a:gd name="T12" fmla="*/ 2147483647 w 120"/>
              <a:gd name="T13" fmla="*/ 2147483647 h 120"/>
              <a:gd name="T14" fmla="*/ 2147483647 w 120"/>
              <a:gd name="T15" fmla="*/ 2147483647 h 120"/>
              <a:gd name="T16" fmla="*/ 2147483647 w 120"/>
              <a:gd name="T17" fmla="*/ 2147483647 h 120"/>
              <a:gd name="T18" fmla="*/ 2147483647 w 120"/>
              <a:gd name="T19" fmla="*/ 2147483647 h 120"/>
              <a:gd name="T20" fmla="*/ 0 w 120"/>
              <a:gd name="T21" fmla="*/ 2147483647 h 120"/>
              <a:gd name="T22" fmla="*/ 2147483647 w 120"/>
              <a:gd name="T23" fmla="*/ 2147483647 h 120"/>
              <a:gd name="T24" fmla="*/ 2147483647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2147483647 w 120"/>
              <a:gd name="T45" fmla="*/ 2147483647 h 120"/>
              <a:gd name="T46" fmla="*/ 2147483647 w 120"/>
              <a:gd name="T47" fmla="*/ 2147483647 h 120"/>
              <a:gd name="T48" fmla="*/ 2147483647 w 120"/>
              <a:gd name="T49" fmla="*/ 2147483647 h 120"/>
              <a:gd name="T50" fmla="*/ 2147483647 w 120"/>
              <a:gd name="T51" fmla="*/ 2147483647 h 120"/>
              <a:gd name="T52" fmla="*/ 2147483647 w 120"/>
              <a:gd name="T53" fmla="*/ 2147483647 h 1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120"/>
              <a:gd name="T83" fmla="*/ 120 w 120"/>
              <a:gd name="T84" fmla="*/ 120 h 12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120">
                <a:moveTo>
                  <a:pt x="120" y="6"/>
                </a:moveTo>
                <a:lnTo>
                  <a:pt x="120" y="0"/>
                </a:lnTo>
                <a:lnTo>
                  <a:pt x="114" y="6"/>
                </a:lnTo>
                <a:lnTo>
                  <a:pt x="96" y="6"/>
                </a:lnTo>
                <a:lnTo>
                  <a:pt x="60" y="6"/>
                </a:lnTo>
                <a:lnTo>
                  <a:pt x="42" y="12"/>
                </a:lnTo>
                <a:lnTo>
                  <a:pt x="18" y="18"/>
                </a:lnTo>
                <a:lnTo>
                  <a:pt x="18" y="24"/>
                </a:lnTo>
                <a:lnTo>
                  <a:pt x="12" y="36"/>
                </a:lnTo>
                <a:lnTo>
                  <a:pt x="0" y="48"/>
                </a:lnTo>
                <a:lnTo>
                  <a:pt x="12" y="66"/>
                </a:lnTo>
                <a:lnTo>
                  <a:pt x="36" y="72"/>
                </a:lnTo>
                <a:lnTo>
                  <a:pt x="24" y="84"/>
                </a:lnTo>
                <a:lnTo>
                  <a:pt x="24" y="108"/>
                </a:lnTo>
                <a:lnTo>
                  <a:pt x="48" y="120"/>
                </a:lnTo>
                <a:lnTo>
                  <a:pt x="60" y="108"/>
                </a:lnTo>
                <a:lnTo>
                  <a:pt x="60" y="96"/>
                </a:lnTo>
                <a:lnTo>
                  <a:pt x="84" y="84"/>
                </a:lnTo>
                <a:lnTo>
                  <a:pt x="60" y="60"/>
                </a:lnTo>
                <a:lnTo>
                  <a:pt x="60" y="48"/>
                </a:lnTo>
                <a:lnTo>
                  <a:pt x="48" y="30"/>
                </a:lnTo>
                <a:lnTo>
                  <a:pt x="84" y="24"/>
                </a:lnTo>
                <a:lnTo>
                  <a:pt x="108" y="18"/>
                </a:lnTo>
                <a:lnTo>
                  <a:pt x="108" y="24"/>
                </a:lnTo>
                <a:lnTo>
                  <a:pt x="114" y="18"/>
                </a:lnTo>
                <a:lnTo>
                  <a:pt x="120" y="6"/>
                </a:lnTo>
                <a:close/>
              </a:path>
            </a:pathLst>
          </a:custGeom>
          <a:solidFill>
            <a:srgbClr val="00B050"/>
          </a:solidFill>
          <a:ln w="9525">
            <a:solidFill>
              <a:srgbClr val="FFFF00"/>
            </a:solidFill>
            <a:round/>
            <a:headEnd/>
            <a:tailEnd/>
          </a:ln>
        </p:spPr>
        <p:txBody>
          <a:bodyPr/>
          <a:lstStyle/>
          <a:p>
            <a:endParaRPr lang="ru-RU"/>
          </a:p>
        </p:txBody>
      </p:sp>
      <p:sp>
        <p:nvSpPr>
          <p:cNvPr id="18521" name="Freeform 1387"/>
          <p:cNvSpPr>
            <a:spLocks/>
          </p:cNvSpPr>
          <p:nvPr/>
        </p:nvSpPr>
        <p:spPr bwMode="auto">
          <a:xfrm>
            <a:off x="4392613" y="493713"/>
            <a:ext cx="390525" cy="460375"/>
          </a:xfrm>
          <a:custGeom>
            <a:avLst/>
            <a:gdLst>
              <a:gd name="T0" fmla="*/ 2147483647 w 83"/>
              <a:gd name="T1" fmla="*/ 2147483647 h 98"/>
              <a:gd name="T2" fmla="*/ 2147483647 w 83"/>
              <a:gd name="T3" fmla="*/ 2147483647 h 98"/>
              <a:gd name="T4" fmla="*/ 2147483647 w 83"/>
              <a:gd name="T5" fmla="*/ 2147483647 h 98"/>
              <a:gd name="T6" fmla="*/ 2147483647 w 83"/>
              <a:gd name="T7" fmla="*/ 2147483647 h 98"/>
              <a:gd name="T8" fmla="*/ 2147483647 w 83"/>
              <a:gd name="T9" fmla="*/ 2147483647 h 98"/>
              <a:gd name="T10" fmla="*/ 2147483647 w 83"/>
              <a:gd name="T11" fmla="*/ 2147483647 h 98"/>
              <a:gd name="T12" fmla="*/ 2147483647 w 83"/>
              <a:gd name="T13" fmla="*/ 2147483647 h 98"/>
              <a:gd name="T14" fmla="*/ 2147483647 w 83"/>
              <a:gd name="T15" fmla="*/ 2147483647 h 98"/>
              <a:gd name="T16" fmla="*/ 2147483647 w 83"/>
              <a:gd name="T17" fmla="*/ 2147483647 h 98"/>
              <a:gd name="T18" fmla="*/ 2147483647 w 83"/>
              <a:gd name="T19" fmla="*/ 2147483647 h 98"/>
              <a:gd name="T20" fmla="*/ 2147483647 w 83"/>
              <a:gd name="T21" fmla="*/ 2147483647 h 98"/>
              <a:gd name="T22" fmla="*/ 2147483647 w 83"/>
              <a:gd name="T23" fmla="*/ 2147483647 h 98"/>
              <a:gd name="T24" fmla="*/ 2147483647 w 83"/>
              <a:gd name="T25" fmla="*/ 2147483647 h 98"/>
              <a:gd name="T26" fmla="*/ 2147483647 w 83"/>
              <a:gd name="T27" fmla="*/ 2147483647 h 98"/>
              <a:gd name="T28" fmla="*/ 2147483647 w 83"/>
              <a:gd name="T29" fmla="*/ 2147483647 h 98"/>
              <a:gd name="T30" fmla="*/ 2147483647 w 83"/>
              <a:gd name="T31" fmla="*/ 2147483647 h 98"/>
              <a:gd name="T32" fmla="*/ 2147483647 w 83"/>
              <a:gd name="T33" fmla="*/ 2147483647 h 98"/>
              <a:gd name="T34" fmla="*/ 2147483647 w 83"/>
              <a:gd name="T35" fmla="*/ 2147483647 h 98"/>
              <a:gd name="T36" fmla="*/ 2147483647 w 83"/>
              <a:gd name="T37" fmla="*/ 2147483647 h 98"/>
              <a:gd name="T38" fmla="*/ 2147483647 w 83"/>
              <a:gd name="T39" fmla="*/ 2147483647 h 98"/>
              <a:gd name="T40" fmla="*/ 2147483647 w 83"/>
              <a:gd name="T41" fmla="*/ 2147483647 h 98"/>
              <a:gd name="T42" fmla="*/ 2147483647 w 83"/>
              <a:gd name="T43" fmla="*/ 2147483647 h 98"/>
              <a:gd name="T44" fmla="*/ 2147483647 w 83"/>
              <a:gd name="T45" fmla="*/ 2147483647 h 98"/>
              <a:gd name="T46" fmla="*/ 2147483647 w 83"/>
              <a:gd name="T47" fmla="*/ 2147483647 h 98"/>
              <a:gd name="T48" fmla="*/ 2147483647 w 83"/>
              <a:gd name="T49" fmla="*/ 2147483647 h 98"/>
              <a:gd name="T50" fmla="*/ 2147483647 w 83"/>
              <a:gd name="T51" fmla="*/ 0 h 98"/>
              <a:gd name="T52" fmla="*/ 2147483647 w 83"/>
              <a:gd name="T53" fmla="*/ 2147483647 h 98"/>
              <a:gd name="T54" fmla="*/ 2147483647 w 83"/>
              <a:gd name="T55" fmla="*/ 2147483647 h 98"/>
              <a:gd name="T56" fmla="*/ 2147483647 w 83"/>
              <a:gd name="T57" fmla="*/ 2147483647 h 98"/>
              <a:gd name="T58" fmla="*/ 2147483647 w 83"/>
              <a:gd name="T59" fmla="*/ 2147483647 h 98"/>
              <a:gd name="T60" fmla="*/ 2147483647 w 83"/>
              <a:gd name="T61" fmla="*/ 2147483647 h 98"/>
              <a:gd name="T62" fmla="*/ 2147483647 w 83"/>
              <a:gd name="T63" fmla="*/ 2147483647 h 98"/>
              <a:gd name="T64" fmla="*/ 2147483647 w 83"/>
              <a:gd name="T65" fmla="*/ 2147483647 h 98"/>
              <a:gd name="T66" fmla="*/ 2147483647 w 83"/>
              <a:gd name="T67" fmla="*/ 2147483647 h 98"/>
              <a:gd name="T68" fmla="*/ 2147483647 w 83"/>
              <a:gd name="T69" fmla="*/ 2147483647 h 98"/>
              <a:gd name="T70" fmla="*/ 2147483647 w 83"/>
              <a:gd name="T71" fmla="*/ 2147483647 h 98"/>
              <a:gd name="T72" fmla="*/ 2147483647 w 83"/>
              <a:gd name="T73" fmla="*/ 2147483647 h 98"/>
              <a:gd name="T74" fmla="*/ 2147483647 w 83"/>
              <a:gd name="T75" fmla="*/ 2147483647 h 98"/>
              <a:gd name="T76" fmla="*/ 2147483647 w 83"/>
              <a:gd name="T77" fmla="*/ 2147483647 h 98"/>
              <a:gd name="T78" fmla="*/ 2147483647 w 83"/>
              <a:gd name="T79" fmla="*/ 2147483647 h 98"/>
              <a:gd name="T80" fmla="*/ 2147483647 w 83"/>
              <a:gd name="T81" fmla="*/ 2147483647 h 98"/>
              <a:gd name="T82" fmla="*/ 2147483647 w 83"/>
              <a:gd name="T83" fmla="*/ 2147483647 h 98"/>
              <a:gd name="T84" fmla="*/ 2147483647 w 83"/>
              <a:gd name="T85" fmla="*/ 2147483647 h 98"/>
              <a:gd name="T86" fmla="*/ 2147483647 w 83"/>
              <a:gd name="T87" fmla="*/ 2147483647 h 98"/>
              <a:gd name="T88" fmla="*/ 2147483647 w 83"/>
              <a:gd name="T89" fmla="*/ 2147483647 h 98"/>
              <a:gd name="T90" fmla="*/ 2147483647 w 83"/>
              <a:gd name="T91" fmla="*/ 2147483647 h 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98"/>
              <a:gd name="T140" fmla="*/ 83 w 83"/>
              <a:gd name="T141" fmla="*/ 98 h 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98">
                <a:moveTo>
                  <a:pt x="23" y="87"/>
                </a:moveTo>
                <a:cubicBezTo>
                  <a:pt x="23" y="87"/>
                  <a:pt x="24" y="87"/>
                  <a:pt x="24" y="86"/>
                </a:cubicBezTo>
                <a:cubicBezTo>
                  <a:pt x="24" y="86"/>
                  <a:pt x="24" y="82"/>
                  <a:pt x="24" y="82"/>
                </a:cubicBezTo>
                <a:cubicBezTo>
                  <a:pt x="24" y="80"/>
                  <a:pt x="24" y="80"/>
                  <a:pt x="24" y="80"/>
                </a:cubicBezTo>
                <a:cubicBezTo>
                  <a:pt x="26" y="78"/>
                  <a:pt x="26" y="78"/>
                  <a:pt x="26" y="78"/>
                </a:cubicBezTo>
                <a:cubicBezTo>
                  <a:pt x="24" y="75"/>
                  <a:pt x="24" y="75"/>
                  <a:pt x="24" y="75"/>
                </a:cubicBezTo>
                <a:cubicBezTo>
                  <a:pt x="24" y="75"/>
                  <a:pt x="23" y="70"/>
                  <a:pt x="23" y="70"/>
                </a:cubicBezTo>
                <a:cubicBezTo>
                  <a:pt x="23" y="69"/>
                  <a:pt x="24" y="65"/>
                  <a:pt x="24" y="65"/>
                </a:cubicBezTo>
                <a:cubicBezTo>
                  <a:pt x="24" y="65"/>
                  <a:pt x="24" y="62"/>
                  <a:pt x="24" y="62"/>
                </a:cubicBezTo>
                <a:cubicBezTo>
                  <a:pt x="26" y="60"/>
                  <a:pt x="26" y="60"/>
                  <a:pt x="26" y="60"/>
                </a:cubicBezTo>
                <a:cubicBezTo>
                  <a:pt x="30" y="59"/>
                  <a:pt x="30" y="59"/>
                  <a:pt x="30" y="59"/>
                </a:cubicBezTo>
                <a:cubicBezTo>
                  <a:pt x="30" y="56"/>
                  <a:pt x="30" y="56"/>
                  <a:pt x="30" y="56"/>
                </a:cubicBezTo>
                <a:cubicBezTo>
                  <a:pt x="29" y="54"/>
                  <a:pt x="29" y="54"/>
                  <a:pt x="29" y="54"/>
                </a:cubicBezTo>
                <a:cubicBezTo>
                  <a:pt x="31" y="50"/>
                  <a:pt x="31" y="50"/>
                  <a:pt x="31" y="50"/>
                </a:cubicBezTo>
                <a:cubicBezTo>
                  <a:pt x="32" y="44"/>
                  <a:pt x="32" y="44"/>
                  <a:pt x="32" y="44"/>
                </a:cubicBezTo>
                <a:cubicBezTo>
                  <a:pt x="34" y="43"/>
                  <a:pt x="34" y="43"/>
                  <a:pt x="34" y="43"/>
                </a:cubicBezTo>
                <a:cubicBezTo>
                  <a:pt x="36" y="38"/>
                  <a:pt x="36" y="38"/>
                  <a:pt x="36" y="38"/>
                </a:cubicBezTo>
                <a:cubicBezTo>
                  <a:pt x="38" y="35"/>
                  <a:pt x="38" y="35"/>
                  <a:pt x="38" y="35"/>
                </a:cubicBezTo>
                <a:cubicBezTo>
                  <a:pt x="37" y="32"/>
                  <a:pt x="37" y="32"/>
                  <a:pt x="37" y="32"/>
                </a:cubicBezTo>
                <a:cubicBezTo>
                  <a:pt x="38" y="30"/>
                  <a:pt x="38" y="30"/>
                  <a:pt x="38" y="30"/>
                </a:cubicBezTo>
                <a:cubicBezTo>
                  <a:pt x="41" y="28"/>
                  <a:pt x="41" y="28"/>
                  <a:pt x="41" y="28"/>
                </a:cubicBezTo>
                <a:cubicBezTo>
                  <a:pt x="42" y="28"/>
                  <a:pt x="42" y="28"/>
                  <a:pt x="42" y="28"/>
                </a:cubicBezTo>
                <a:cubicBezTo>
                  <a:pt x="44" y="24"/>
                  <a:pt x="44" y="24"/>
                  <a:pt x="44" y="24"/>
                </a:cubicBezTo>
                <a:cubicBezTo>
                  <a:pt x="47" y="24"/>
                  <a:pt x="47" y="24"/>
                  <a:pt x="47" y="24"/>
                </a:cubicBezTo>
                <a:cubicBezTo>
                  <a:pt x="49" y="24"/>
                  <a:pt x="49" y="24"/>
                  <a:pt x="49" y="24"/>
                </a:cubicBezTo>
                <a:cubicBezTo>
                  <a:pt x="49" y="22"/>
                  <a:pt x="49" y="22"/>
                  <a:pt x="49" y="22"/>
                </a:cubicBezTo>
                <a:cubicBezTo>
                  <a:pt x="50" y="19"/>
                  <a:pt x="50" y="19"/>
                  <a:pt x="50" y="19"/>
                </a:cubicBezTo>
                <a:cubicBezTo>
                  <a:pt x="51" y="19"/>
                  <a:pt x="51" y="19"/>
                  <a:pt x="51" y="19"/>
                </a:cubicBezTo>
                <a:cubicBezTo>
                  <a:pt x="52" y="19"/>
                  <a:pt x="52" y="19"/>
                  <a:pt x="52" y="19"/>
                </a:cubicBezTo>
                <a:cubicBezTo>
                  <a:pt x="53" y="17"/>
                  <a:pt x="53" y="17"/>
                  <a:pt x="53" y="17"/>
                </a:cubicBezTo>
                <a:cubicBezTo>
                  <a:pt x="54" y="19"/>
                  <a:pt x="54" y="19"/>
                  <a:pt x="54" y="19"/>
                </a:cubicBezTo>
                <a:cubicBezTo>
                  <a:pt x="56" y="21"/>
                  <a:pt x="56" y="21"/>
                  <a:pt x="56" y="21"/>
                </a:cubicBezTo>
                <a:cubicBezTo>
                  <a:pt x="59" y="22"/>
                  <a:pt x="59" y="22"/>
                  <a:pt x="59" y="22"/>
                </a:cubicBezTo>
                <a:cubicBezTo>
                  <a:pt x="62" y="21"/>
                  <a:pt x="62" y="21"/>
                  <a:pt x="62" y="21"/>
                </a:cubicBezTo>
                <a:cubicBezTo>
                  <a:pt x="63" y="22"/>
                  <a:pt x="63" y="22"/>
                  <a:pt x="63" y="22"/>
                </a:cubicBezTo>
                <a:cubicBezTo>
                  <a:pt x="66" y="19"/>
                  <a:pt x="66" y="19"/>
                  <a:pt x="66" y="19"/>
                </a:cubicBezTo>
                <a:cubicBezTo>
                  <a:pt x="68" y="14"/>
                  <a:pt x="68" y="14"/>
                  <a:pt x="68" y="14"/>
                </a:cubicBezTo>
                <a:cubicBezTo>
                  <a:pt x="70" y="12"/>
                  <a:pt x="70" y="12"/>
                  <a:pt x="70" y="12"/>
                </a:cubicBezTo>
                <a:cubicBezTo>
                  <a:pt x="75" y="11"/>
                  <a:pt x="75" y="11"/>
                  <a:pt x="75" y="11"/>
                </a:cubicBezTo>
                <a:cubicBezTo>
                  <a:pt x="78" y="14"/>
                  <a:pt x="78" y="14"/>
                  <a:pt x="78" y="14"/>
                </a:cubicBezTo>
                <a:cubicBezTo>
                  <a:pt x="78" y="17"/>
                  <a:pt x="78" y="17"/>
                  <a:pt x="78" y="17"/>
                </a:cubicBezTo>
                <a:cubicBezTo>
                  <a:pt x="77" y="19"/>
                  <a:pt x="77" y="19"/>
                  <a:pt x="77" y="19"/>
                </a:cubicBezTo>
                <a:cubicBezTo>
                  <a:pt x="78" y="18"/>
                  <a:pt x="78" y="18"/>
                  <a:pt x="78" y="18"/>
                </a:cubicBezTo>
                <a:cubicBezTo>
                  <a:pt x="77" y="19"/>
                  <a:pt x="77" y="19"/>
                  <a:pt x="77" y="19"/>
                </a:cubicBezTo>
                <a:cubicBezTo>
                  <a:pt x="77" y="19"/>
                  <a:pt x="77" y="19"/>
                  <a:pt x="77" y="19"/>
                </a:cubicBezTo>
                <a:cubicBezTo>
                  <a:pt x="81" y="15"/>
                  <a:pt x="81" y="15"/>
                  <a:pt x="81" y="15"/>
                </a:cubicBezTo>
                <a:cubicBezTo>
                  <a:pt x="82" y="13"/>
                  <a:pt x="82" y="13"/>
                  <a:pt x="82" y="13"/>
                </a:cubicBezTo>
                <a:cubicBezTo>
                  <a:pt x="81" y="12"/>
                  <a:pt x="81" y="12"/>
                  <a:pt x="81" y="12"/>
                </a:cubicBezTo>
                <a:cubicBezTo>
                  <a:pt x="80" y="9"/>
                  <a:pt x="80" y="9"/>
                  <a:pt x="80" y="9"/>
                </a:cubicBezTo>
                <a:cubicBezTo>
                  <a:pt x="83" y="6"/>
                  <a:pt x="83" y="6"/>
                  <a:pt x="83" y="6"/>
                </a:cubicBezTo>
                <a:cubicBezTo>
                  <a:pt x="80" y="4"/>
                  <a:pt x="80" y="4"/>
                  <a:pt x="80" y="4"/>
                </a:cubicBezTo>
                <a:cubicBezTo>
                  <a:pt x="76" y="0"/>
                  <a:pt x="76" y="0"/>
                  <a:pt x="76" y="0"/>
                </a:cubicBezTo>
                <a:cubicBezTo>
                  <a:pt x="72" y="4"/>
                  <a:pt x="72" y="4"/>
                  <a:pt x="72" y="4"/>
                </a:cubicBezTo>
                <a:cubicBezTo>
                  <a:pt x="69" y="2"/>
                  <a:pt x="69" y="2"/>
                  <a:pt x="69" y="2"/>
                </a:cubicBezTo>
                <a:cubicBezTo>
                  <a:pt x="69" y="1"/>
                  <a:pt x="69" y="1"/>
                  <a:pt x="69" y="1"/>
                </a:cubicBezTo>
                <a:cubicBezTo>
                  <a:pt x="66" y="1"/>
                  <a:pt x="66" y="1"/>
                  <a:pt x="66" y="1"/>
                </a:cubicBezTo>
                <a:cubicBezTo>
                  <a:pt x="62" y="1"/>
                  <a:pt x="62" y="1"/>
                  <a:pt x="62" y="1"/>
                </a:cubicBezTo>
                <a:cubicBezTo>
                  <a:pt x="59" y="5"/>
                  <a:pt x="59" y="5"/>
                  <a:pt x="59" y="5"/>
                </a:cubicBezTo>
                <a:cubicBezTo>
                  <a:pt x="56" y="6"/>
                  <a:pt x="56" y="6"/>
                  <a:pt x="56" y="6"/>
                </a:cubicBezTo>
                <a:cubicBezTo>
                  <a:pt x="55" y="6"/>
                  <a:pt x="55" y="6"/>
                  <a:pt x="55" y="6"/>
                </a:cubicBezTo>
                <a:cubicBezTo>
                  <a:pt x="53" y="8"/>
                  <a:pt x="53" y="8"/>
                  <a:pt x="53" y="8"/>
                </a:cubicBezTo>
                <a:cubicBezTo>
                  <a:pt x="50" y="8"/>
                  <a:pt x="50" y="8"/>
                  <a:pt x="50" y="8"/>
                </a:cubicBezTo>
                <a:cubicBezTo>
                  <a:pt x="48" y="13"/>
                  <a:pt x="48" y="13"/>
                  <a:pt x="48" y="13"/>
                </a:cubicBezTo>
                <a:cubicBezTo>
                  <a:pt x="43" y="14"/>
                  <a:pt x="43" y="14"/>
                  <a:pt x="43" y="14"/>
                </a:cubicBezTo>
                <a:cubicBezTo>
                  <a:pt x="41" y="19"/>
                  <a:pt x="41" y="19"/>
                  <a:pt x="41" y="19"/>
                </a:cubicBezTo>
                <a:cubicBezTo>
                  <a:pt x="40" y="22"/>
                  <a:pt x="40" y="22"/>
                  <a:pt x="40" y="22"/>
                </a:cubicBezTo>
                <a:cubicBezTo>
                  <a:pt x="37" y="22"/>
                  <a:pt x="37" y="22"/>
                  <a:pt x="37" y="22"/>
                </a:cubicBezTo>
                <a:cubicBezTo>
                  <a:pt x="32" y="28"/>
                  <a:pt x="32" y="28"/>
                  <a:pt x="32" y="28"/>
                </a:cubicBezTo>
                <a:cubicBezTo>
                  <a:pt x="32" y="31"/>
                  <a:pt x="32" y="31"/>
                  <a:pt x="32" y="31"/>
                </a:cubicBezTo>
                <a:cubicBezTo>
                  <a:pt x="28" y="38"/>
                  <a:pt x="28" y="38"/>
                  <a:pt x="28" y="38"/>
                </a:cubicBezTo>
                <a:cubicBezTo>
                  <a:pt x="26" y="41"/>
                  <a:pt x="26" y="41"/>
                  <a:pt x="26" y="41"/>
                </a:cubicBezTo>
                <a:cubicBezTo>
                  <a:pt x="25" y="46"/>
                  <a:pt x="25" y="46"/>
                  <a:pt x="25" y="46"/>
                </a:cubicBezTo>
                <a:cubicBezTo>
                  <a:pt x="23" y="49"/>
                  <a:pt x="23" y="49"/>
                  <a:pt x="23" y="49"/>
                </a:cubicBezTo>
                <a:cubicBezTo>
                  <a:pt x="17" y="60"/>
                  <a:pt x="17" y="60"/>
                  <a:pt x="17" y="60"/>
                </a:cubicBezTo>
                <a:cubicBezTo>
                  <a:pt x="13" y="63"/>
                  <a:pt x="13" y="63"/>
                  <a:pt x="13" y="63"/>
                </a:cubicBezTo>
                <a:cubicBezTo>
                  <a:pt x="8" y="65"/>
                  <a:pt x="8" y="65"/>
                  <a:pt x="8" y="65"/>
                </a:cubicBezTo>
                <a:cubicBezTo>
                  <a:pt x="6" y="69"/>
                  <a:pt x="6" y="69"/>
                  <a:pt x="6" y="69"/>
                </a:cubicBezTo>
                <a:cubicBezTo>
                  <a:pt x="4" y="71"/>
                  <a:pt x="4" y="71"/>
                  <a:pt x="4" y="71"/>
                </a:cubicBezTo>
                <a:cubicBezTo>
                  <a:pt x="3" y="73"/>
                  <a:pt x="3" y="73"/>
                  <a:pt x="3" y="73"/>
                </a:cubicBezTo>
                <a:cubicBezTo>
                  <a:pt x="2" y="76"/>
                  <a:pt x="2" y="76"/>
                  <a:pt x="2" y="76"/>
                </a:cubicBezTo>
                <a:cubicBezTo>
                  <a:pt x="0" y="79"/>
                  <a:pt x="0" y="79"/>
                  <a:pt x="0" y="79"/>
                </a:cubicBezTo>
                <a:cubicBezTo>
                  <a:pt x="1" y="84"/>
                  <a:pt x="1" y="84"/>
                  <a:pt x="1" y="84"/>
                </a:cubicBezTo>
                <a:cubicBezTo>
                  <a:pt x="2" y="87"/>
                  <a:pt x="2" y="87"/>
                  <a:pt x="2" y="87"/>
                </a:cubicBezTo>
                <a:cubicBezTo>
                  <a:pt x="3" y="91"/>
                  <a:pt x="3" y="91"/>
                  <a:pt x="3" y="91"/>
                </a:cubicBezTo>
                <a:cubicBezTo>
                  <a:pt x="3" y="95"/>
                  <a:pt x="3" y="95"/>
                  <a:pt x="3" y="95"/>
                </a:cubicBezTo>
                <a:cubicBezTo>
                  <a:pt x="7" y="98"/>
                  <a:pt x="7" y="98"/>
                  <a:pt x="7" y="98"/>
                </a:cubicBezTo>
                <a:cubicBezTo>
                  <a:pt x="11" y="97"/>
                  <a:pt x="11" y="97"/>
                  <a:pt x="11" y="97"/>
                </a:cubicBezTo>
                <a:cubicBezTo>
                  <a:pt x="16" y="93"/>
                  <a:pt x="16" y="93"/>
                  <a:pt x="16" y="93"/>
                </a:cubicBezTo>
                <a:cubicBezTo>
                  <a:pt x="19" y="91"/>
                  <a:pt x="19" y="91"/>
                  <a:pt x="19" y="91"/>
                </a:cubicBezTo>
                <a:cubicBezTo>
                  <a:pt x="20" y="92"/>
                  <a:pt x="20" y="92"/>
                  <a:pt x="20" y="92"/>
                </a:cubicBezTo>
                <a:cubicBezTo>
                  <a:pt x="20" y="93"/>
                  <a:pt x="20" y="93"/>
                  <a:pt x="20" y="93"/>
                </a:cubicBezTo>
                <a:cubicBezTo>
                  <a:pt x="21" y="92"/>
                  <a:pt x="21" y="92"/>
                  <a:pt x="21" y="92"/>
                </a:cubicBezTo>
                <a:lnTo>
                  <a:pt x="23" y="87"/>
                </a:lnTo>
                <a:close/>
              </a:path>
            </a:pathLst>
          </a:custGeom>
          <a:solidFill>
            <a:srgbClr val="00B050"/>
          </a:solidFill>
          <a:ln w="9525">
            <a:solidFill>
              <a:srgbClr val="FFFF00"/>
            </a:solidFill>
            <a:round/>
            <a:headEnd/>
            <a:tailEnd/>
          </a:ln>
        </p:spPr>
        <p:txBody>
          <a:bodyPr/>
          <a:lstStyle/>
          <a:p>
            <a:endParaRPr lang="ru-RU"/>
          </a:p>
        </p:txBody>
      </p:sp>
      <p:sp>
        <p:nvSpPr>
          <p:cNvPr id="18522" name="Freeform 1388"/>
          <p:cNvSpPr>
            <a:spLocks/>
          </p:cNvSpPr>
          <p:nvPr/>
        </p:nvSpPr>
        <p:spPr bwMode="auto">
          <a:xfrm>
            <a:off x="4486275" y="584200"/>
            <a:ext cx="192088" cy="444500"/>
          </a:xfrm>
          <a:custGeom>
            <a:avLst/>
            <a:gdLst>
              <a:gd name="T0" fmla="*/ 2147483647 w 41"/>
              <a:gd name="T1" fmla="*/ 2147483647 h 95"/>
              <a:gd name="T2" fmla="*/ 2147483647 w 41"/>
              <a:gd name="T3" fmla="*/ 2147483647 h 95"/>
              <a:gd name="T4" fmla="*/ 2147483647 w 41"/>
              <a:gd name="T5" fmla="*/ 2147483647 h 95"/>
              <a:gd name="T6" fmla="*/ 2147483647 w 41"/>
              <a:gd name="T7" fmla="*/ 2147483647 h 95"/>
              <a:gd name="T8" fmla="*/ 2147483647 w 41"/>
              <a:gd name="T9" fmla="*/ 0 h 95"/>
              <a:gd name="T10" fmla="*/ 2147483647 w 41"/>
              <a:gd name="T11" fmla="*/ 2147483647 h 95"/>
              <a:gd name="T12" fmla="*/ 2147483647 w 41"/>
              <a:gd name="T13" fmla="*/ 2147483647 h 95"/>
              <a:gd name="T14" fmla="*/ 2147483647 w 41"/>
              <a:gd name="T15" fmla="*/ 2147483647 h 95"/>
              <a:gd name="T16" fmla="*/ 2147483647 w 41"/>
              <a:gd name="T17" fmla="*/ 2147483647 h 95"/>
              <a:gd name="T18" fmla="*/ 2147483647 w 41"/>
              <a:gd name="T19" fmla="*/ 2147483647 h 95"/>
              <a:gd name="T20" fmla="*/ 2147483647 w 41"/>
              <a:gd name="T21" fmla="*/ 2147483647 h 95"/>
              <a:gd name="T22" fmla="*/ 2147483647 w 41"/>
              <a:gd name="T23" fmla="*/ 2147483647 h 95"/>
              <a:gd name="T24" fmla="*/ 2147483647 w 41"/>
              <a:gd name="T25" fmla="*/ 2147483647 h 95"/>
              <a:gd name="T26" fmla="*/ 2147483647 w 41"/>
              <a:gd name="T27" fmla="*/ 2147483647 h 95"/>
              <a:gd name="T28" fmla="*/ 2147483647 w 41"/>
              <a:gd name="T29" fmla="*/ 2147483647 h 95"/>
              <a:gd name="T30" fmla="*/ 2147483647 w 41"/>
              <a:gd name="T31" fmla="*/ 2147483647 h 95"/>
              <a:gd name="T32" fmla="*/ 2147483647 w 41"/>
              <a:gd name="T33" fmla="*/ 2147483647 h 95"/>
              <a:gd name="T34" fmla="*/ 2147483647 w 41"/>
              <a:gd name="T35" fmla="*/ 2147483647 h 95"/>
              <a:gd name="T36" fmla="*/ 2147483647 w 41"/>
              <a:gd name="T37" fmla="*/ 2147483647 h 95"/>
              <a:gd name="T38" fmla="*/ 2147483647 w 41"/>
              <a:gd name="T39" fmla="*/ 2147483647 h 95"/>
              <a:gd name="T40" fmla="*/ 2147483647 w 41"/>
              <a:gd name="T41" fmla="*/ 2147483647 h 95"/>
              <a:gd name="T42" fmla="*/ 2147483647 w 41"/>
              <a:gd name="T43" fmla="*/ 2147483647 h 95"/>
              <a:gd name="T44" fmla="*/ 2147483647 w 41"/>
              <a:gd name="T45" fmla="*/ 2147483647 h 95"/>
              <a:gd name="T46" fmla="*/ 2147483647 w 41"/>
              <a:gd name="T47" fmla="*/ 2147483647 h 95"/>
              <a:gd name="T48" fmla="*/ 2147483647 w 41"/>
              <a:gd name="T49" fmla="*/ 2147483647 h 95"/>
              <a:gd name="T50" fmla="*/ 2147483647 w 41"/>
              <a:gd name="T51" fmla="*/ 2147483647 h 95"/>
              <a:gd name="T52" fmla="*/ 2147483647 w 41"/>
              <a:gd name="T53" fmla="*/ 2147483647 h 95"/>
              <a:gd name="T54" fmla="*/ 2147483647 w 41"/>
              <a:gd name="T55" fmla="*/ 2147483647 h 95"/>
              <a:gd name="T56" fmla="*/ 2147483647 w 41"/>
              <a:gd name="T57" fmla="*/ 2147483647 h 95"/>
              <a:gd name="T58" fmla="*/ 2147483647 w 41"/>
              <a:gd name="T59" fmla="*/ 2147483647 h 95"/>
              <a:gd name="T60" fmla="*/ 2147483647 w 41"/>
              <a:gd name="T61" fmla="*/ 2147483647 h 95"/>
              <a:gd name="T62" fmla="*/ 2147483647 w 41"/>
              <a:gd name="T63" fmla="*/ 2147483647 h 95"/>
              <a:gd name="T64" fmla="*/ 2147483647 w 41"/>
              <a:gd name="T65" fmla="*/ 2147483647 h 95"/>
              <a:gd name="T66" fmla="*/ 2147483647 w 41"/>
              <a:gd name="T67" fmla="*/ 2147483647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95"/>
              <a:gd name="T104" fmla="*/ 41 w 41"/>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95">
                <a:moveTo>
                  <a:pt x="41" y="22"/>
                </a:moveTo>
                <a:cubicBezTo>
                  <a:pt x="41" y="21"/>
                  <a:pt x="41" y="21"/>
                  <a:pt x="41" y="21"/>
                </a:cubicBezTo>
                <a:cubicBezTo>
                  <a:pt x="40" y="18"/>
                  <a:pt x="40" y="18"/>
                  <a:pt x="40" y="18"/>
                </a:cubicBezTo>
                <a:cubicBezTo>
                  <a:pt x="40" y="15"/>
                  <a:pt x="40" y="15"/>
                  <a:pt x="40" y="15"/>
                </a:cubicBezTo>
                <a:cubicBezTo>
                  <a:pt x="40" y="11"/>
                  <a:pt x="40" y="11"/>
                  <a:pt x="40" y="11"/>
                </a:cubicBezTo>
                <a:cubicBezTo>
                  <a:pt x="38" y="6"/>
                  <a:pt x="38" y="6"/>
                  <a:pt x="38" y="6"/>
                </a:cubicBezTo>
                <a:cubicBezTo>
                  <a:pt x="37" y="6"/>
                  <a:pt x="37" y="6"/>
                  <a:pt x="37" y="6"/>
                </a:cubicBezTo>
                <a:cubicBezTo>
                  <a:pt x="35" y="5"/>
                  <a:pt x="35" y="5"/>
                  <a:pt x="35" y="5"/>
                </a:cubicBezTo>
                <a:cubicBezTo>
                  <a:pt x="32" y="2"/>
                  <a:pt x="32" y="2"/>
                  <a:pt x="32" y="2"/>
                </a:cubicBezTo>
                <a:cubicBezTo>
                  <a:pt x="31" y="0"/>
                  <a:pt x="31" y="0"/>
                  <a:pt x="31" y="0"/>
                </a:cubicBezTo>
                <a:cubicBezTo>
                  <a:pt x="30" y="0"/>
                  <a:pt x="30" y="0"/>
                  <a:pt x="30" y="0"/>
                </a:cubicBezTo>
                <a:cubicBezTo>
                  <a:pt x="29" y="3"/>
                  <a:pt x="29" y="3"/>
                  <a:pt x="29" y="3"/>
                </a:cubicBezTo>
                <a:cubicBezTo>
                  <a:pt x="29" y="5"/>
                  <a:pt x="29" y="5"/>
                  <a:pt x="29" y="5"/>
                </a:cubicBezTo>
                <a:cubicBezTo>
                  <a:pt x="27" y="5"/>
                  <a:pt x="27" y="5"/>
                  <a:pt x="27" y="5"/>
                </a:cubicBezTo>
                <a:cubicBezTo>
                  <a:pt x="24" y="5"/>
                  <a:pt x="24" y="5"/>
                  <a:pt x="24" y="5"/>
                </a:cubicBezTo>
                <a:cubicBezTo>
                  <a:pt x="22" y="9"/>
                  <a:pt x="22" y="9"/>
                  <a:pt x="22" y="9"/>
                </a:cubicBezTo>
                <a:cubicBezTo>
                  <a:pt x="21" y="9"/>
                  <a:pt x="21" y="9"/>
                  <a:pt x="21" y="9"/>
                </a:cubicBezTo>
                <a:cubicBezTo>
                  <a:pt x="18" y="11"/>
                  <a:pt x="18" y="11"/>
                  <a:pt x="18" y="11"/>
                </a:cubicBezTo>
                <a:cubicBezTo>
                  <a:pt x="17" y="13"/>
                  <a:pt x="17" y="13"/>
                  <a:pt x="17" y="13"/>
                </a:cubicBezTo>
                <a:cubicBezTo>
                  <a:pt x="18" y="16"/>
                  <a:pt x="18" y="16"/>
                  <a:pt x="18" y="16"/>
                </a:cubicBezTo>
                <a:cubicBezTo>
                  <a:pt x="16" y="19"/>
                  <a:pt x="16" y="19"/>
                  <a:pt x="16" y="19"/>
                </a:cubicBezTo>
                <a:cubicBezTo>
                  <a:pt x="14" y="24"/>
                  <a:pt x="14" y="24"/>
                  <a:pt x="14" y="24"/>
                </a:cubicBezTo>
                <a:cubicBezTo>
                  <a:pt x="12" y="25"/>
                  <a:pt x="12" y="25"/>
                  <a:pt x="12" y="25"/>
                </a:cubicBezTo>
                <a:cubicBezTo>
                  <a:pt x="11" y="31"/>
                  <a:pt x="11" y="31"/>
                  <a:pt x="11" y="31"/>
                </a:cubicBezTo>
                <a:cubicBezTo>
                  <a:pt x="9" y="35"/>
                  <a:pt x="9" y="35"/>
                  <a:pt x="9" y="35"/>
                </a:cubicBezTo>
                <a:cubicBezTo>
                  <a:pt x="10" y="37"/>
                  <a:pt x="10" y="37"/>
                  <a:pt x="10" y="37"/>
                </a:cubicBezTo>
                <a:cubicBezTo>
                  <a:pt x="10" y="40"/>
                  <a:pt x="10" y="40"/>
                  <a:pt x="10" y="40"/>
                </a:cubicBezTo>
                <a:cubicBezTo>
                  <a:pt x="6" y="41"/>
                  <a:pt x="6" y="41"/>
                  <a:pt x="6" y="41"/>
                </a:cubicBezTo>
                <a:cubicBezTo>
                  <a:pt x="4" y="43"/>
                  <a:pt x="4" y="43"/>
                  <a:pt x="4" y="43"/>
                </a:cubicBezTo>
                <a:cubicBezTo>
                  <a:pt x="4" y="43"/>
                  <a:pt x="4" y="46"/>
                  <a:pt x="4" y="46"/>
                </a:cubicBezTo>
                <a:cubicBezTo>
                  <a:pt x="4" y="46"/>
                  <a:pt x="3" y="50"/>
                  <a:pt x="3" y="51"/>
                </a:cubicBezTo>
                <a:cubicBezTo>
                  <a:pt x="3" y="51"/>
                  <a:pt x="4" y="56"/>
                  <a:pt x="4" y="56"/>
                </a:cubicBezTo>
                <a:cubicBezTo>
                  <a:pt x="6" y="59"/>
                  <a:pt x="6" y="59"/>
                  <a:pt x="6" y="59"/>
                </a:cubicBezTo>
                <a:cubicBezTo>
                  <a:pt x="4" y="61"/>
                  <a:pt x="4" y="61"/>
                  <a:pt x="4" y="61"/>
                </a:cubicBezTo>
                <a:cubicBezTo>
                  <a:pt x="4" y="63"/>
                  <a:pt x="4" y="63"/>
                  <a:pt x="4" y="63"/>
                </a:cubicBezTo>
                <a:cubicBezTo>
                  <a:pt x="4" y="63"/>
                  <a:pt x="4" y="67"/>
                  <a:pt x="4" y="67"/>
                </a:cubicBezTo>
                <a:cubicBezTo>
                  <a:pt x="4" y="68"/>
                  <a:pt x="3" y="68"/>
                  <a:pt x="3" y="68"/>
                </a:cubicBezTo>
                <a:cubicBezTo>
                  <a:pt x="1" y="73"/>
                  <a:pt x="1" y="73"/>
                  <a:pt x="1" y="73"/>
                </a:cubicBezTo>
                <a:cubicBezTo>
                  <a:pt x="0" y="74"/>
                  <a:pt x="0" y="74"/>
                  <a:pt x="0" y="74"/>
                </a:cubicBezTo>
                <a:cubicBezTo>
                  <a:pt x="2" y="79"/>
                  <a:pt x="2" y="79"/>
                  <a:pt x="2" y="79"/>
                </a:cubicBezTo>
                <a:cubicBezTo>
                  <a:pt x="3" y="83"/>
                  <a:pt x="3" y="83"/>
                  <a:pt x="3" y="83"/>
                </a:cubicBezTo>
                <a:cubicBezTo>
                  <a:pt x="5" y="88"/>
                  <a:pt x="5" y="88"/>
                  <a:pt x="5" y="88"/>
                </a:cubicBezTo>
                <a:cubicBezTo>
                  <a:pt x="5" y="90"/>
                  <a:pt x="5" y="90"/>
                  <a:pt x="5" y="90"/>
                </a:cubicBezTo>
                <a:cubicBezTo>
                  <a:pt x="6" y="93"/>
                  <a:pt x="6" y="93"/>
                  <a:pt x="6" y="93"/>
                </a:cubicBezTo>
                <a:cubicBezTo>
                  <a:pt x="7" y="95"/>
                  <a:pt x="7" y="95"/>
                  <a:pt x="7" y="95"/>
                </a:cubicBezTo>
                <a:cubicBezTo>
                  <a:pt x="10" y="94"/>
                  <a:pt x="10" y="94"/>
                  <a:pt x="10" y="94"/>
                </a:cubicBezTo>
                <a:cubicBezTo>
                  <a:pt x="11" y="92"/>
                  <a:pt x="11" y="92"/>
                  <a:pt x="11" y="92"/>
                </a:cubicBezTo>
                <a:cubicBezTo>
                  <a:pt x="13" y="90"/>
                  <a:pt x="13" y="90"/>
                  <a:pt x="13" y="90"/>
                </a:cubicBezTo>
                <a:cubicBezTo>
                  <a:pt x="16" y="90"/>
                  <a:pt x="16" y="90"/>
                  <a:pt x="16" y="90"/>
                </a:cubicBezTo>
                <a:cubicBezTo>
                  <a:pt x="18" y="86"/>
                  <a:pt x="18" y="86"/>
                  <a:pt x="18" y="86"/>
                </a:cubicBezTo>
                <a:cubicBezTo>
                  <a:pt x="19" y="79"/>
                  <a:pt x="19" y="79"/>
                  <a:pt x="19" y="79"/>
                </a:cubicBezTo>
                <a:cubicBezTo>
                  <a:pt x="19" y="75"/>
                  <a:pt x="19" y="75"/>
                  <a:pt x="19" y="75"/>
                </a:cubicBezTo>
                <a:cubicBezTo>
                  <a:pt x="21" y="74"/>
                  <a:pt x="21" y="74"/>
                  <a:pt x="21" y="74"/>
                </a:cubicBezTo>
                <a:cubicBezTo>
                  <a:pt x="24" y="73"/>
                  <a:pt x="24" y="73"/>
                  <a:pt x="24" y="73"/>
                </a:cubicBezTo>
                <a:cubicBezTo>
                  <a:pt x="24" y="68"/>
                  <a:pt x="24" y="68"/>
                  <a:pt x="24" y="68"/>
                </a:cubicBezTo>
                <a:cubicBezTo>
                  <a:pt x="23" y="65"/>
                  <a:pt x="23" y="65"/>
                  <a:pt x="23" y="65"/>
                </a:cubicBezTo>
                <a:cubicBezTo>
                  <a:pt x="20" y="63"/>
                  <a:pt x="20" y="63"/>
                  <a:pt x="20" y="63"/>
                </a:cubicBezTo>
                <a:cubicBezTo>
                  <a:pt x="21" y="56"/>
                  <a:pt x="21" y="56"/>
                  <a:pt x="21" y="56"/>
                </a:cubicBezTo>
                <a:cubicBezTo>
                  <a:pt x="21" y="51"/>
                  <a:pt x="21" y="51"/>
                  <a:pt x="21" y="51"/>
                </a:cubicBezTo>
                <a:cubicBezTo>
                  <a:pt x="24" y="46"/>
                  <a:pt x="24" y="46"/>
                  <a:pt x="24" y="46"/>
                </a:cubicBezTo>
                <a:cubicBezTo>
                  <a:pt x="27" y="44"/>
                  <a:pt x="27" y="44"/>
                  <a:pt x="27" y="44"/>
                </a:cubicBezTo>
                <a:cubicBezTo>
                  <a:pt x="33" y="40"/>
                  <a:pt x="33" y="40"/>
                  <a:pt x="33" y="40"/>
                </a:cubicBezTo>
                <a:cubicBezTo>
                  <a:pt x="34" y="37"/>
                  <a:pt x="34" y="37"/>
                  <a:pt x="34" y="37"/>
                </a:cubicBezTo>
                <a:cubicBezTo>
                  <a:pt x="33" y="34"/>
                  <a:pt x="33" y="34"/>
                  <a:pt x="33" y="34"/>
                </a:cubicBezTo>
                <a:cubicBezTo>
                  <a:pt x="35" y="31"/>
                  <a:pt x="35" y="31"/>
                  <a:pt x="35" y="31"/>
                </a:cubicBezTo>
                <a:cubicBezTo>
                  <a:pt x="38" y="27"/>
                  <a:pt x="38" y="27"/>
                  <a:pt x="38" y="27"/>
                </a:cubicBezTo>
                <a:cubicBezTo>
                  <a:pt x="41" y="28"/>
                  <a:pt x="41" y="28"/>
                  <a:pt x="41" y="28"/>
                </a:cubicBezTo>
                <a:cubicBezTo>
                  <a:pt x="41" y="27"/>
                  <a:pt x="41" y="27"/>
                  <a:pt x="41" y="27"/>
                </a:cubicBezTo>
                <a:lnTo>
                  <a:pt x="41" y="22"/>
                </a:lnTo>
                <a:close/>
              </a:path>
            </a:pathLst>
          </a:custGeom>
          <a:solidFill>
            <a:srgbClr val="00B050"/>
          </a:solidFill>
          <a:ln w="9525">
            <a:solidFill>
              <a:srgbClr val="FFFF00"/>
            </a:solidFill>
            <a:round/>
            <a:headEnd/>
            <a:tailEnd/>
          </a:ln>
        </p:spPr>
        <p:txBody>
          <a:bodyPr/>
          <a:lstStyle/>
          <a:p>
            <a:endParaRPr lang="ru-RU"/>
          </a:p>
        </p:txBody>
      </p:sp>
      <p:sp>
        <p:nvSpPr>
          <p:cNvPr id="18523" name="Freeform 1389"/>
          <p:cNvSpPr>
            <a:spLocks/>
          </p:cNvSpPr>
          <p:nvPr/>
        </p:nvSpPr>
        <p:spPr bwMode="auto">
          <a:xfrm>
            <a:off x="4651375" y="1103313"/>
            <a:ext cx="266700" cy="173037"/>
          </a:xfrm>
          <a:custGeom>
            <a:avLst/>
            <a:gdLst>
              <a:gd name="T0" fmla="*/ 2147483647 w 57"/>
              <a:gd name="T1" fmla="*/ 2147483647 h 37"/>
              <a:gd name="T2" fmla="*/ 2147483647 w 57"/>
              <a:gd name="T3" fmla="*/ 2147483647 h 37"/>
              <a:gd name="T4" fmla="*/ 2147483647 w 57"/>
              <a:gd name="T5" fmla="*/ 2147483647 h 37"/>
              <a:gd name="T6" fmla="*/ 2147483647 w 57"/>
              <a:gd name="T7" fmla="*/ 2147483647 h 37"/>
              <a:gd name="T8" fmla="*/ 2147483647 w 57"/>
              <a:gd name="T9" fmla="*/ 2147483647 h 37"/>
              <a:gd name="T10" fmla="*/ 2147483647 w 57"/>
              <a:gd name="T11" fmla="*/ 2147483647 h 37"/>
              <a:gd name="T12" fmla="*/ 2147483647 w 57"/>
              <a:gd name="T13" fmla="*/ 2147483647 h 37"/>
              <a:gd name="T14" fmla="*/ 2147483647 w 57"/>
              <a:gd name="T15" fmla="*/ 2147483647 h 37"/>
              <a:gd name="T16" fmla="*/ 2147483647 w 57"/>
              <a:gd name="T17" fmla="*/ 2147483647 h 37"/>
              <a:gd name="T18" fmla="*/ 2147483647 w 57"/>
              <a:gd name="T19" fmla="*/ 2147483647 h 37"/>
              <a:gd name="T20" fmla="*/ 2147483647 w 57"/>
              <a:gd name="T21" fmla="*/ 2147483647 h 37"/>
              <a:gd name="T22" fmla="*/ 2147483647 w 57"/>
              <a:gd name="T23" fmla="*/ 0 h 37"/>
              <a:gd name="T24" fmla="*/ 2147483647 w 57"/>
              <a:gd name="T25" fmla="*/ 0 h 37"/>
              <a:gd name="T26" fmla="*/ 2147483647 w 57"/>
              <a:gd name="T27" fmla="*/ 2147483647 h 37"/>
              <a:gd name="T28" fmla="*/ 2147483647 w 57"/>
              <a:gd name="T29" fmla="*/ 2147483647 h 37"/>
              <a:gd name="T30" fmla="*/ 2147483647 w 57"/>
              <a:gd name="T31" fmla="*/ 2147483647 h 37"/>
              <a:gd name="T32" fmla="*/ 2147483647 w 57"/>
              <a:gd name="T33" fmla="*/ 2147483647 h 37"/>
              <a:gd name="T34" fmla="*/ 2147483647 w 57"/>
              <a:gd name="T35" fmla="*/ 2147483647 h 37"/>
              <a:gd name="T36" fmla="*/ 2147483647 w 57"/>
              <a:gd name="T37" fmla="*/ 2147483647 h 37"/>
              <a:gd name="T38" fmla="*/ 2147483647 w 57"/>
              <a:gd name="T39" fmla="*/ 2147483647 h 37"/>
              <a:gd name="T40" fmla="*/ 2147483647 w 57"/>
              <a:gd name="T41" fmla="*/ 2147483647 h 37"/>
              <a:gd name="T42" fmla="*/ 2147483647 w 57"/>
              <a:gd name="T43" fmla="*/ 2147483647 h 37"/>
              <a:gd name="T44" fmla="*/ 0 w 57"/>
              <a:gd name="T45" fmla="*/ 2147483647 h 37"/>
              <a:gd name="T46" fmla="*/ 0 w 57"/>
              <a:gd name="T47" fmla="*/ 2147483647 h 37"/>
              <a:gd name="T48" fmla="*/ 2147483647 w 57"/>
              <a:gd name="T49" fmla="*/ 2147483647 h 37"/>
              <a:gd name="T50" fmla="*/ 2147483647 w 57"/>
              <a:gd name="T51" fmla="*/ 2147483647 h 37"/>
              <a:gd name="T52" fmla="*/ 2147483647 w 57"/>
              <a:gd name="T53" fmla="*/ 2147483647 h 37"/>
              <a:gd name="T54" fmla="*/ 2147483647 w 57"/>
              <a:gd name="T55" fmla="*/ 2147483647 h 37"/>
              <a:gd name="T56" fmla="*/ 2147483647 w 57"/>
              <a:gd name="T57" fmla="*/ 2147483647 h 37"/>
              <a:gd name="T58" fmla="*/ 2147483647 w 57"/>
              <a:gd name="T59" fmla="*/ 2147483647 h 37"/>
              <a:gd name="T60" fmla="*/ 2147483647 w 57"/>
              <a:gd name="T61" fmla="*/ 2147483647 h 37"/>
              <a:gd name="T62" fmla="*/ 2147483647 w 57"/>
              <a:gd name="T63" fmla="*/ 2147483647 h 37"/>
              <a:gd name="T64" fmla="*/ 2147483647 w 57"/>
              <a:gd name="T65" fmla="*/ 2147483647 h 37"/>
              <a:gd name="T66" fmla="*/ 2147483647 w 57"/>
              <a:gd name="T67" fmla="*/ 2147483647 h 37"/>
              <a:gd name="T68" fmla="*/ 2147483647 w 57"/>
              <a:gd name="T69" fmla="*/ 2147483647 h 37"/>
              <a:gd name="T70" fmla="*/ 2147483647 w 57"/>
              <a:gd name="T71" fmla="*/ 2147483647 h 37"/>
              <a:gd name="T72" fmla="*/ 2147483647 w 57"/>
              <a:gd name="T73" fmla="*/ 2147483647 h 37"/>
              <a:gd name="T74" fmla="*/ 2147483647 w 57"/>
              <a:gd name="T75" fmla="*/ 2147483647 h 37"/>
              <a:gd name="T76" fmla="*/ 2147483647 w 57"/>
              <a:gd name="T77" fmla="*/ 2147483647 h 37"/>
              <a:gd name="T78" fmla="*/ 2147483647 w 57"/>
              <a:gd name="T79" fmla="*/ 2147483647 h 37"/>
              <a:gd name="T80" fmla="*/ 2147483647 w 57"/>
              <a:gd name="T81" fmla="*/ 2147483647 h 37"/>
              <a:gd name="T82" fmla="*/ 2147483647 w 57"/>
              <a:gd name="T83" fmla="*/ 2147483647 h 37"/>
              <a:gd name="T84" fmla="*/ 2147483647 w 57"/>
              <a:gd name="T85" fmla="*/ 2147483647 h 37"/>
              <a:gd name="T86" fmla="*/ 2147483647 w 57"/>
              <a:gd name="T87" fmla="*/ 2147483647 h 37"/>
              <a:gd name="T88" fmla="*/ 2147483647 w 57"/>
              <a:gd name="T89" fmla="*/ 2147483647 h 37"/>
              <a:gd name="T90" fmla="*/ 2147483647 w 57"/>
              <a:gd name="T91" fmla="*/ 2147483647 h 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
              <a:gd name="T139" fmla="*/ 0 h 37"/>
              <a:gd name="T140" fmla="*/ 57 w 57"/>
              <a:gd name="T141" fmla="*/ 37 h 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 h="37">
                <a:moveTo>
                  <a:pt x="54" y="22"/>
                </a:moveTo>
                <a:cubicBezTo>
                  <a:pt x="56" y="21"/>
                  <a:pt x="56" y="21"/>
                  <a:pt x="56" y="21"/>
                </a:cubicBezTo>
                <a:cubicBezTo>
                  <a:pt x="57" y="16"/>
                  <a:pt x="57" y="16"/>
                  <a:pt x="57" y="16"/>
                </a:cubicBezTo>
                <a:cubicBezTo>
                  <a:pt x="57" y="14"/>
                  <a:pt x="57" y="14"/>
                  <a:pt x="57" y="14"/>
                </a:cubicBezTo>
                <a:cubicBezTo>
                  <a:pt x="52" y="12"/>
                  <a:pt x="52" y="12"/>
                  <a:pt x="52" y="12"/>
                </a:cubicBezTo>
                <a:cubicBezTo>
                  <a:pt x="47" y="9"/>
                  <a:pt x="47" y="9"/>
                  <a:pt x="47" y="9"/>
                </a:cubicBezTo>
                <a:cubicBezTo>
                  <a:pt x="45" y="9"/>
                  <a:pt x="45" y="9"/>
                  <a:pt x="45" y="9"/>
                </a:cubicBezTo>
                <a:cubicBezTo>
                  <a:pt x="42" y="7"/>
                  <a:pt x="42" y="7"/>
                  <a:pt x="42" y="7"/>
                </a:cubicBezTo>
                <a:cubicBezTo>
                  <a:pt x="40" y="4"/>
                  <a:pt x="40" y="4"/>
                  <a:pt x="40" y="4"/>
                </a:cubicBezTo>
                <a:cubicBezTo>
                  <a:pt x="33" y="1"/>
                  <a:pt x="33" y="1"/>
                  <a:pt x="33" y="1"/>
                </a:cubicBezTo>
                <a:cubicBezTo>
                  <a:pt x="31" y="1"/>
                  <a:pt x="31" y="1"/>
                  <a:pt x="31" y="1"/>
                </a:cubicBezTo>
                <a:cubicBezTo>
                  <a:pt x="31" y="0"/>
                  <a:pt x="31" y="0"/>
                  <a:pt x="31" y="0"/>
                </a:cubicBezTo>
                <a:cubicBezTo>
                  <a:pt x="30" y="0"/>
                  <a:pt x="30" y="0"/>
                  <a:pt x="30" y="0"/>
                </a:cubicBezTo>
                <a:cubicBezTo>
                  <a:pt x="28" y="6"/>
                  <a:pt x="28" y="6"/>
                  <a:pt x="28" y="6"/>
                </a:cubicBezTo>
                <a:cubicBezTo>
                  <a:pt x="24" y="5"/>
                  <a:pt x="24" y="5"/>
                  <a:pt x="24" y="5"/>
                </a:cubicBezTo>
                <a:cubicBezTo>
                  <a:pt x="17" y="5"/>
                  <a:pt x="17" y="5"/>
                  <a:pt x="17" y="5"/>
                </a:cubicBezTo>
                <a:cubicBezTo>
                  <a:pt x="11" y="3"/>
                  <a:pt x="11" y="3"/>
                  <a:pt x="11" y="3"/>
                </a:cubicBezTo>
                <a:cubicBezTo>
                  <a:pt x="7" y="3"/>
                  <a:pt x="7" y="3"/>
                  <a:pt x="7" y="3"/>
                </a:cubicBezTo>
                <a:cubicBezTo>
                  <a:pt x="5" y="4"/>
                  <a:pt x="5" y="4"/>
                  <a:pt x="5" y="4"/>
                </a:cubicBezTo>
                <a:cubicBezTo>
                  <a:pt x="6" y="8"/>
                  <a:pt x="6" y="8"/>
                  <a:pt x="6" y="8"/>
                </a:cubicBezTo>
                <a:cubicBezTo>
                  <a:pt x="4" y="10"/>
                  <a:pt x="4" y="10"/>
                  <a:pt x="4" y="10"/>
                </a:cubicBezTo>
                <a:cubicBezTo>
                  <a:pt x="2" y="15"/>
                  <a:pt x="2" y="15"/>
                  <a:pt x="2" y="15"/>
                </a:cubicBezTo>
                <a:cubicBezTo>
                  <a:pt x="0" y="15"/>
                  <a:pt x="0" y="15"/>
                  <a:pt x="0" y="15"/>
                </a:cubicBezTo>
                <a:cubicBezTo>
                  <a:pt x="0" y="18"/>
                  <a:pt x="0" y="18"/>
                  <a:pt x="0" y="18"/>
                </a:cubicBezTo>
                <a:cubicBezTo>
                  <a:pt x="1" y="19"/>
                  <a:pt x="1" y="19"/>
                  <a:pt x="1" y="19"/>
                </a:cubicBezTo>
                <a:cubicBezTo>
                  <a:pt x="2" y="20"/>
                  <a:pt x="2" y="20"/>
                  <a:pt x="2" y="20"/>
                </a:cubicBezTo>
                <a:cubicBezTo>
                  <a:pt x="3" y="21"/>
                  <a:pt x="3" y="21"/>
                  <a:pt x="3" y="21"/>
                </a:cubicBezTo>
                <a:cubicBezTo>
                  <a:pt x="12" y="20"/>
                  <a:pt x="12" y="20"/>
                  <a:pt x="12" y="20"/>
                </a:cubicBezTo>
                <a:cubicBezTo>
                  <a:pt x="18" y="20"/>
                  <a:pt x="18" y="20"/>
                  <a:pt x="18" y="20"/>
                </a:cubicBezTo>
                <a:cubicBezTo>
                  <a:pt x="24" y="24"/>
                  <a:pt x="24" y="24"/>
                  <a:pt x="24" y="24"/>
                </a:cubicBezTo>
                <a:cubicBezTo>
                  <a:pt x="24" y="24"/>
                  <a:pt x="26" y="26"/>
                  <a:pt x="25" y="28"/>
                </a:cubicBezTo>
                <a:cubicBezTo>
                  <a:pt x="25" y="29"/>
                  <a:pt x="22" y="30"/>
                  <a:pt x="22" y="30"/>
                </a:cubicBezTo>
                <a:cubicBezTo>
                  <a:pt x="21" y="33"/>
                  <a:pt x="21" y="33"/>
                  <a:pt x="21" y="33"/>
                </a:cubicBezTo>
                <a:cubicBezTo>
                  <a:pt x="24" y="34"/>
                  <a:pt x="24" y="34"/>
                  <a:pt x="24" y="34"/>
                </a:cubicBezTo>
                <a:cubicBezTo>
                  <a:pt x="25" y="32"/>
                  <a:pt x="25" y="32"/>
                  <a:pt x="25" y="32"/>
                </a:cubicBezTo>
                <a:cubicBezTo>
                  <a:pt x="30" y="29"/>
                  <a:pt x="30" y="29"/>
                  <a:pt x="30" y="29"/>
                </a:cubicBezTo>
                <a:cubicBezTo>
                  <a:pt x="33" y="29"/>
                  <a:pt x="33" y="29"/>
                  <a:pt x="33" y="29"/>
                </a:cubicBezTo>
                <a:cubicBezTo>
                  <a:pt x="36" y="32"/>
                  <a:pt x="36" y="32"/>
                  <a:pt x="36" y="32"/>
                </a:cubicBezTo>
                <a:cubicBezTo>
                  <a:pt x="34" y="34"/>
                  <a:pt x="34" y="34"/>
                  <a:pt x="34" y="34"/>
                </a:cubicBezTo>
                <a:cubicBezTo>
                  <a:pt x="37" y="37"/>
                  <a:pt x="37" y="37"/>
                  <a:pt x="37" y="37"/>
                </a:cubicBezTo>
                <a:cubicBezTo>
                  <a:pt x="45" y="34"/>
                  <a:pt x="45" y="34"/>
                  <a:pt x="45" y="34"/>
                </a:cubicBezTo>
                <a:cubicBezTo>
                  <a:pt x="41" y="31"/>
                  <a:pt x="41" y="31"/>
                  <a:pt x="41" y="31"/>
                </a:cubicBezTo>
                <a:cubicBezTo>
                  <a:pt x="43" y="28"/>
                  <a:pt x="43" y="28"/>
                  <a:pt x="43" y="28"/>
                </a:cubicBezTo>
                <a:cubicBezTo>
                  <a:pt x="50" y="27"/>
                  <a:pt x="50" y="27"/>
                  <a:pt x="50" y="27"/>
                </a:cubicBezTo>
                <a:cubicBezTo>
                  <a:pt x="51" y="25"/>
                  <a:pt x="51" y="25"/>
                  <a:pt x="51" y="25"/>
                </a:cubicBezTo>
                <a:lnTo>
                  <a:pt x="54" y="22"/>
                </a:lnTo>
                <a:close/>
              </a:path>
            </a:pathLst>
          </a:custGeom>
          <a:solidFill>
            <a:srgbClr val="00B050"/>
          </a:solidFill>
          <a:ln w="9525">
            <a:solidFill>
              <a:srgbClr val="FFFF00"/>
            </a:solidFill>
            <a:round/>
            <a:headEnd/>
            <a:tailEnd/>
          </a:ln>
        </p:spPr>
        <p:txBody>
          <a:bodyPr/>
          <a:lstStyle/>
          <a:p>
            <a:endParaRPr lang="ru-RU"/>
          </a:p>
        </p:txBody>
      </p:sp>
      <p:sp>
        <p:nvSpPr>
          <p:cNvPr id="18524" name="Freeform 1390"/>
          <p:cNvSpPr>
            <a:spLocks/>
          </p:cNvSpPr>
          <p:nvPr/>
        </p:nvSpPr>
        <p:spPr bwMode="auto">
          <a:xfrm>
            <a:off x="4805363" y="1103313"/>
            <a:ext cx="33337" cy="19050"/>
          </a:xfrm>
          <a:custGeom>
            <a:avLst/>
            <a:gdLst>
              <a:gd name="T0" fmla="*/ 2147483647 w 42"/>
              <a:gd name="T1" fmla="*/ 2147483647 h 24"/>
              <a:gd name="T2" fmla="*/ 2147483647 w 42"/>
              <a:gd name="T3" fmla="*/ 0 h 24"/>
              <a:gd name="T4" fmla="*/ 0 w 42"/>
              <a:gd name="T5" fmla="*/ 2147483647 h 24"/>
              <a:gd name="T6" fmla="*/ 2147483647 w 42"/>
              <a:gd name="T7" fmla="*/ 2147483647 h 24"/>
              <a:gd name="T8" fmla="*/ 2147483647 w 42"/>
              <a:gd name="T9" fmla="*/ 2147483647 h 24"/>
              <a:gd name="T10" fmla="*/ 0 60000 65536"/>
              <a:gd name="T11" fmla="*/ 0 60000 65536"/>
              <a:gd name="T12" fmla="*/ 0 60000 65536"/>
              <a:gd name="T13" fmla="*/ 0 60000 65536"/>
              <a:gd name="T14" fmla="*/ 0 60000 65536"/>
              <a:gd name="T15" fmla="*/ 0 w 42"/>
              <a:gd name="T16" fmla="*/ 0 h 24"/>
              <a:gd name="T17" fmla="*/ 42 w 42"/>
              <a:gd name="T18" fmla="*/ 24 h 24"/>
            </a:gdLst>
            <a:ahLst/>
            <a:cxnLst>
              <a:cxn ang="T10">
                <a:pos x="T0" y="T1"/>
              </a:cxn>
              <a:cxn ang="T11">
                <a:pos x="T2" y="T3"/>
              </a:cxn>
              <a:cxn ang="T12">
                <a:pos x="T4" y="T5"/>
              </a:cxn>
              <a:cxn ang="T13">
                <a:pos x="T6" y="T7"/>
              </a:cxn>
              <a:cxn ang="T14">
                <a:pos x="T8" y="T9"/>
              </a:cxn>
            </a:cxnLst>
            <a:rect l="T15" t="T16" r="T17" b="T18"/>
            <a:pathLst>
              <a:path w="42" h="24">
                <a:moveTo>
                  <a:pt x="36" y="24"/>
                </a:moveTo>
                <a:lnTo>
                  <a:pt x="18" y="0"/>
                </a:lnTo>
                <a:lnTo>
                  <a:pt x="0" y="6"/>
                </a:lnTo>
                <a:lnTo>
                  <a:pt x="42" y="24"/>
                </a:lnTo>
                <a:lnTo>
                  <a:pt x="36" y="24"/>
                </a:lnTo>
                <a:close/>
              </a:path>
            </a:pathLst>
          </a:custGeom>
          <a:solidFill>
            <a:srgbClr val="00B050"/>
          </a:solidFill>
          <a:ln w="9525">
            <a:solidFill>
              <a:srgbClr val="FFFF00"/>
            </a:solidFill>
            <a:round/>
            <a:headEnd/>
            <a:tailEnd/>
          </a:ln>
        </p:spPr>
        <p:txBody>
          <a:bodyPr/>
          <a:lstStyle/>
          <a:p>
            <a:endParaRPr lang="ru-RU"/>
          </a:p>
        </p:txBody>
      </p:sp>
      <p:sp>
        <p:nvSpPr>
          <p:cNvPr id="18525" name="Freeform 1391"/>
          <p:cNvSpPr>
            <a:spLocks/>
          </p:cNvSpPr>
          <p:nvPr/>
        </p:nvSpPr>
        <p:spPr bwMode="auto">
          <a:xfrm>
            <a:off x="4622800" y="1196975"/>
            <a:ext cx="150813" cy="96838"/>
          </a:xfrm>
          <a:custGeom>
            <a:avLst/>
            <a:gdLst>
              <a:gd name="T0" fmla="*/ 2147483647 w 32"/>
              <a:gd name="T1" fmla="*/ 2147483647 h 21"/>
              <a:gd name="T2" fmla="*/ 2147483647 w 32"/>
              <a:gd name="T3" fmla="*/ 2147483647 h 21"/>
              <a:gd name="T4" fmla="*/ 2147483647 w 32"/>
              <a:gd name="T5" fmla="*/ 2147483647 h 21"/>
              <a:gd name="T6" fmla="*/ 2147483647 w 32"/>
              <a:gd name="T7" fmla="*/ 0 h 21"/>
              <a:gd name="T8" fmla="*/ 2147483647 w 32"/>
              <a:gd name="T9" fmla="*/ 0 h 21"/>
              <a:gd name="T10" fmla="*/ 2147483647 w 32"/>
              <a:gd name="T11" fmla="*/ 2147483647 h 21"/>
              <a:gd name="T12" fmla="*/ 2147483647 w 32"/>
              <a:gd name="T13" fmla="*/ 0 h 21"/>
              <a:gd name="T14" fmla="*/ 2147483647 w 32"/>
              <a:gd name="T15" fmla="*/ 2147483647 h 21"/>
              <a:gd name="T16" fmla="*/ 2147483647 w 32"/>
              <a:gd name="T17" fmla="*/ 2147483647 h 21"/>
              <a:gd name="T18" fmla="*/ 0 w 32"/>
              <a:gd name="T19" fmla="*/ 2147483647 h 21"/>
              <a:gd name="T20" fmla="*/ 0 w 32"/>
              <a:gd name="T21" fmla="*/ 2147483647 h 21"/>
              <a:gd name="T22" fmla="*/ 2147483647 w 32"/>
              <a:gd name="T23" fmla="*/ 2147483647 h 21"/>
              <a:gd name="T24" fmla="*/ 2147483647 w 32"/>
              <a:gd name="T25" fmla="*/ 2147483647 h 21"/>
              <a:gd name="T26" fmla="*/ 2147483647 w 32"/>
              <a:gd name="T27" fmla="*/ 2147483647 h 21"/>
              <a:gd name="T28" fmla="*/ 2147483647 w 32"/>
              <a:gd name="T29" fmla="*/ 2147483647 h 21"/>
              <a:gd name="T30" fmla="*/ 2147483647 w 32"/>
              <a:gd name="T31" fmla="*/ 2147483647 h 21"/>
              <a:gd name="T32" fmla="*/ 2147483647 w 32"/>
              <a:gd name="T33" fmla="*/ 2147483647 h 21"/>
              <a:gd name="T34" fmla="*/ 2147483647 w 32"/>
              <a:gd name="T35" fmla="*/ 2147483647 h 21"/>
              <a:gd name="T36" fmla="*/ 2147483647 w 32"/>
              <a:gd name="T37" fmla="*/ 2147483647 h 21"/>
              <a:gd name="T38" fmla="*/ 2147483647 w 32"/>
              <a:gd name="T39" fmla="*/ 2147483647 h 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
              <a:gd name="T61" fmla="*/ 0 h 21"/>
              <a:gd name="T62" fmla="*/ 32 w 32"/>
              <a:gd name="T63" fmla="*/ 21 h 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 h="21">
                <a:moveTo>
                  <a:pt x="28" y="10"/>
                </a:moveTo>
                <a:cubicBezTo>
                  <a:pt x="28" y="10"/>
                  <a:pt x="31" y="9"/>
                  <a:pt x="31" y="8"/>
                </a:cubicBezTo>
                <a:cubicBezTo>
                  <a:pt x="32" y="6"/>
                  <a:pt x="30" y="4"/>
                  <a:pt x="30" y="4"/>
                </a:cubicBezTo>
                <a:cubicBezTo>
                  <a:pt x="24" y="0"/>
                  <a:pt x="24" y="0"/>
                  <a:pt x="24" y="0"/>
                </a:cubicBezTo>
                <a:cubicBezTo>
                  <a:pt x="18" y="0"/>
                  <a:pt x="18" y="0"/>
                  <a:pt x="18" y="0"/>
                </a:cubicBezTo>
                <a:cubicBezTo>
                  <a:pt x="9" y="1"/>
                  <a:pt x="9" y="1"/>
                  <a:pt x="9" y="1"/>
                </a:cubicBezTo>
                <a:cubicBezTo>
                  <a:pt x="8" y="0"/>
                  <a:pt x="8" y="0"/>
                  <a:pt x="8" y="0"/>
                </a:cubicBezTo>
                <a:cubicBezTo>
                  <a:pt x="5" y="5"/>
                  <a:pt x="5" y="5"/>
                  <a:pt x="5" y="5"/>
                </a:cubicBezTo>
                <a:cubicBezTo>
                  <a:pt x="3" y="9"/>
                  <a:pt x="3" y="9"/>
                  <a:pt x="3" y="9"/>
                </a:cubicBezTo>
                <a:cubicBezTo>
                  <a:pt x="0" y="10"/>
                  <a:pt x="0" y="10"/>
                  <a:pt x="0" y="10"/>
                </a:cubicBezTo>
                <a:cubicBezTo>
                  <a:pt x="0" y="10"/>
                  <a:pt x="0" y="10"/>
                  <a:pt x="0" y="10"/>
                </a:cubicBezTo>
                <a:cubicBezTo>
                  <a:pt x="8" y="19"/>
                  <a:pt x="8" y="19"/>
                  <a:pt x="8" y="19"/>
                </a:cubicBezTo>
                <a:cubicBezTo>
                  <a:pt x="10" y="20"/>
                  <a:pt x="10" y="20"/>
                  <a:pt x="10" y="20"/>
                </a:cubicBezTo>
                <a:cubicBezTo>
                  <a:pt x="16" y="20"/>
                  <a:pt x="16" y="20"/>
                  <a:pt x="16" y="20"/>
                </a:cubicBezTo>
                <a:cubicBezTo>
                  <a:pt x="21" y="19"/>
                  <a:pt x="21" y="19"/>
                  <a:pt x="21" y="19"/>
                </a:cubicBezTo>
                <a:cubicBezTo>
                  <a:pt x="27" y="21"/>
                  <a:pt x="27" y="21"/>
                  <a:pt x="27" y="21"/>
                </a:cubicBezTo>
                <a:cubicBezTo>
                  <a:pt x="28" y="15"/>
                  <a:pt x="28" y="15"/>
                  <a:pt x="28" y="15"/>
                </a:cubicBezTo>
                <a:cubicBezTo>
                  <a:pt x="30" y="14"/>
                  <a:pt x="30" y="14"/>
                  <a:pt x="30" y="14"/>
                </a:cubicBezTo>
                <a:cubicBezTo>
                  <a:pt x="27" y="13"/>
                  <a:pt x="27" y="13"/>
                  <a:pt x="27" y="13"/>
                </a:cubicBezTo>
                <a:lnTo>
                  <a:pt x="28" y="10"/>
                </a:lnTo>
                <a:close/>
              </a:path>
            </a:pathLst>
          </a:custGeom>
          <a:solidFill>
            <a:srgbClr val="00B050"/>
          </a:solidFill>
          <a:ln w="9525">
            <a:solidFill>
              <a:srgbClr val="FFFF00"/>
            </a:solidFill>
            <a:round/>
            <a:headEnd/>
            <a:tailEnd/>
          </a:ln>
        </p:spPr>
        <p:txBody>
          <a:bodyPr/>
          <a:lstStyle/>
          <a:p>
            <a:endParaRPr lang="ru-RU"/>
          </a:p>
        </p:txBody>
      </p:sp>
      <p:sp>
        <p:nvSpPr>
          <p:cNvPr id="18526" name="Freeform 1392"/>
          <p:cNvSpPr>
            <a:spLocks/>
          </p:cNvSpPr>
          <p:nvPr/>
        </p:nvSpPr>
        <p:spPr bwMode="auto">
          <a:xfrm>
            <a:off x="4622800" y="1244600"/>
            <a:ext cx="36513" cy="42863"/>
          </a:xfrm>
          <a:custGeom>
            <a:avLst/>
            <a:gdLst>
              <a:gd name="T0" fmla="*/ 2147483647 w 48"/>
              <a:gd name="T1" fmla="*/ 2147483647 h 54"/>
              <a:gd name="T2" fmla="*/ 2147483647 w 48"/>
              <a:gd name="T3" fmla="*/ 2147483647 h 54"/>
              <a:gd name="T4" fmla="*/ 0 w 48"/>
              <a:gd name="T5" fmla="*/ 0 h 54"/>
              <a:gd name="T6" fmla="*/ 2147483647 w 48"/>
              <a:gd name="T7" fmla="*/ 2147483647 h 54"/>
              <a:gd name="T8" fmla="*/ 2147483647 w 48"/>
              <a:gd name="T9" fmla="*/ 2147483647 h 54"/>
              <a:gd name="T10" fmla="*/ 0 60000 65536"/>
              <a:gd name="T11" fmla="*/ 0 60000 65536"/>
              <a:gd name="T12" fmla="*/ 0 60000 65536"/>
              <a:gd name="T13" fmla="*/ 0 60000 65536"/>
              <a:gd name="T14" fmla="*/ 0 60000 65536"/>
              <a:gd name="T15" fmla="*/ 0 w 48"/>
              <a:gd name="T16" fmla="*/ 0 h 54"/>
              <a:gd name="T17" fmla="*/ 48 w 48"/>
              <a:gd name="T18" fmla="*/ 54 h 54"/>
            </a:gdLst>
            <a:ahLst/>
            <a:cxnLst>
              <a:cxn ang="T10">
                <a:pos x="T0" y="T1"/>
              </a:cxn>
              <a:cxn ang="T11">
                <a:pos x="T2" y="T3"/>
              </a:cxn>
              <a:cxn ang="T12">
                <a:pos x="T4" y="T5"/>
              </a:cxn>
              <a:cxn ang="T13">
                <a:pos x="T6" y="T7"/>
              </a:cxn>
              <a:cxn ang="T14">
                <a:pos x="T8" y="T9"/>
              </a:cxn>
            </a:cxnLst>
            <a:rect l="T15" t="T16" r="T17" b="T18"/>
            <a:pathLst>
              <a:path w="48" h="54">
                <a:moveTo>
                  <a:pt x="42" y="42"/>
                </a:moveTo>
                <a:lnTo>
                  <a:pt x="48" y="54"/>
                </a:lnTo>
                <a:lnTo>
                  <a:pt x="0" y="0"/>
                </a:lnTo>
                <a:lnTo>
                  <a:pt x="12" y="18"/>
                </a:lnTo>
                <a:lnTo>
                  <a:pt x="42" y="42"/>
                </a:lnTo>
                <a:close/>
              </a:path>
            </a:pathLst>
          </a:custGeom>
          <a:solidFill>
            <a:srgbClr val="00B050"/>
          </a:solidFill>
          <a:ln w="9525">
            <a:solidFill>
              <a:srgbClr val="FFFF00"/>
            </a:solidFill>
            <a:round/>
            <a:headEnd/>
            <a:tailEnd/>
          </a:ln>
        </p:spPr>
        <p:txBody>
          <a:bodyPr/>
          <a:lstStyle/>
          <a:p>
            <a:endParaRPr lang="ru-RU"/>
          </a:p>
        </p:txBody>
      </p:sp>
      <p:sp>
        <p:nvSpPr>
          <p:cNvPr id="18527" name="Freeform 1393"/>
          <p:cNvSpPr>
            <a:spLocks/>
          </p:cNvSpPr>
          <p:nvPr/>
        </p:nvSpPr>
        <p:spPr bwMode="auto">
          <a:xfrm>
            <a:off x="4500563" y="1136650"/>
            <a:ext cx="103187" cy="57150"/>
          </a:xfrm>
          <a:custGeom>
            <a:avLst/>
            <a:gdLst>
              <a:gd name="T0" fmla="*/ 2147483647 w 22"/>
              <a:gd name="T1" fmla="*/ 2147483647 h 12"/>
              <a:gd name="T2" fmla="*/ 2147483647 w 22"/>
              <a:gd name="T3" fmla="*/ 2147483647 h 12"/>
              <a:gd name="T4" fmla="*/ 2147483647 w 22"/>
              <a:gd name="T5" fmla="*/ 2147483647 h 12"/>
              <a:gd name="T6" fmla="*/ 2147483647 w 22"/>
              <a:gd name="T7" fmla="*/ 2147483647 h 12"/>
              <a:gd name="T8" fmla="*/ 2147483647 w 22"/>
              <a:gd name="T9" fmla="*/ 2147483647 h 12"/>
              <a:gd name="T10" fmla="*/ 2147483647 w 22"/>
              <a:gd name="T11" fmla="*/ 2147483647 h 12"/>
              <a:gd name="T12" fmla="*/ 2147483647 w 22"/>
              <a:gd name="T13" fmla="*/ 2147483647 h 12"/>
              <a:gd name="T14" fmla="*/ 2147483647 w 22"/>
              <a:gd name="T15" fmla="*/ 2147483647 h 12"/>
              <a:gd name="T16" fmla="*/ 2147483647 w 22"/>
              <a:gd name="T17" fmla="*/ 2147483647 h 12"/>
              <a:gd name="T18" fmla="*/ 2147483647 w 22"/>
              <a:gd name="T19" fmla="*/ 2147483647 h 12"/>
              <a:gd name="T20" fmla="*/ 2147483647 w 22"/>
              <a:gd name="T21" fmla="*/ 0 h 12"/>
              <a:gd name="T22" fmla="*/ 2147483647 w 22"/>
              <a:gd name="T23" fmla="*/ 2147483647 h 12"/>
              <a:gd name="T24" fmla="*/ 2147483647 w 22"/>
              <a:gd name="T25" fmla="*/ 0 h 12"/>
              <a:gd name="T26" fmla="*/ 2147483647 w 22"/>
              <a:gd name="T27" fmla="*/ 2147483647 h 12"/>
              <a:gd name="T28" fmla="*/ 2147483647 w 22"/>
              <a:gd name="T29" fmla="*/ 2147483647 h 12"/>
              <a:gd name="T30" fmla="*/ 2147483647 w 22"/>
              <a:gd name="T31" fmla="*/ 2147483647 h 12"/>
              <a:gd name="T32" fmla="*/ 0 w 22"/>
              <a:gd name="T33" fmla="*/ 2147483647 h 12"/>
              <a:gd name="T34" fmla="*/ 2147483647 w 22"/>
              <a:gd name="T35" fmla="*/ 2147483647 h 12"/>
              <a:gd name="T36" fmla="*/ 2147483647 w 22"/>
              <a:gd name="T37" fmla="*/ 2147483647 h 12"/>
              <a:gd name="T38" fmla="*/ 2147483647 w 22"/>
              <a:gd name="T39" fmla="*/ 2147483647 h 12"/>
              <a:gd name="T40" fmla="*/ 2147483647 w 22"/>
              <a:gd name="T41" fmla="*/ 2147483647 h 12"/>
              <a:gd name="T42" fmla="*/ 2147483647 w 22"/>
              <a:gd name="T43" fmla="*/ 2147483647 h 12"/>
              <a:gd name="T44" fmla="*/ 2147483647 w 22"/>
              <a:gd name="T45" fmla="*/ 2147483647 h 12"/>
              <a:gd name="T46" fmla="*/ 2147483647 w 22"/>
              <a:gd name="T47" fmla="*/ 2147483647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12"/>
              <a:gd name="T74" fmla="*/ 22 w 22"/>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12">
                <a:moveTo>
                  <a:pt x="10" y="10"/>
                </a:moveTo>
                <a:cubicBezTo>
                  <a:pt x="14" y="11"/>
                  <a:pt x="14" y="11"/>
                  <a:pt x="14" y="11"/>
                </a:cubicBezTo>
                <a:cubicBezTo>
                  <a:pt x="15" y="11"/>
                  <a:pt x="15" y="11"/>
                  <a:pt x="15" y="11"/>
                </a:cubicBezTo>
                <a:cubicBezTo>
                  <a:pt x="15" y="11"/>
                  <a:pt x="15" y="11"/>
                  <a:pt x="15" y="11"/>
                </a:cubicBezTo>
                <a:cubicBezTo>
                  <a:pt x="15" y="12"/>
                  <a:pt x="15" y="12"/>
                  <a:pt x="15" y="12"/>
                </a:cubicBezTo>
                <a:cubicBezTo>
                  <a:pt x="19" y="10"/>
                  <a:pt x="19" y="10"/>
                  <a:pt x="19" y="10"/>
                </a:cubicBezTo>
                <a:cubicBezTo>
                  <a:pt x="20" y="8"/>
                  <a:pt x="20" y="8"/>
                  <a:pt x="20" y="8"/>
                </a:cubicBezTo>
                <a:cubicBezTo>
                  <a:pt x="22" y="6"/>
                  <a:pt x="22" y="6"/>
                  <a:pt x="22" y="6"/>
                </a:cubicBezTo>
                <a:cubicBezTo>
                  <a:pt x="17" y="4"/>
                  <a:pt x="17" y="4"/>
                  <a:pt x="17" y="4"/>
                </a:cubicBezTo>
                <a:cubicBezTo>
                  <a:pt x="13" y="2"/>
                  <a:pt x="13" y="2"/>
                  <a:pt x="13" y="2"/>
                </a:cubicBezTo>
                <a:cubicBezTo>
                  <a:pt x="9" y="0"/>
                  <a:pt x="9" y="0"/>
                  <a:pt x="9" y="0"/>
                </a:cubicBezTo>
                <a:cubicBezTo>
                  <a:pt x="9" y="0"/>
                  <a:pt x="9" y="1"/>
                  <a:pt x="9" y="1"/>
                </a:cubicBezTo>
                <a:cubicBezTo>
                  <a:pt x="7" y="0"/>
                  <a:pt x="7" y="0"/>
                  <a:pt x="7" y="0"/>
                </a:cubicBezTo>
                <a:cubicBezTo>
                  <a:pt x="6" y="1"/>
                  <a:pt x="6" y="1"/>
                  <a:pt x="6" y="1"/>
                </a:cubicBezTo>
                <a:cubicBezTo>
                  <a:pt x="4" y="2"/>
                  <a:pt x="4" y="2"/>
                  <a:pt x="4" y="2"/>
                </a:cubicBezTo>
                <a:cubicBezTo>
                  <a:pt x="2" y="3"/>
                  <a:pt x="2" y="3"/>
                  <a:pt x="2" y="3"/>
                </a:cubicBezTo>
                <a:cubicBezTo>
                  <a:pt x="0" y="4"/>
                  <a:pt x="0" y="4"/>
                  <a:pt x="0" y="4"/>
                </a:cubicBezTo>
                <a:cubicBezTo>
                  <a:pt x="1" y="5"/>
                  <a:pt x="1" y="5"/>
                  <a:pt x="1" y="5"/>
                </a:cubicBezTo>
                <a:cubicBezTo>
                  <a:pt x="3" y="7"/>
                  <a:pt x="3" y="7"/>
                  <a:pt x="3" y="7"/>
                </a:cubicBezTo>
                <a:cubicBezTo>
                  <a:pt x="5" y="10"/>
                  <a:pt x="5" y="10"/>
                  <a:pt x="5" y="10"/>
                </a:cubicBezTo>
                <a:cubicBezTo>
                  <a:pt x="6" y="11"/>
                  <a:pt x="6" y="11"/>
                  <a:pt x="6" y="11"/>
                </a:cubicBezTo>
                <a:cubicBezTo>
                  <a:pt x="6" y="11"/>
                  <a:pt x="6" y="11"/>
                  <a:pt x="6" y="11"/>
                </a:cubicBezTo>
                <a:cubicBezTo>
                  <a:pt x="9" y="11"/>
                  <a:pt x="9" y="11"/>
                  <a:pt x="9" y="11"/>
                </a:cubicBezTo>
                <a:lnTo>
                  <a:pt x="10" y="10"/>
                </a:lnTo>
                <a:close/>
              </a:path>
            </a:pathLst>
          </a:custGeom>
          <a:solidFill>
            <a:srgbClr val="00B050"/>
          </a:solidFill>
          <a:ln w="9525">
            <a:solidFill>
              <a:srgbClr val="FFFF00"/>
            </a:solidFill>
            <a:round/>
            <a:headEnd/>
            <a:tailEnd/>
          </a:ln>
        </p:spPr>
        <p:txBody>
          <a:bodyPr/>
          <a:lstStyle/>
          <a:p>
            <a:endParaRPr lang="ru-RU"/>
          </a:p>
        </p:txBody>
      </p:sp>
      <p:sp>
        <p:nvSpPr>
          <p:cNvPr id="18528" name="Freeform 1394"/>
          <p:cNvSpPr>
            <a:spLocks/>
          </p:cNvSpPr>
          <p:nvPr/>
        </p:nvSpPr>
        <p:spPr bwMode="auto">
          <a:xfrm>
            <a:off x="4560888" y="1193800"/>
            <a:ext cx="98425" cy="53975"/>
          </a:xfrm>
          <a:custGeom>
            <a:avLst/>
            <a:gdLst>
              <a:gd name="T0" fmla="*/ 2147483647 w 21"/>
              <a:gd name="T1" fmla="*/ 0 h 12"/>
              <a:gd name="T2" fmla="*/ 2147483647 w 21"/>
              <a:gd name="T3" fmla="*/ 2147483647 h 12"/>
              <a:gd name="T4" fmla="*/ 2147483647 w 21"/>
              <a:gd name="T5" fmla="*/ 2147483647 h 12"/>
              <a:gd name="T6" fmla="*/ 2147483647 w 21"/>
              <a:gd name="T7" fmla="*/ 2147483647 h 12"/>
              <a:gd name="T8" fmla="*/ 2147483647 w 21"/>
              <a:gd name="T9" fmla="*/ 2147483647 h 12"/>
              <a:gd name="T10" fmla="*/ 2147483647 w 21"/>
              <a:gd name="T11" fmla="*/ 2147483647 h 12"/>
              <a:gd name="T12" fmla="*/ 2147483647 w 21"/>
              <a:gd name="T13" fmla="*/ 2147483647 h 12"/>
              <a:gd name="T14" fmla="*/ 2147483647 w 21"/>
              <a:gd name="T15" fmla="*/ 2147483647 h 12"/>
              <a:gd name="T16" fmla="*/ 0 w 21"/>
              <a:gd name="T17" fmla="*/ 2147483647 h 12"/>
              <a:gd name="T18" fmla="*/ 2147483647 w 21"/>
              <a:gd name="T19" fmla="*/ 2147483647 h 12"/>
              <a:gd name="T20" fmla="*/ 2147483647 w 21"/>
              <a:gd name="T21" fmla="*/ 2147483647 h 12"/>
              <a:gd name="T22" fmla="*/ 2147483647 w 21"/>
              <a:gd name="T23" fmla="*/ 2147483647 h 12"/>
              <a:gd name="T24" fmla="*/ 2147483647 w 21"/>
              <a:gd name="T25" fmla="*/ 2147483647 h 12"/>
              <a:gd name="T26" fmla="*/ 2147483647 w 21"/>
              <a:gd name="T27" fmla="*/ 2147483647 h 12"/>
              <a:gd name="T28" fmla="*/ 2147483647 w 21"/>
              <a:gd name="T29" fmla="*/ 2147483647 h 12"/>
              <a:gd name="T30" fmla="*/ 2147483647 w 21"/>
              <a:gd name="T31" fmla="*/ 2147483647 h 12"/>
              <a:gd name="T32" fmla="*/ 2147483647 w 21"/>
              <a:gd name="T33" fmla="*/ 2147483647 h 12"/>
              <a:gd name="T34" fmla="*/ 2147483647 w 21"/>
              <a:gd name="T35" fmla="*/ 2147483647 h 12"/>
              <a:gd name="T36" fmla="*/ 2147483647 w 21"/>
              <a:gd name="T37" fmla="*/ 0 h 12"/>
              <a:gd name="T38" fmla="*/ 2147483647 w 21"/>
              <a:gd name="T39" fmla="*/ 0 h 12"/>
              <a:gd name="T40" fmla="*/ 2147483647 w 21"/>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2"/>
              <a:gd name="T65" fmla="*/ 21 w 2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2">
                <a:moveTo>
                  <a:pt x="15" y="0"/>
                </a:moveTo>
                <a:cubicBezTo>
                  <a:pt x="13" y="1"/>
                  <a:pt x="13" y="1"/>
                  <a:pt x="13" y="1"/>
                </a:cubicBezTo>
                <a:cubicBezTo>
                  <a:pt x="9" y="2"/>
                  <a:pt x="9" y="2"/>
                  <a:pt x="9" y="2"/>
                </a:cubicBezTo>
                <a:cubicBezTo>
                  <a:pt x="6" y="3"/>
                  <a:pt x="6" y="3"/>
                  <a:pt x="6" y="3"/>
                </a:cubicBezTo>
                <a:cubicBezTo>
                  <a:pt x="4" y="3"/>
                  <a:pt x="4" y="3"/>
                  <a:pt x="4" y="3"/>
                </a:cubicBezTo>
                <a:cubicBezTo>
                  <a:pt x="3" y="2"/>
                  <a:pt x="3" y="2"/>
                  <a:pt x="3" y="2"/>
                </a:cubicBezTo>
                <a:cubicBezTo>
                  <a:pt x="2" y="4"/>
                  <a:pt x="2" y="4"/>
                  <a:pt x="2" y="4"/>
                </a:cubicBezTo>
                <a:cubicBezTo>
                  <a:pt x="1" y="7"/>
                  <a:pt x="1" y="7"/>
                  <a:pt x="1" y="7"/>
                </a:cubicBezTo>
                <a:cubicBezTo>
                  <a:pt x="0" y="7"/>
                  <a:pt x="0" y="7"/>
                  <a:pt x="0" y="7"/>
                </a:cubicBezTo>
                <a:cubicBezTo>
                  <a:pt x="1" y="9"/>
                  <a:pt x="1" y="9"/>
                  <a:pt x="1" y="9"/>
                </a:cubicBezTo>
                <a:cubicBezTo>
                  <a:pt x="4" y="11"/>
                  <a:pt x="4" y="11"/>
                  <a:pt x="4" y="11"/>
                </a:cubicBezTo>
                <a:cubicBezTo>
                  <a:pt x="4" y="11"/>
                  <a:pt x="7" y="12"/>
                  <a:pt x="8" y="12"/>
                </a:cubicBezTo>
                <a:cubicBezTo>
                  <a:pt x="8" y="12"/>
                  <a:pt x="9" y="12"/>
                  <a:pt x="9" y="12"/>
                </a:cubicBezTo>
                <a:cubicBezTo>
                  <a:pt x="11" y="12"/>
                  <a:pt x="12" y="12"/>
                  <a:pt x="13" y="11"/>
                </a:cubicBezTo>
                <a:cubicBezTo>
                  <a:pt x="13" y="11"/>
                  <a:pt x="13" y="11"/>
                  <a:pt x="13" y="11"/>
                </a:cubicBezTo>
                <a:cubicBezTo>
                  <a:pt x="16" y="10"/>
                  <a:pt x="16" y="10"/>
                  <a:pt x="16" y="10"/>
                </a:cubicBezTo>
                <a:cubicBezTo>
                  <a:pt x="18" y="6"/>
                  <a:pt x="18" y="6"/>
                  <a:pt x="18" y="6"/>
                </a:cubicBezTo>
                <a:cubicBezTo>
                  <a:pt x="21" y="1"/>
                  <a:pt x="21" y="1"/>
                  <a:pt x="21" y="1"/>
                </a:cubicBezTo>
                <a:cubicBezTo>
                  <a:pt x="20" y="0"/>
                  <a:pt x="20" y="0"/>
                  <a:pt x="20" y="0"/>
                </a:cubicBezTo>
                <a:cubicBezTo>
                  <a:pt x="18" y="0"/>
                  <a:pt x="18" y="0"/>
                  <a:pt x="18" y="0"/>
                </a:cubicBezTo>
                <a:lnTo>
                  <a:pt x="15" y="0"/>
                </a:lnTo>
                <a:close/>
              </a:path>
            </a:pathLst>
          </a:custGeom>
          <a:solidFill>
            <a:srgbClr val="00B050"/>
          </a:solidFill>
          <a:ln w="9525">
            <a:solidFill>
              <a:srgbClr val="FFFF00"/>
            </a:solidFill>
            <a:round/>
            <a:headEnd/>
            <a:tailEnd/>
          </a:ln>
        </p:spPr>
        <p:txBody>
          <a:bodyPr/>
          <a:lstStyle/>
          <a:p>
            <a:endParaRPr lang="ru-RU"/>
          </a:p>
        </p:txBody>
      </p:sp>
      <p:sp>
        <p:nvSpPr>
          <p:cNvPr id="18529" name="Freeform 1395"/>
          <p:cNvSpPr>
            <a:spLocks/>
          </p:cNvSpPr>
          <p:nvPr/>
        </p:nvSpPr>
        <p:spPr bwMode="auto">
          <a:xfrm>
            <a:off x="4570413" y="1165225"/>
            <a:ext cx="84137" cy="41275"/>
          </a:xfrm>
          <a:custGeom>
            <a:avLst/>
            <a:gdLst>
              <a:gd name="T0" fmla="*/ 2147483647 w 108"/>
              <a:gd name="T1" fmla="*/ 2147483647 h 54"/>
              <a:gd name="T2" fmla="*/ 2147483647 w 108"/>
              <a:gd name="T3" fmla="*/ 0 h 54"/>
              <a:gd name="T4" fmla="*/ 2147483647 w 108"/>
              <a:gd name="T5" fmla="*/ 0 h 54"/>
              <a:gd name="T6" fmla="*/ 2147483647 w 108"/>
              <a:gd name="T7" fmla="*/ 2147483647 h 54"/>
              <a:gd name="T8" fmla="*/ 2147483647 w 108"/>
              <a:gd name="T9" fmla="*/ 2147483647 h 54"/>
              <a:gd name="T10" fmla="*/ 0 w 108"/>
              <a:gd name="T11" fmla="*/ 2147483647 h 54"/>
              <a:gd name="T12" fmla="*/ 2147483647 w 108"/>
              <a:gd name="T13" fmla="*/ 2147483647 h 54"/>
              <a:gd name="T14" fmla="*/ 2147483647 w 108"/>
              <a:gd name="T15" fmla="*/ 2147483647 h 54"/>
              <a:gd name="T16" fmla="*/ 2147483647 w 108"/>
              <a:gd name="T17" fmla="*/ 2147483647 h 54"/>
              <a:gd name="T18" fmla="*/ 2147483647 w 108"/>
              <a:gd name="T19" fmla="*/ 2147483647 h 54"/>
              <a:gd name="T20" fmla="*/ 2147483647 w 108"/>
              <a:gd name="T21" fmla="*/ 2147483647 h 54"/>
              <a:gd name="T22" fmla="*/ 2147483647 w 108"/>
              <a:gd name="T23" fmla="*/ 2147483647 h 54"/>
              <a:gd name="T24" fmla="*/ 2147483647 w 108"/>
              <a:gd name="T25" fmla="*/ 2147483647 h 54"/>
              <a:gd name="T26" fmla="*/ 2147483647 w 108"/>
              <a:gd name="T27" fmla="*/ 2147483647 h 54"/>
              <a:gd name="T28" fmla="*/ 2147483647 w 108"/>
              <a:gd name="T29" fmla="*/ 2147483647 h 54"/>
              <a:gd name="T30" fmla="*/ 2147483647 w 108"/>
              <a:gd name="T31" fmla="*/ 2147483647 h 54"/>
              <a:gd name="T32" fmla="*/ 2147483647 w 108"/>
              <a:gd name="T33" fmla="*/ 2147483647 h 54"/>
              <a:gd name="T34" fmla="*/ 2147483647 w 108"/>
              <a:gd name="T35" fmla="*/ 2147483647 h 54"/>
              <a:gd name="T36" fmla="*/ 2147483647 w 108"/>
              <a:gd name="T37" fmla="*/ 2147483647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
              <a:gd name="T58" fmla="*/ 0 h 54"/>
              <a:gd name="T59" fmla="*/ 108 w 108"/>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 h="54">
                <a:moveTo>
                  <a:pt x="66" y="12"/>
                </a:moveTo>
                <a:lnTo>
                  <a:pt x="42" y="0"/>
                </a:lnTo>
                <a:lnTo>
                  <a:pt x="30" y="12"/>
                </a:lnTo>
                <a:lnTo>
                  <a:pt x="24" y="24"/>
                </a:lnTo>
                <a:lnTo>
                  <a:pt x="0" y="36"/>
                </a:lnTo>
                <a:lnTo>
                  <a:pt x="6" y="48"/>
                </a:lnTo>
                <a:lnTo>
                  <a:pt x="12" y="54"/>
                </a:lnTo>
                <a:lnTo>
                  <a:pt x="24" y="54"/>
                </a:lnTo>
                <a:lnTo>
                  <a:pt x="42" y="48"/>
                </a:lnTo>
                <a:lnTo>
                  <a:pt x="66" y="42"/>
                </a:lnTo>
                <a:lnTo>
                  <a:pt x="78" y="36"/>
                </a:lnTo>
                <a:lnTo>
                  <a:pt x="96" y="36"/>
                </a:lnTo>
                <a:lnTo>
                  <a:pt x="108" y="36"/>
                </a:lnTo>
                <a:lnTo>
                  <a:pt x="102" y="30"/>
                </a:lnTo>
                <a:lnTo>
                  <a:pt x="102" y="12"/>
                </a:lnTo>
                <a:lnTo>
                  <a:pt x="90" y="12"/>
                </a:lnTo>
                <a:lnTo>
                  <a:pt x="66" y="12"/>
                </a:lnTo>
                <a:close/>
              </a:path>
            </a:pathLst>
          </a:custGeom>
          <a:solidFill>
            <a:srgbClr val="00B050"/>
          </a:solidFill>
          <a:ln w="9525">
            <a:solidFill>
              <a:srgbClr val="FFFF00"/>
            </a:solidFill>
            <a:round/>
            <a:headEnd/>
            <a:tailEnd/>
          </a:ln>
        </p:spPr>
        <p:txBody>
          <a:bodyPr/>
          <a:lstStyle/>
          <a:p>
            <a:endParaRPr lang="ru-RU"/>
          </a:p>
        </p:txBody>
      </p:sp>
      <p:sp>
        <p:nvSpPr>
          <p:cNvPr id="18530" name="Freeform 1396"/>
          <p:cNvSpPr>
            <a:spLocks/>
          </p:cNvSpPr>
          <p:nvPr/>
        </p:nvSpPr>
        <p:spPr bwMode="auto">
          <a:xfrm>
            <a:off x="4659313" y="1287463"/>
            <a:ext cx="104775" cy="88900"/>
          </a:xfrm>
          <a:custGeom>
            <a:avLst/>
            <a:gdLst>
              <a:gd name="T0" fmla="*/ 2147483647 w 132"/>
              <a:gd name="T1" fmla="*/ 2147483647 h 115"/>
              <a:gd name="T2" fmla="*/ 2147483647 w 132"/>
              <a:gd name="T3" fmla="*/ 2147483647 h 115"/>
              <a:gd name="T4" fmla="*/ 0 w 132"/>
              <a:gd name="T5" fmla="*/ 0 h 115"/>
              <a:gd name="T6" fmla="*/ 0 w 132"/>
              <a:gd name="T7" fmla="*/ 2147483647 h 115"/>
              <a:gd name="T8" fmla="*/ 2147483647 w 132"/>
              <a:gd name="T9" fmla="*/ 2147483647 h 115"/>
              <a:gd name="T10" fmla="*/ 0 w 132"/>
              <a:gd name="T11" fmla="*/ 2147483647 h 115"/>
              <a:gd name="T12" fmla="*/ 2147483647 w 132"/>
              <a:gd name="T13" fmla="*/ 2147483647 h 115"/>
              <a:gd name="T14" fmla="*/ 2147483647 w 132"/>
              <a:gd name="T15" fmla="*/ 2147483647 h 115"/>
              <a:gd name="T16" fmla="*/ 2147483647 w 132"/>
              <a:gd name="T17" fmla="*/ 2147483647 h 115"/>
              <a:gd name="T18" fmla="*/ 2147483647 w 132"/>
              <a:gd name="T19" fmla="*/ 2147483647 h 115"/>
              <a:gd name="T20" fmla="*/ 2147483647 w 132"/>
              <a:gd name="T21" fmla="*/ 2147483647 h 115"/>
              <a:gd name="T22" fmla="*/ 2147483647 w 132"/>
              <a:gd name="T23" fmla="*/ 2147483647 h 115"/>
              <a:gd name="T24" fmla="*/ 2147483647 w 132"/>
              <a:gd name="T25" fmla="*/ 2147483647 h 115"/>
              <a:gd name="T26" fmla="*/ 2147483647 w 132"/>
              <a:gd name="T27" fmla="*/ 2147483647 h 115"/>
              <a:gd name="T28" fmla="*/ 2147483647 w 132"/>
              <a:gd name="T29" fmla="*/ 2147483647 h 115"/>
              <a:gd name="T30" fmla="*/ 2147483647 w 132"/>
              <a:gd name="T31" fmla="*/ 2147483647 h 115"/>
              <a:gd name="T32" fmla="*/ 2147483647 w 132"/>
              <a:gd name="T33" fmla="*/ 2147483647 h 115"/>
              <a:gd name="T34" fmla="*/ 2147483647 w 132"/>
              <a:gd name="T35" fmla="*/ 2147483647 h 115"/>
              <a:gd name="T36" fmla="*/ 2147483647 w 132"/>
              <a:gd name="T37" fmla="*/ 2147483647 h 115"/>
              <a:gd name="T38" fmla="*/ 2147483647 w 132"/>
              <a:gd name="T39" fmla="*/ 2147483647 h 115"/>
              <a:gd name="T40" fmla="*/ 2147483647 w 132"/>
              <a:gd name="T41" fmla="*/ 2147483647 h 115"/>
              <a:gd name="T42" fmla="*/ 2147483647 w 132"/>
              <a:gd name="T43" fmla="*/ 2147483647 h 115"/>
              <a:gd name="T44" fmla="*/ 2147483647 w 132"/>
              <a:gd name="T45" fmla="*/ 2147483647 h 115"/>
              <a:gd name="T46" fmla="*/ 2147483647 w 132"/>
              <a:gd name="T47" fmla="*/ 2147483647 h 115"/>
              <a:gd name="T48" fmla="*/ 2147483647 w 132"/>
              <a:gd name="T49" fmla="*/ 0 h 115"/>
              <a:gd name="T50" fmla="*/ 2147483647 w 132"/>
              <a:gd name="T51" fmla="*/ 2147483647 h 1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2"/>
              <a:gd name="T79" fmla="*/ 0 h 115"/>
              <a:gd name="T80" fmla="*/ 132 w 132"/>
              <a:gd name="T81" fmla="*/ 115 h 1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2" h="115">
                <a:moveTo>
                  <a:pt x="48" y="6"/>
                </a:moveTo>
                <a:lnTo>
                  <a:pt x="12" y="6"/>
                </a:lnTo>
                <a:lnTo>
                  <a:pt x="0" y="0"/>
                </a:lnTo>
                <a:lnTo>
                  <a:pt x="0" y="12"/>
                </a:lnTo>
                <a:lnTo>
                  <a:pt x="6" y="30"/>
                </a:lnTo>
                <a:lnTo>
                  <a:pt x="0" y="48"/>
                </a:lnTo>
                <a:lnTo>
                  <a:pt x="6" y="61"/>
                </a:lnTo>
                <a:lnTo>
                  <a:pt x="12" y="73"/>
                </a:lnTo>
                <a:lnTo>
                  <a:pt x="48" y="73"/>
                </a:lnTo>
                <a:lnTo>
                  <a:pt x="66" y="73"/>
                </a:lnTo>
                <a:lnTo>
                  <a:pt x="72" y="67"/>
                </a:lnTo>
                <a:lnTo>
                  <a:pt x="72" y="73"/>
                </a:lnTo>
                <a:lnTo>
                  <a:pt x="66" y="85"/>
                </a:lnTo>
                <a:lnTo>
                  <a:pt x="60" y="91"/>
                </a:lnTo>
                <a:lnTo>
                  <a:pt x="66" y="115"/>
                </a:lnTo>
                <a:lnTo>
                  <a:pt x="90" y="97"/>
                </a:lnTo>
                <a:lnTo>
                  <a:pt x="114" y="97"/>
                </a:lnTo>
                <a:lnTo>
                  <a:pt x="126" y="79"/>
                </a:lnTo>
                <a:lnTo>
                  <a:pt x="132" y="79"/>
                </a:lnTo>
                <a:lnTo>
                  <a:pt x="96" y="67"/>
                </a:lnTo>
                <a:lnTo>
                  <a:pt x="90" y="36"/>
                </a:lnTo>
                <a:lnTo>
                  <a:pt x="114" y="12"/>
                </a:lnTo>
                <a:lnTo>
                  <a:pt x="78" y="0"/>
                </a:lnTo>
                <a:lnTo>
                  <a:pt x="48" y="6"/>
                </a:lnTo>
                <a:close/>
              </a:path>
            </a:pathLst>
          </a:custGeom>
          <a:solidFill>
            <a:srgbClr val="00B050"/>
          </a:solidFill>
          <a:ln w="9525">
            <a:solidFill>
              <a:srgbClr val="FFFF00"/>
            </a:solidFill>
            <a:round/>
            <a:headEnd/>
            <a:tailEnd/>
          </a:ln>
        </p:spPr>
        <p:txBody>
          <a:bodyPr/>
          <a:lstStyle/>
          <a:p>
            <a:endParaRPr lang="ru-RU"/>
          </a:p>
        </p:txBody>
      </p:sp>
      <p:sp>
        <p:nvSpPr>
          <p:cNvPr id="18531" name="Freeform 1397"/>
          <p:cNvSpPr>
            <a:spLocks/>
          </p:cNvSpPr>
          <p:nvPr/>
        </p:nvSpPr>
        <p:spPr bwMode="auto">
          <a:xfrm>
            <a:off x="4594225" y="1244600"/>
            <a:ext cx="76200" cy="131763"/>
          </a:xfrm>
          <a:custGeom>
            <a:avLst/>
            <a:gdLst>
              <a:gd name="T0" fmla="*/ 2147483647 w 16"/>
              <a:gd name="T1" fmla="*/ 2147483647 h 28"/>
              <a:gd name="T2" fmla="*/ 2147483647 w 16"/>
              <a:gd name="T3" fmla="*/ 2147483647 h 28"/>
              <a:gd name="T4" fmla="*/ 2147483647 w 16"/>
              <a:gd name="T5" fmla="*/ 2147483647 h 28"/>
              <a:gd name="T6" fmla="*/ 2147483647 w 16"/>
              <a:gd name="T7" fmla="*/ 2147483647 h 28"/>
              <a:gd name="T8" fmla="*/ 2147483647 w 16"/>
              <a:gd name="T9" fmla="*/ 2147483647 h 28"/>
              <a:gd name="T10" fmla="*/ 2147483647 w 16"/>
              <a:gd name="T11" fmla="*/ 2147483647 h 28"/>
              <a:gd name="T12" fmla="*/ 2147483647 w 16"/>
              <a:gd name="T13" fmla="*/ 2147483647 h 28"/>
              <a:gd name="T14" fmla="*/ 2147483647 w 16"/>
              <a:gd name="T15" fmla="*/ 2147483647 h 28"/>
              <a:gd name="T16" fmla="*/ 2147483647 w 16"/>
              <a:gd name="T17" fmla="*/ 2147483647 h 28"/>
              <a:gd name="T18" fmla="*/ 2147483647 w 16"/>
              <a:gd name="T19" fmla="*/ 2147483647 h 28"/>
              <a:gd name="T20" fmla="*/ 2147483647 w 16"/>
              <a:gd name="T21" fmla="*/ 2147483647 h 28"/>
              <a:gd name="T22" fmla="*/ 2147483647 w 16"/>
              <a:gd name="T23" fmla="*/ 0 h 28"/>
              <a:gd name="T24" fmla="*/ 2147483647 w 16"/>
              <a:gd name="T25" fmla="*/ 2147483647 h 28"/>
              <a:gd name="T26" fmla="*/ 2147483647 w 16"/>
              <a:gd name="T27" fmla="*/ 2147483647 h 28"/>
              <a:gd name="T28" fmla="*/ 2147483647 w 16"/>
              <a:gd name="T29" fmla="*/ 2147483647 h 28"/>
              <a:gd name="T30" fmla="*/ 2147483647 w 16"/>
              <a:gd name="T31" fmla="*/ 2147483647 h 28"/>
              <a:gd name="T32" fmla="*/ 2147483647 w 16"/>
              <a:gd name="T33" fmla="*/ 2147483647 h 28"/>
              <a:gd name="T34" fmla="*/ 2147483647 w 16"/>
              <a:gd name="T35" fmla="*/ 2147483647 h 28"/>
              <a:gd name="T36" fmla="*/ 0 w 16"/>
              <a:gd name="T37" fmla="*/ 2147483647 h 28"/>
              <a:gd name="T38" fmla="*/ 2147483647 w 16"/>
              <a:gd name="T39" fmla="*/ 2147483647 h 28"/>
              <a:gd name="T40" fmla="*/ 2147483647 w 16"/>
              <a:gd name="T41" fmla="*/ 2147483647 h 28"/>
              <a:gd name="T42" fmla="*/ 2147483647 w 16"/>
              <a:gd name="T43" fmla="*/ 2147483647 h 28"/>
              <a:gd name="T44" fmla="*/ 2147483647 w 16"/>
              <a:gd name="T45" fmla="*/ 2147483647 h 28"/>
              <a:gd name="T46" fmla="*/ 2147483647 w 16"/>
              <a:gd name="T47" fmla="*/ 2147483647 h 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
              <a:gd name="T73" fmla="*/ 0 h 28"/>
              <a:gd name="T74" fmla="*/ 16 w 16"/>
              <a:gd name="T75" fmla="*/ 28 h 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 h="28">
                <a:moveTo>
                  <a:pt x="9" y="24"/>
                </a:moveTo>
                <a:cubicBezTo>
                  <a:pt x="9" y="23"/>
                  <a:pt x="9" y="23"/>
                  <a:pt x="9" y="23"/>
                </a:cubicBezTo>
                <a:cubicBezTo>
                  <a:pt x="13" y="22"/>
                  <a:pt x="13" y="22"/>
                  <a:pt x="13" y="22"/>
                </a:cubicBezTo>
                <a:cubicBezTo>
                  <a:pt x="16" y="21"/>
                  <a:pt x="16" y="21"/>
                  <a:pt x="16" y="21"/>
                </a:cubicBezTo>
                <a:cubicBezTo>
                  <a:pt x="15" y="19"/>
                  <a:pt x="15" y="19"/>
                  <a:pt x="15" y="19"/>
                </a:cubicBezTo>
                <a:cubicBezTo>
                  <a:pt x="14" y="17"/>
                  <a:pt x="14" y="17"/>
                  <a:pt x="14" y="17"/>
                </a:cubicBezTo>
                <a:cubicBezTo>
                  <a:pt x="15" y="14"/>
                  <a:pt x="15" y="14"/>
                  <a:pt x="15" y="14"/>
                </a:cubicBezTo>
                <a:cubicBezTo>
                  <a:pt x="14" y="11"/>
                  <a:pt x="14" y="11"/>
                  <a:pt x="14" y="11"/>
                </a:cubicBezTo>
                <a:cubicBezTo>
                  <a:pt x="14" y="9"/>
                  <a:pt x="14" y="9"/>
                  <a:pt x="14" y="9"/>
                </a:cubicBezTo>
                <a:cubicBezTo>
                  <a:pt x="13" y="7"/>
                  <a:pt x="13" y="7"/>
                  <a:pt x="13" y="7"/>
                </a:cubicBezTo>
                <a:cubicBezTo>
                  <a:pt x="8" y="3"/>
                  <a:pt x="8" y="3"/>
                  <a:pt x="8" y="3"/>
                </a:cubicBezTo>
                <a:cubicBezTo>
                  <a:pt x="6" y="0"/>
                  <a:pt x="6" y="0"/>
                  <a:pt x="6" y="0"/>
                </a:cubicBezTo>
                <a:cubicBezTo>
                  <a:pt x="5" y="1"/>
                  <a:pt x="4" y="1"/>
                  <a:pt x="2" y="1"/>
                </a:cubicBezTo>
                <a:cubicBezTo>
                  <a:pt x="2" y="2"/>
                  <a:pt x="2" y="2"/>
                  <a:pt x="2" y="2"/>
                </a:cubicBezTo>
                <a:cubicBezTo>
                  <a:pt x="3" y="4"/>
                  <a:pt x="3" y="4"/>
                  <a:pt x="3" y="4"/>
                </a:cubicBezTo>
                <a:cubicBezTo>
                  <a:pt x="3" y="6"/>
                  <a:pt x="3" y="6"/>
                  <a:pt x="3" y="6"/>
                </a:cubicBezTo>
                <a:cubicBezTo>
                  <a:pt x="4" y="9"/>
                  <a:pt x="4" y="9"/>
                  <a:pt x="4" y="9"/>
                </a:cubicBezTo>
                <a:cubicBezTo>
                  <a:pt x="1" y="13"/>
                  <a:pt x="1" y="13"/>
                  <a:pt x="1" y="13"/>
                </a:cubicBezTo>
                <a:cubicBezTo>
                  <a:pt x="0" y="18"/>
                  <a:pt x="0" y="18"/>
                  <a:pt x="0" y="18"/>
                </a:cubicBezTo>
                <a:cubicBezTo>
                  <a:pt x="4" y="21"/>
                  <a:pt x="4" y="21"/>
                  <a:pt x="4" y="21"/>
                </a:cubicBezTo>
                <a:cubicBezTo>
                  <a:pt x="4" y="24"/>
                  <a:pt x="4" y="24"/>
                  <a:pt x="4" y="24"/>
                </a:cubicBezTo>
                <a:cubicBezTo>
                  <a:pt x="6" y="28"/>
                  <a:pt x="6" y="28"/>
                  <a:pt x="6" y="28"/>
                </a:cubicBezTo>
                <a:cubicBezTo>
                  <a:pt x="8" y="26"/>
                  <a:pt x="8" y="26"/>
                  <a:pt x="8" y="26"/>
                </a:cubicBezTo>
                <a:lnTo>
                  <a:pt x="9" y="24"/>
                </a:lnTo>
                <a:close/>
              </a:path>
            </a:pathLst>
          </a:custGeom>
          <a:solidFill>
            <a:srgbClr val="00B050"/>
          </a:solidFill>
          <a:ln w="9525">
            <a:solidFill>
              <a:srgbClr val="FFFF00"/>
            </a:solidFill>
            <a:round/>
            <a:headEnd/>
            <a:tailEnd/>
          </a:ln>
        </p:spPr>
        <p:txBody>
          <a:bodyPr/>
          <a:lstStyle/>
          <a:p>
            <a:endParaRPr lang="ru-RU"/>
          </a:p>
        </p:txBody>
      </p:sp>
      <p:sp>
        <p:nvSpPr>
          <p:cNvPr id="18532" name="Freeform 1398"/>
          <p:cNvSpPr>
            <a:spLocks/>
          </p:cNvSpPr>
          <p:nvPr/>
        </p:nvSpPr>
        <p:spPr bwMode="auto">
          <a:xfrm>
            <a:off x="4522788" y="1225550"/>
            <a:ext cx="88900" cy="101600"/>
          </a:xfrm>
          <a:custGeom>
            <a:avLst/>
            <a:gdLst>
              <a:gd name="T0" fmla="*/ 2147483647 w 19"/>
              <a:gd name="T1" fmla="*/ 2147483647 h 22"/>
              <a:gd name="T2" fmla="*/ 2147483647 w 19"/>
              <a:gd name="T3" fmla="*/ 2147483647 h 22"/>
              <a:gd name="T4" fmla="*/ 2147483647 w 19"/>
              <a:gd name="T5" fmla="*/ 2147483647 h 22"/>
              <a:gd name="T6" fmla="*/ 2147483647 w 19"/>
              <a:gd name="T7" fmla="*/ 2147483647 h 22"/>
              <a:gd name="T8" fmla="*/ 2147483647 w 19"/>
              <a:gd name="T9" fmla="*/ 2147483647 h 22"/>
              <a:gd name="T10" fmla="*/ 2147483647 w 19"/>
              <a:gd name="T11" fmla="*/ 2147483647 h 22"/>
              <a:gd name="T12" fmla="*/ 2147483647 w 19"/>
              <a:gd name="T13" fmla="*/ 2147483647 h 22"/>
              <a:gd name="T14" fmla="*/ 2147483647 w 19"/>
              <a:gd name="T15" fmla="*/ 2147483647 h 22"/>
              <a:gd name="T16" fmla="*/ 2147483647 w 19"/>
              <a:gd name="T17" fmla="*/ 0 h 22"/>
              <a:gd name="T18" fmla="*/ 2147483647 w 19"/>
              <a:gd name="T19" fmla="*/ 2147483647 h 22"/>
              <a:gd name="T20" fmla="*/ 2147483647 w 19"/>
              <a:gd name="T21" fmla="*/ 2147483647 h 22"/>
              <a:gd name="T22" fmla="*/ 0 w 19"/>
              <a:gd name="T23" fmla="*/ 2147483647 h 22"/>
              <a:gd name="T24" fmla="*/ 0 w 19"/>
              <a:gd name="T25" fmla="*/ 2147483647 h 22"/>
              <a:gd name="T26" fmla="*/ 0 w 19"/>
              <a:gd name="T27" fmla="*/ 2147483647 h 22"/>
              <a:gd name="T28" fmla="*/ 2147483647 w 19"/>
              <a:gd name="T29" fmla="*/ 2147483647 h 22"/>
              <a:gd name="T30" fmla="*/ 2147483647 w 19"/>
              <a:gd name="T31" fmla="*/ 2147483647 h 22"/>
              <a:gd name="T32" fmla="*/ 2147483647 w 19"/>
              <a:gd name="T33" fmla="*/ 2147483647 h 22"/>
              <a:gd name="T34" fmla="*/ 2147483647 w 19"/>
              <a:gd name="T35" fmla="*/ 2147483647 h 22"/>
              <a:gd name="T36" fmla="*/ 2147483647 w 19"/>
              <a:gd name="T37" fmla="*/ 2147483647 h 22"/>
              <a:gd name="T38" fmla="*/ 2147483647 w 19"/>
              <a:gd name="T39" fmla="*/ 2147483647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
              <a:gd name="T61" fmla="*/ 0 h 22"/>
              <a:gd name="T62" fmla="*/ 19 w 19"/>
              <a:gd name="T63" fmla="*/ 22 h 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 h="22">
                <a:moveTo>
                  <a:pt x="19" y="13"/>
                </a:moveTo>
                <a:cubicBezTo>
                  <a:pt x="18" y="10"/>
                  <a:pt x="18" y="10"/>
                  <a:pt x="18" y="10"/>
                </a:cubicBezTo>
                <a:cubicBezTo>
                  <a:pt x="18" y="8"/>
                  <a:pt x="18" y="8"/>
                  <a:pt x="18" y="8"/>
                </a:cubicBezTo>
                <a:cubicBezTo>
                  <a:pt x="17" y="6"/>
                  <a:pt x="17" y="6"/>
                  <a:pt x="17" y="6"/>
                </a:cubicBezTo>
                <a:cubicBezTo>
                  <a:pt x="17" y="5"/>
                  <a:pt x="17" y="5"/>
                  <a:pt x="17" y="5"/>
                </a:cubicBezTo>
                <a:cubicBezTo>
                  <a:pt x="17" y="5"/>
                  <a:pt x="16" y="5"/>
                  <a:pt x="16" y="5"/>
                </a:cubicBezTo>
                <a:cubicBezTo>
                  <a:pt x="15" y="5"/>
                  <a:pt x="12" y="4"/>
                  <a:pt x="12" y="4"/>
                </a:cubicBezTo>
                <a:cubicBezTo>
                  <a:pt x="9" y="2"/>
                  <a:pt x="9" y="2"/>
                  <a:pt x="9" y="2"/>
                </a:cubicBezTo>
                <a:cubicBezTo>
                  <a:pt x="8" y="0"/>
                  <a:pt x="8" y="0"/>
                  <a:pt x="8" y="0"/>
                </a:cubicBezTo>
                <a:cubicBezTo>
                  <a:pt x="5" y="2"/>
                  <a:pt x="5" y="2"/>
                  <a:pt x="5" y="2"/>
                </a:cubicBezTo>
                <a:cubicBezTo>
                  <a:pt x="1" y="2"/>
                  <a:pt x="1" y="2"/>
                  <a:pt x="1" y="2"/>
                </a:cubicBezTo>
                <a:cubicBezTo>
                  <a:pt x="0" y="2"/>
                  <a:pt x="0" y="2"/>
                  <a:pt x="0" y="2"/>
                </a:cubicBezTo>
                <a:cubicBezTo>
                  <a:pt x="0" y="5"/>
                  <a:pt x="0" y="5"/>
                  <a:pt x="0" y="5"/>
                </a:cubicBezTo>
                <a:cubicBezTo>
                  <a:pt x="0" y="7"/>
                  <a:pt x="0" y="7"/>
                  <a:pt x="0" y="7"/>
                </a:cubicBezTo>
                <a:cubicBezTo>
                  <a:pt x="2" y="7"/>
                  <a:pt x="2" y="7"/>
                  <a:pt x="2" y="7"/>
                </a:cubicBezTo>
                <a:cubicBezTo>
                  <a:pt x="6" y="12"/>
                  <a:pt x="6" y="12"/>
                  <a:pt x="6" y="12"/>
                </a:cubicBezTo>
                <a:cubicBezTo>
                  <a:pt x="8" y="17"/>
                  <a:pt x="8" y="17"/>
                  <a:pt x="8" y="17"/>
                </a:cubicBezTo>
                <a:cubicBezTo>
                  <a:pt x="15" y="22"/>
                  <a:pt x="15" y="22"/>
                  <a:pt x="15" y="22"/>
                </a:cubicBezTo>
                <a:cubicBezTo>
                  <a:pt x="16" y="17"/>
                  <a:pt x="16" y="17"/>
                  <a:pt x="16" y="17"/>
                </a:cubicBezTo>
                <a:lnTo>
                  <a:pt x="19" y="13"/>
                </a:lnTo>
                <a:close/>
              </a:path>
            </a:pathLst>
          </a:custGeom>
          <a:solidFill>
            <a:srgbClr val="00B050"/>
          </a:solidFill>
          <a:ln w="9525">
            <a:solidFill>
              <a:srgbClr val="FFFF00"/>
            </a:solidFill>
            <a:round/>
            <a:headEnd/>
            <a:tailEnd/>
          </a:ln>
        </p:spPr>
        <p:txBody>
          <a:bodyPr/>
          <a:lstStyle/>
          <a:p>
            <a:endParaRPr lang="ru-RU"/>
          </a:p>
        </p:txBody>
      </p:sp>
      <p:sp>
        <p:nvSpPr>
          <p:cNvPr id="18533" name="Freeform 1399"/>
          <p:cNvSpPr>
            <a:spLocks/>
          </p:cNvSpPr>
          <p:nvPr/>
        </p:nvSpPr>
        <p:spPr bwMode="auto">
          <a:xfrm>
            <a:off x="4618038" y="1028700"/>
            <a:ext cx="46037" cy="28575"/>
          </a:xfrm>
          <a:custGeom>
            <a:avLst/>
            <a:gdLst>
              <a:gd name="T0" fmla="*/ 2147483647 w 60"/>
              <a:gd name="T1" fmla="*/ 2147483647 h 36"/>
              <a:gd name="T2" fmla="*/ 2147483647 w 60"/>
              <a:gd name="T3" fmla="*/ 2147483647 h 36"/>
              <a:gd name="T4" fmla="*/ 2147483647 w 60"/>
              <a:gd name="T5" fmla="*/ 2147483647 h 36"/>
              <a:gd name="T6" fmla="*/ 2147483647 w 60"/>
              <a:gd name="T7" fmla="*/ 2147483647 h 36"/>
              <a:gd name="T8" fmla="*/ 2147483647 w 60"/>
              <a:gd name="T9" fmla="*/ 0 h 36"/>
              <a:gd name="T10" fmla="*/ 2147483647 w 60"/>
              <a:gd name="T11" fmla="*/ 0 h 36"/>
              <a:gd name="T12" fmla="*/ 2147483647 w 60"/>
              <a:gd name="T13" fmla="*/ 2147483647 h 36"/>
              <a:gd name="T14" fmla="*/ 0 w 60"/>
              <a:gd name="T15" fmla="*/ 2147483647 h 36"/>
              <a:gd name="T16" fmla="*/ 2147483647 w 60"/>
              <a:gd name="T17" fmla="*/ 2147483647 h 36"/>
              <a:gd name="T18" fmla="*/ 2147483647 w 60"/>
              <a:gd name="T19" fmla="*/ 2147483647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36"/>
              <a:gd name="T32" fmla="*/ 60 w 60"/>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36">
                <a:moveTo>
                  <a:pt x="54" y="36"/>
                </a:moveTo>
                <a:lnTo>
                  <a:pt x="60" y="24"/>
                </a:lnTo>
                <a:lnTo>
                  <a:pt x="54" y="12"/>
                </a:lnTo>
                <a:lnTo>
                  <a:pt x="42" y="6"/>
                </a:lnTo>
                <a:lnTo>
                  <a:pt x="30" y="0"/>
                </a:lnTo>
                <a:lnTo>
                  <a:pt x="18" y="0"/>
                </a:lnTo>
                <a:lnTo>
                  <a:pt x="6" y="12"/>
                </a:lnTo>
                <a:lnTo>
                  <a:pt x="0" y="18"/>
                </a:lnTo>
                <a:lnTo>
                  <a:pt x="12" y="30"/>
                </a:lnTo>
                <a:lnTo>
                  <a:pt x="54" y="36"/>
                </a:lnTo>
                <a:close/>
              </a:path>
            </a:pathLst>
          </a:custGeom>
          <a:solidFill>
            <a:srgbClr val="00B050"/>
          </a:solidFill>
          <a:ln w="9525">
            <a:solidFill>
              <a:srgbClr val="FFFF00"/>
            </a:solidFill>
            <a:round/>
            <a:headEnd/>
            <a:tailEnd/>
          </a:ln>
        </p:spPr>
        <p:txBody>
          <a:bodyPr/>
          <a:lstStyle/>
          <a:p>
            <a:endParaRPr lang="ru-RU"/>
          </a:p>
        </p:txBody>
      </p:sp>
      <p:sp>
        <p:nvSpPr>
          <p:cNvPr id="18534" name="Freeform 1400"/>
          <p:cNvSpPr>
            <a:spLocks/>
          </p:cNvSpPr>
          <p:nvPr/>
        </p:nvSpPr>
        <p:spPr bwMode="auto">
          <a:xfrm>
            <a:off x="4532313" y="1042988"/>
            <a:ext cx="146050" cy="130175"/>
          </a:xfrm>
          <a:custGeom>
            <a:avLst/>
            <a:gdLst>
              <a:gd name="T0" fmla="*/ 2147483647 w 31"/>
              <a:gd name="T1" fmla="*/ 2147483647 h 28"/>
              <a:gd name="T2" fmla="*/ 2147483647 w 31"/>
              <a:gd name="T3" fmla="*/ 2147483647 h 28"/>
              <a:gd name="T4" fmla="*/ 2147483647 w 31"/>
              <a:gd name="T5" fmla="*/ 2147483647 h 28"/>
              <a:gd name="T6" fmla="*/ 2147483647 w 31"/>
              <a:gd name="T7" fmla="*/ 2147483647 h 28"/>
              <a:gd name="T8" fmla="*/ 2147483647 w 31"/>
              <a:gd name="T9" fmla="*/ 2147483647 h 28"/>
              <a:gd name="T10" fmla="*/ 2147483647 w 31"/>
              <a:gd name="T11" fmla="*/ 2147483647 h 28"/>
              <a:gd name="T12" fmla="*/ 2147483647 w 31"/>
              <a:gd name="T13" fmla="*/ 2147483647 h 28"/>
              <a:gd name="T14" fmla="*/ 2147483647 w 31"/>
              <a:gd name="T15" fmla="*/ 2147483647 h 28"/>
              <a:gd name="T16" fmla="*/ 2147483647 w 31"/>
              <a:gd name="T17" fmla="*/ 2147483647 h 28"/>
              <a:gd name="T18" fmla="*/ 2147483647 w 31"/>
              <a:gd name="T19" fmla="*/ 2147483647 h 28"/>
              <a:gd name="T20" fmla="*/ 2147483647 w 31"/>
              <a:gd name="T21" fmla="*/ 2147483647 h 28"/>
              <a:gd name="T22" fmla="*/ 2147483647 w 31"/>
              <a:gd name="T23" fmla="*/ 2147483647 h 28"/>
              <a:gd name="T24" fmla="*/ 2147483647 w 31"/>
              <a:gd name="T25" fmla="*/ 2147483647 h 28"/>
              <a:gd name="T26" fmla="*/ 2147483647 w 31"/>
              <a:gd name="T27" fmla="*/ 2147483647 h 28"/>
              <a:gd name="T28" fmla="*/ 2147483647 w 31"/>
              <a:gd name="T29" fmla="*/ 2147483647 h 28"/>
              <a:gd name="T30" fmla="*/ 2147483647 w 31"/>
              <a:gd name="T31" fmla="*/ 2147483647 h 28"/>
              <a:gd name="T32" fmla="*/ 2147483647 w 31"/>
              <a:gd name="T33" fmla="*/ 2147483647 h 28"/>
              <a:gd name="T34" fmla="*/ 2147483647 w 31"/>
              <a:gd name="T35" fmla="*/ 2147483647 h 28"/>
              <a:gd name="T36" fmla="*/ 2147483647 w 31"/>
              <a:gd name="T37" fmla="*/ 2147483647 h 28"/>
              <a:gd name="T38" fmla="*/ 2147483647 w 31"/>
              <a:gd name="T39" fmla="*/ 2147483647 h 28"/>
              <a:gd name="T40" fmla="*/ 2147483647 w 31"/>
              <a:gd name="T41" fmla="*/ 2147483647 h 28"/>
              <a:gd name="T42" fmla="*/ 2147483647 w 31"/>
              <a:gd name="T43" fmla="*/ 2147483647 h 28"/>
              <a:gd name="T44" fmla="*/ 2147483647 w 31"/>
              <a:gd name="T45" fmla="*/ 2147483647 h 28"/>
              <a:gd name="T46" fmla="*/ 2147483647 w 31"/>
              <a:gd name="T47" fmla="*/ 0 h 28"/>
              <a:gd name="T48" fmla="*/ 2147483647 w 31"/>
              <a:gd name="T49" fmla="*/ 2147483647 h 28"/>
              <a:gd name="T50" fmla="*/ 2147483647 w 31"/>
              <a:gd name="T51" fmla="*/ 2147483647 h 28"/>
              <a:gd name="T52" fmla="*/ 2147483647 w 31"/>
              <a:gd name="T53" fmla="*/ 0 h 28"/>
              <a:gd name="T54" fmla="*/ 2147483647 w 31"/>
              <a:gd name="T55" fmla="*/ 0 h 28"/>
              <a:gd name="T56" fmla="*/ 2147483647 w 31"/>
              <a:gd name="T57" fmla="*/ 2147483647 h 28"/>
              <a:gd name="T58" fmla="*/ 2147483647 w 31"/>
              <a:gd name="T59" fmla="*/ 2147483647 h 28"/>
              <a:gd name="T60" fmla="*/ 0 w 31"/>
              <a:gd name="T61" fmla="*/ 2147483647 h 28"/>
              <a:gd name="T62" fmla="*/ 0 w 31"/>
              <a:gd name="T63" fmla="*/ 2147483647 h 28"/>
              <a:gd name="T64" fmla="*/ 2147483647 w 31"/>
              <a:gd name="T65" fmla="*/ 2147483647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8"/>
              <a:gd name="T101" fmla="*/ 31 w 31"/>
              <a:gd name="T102" fmla="*/ 28 h 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8">
                <a:moveTo>
                  <a:pt x="1" y="9"/>
                </a:moveTo>
                <a:cubicBezTo>
                  <a:pt x="1" y="10"/>
                  <a:pt x="1" y="10"/>
                  <a:pt x="1" y="10"/>
                </a:cubicBezTo>
                <a:cubicBezTo>
                  <a:pt x="1" y="13"/>
                  <a:pt x="1" y="13"/>
                  <a:pt x="1" y="13"/>
                </a:cubicBezTo>
                <a:cubicBezTo>
                  <a:pt x="1" y="13"/>
                  <a:pt x="1" y="17"/>
                  <a:pt x="2" y="17"/>
                </a:cubicBezTo>
                <a:cubicBezTo>
                  <a:pt x="2" y="17"/>
                  <a:pt x="2" y="19"/>
                  <a:pt x="2" y="20"/>
                </a:cubicBezTo>
                <a:cubicBezTo>
                  <a:pt x="6" y="22"/>
                  <a:pt x="6" y="22"/>
                  <a:pt x="6" y="22"/>
                </a:cubicBezTo>
                <a:cubicBezTo>
                  <a:pt x="10" y="24"/>
                  <a:pt x="10" y="24"/>
                  <a:pt x="10" y="24"/>
                </a:cubicBezTo>
                <a:cubicBezTo>
                  <a:pt x="15" y="26"/>
                  <a:pt x="15" y="26"/>
                  <a:pt x="15" y="26"/>
                </a:cubicBezTo>
                <a:cubicBezTo>
                  <a:pt x="15" y="26"/>
                  <a:pt x="15" y="26"/>
                  <a:pt x="15" y="26"/>
                </a:cubicBezTo>
                <a:cubicBezTo>
                  <a:pt x="19" y="28"/>
                  <a:pt x="19" y="28"/>
                  <a:pt x="19" y="28"/>
                </a:cubicBezTo>
                <a:cubicBezTo>
                  <a:pt x="23" y="28"/>
                  <a:pt x="23" y="28"/>
                  <a:pt x="23" y="28"/>
                </a:cubicBezTo>
                <a:cubicBezTo>
                  <a:pt x="25" y="28"/>
                  <a:pt x="25" y="28"/>
                  <a:pt x="25" y="28"/>
                </a:cubicBezTo>
                <a:cubicBezTo>
                  <a:pt x="27" y="28"/>
                  <a:pt x="27" y="28"/>
                  <a:pt x="27" y="28"/>
                </a:cubicBezTo>
                <a:cubicBezTo>
                  <a:pt x="29" y="23"/>
                  <a:pt x="29" y="23"/>
                  <a:pt x="29" y="23"/>
                </a:cubicBezTo>
                <a:cubicBezTo>
                  <a:pt x="31" y="21"/>
                  <a:pt x="31" y="21"/>
                  <a:pt x="31" y="21"/>
                </a:cubicBezTo>
                <a:cubicBezTo>
                  <a:pt x="30" y="17"/>
                  <a:pt x="30" y="17"/>
                  <a:pt x="30" y="17"/>
                </a:cubicBezTo>
                <a:cubicBezTo>
                  <a:pt x="30" y="15"/>
                  <a:pt x="30" y="15"/>
                  <a:pt x="30" y="15"/>
                </a:cubicBezTo>
                <a:cubicBezTo>
                  <a:pt x="29" y="12"/>
                  <a:pt x="29" y="12"/>
                  <a:pt x="29" y="12"/>
                </a:cubicBezTo>
                <a:cubicBezTo>
                  <a:pt x="31" y="10"/>
                  <a:pt x="31" y="10"/>
                  <a:pt x="31" y="10"/>
                </a:cubicBezTo>
                <a:cubicBezTo>
                  <a:pt x="30" y="6"/>
                  <a:pt x="30" y="6"/>
                  <a:pt x="30" y="6"/>
                </a:cubicBezTo>
                <a:cubicBezTo>
                  <a:pt x="28" y="3"/>
                  <a:pt x="28" y="3"/>
                  <a:pt x="28" y="3"/>
                </a:cubicBezTo>
                <a:cubicBezTo>
                  <a:pt x="27" y="3"/>
                  <a:pt x="27" y="3"/>
                  <a:pt x="27" y="3"/>
                </a:cubicBezTo>
                <a:cubicBezTo>
                  <a:pt x="20" y="2"/>
                  <a:pt x="20" y="2"/>
                  <a:pt x="20" y="2"/>
                </a:cubicBezTo>
                <a:cubicBezTo>
                  <a:pt x="18" y="0"/>
                  <a:pt x="18" y="0"/>
                  <a:pt x="18" y="0"/>
                </a:cubicBezTo>
                <a:cubicBezTo>
                  <a:pt x="18" y="1"/>
                  <a:pt x="18" y="1"/>
                  <a:pt x="18" y="1"/>
                </a:cubicBezTo>
                <a:cubicBezTo>
                  <a:pt x="18" y="1"/>
                  <a:pt x="15" y="1"/>
                  <a:pt x="15" y="1"/>
                </a:cubicBezTo>
                <a:cubicBezTo>
                  <a:pt x="14" y="1"/>
                  <a:pt x="14" y="0"/>
                  <a:pt x="14" y="0"/>
                </a:cubicBezTo>
                <a:cubicBezTo>
                  <a:pt x="13" y="0"/>
                  <a:pt x="13" y="0"/>
                  <a:pt x="13" y="0"/>
                </a:cubicBezTo>
                <a:cubicBezTo>
                  <a:pt x="5" y="3"/>
                  <a:pt x="5" y="3"/>
                  <a:pt x="5" y="3"/>
                </a:cubicBezTo>
                <a:cubicBezTo>
                  <a:pt x="1" y="5"/>
                  <a:pt x="1" y="5"/>
                  <a:pt x="1" y="5"/>
                </a:cubicBezTo>
                <a:cubicBezTo>
                  <a:pt x="0" y="4"/>
                  <a:pt x="0" y="4"/>
                  <a:pt x="0" y="4"/>
                </a:cubicBezTo>
                <a:cubicBezTo>
                  <a:pt x="0" y="6"/>
                  <a:pt x="0" y="6"/>
                  <a:pt x="0" y="6"/>
                </a:cubicBezTo>
                <a:lnTo>
                  <a:pt x="1" y="9"/>
                </a:lnTo>
                <a:close/>
              </a:path>
            </a:pathLst>
          </a:custGeom>
          <a:solidFill>
            <a:srgbClr val="00B050"/>
          </a:solidFill>
          <a:ln w="9525">
            <a:solidFill>
              <a:srgbClr val="FFFF00"/>
            </a:solidFill>
            <a:round/>
            <a:headEnd/>
            <a:tailEnd/>
          </a:ln>
        </p:spPr>
        <p:txBody>
          <a:bodyPr/>
          <a:lstStyle/>
          <a:p>
            <a:endParaRPr lang="ru-RU"/>
          </a:p>
        </p:txBody>
      </p:sp>
      <p:sp>
        <p:nvSpPr>
          <p:cNvPr id="18535" name="Freeform 1401"/>
          <p:cNvSpPr>
            <a:spLocks/>
          </p:cNvSpPr>
          <p:nvPr/>
        </p:nvSpPr>
        <p:spPr bwMode="auto">
          <a:xfrm>
            <a:off x="4414838" y="1211263"/>
            <a:ext cx="65087" cy="36512"/>
          </a:xfrm>
          <a:custGeom>
            <a:avLst/>
            <a:gdLst>
              <a:gd name="T0" fmla="*/ 2147483647 w 84"/>
              <a:gd name="T1" fmla="*/ 2147483647 h 48"/>
              <a:gd name="T2" fmla="*/ 2147483647 w 84"/>
              <a:gd name="T3" fmla="*/ 2147483647 h 48"/>
              <a:gd name="T4" fmla="*/ 2147483647 w 84"/>
              <a:gd name="T5" fmla="*/ 0 h 48"/>
              <a:gd name="T6" fmla="*/ 2147483647 w 84"/>
              <a:gd name="T7" fmla="*/ 2147483647 h 48"/>
              <a:gd name="T8" fmla="*/ 2147483647 w 84"/>
              <a:gd name="T9" fmla="*/ 0 h 48"/>
              <a:gd name="T10" fmla="*/ 2147483647 w 84"/>
              <a:gd name="T11" fmla="*/ 0 h 48"/>
              <a:gd name="T12" fmla="*/ 2147483647 w 84"/>
              <a:gd name="T13" fmla="*/ 2147483647 h 48"/>
              <a:gd name="T14" fmla="*/ 0 w 84"/>
              <a:gd name="T15" fmla="*/ 2147483647 h 48"/>
              <a:gd name="T16" fmla="*/ 0 w 84"/>
              <a:gd name="T17" fmla="*/ 2147483647 h 48"/>
              <a:gd name="T18" fmla="*/ 2147483647 w 84"/>
              <a:gd name="T19" fmla="*/ 2147483647 h 48"/>
              <a:gd name="T20" fmla="*/ 2147483647 w 84"/>
              <a:gd name="T21" fmla="*/ 2147483647 h 48"/>
              <a:gd name="T22" fmla="*/ 2147483647 w 84"/>
              <a:gd name="T23" fmla="*/ 2147483647 h 48"/>
              <a:gd name="T24" fmla="*/ 2147483647 w 84"/>
              <a:gd name="T25" fmla="*/ 2147483647 h 48"/>
              <a:gd name="T26" fmla="*/ 2147483647 w 84"/>
              <a:gd name="T27" fmla="*/ 2147483647 h 48"/>
              <a:gd name="T28" fmla="*/ 2147483647 w 84"/>
              <a:gd name="T29" fmla="*/ 2147483647 h 48"/>
              <a:gd name="T30" fmla="*/ 2147483647 w 84"/>
              <a:gd name="T31" fmla="*/ 2147483647 h 48"/>
              <a:gd name="T32" fmla="*/ 2147483647 w 84"/>
              <a:gd name="T33" fmla="*/ 2147483647 h 48"/>
              <a:gd name="T34" fmla="*/ 2147483647 w 84"/>
              <a:gd name="T35" fmla="*/ 2147483647 h 48"/>
              <a:gd name="T36" fmla="*/ 2147483647 w 84"/>
              <a:gd name="T37" fmla="*/ 2147483647 h 48"/>
              <a:gd name="T38" fmla="*/ 2147483647 w 84"/>
              <a:gd name="T39" fmla="*/ 21474836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4"/>
              <a:gd name="T61" fmla="*/ 0 h 48"/>
              <a:gd name="T62" fmla="*/ 84 w 84"/>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4" h="48">
                <a:moveTo>
                  <a:pt x="66" y="12"/>
                </a:moveTo>
                <a:lnTo>
                  <a:pt x="60" y="6"/>
                </a:lnTo>
                <a:lnTo>
                  <a:pt x="48" y="0"/>
                </a:lnTo>
                <a:lnTo>
                  <a:pt x="30" y="6"/>
                </a:lnTo>
                <a:lnTo>
                  <a:pt x="24" y="0"/>
                </a:lnTo>
                <a:lnTo>
                  <a:pt x="18" y="6"/>
                </a:lnTo>
                <a:lnTo>
                  <a:pt x="0" y="24"/>
                </a:lnTo>
                <a:lnTo>
                  <a:pt x="0" y="36"/>
                </a:lnTo>
                <a:lnTo>
                  <a:pt x="12" y="36"/>
                </a:lnTo>
                <a:lnTo>
                  <a:pt x="18" y="48"/>
                </a:lnTo>
                <a:lnTo>
                  <a:pt x="24" y="48"/>
                </a:lnTo>
                <a:lnTo>
                  <a:pt x="42" y="36"/>
                </a:lnTo>
                <a:lnTo>
                  <a:pt x="48" y="42"/>
                </a:lnTo>
                <a:lnTo>
                  <a:pt x="66" y="36"/>
                </a:lnTo>
                <a:lnTo>
                  <a:pt x="78" y="30"/>
                </a:lnTo>
                <a:lnTo>
                  <a:pt x="84" y="30"/>
                </a:lnTo>
                <a:lnTo>
                  <a:pt x="78" y="24"/>
                </a:lnTo>
                <a:lnTo>
                  <a:pt x="66" y="12"/>
                </a:lnTo>
                <a:close/>
              </a:path>
            </a:pathLst>
          </a:custGeom>
          <a:solidFill>
            <a:srgbClr val="00B050"/>
          </a:solidFill>
          <a:ln w="9525">
            <a:solidFill>
              <a:srgbClr val="FFFF00"/>
            </a:solidFill>
            <a:round/>
            <a:headEnd/>
            <a:tailEnd/>
          </a:ln>
        </p:spPr>
        <p:txBody>
          <a:bodyPr/>
          <a:lstStyle/>
          <a:p>
            <a:endParaRPr lang="ru-RU"/>
          </a:p>
        </p:txBody>
      </p:sp>
      <p:sp>
        <p:nvSpPr>
          <p:cNvPr id="18536" name="Freeform 1402"/>
          <p:cNvSpPr>
            <a:spLocks/>
          </p:cNvSpPr>
          <p:nvPr/>
        </p:nvSpPr>
        <p:spPr bwMode="auto">
          <a:xfrm>
            <a:off x="4443413" y="968375"/>
            <a:ext cx="42862" cy="74613"/>
          </a:xfrm>
          <a:custGeom>
            <a:avLst/>
            <a:gdLst>
              <a:gd name="T0" fmla="*/ 2147483647 w 9"/>
              <a:gd name="T1" fmla="*/ 2147483647 h 16"/>
              <a:gd name="T2" fmla="*/ 2147483647 w 9"/>
              <a:gd name="T3" fmla="*/ 2147483647 h 16"/>
              <a:gd name="T4" fmla="*/ 2147483647 w 9"/>
              <a:gd name="T5" fmla="*/ 2147483647 h 16"/>
              <a:gd name="T6" fmla="*/ 2147483647 w 9"/>
              <a:gd name="T7" fmla="*/ 2147483647 h 16"/>
              <a:gd name="T8" fmla="*/ 2147483647 w 9"/>
              <a:gd name="T9" fmla="*/ 2147483647 h 16"/>
              <a:gd name="T10" fmla="*/ 2147483647 w 9"/>
              <a:gd name="T11" fmla="*/ 2147483647 h 16"/>
              <a:gd name="T12" fmla="*/ 2147483647 w 9"/>
              <a:gd name="T13" fmla="*/ 2147483647 h 16"/>
              <a:gd name="T14" fmla="*/ 2147483647 w 9"/>
              <a:gd name="T15" fmla="*/ 0 h 16"/>
              <a:gd name="T16" fmla="*/ 2147483647 w 9"/>
              <a:gd name="T17" fmla="*/ 2147483647 h 16"/>
              <a:gd name="T18" fmla="*/ 2147483647 w 9"/>
              <a:gd name="T19" fmla="*/ 2147483647 h 16"/>
              <a:gd name="T20" fmla="*/ 0 w 9"/>
              <a:gd name="T21" fmla="*/ 2147483647 h 16"/>
              <a:gd name="T22" fmla="*/ 0 w 9"/>
              <a:gd name="T23" fmla="*/ 2147483647 h 16"/>
              <a:gd name="T24" fmla="*/ 2147483647 w 9"/>
              <a:gd name="T25" fmla="*/ 2147483647 h 16"/>
              <a:gd name="T26" fmla="*/ 2147483647 w 9"/>
              <a:gd name="T27" fmla="*/ 2147483647 h 16"/>
              <a:gd name="T28" fmla="*/ 2147483647 w 9"/>
              <a:gd name="T29" fmla="*/ 2147483647 h 16"/>
              <a:gd name="T30" fmla="*/ 2147483647 w 9"/>
              <a:gd name="T31" fmla="*/ 2147483647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
              <a:gd name="T49" fmla="*/ 0 h 16"/>
              <a:gd name="T50" fmla="*/ 9 w 9"/>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 h="16">
                <a:moveTo>
                  <a:pt x="6" y="16"/>
                </a:moveTo>
                <a:cubicBezTo>
                  <a:pt x="5" y="15"/>
                  <a:pt x="5" y="14"/>
                  <a:pt x="5" y="13"/>
                </a:cubicBezTo>
                <a:cubicBezTo>
                  <a:pt x="5" y="11"/>
                  <a:pt x="6" y="9"/>
                  <a:pt x="6" y="9"/>
                </a:cubicBezTo>
                <a:cubicBezTo>
                  <a:pt x="8" y="9"/>
                  <a:pt x="8" y="9"/>
                  <a:pt x="8" y="9"/>
                </a:cubicBezTo>
                <a:cubicBezTo>
                  <a:pt x="9" y="7"/>
                  <a:pt x="9" y="7"/>
                  <a:pt x="9" y="7"/>
                </a:cubicBezTo>
                <a:cubicBezTo>
                  <a:pt x="7" y="6"/>
                  <a:pt x="7" y="6"/>
                  <a:pt x="7" y="6"/>
                </a:cubicBezTo>
                <a:cubicBezTo>
                  <a:pt x="7" y="4"/>
                  <a:pt x="7" y="4"/>
                  <a:pt x="7" y="4"/>
                </a:cubicBezTo>
                <a:cubicBezTo>
                  <a:pt x="7" y="0"/>
                  <a:pt x="7" y="0"/>
                  <a:pt x="7" y="0"/>
                </a:cubicBezTo>
                <a:cubicBezTo>
                  <a:pt x="4" y="2"/>
                  <a:pt x="4" y="2"/>
                  <a:pt x="4" y="2"/>
                </a:cubicBezTo>
                <a:cubicBezTo>
                  <a:pt x="1" y="3"/>
                  <a:pt x="1" y="3"/>
                  <a:pt x="1" y="3"/>
                </a:cubicBezTo>
                <a:cubicBezTo>
                  <a:pt x="0" y="7"/>
                  <a:pt x="0" y="7"/>
                  <a:pt x="0" y="7"/>
                </a:cubicBezTo>
                <a:cubicBezTo>
                  <a:pt x="0" y="11"/>
                  <a:pt x="0" y="11"/>
                  <a:pt x="0" y="11"/>
                </a:cubicBezTo>
                <a:cubicBezTo>
                  <a:pt x="2" y="12"/>
                  <a:pt x="2" y="12"/>
                  <a:pt x="2" y="12"/>
                </a:cubicBezTo>
                <a:cubicBezTo>
                  <a:pt x="3" y="16"/>
                  <a:pt x="3" y="16"/>
                  <a:pt x="3" y="16"/>
                </a:cubicBezTo>
                <a:cubicBezTo>
                  <a:pt x="4" y="15"/>
                  <a:pt x="4" y="15"/>
                  <a:pt x="4" y="15"/>
                </a:cubicBezTo>
                <a:lnTo>
                  <a:pt x="6" y="16"/>
                </a:lnTo>
                <a:close/>
              </a:path>
            </a:pathLst>
          </a:custGeom>
          <a:solidFill>
            <a:srgbClr val="00B050"/>
          </a:solidFill>
          <a:ln w="9525">
            <a:solidFill>
              <a:srgbClr val="FFFF00"/>
            </a:solidFill>
            <a:round/>
            <a:headEnd/>
            <a:tailEnd/>
          </a:ln>
        </p:spPr>
        <p:txBody>
          <a:bodyPr/>
          <a:lstStyle/>
          <a:p>
            <a:endParaRPr lang="ru-RU"/>
          </a:p>
        </p:txBody>
      </p:sp>
      <p:sp>
        <p:nvSpPr>
          <p:cNvPr id="18537" name="Freeform 1403"/>
          <p:cNvSpPr>
            <a:spLocks/>
          </p:cNvSpPr>
          <p:nvPr/>
        </p:nvSpPr>
        <p:spPr bwMode="auto">
          <a:xfrm>
            <a:off x="4364038" y="1122363"/>
            <a:ext cx="50800" cy="46037"/>
          </a:xfrm>
          <a:custGeom>
            <a:avLst/>
            <a:gdLst>
              <a:gd name="T0" fmla="*/ 2147483647 w 66"/>
              <a:gd name="T1" fmla="*/ 2147483647 h 60"/>
              <a:gd name="T2" fmla="*/ 2147483647 w 66"/>
              <a:gd name="T3" fmla="*/ 2147483647 h 60"/>
              <a:gd name="T4" fmla="*/ 2147483647 w 66"/>
              <a:gd name="T5" fmla="*/ 2147483647 h 60"/>
              <a:gd name="T6" fmla="*/ 2147483647 w 66"/>
              <a:gd name="T7" fmla="*/ 2147483647 h 60"/>
              <a:gd name="T8" fmla="*/ 2147483647 w 66"/>
              <a:gd name="T9" fmla="*/ 2147483647 h 60"/>
              <a:gd name="T10" fmla="*/ 2147483647 w 66"/>
              <a:gd name="T11" fmla="*/ 2147483647 h 60"/>
              <a:gd name="T12" fmla="*/ 2147483647 w 66"/>
              <a:gd name="T13" fmla="*/ 2147483647 h 60"/>
              <a:gd name="T14" fmla="*/ 2147483647 w 66"/>
              <a:gd name="T15" fmla="*/ 2147483647 h 60"/>
              <a:gd name="T16" fmla="*/ 2147483647 w 66"/>
              <a:gd name="T17" fmla="*/ 2147483647 h 60"/>
              <a:gd name="T18" fmla="*/ 2147483647 w 66"/>
              <a:gd name="T19" fmla="*/ 2147483647 h 60"/>
              <a:gd name="T20" fmla="*/ 2147483647 w 66"/>
              <a:gd name="T21" fmla="*/ 2147483647 h 60"/>
              <a:gd name="T22" fmla="*/ 2147483647 w 66"/>
              <a:gd name="T23" fmla="*/ 2147483647 h 60"/>
              <a:gd name="T24" fmla="*/ 2147483647 w 66"/>
              <a:gd name="T25" fmla="*/ 2147483647 h 60"/>
              <a:gd name="T26" fmla="*/ 2147483647 w 66"/>
              <a:gd name="T27" fmla="*/ 0 h 60"/>
              <a:gd name="T28" fmla="*/ 2147483647 w 66"/>
              <a:gd name="T29" fmla="*/ 2147483647 h 60"/>
              <a:gd name="T30" fmla="*/ 0 w 66"/>
              <a:gd name="T31" fmla="*/ 2147483647 h 60"/>
              <a:gd name="T32" fmla="*/ 2147483647 w 66"/>
              <a:gd name="T33" fmla="*/ 2147483647 h 60"/>
              <a:gd name="T34" fmla="*/ 2147483647 w 66"/>
              <a:gd name="T35" fmla="*/ 2147483647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
              <a:gd name="T55" fmla="*/ 0 h 60"/>
              <a:gd name="T56" fmla="*/ 66 w 66"/>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 h="60">
                <a:moveTo>
                  <a:pt x="18" y="30"/>
                </a:moveTo>
                <a:lnTo>
                  <a:pt x="24" y="42"/>
                </a:lnTo>
                <a:lnTo>
                  <a:pt x="36" y="48"/>
                </a:lnTo>
                <a:lnTo>
                  <a:pt x="48" y="54"/>
                </a:lnTo>
                <a:lnTo>
                  <a:pt x="54" y="60"/>
                </a:lnTo>
                <a:lnTo>
                  <a:pt x="60" y="48"/>
                </a:lnTo>
                <a:lnTo>
                  <a:pt x="66" y="36"/>
                </a:lnTo>
                <a:lnTo>
                  <a:pt x="60" y="24"/>
                </a:lnTo>
                <a:lnTo>
                  <a:pt x="54" y="18"/>
                </a:lnTo>
                <a:lnTo>
                  <a:pt x="48" y="12"/>
                </a:lnTo>
                <a:lnTo>
                  <a:pt x="36" y="6"/>
                </a:lnTo>
                <a:lnTo>
                  <a:pt x="24" y="6"/>
                </a:lnTo>
                <a:lnTo>
                  <a:pt x="18" y="0"/>
                </a:lnTo>
                <a:lnTo>
                  <a:pt x="6" y="6"/>
                </a:lnTo>
                <a:lnTo>
                  <a:pt x="0" y="12"/>
                </a:lnTo>
                <a:lnTo>
                  <a:pt x="6" y="24"/>
                </a:lnTo>
                <a:lnTo>
                  <a:pt x="18" y="30"/>
                </a:lnTo>
                <a:close/>
              </a:path>
            </a:pathLst>
          </a:custGeom>
          <a:solidFill>
            <a:srgbClr val="00B050"/>
          </a:solidFill>
          <a:ln w="9525">
            <a:solidFill>
              <a:srgbClr val="FFFF00"/>
            </a:solidFill>
            <a:round/>
            <a:headEnd/>
            <a:tailEnd/>
          </a:ln>
        </p:spPr>
        <p:txBody>
          <a:bodyPr/>
          <a:lstStyle/>
          <a:p>
            <a:endParaRPr lang="ru-RU"/>
          </a:p>
        </p:txBody>
      </p:sp>
      <p:sp>
        <p:nvSpPr>
          <p:cNvPr id="18538" name="Freeform 1404"/>
          <p:cNvSpPr>
            <a:spLocks/>
          </p:cNvSpPr>
          <p:nvPr/>
        </p:nvSpPr>
        <p:spPr bwMode="auto">
          <a:xfrm>
            <a:off x="4325938" y="1655763"/>
            <a:ext cx="234950" cy="174625"/>
          </a:xfrm>
          <a:custGeom>
            <a:avLst/>
            <a:gdLst>
              <a:gd name="T0" fmla="*/ 2147483647 w 300"/>
              <a:gd name="T1" fmla="*/ 2147483647 h 223"/>
              <a:gd name="T2" fmla="*/ 2147483647 w 300"/>
              <a:gd name="T3" fmla="*/ 2147483647 h 223"/>
              <a:gd name="T4" fmla="*/ 2147483647 w 300"/>
              <a:gd name="T5" fmla="*/ 2147483647 h 223"/>
              <a:gd name="T6" fmla="*/ 2147483647 w 300"/>
              <a:gd name="T7" fmla="*/ 2147483647 h 223"/>
              <a:gd name="T8" fmla="*/ 2147483647 w 300"/>
              <a:gd name="T9" fmla="*/ 2147483647 h 223"/>
              <a:gd name="T10" fmla="*/ 2147483647 w 300"/>
              <a:gd name="T11" fmla="*/ 2147483647 h 223"/>
              <a:gd name="T12" fmla="*/ 2147483647 w 300"/>
              <a:gd name="T13" fmla="*/ 2147483647 h 223"/>
              <a:gd name="T14" fmla="*/ 2147483647 w 300"/>
              <a:gd name="T15" fmla="*/ 2147483647 h 223"/>
              <a:gd name="T16" fmla="*/ 2147483647 w 300"/>
              <a:gd name="T17" fmla="*/ 2147483647 h 223"/>
              <a:gd name="T18" fmla="*/ 2147483647 w 300"/>
              <a:gd name="T19" fmla="*/ 2147483647 h 223"/>
              <a:gd name="T20" fmla="*/ 2147483647 w 300"/>
              <a:gd name="T21" fmla="*/ 2147483647 h 223"/>
              <a:gd name="T22" fmla="*/ 2147483647 w 300"/>
              <a:gd name="T23" fmla="*/ 2147483647 h 223"/>
              <a:gd name="T24" fmla="*/ 2147483647 w 300"/>
              <a:gd name="T25" fmla="*/ 2147483647 h 223"/>
              <a:gd name="T26" fmla="*/ 2147483647 w 300"/>
              <a:gd name="T27" fmla="*/ 2147483647 h 223"/>
              <a:gd name="T28" fmla="*/ 2147483647 w 300"/>
              <a:gd name="T29" fmla="*/ 2147483647 h 223"/>
              <a:gd name="T30" fmla="*/ 2147483647 w 300"/>
              <a:gd name="T31" fmla="*/ 0 h 223"/>
              <a:gd name="T32" fmla="*/ 2147483647 w 300"/>
              <a:gd name="T33" fmla="*/ 2147483647 h 223"/>
              <a:gd name="T34" fmla="*/ 2147483647 w 300"/>
              <a:gd name="T35" fmla="*/ 2147483647 h 223"/>
              <a:gd name="T36" fmla="*/ 2147483647 w 300"/>
              <a:gd name="T37" fmla="*/ 2147483647 h 223"/>
              <a:gd name="T38" fmla="*/ 2147483647 w 300"/>
              <a:gd name="T39" fmla="*/ 2147483647 h 223"/>
              <a:gd name="T40" fmla="*/ 2147483647 w 300"/>
              <a:gd name="T41" fmla="*/ 2147483647 h 223"/>
              <a:gd name="T42" fmla="*/ 2147483647 w 300"/>
              <a:gd name="T43" fmla="*/ 2147483647 h 223"/>
              <a:gd name="T44" fmla="*/ 0 w 300"/>
              <a:gd name="T45" fmla="*/ 2147483647 h 223"/>
              <a:gd name="T46" fmla="*/ 2147483647 w 300"/>
              <a:gd name="T47" fmla="*/ 2147483647 h 223"/>
              <a:gd name="T48" fmla="*/ 2147483647 w 300"/>
              <a:gd name="T49" fmla="*/ 2147483647 h 223"/>
              <a:gd name="T50" fmla="*/ 2147483647 w 300"/>
              <a:gd name="T51" fmla="*/ 2147483647 h 223"/>
              <a:gd name="T52" fmla="*/ 2147483647 w 300"/>
              <a:gd name="T53" fmla="*/ 2147483647 h 223"/>
              <a:gd name="T54" fmla="*/ 2147483647 w 300"/>
              <a:gd name="T55" fmla="*/ 2147483647 h 2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0"/>
              <a:gd name="T85" fmla="*/ 0 h 223"/>
              <a:gd name="T86" fmla="*/ 300 w 300"/>
              <a:gd name="T87" fmla="*/ 223 h 22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0" h="223">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close/>
              </a:path>
            </a:pathLst>
          </a:custGeom>
          <a:solidFill>
            <a:srgbClr val="00B050"/>
          </a:solidFill>
          <a:ln w="9525">
            <a:solidFill>
              <a:srgbClr val="FFFF00"/>
            </a:solidFill>
            <a:round/>
            <a:headEnd/>
            <a:tailEnd/>
          </a:ln>
        </p:spPr>
        <p:txBody>
          <a:bodyPr/>
          <a:lstStyle/>
          <a:p>
            <a:endParaRPr lang="ru-RU"/>
          </a:p>
        </p:txBody>
      </p:sp>
      <p:sp>
        <p:nvSpPr>
          <p:cNvPr id="18539" name="Freeform 1405"/>
          <p:cNvSpPr>
            <a:spLocks/>
          </p:cNvSpPr>
          <p:nvPr/>
        </p:nvSpPr>
        <p:spPr bwMode="auto">
          <a:xfrm>
            <a:off x="4325938" y="1655763"/>
            <a:ext cx="234950" cy="174625"/>
          </a:xfrm>
          <a:custGeom>
            <a:avLst/>
            <a:gdLst>
              <a:gd name="T0" fmla="*/ 2147483647 w 300"/>
              <a:gd name="T1" fmla="*/ 2147483647 h 223"/>
              <a:gd name="T2" fmla="*/ 2147483647 w 300"/>
              <a:gd name="T3" fmla="*/ 2147483647 h 223"/>
              <a:gd name="T4" fmla="*/ 2147483647 w 300"/>
              <a:gd name="T5" fmla="*/ 2147483647 h 223"/>
              <a:gd name="T6" fmla="*/ 2147483647 w 300"/>
              <a:gd name="T7" fmla="*/ 2147483647 h 223"/>
              <a:gd name="T8" fmla="*/ 2147483647 w 300"/>
              <a:gd name="T9" fmla="*/ 2147483647 h 223"/>
              <a:gd name="T10" fmla="*/ 2147483647 w 300"/>
              <a:gd name="T11" fmla="*/ 2147483647 h 223"/>
              <a:gd name="T12" fmla="*/ 2147483647 w 300"/>
              <a:gd name="T13" fmla="*/ 2147483647 h 223"/>
              <a:gd name="T14" fmla="*/ 2147483647 w 300"/>
              <a:gd name="T15" fmla="*/ 2147483647 h 223"/>
              <a:gd name="T16" fmla="*/ 2147483647 w 300"/>
              <a:gd name="T17" fmla="*/ 2147483647 h 223"/>
              <a:gd name="T18" fmla="*/ 2147483647 w 300"/>
              <a:gd name="T19" fmla="*/ 2147483647 h 223"/>
              <a:gd name="T20" fmla="*/ 2147483647 w 300"/>
              <a:gd name="T21" fmla="*/ 2147483647 h 223"/>
              <a:gd name="T22" fmla="*/ 2147483647 w 300"/>
              <a:gd name="T23" fmla="*/ 2147483647 h 223"/>
              <a:gd name="T24" fmla="*/ 2147483647 w 300"/>
              <a:gd name="T25" fmla="*/ 2147483647 h 223"/>
              <a:gd name="T26" fmla="*/ 2147483647 w 300"/>
              <a:gd name="T27" fmla="*/ 2147483647 h 223"/>
              <a:gd name="T28" fmla="*/ 2147483647 w 300"/>
              <a:gd name="T29" fmla="*/ 2147483647 h 223"/>
              <a:gd name="T30" fmla="*/ 2147483647 w 300"/>
              <a:gd name="T31" fmla="*/ 0 h 223"/>
              <a:gd name="T32" fmla="*/ 2147483647 w 300"/>
              <a:gd name="T33" fmla="*/ 2147483647 h 223"/>
              <a:gd name="T34" fmla="*/ 2147483647 w 300"/>
              <a:gd name="T35" fmla="*/ 2147483647 h 223"/>
              <a:gd name="T36" fmla="*/ 2147483647 w 300"/>
              <a:gd name="T37" fmla="*/ 2147483647 h 223"/>
              <a:gd name="T38" fmla="*/ 2147483647 w 300"/>
              <a:gd name="T39" fmla="*/ 2147483647 h 223"/>
              <a:gd name="T40" fmla="*/ 2147483647 w 300"/>
              <a:gd name="T41" fmla="*/ 2147483647 h 223"/>
              <a:gd name="T42" fmla="*/ 2147483647 w 300"/>
              <a:gd name="T43" fmla="*/ 2147483647 h 223"/>
              <a:gd name="T44" fmla="*/ 0 w 300"/>
              <a:gd name="T45" fmla="*/ 2147483647 h 223"/>
              <a:gd name="T46" fmla="*/ 2147483647 w 300"/>
              <a:gd name="T47" fmla="*/ 2147483647 h 223"/>
              <a:gd name="T48" fmla="*/ 2147483647 w 300"/>
              <a:gd name="T49" fmla="*/ 2147483647 h 223"/>
              <a:gd name="T50" fmla="*/ 2147483647 w 300"/>
              <a:gd name="T51" fmla="*/ 2147483647 h 223"/>
              <a:gd name="T52" fmla="*/ 2147483647 w 300"/>
              <a:gd name="T53" fmla="*/ 2147483647 h 223"/>
              <a:gd name="T54" fmla="*/ 2147483647 w 300"/>
              <a:gd name="T55" fmla="*/ 2147483647 h 2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0"/>
              <a:gd name="T85" fmla="*/ 0 h 223"/>
              <a:gd name="T86" fmla="*/ 300 w 300"/>
              <a:gd name="T87" fmla="*/ 223 h 22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0" h="223">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rgbClr val="00B050"/>
          </a:solidFill>
          <a:ln w="9525">
            <a:solidFill>
              <a:srgbClr val="FFFF00"/>
            </a:solidFill>
            <a:round/>
            <a:headEnd/>
            <a:tailEnd/>
          </a:ln>
        </p:spPr>
        <p:txBody>
          <a:bodyPr/>
          <a:lstStyle/>
          <a:p>
            <a:endParaRPr lang="ru-RU"/>
          </a:p>
        </p:txBody>
      </p:sp>
      <p:sp>
        <p:nvSpPr>
          <p:cNvPr id="18540" name="Freeform 1406"/>
          <p:cNvSpPr>
            <a:spLocks/>
          </p:cNvSpPr>
          <p:nvPr/>
        </p:nvSpPr>
        <p:spPr bwMode="auto">
          <a:xfrm>
            <a:off x="4141788" y="1631950"/>
            <a:ext cx="246062" cy="231775"/>
          </a:xfrm>
          <a:custGeom>
            <a:avLst/>
            <a:gdLst>
              <a:gd name="T0" fmla="*/ 2147483647 w 52"/>
              <a:gd name="T1" fmla="*/ 2147483647 h 49"/>
              <a:gd name="T2" fmla="*/ 2147483647 w 52"/>
              <a:gd name="T3" fmla="*/ 2147483647 h 49"/>
              <a:gd name="T4" fmla="*/ 2147483647 w 52"/>
              <a:gd name="T5" fmla="*/ 2147483647 h 49"/>
              <a:gd name="T6" fmla="*/ 2147483647 w 52"/>
              <a:gd name="T7" fmla="*/ 2147483647 h 49"/>
              <a:gd name="T8" fmla="*/ 2147483647 w 52"/>
              <a:gd name="T9" fmla="*/ 2147483647 h 49"/>
              <a:gd name="T10" fmla="*/ 2147483647 w 52"/>
              <a:gd name="T11" fmla="*/ 2147483647 h 49"/>
              <a:gd name="T12" fmla="*/ 2147483647 w 52"/>
              <a:gd name="T13" fmla="*/ 2147483647 h 49"/>
              <a:gd name="T14" fmla="*/ 2147483647 w 52"/>
              <a:gd name="T15" fmla="*/ 2147483647 h 49"/>
              <a:gd name="T16" fmla="*/ 2147483647 w 52"/>
              <a:gd name="T17" fmla="*/ 2147483647 h 49"/>
              <a:gd name="T18" fmla="*/ 2147483647 w 52"/>
              <a:gd name="T19" fmla="*/ 2147483647 h 49"/>
              <a:gd name="T20" fmla="*/ 2147483647 w 52"/>
              <a:gd name="T21" fmla="*/ 2147483647 h 49"/>
              <a:gd name="T22" fmla="*/ 2147483647 w 52"/>
              <a:gd name="T23" fmla="*/ 0 h 49"/>
              <a:gd name="T24" fmla="*/ 2147483647 w 52"/>
              <a:gd name="T25" fmla="*/ 0 h 49"/>
              <a:gd name="T26" fmla="*/ 2147483647 w 52"/>
              <a:gd name="T27" fmla="*/ 2147483647 h 49"/>
              <a:gd name="T28" fmla="*/ 2147483647 w 52"/>
              <a:gd name="T29" fmla="*/ 2147483647 h 49"/>
              <a:gd name="T30" fmla="*/ 2147483647 w 52"/>
              <a:gd name="T31" fmla="*/ 2147483647 h 49"/>
              <a:gd name="T32" fmla="*/ 2147483647 w 52"/>
              <a:gd name="T33" fmla="*/ 2147483647 h 49"/>
              <a:gd name="T34" fmla="*/ 2147483647 w 52"/>
              <a:gd name="T35" fmla="*/ 2147483647 h 49"/>
              <a:gd name="T36" fmla="*/ 2147483647 w 52"/>
              <a:gd name="T37" fmla="*/ 2147483647 h 49"/>
              <a:gd name="T38" fmla="*/ 0 w 52"/>
              <a:gd name="T39" fmla="*/ 2147483647 h 49"/>
              <a:gd name="T40" fmla="*/ 0 w 52"/>
              <a:gd name="T41" fmla="*/ 2147483647 h 49"/>
              <a:gd name="T42" fmla="*/ 2147483647 w 52"/>
              <a:gd name="T43" fmla="*/ 2147483647 h 49"/>
              <a:gd name="T44" fmla="*/ 2147483647 w 52"/>
              <a:gd name="T45" fmla="*/ 2147483647 h 49"/>
              <a:gd name="T46" fmla="*/ 2147483647 w 52"/>
              <a:gd name="T47" fmla="*/ 2147483647 h 49"/>
              <a:gd name="T48" fmla="*/ 2147483647 w 52"/>
              <a:gd name="T49" fmla="*/ 2147483647 h 49"/>
              <a:gd name="T50" fmla="*/ 2147483647 w 52"/>
              <a:gd name="T51" fmla="*/ 2147483647 h 49"/>
              <a:gd name="T52" fmla="*/ 2147483647 w 52"/>
              <a:gd name="T53" fmla="*/ 2147483647 h 49"/>
              <a:gd name="T54" fmla="*/ 2147483647 w 52"/>
              <a:gd name="T55" fmla="*/ 2147483647 h 49"/>
              <a:gd name="T56" fmla="*/ 2147483647 w 52"/>
              <a:gd name="T57" fmla="*/ 2147483647 h 49"/>
              <a:gd name="T58" fmla="*/ 2147483647 w 52"/>
              <a:gd name="T59" fmla="*/ 2147483647 h 49"/>
              <a:gd name="T60" fmla="*/ 2147483647 w 52"/>
              <a:gd name="T61" fmla="*/ 2147483647 h 49"/>
              <a:gd name="T62" fmla="*/ 2147483647 w 52"/>
              <a:gd name="T63" fmla="*/ 2147483647 h 49"/>
              <a:gd name="T64" fmla="*/ 2147483647 w 52"/>
              <a:gd name="T65" fmla="*/ 2147483647 h 49"/>
              <a:gd name="T66" fmla="*/ 2147483647 w 52"/>
              <a:gd name="T67" fmla="*/ 2147483647 h 49"/>
              <a:gd name="T68" fmla="*/ 2147483647 w 52"/>
              <a:gd name="T69" fmla="*/ 2147483647 h 49"/>
              <a:gd name="T70" fmla="*/ 2147483647 w 52"/>
              <a:gd name="T71" fmla="*/ 2147483647 h 49"/>
              <a:gd name="T72" fmla="*/ 2147483647 w 52"/>
              <a:gd name="T73" fmla="*/ 2147483647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2"/>
              <a:gd name="T112" fmla="*/ 0 h 49"/>
              <a:gd name="T113" fmla="*/ 52 w 52"/>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2" h="49">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rgbClr val="00B050"/>
          </a:solidFill>
          <a:ln w="9525">
            <a:solidFill>
              <a:srgbClr val="FFFF00"/>
            </a:solidFill>
            <a:round/>
            <a:headEnd/>
            <a:tailEnd/>
          </a:ln>
        </p:spPr>
        <p:txBody>
          <a:bodyPr/>
          <a:lstStyle/>
          <a:p>
            <a:endParaRPr lang="ru-RU"/>
          </a:p>
        </p:txBody>
      </p:sp>
      <p:sp>
        <p:nvSpPr>
          <p:cNvPr id="18541" name="Freeform 1407"/>
          <p:cNvSpPr>
            <a:spLocks/>
          </p:cNvSpPr>
          <p:nvPr/>
        </p:nvSpPr>
        <p:spPr bwMode="auto">
          <a:xfrm>
            <a:off x="4938713" y="1844675"/>
            <a:ext cx="141287" cy="190500"/>
          </a:xfrm>
          <a:custGeom>
            <a:avLst/>
            <a:gdLst>
              <a:gd name="T0" fmla="*/ 2147483647 w 180"/>
              <a:gd name="T1" fmla="*/ 2147483647 h 246"/>
              <a:gd name="T2" fmla="*/ 2147483647 w 180"/>
              <a:gd name="T3" fmla="*/ 2147483647 h 246"/>
              <a:gd name="T4" fmla="*/ 2147483647 w 180"/>
              <a:gd name="T5" fmla="*/ 2147483647 h 246"/>
              <a:gd name="T6" fmla="*/ 2147483647 w 180"/>
              <a:gd name="T7" fmla="*/ 2147483647 h 246"/>
              <a:gd name="T8" fmla="*/ 2147483647 w 180"/>
              <a:gd name="T9" fmla="*/ 2147483647 h 246"/>
              <a:gd name="T10" fmla="*/ 2147483647 w 180"/>
              <a:gd name="T11" fmla="*/ 2147483647 h 246"/>
              <a:gd name="T12" fmla="*/ 2147483647 w 180"/>
              <a:gd name="T13" fmla="*/ 2147483647 h 246"/>
              <a:gd name="T14" fmla="*/ 2147483647 w 180"/>
              <a:gd name="T15" fmla="*/ 2147483647 h 246"/>
              <a:gd name="T16" fmla="*/ 2147483647 w 180"/>
              <a:gd name="T17" fmla="*/ 2147483647 h 246"/>
              <a:gd name="T18" fmla="*/ 2147483647 w 180"/>
              <a:gd name="T19" fmla="*/ 2147483647 h 246"/>
              <a:gd name="T20" fmla="*/ 2147483647 w 180"/>
              <a:gd name="T21" fmla="*/ 2147483647 h 246"/>
              <a:gd name="T22" fmla="*/ 2147483647 w 180"/>
              <a:gd name="T23" fmla="*/ 2147483647 h 246"/>
              <a:gd name="T24" fmla="*/ 2147483647 w 180"/>
              <a:gd name="T25" fmla="*/ 2147483647 h 246"/>
              <a:gd name="T26" fmla="*/ 0 w 180"/>
              <a:gd name="T27" fmla="*/ 2147483647 h 246"/>
              <a:gd name="T28" fmla="*/ 0 w 180"/>
              <a:gd name="T29" fmla="*/ 2147483647 h 246"/>
              <a:gd name="T30" fmla="*/ 2147483647 w 180"/>
              <a:gd name="T31" fmla="*/ 2147483647 h 246"/>
              <a:gd name="T32" fmla="*/ 2147483647 w 180"/>
              <a:gd name="T33" fmla="*/ 2147483647 h 246"/>
              <a:gd name="T34" fmla="*/ 2147483647 w 180"/>
              <a:gd name="T35" fmla="*/ 2147483647 h 246"/>
              <a:gd name="T36" fmla="*/ 2147483647 w 180"/>
              <a:gd name="T37" fmla="*/ 2147483647 h 246"/>
              <a:gd name="T38" fmla="*/ 2147483647 w 180"/>
              <a:gd name="T39" fmla="*/ 2147483647 h 246"/>
              <a:gd name="T40" fmla="*/ 2147483647 w 180"/>
              <a:gd name="T41" fmla="*/ 0 h 246"/>
              <a:gd name="T42" fmla="*/ 2147483647 w 180"/>
              <a:gd name="T43" fmla="*/ 2147483647 h 2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0"/>
              <a:gd name="T67" fmla="*/ 0 h 246"/>
              <a:gd name="T68" fmla="*/ 180 w 180"/>
              <a:gd name="T69" fmla="*/ 246 h 2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0" h="246">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rgbClr val="00B050"/>
          </a:solidFill>
          <a:ln w="9525">
            <a:solidFill>
              <a:srgbClr val="FFFF00"/>
            </a:solidFill>
            <a:round/>
            <a:headEnd/>
            <a:tailEnd/>
          </a:ln>
        </p:spPr>
        <p:txBody>
          <a:bodyPr/>
          <a:lstStyle/>
          <a:p>
            <a:endParaRPr lang="ru-RU"/>
          </a:p>
        </p:txBody>
      </p:sp>
      <p:sp>
        <p:nvSpPr>
          <p:cNvPr id="18542" name="Freeform 1408"/>
          <p:cNvSpPr>
            <a:spLocks/>
          </p:cNvSpPr>
          <p:nvPr/>
        </p:nvSpPr>
        <p:spPr bwMode="auto">
          <a:xfrm>
            <a:off x="4532313" y="1830388"/>
            <a:ext cx="19050" cy="74612"/>
          </a:xfrm>
          <a:custGeom>
            <a:avLst/>
            <a:gdLst>
              <a:gd name="T0" fmla="*/ 2147483647 w 24"/>
              <a:gd name="T1" fmla="*/ 0 h 96"/>
              <a:gd name="T2" fmla="*/ 2147483647 w 24"/>
              <a:gd name="T3" fmla="*/ 0 h 96"/>
              <a:gd name="T4" fmla="*/ 2147483647 w 24"/>
              <a:gd name="T5" fmla="*/ 2147483647 h 96"/>
              <a:gd name="T6" fmla="*/ 0 w 24"/>
              <a:gd name="T7" fmla="*/ 2147483647 h 96"/>
              <a:gd name="T8" fmla="*/ 0 w 24"/>
              <a:gd name="T9" fmla="*/ 2147483647 h 96"/>
              <a:gd name="T10" fmla="*/ 2147483647 w 24"/>
              <a:gd name="T11" fmla="*/ 2147483647 h 96"/>
              <a:gd name="T12" fmla="*/ 2147483647 w 24"/>
              <a:gd name="T13" fmla="*/ 2147483647 h 96"/>
              <a:gd name="T14" fmla="*/ 2147483647 w 2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96"/>
              <a:gd name="T26" fmla="*/ 24 w 2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96">
                <a:moveTo>
                  <a:pt x="12" y="0"/>
                </a:moveTo>
                <a:lnTo>
                  <a:pt x="12" y="0"/>
                </a:lnTo>
                <a:lnTo>
                  <a:pt x="24" y="42"/>
                </a:lnTo>
                <a:lnTo>
                  <a:pt x="0" y="48"/>
                </a:lnTo>
                <a:lnTo>
                  <a:pt x="0" y="66"/>
                </a:lnTo>
                <a:lnTo>
                  <a:pt x="18" y="96"/>
                </a:lnTo>
                <a:lnTo>
                  <a:pt x="24" y="96"/>
                </a:lnTo>
                <a:lnTo>
                  <a:pt x="12" y="0"/>
                </a:lnTo>
                <a:close/>
              </a:path>
            </a:pathLst>
          </a:custGeom>
          <a:solidFill>
            <a:srgbClr val="00B050"/>
          </a:solidFill>
          <a:ln w="9525">
            <a:solidFill>
              <a:srgbClr val="FFFF00"/>
            </a:solidFill>
            <a:round/>
            <a:headEnd/>
            <a:tailEnd/>
          </a:ln>
        </p:spPr>
        <p:txBody>
          <a:bodyPr/>
          <a:lstStyle/>
          <a:p>
            <a:endParaRPr lang="ru-RU"/>
          </a:p>
        </p:txBody>
      </p:sp>
      <p:sp>
        <p:nvSpPr>
          <p:cNvPr id="18543" name="Freeform 1409"/>
          <p:cNvSpPr>
            <a:spLocks/>
          </p:cNvSpPr>
          <p:nvPr/>
        </p:nvSpPr>
        <p:spPr bwMode="auto">
          <a:xfrm>
            <a:off x="4532313" y="1830388"/>
            <a:ext cx="19050" cy="74612"/>
          </a:xfrm>
          <a:custGeom>
            <a:avLst/>
            <a:gdLst>
              <a:gd name="T0" fmla="*/ 2147483647 w 24"/>
              <a:gd name="T1" fmla="*/ 0 h 96"/>
              <a:gd name="T2" fmla="*/ 2147483647 w 24"/>
              <a:gd name="T3" fmla="*/ 0 h 96"/>
              <a:gd name="T4" fmla="*/ 2147483647 w 24"/>
              <a:gd name="T5" fmla="*/ 2147483647 h 96"/>
              <a:gd name="T6" fmla="*/ 0 w 24"/>
              <a:gd name="T7" fmla="*/ 2147483647 h 96"/>
              <a:gd name="T8" fmla="*/ 0 w 24"/>
              <a:gd name="T9" fmla="*/ 2147483647 h 96"/>
              <a:gd name="T10" fmla="*/ 2147483647 w 24"/>
              <a:gd name="T11" fmla="*/ 2147483647 h 96"/>
              <a:gd name="T12" fmla="*/ 2147483647 w 24"/>
              <a:gd name="T13" fmla="*/ 2147483647 h 96"/>
              <a:gd name="T14" fmla="*/ 0 60000 65536"/>
              <a:gd name="T15" fmla="*/ 0 60000 65536"/>
              <a:gd name="T16" fmla="*/ 0 60000 65536"/>
              <a:gd name="T17" fmla="*/ 0 60000 65536"/>
              <a:gd name="T18" fmla="*/ 0 60000 65536"/>
              <a:gd name="T19" fmla="*/ 0 60000 65536"/>
              <a:gd name="T20" fmla="*/ 0 60000 65536"/>
              <a:gd name="T21" fmla="*/ 0 w 24"/>
              <a:gd name="T22" fmla="*/ 0 h 96"/>
              <a:gd name="T23" fmla="*/ 24 w 2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6">
                <a:moveTo>
                  <a:pt x="12" y="0"/>
                </a:moveTo>
                <a:lnTo>
                  <a:pt x="12" y="0"/>
                </a:lnTo>
                <a:lnTo>
                  <a:pt x="24" y="42"/>
                </a:lnTo>
                <a:lnTo>
                  <a:pt x="0" y="48"/>
                </a:lnTo>
                <a:lnTo>
                  <a:pt x="0" y="66"/>
                </a:lnTo>
                <a:lnTo>
                  <a:pt x="18" y="96"/>
                </a:lnTo>
                <a:lnTo>
                  <a:pt x="24" y="96"/>
                </a:lnTo>
              </a:path>
            </a:pathLst>
          </a:custGeom>
          <a:solidFill>
            <a:srgbClr val="00B050"/>
          </a:solidFill>
          <a:ln w="9525">
            <a:solidFill>
              <a:srgbClr val="FFFF00"/>
            </a:solidFill>
            <a:round/>
            <a:headEnd/>
            <a:tailEnd/>
          </a:ln>
        </p:spPr>
        <p:txBody>
          <a:bodyPr/>
          <a:lstStyle/>
          <a:p>
            <a:endParaRPr lang="ru-RU"/>
          </a:p>
        </p:txBody>
      </p:sp>
      <p:sp>
        <p:nvSpPr>
          <p:cNvPr id="18544" name="Freeform 1410"/>
          <p:cNvSpPr>
            <a:spLocks/>
          </p:cNvSpPr>
          <p:nvPr/>
        </p:nvSpPr>
        <p:spPr bwMode="auto">
          <a:xfrm>
            <a:off x="4522788" y="1662113"/>
            <a:ext cx="155575" cy="242887"/>
          </a:xfrm>
          <a:custGeom>
            <a:avLst/>
            <a:gdLst>
              <a:gd name="T0" fmla="*/ 2147483647 w 198"/>
              <a:gd name="T1" fmla="*/ 2147483647 h 313"/>
              <a:gd name="T2" fmla="*/ 2147483647 w 198"/>
              <a:gd name="T3" fmla="*/ 2147483647 h 313"/>
              <a:gd name="T4" fmla="*/ 2147483647 w 198"/>
              <a:gd name="T5" fmla="*/ 2147483647 h 313"/>
              <a:gd name="T6" fmla="*/ 2147483647 w 198"/>
              <a:gd name="T7" fmla="*/ 2147483647 h 313"/>
              <a:gd name="T8" fmla="*/ 2147483647 w 198"/>
              <a:gd name="T9" fmla="*/ 2147483647 h 313"/>
              <a:gd name="T10" fmla="*/ 2147483647 w 198"/>
              <a:gd name="T11" fmla="*/ 2147483647 h 313"/>
              <a:gd name="T12" fmla="*/ 2147483647 w 198"/>
              <a:gd name="T13" fmla="*/ 2147483647 h 313"/>
              <a:gd name="T14" fmla="*/ 2147483647 w 198"/>
              <a:gd name="T15" fmla="*/ 2147483647 h 313"/>
              <a:gd name="T16" fmla="*/ 2147483647 w 198"/>
              <a:gd name="T17" fmla="*/ 2147483647 h 313"/>
              <a:gd name="T18" fmla="*/ 2147483647 w 198"/>
              <a:gd name="T19" fmla="*/ 2147483647 h 313"/>
              <a:gd name="T20" fmla="*/ 2147483647 w 198"/>
              <a:gd name="T21" fmla="*/ 2147483647 h 313"/>
              <a:gd name="T22" fmla="*/ 2147483647 w 198"/>
              <a:gd name="T23" fmla="*/ 2147483647 h 313"/>
              <a:gd name="T24" fmla="*/ 2147483647 w 198"/>
              <a:gd name="T25" fmla="*/ 0 h 313"/>
              <a:gd name="T26" fmla="*/ 2147483647 w 198"/>
              <a:gd name="T27" fmla="*/ 2147483647 h 313"/>
              <a:gd name="T28" fmla="*/ 2147483647 w 198"/>
              <a:gd name="T29" fmla="*/ 2147483647 h 313"/>
              <a:gd name="T30" fmla="*/ 2147483647 w 198"/>
              <a:gd name="T31" fmla="*/ 2147483647 h 313"/>
              <a:gd name="T32" fmla="*/ 2147483647 w 198"/>
              <a:gd name="T33" fmla="*/ 2147483647 h 313"/>
              <a:gd name="T34" fmla="*/ 2147483647 w 198"/>
              <a:gd name="T35" fmla="*/ 2147483647 h 313"/>
              <a:gd name="T36" fmla="*/ 2147483647 w 198"/>
              <a:gd name="T37" fmla="*/ 2147483647 h 313"/>
              <a:gd name="T38" fmla="*/ 2147483647 w 198"/>
              <a:gd name="T39" fmla="*/ 2147483647 h 313"/>
              <a:gd name="T40" fmla="*/ 2147483647 w 198"/>
              <a:gd name="T41" fmla="*/ 2147483647 h 313"/>
              <a:gd name="T42" fmla="*/ 0 w 198"/>
              <a:gd name="T43" fmla="*/ 2147483647 h 313"/>
              <a:gd name="T44" fmla="*/ 2147483647 w 198"/>
              <a:gd name="T45" fmla="*/ 2147483647 h 313"/>
              <a:gd name="T46" fmla="*/ 2147483647 w 198"/>
              <a:gd name="T47" fmla="*/ 2147483647 h 313"/>
              <a:gd name="T48" fmla="*/ 2147483647 w 198"/>
              <a:gd name="T49" fmla="*/ 2147483647 h 313"/>
              <a:gd name="T50" fmla="*/ 2147483647 w 198"/>
              <a:gd name="T51" fmla="*/ 2147483647 h 3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8"/>
              <a:gd name="T79" fmla="*/ 0 h 313"/>
              <a:gd name="T80" fmla="*/ 198 w 198"/>
              <a:gd name="T81" fmla="*/ 313 h 3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8" h="313">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lnTo>
                  <a:pt x="36" y="313"/>
                </a:lnTo>
                <a:close/>
              </a:path>
            </a:pathLst>
          </a:custGeom>
          <a:solidFill>
            <a:srgbClr val="00B050"/>
          </a:solidFill>
          <a:ln w="9525">
            <a:solidFill>
              <a:srgbClr val="FFFF00"/>
            </a:solidFill>
            <a:round/>
            <a:headEnd/>
            <a:tailEnd/>
          </a:ln>
        </p:spPr>
        <p:txBody>
          <a:bodyPr/>
          <a:lstStyle/>
          <a:p>
            <a:endParaRPr lang="ru-RU"/>
          </a:p>
        </p:txBody>
      </p:sp>
      <p:sp>
        <p:nvSpPr>
          <p:cNvPr id="18545" name="Freeform 1411"/>
          <p:cNvSpPr>
            <a:spLocks/>
          </p:cNvSpPr>
          <p:nvPr/>
        </p:nvSpPr>
        <p:spPr bwMode="auto">
          <a:xfrm>
            <a:off x="4522788" y="1662113"/>
            <a:ext cx="155575" cy="242887"/>
          </a:xfrm>
          <a:custGeom>
            <a:avLst/>
            <a:gdLst>
              <a:gd name="T0" fmla="*/ 2147483647 w 198"/>
              <a:gd name="T1" fmla="*/ 2147483647 h 313"/>
              <a:gd name="T2" fmla="*/ 2147483647 w 198"/>
              <a:gd name="T3" fmla="*/ 2147483647 h 313"/>
              <a:gd name="T4" fmla="*/ 2147483647 w 198"/>
              <a:gd name="T5" fmla="*/ 2147483647 h 313"/>
              <a:gd name="T6" fmla="*/ 2147483647 w 198"/>
              <a:gd name="T7" fmla="*/ 2147483647 h 313"/>
              <a:gd name="T8" fmla="*/ 2147483647 w 198"/>
              <a:gd name="T9" fmla="*/ 2147483647 h 313"/>
              <a:gd name="T10" fmla="*/ 2147483647 w 198"/>
              <a:gd name="T11" fmla="*/ 2147483647 h 313"/>
              <a:gd name="T12" fmla="*/ 2147483647 w 198"/>
              <a:gd name="T13" fmla="*/ 2147483647 h 313"/>
              <a:gd name="T14" fmla="*/ 2147483647 w 198"/>
              <a:gd name="T15" fmla="*/ 2147483647 h 313"/>
              <a:gd name="T16" fmla="*/ 2147483647 w 198"/>
              <a:gd name="T17" fmla="*/ 2147483647 h 313"/>
              <a:gd name="T18" fmla="*/ 2147483647 w 198"/>
              <a:gd name="T19" fmla="*/ 2147483647 h 313"/>
              <a:gd name="T20" fmla="*/ 2147483647 w 198"/>
              <a:gd name="T21" fmla="*/ 2147483647 h 313"/>
              <a:gd name="T22" fmla="*/ 2147483647 w 198"/>
              <a:gd name="T23" fmla="*/ 2147483647 h 313"/>
              <a:gd name="T24" fmla="*/ 2147483647 w 198"/>
              <a:gd name="T25" fmla="*/ 0 h 313"/>
              <a:gd name="T26" fmla="*/ 2147483647 w 198"/>
              <a:gd name="T27" fmla="*/ 2147483647 h 313"/>
              <a:gd name="T28" fmla="*/ 2147483647 w 198"/>
              <a:gd name="T29" fmla="*/ 2147483647 h 313"/>
              <a:gd name="T30" fmla="*/ 2147483647 w 198"/>
              <a:gd name="T31" fmla="*/ 2147483647 h 313"/>
              <a:gd name="T32" fmla="*/ 2147483647 w 198"/>
              <a:gd name="T33" fmla="*/ 2147483647 h 313"/>
              <a:gd name="T34" fmla="*/ 2147483647 w 198"/>
              <a:gd name="T35" fmla="*/ 2147483647 h 313"/>
              <a:gd name="T36" fmla="*/ 2147483647 w 198"/>
              <a:gd name="T37" fmla="*/ 2147483647 h 313"/>
              <a:gd name="T38" fmla="*/ 2147483647 w 198"/>
              <a:gd name="T39" fmla="*/ 2147483647 h 313"/>
              <a:gd name="T40" fmla="*/ 2147483647 w 198"/>
              <a:gd name="T41" fmla="*/ 2147483647 h 313"/>
              <a:gd name="T42" fmla="*/ 0 w 198"/>
              <a:gd name="T43" fmla="*/ 2147483647 h 313"/>
              <a:gd name="T44" fmla="*/ 2147483647 w 198"/>
              <a:gd name="T45" fmla="*/ 2147483647 h 313"/>
              <a:gd name="T46" fmla="*/ 2147483647 w 198"/>
              <a:gd name="T47" fmla="*/ 2147483647 h 313"/>
              <a:gd name="T48" fmla="*/ 2147483647 w 198"/>
              <a:gd name="T49" fmla="*/ 2147483647 h 3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8"/>
              <a:gd name="T76" fmla="*/ 0 h 313"/>
              <a:gd name="T77" fmla="*/ 198 w 198"/>
              <a:gd name="T78" fmla="*/ 313 h 3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8" h="313">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path>
            </a:pathLst>
          </a:custGeom>
          <a:solidFill>
            <a:srgbClr val="00B050"/>
          </a:solidFill>
          <a:ln w="9525">
            <a:solidFill>
              <a:srgbClr val="FFFF00"/>
            </a:solidFill>
            <a:round/>
            <a:headEnd/>
            <a:tailEnd/>
          </a:ln>
        </p:spPr>
        <p:txBody>
          <a:bodyPr/>
          <a:lstStyle/>
          <a:p>
            <a:endParaRPr lang="ru-RU"/>
          </a:p>
        </p:txBody>
      </p:sp>
      <p:sp>
        <p:nvSpPr>
          <p:cNvPr id="18546" name="Freeform 1412"/>
          <p:cNvSpPr>
            <a:spLocks/>
          </p:cNvSpPr>
          <p:nvPr/>
        </p:nvSpPr>
        <p:spPr bwMode="auto">
          <a:xfrm>
            <a:off x="4570413" y="2349500"/>
            <a:ext cx="239712" cy="212725"/>
          </a:xfrm>
          <a:custGeom>
            <a:avLst/>
            <a:gdLst>
              <a:gd name="T0" fmla="*/ 2147483647 w 51"/>
              <a:gd name="T1" fmla="*/ 2147483647 h 45"/>
              <a:gd name="T2" fmla="*/ 2147483647 w 51"/>
              <a:gd name="T3" fmla="*/ 2147483647 h 45"/>
              <a:gd name="T4" fmla="*/ 2147483647 w 51"/>
              <a:gd name="T5" fmla="*/ 2147483647 h 45"/>
              <a:gd name="T6" fmla="*/ 2147483647 w 51"/>
              <a:gd name="T7" fmla="*/ 2147483647 h 45"/>
              <a:gd name="T8" fmla="*/ 2147483647 w 51"/>
              <a:gd name="T9" fmla="*/ 0 h 45"/>
              <a:gd name="T10" fmla="*/ 2147483647 w 51"/>
              <a:gd name="T11" fmla="*/ 2147483647 h 45"/>
              <a:gd name="T12" fmla="*/ 2147483647 w 51"/>
              <a:gd name="T13" fmla="*/ 2147483647 h 45"/>
              <a:gd name="T14" fmla="*/ 2147483647 w 51"/>
              <a:gd name="T15" fmla="*/ 2147483647 h 45"/>
              <a:gd name="T16" fmla="*/ 2147483647 w 51"/>
              <a:gd name="T17" fmla="*/ 2147483647 h 45"/>
              <a:gd name="T18" fmla="*/ 2147483647 w 51"/>
              <a:gd name="T19" fmla="*/ 2147483647 h 45"/>
              <a:gd name="T20" fmla="*/ 2147483647 w 51"/>
              <a:gd name="T21" fmla="*/ 2147483647 h 45"/>
              <a:gd name="T22" fmla="*/ 2147483647 w 51"/>
              <a:gd name="T23" fmla="*/ 2147483647 h 45"/>
              <a:gd name="T24" fmla="*/ 2147483647 w 51"/>
              <a:gd name="T25" fmla="*/ 2147483647 h 45"/>
              <a:gd name="T26" fmla="*/ 2147483647 w 51"/>
              <a:gd name="T27" fmla="*/ 2147483647 h 45"/>
              <a:gd name="T28" fmla="*/ 2147483647 w 51"/>
              <a:gd name="T29" fmla="*/ 2147483647 h 45"/>
              <a:gd name="T30" fmla="*/ 2147483647 w 51"/>
              <a:gd name="T31" fmla="*/ 2147483647 h 45"/>
              <a:gd name="T32" fmla="*/ 2147483647 w 51"/>
              <a:gd name="T33" fmla="*/ 2147483647 h 45"/>
              <a:gd name="T34" fmla="*/ 0 w 51"/>
              <a:gd name="T35" fmla="*/ 2147483647 h 45"/>
              <a:gd name="T36" fmla="*/ 2147483647 w 51"/>
              <a:gd name="T37" fmla="*/ 2147483647 h 45"/>
              <a:gd name="T38" fmla="*/ 2147483647 w 51"/>
              <a:gd name="T39" fmla="*/ 2147483647 h 45"/>
              <a:gd name="T40" fmla="*/ 2147483647 w 51"/>
              <a:gd name="T41" fmla="*/ 2147483647 h 45"/>
              <a:gd name="T42" fmla="*/ 2147483647 w 51"/>
              <a:gd name="T43" fmla="*/ 2147483647 h 45"/>
              <a:gd name="T44" fmla="*/ 2147483647 w 51"/>
              <a:gd name="T45" fmla="*/ 2147483647 h 45"/>
              <a:gd name="T46" fmla="*/ 2147483647 w 51"/>
              <a:gd name="T47" fmla="*/ 2147483647 h 45"/>
              <a:gd name="T48" fmla="*/ 2147483647 w 51"/>
              <a:gd name="T49" fmla="*/ 2147483647 h 45"/>
              <a:gd name="T50" fmla="*/ 2147483647 w 51"/>
              <a:gd name="T51" fmla="*/ 2147483647 h 45"/>
              <a:gd name="T52" fmla="*/ 2147483647 w 51"/>
              <a:gd name="T53" fmla="*/ 2147483647 h 45"/>
              <a:gd name="T54" fmla="*/ 2147483647 w 51"/>
              <a:gd name="T55" fmla="*/ 2147483647 h 45"/>
              <a:gd name="T56" fmla="*/ 2147483647 w 51"/>
              <a:gd name="T57" fmla="*/ 2147483647 h 45"/>
              <a:gd name="T58" fmla="*/ 2147483647 w 51"/>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
              <a:gd name="T91" fmla="*/ 0 h 45"/>
              <a:gd name="T92" fmla="*/ 51 w 51"/>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 h="45">
                <a:moveTo>
                  <a:pt x="48" y="1"/>
                </a:moveTo>
                <a:cubicBezTo>
                  <a:pt x="47" y="1"/>
                  <a:pt x="47" y="1"/>
                  <a:pt x="47" y="1"/>
                </a:cubicBezTo>
                <a:cubicBezTo>
                  <a:pt x="46" y="2"/>
                  <a:pt x="46" y="2"/>
                  <a:pt x="46" y="2"/>
                </a:cubicBezTo>
                <a:cubicBezTo>
                  <a:pt x="47" y="1"/>
                  <a:pt x="47" y="1"/>
                  <a:pt x="47" y="1"/>
                </a:cubicBezTo>
                <a:cubicBezTo>
                  <a:pt x="41" y="0"/>
                  <a:pt x="41" y="0"/>
                  <a:pt x="41" y="0"/>
                </a:cubicBezTo>
                <a:cubicBezTo>
                  <a:pt x="34" y="5"/>
                  <a:pt x="34" y="5"/>
                  <a:pt x="34" y="5"/>
                </a:cubicBezTo>
                <a:cubicBezTo>
                  <a:pt x="26" y="12"/>
                  <a:pt x="26" y="12"/>
                  <a:pt x="26" y="12"/>
                </a:cubicBezTo>
                <a:cubicBezTo>
                  <a:pt x="22" y="12"/>
                  <a:pt x="22" y="12"/>
                  <a:pt x="22" y="12"/>
                </a:cubicBezTo>
                <a:cubicBezTo>
                  <a:pt x="17" y="15"/>
                  <a:pt x="17" y="15"/>
                  <a:pt x="17" y="15"/>
                </a:cubicBezTo>
                <a:cubicBezTo>
                  <a:pt x="14" y="15"/>
                  <a:pt x="14" y="15"/>
                  <a:pt x="14" y="15"/>
                </a:cubicBezTo>
                <a:cubicBezTo>
                  <a:pt x="13" y="13"/>
                  <a:pt x="13" y="13"/>
                  <a:pt x="13" y="13"/>
                </a:cubicBezTo>
                <a:cubicBezTo>
                  <a:pt x="11" y="9"/>
                  <a:pt x="11" y="9"/>
                  <a:pt x="11" y="9"/>
                </a:cubicBezTo>
                <a:cubicBezTo>
                  <a:pt x="11" y="11"/>
                  <a:pt x="11" y="11"/>
                  <a:pt x="11" y="11"/>
                </a:cubicBezTo>
                <a:cubicBezTo>
                  <a:pt x="11" y="9"/>
                  <a:pt x="11" y="9"/>
                  <a:pt x="11" y="9"/>
                </a:cubicBezTo>
                <a:cubicBezTo>
                  <a:pt x="9" y="23"/>
                  <a:pt x="9" y="23"/>
                  <a:pt x="9" y="23"/>
                </a:cubicBezTo>
                <a:cubicBezTo>
                  <a:pt x="6" y="24"/>
                  <a:pt x="6" y="24"/>
                  <a:pt x="6" y="24"/>
                </a:cubicBezTo>
                <a:cubicBezTo>
                  <a:pt x="1" y="22"/>
                  <a:pt x="1" y="22"/>
                  <a:pt x="1" y="22"/>
                </a:cubicBezTo>
                <a:cubicBezTo>
                  <a:pt x="0" y="24"/>
                  <a:pt x="0" y="24"/>
                  <a:pt x="0" y="24"/>
                </a:cubicBezTo>
                <a:cubicBezTo>
                  <a:pt x="2" y="27"/>
                  <a:pt x="2" y="27"/>
                  <a:pt x="2" y="27"/>
                </a:cubicBezTo>
                <a:cubicBezTo>
                  <a:pt x="5" y="35"/>
                  <a:pt x="5" y="35"/>
                  <a:pt x="5" y="35"/>
                </a:cubicBezTo>
                <a:cubicBezTo>
                  <a:pt x="5" y="39"/>
                  <a:pt x="5" y="39"/>
                  <a:pt x="5" y="39"/>
                </a:cubicBezTo>
                <a:cubicBezTo>
                  <a:pt x="9" y="45"/>
                  <a:pt x="9" y="45"/>
                  <a:pt x="9" y="45"/>
                </a:cubicBezTo>
                <a:cubicBezTo>
                  <a:pt x="17" y="43"/>
                  <a:pt x="17" y="43"/>
                  <a:pt x="17" y="43"/>
                </a:cubicBezTo>
                <a:cubicBezTo>
                  <a:pt x="25" y="42"/>
                  <a:pt x="25" y="42"/>
                  <a:pt x="25" y="42"/>
                </a:cubicBezTo>
                <a:cubicBezTo>
                  <a:pt x="32" y="41"/>
                  <a:pt x="32" y="41"/>
                  <a:pt x="32" y="41"/>
                </a:cubicBezTo>
                <a:cubicBezTo>
                  <a:pt x="47" y="25"/>
                  <a:pt x="47" y="25"/>
                  <a:pt x="47" y="25"/>
                </a:cubicBezTo>
                <a:cubicBezTo>
                  <a:pt x="47" y="25"/>
                  <a:pt x="50" y="19"/>
                  <a:pt x="51" y="16"/>
                </a:cubicBezTo>
                <a:cubicBezTo>
                  <a:pt x="51" y="16"/>
                  <a:pt x="51" y="16"/>
                  <a:pt x="51" y="16"/>
                </a:cubicBezTo>
                <a:cubicBezTo>
                  <a:pt x="49" y="16"/>
                  <a:pt x="49" y="16"/>
                  <a:pt x="49" y="16"/>
                </a:cubicBezTo>
                <a:lnTo>
                  <a:pt x="48" y="1"/>
                </a:lnTo>
                <a:close/>
              </a:path>
            </a:pathLst>
          </a:custGeom>
          <a:solidFill>
            <a:srgbClr val="00B050"/>
          </a:solidFill>
          <a:ln w="9525">
            <a:solidFill>
              <a:srgbClr val="FFFF00"/>
            </a:solidFill>
            <a:round/>
            <a:headEnd/>
            <a:tailEnd/>
          </a:ln>
        </p:spPr>
        <p:txBody>
          <a:bodyPr/>
          <a:lstStyle/>
          <a:p>
            <a:endParaRPr lang="ru-RU"/>
          </a:p>
        </p:txBody>
      </p:sp>
      <p:sp>
        <p:nvSpPr>
          <p:cNvPr id="18547" name="Freeform 1413"/>
          <p:cNvSpPr>
            <a:spLocks/>
          </p:cNvSpPr>
          <p:nvPr/>
        </p:nvSpPr>
        <p:spPr bwMode="auto">
          <a:xfrm>
            <a:off x="4622800" y="2279650"/>
            <a:ext cx="141288" cy="141288"/>
          </a:xfrm>
          <a:custGeom>
            <a:avLst/>
            <a:gdLst>
              <a:gd name="T0" fmla="*/ 2147483647 w 180"/>
              <a:gd name="T1" fmla="*/ 2147483647 h 180"/>
              <a:gd name="T2" fmla="*/ 2147483647 w 180"/>
              <a:gd name="T3" fmla="*/ 2147483647 h 180"/>
              <a:gd name="T4" fmla="*/ 2147483647 w 180"/>
              <a:gd name="T5" fmla="*/ 2147483647 h 180"/>
              <a:gd name="T6" fmla="*/ 2147483647 w 180"/>
              <a:gd name="T7" fmla="*/ 2147483647 h 180"/>
              <a:gd name="T8" fmla="*/ 2147483647 w 180"/>
              <a:gd name="T9" fmla="*/ 2147483647 h 180"/>
              <a:gd name="T10" fmla="*/ 2147483647 w 180"/>
              <a:gd name="T11" fmla="*/ 2147483647 h 180"/>
              <a:gd name="T12" fmla="*/ 2147483647 w 180"/>
              <a:gd name="T13" fmla="*/ 2147483647 h 180"/>
              <a:gd name="T14" fmla="*/ 2147483647 w 180"/>
              <a:gd name="T15" fmla="*/ 0 h 180"/>
              <a:gd name="T16" fmla="*/ 2147483647 w 180"/>
              <a:gd name="T17" fmla="*/ 2147483647 h 180"/>
              <a:gd name="T18" fmla="*/ 2147483647 w 180"/>
              <a:gd name="T19" fmla="*/ 2147483647 h 180"/>
              <a:gd name="T20" fmla="*/ 2147483647 w 180"/>
              <a:gd name="T21" fmla="*/ 2147483647 h 180"/>
              <a:gd name="T22" fmla="*/ 0 w 180"/>
              <a:gd name="T23" fmla="*/ 2147483647 h 180"/>
              <a:gd name="T24" fmla="*/ 0 w 180"/>
              <a:gd name="T25" fmla="*/ 2147483647 h 180"/>
              <a:gd name="T26" fmla="*/ 2147483647 w 180"/>
              <a:gd name="T27" fmla="*/ 2147483647 h 180"/>
              <a:gd name="T28" fmla="*/ 2147483647 w 180"/>
              <a:gd name="T29" fmla="*/ 2147483647 h 180"/>
              <a:gd name="T30" fmla="*/ 2147483647 w 180"/>
              <a:gd name="T31" fmla="*/ 2147483647 h 180"/>
              <a:gd name="T32" fmla="*/ 2147483647 w 180"/>
              <a:gd name="T33" fmla="*/ 2147483647 h 180"/>
              <a:gd name="T34" fmla="*/ 2147483647 w 180"/>
              <a:gd name="T35" fmla="*/ 2147483647 h 180"/>
              <a:gd name="T36" fmla="*/ 2147483647 w 180"/>
              <a:gd name="T37" fmla="*/ 2147483647 h 180"/>
              <a:gd name="T38" fmla="*/ 2147483647 w 180"/>
              <a:gd name="T39" fmla="*/ 2147483647 h 180"/>
              <a:gd name="T40" fmla="*/ 2147483647 w 180"/>
              <a:gd name="T41" fmla="*/ 2147483647 h 180"/>
              <a:gd name="T42" fmla="*/ 2147483647 w 180"/>
              <a:gd name="T43" fmla="*/ 2147483647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0"/>
              <a:gd name="T67" fmla="*/ 0 h 180"/>
              <a:gd name="T68" fmla="*/ 180 w 180"/>
              <a:gd name="T69" fmla="*/ 180 h 1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0" h="180">
                <a:moveTo>
                  <a:pt x="144" y="54"/>
                </a:moveTo>
                <a:lnTo>
                  <a:pt x="132" y="54"/>
                </a:lnTo>
                <a:lnTo>
                  <a:pt x="114" y="30"/>
                </a:lnTo>
                <a:lnTo>
                  <a:pt x="102" y="6"/>
                </a:lnTo>
                <a:lnTo>
                  <a:pt x="96" y="6"/>
                </a:lnTo>
                <a:lnTo>
                  <a:pt x="84" y="12"/>
                </a:lnTo>
                <a:lnTo>
                  <a:pt x="96" y="6"/>
                </a:lnTo>
                <a:lnTo>
                  <a:pt x="84" y="0"/>
                </a:lnTo>
                <a:lnTo>
                  <a:pt x="66" y="6"/>
                </a:lnTo>
                <a:lnTo>
                  <a:pt x="18" y="18"/>
                </a:lnTo>
                <a:lnTo>
                  <a:pt x="12" y="84"/>
                </a:lnTo>
                <a:lnTo>
                  <a:pt x="0" y="90"/>
                </a:lnTo>
                <a:lnTo>
                  <a:pt x="0" y="144"/>
                </a:lnTo>
                <a:lnTo>
                  <a:pt x="12" y="168"/>
                </a:lnTo>
                <a:lnTo>
                  <a:pt x="18" y="180"/>
                </a:lnTo>
                <a:lnTo>
                  <a:pt x="36" y="180"/>
                </a:lnTo>
                <a:lnTo>
                  <a:pt x="66" y="162"/>
                </a:lnTo>
                <a:lnTo>
                  <a:pt x="90" y="162"/>
                </a:lnTo>
                <a:lnTo>
                  <a:pt x="138" y="120"/>
                </a:lnTo>
                <a:lnTo>
                  <a:pt x="180" y="90"/>
                </a:lnTo>
                <a:lnTo>
                  <a:pt x="150" y="78"/>
                </a:lnTo>
                <a:lnTo>
                  <a:pt x="144" y="54"/>
                </a:lnTo>
                <a:close/>
              </a:path>
            </a:pathLst>
          </a:custGeom>
          <a:solidFill>
            <a:srgbClr val="00B050"/>
          </a:solidFill>
          <a:ln w="9525">
            <a:solidFill>
              <a:srgbClr val="FFFF00"/>
            </a:solidFill>
            <a:round/>
            <a:headEnd/>
            <a:tailEnd/>
          </a:ln>
        </p:spPr>
        <p:txBody>
          <a:bodyPr/>
          <a:lstStyle/>
          <a:p>
            <a:endParaRPr lang="ru-RU"/>
          </a:p>
        </p:txBody>
      </p:sp>
      <p:sp>
        <p:nvSpPr>
          <p:cNvPr id="18548" name="Freeform 1414"/>
          <p:cNvSpPr>
            <a:spLocks/>
          </p:cNvSpPr>
          <p:nvPr/>
        </p:nvSpPr>
        <p:spPr bwMode="auto">
          <a:xfrm>
            <a:off x="4768850" y="2171700"/>
            <a:ext cx="160338" cy="254000"/>
          </a:xfrm>
          <a:custGeom>
            <a:avLst/>
            <a:gdLst>
              <a:gd name="T0" fmla="*/ 2147483647 w 34"/>
              <a:gd name="T1" fmla="*/ 2147483647 h 54"/>
              <a:gd name="T2" fmla="*/ 2147483647 w 34"/>
              <a:gd name="T3" fmla="*/ 2147483647 h 54"/>
              <a:gd name="T4" fmla="*/ 2147483647 w 34"/>
              <a:gd name="T5" fmla="*/ 2147483647 h 54"/>
              <a:gd name="T6" fmla="*/ 2147483647 w 34"/>
              <a:gd name="T7" fmla="*/ 2147483647 h 54"/>
              <a:gd name="T8" fmla="*/ 2147483647 w 34"/>
              <a:gd name="T9" fmla="*/ 2147483647 h 54"/>
              <a:gd name="T10" fmla="*/ 2147483647 w 34"/>
              <a:gd name="T11" fmla="*/ 2147483647 h 54"/>
              <a:gd name="T12" fmla="*/ 2147483647 w 34"/>
              <a:gd name="T13" fmla="*/ 2147483647 h 54"/>
              <a:gd name="T14" fmla="*/ 2147483647 w 34"/>
              <a:gd name="T15" fmla="*/ 2147483647 h 54"/>
              <a:gd name="T16" fmla="*/ 2147483647 w 34"/>
              <a:gd name="T17" fmla="*/ 2147483647 h 54"/>
              <a:gd name="T18" fmla="*/ 2147483647 w 34"/>
              <a:gd name="T19" fmla="*/ 2147483647 h 54"/>
              <a:gd name="T20" fmla="*/ 2147483647 w 34"/>
              <a:gd name="T21" fmla="*/ 2147483647 h 54"/>
              <a:gd name="T22" fmla="*/ 2147483647 w 34"/>
              <a:gd name="T23" fmla="*/ 2147483647 h 54"/>
              <a:gd name="T24" fmla="*/ 0 w 34"/>
              <a:gd name="T25" fmla="*/ 2147483647 h 54"/>
              <a:gd name="T26" fmla="*/ 0 w 34"/>
              <a:gd name="T27" fmla="*/ 2147483647 h 54"/>
              <a:gd name="T28" fmla="*/ 2147483647 w 34"/>
              <a:gd name="T29" fmla="*/ 2147483647 h 54"/>
              <a:gd name="T30" fmla="*/ 2147483647 w 34"/>
              <a:gd name="T31" fmla="*/ 2147483647 h 54"/>
              <a:gd name="T32" fmla="*/ 2147483647 w 34"/>
              <a:gd name="T33" fmla="*/ 2147483647 h 54"/>
              <a:gd name="T34" fmla="*/ 2147483647 w 34"/>
              <a:gd name="T35" fmla="*/ 2147483647 h 54"/>
              <a:gd name="T36" fmla="*/ 2147483647 w 34"/>
              <a:gd name="T37" fmla="*/ 2147483647 h 54"/>
              <a:gd name="T38" fmla="*/ 2147483647 w 34"/>
              <a:gd name="T39" fmla="*/ 2147483647 h 54"/>
              <a:gd name="T40" fmla="*/ 2147483647 w 34"/>
              <a:gd name="T41" fmla="*/ 2147483647 h 54"/>
              <a:gd name="T42" fmla="*/ 2147483647 w 34"/>
              <a:gd name="T43" fmla="*/ 2147483647 h 54"/>
              <a:gd name="T44" fmla="*/ 2147483647 w 34"/>
              <a:gd name="T45" fmla="*/ 2147483647 h 54"/>
              <a:gd name="T46" fmla="*/ 2147483647 w 34"/>
              <a:gd name="T47" fmla="*/ 2147483647 h 54"/>
              <a:gd name="T48" fmla="*/ 2147483647 w 34"/>
              <a:gd name="T49" fmla="*/ 2147483647 h 54"/>
              <a:gd name="T50" fmla="*/ 2147483647 w 34"/>
              <a:gd name="T51" fmla="*/ 2147483647 h 54"/>
              <a:gd name="T52" fmla="*/ 2147483647 w 34"/>
              <a:gd name="T53" fmla="*/ 2147483647 h 54"/>
              <a:gd name="T54" fmla="*/ 2147483647 w 34"/>
              <a:gd name="T55" fmla="*/ 2147483647 h 54"/>
              <a:gd name="T56" fmla="*/ 2147483647 w 34"/>
              <a:gd name="T57" fmla="*/ 2147483647 h 54"/>
              <a:gd name="T58" fmla="*/ 2147483647 w 34"/>
              <a:gd name="T59" fmla="*/ 2147483647 h 54"/>
              <a:gd name="T60" fmla="*/ 2147483647 w 34"/>
              <a:gd name="T61" fmla="*/ 2147483647 h 54"/>
              <a:gd name="T62" fmla="*/ 2147483647 w 34"/>
              <a:gd name="T63" fmla="*/ 2147483647 h 54"/>
              <a:gd name="T64" fmla="*/ 2147483647 w 34"/>
              <a:gd name="T65" fmla="*/ 2147483647 h 54"/>
              <a:gd name="T66" fmla="*/ 2147483647 w 34"/>
              <a:gd name="T67" fmla="*/ 2147483647 h 54"/>
              <a:gd name="T68" fmla="*/ 2147483647 w 34"/>
              <a:gd name="T69" fmla="*/ 0 h 54"/>
              <a:gd name="T70" fmla="*/ 2147483647 w 34"/>
              <a:gd name="T71" fmla="*/ 0 h 54"/>
              <a:gd name="T72" fmla="*/ 2147483647 w 34"/>
              <a:gd name="T73" fmla="*/ 2147483647 h 54"/>
              <a:gd name="T74" fmla="*/ 2147483647 w 34"/>
              <a:gd name="T75" fmla="*/ 2147483647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
              <a:gd name="T115" fmla="*/ 0 h 54"/>
              <a:gd name="T116" fmla="*/ 34 w 34"/>
              <a:gd name="T117" fmla="*/ 54 h 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 h="5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rgbClr val="00B050"/>
          </a:solidFill>
          <a:ln w="9525">
            <a:solidFill>
              <a:srgbClr val="FFFF00"/>
            </a:solidFill>
            <a:round/>
            <a:headEnd/>
            <a:tailEnd/>
          </a:ln>
        </p:spPr>
        <p:txBody>
          <a:bodyPr/>
          <a:lstStyle/>
          <a:p>
            <a:endParaRPr lang="ru-RU"/>
          </a:p>
        </p:txBody>
      </p:sp>
      <p:sp>
        <p:nvSpPr>
          <p:cNvPr id="18549" name="Freeform 1415"/>
          <p:cNvSpPr>
            <a:spLocks/>
          </p:cNvSpPr>
          <p:nvPr/>
        </p:nvSpPr>
        <p:spPr bwMode="auto">
          <a:xfrm>
            <a:off x="4768850" y="2027238"/>
            <a:ext cx="155575" cy="158750"/>
          </a:xfrm>
          <a:custGeom>
            <a:avLst/>
            <a:gdLst>
              <a:gd name="T0" fmla="*/ 2147483647 w 33"/>
              <a:gd name="T1" fmla="*/ 2147483647 h 34"/>
              <a:gd name="T2" fmla="*/ 2147483647 w 33"/>
              <a:gd name="T3" fmla="*/ 2147483647 h 34"/>
              <a:gd name="T4" fmla="*/ 2147483647 w 33"/>
              <a:gd name="T5" fmla="*/ 2147483647 h 34"/>
              <a:gd name="T6" fmla="*/ 2147483647 w 33"/>
              <a:gd name="T7" fmla="*/ 2147483647 h 34"/>
              <a:gd name="T8" fmla="*/ 2147483647 w 33"/>
              <a:gd name="T9" fmla="*/ 0 h 34"/>
              <a:gd name="T10" fmla="*/ 2147483647 w 33"/>
              <a:gd name="T11" fmla="*/ 2147483647 h 34"/>
              <a:gd name="T12" fmla="*/ 2147483647 w 33"/>
              <a:gd name="T13" fmla="*/ 2147483647 h 34"/>
              <a:gd name="T14" fmla="*/ 2147483647 w 33"/>
              <a:gd name="T15" fmla="*/ 2147483647 h 34"/>
              <a:gd name="T16" fmla="*/ 2147483647 w 33"/>
              <a:gd name="T17" fmla="*/ 2147483647 h 34"/>
              <a:gd name="T18" fmla="*/ 2147483647 w 33"/>
              <a:gd name="T19" fmla="*/ 2147483647 h 34"/>
              <a:gd name="T20" fmla="*/ 2147483647 w 33"/>
              <a:gd name="T21" fmla="*/ 2147483647 h 34"/>
              <a:gd name="T22" fmla="*/ 0 w 33"/>
              <a:gd name="T23" fmla="*/ 2147483647 h 34"/>
              <a:gd name="T24" fmla="*/ 2147483647 w 33"/>
              <a:gd name="T25" fmla="*/ 2147483647 h 34"/>
              <a:gd name="T26" fmla="*/ 2147483647 w 33"/>
              <a:gd name="T27" fmla="*/ 2147483647 h 34"/>
              <a:gd name="T28" fmla="*/ 2147483647 w 33"/>
              <a:gd name="T29" fmla="*/ 2147483647 h 34"/>
              <a:gd name="T30" fmla="*/ 2147483647 w 33"/>
              <a:gd name="T31" fmla="*/ 2147483647 h 34"/>
              <a:gd name="T32" fmla="*/ 2147483647 w 33"/>
              <a:gd name="T33" fmla="*/ 2147483647 h 34"/>
              <a:gd name="T34" fmla="*/ 2147483647 w 33"/>
              <a:gd name="T35" fmla="*/ 2147483647 h 34"/>
              <a:gd name="T36" fmla="*/ 2147483647 w 33"/>
              <a:gd name="T37" fmla="*/ 2147483647 h 34"/>
              <a:gd name="T38" fmla="*/ 2147483647 w 33"/>
              <a:gd name="T39" fmla="*/ 2147483647 h 34"/>
              <a:gd name="T40" fmla="*/ 2147483647 w 33"/>
              <a:gd name="T41" fmla="*/ 2147483647 h 34"/>
              <a:gd name="T42" fmla="*/ 2147483647 w 33"/>
              <a:gd name="T43" fmla="*/ 2147483647 h 34"/>
              <a:gd name="T44" fmla="*/ 2147483647 w 33"/>
              <a:gd name="T45" fmla="*/ 2147483647 h 34"/>
              <a:gd name="T46" fmla="*/ 2147483647 w 33"/>
              <a:gd name="T47" fmla="*/ 2147483647 h 34"/>
              <a:gd name="T48" fmla="*/ 2147483647 w 33"/>
              <a:gd name="T49" fmla="*/ 2147483647 h 34"/>
              <a:gd name="T50" fmla="*/ 2147483647 w 33"/>
              <a:gd name="T51" fmla="*/ 2147483647 h 34"/>
              <a:gd name="T52" fmla="*/ 2147483647 w 33"/>
              <a:gd name="T53" fmla="*/ 2147483647 h 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
              <a:gd name="T82" fmla="*/ 0 h 34"/>
              <a:gd name="T83" fmla="*/ 33 w 33"/>
              <a:gd name="T84" fmla="*/ 34 h 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 h="34">
                <a:moveTo>
                  <a:pt x="25" y="6"/>
                </a:moveTo>
                <a:cubicBezTo>
                  <a:pt x="14" y="1"/>
                  <a:pt x="14" y="1"/>
                  <a:pt x="14" y="1"/>
                </a:cubicBezTo>
                <a:cubicBezTo>
                  <a:pt x="14" y="1"/>
                  <a:pt x="14" y="1"/>
                  <a:pt x="14" y="1"/>
                </a:cubicBezTo>
                <a:cubicBezTo>
                  <a:pt x="14" y="1"/>
                  <a:pt x="14" y="1"/>
                  <a:pt x="14" y="1"/>
                </a:cubicBezTo>
                <a:cubicBezTo>
                  <a:pt x="13" y="0"/>
                  <a:pt x="13" y="0"/>
                  <a:pt x="13" y="0"/>
                </a:cubicBezTo>
                <a:cubicBezTo>
                  <a:pt x="12" y="2"/>
                  <a:pt x="12" y="2"/>
                  <a:pt x="12" y="2"/>
                </a:cubicBezTo>
                <a:cubicBezTo>
                  <a:pt x="12" y="5"/>
                  <a:pt x="12" y="5"/>
                  <a:pt x="12" y="5"/>
                </a:cubicBezTo>
                <a:cubicBezTo>
                  <a:pt x="8" y="5"/>
                  <a:pt x="8" y="5"/>
                  <a:pt x="8" y="5"/>
                </a:cubicBezTo>
                <a:cubicBezTo>
                  <a:pt x="6" y="1"/>
                  <a:pt x="6" y="1"/>
                  <a:pt x="6" y="1"/>
                </a:cubicBezTo>
                <a:cubicBezTo>
                  <a:pt x="1" y="1"/>
                  <a:pt x="1" y="1"/>
                  <a:pt x="1" y="1"/>
                </a:cubicBezTo>
                <a:cubicBezTo>
                  <a:pt x="2" y="8"/>
                  <a:pt x="2" y="8"/>
                  <a:pt x="2" y="8"/>
                </a:cubicBezTo>
                <a:cubicBezTo>
                  <a:pt x="0" y="11"/>
                  <a:pt x="0" y="11"/>
                  <a:pt x="0" y="11"/>
                </a:cubicBezTo>
                <a:cubicBezTo>
                  <a:pt x="2" y="19"/>
                  <a:pt x="2" y="19"/>
                  <a:pt x="2" y="19"/>
                </a:cubicBezTo>
                <a:cubicBezTo>
                  <a:pt x="4" y="24"/>
                  <a:pt x="4" y="24"/>
                  <a:pt x="4" y="24"/>
                </a:cubicBezTo>
                <a:cubicBezTo>
                  <a:pt x="4" y="24"/>
                  <a:pt x="8" y="26"/>
                  <a:pt x="9" y="26"/>
                </a:cubicBezTo>
                <a:cubicBezTo>
                  <a:pt x="9" y="26"/>
                  <a:pt x="14" y="27"/>
                  <a:pt x="14" y="27"/>
                </a:cubicBezTo>
                <a:cubicBezTo>
                  <a:pt x="15" y="29"/>
                  <a:pt x="15" y="29"/>
                  <a:pt x="15" y="29"/>
                </a:cubicBezTo>
                <a:cubicBezTo>
                  <a:pt x="17" y="34"/>
                  <a:pt x="17" y="34"/>
                  <a:pt x="17" y="34"/>
                </a:cubicBezTo>
                <a:cubicBezTo>
                  <a:pt x="22" y="33"/>
                  <a:pt x="22" y="33"/>
                  <a:pt x="22" y="33"/>
                </a:cubicBezTo>
                <a:cubicBezTo>
                  <a:pt x="30" y="32"/>
                  <a:pt x="30" y="32"/>
                  <a:pt x="30" y="32"/>
                </a:cubicBezTo>
                <a:cubicBezTo>
                  <a:pt x="33" y="31"/>
                  <a:pt x="33" y="31"/>
                  <a:pt x="33" y="31"/>
                </a:cubicBezTo>
                <a:cubicBezTo>
                  <a:pt x="31" y="28"/>
                  <a:pt x="31" y="28"/>
                  <a:pt x="31" y="28"/>
                </a:cubicBezTo>
                <a:cubicBezTo>
                  <a:pt x="30" y="19"/>
                  <a:pt x="30" y="19"/>
                  <a:pt x="30" y="19"/>
                </a:cubicBezTo>
                <a:cubicBezTo>
                  <a:pt x="30" y="19"/>
                  <a:pt x="28" y="15"/>
                  <a:pt x="28" y="14"/>
                </a:cubicBezTo>
                <a:cubicBezTo>
                  <a:pt x="28" y="13"/>
                  <a:pt x="29" y="12"/>
                  <a:pt x="30" y="12"/>
                </a:cubicBezTo>
                <a:cubicBezTo>
                  <a:pt x="25" y="9"/>
                  <a:pt x="25" y="9"/>
                  <a:pt x="25" y="9"/>
                </a:cubicBezTo>
                <a:lnTo>
                  <a:pt x="25" y="6"/>
                </a:lnTo>
                <a:close/>
              </a:path>
            </a:pathLst>
          </a:custGeom>
          <a:solidFill>
            <a:srgbClr val="00B050"/>
          </a:solidFill>
          <a:ln w="9525">
            <a:solidFill>
              <a:srgbClr val="FFFF00"/>
            </a:solidFill>
            <a:round/>
            <a:headEnd/>
            <a:tailEnd/>
          </a:ln>
        </p:spPr>
        <p:txBody>
          <a:bodyPr/>
          <a:lstStyle/>
          <a:p>
            <a:endParaRPr lang="ru-RU"/>
          </a:p>
        </p:txBody>
      </p:sp>
      <p:sp>
        <p:nvSpPr>
          <p:cNvPr id="18550" name="Freeform 1416"/>
          <p:cNvSpPr>
            <a:spLocks/>
          </p:cNvSpPr>
          <p:nvPr/>
        </p:nvSpPr>
        <p:spPr bwMode="auto">
          <a:xfrm>
            <a:off x="4503738" y="2101850"/>
            <a:ext cx="179387" cy="177800"/>
          </a:xfrm>
          <a:custGeom>
            <a:avLst/>
            <a:gdLst>
              <a:gd name="T0" fmla="*/ 2147483647 w 38"/>
              <a:gd name="T1" fmla="*/ 2147483647 h 38"/>
              <a:gd name="T2" fmla="*/ 2147483647 w 38"/>
              <a:gd name="T3" fmla="*/ 2147483647 h 38"/>
              <a:gd name="T4" fmla="*/ 2147483647 w 38"/>
              <a:gd name="T5" fmla="*/ 2147483647 h 38"/>
              <a:gd name="T6" fmla="*/ 2147483647 w 38"/>
              <a:gd name="T7" fmla="*/ 2147483647 h 38"/>
              <a:gd name="T8" fmla="*/ 2147483647 w 38"/>
              <a:gd name="T9" fmla="*/ 2147483647 h 38"/>
              <a:gd name="T10" fmla="*/ 2147483647 w 38"/>
              <a:gd name="T11" fmla="*/ 2147483647 h 38"/>
              <a:gd name="T12" fmla="*/ 2147483647 w 38"/>
              <a:gd name="T13" fmla="*/ 2147483647 h 38"/>
              <a:gd name="T14" fmla="*/ 2147483647 w 38"/>
              <a:gd name="T15" fmla="*/ 2147483647 h 38"/>
              <a:gd name="T16" fmla="*/ 2147483647 w 38"/>
              <a:gd name="T17" fmla="*/ 2147483647 h 38"/>
              <a:gd name="T18" fmla="*/ 2147483647 w 38"/>
              <a:gd name="T19" fmla="*/ 2147483647 h 38"/>
              <a:gd name="T20" fmla="*/ 2147483647 w 38"/>
              <a:gd name="T21" fmla="*/ 2147483647 h 38"/>
              <a:gd name="T22" fmla="*/ 2147483647 w 38"/>
              <a:gd name="T23" fmla="*/ 2147483647 h 38"/>
              <a:gd name="T24" fmla="*/ 2147483647 w 38"/>
              <a:gd name="T25" fmla="*/ 2147483647 h 38"/>
              <a:gd name="T26" fmla="*/ 2147483647 w 38"/>
              <a:gd name="T27" fmla="*/ 2147483647 h 38"/>
              <a:gd name="T28" fmla="*/ 2147483647 w 38"/>
              <a:gd name="T29" fmla="*/ 2147483647 h 38"/>
              <a:gd name="T30" fmla="*/ 2147483647 w 38"/>
              <a:gd name="T31" fmla="*/ 2147483647 h 38"/>
              <a:gd name="T32" fmla="*/ 2147483647 w 38"/>
              <a:gd name="T33" fmla="*/ 0 h 38"/>
              <a:gd name="T34" fmla="*/ 2147483647 w 38"/>
              <a:gd name="T35" fmla="*/ 0 h 38"/>
              <a:gd name="T36" fmla="*/ 2147483647 w 38"/>
              <a:gd name="T37" fmla="*/ 2147483647 h 38"/>
              <a:gd name="T38" fmla="*/ 2147483647 w 38"/>
              <a:gd name="T39" fmla="*/ 2147483647 h 38"/>
              <a:gd name="T40" fmla="*/ 2147483647 w 38"/>
              <a:gd name="T41" fmla="*/ 2147483647 h 38"/>
              <a:gd name="T42" fmla="*/ 0 w 38"/>
              <a:gd name="T43" fmla="*/ 2147483647 h 38"/>
              <a:gd name="T44" fmla="*/ 0 w 38"/>
              <a:gd name="T45" fmla="*/ 2147483647 h 38"/>
              <a:gd name="T46" fmla="*/ 2147483647 w 38"/>
              <a:gd name="T47" fmla="*/ 2147483647 h 38"/>
              <a:gd name="T48" fmla="*/ 2147483647 w 38"/>
              <a:gd name="T49" fmla="*/ 2147483647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38"/>
              <a:gd name="T77" fmla="*/ 38 w 38"/>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rgbClr val="00B050"/>
          </a:solidFill>
          <a:ln w="9525">
            <a:solidFill>
              <a:srgbClr val="FFFF00"/>
            </a:solidFill>
            <a:round/>
            <a:headEnd/>
            <a:tailEnd/>
          </a:ln>
        </p:spPr>
        <p:txBody>
          <a:bodyPr/>
          <a:lstStyle/>
          <a:p>
            <a:endParaRPr lang="ru-RU"/>
          </a:p>
        </p:txBody>
      </p:sp>
      <p:sp>
        <p:nvSpPr>
          <p:cNvPr id="18551" name="Freeform 1417"/>
          <p:cNvSpPr>
            <a:spLocks/>
          </p:cNvSpPr>
          <p:nvPr/>
        </p:nvSpPr>
        <p:spPr bwMode="auto">
          <a:xfrm>
            <a:off x="4503738" y="1931988"/>
            <a:ext cx="279400" cy="276225"/>
          </a:xfrm>
          <a:custGeom>
            <a:avLst/>
            <a:gdLst>
              <a:gd name="T0" fmla="*/ 2147483647 w 59"/>
              <a:gd name="T1" fmla="*/ 2147483647 h 59"/>
              <a:gd name="T2" fmla="*/ 2147483647 w 59"/>
              <a:gd name="T3" fmla="*/ 2147483647 h 59"/>
              <a:gd name="T4" fmla="*/ 2147483647 w 59"/>
              <a:gd name="T5" fmla="*/ 2147483647 h 59"/>
              <a:gd name="T6" fmla="*/ 2147483647 w 59"/>
              <a:gd name="T7" fmla="*/ 2147483647 h 59"/>
              <a:gd name="T8" fmla="*/ 2147483647 w 59"/>
              <a:gd name="T9" fmla="*/ 2147483647 h 59"/>
              <a:gd name="T10" fmla="*/ 2147483647 w 59"/>
              <a:gd name="T11" fmla="*/ 2147483647 h 59"/>
              <a:gd name="T12" fmla="*/ 0 w 59"/>
              <a:gd name="T13" fmla="*/ 2147483647 h 59"/>
              <a:gd name="T14" fmla="*/ 2147483647 w 59"/>
              <a:gd name="T15" fmla="*/ 2147483647 h 59"/>
              <a:gd name="T16" fmla="*/ 2147483647 w 59"/>
              <a:gd name="T17" fmla="*/ 2147483647 h 59"/>
              <a:gd name="T18" fmla="*/ 2147483647 w 59"/>
              <a:gd name="T19" fmla="*/ 2147483647 h 59"/>
              <a:gd name="T20" fmla="*/ 2147483647 w 59"/>
              <a:gd name="T21" fmla="*/ 2147483647 h 59"/>
              <a:gd name="T22" fmla="*/ 2147483647 w 59"/>
              <a:gd name="T23" fmla="*/ 2147483647 h 59"/>
              <a:gd name="T24" fmla="*/ 2147483647 w 59"/>
              <a:gd name="T25" fmla="*/ 2147483647 h 59"/>
              <a:gd name="T26" fmla="*/ 2147483647 w 59"/>
              <a:gd name="T27" fmla="*/ 2147483647 h 59"/>
              <a:gd name="T28" fmla="*/ 2147483647 w 59"/>
              <a:gd name="T29" fmla="*/ 2147483647 h 59"/>
              <a:gd name="T30" fmla="*/ 2147483647 w 59"/>
              <a:gd name="T31" fmla="*/ 2147483647 h 59"/>
              <a:gd name="T32" fmla="*/ 2147483647 w 59"/>
              <a:gd name="T33" fmla="*/ 2147483647 h 59"/>
              <a:gd name="T34" fmla="*/ 2147483647 w 59"/>
              <a:gd name="T35" fmla="*/ 2147483647 h 59"/>
              <a:gd name="T36" fmla="*/ 2147483647 w 59"/>
              <a:gd name="T37" fmla="*/ 2147483647 h 59"/>
              <a:gd name="T38" fmla="*/ 2147483647 w 59"/>
              <a:gd name="T39" fmla="*/ 2147483647 h 59"/>
              <a:gd name="T40" fmla="*/ 2147483647 w 59"/>
              <a:gd name="T41" fmla="*/ 2147483647 h 59"/>
              <a:gd name="T42" fmla="*/ 2147483647 w 59"/>
              <a:gd name="T43" fmla="*/ 2147483647 h 59"/>
              <a:gd name="T44" fmla="*/ 2147483647 w 59"/>
              <a:gd name="T45" fmla="*/ 2147483647 h 59"/>
              <a:gd name="T46" fmla="*/ 2147483647 w 59"/>
              <a:gd name="T47" fmla="*/ 2147483647 h 59"/>
              <a:gd name="T48" fmla="*/ 2147483647 w 59"/>
              <a:gd name="T49" fmla="*/ 2147483647 h 59"/>
              <a:gd name="T50" fmla="*/ 2147483647 w 59"/>
              <a:gd name="T51" fmla="*/ 2147483647 h 59"/>
              <a:gd name="T52" fmla="*/ 2147483647 w 59"/>
              <a:gd name="T53" fmla="*/ 2147483647 h 59"/>
              <a:gd name="T54" fmla="*/ 2147483647 w 59"/>
              <a:gd name="T55" fmla="*/ 2147483647 h 59"/>
              <a:gd name="T56" fmla="*/ 2147483647 w 59"/>
              <a:gd name="T57" fmla="*/ 2147483647 h 59"/>
              <a:gd name="T58" fmla="*/ 2147483647 w 59"/>
              <a:gd name="T59" fmla="*/ 2147483647 h 59"/>
              <a:gd name="T60" fmla="*/ 2147483647 w 59"/>
              <a:gd name="T61" fmla="*/ 2147483647 h 59"/>
              <a:gd name="T62" fmla="*/ 2147483647 w 59"/>
              <a:gd name="T63" fmla="*/ 2147483647 h 59"/>
              <a:gd name="T64" fmla="*/ 2147483647 w 59"/>
              <a:gd name="T65" fmla="*/ 2147483647 h 59"/>
              <a:gd name="T66" fmla="*/ 2147483647 w 59"/>
              <a:gd name="T67" fmla="*/ 2147483647 h 59"/>
              <a:gd name="T68" fmla="*/ 2147483647 w 59"/>
              <a:gd name="T69" fmla="*/ 0 h 59"/>
              <a:gd name="T70" fmla="*/ 2147483647 w 59"/>
              <a:gd name="T71" fmla="*/ 2147483647 h 59"/>
              <a:gd name="T72" fmla="*/ 2147483647 w 59"/>
              <a:gd name="T73" fmla="*/ 2147483647 h 59"/>
              <a:gd name="T74" fmla="*/ 2147483647 w 59"/>
              <a:gd name="T75" fmla="*/ 2147483647 h 59"/>
              <a:gd name="T76" fmla="*/ 2147483647 w 59"/>
              <a:gd name="T77" fmla="*/ 2147483647 h 59"/>
              <a:gd name="T78" fmla="*/ 2147483647 w 59"/>
              <a:gd name="T79" fmla="*/ 2147483647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9"/>
              <a:gd name="T121" fmla="*/ 0 h 59"/>
              <a:gd name="T122" fmla="*/ 59 w 59"/>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9" h="59">
                <a:moveTo>
                  <a:pt x="21" y="6"/>
                </a:moveTo>
                <a:cubicBezTo>
                  <a:pt x="18" y="18"/>
                  <a:pt x="18" y="18"/>
                  <a:pt x="18" y="18"/>
                </a:cubicBezTo>
                <a:cubicBezTo>
                  <a:pt x="15" y="21"/>
                  <a:pt x="15" y="21"/>
                  <a:pt x="15" y="21"/>
                </a:cubicBezTo>
                <a:cubicBezTo>
                  <a:pt x="11" y="29"/>
                  <a:pt x="11" y="29"/>
                  <a:pt x="11" y="29"/>
                </a:cubicBezTo>
                <a:cubicBezTo>
                  <a:pt x="7" y="32"/>
                  <a:pt x="7" y="32"/>
                  <a:pt x="7" y="32"/>
                </a:cubicBezTo>
                <a:cubicBezTo>
                  <a:pt x="3" y="32"/>
                  <a:pt x="3" y="32"/>
                  <a:pt x="3" y="32"/>
                </a:cubicBezTo>
                <a:cubicBezTo>
                  <a:pt x="0" y="35"/>
                  <a:pt x="0" y="35"/>
                  <a:pt x="0" y="35"/>
                </a:cubicBezTo>
                <a:cubicBezTo>
                  <a:pt x="1" y="38"/>
                  <a:pt x="1" y="38"/>
                  <a:pt x="1" y="38"/>
                </a:cubicBezTo>
                <a:cubicBezTo>
                  <a:pt x="1" y="38"/>
                  <a:pt x="1" y="38"/>
                  <a:pt x="1" y="38"/>
                </a:cubicBezTo>
                <a:cubicBezTo>
                  <a:pt x="4" y="36"/>
                  <a:pt x="4" y="36"/>
                  <a:pt x="4" y="36"/>
                </a:cubicBezTo>
                <a:cubicBezTo>
                  <a:pt x="4" y="36"/>
                  <a:pt x="11" y="36"/>
                  <a:pt x="12" y="36"/>
                </a:cubicBezTo>
                <a:cubicBezTo>
                  <a:pt x="13" y="36"/>
                  <a:pt x="17" y="42"/>
                  <a:pt x="18" y="42"/>
                </a:cubicBezTo>
                <a:cubicBezTo>
                  <a:pt x="19" y="42"/>
                  <a:pt x="20" y="43"/>
                  <a:pt x="21" y="42"/>
                </a:cubicBezTo>
                <a:cubicBezTo>
                  <a:pt x="22" y="42"/>
                  <a:pt x="24" y="40"/>
                  <a:pt x="24" y="40"/>
                </a:cubicBezTo>
                <a:cubicBezTo>
                  <a:pt x="25" y="40"/>
                  <a:pt x="30" y="40"/>
                  <a:pt x="30" y="40"/>
                </a:cubicBezTo>
                <a:cubicBezTo>
                  <a:pt x="32" y="52"/>
                  <a:pt x="32" y="52"/>
                  <a:pt x="32" y="52"/>
                </a:cubicBezTo>
                <a:cubicBezTo>
                  <a:pt x="38" y="53"/>
                  <a:pt x="38" y="53"/>
                  <a:pt x="38" y="53"/>
                </a:cubicBezTo>
                <a:cubicBezTo>
                  <a:pt x="43" y="53"/>
                  <a:pt x="43" y="53"/>
                  <a:pt x="43" y="53"/>
                </a:cubicBezTo>
                <a:cubicBezTo>
                  <a:pt x="49" y="56"/>
                  <a:pt x="49" y="56"/>
                  <a:pt x="49" y="56"/>
                </a:cubicBezTo>
                <a:cubicBezTo>
                  <a:pt x="55" y="59"/>
                  <a:pt x="55" y="59"/>
                  <a:pt x="55" y="59"/>
                </a:cubicBezTo>
                <a:cubicBezTo>
                  <a:pt x="55" y="57"/>
                  <a:pt x="55" y="57"/>
                  <a:pt x="55" y="57"/>
                </a:cubicBezTo>
                <a:cubicBezTo>
                  <a:pt x="52" y="53"/>
                  <a:pt x="52" y="53"/>
                  <a:pt x="52" y="53"/>
                </a:cubicBezTo>
                <a:cubicBezTo>
                  <a:pt x="53" y="50"/>
                  <a:pt x="53" y="50"/>
                  <a:pt x="53" y="50"/>
                </a:cubicBezTo>
                <a:cubicBezTo>
                  <a:pt x="54" y="44"/>
                  <a:pt x="54" y="44"/>
                  <a:pt x="54" y="44"/>
                </a:cubicBezTo>
                <a:cubicBezTo>
                  <a:pt x="57" y="43"/>
                  <a:pt x="57" y="43"/>
                  <a:pt x="57" y="43"/>
                </a:cubicBezTo>
                <a:cubicBezTo>
                  <a:pt x="55" y="37"/>
                  <a:pt x="55" y="37"/>
                  <a:pt x="55" y="37"/>
                </a:cubicBezTo>
                <a:cubicBezTo>
                  <a:pt x="54" y="31"/>
                  <a:pt x="54" y="31"/>
                  <a:pt x="54" y="31"/>
                </a:cubicBezTo>
                <a:cubicBezTo>
                  <a:pt x="53" y="25"/>
                  <a:pt x="53" y="25"/>
                  <a:pt x="53" y="25"/>
                </a:cubicBezTo>
                <a:cubicBezTo>
                  <a:pt x="55" y="18"/>
                  <a:pt x="55" y="18"/>
                  <a:pt x="55" y="18"/>
                </a:cubicBezTo>
                <a:cubicBezTo>
                  <a:pt x="59" y="11"/>
                  <a:pt x="59" y="11"/>
                  <a:pt x="59" y="11"/>
                </a:cubicBezTo>
                <a:cubicBezTo>
                  <a:pt x="59" y="10"/>
                  <a:pt x="59" y="10"/>
                  <a:pt x="59" y="10"/>
                </a:cubicBezTo>
                <a:cubicBezTo>
                  <a:pt x="59" y="5"/>
                  <a:pt x="59" y="5"/>
                  <a:pt x="59" y="5"/>
                </a:cubicBezTo>
                <a:cubicBezTo>
                  <a:pt x="56" y="3"/>
                  <a:pt x="56" y="3"/>
                  <a:pt x="56" y="3"/>
                </a:cubicBezTo>
                <a:cubicBezTo>
                  <a:pt x="51" y="3"/>
                  <a:pt x="51" y="3"/>
                  <a:pt x="51" y="3"/>
                </a:cubicBezTo>
                <a:cubicBezTo>
                  <a:pt x="49" y="0"/>
                  <a:pt x="49" y="0"/>
                  <a:pt x="49" y="0"/>
                </a:cubicBezTo>
                <a:cubicBezTo>
                  <a:pt x="41" y="1"/>
                  <a:pt x="41" y="1"/>
                  <a:pt x="41" y="1"/>
                </a:cubicBezTo>
                <a:cubicBezTo>
                  <a:pt x="32" y="3"/>
                  <a:pt x="32" y="3"/>
                  <a:pt x="32" y="3"/>
                </a:cubicBezTo>
                <a:cubicBezTo>
                  <a:pt x="27" y="1"/>
                  <a:pt x="27" y="1"/>
                  <a:pt x="27" y="1"/>
                </a:cubicBezTo>
                <a:cubicBezTo>
                  <a:pt x="21" y="2"/>
                  <a:pt x="21" y="2"/>
                  <a:pt x="21" y="2"/>
                </a:cubicBezTo>
                <a:cubicBezTo>
                  <a:pt x="21" y="6"/>
                  <a:pt x="21" y="6"/>
                  <a:pt x="21" y="6"/>
                </a:cubicBezTo>
              </a:path>
            </a:pathLst>
          </a:custGeom>
          <a:solidFill>
            <a:srgbClr val="00B050"/>
          </a:solidFill>
          <a:ln w="9525">
            <a:solidFill>
              <a:srgbClr val="FFFF00"/>
            </a:solidFill>
            <a:round/>
            <a:headEnd/>
            <a:tailEnd/>
          </a:ln>
        </p:spPr>
        <p:txBody>
          <a:bodyPr/>
          <a:lstStyle/>
          <a:p>
            <a:endParaRPr lang="ru-RU"/>
          </a:p>
        </p:txBody>
      </p:sp>
      <p:sp>
        <p:nvSpPr>
          <p:cNvPr id="18552" name="Freeform 1418"/>
          <p:cNvSpPr>
            <a:spLocks/>
          </p:cNvSpPr>
          <p:nvPr/>
        </p:nvSpPr>
        <p:spPr bwMode="auto">
          <a:xfrm>
            <a:off x="4814888" y="1744663"/>
            <a:ext cx="222250" cy="212725"/>
          </a:xfrm>
          <a:custGeom>
            <a:avLst/>
            <a:gdLst>
              <a:gd name="T0" fmla="*/ 2147483647 w 47"/>
              <a:gd name="T1" fmla="*/ 2147483647 h 45"/>
              <a:gd name="T2" fmla="*/ 2147483647 w 47"/>
              <a:gd name="T3" fmla="*/ 2147483647 h 45"/>
              <a:gd name="T4" fmla="*/ 2147483647 w 47"/>
              <a:gd name="T5" fmla="*/ 2147483647 h 45"/>
              <a:gd name="T6" fmla="*/ 2147483647 w 47"/>
              <a:gd name="T7" fmla="*/ 2147483647 h 45"/>
              <a:gd name="T8" fmla="*/ 2147483647 w 47"/>
              <a:gd name="T9" fmla="*/ 2147483647 h 45"/>
              <a:gd name="T10" fmla="*/ 2147483647 w 47"/>
              <a:gd name="T11" fmla="*/ 2147483647 h 45"/>
              <a:gd name="T12" fmla="*/ 2147483647 w 47"/>
              <a:gd name="T13" fmla="*/ 2147483647 h 45"/>
              <a:gd name="T14" fmla="*/ 2147483647 w 47"/>
              <a:gd name="T15" fmla="*/ 2147483647 h 45"/>
              <a:gd name="T16" fmla="*/ 2147483647 w 47"/>
              <a:gd name="T17" fmla="*/ 2147483647 h 45"/>
              <a:gd name="T18" fmla="*/ 2147483647 w 47"/>
              <a:gd name="T19" fmla="*/ 2147483647 h 45"/>
              <a:gd name="T20" fmla="*/ 2147483647 w 47"/>
              <a:gd name="T21" fmla="*/ 2147483647 h 45"/>
              <a:gd name="T22" fmla="*/ 2147483647 w 47"/>
              <a:gd name="T23" fmla="*/ 2147483647 h 45"/>
              <a:gd name="T24" fmla="*/ 2147483647 w 47"/>
              <a:gd name="T25" fmla="*/ 2147483647 h 45"/>
              <a:gd name="T26" fmla="*/ 2147483647 w 47"/>
              <a:gd name="T27" fmla="*/ 2147483647 h 45"/>
              <a:gd name="T28" fmla="*/ 2147483647 w 47"/>
              <a:gd name="T29" fmla="*/ 0 h 45"/>
              <a:gd name="T30" fmla="*/ 2147483647 w 47"/>
              <a:gd name="T31" fmla="*/ 0 h 45"/>
              <a:gd name="T32" fmla="*/ 2147483647 w 47"/>
              <a:gd name="T33" fmla="*/ 2147483647 h 45"/>
              <a:gd name="T34" fmla="*/ 2147483647 w 47"/>
              <a:gd name="T35" fmla="*/ 2147483647 h 45"/>
              <a:gd name="T36" fmla="*/ 2147483647 w 47"/>
              <a:gd name="T37" fmla="*/ 2147483647 h 45"/>
              <a:gd name="T38" fmla="*/ 2147483647 w 47"/>
              <a:gd name="T39" fmla="*/ 2147483647 h 45"/>
              <a:gd name="T40" fmla="*/ 2147483647 w 47"/>
              <a:gd name="T41" fmla="*/ 2147483647 h 45"/>
              <a:gd name="T42" fmla="*/ 2147483647 w 47"/>
              <a:gd name="T43" fmla="*/ 2147483647 h 45"/>
              <a:gd name="T44" fmla="*/ 2147483647 w 47"/>
              <a:gd name="T45" fmla="*/ 2147483647 h 45"/>
              <a:gd name="T46" fmla="*/ 0 w 47"/>
              <a:gd name="T47" fmla="*/ 2147483647 h 45"/>
              <a:gd name="T48" fmla="*/ 2147483647 w 47"/>
              <a:gd name="T49" fmla="*/ 2147483647 h 45"/>
              <a:gd name="T50" fmla="*/ 2147483647 w 47"/>
              <a:gd name="T51" fmla="*/ 2147483647 h 45"/>
              <a:gd name="T52" fmla="*/ 2147483647 w 47"/>
              <a:gd name="T53" fmla="*/ 2147483647 h 45"/>
              <a:gd name="T54" fmla="*/ 2147483647 w 47"/>
              <a:gd name="T55" fmla="*/ 2147483647 h 45"/>
              <a:gd name="T56" fmla="*/ 2147483647 w 47"/>
              <a:gd name="T57" fmla="*/ 2147483647 h 45"/>
              <a:gd name="T58" fmla="*/ 2147483647 w 47"/>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22" y="45"/>
                </a:moveTo>
                <a:cubicBezTo>
                  <a:pt x="23" y="45"/>
                  <a:pt x="24" y="44"/>
                  <a:pt x="24" y="44"/>
                </a:cubicBezTo>
                <a:cubicBezTo>
                  <a:pt x="27" y="45"/>
                  <a:pt x="27" y="45"/>
                  <a:pt x="27" y="45"/>
                </a:cubicBezTo>
                <a:cubicBezTo>
                  <a:pt x="29" y="45"/>
                  <a:pt x="29" y="45"/>
                  <a:pt x="29" y="45"/>
                </a:cubicBezTo>
                <a:cubicBezTo>
                  <a:pt x="32" y="43"/>
                  <a:pt x="32" y="43"/>
                  <a:pt x="32" y="43"/>
                </a:cubicBezTo>
                <a:cubicBezTo>
                  <a:pt x="39" y="41"/>
                  <a:pt x="39" y="41"/>
                  <a:pt x="39" y="41"/>
                </a:cubicBezTo>
                <a:cubicBezTo>
                  <a:pt x="47" y="32"/>
                  <a:pt x="47" y="32"/>
                  <a:pt x="47" y="32"/>
                </a:cubicBezTo>
                <a:cubicBezTo>
                  <a:pt x="40" y="31"/>
                  <a:pt x="40" y="31"/>
                  <a:pt x="40" y="31"/>
                </a:cubicBezTo>
                <a:cubicBezTo>
                  <a:pt x="33" y="27"/>
                  <a:pt x="33" y="27"/>
                  <a:pt x="33" y="27"/>
                </a:cubicBezTo>
                <a:cubicBezTo>
                  <a:pt x="31" y="24"/>
                  <a:pt x="31" y="24"/>
                  <a:pt x="31" y="24"/>
                </a:cubicBezTo>
                <a:cubicBezTo>
                  <a:pt x="34" y="22"/>
                  <a:pt x="34" y="22"/>
                  <a:pt x="34" y="22"/>
                </a:cubicBezTo>
                <a:cubicBezTo>
                  <a:pt x="33" y="20"/>
                  <a:pt x="33" y="20"/>
                  <a:pt x="33" y="20"/>
                </a:cubicBezTo>
                <a:cubicBezTo>
                  <a:pt x="25" y="8"/>
                  <a:pt x="25" y="8"/>
                  <a:pt x="25" y="8"/>
                </a:cubicBezTo>
                <a:cubicBezTo>
                  <a:pt x="20" y="6"/>
                  <a:pt x="20" y="6"/>
                  <a:pt x="20" y="6"/>
                </a:cubicBezTo>
                <a:cubicBezTo>
                  <a:pt x="17" y="0"/>
                  <a:pt x="17" y="0"/>
                  <a:pt x="17" y="0"/>
                </a:cubicBezTo>
                <a:cubicBezTo>
                  <a:pt x="17" y="0"/>
                  <a:pt x="17" y="0"/>
                  <a:pt x="17" y="0"/>
                </a:cubicBezTo>
                <a:cubicBezTo>
                  <a:pt x="15" y="1"/>
                  <a:pt x="15" y="1"/>
                  <a:pt x="15" y="1"/>
                </a:cubicBezTo>
                <a:cubicBezTo>
                  <a:pt x="12" y="3"/>
                  <a:pt x="12" y="3"/>
                  <a:pt x="12" y="3"/>
                </a:cubicBezTo>
                <a:cubicBezTo>
                  <a:pt x="11" y="14"/>
                  <a:pt x="11" y="14"/>
                  <a:pt x="11" y="14"/>
                </a:cubicBezTo>
                <a:cubicBezTo>
                  <a:pt x="8" y="20"/>
                  <a:pt x="8" y="20"/>
                  <a:pt x="8" y="20"/>
                </a:cubicBezTo>
                <a:cubicBezTo>
                  <a:pt x="4" y="24"/>
                  <a:pt x="4" y="24"/>
                  <a:pt x="4" y="24"/>
                </a:cubicBezTo>
                <a:cubicBezTo>
                  <a:pt x="3" y="30"/>
                  <a:pt x="3" y="30"/>
                  <a:pt x="3" y="30"/>
                </a:cubicBezTo>
                <a:cubicBezTo>
                  <a:pt x="1" y="30"/>
                  <a:pt x="1" y="30"/>
                  <a:pt x="1" y="30"/>
                </a:cubicBezTo>
                <a:cubicBezTo>
                  <a:pt x="0" y="33"/>
                  <a:pt x="0" y="33"/>
                  <a:pt x="0" y="33"/>
                </a:cubicBezTo>
                <a:cubicBezTo>
                  <a:pt x="4" y="36"/>
                  <a:pt x="4" y="36"/>
                  <a:pt x="4" y="36"/>
                </a:cubicBezTo>
                <a:cubicBezTo>
                  <a:pt x="7" y="39"/>
                  <a:pt x="7" y="39"/>
                  <a:pt x="7" y="39"/>
                </a:cubicBezTo>
                <a:cubicBezTo>
                  <a:pt x="9" y="41"/>
                  <a:pt x="9" y="41"/>
                  <a:pt x="9" y="41"/>
                </a:cubicBezTo>
                <a:cubicBezTo>
                  <a:pt x="9" y="42"/>
                  <a:pt x="9" y="42"/>
                  <a:pt x="9" y="42"/>
                </a:cubicBezTo>
                <a:cubicBezTo>
                  <a:pt x="12" y="43"/>
                  <a:pt x="12" y="43"/>
                  <a:pt x="12" y="43"/>
                </a:cubicBezTo>
                <a:cubicBezTo>
                  <a:pt x="12" y="43"/>
                  <a:pt x="21" y="45"/>
                  <a:pt x="22" y="45"/>
                </a:cubicBezTo>
                <a:close/>
              </a:path>
            </a:pathLst>
          </a:custGeom>
          <a:solidFill>
            <a:srgbClr val="00B050"/>
          </a:solidFill>
          <a:ln w="9525">
            <a:solidFill>
              <a:srgbClr val="FFFF00"/>
            </a:solidFill>
            <a:round/>
            <a:headEnd/>
            <a:tailEnd/>
          </a:ln>
        </p:spPr>
        <p:txBody>
          <a:bodyPr/>
          <a:lstStyle/>
          <a:p>
            <a:endParaRPr lang="ru-RU"/>
          </a:p>
        </p:txBody>
      </p:sp>
      <p:sp>
        <p:nvSpPr>
          <p:cNvPr id="18553" name="Freeform 1419"/>
          <p:cNvSpPr>
            <a:spLocks/>
          </p:cNvSpPr>
          <p:nvPr/>
        </p:nvSpPr>
        <p:spPr bwMode="auto">
          <a:xfrm>
            <a:off x="4829175" y="1941513"/>
            <a:ext cx="122238" cy="141287"/>
          </a:xfrm>
          <a:custGeom>
            <a:avLst/>
            <a:gdLst>
              <a:gd name="T0" fmla="*/ 2147483647 w 26"/>
              <a:gd name="T1" fmla="*/ 2147483647 h 30"/>
              <a:gd name="T2" fmla="*/ 2147483647 w 26"/>
              <a:gd name="T3" fmla="*/ 2147483647 h 30"/>
              <a:gd name="T4" fmla="*/ 2147483647 w 26"/>
              <a:gd name="T5" fmla="*/ 2147483647 h 30"/>
              <a:gd name="T6" fmla="*/ 2147483647 w 26"/>
              <a:gd name="T7" fmla="*/ 2147483647 h 30"/>
              <a:gd name="T8" fmla="*/ 2147483647 w 26"/>
              <a:gd name="T9" fmla="*/ 2147483647 h 30"/>
              <a:gd name="T10" fmla="*/ 2147483647 w 26"/>
              <a:gd name="T11" fmla="*/ 2147483647 h 30"/>
              <a:gd name="T12" fmla="*/ 2147483647 w 26"/>
              <a:gd name="T13" fmla="*/ 2147483647 h 30"/>
              <a:gd name="T14" fmla="*/ 2147483647 w 26"/>
              <a:gd name="T15" fmla="*/ 0 h 30"/>
              <a:gd name="T16" fmla="*/ 2147483647 w 26"/>
              <a:gd name="T17" fmla="*/ 2147483647 h 30"/>
              <a:gd name="T18" fmla="*/ 2147483647 w 26"/>
              <a:gd name="T19" fmla="*/ 2147483647 h 30"/>
              <a:gd name="T20" fmla="*/ 0 w 26"/>
              <a:gd name="T21" fmla="*/ 2147483647 h 30"/>
              <a:gd name="T22" fmla="*/ 2147483647 w 26"/>
              <a:gd name="T23" fmla="*/ 2147483647 h 30"/>
              <a:gd name="T24" fmla="*/ 2147483647 w 26"/>
              <a:gd name="T25" fmla="*/ 2147483647 h 30"/>
              <a:gd name="T26" fmla="*/ 0 w 26"/>
              <a:gd name="T27" fmla="*/ 2147483647 h 30"/>
              <a:gd name="T28" fmla="*/ 2147483647 w 26"/>
              <a:gd name="T29" fmla="*/ 2147483647 h 30"/>
              <a:gd name="T30" fmla="*/ 2147483647 w 26"/>
              <a:gd name="T31" fmla="*/ 2147483647 h 30"/>
              <a:gd name="T32" fmla="*/ 2147483647 w 26"/>
              <a:gd name="T33" fmla="*/ 2147483647 h 30"/>
              <a:gd name="T34" fmla="*/ 2147483647 w 26"/>
              <a:gd name="T35" fmla="*/ 2147483647 h 30"/>
              <a:gd name="T36" fmla="*/ 2147483647 w 26"/>
              <a:gd name="T37" fmla="*/ 2147483647 h 30"/>
              <a:gd name="T38" fmla="*/ 2147483647 w 26"/>
              <a:gd name="T39" fmla="*/ 2147483647 h 30"/>
              <a:gd name="T40" fmla="*/ 2147483647 w 26"/>
              <a:gd name="T41" fmla="*/ 2147483647 h 30"/>
              <a:gd name="T42" fmla="*/ 2147483647 w 26"/>
              <a:gd name="T43" fmla="*/ 2147483647 h 30"/>
              <a:gd name="T44" fmla="*/ 2147483647 w 26"/>
              <a:gd name="T45" fmla="*/ 2147483647 h 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0"/>
              <a:gd name="T71" fmla="*/ 26 w 26"/>
              <a:gd name="T72" fmla="*/ 30 h 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0">
                <a:moveTo>
                  <a:pt x="23" y="7"/>
                </a:moveTo>
                <a:cubicBezTo>
                  <a:pt x="26" y="4"/>
                  <a:pt x="26" y="4"/>
                  <a:pt x="26" y="4"/>
                </a:cubicBezTo>
                <a:cubicBezTo>
                  <a:pt x="26" y="3"/>
                  <a:pt x="26" y="3"/>
                  <a:pt x="26" y="3"/>
                </a:cubicBezTo>
                <a:cubicBezTo>
                  <a:pt x="24" y="3"/>
                  <a:pt x="24" y="3"/>
                  <a:pt x="24" y="3"/>
                </a:cubicBezTo>
                <a:cubicBezTo>
                  <a:pt x="21" y="2"/>
                  <a:pt x="21" y="2"/>
                  <a:pt x="21" y="2"/>
                </a:cubicBezTo>
                <a:cubicBezTo>
                  <a:pt x="21" y="2"/>
                  <a:pt x="20" y="3"/>
                  <a:pt x="19" y="3"/>
                </a:cubicBezTo>
                <a:cubicBezTo>
                  <a:pt x="18" y="3"/>
                  <a:pt x="9" y="1"/>
                  <a:pt x="9" y="1"/>
                </a:cubicBezTo>
                <a:cubicBezTo>
                  <a:pt x="6" y="0"/>
                  <a:pt x="6" y="0"/>
                  <a:pt x="6" y="0"/>
                </a:cubicBezTo>
                <a:cubicBezTo>
                  <a:pt x="6" y="1"/>
                  <a:pt x="6" y="1"/>
                  <a:pt x="6" y="1"/>
                </a:cubicBezTo>
                <a:cubicBezTo>
                  <a:pt x="3" y="1"/>
                  <a:pt x="3" y="1"/>
                  <a:pt x="3" y="1"/>
                </a:cubicBezTo>
                <a:cubicBezTo>
                  <a:pt x="0" y="3"/>
                  <a:pt x="0" y="3"/>
                  <a:pt x="0" y="3"/>
                </a:cubicBezTo>
                <a:cubicBezTo>
                  <a:pt x="2" y="5"/>
                  <a:pt x="2" y="5"/>
                  <a:pt x="2" y="5"/>
                </a:cubicBezTo>
                <a:cubicBezTo>
                  <a:pt x="2" y="9"/>
                  <a:pt x="2" y="9"/>
                  <a:pt x="2" y="9"/>
                </a:cubicBezTo>
                <a:cubicBezTo>
                  <a:pt x="0" y="13"/>
                  <a:pt x="0" y="13"/>
                  <a:pt x="0" y="13"/>
                </a:cubicBezTo>
                <a:cubicBezTo>
                  <a:pt x="1" y="19"/>
                  <a:pt x="1" y="19"/>
                  <a:pt x="1" y="19"/>
                </a:cubicBezTo>
                <a:cubicBezTo>
                  <a:pt x="12" y="24"/>
                  <a:pt x="12" y="24"/>
                  <a:pt x="12" y="24"/>
                </a:cubicBezTo>
                <a:cubicBezTo>
                  <a:pt x="12" y="27"/>
                  <a:pt x="12" y="27"/>
                  <a:pt x="12" y="27"/>
                </a:cubicBezTo>
                <a:cubicBezTo>
                  <a:pt x="17" y="30"/>
                  <a:pt x="17" y="30"/>
                  <a:pt x="17" y="30"/>
                </a:cubicBezTo>
                <a:cubicBezTo>
                  <a:pt x="17" y="29"/>
                  <a:pt x="18" y="29"/>
                  <a:pt x="18" y="29"/>
                </a:cubicBezTo>
                <a:cubicBezTo>
                  <a:pt x="22" y="23"/>
                  <a:pt x="22" y="23"/>
                  <a:pt x="22" y="23"/>
                </a:cubicBezTo>
                <a:cubicBezTo>
                  <a:pt x="25" y="20"/>
                  <a:pt x="25" y="20"/>
                  <a:pt x="25" y="20"/>
                </a:cubicBezTo>
                <a:cubicBezTo>
                  <a:pt x="23" y="17"/>
                  <a:pt x="23" y="17"/>
                  <a:pt x="23" y="17"/>
                </a:cubicBezTo>
                <a:lnTo>
                  <a:pt x="23" y="7"/>
                </a:lnTo>
                <a:close/>
              </a:path>
            </a:pathLst>
          </a:custGeom>
          <a:solidFill>
            <a:srgbClr val="00B050"/>
          </a:solidFill>
          <a:ln w="9525">
            <a:solidFill>
              <a:srgbClr val="FFFF00"/>
            </a:solidFill>
            <a:round/>
            <a:headEnd/>
            <a:tailEnd/>
          </a:ln>
        </p:spPr>
        <p:txBody>
          <a:bodyPr/>
          <a:lstStyle/>
          <a:p>
            <a:endParaRPr lang="ru-RU"/>
          </a:p>
        </p:txBody>
      </p:sp>
      <p:sp>
        <p:nvSpPr>
          <p:cNvPr id="18554" name="Freeform 1420"/>
          <p:cNvSpPr>
            <a:spLocks/>
          </p:cNvSpPr>
          <p:nvPr/>
        </p:nvSpPr>
        <p:spPr bwMode="auto">
          <a:xfrm>
            <a:off x="4697413" y="2246313"/>
            <a:ext cx="112712" cy="107950"/>
          </a:xfrm>
          <a:custGeom>
            <a:avLst/>
            <a:gdLst>
              <a:gd name="T0" fmla="*/ 2147483647 w 24"/>
              <a:gd name="T1" fmla="*/ 2147483647 h 23"/>
              <a:gd name="T2" fmla="*/ 2147483647 w 24"/>
              <a:gd name="T3" fmla="*/ 2147483647 h 23"/>
              <a:gd name="T4" fmla="*/ 2147483647 w 24"/>
              <a:gd name="T5" fmla="*/ 2147483647 h 23"/>
              <a:gd name="T6" fmla="*/ 0 w 24"/>
              <a:gd name="T7" fmla="*/ 2147483647 h 23"/>
              <a:gd name="T8" fmla="*/ 2147483647 w 24"/>
              <a:gd name="T9" fmla="*/ 2147483647 h 23"/>
              <a:gd name="T10" fmla="*/ 2147483647 w 24"/>
              <a:gd name="T11" fmla="*/ 2147483647 h 23"/>
              <a:gd name="T12" fmla="*/ 2147483647 w 24"/>
              <a:gd name="T13" fmla="*/ 2147483647 h 23"/>
              <a:gd name="T14" fmla="*/ 2147483647 w 24"/>
              <a:gd name="T15" fmla="*/ 2147483647 h 23"/>
              <a:gd name="T16" fmla="*/ 2147483647 w 24"/>
              <a:gd name="T17" fmla="*/ 2147483647 h 23"/>
              <a:gd name="T18" fmla="*/ 2147483647 w 24"/>
              <a:gd name="T19" fmla="*/ 2147483647 h 23"/>
              <a:gd name="T20" fmla="*/ 2147483647 w 24"/>
              <a:gd name="T21" fmla="*/ 2147483647 h 23"/>
              <a:gd name="T22" fmla="*/ 2147483647 w 24"/>
              <a:gd name="T23" fmla="*/ 2147483647 h 23"/>
              <a:gd name="T24" fmla="*/ 2147483647 w 24"/>
              <a:gd name="T25" fmla="*/ 2147483647 h 23"/>
              <a:gd name="T26" fmla="*/ 2147483647 w 24"/>
              <a:gd name="T27" fmla="*/ 2147483647 h 23"/>
              <a:gd name="T28" fmla="*/ 2147483647 w 24"/>
              <a:gd name="T29" fmla="*/ 2147483647 h 23"/>
              <a:gd name="T30" fmla="*/ 2147483647 w 24"/>
              <a:gd name="T31" fmla="*/ 0 h 23"/>
              <a:gd name="T32" fmla="*/ 2147483647 w 24"/>
              <a:gd name="T33" fmla="*/ 2147483647 h 23"/>
              <a:gd name="T34" fmla="*/ 2147483647 w 24"/>
              <a:gd name="T35" fmla="*/ 2147483647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9" y="5"/>
                </a:moveTo>
                <a:cubicBezTo>
                  <a:pt x="9" y="5"/>
                  <a:pt x="6" y="8"/>
                  <a:pt x="6" y="8"/>
                </a:cubicBezTo>
                <a:cubicBezTo>
                  <a:pt x="5" y="8"/>
                  <a:pt x="2" y="7"/>
                  <a:pt x="2" y="7"/>
                </a:cubicBezTo>
                <a:cubicBezTo>
                  <a:pt x="0" y="8"/>
                  <a:pt x="0" y="8"/>
                  <a:pt x="0" y="8"/>
                </a:cubicBezTo>
                <a:cubicBezTo>
                  <a:pt x="1" y="8"/>
                  <a:pt x="1" y="8"/>
                  <a:pt x="1" y="8"/>
                </a:cubicBezTo>
                <a:cubicBezTo>
                  <a:pt x="3" y="12"/>
                  <a:pt x="3" y="12"/>
                  <a:pt x="3" y="12"/>
                </a:cubicBezTo>
                <a:cubicBezTo>
                  <a:pt x="6" y="16"/>
                  <a:pt x="6" y="16"/>
                  <a:pt x="6" y="16"/>
                </a:cubicBezTo>
                <a:cubicBezTo>
                  <a:pt x="8" y="16"/>
                  <a:pt x="8" y="16"/>
                  <a:pt x="8" y="16"/>
                </a:cubicBezTo>
                <a:cubicBezTo>
                  <a:pt x="9" y="20"/>
                  <a:pt x="9" y="20"/>
                  <a:pt x="9" y="20"/>
                </a:cubicBezTo>
                <a:cubicBezTo>
                  <a:pt x="14" y="22"/>
                  <a:pt x="14" y="22"/>
                  <a:pt x="14" y="22"/>
                </a:cubicBezTo>
                <a:cubicBezTo>
                  <a:pt x="20" y="23"/>
                  <a:pt x="20" y="23"/>
                  <a:pt x="20" y="23"/>
                </a:cubicBezTo>
                <a:cubicBezTo>
                  <a:pt x="22" y="20"/>
                  <a:pt x="22" y="20"/>
                  <a:pt x="22" y="20"/>
                </a:cubicBezTo>
                <a:cubicBezTo>
                  <a:pt x="24" y="12"/>
                  <a:pt x="24" y="12"/>
                  <a:pt x="24" y="12"/>
                </a:cubicBezTo>
                <a:cubicBezTo>
                  <a:pt x="24" y="7"/>
                  <a:pt x="24" y="7"/>
                  <a:pt x="24" y="7"/>
                </a:cubicBezTo>
                <a:cubicBezTo>
                  <a:pt x="24" y="3"/>
                  <a:pt x="24" y="3"/>
                  <a:pt x="24" y="3"/>
                </a:cubicBezTo>
                <a:cubicBezTo>
                  <a:pt x="16" y="0"/>
                  <a:pt x="16" y="0"/>
                  <a:pt x="16" y="0"/>
                </a:cubicBezTo>
                <a:cubicBezTo>
                  <a:pt x="13" y="1"/>
                  <a:pt x="13" y="1"/>
                  <a:pt x="13" y="1"/>
                </a:cubicBezTo>
                <a:lnTo>
                  <a:pt x="9" y="5"/>
                </a:lnTo>
                <a:close/>
              </a:path>
            </a:pathLst>
          </a:custGeom>
          <a:solidFill>
            <a:srgbClr val="00B050"/>
          </a:solidFill>
          <a:ln w="9525">
            <a:solidFill>
              <a:srgbClr val="FFFF00"/>
            </a:solidFill>
            <a:round/>
            <a:headEnd/>
            <a:tailEnd/>
          </a:ln>
        </p:spPr>
        <p:txBody>
          <a:bodyPr/>
          <a:lstStyle/>
          <a:p>
            <a:endParaRPr lang="ru-RU"/>
          </a:p>
        </p:txBody>
      </p:sp>
      <p:sp>
        <p:nvSpPr>
          <p:cNvPr id="18555" name="Freeform 1421"/>
          <p:cNvSpPr>
            <a:spLocks/>
          </p:cNvSpPr>
          <p:nvPr/>
        </p:nvSpPr>
        <p:spPr bwMode="auto">
          <a:xfrm>
            <a:off x="4654550" y="1957388"/>
            <a:ext cx="203200" cy="327025"/>
          </a:xfrm>
          <a:custGeom>
            <a:avLst/>
            <a:gdLst>
              <a:gd name="T0" fmla="*/ 2147483647 w 43"/>
              <a:gd name="T1" fmla="*/ 2147483647 h 70"/>
              <a:gd name="T2" fmla="*/ 2147483647 w 43"/>
              <a:gd name="T3" fmla="*/ 2147483647 h 70"/>
              <a:gd name="T4" fmla="*/ 2147483647 w 43"/>
              <a:gd name="T5" fmla="*/ 2147483647 h 70"/>
              <a:gd name="T6" fmla="*/ 2147483647 w 43"/>
              <a:gd name="T7" fmla="*/ 2147483647 h 70"/>
              <a:gd name="T8" fmla="*/ 2147483647 w 43"/>
              <a:gd name="T9" fmla="*/ 2147483647 h 70"/>
              <a:gd name="T10" fmla="*/ 2147483647 w 43"/>
              <a:gd name="T11" fmla="*/ 2147483647 h 70"/>
              <a:gd name="T12" fmla="*/ 2147483647 w 43"/>
              <a:gd name="T13" fmla="*/ 2147483647 h 70"/>
              <a:gd name="T14" fmla="*/ 2147483647 w 43"/>
              <a:gd name="T15" fmla="*/ 2147483647 h 70"/>
              <a:gd name="T16" fmla="*/ 2147483647 w 43"/>
              <a:gd name="T17" fmla="*/ 2147483647 h 70"/>
              <a:gd name="T18" fmla="*/ 2147483647 w 43"/>
              <a:gd name="T19" fmla="*/ 2147483647 h 70"/>
              <a:gd name="T20" fmla="*/ 2147483647 w 43"/>
              <a:gd name="T21" fmla="*/ 2147483647 h 70"/>
              <a:gd name="T22" fmla="*/ 2147483647 w 43"/>
              <a:gd name="T23" fmla="*/ 2147483647 h 70"/>
              <a:gd name="T24" fmla="*/ 2147483647 w 43"/>
              <a:gd name="T25" fmla="*/ 2147483647 h 70"/>
              <a:gd name="T26" fmla="*/ 2147483647 w 43"/>
              <a:gd name="T27" fmla="*/ 2147483647 h 70"/>
              <a:gd name="T28" fmla="*/ 2147483647 w 43"/>
              <a:gd name="T29" fmla="*/ 2147483647 h 70"/>
              <a:gd name="T30" fmla="*/ 0 w 43"/>
              <a:gd name="T31" fmla="*/ 2147483647 h 70"/>
              <a:gd name="T32" fmla="*/ 0 w 43"/>
              <a:gd name="T33" fmla="*/ 2147483647 h 70"/>
              <a:gd name="T34" fmla="*/ 2147483647 w 43"/>
              <a:gd name="T35" fmla="*/ 2147483647 h 70"/>
              <a:gd name="T36" fmla="*/ 2147483647 w 43"/>
              <a:gd name="T37" fmla="*/ 2147483647 h 70"/>
              <a:gd name="T38" fmla="*/ 2147483647 w 43"/>
              <a:gd name="T39" fmla="*/ 2147483647 h 70"/>
              <a:gd name="T40" fmla="*/ 2147483647 w 43"/>
              <a:gd name="T41" fmla="*/ 2147483647 h 70"/>
              <a:gd name="T42" fmla="*/ 2147483647 w 43"/>
              <a:gd name="T43" fmla="*/ 2147483647 h 70"/>
              <a:gd name="T44" fmla="*/ 2147483647 w 43"/>
              <a:gd name="T45" fmla="*/ 2147483647 h 70"/>
              <a:gd name="T46" fmla="*/ 2147483647 w 43"/>
              <a:gd name="T47" fmla="*/ 2147483647 h 70"/>
              <a:gd name="T48" fmla="*/ 2147483647 w 43"/>
              <a:gd name="T49" fmla="*/ 2147483647 h 70"/>
              <a:gd name="T50" fmla="*/ 2147483647 w 43"/>
              <a:gd name="T51" fmla="*/ 2147483647 h 70"/>
              <a:gd name="T52" fmla="*/ 2147483647 w 43"/>
              <a:gd name="T53" fmla="*/ 2147483647 h 70"/>
              <a:gd name="T54" fmla="*/ 2147483647 w 43"/>
              <a:gd name="T55" fmla="*/ 2147483647 h 70"/>
              <a:gd name="T56" fmla="*/ 2147483647 w 43"/>
              <a:gd name="T57" fmla="*/ 2147483647 h 70"/>
              <a:gd name="T58" fmla="*/ 2147483647 w 43"/>
              <a:gd name="T59" fmla="*/ 2147483647 h 70"/>
              <a:gd name="T60" fmla="*/ 2147483647 w 43"/>
              <a:gd name="T61" fmla="*/ 2147483647 h 70"/>
              <a:gd name="T62" fmla="*/ 2147483647 w 43"/>
              <a:gd name="T63" fmla="*/ 2147483647 h 70"/>
              <a:gd name="T64" fmla="*/ 2147483647 w 43"/>
              <a:gd name="T65" fmla="*/ 2147483647 h 70"/>
              <a:gd name="T66" fmla="*/ 2147483647 w 43"/>
              <a:gd name="T67" fmla="*/ 2147483647 h 70"/>
              <a:gd name="T68" fmla="*/ 2147483647 w 43"/>
              <a:gd name="T69" fmla="*/ 2147483647 h 70"/>
              <a:gd name="T70" fmla="*/ 2147483647 w 43"/>
              <a:gd name="T71" fmla="*/ 2147483647 h 70"/>
              <a:gd name="T72" fmla="*/ 2147483647 w 43"/>
              <a:gd name="T73" fmla="*/ 2147483647 h 70"/>
              <a:gd name="T74" fmla="*/ 2147483647 w 43"/>
              <a:gd name="T75" fmla="*/ 2147483647 h 70"/>
              <a:gd name="T76" fmla="*/ 2147483647 w 43"/>
              <a:gd name="T77" fmla="*/ 2147483647 h 70"/>
              <a:gd name="T78" fmla="*/ 2147483647 w 43"/>
              <a:gd name="T79" fmla="*/ 2147483647 h 70"/>
              <a:gd name="T80" fmla="*/ 2147483647 w 43"/>
              <a:gd name="T81" fmla="*/ 2147483647 h 70"/>
              <a:gd name="T82" fmla="*/ 2147483647 w 43"/>
              <a:gd name="T83" fmla="*/ 2147483647 h 70"/>
              <a:gd name="T84" fmla="*/ 2147483647 w 43"/>
              <a:gd name="T85" fmla="*/ 2147483647 h 70"/>
              <a:gd name="T86" fmla="*/ 2147483647 w 43"/>
              <a:gd name="T87" fmla="*/ 2147483647 h 70"/>
              <a:gd name="T88" fmla="*/ 2147483647 w 43"/>
              <a:gd name="T89" fmla="*/ 2147483647 h 70"/>
              <a:gd name="T90" fmla="*/ 2147483647 w 43"/>
              <a:gd name="T91" fmla="*/ 2147483647 h 70"/>
              <a:gd name="T92" fmla="*/ 2147483647 w 43"/>
              <a:gd name="T93" fmla="*/ 2147483647 h 70"/>
              <a:gd name="T94" fmla="*/ 2147483647 w 43"/>
              <a:gd name="T95" fmla="*/ 2147483647 h 70"/>
              <a:gd name="T96" fmla="*/ 2147483647 w 43"/>
              <a:gd name="T97" fmla="*/ 2147483647 h 70"/>
              <a:gd name="T98" fmla="*/ 2147483647 w 43"/>
              <a:gd name="T99" fmla="*/ 2147483647 h 70"/>
              <a:gd name="T100" fmla="*/ 2147483647 w 43"/>
              <a:gd name="T101" fmla="*/ 2147483647 h 70"/>
              <a:gd name="T102" fmla="*/ 2147483647 w 43"/>
              <a:gd name="T103" fmla="*/ 2147483647 h 70"/>
              <a:gd name="T104" fmla="*/ 2147483647 w 43"/>
              <a:gd name="T105" fmla="*/ 2147483647 h 70"/>
              <a:gd name="T106" fmla="*/ 2147483647 w 43"/>
              <a:gd name="T107" fmla="*/ 2147483647 h 70"/>
              <a:gd name="T108" fmla="*/ 2147483647 w 43"/>
              <a:gd name="T109" fmla="*/ 2147483647 h 70"/>
              <a:gd name="T110" fmla="*/ 2147483647 w 43"/>
              <a:gd name="T111" fmla="*/ 0 h 70"/>
              <a:gd name="T112" fmla="*/ 2147483647 w 43"/>
              <a:gd name="T113" fmla="*/ 0 h 70"/>
              <a:gd name="T114" fmla="*/ 2147483647 w 43"/>
              <a:gd name="T115" fmla="*/ 2147483647 h 70"/>
              <a:gd name="T116" fmla="*/ 2147483647 w 43"/>
              <a:gd name="T117" fmla="*/ 0 h 70"/>
              <a:gd name="T118" fmla="*/ 2147483647 w 43"/>
              <a:gd name="T119" fmla="*/ 2147483647 h 70"/>
              <a:gd name="T120" fmla="*/ 2147483647 w 43"/>
              <a:gd name="T121" fmla="*/ 2147483647 h 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70"/>
              <a:gd name="T185" fmla="*/ 43 w 43"/>
              <a:gd name="T186" fmla="*/ 70 h 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70">
                <a:moveTo>
                  <a:pt x="27" y="6"/>
                </a:moveTo>
                <a:cubicBezTo>
                  <a:pt x="23" y="13"/>
                  <a:pt x="23" y="13"/>
                  <a:pt x="23" y="13"/>
                </a:cubicBezTo>
                <a:cubicBezTo>
                  <a:pt x="21" y="20"/>
                  <a:pt x="21" y="20"/>
                  <a:pt x="21" y="20"/>
                </a:cubicBezTo>
                <a:cubicBezTo>
                  <a:pt x="22" y="26"/>
                  <a:pt x="22" y="26"/>
                  <a:pt x="22" y="26"/>
                </a:cubicBezTo>
                <a:cubicBezTo>
                  <a:pt x="23" y="32"/>
                  <a:pt x="23" y="32"/>
                  <a:pt x="23" y="32"/>
                </a:cubicBezTo>
                <a:cubicBezTo>
                  <a:pt x="25" y="38"/>
                  <a:pt x="25" y="38"/>
                  <a:pt x="25" y="38"/>
                </a:cubicBezTo>
                <a:cubicBezTo>
                  <a:pt x="22" y="39"/>
                  <a:pt x="22" y="39"/>
                  <a:pt x="22" y="39"/>
                </a:cubicBezTo>
                <a:cubicBezTo>
                  <a:pt x="21" y="45"/>
                  <a:pt x="21" y="45"/>
                  <a:pt x="21" y="45"/>
                </a:cubicBezTo>
                <a:cubicBezTo>
                  <a:pt x="20" y="48"/>
                  <a:pt x="20" y="48"/>
                  <a:pt x="20" y="48"/>
                </a:cubicBezTo>
                <a:cubicBezTo>
                  <a:pt x="23" y="52"/>
                  <a:pt x="23" y="52"/>
                  <a:pt x="23" y="52"/>
                </a:cubicBezTo>
                <a:cubicBezTo>
                  <a:pt x="23" y="54"/>
                  <a:pt x="23" y="54"/>
                  <a:pt x="23" y="54"/>
                </a:cubicBezTo>
                <a:cubicBezTo>
                  <a:pt x="17" y="51"/>
                  <a:pt x="17" y="51"/>
                  <a:pt x="17" y="51"/>
                </a:cubicBezTo>
                <a:cubicBezTo>
                  <a:pt x="11" y="48"/>
                  <a:pt x="11" y="48"/>
                  <a:pt x="11" y="48"/>
                </a:cubicBezTo>
                <a:cubicBezTo>
                  <a:pt x="6" y="48"/>
                  <a:pt x="6" y="48"/>
                  <a:pt x="6" y="48"/>
                </a:cubicBezTo>
                <a:cubicBezTo>
                  <a:pt x="6" y="52"/>
                  <a:pt x="6" y="52"/>
                  <a:pt x="6" y="52"/>
                </a:cubicBezTo>
                <a:cubicBezTo>
                  <a:pt x="0" y="53"/>
                  <a:pt x="0" y="53"/>
                  <a:pt x="0" y="53"/>
                </a:cubicBezTo>
                <a:cubicBezTo>
                  <a:pt x="0" y="64"/>
                  <a:pt x="0" y="64"/>
                  <a:pt x="0" y="64"/>
                </a:cubicBezTo>
                <a:cubicBezTo>
                  <a:pt x="2" y="68"/>
                  <a:pt x="2" y="68"/>
                  <a:pt x="2" y="68"/>
                </a:cubicBezTo>
                <a:cubicBezTo>
                  <a:pt x="6" y="68"/>
                  <a:pt x="6" y="68"/>
                  <a:pt x="6" y="68"/>
                </a:cubicBezTo>
                <a:cubicBezTo>
                  <a:pt x="8" y="69"/>
                  <a:pt x="8" y="69"/>
                  <a:pt x="8" y="69"/>
                </a:cubicBezTo>
                <a:cubicBezTo>
                  <a:pt x="7" y="69"/>
                  <a:pt x="7" y="69"/>
                  <a:pt x="7" y="69"/>
                </a:cubicBezTo>
                <a:cubicBezTo>
                  <a:pt x="9" y="70"/>
                  <a:pt x="9" y="70"/>
                  <a:pt x="9" y="70"/>
                </a:cubicBezTo>
                <a:cubicBezTo>
                  <a:pt x="11" y="69"/>
                  <a:pt x="11" y="69"/>
                  <a:pt x="11" y="69"/>
                </a:cubicBezTo>
                <a:cubicBezTo>
                  <a:pt x="11" y="69"/>
                  <a:pt x="14" y="70"/>
                  <a:pt x="15" y="70"/>
                </a:cubicBezTo>
                <a:cubicBezTo>
                  <a:pt x="15" y="70"/>
                  <a:pt x="18" y="67"/>
                  <a:pt x="18" y="67"/>
                </a:cubicBezTo>
                <a:cubicBezTo>
                  <a:pt x="22" y="63"/>
                  <a:pt x="22" y="63"/>
                  <a:pt x="22" y="63"/>
                </a:cubicBezTo>
                <a:cubicBezTo>
                  <a:pt x="25" y="62"/>
                  <a:pt x="25" y="62"/>
                  <a:pt x="25" y="62"/>
                </a:cubicBezTo>
                <a:cubicBezTo>
                  <a:pt x="24" y="62"/>
                  <a:pt x="24" y="62"/>
                  <a:pt x="24" y="62"/>
                </a:cubicBezTo>
                <a:cubicBezTo>
                  <a:pt x="24" y="61"/>
                  <a:pt x="24" y="61"/>
                  <a:pt x="24" y="61"/>
                </a:cubicBezTo>
                <a:cubicBezTo>
                  <a:pt x="33" y="57"/>
                  <a:pt x="33" y="57"/>
                  <a:pt x="33" y="57"/>
                </a:cubicBezTo>
                <a:cubicBezTo>
                  <a:pt x="37" y="59"/>
                  <a:pt x="37" y="59"/>
                  <a:pt x="37" y="59"/>
                </a:cubicBezTo>
                <a:cubicBezTo>
                  <a:pt x="39" y="62"/>
                  <a:pt x="39" y="62"/>
                  <a:pt x="39" y="62"/>
                </a:cubicBezTo>
                <a:cubicBezTo>
                  <a:pt x="40" y="64"/>
                  <a:pt x="40" y="64"/>
                  <a:pt x="40" y="64"/>
                </a:cubicBezTo>
                <a:cubicBezTo>
                  <a:pt x="43" y="62"/>
                  <a:pt x="43" y="62"/>
                  <a:pt x="43" y="62"/>
                </a:cubicBezTo>
                <a:cubicBezTo>
                  <a:pt x="43" y="59"/>
                  <a:pt x="43" y="59"/>
                  <a:pt x="43" y="59"/>
                </a:cubicBezTo>
                <a:cubicBezTo>
                  <a:pt x="40" y="54"/>
                  <a:pt x="40" y="54"/>
                  <a:pt x="40" y="54"/>
                </a:cubicBezTo>
                <a:cubicBezTo>
                  <a:pt x="40" y="49"/>
                  <a:pt x="40" y="49"/>
                  <a:pt x="40" y="49"/>
                </a:cubicBezTo>
                <a:cubicBezTo>
                  <a:pt x="41" y="49"/>
                  <a:pt x="41" y="49"/>
                  <a:pt x="41" y="49"/>
                </a:cubicBezTo>
                <a:cubicBezTo>
                  <a:pt x="39" y="44"/>
                  <a:pt x="39" y="44"/>
                  <a:pt x="39" y="44"/>
                </a:cubicBezTo>
                <a:cubicBezTo>
                  <a:pt x="38" y="42"/>
                  <a:pt x="38" y="42"/>
                  <a:pt x="38" y="42"/>
                </a:cubicBezTo>
                <a:cubicBezTo>
                  <a:pt x="38" y="42"/>
                  <a:pt x="33" y="41"/>
                  <a:pt x="33" y="41"/>
                </a:cubicBezTo>
                <a:cubicBezTo>
                  <a:pt x="32" y="41"/>
                  <a:pt x="28" y="39"/>
                  <a:pt x="28" y="39"/>
                </a:cubicBezTo>
                <a:cubicBezTo>
                  <a:pt x="26" y="34"/>
                  <a:pt x="26" y="34"/>
                  <a:pt x="26" y="34"/>
                </a:cubicBezTo>
                <a:cubicBezTo>
                  <a:pt x="24" y="26"/>
                  <a:pt x="24" y="26"/>
                  <a:pt x="24" y="26"/>
                </a:cubicBezTo>
                <a:cubicBezTo>
                  <a:pt x="26" y="23"/>
                  <a:pt x="26" y="23"/>
                  <a:pt x="26" y="23"/>
                </a:cubicBezTo>
                <a:cubicBezTo>
                  <a:pt x="25" y="16"/>
                  <a:pt x="25" y="16"/>
                  <a:pt x="25" y="16"/>
                </a:cubicBezTo>
                <a:cubicBezTo>
                  <a:pt x="30" y="16"/>
                  <a:pt x="30" y="16"/>
                  <a:pt x="30" y="16"/>
                </a:cubicBezTo>
                <a:cubicBezTo>
                  <a:pt x="32" y="20"/>
                  <a:pt x="32" y="20"/>
                  <a:pt x="32" y="20"/>
                </a:cubicBezTo>
                <a:cubicBezTo>
                  <a:pt x="36" y="20"/>
                  <a:pt x="36" y="20"/>
                  <a:pt x="36" y="20"/>
                </a:cubicBezTo>
                <a:cubicBezTo>
                  <a:pt x="36" y="17"/>
                  <a:pt x="36" y="17"/>
                  <a:pt x="36" y="17"/>
                </a:cubicBezTo>
                <a:cubicBezTo>
                  <a:pt x="37" y="15"/>
                  <a:pt x="37" y="15"/>
                  <a:pt x="37" y="15"/>
                </a:cubicBezTo>
                <a:cubicBezTo>
                  <a:pt x="38" y="16"/>
                  <a:pt x="38" y="16"/>
                  <a:pt x="38" y="16"/>
                </a:cubicBezTo>
                <a:cubicBezTo>
                  <a:pt x="37" y="10"/>
                  <a:pt x="37" y="10"/>
                  <a:pt x="37" y="10"/>
                </a:cubicBezTo>
                <a:cubicBezTo>
                  <a:pt x="39" y="6"/>
                  <a:pt x="39" y="6"/>
                  <a:pt x="39" y="6"/>
                </a:cubicBezTo>
                <a:cubicBezTo>
                  <a:pt x="39" y="2"/>
                  <a:pt x="39" y="2"/>
                  <a:pt x="39" y="2"/>
                </a:cubicBezTo>
                <a:cubicBezTo>
                  <a:pt x="37" y="0"/>
                  <a:pt x="37" y="0"/>
                  <a:pt x="37" y="0"/>
                </a:cubicBezTo>
                <a:cubicBezTo>
                  <a:pt x="35" y="0"/>
                  <a:pt x="35" y="0"/>
                  <a:pt x="35" y="0"/>
                </a:cubicBezTo>
                <a:cubicBezTo>
                  <a:pt x="28" y="1"/>
                  <a:pt x="28" y="1"/>
                  <a:pt x="28" y="1"/>
                </a:cubicBezTo>
                <a:cubicBezTo>
                  <a:pt x="27" y="0"/>
                  <a:pt x="27" y="0"/>
                  <a:pt x="27" y="0"/>
                </a:cubicBezTo>
                <a:cubicBezTo>
                  <a:pt x="27" y="5"/>
                  <a:pt x="27" y="5"/>
                  <a:pt x="27" y="5"/>
                </a:cubicBezTo>
                <a:lnTo>
                  <a:pt x="27" y="6"/>
                </a:lnTo>
                <a:close/>
              </a:path>
            </a:pathLst>
          </a:custGeom>
          <a:solidFill>
            <a:srgbClr val="00B050"/>
          </a:solidFill>
          <a:ln w="9525">
            <a:solidFill>
              <a:srgbClr val="FFFF00"/>
            </a:solidFill>
            <a:round/>
            <a:headEnd/>
            <a:tailEnd/>
          </a:ln>
        </p:spPr>
        <p:txBody>
          <a:bodyPr/>
          <a:lstStyle/>
          <a:p>
            <a:endParaRPr lang="ru-RU"/>
          </a:p>
        </p:txBody>
      </p:sp>
      <p:sp>
        <p:nvSpPr>
          <p:cNvPr id="18556" name="Freeform 1422"/>
          <p:cNvSpPr>
            <a:spLocks/>
          </p:cNvSpPr>
          <p:nvPr/>
        </p:nvSpPr>
        <p:spPr bwMode="auto">
          <a:xfrm>
            <a:off x="4251325" y="1787525"/>
            <a:ext cx="112713" cy="85725"/>
          </a:xfrm>
          <a:custGeom>
            <a:avLst/>
            <a:gdLst>
              <a:gd name="T0" fmla="*/ 2147483647 w 144"/>
              <a:gd name="T1" fmla="*/ 2147483647 h 109"/>
              <a:gd name="T2" fmla="*/ 2147483647 w 144"/>
              <a:gd name="T3" fmla="*/ 2147483647 h 109"/>
              <a:gd name="T4" fmla="*/ 2147483647 w 144"/>
              <a:gd name="T5" fmla="*/ 2147483647 h 109"/>
              <a:gd name="T6" fmla="*/ 2147483647 w 144"/>
              <a:gd name="T7" fmla="*/ 2147483647 h 109"/>
              <a:gd name="T8" fmla="*/ 2147483647 w 144"/>
              <a:gd name="T9" fmla="*/ 2147483647 h 109"/>
              <a:gd name="T10" fmla="*/ 2147483647 w 144"/>
              <a:gd name="T11" fmla="*/ 2147483647 h 109"/>
              <a:gd name="T12" fmla="*/ 2147483647 w 144"/>
              <a:gd name="T13" fmla="*/ 0 h 109"/>
              <a:gd name="T14" fmla="*/ 2147483647 w 144"/>
              <a:gd name="T15" fmla="*/ 0 h 109"/>
              <a:gd name="T16" fmla="*/ 2147483647 w 144"/>
              <a:gd name="T17" fmla="*/ 2147483647 h 109"/>
              <a:gd name="T18" fmla="*/ 2147483647 w 144"/>
              <a:gd name="T19" fmla="*/ 2147483647 h 109"/>
              <a:gd name="T20" fmla="*/ 2147483647 w 144"/>
              <a:gd name="T21" fmla="*/ 2147483647 h 109"/>
              <a:gd name="T22" fmla="*/ 0 w 144"/>
              <a:gd name="T23" fmla="*/ 2147483647 h 109"/>
              <a:gd name="T24" fmla="*/ 0 w 144"/>
              <a:gd name="T25" fmla="*/ 2147483647 h 109"/>
              <a:gd name="T26" fmla="*/ 2147483647 w 144"/>
              <a:gd name="T27" fmla="*/ 2147483647 h 109"/>
              <a:gd name="T28" fmla="*/ 2147483647 w 144"/>
              <a:gd name="T29" fmla="*/ 2147483647 h 109"/>
              <a:gd name="T30" fmla="*/ 2147483647 w 144"/>
              <a:gd name="T31" fmla="*/ 2147483647 h 109"/>
              <a:gd name="T32" fmla="*/ 2147483647 w 144"/>
              <a:gd name="T33" fmla="*/ 2147483647 h 109"/>
              <a:gd name="T34" fmla="*/ 2147483647 w 144"/>
              <a:gd name="T35" fmla="*/ 2147483647 h 109"/>
              <a:gd name="T36" fmla="*/ 2147483647 w 144"/>
              <a:gd name="T37" fmla="*/ 2147483647 h 109"/>
              <a:gd name="T38" fmla="*/ 2147483647 w 144"/>
              <a:gd name="T39" fmla="*/ 2147483647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4"/>
              <a:gd name="T61" fmla="*/ 0 h 109"/>
              <a:gd name="T62" fmla="*/ 144 w 144"/>
              <a:gd name="T63" fmla="*/ 109 h 1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rgbClr val="00B050"/>
          </a:solidFill>
          <a:ln w="9525">
            <a:solidFill>
              <a:srgbClr val="FFFF00"/>
            </a:solidFill>
            <a:round/>
            <a:headEnd/>
            <a:tailEnd/>
          </a:ln>
        </p:spPr>
        <p:txBody>
          <a:bodyPr/>
          <a:lstStyle/>
          <a:p>
            <a:endParaRPr lang="ru-RU"/>
          </a:p>
        </p:txBody>
      </p:sp>
      <p:sp>
        <p:nvSpPr>
          <p:cNvPr id="18557" name="Freeform 1423"/>
          <p:cNvSpPr>
            <a:spLocks/>
          </p:cNvSpPr>
          <p:nvPr/>
        </p:nvSpPr>
        <p:spPr bwMode="auto">
          <a:xfrm>
            <a:off x="4251325" y="1787525"/>
            <a:ext cx="112713" cy="85725"/>
          </a:xfrm>
          <a:custGeom>
            <a:avLst/>
            <a:gdLst>
              <a:gd name="T0" fmla="*/ 2147483647 w 144"/>
              <a:gd name="T1" fmla="*/ 2147483647 h 109"/>
              <a:gd name="T2" fmla="*/ 2147483647 w 144"/>
              <a:gd name="T3" fmla="*/ 2147483647 h 109"/>
              <a:gd name="T4" fmla="*/ 2147483647 w 144"/>
              <a:gd name="T5" fmla="*/ 2147483647 h 109"/>
              <a:gd name="T6" fmla="*/ 2147483647 w 144"/>
              <a:gd name="T7" fmla="*/ 2147483647 h 109"/>
              <a:gd name="T8" fmla="*/ 2147483647 w 144"/>
              <a:gd name="T9" fmla="*/ 2147483647 h 109"/>
              <a:gd name="T10" fmla="*/ 2147483647 w 144"/>
              <a:gd name="T11" fmla="*/ 2147483647 h 109"/>
              <a:gd name="T12" fmla="*/ 2147483647 w 144"/>
              <a:gd name="T13" fmla="*/ 0 h 109"/>
              <a:gd name="T14" fmla="*/ 2147483647 w 144"/>
              <a:gd name="T15" fmla="*/ 0 h 109"/>
              <a:gd name="T16" fmla="*/ 2147483647 w 144"/>
              <a:gd name="T17" fmla="*/ 2147483647 h 109"/>
              <a:gd name="T18" fmla="*/ 2147483647 w 144"/>
              <a:gd name="T19" fmla="*/ 2147483647 h 109"/>
              <a:gd name="T20" fmla="*/ 2147483647 w 144"/>
              <a:gd name="T21" fmla="*/ 2147483647 h 109"/>
              <a:gd name="T22" fmla="*/ 0 w 144"/>
              <a:gd name="T23" fmla="*/ 2147483647 h 109"/>
              <a:gd name="T24" fmla="*/ 0 w 144"/>
              <a:gd name="T25" fmla="*/ 2147483647 h 109"/>
              <a:gd name="T26" fmla="*/ 2147483647 w 144"/>
              <a:gd name="T27" fmla="*/ 2147483647 h 109"/>
              <a:gd name="T28" fmla="*/ 2147483647 w 144"/>
              <a:gd name="T29" fmla="*/ 2147483647 h 109"/>
              <a:gd name="T30" fmla="*/ 2147483647 w 144"/>
              <a:gd name="T31" fmla="*/ 2147483647 h 109"/>
              <a:gd name="T32" fmla="*/ 2147483647 w 144"/>
              <a:gd name="T33" fmla="*/ 2147483647 h 109"/>
              <a:gd name="T34" fmla="*/ 2147483647 w 144"/>
              <a:gd name="T35" fmla="*/ 2147483647 h 109"/>
              <a:gd name="T36" fmla="*/ 2147483647 w 144"/>
              <a:gd name="T37" fmla="*/ 2147483647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4"/>
              <a:gd name="T58" fmla="*/ 0 h 109"/>
              <a:gd name="T59" fmla="*/ 144 w 144"/>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rgbClr val="00B050"/>
          </a:solidFill>
          <a:ln w="9525">
            <a:solidFill>
              <a:srgbClr val="FFFF00"/>
            </a:solidFill>
            <a:round/>
            <a:headEnd/>
            <a:tailEnd/>
          </a:ln>
        </p:spPr>
        <p:txBody>
          <a:bodyPr/>
          <a:lstStyle/>
          <a:p>
            <a:endParaRPr lang="ru-RU"/>
          </a:p>
        </p:txBody>
      </p:sp>
      <p:sp>
        <p:nvSpPr>
          <p:cNvPr id="18558" name="Freeform 1424"/>
          <p:cNvSpPr>
            <a:spLocks/>
          </p:cNvSpPr>
          <p:nvPr/>
        </p:nvSpPr>
        <p:spPr bwMode="auto">
          <a:xfrm>
            <a:off x="4325938" y="1849438"/>
            <a:ext cx="14287" cy="4762"/>
          </a:xfrm>
          <a:custGeom>
            <a:avLst/>
            <a:gdLst>
              <a:gd name="T0" fmla="*/ 0 w 18"/>
              <a:gd name="T1" fmla="*/ 2147483647 h 6"/>
              <a:gd name="T2" fmla="*/ 2147483647 w 18"/>
              <a:gd name="T3" fmla="*/ 2147483647 h 6"/>
              <a:gd name="T4" fmla="*/ 2147483647 w 18"/>
              <a:gd name="T5" fmla="*/ 0 h 6"/>
              <a:gd name="T6" fmla="*/ 0 w 18"/>
              <a:gd name="T7" fmla="*/ 2147483647 h 6"/>
              <a:gd name="T8" fmla="*/ 0 60000 65536"/>
              <a:gd name="T9" fmla="*/ 0 60000 65536"/>
              <a:gd name="T10" fmla="*/ 0 60000 65536"/>
              <a:gd name="T11" fmla="*/ 0 60000 65536"/>
              <a:gd name="T12" fmla="*/ 0 w 18"/>
              <a:gd name="T13" fmla="*/ 0 h 6"/>
              <a:gd name="T14" fmla="*/ 18 w 18"/>
              <a:gd name="T15" fmla="*/ 6 h 6"/>
            </a:gdLst>
            <a:ahLst/>
            <a:cxnLst>
              <a:cxn ang="T8">
                <a:pos x="T0" y="T1"/>
              </a:cxn>
              <a:cxn ang="T9">
                <a:pos x="T2" y="T3"/>
              </a:cxn>
              <a:cxn ang="T10">
                <a:pos x="T4" y="T5"/>
              </a:cxn>
              <a:cxn ang="T11">
                <a:pos x="T6" y="T7"/>
              </a:cxn>
            </a:cxnLst>
            <a:rect l="T12" t="T13" r="T14" b="T15"/>
            <a:pathLst>
              <a:path w="18" h="6">
                <a:moveTo>
                  <a:pt x="0" y="6"/>
                </a:moveTo>
                <a:lnTo>
                  <a:pt x="6" y="6"/>
                </a:lnTo>
                <a:lnTo>
                  <a:pt x="18" y="0"/>
                </a:lnTo>
                <a:lnTo>
                  <a:pt x="0" y="6"/>
                </a:lnTo>
                <a:close/>
              </a:path>
            </a:pathLst>
          </a:custGeom>
          <a:solidFill>
            <a:srgbClr val="00B050"/>
          </a:solidFill>
          <a:ln w="9525">
            <a:solidFill>
              <a:srgbClr val="FFFF00"/>
            </a:solidFill>
            <a:round/>
            <a:headEnd/>
            <a:tailEnd/>
          </a:ln>
        </p:spPr>
        <p:txBody>
          <a:bodyPr/>
          <a:lstStyle/>
          <a:p>
            <a:endParaRPr lang="ru-RU"/>
          </a:p>
        </p:txBody>
      </p:sp>
      <p:sp>
        <p:nvSpPr>
          <p:cNvPr id="18559" name="Freeform 1425"/>
          <p:cNvSpPr>
            <a:spLocks/>
          </p:cNvSpPr>
          <p:nvPr/>
        </p:nvSpPr>
        <p:spPr bwMode="auto">
          <a:xfrm>
            <a:off x="4325938" y="1849438"/>
            <a:ext cx="14287" cy="4762"/>
          </a:xfrm>
          <a:custGeom>
            <a:avLst/>
            <a:gdLst>
              <a:gd name="T0" fmla="*/ 0 w 18"/>
              <a:gd name="T1" fmla="*/ 2147483647 h 6"/>
              <a:gd name="T2" fmla="*/ 2147483647 w 18"/>
              <a:gd name="T3" fmla="*/ 2147483647 h 6"/>
              <a:gd name="T4" fmla="*/ 2147483647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6"/>
                </a:lnTo>
                <a:lnTo>
                  <a:pt x="18" y="0"/>
                </a:lnTo>
              </a:path>
            </a:pathLst>
          </a:custGeom>
          <a:solidFill>
            <a:srgbClr val="00B050"/>
          </a:solidFill>
          <a:ln w="9525">
            <a:solidFill>
              <a:srgbClr val="FFFF00"/>
            </a:solidFill>
            <a:round/>
            <a:headEnd/>
            <a:tailEnd/>
          </a:ln>
        </p:spPr>
        <p:txBody>
          <a:bodyPr/>
          <a:lstStyle/>
          <a:p>
            <a:endParaRPr lang="ru-RU"/>
          </a:p>
        </p:txBody>
      </p:sp>
      <p:sp>
        <p:nvSpPr>
          <p:cNvPr id="18560" name="Freeform 1426"/>
          <p:cNvSpPr>
            <a:spLocks/>
          </p:cNvSpPr>
          <p:nvPr/>
        </p:nvSpPr>
        <p:spPr bwMode="auto">
          <a:xfrm>
            <a:off x="4278313" y="1854200"/>
            <a:ext cx="61912" cy="77788"/>
          </a:xfrm>
          <a:custGeom>
            <a:avLst/>
            <a:gdLst>
              <a:gd name="T0" fmla="*/ 2147483647 w 78"/>
              <a:gd name="T1" fmla="*/ 2147483647 h 102"/>
              <a:gd name="T2" fmla="*/ 2147483647 w 78"/>
              <a:gd name="T3" fmla="*/ 0 h 102"/>
              <a:gd name="T4" fmla="*/ 2147483647 w 78"/>
              <a:gd name="T5" fmla="*/ 0 h 102"/>
              <a:gd name="T6" fmla="*/ 2147483647 w 78"/>
              <a:gd name="T7" fmla="*/ 0 h 102"/>
              <a:gd name="T8" fmla="*/ 0 w 78"/>
              <a:gd name="T9" fmla="*/ 2147483647 h 102"/>
              <a:gd name="T10" fmla="*/ 2147483647 w 78"/>
              <a:gd name="T11" fmla="*/ 2147483647 h 102"/>
              <a:gd name="T12" fmla="*/ 0 w 78"/>
              <a:gd name="T13" fmla="*/ 2147483647 h 102"/>
              <a:gd name="T14" fmla="*/ 0 w 78"/>
              <a:gd name="T15" fmla="*/ 2147483647 h 102"/>
              <a:gd name="T16" fmla="*/ 2147483647 w 78"/>
              <a:gd name="T17" fmla="*/ 2147483647 h 102"/>
              <a:gd name="T18" fmla="*/ 2147483647 w 78"/>
              <a:gd name="T19" fmla="*/ 2147483647 h 102"/>
              <a:gd name="T20" fmla="*/ 2147483647 w 78"/>
              <a:gd name="T21" fmla="*/ 2147483647 h 102"/>
              <a:gd name="T22" fmla="*/ 2147483647 w 78"/>
              <a:gd name="T23" fmla="*/ 2147483647 h 102"/>
              <a:gd name="T24" fmla="*/ 2147483647 w 78"/>
              <a:gd name="T25" fmla="*/ 2147483647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
              <a:gd name="T40" fmla="*/ 0 h 102"/>
              <a:gd name="T41" fmla="*/ 78 w 78"/>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 h="102">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rgbClr val="00B050"/>
          </a:solidFill>
          <a:ln w="9525">
            <a:solidFill>
              <a:srgbClr val="FFFF00"/>
            </a:solidFill>
            <a:round/>
            <a:headEnd/>
            <a:tailEnd/>
          </a:ln>
        </p:spPr>
        <p:txBody>
          <a:bodyPr/>
          <a:lstStyle/>
          <a:p>
            <a:endParaRPr lang="ru-RU"/>
          </a:p>
        </p:txBody>
      </p:sp>
      <p:sp>
        <p:nvSpPr>
          <p:cNvPr id="18561" name="Freeform 1427"/>
          <p:cNvSpPr>
            <a:spLocks/>
          </p:cNvSpPr>
          <p:nvPr/>
        </p:nvSpPr>
        <p:spPr bwMode="auto">
          <a:xfrm>
            <a:off x="4368800" y="1792288"/>
            <a:ext cx="177800" cy="160337"/>
          </a:xfrm>
          <a:custGeom>
            <a:avLst/>
            <a:gdLst>
              <a:gd name="T0" fmla="*/ 2147483647 w 228"/>
              <a:gd name="T1" fmla="*/ 2147483647 h 205"/>
              <a:gd name="T2" fmla="*/ 2147483647 w 228"/>
              <a:gd name="T3" fmla="*/ 2147483647 h 205"/>
              <a:gd name="T4" fmla="*/ 2147483647 w 228"/>
              <a:gd name="T5" fmla="*/ 2147483647 h 205"/>
              <a:gd name="T6" fmla="*/ 2147483647 w 228"/>
              <a:gd name="T7" fmla="*/ 2147483647 h 205"/>
              <a:gd name="T8" fmla="*/ 2147483647 w 228"/>
              <a:gd name="T9" fmla="*/ 2147483647 h 205"/>
              <a:gd name="T10" fmla="*/ 2147483647 w 228"/>
              <a:gd name="T11" fmla="*/ 2147483647 h 205"/>
              <a:gd name="T12" fmla="*/ 2147483647 w 228"/>
              <a:gd name="T13" fmla="*/ 2147483647 h 205"/>
              <a:gd name="T14" fmla="*/ 2147483647 w 228"/>
              <a:gd name="T15" fmla="*/ 2147483647 h 205"/>
              <a:gd name="T16" fmla="*/ 2147483647 w 228"/>
              <a:gd name="T17" fmla="*/ 2147483647 h 205"/>
              <a:gd name="T18" fmla="*/ 2147483647 w 228"/>
              <a:gd name="T19" fmla="*/ 0 h 205"/>
              <a:gd name="T20" fmla="*/ 2147483647 w 228"/>
              <a:gd name="T21" fmla="*/ 2147483647 h 205"/>
              <a:gd name="T22" fmla="*/ 2147483647 w 228"/>
              <a:gd name="T23" fmla="*/ 2147483647 h 205"/>
              <a:gd name="T24" fmla="*/ 2147483647 w 228"/>
              <a:gd name="T25" fmla="*/ 2147483647 h 205"/>
              <a:gd name="T26" fmla="*/ 2147483647 w 228"/>
              <a:gd name="T27" fmla="*/ 2147483647 h 205"/>
              <a:gd name="T28" fmla="*/ 2147483647 w 228"/>
              <a:gd name="T29" fmla="*/ 2147483647 h 205"/>
              <a:gd name="T30" fmla="*/ 2147483647 w 228"/>
              <a:gd name="T31" fmla="*/ 2147483647 h 205"/>
              <a:gd name="T32" fmla="*/ 2147483647 w 228"/>
              <a:gd name="T33" fmla="*/ 2147483647 h 205"/>
              <a:gd name="T34" fmla="*/ 2147483647 w 228"/>
              <a:gd name="T35" fmla="*/ 2147483647 h 205"/>
              <a:gd name="T36" fmla="*/ 2147483647 w 228"/>
              <a:gd name="T37" fmla="*/ 2147483647 h 205"/>
              <a:gd name="T38" fmla="*/ 0 w 228"/>
              <a:gd name="T39" fmla="*/ 2147483647 h 205"/>
              <a:gd name="T40" fmla="*/ 0 w 228"/>
              <a:gd name="T41" fmla="*/ 2147483647 h 205"/>
              <a:gd name="T42" fmla="*/ 2147483647 w 228"/>
              <a:gd name="T43" fmla="*/ 2147483647 h 205"/>
              <a:gd name="T44" fmla="*/ 2147483647 w 228"/>
              <a:gd name="T45" fmla="*/ 2147483647 h 205"/>
              <a:gd name="T46" fmla="*/ 2147483647 w 228"/>
              <a:gd name="T47" fmla="*/ 2147483647 h 205"/>
              <a:gd name="T48" fmla="*/ 2147483647 w 228"/>
              <a:gd name="T49" fmla="*/ 2147483647 h 205"/>
              <a:gd name="T50" fmla="*/ 2147483647 w 228"/>
              <a:gd name="T51" fmla="*/ 2147483647 h 205"/>
              <a:gd name="T52" fmla="*/ 2147483647 w 228"/>
              <a:gd name="T53" fmla="*/ 2147483647 h 2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205"/>
              <a:gd name="T83" fmla="*/ 228 w 228"/>
              <a:gd name="T84" fmla="*/ 205 h 2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205">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rgbClr val="00B050"/>
          </a:solidFill>
          <a:ln w="9525">
            <a:solidFill>
              <a:srgbClr val="FFFF00"/>
            </a:solidFill>
            <a:round/>
            <a:headEnd/>
            <a:tailEnd/>
          </a:ln>
        </p:spPr>
        <p:txBody>
          <a:bodyPr/>
          <a:lstStyle/>
          <a:p>
            <a:endParaRPr lang="ru-RU"/>
          </a:p>
        </p:txBody>
      </p:sp>
      <p:sp>
        <p:nvSpPr>
          <p:cNvPr id="18562" name="Freeform 1428"/>
          <p:cNvSpPr>
            <a:spLocks/>
          </p:cNvSpPr>
          <p:nvPr/>
        </p:nvSpPr>
        <p:spPr bwMode="auto">
          <a:xfrm>
            <a:off x="4541838" y="1854200"/>
            <a:ext cx="193675" cy="111125"/>
          </a:xfrm>
          <a:custGeom>
            <a:avLst/>
            <a:gdLst>
              <a:gd name="T0" fmla="*/ 2147483647 w 246"/>
              <a:gd name="T1" fmla="*/ 2147483647 h 144"/>
              <a:gd name="T2" fmla="*/ 2147483647 w 246"/>
              <a:gd name="T3" fmla="*/ 2147483647 h 144"/>
              <a:gd name="T4" fmla="*/ 2147483647 w 246"/>
              <a:gd name="T5" fmla="*/ 2147483647 h 144"/>
              <a:gd name="T6" fmla="*/ 2147483647 w 246"/>
              <a:gd name="T7" fmla="*/ 2147483647 h 144"/>
              <a:gd name="T8" fmla="*/ 0 w 246"/>
              <a:gd name="T9" fmla="*/ 2147483647 h 144"/>
              <a:gd name="T10" fmla="*/ 2147483647 w 246"/>
              <a:gd name="T11" fmla="*/ 2147483647 h 144"/>
              <a:gd name="T12" fmla="*/ 2147483647 w 246"/>
              <a:gd name="T13" fmla="*/ 2147483647 h 144"/>
              <a:gd name="T14" fmla="*/ 2147483647 w 246"/>
              <a:gd name="T15" fmla="*/ 2147483647 h 144"/>
              <a:gd name="T16" fmla="*/ 2147483647 w 246"/>
              <a:gd name="T17" fmla="*/ 2147483647 h 144"/>
              <a:gd name="T18" fmla="*/ 2147483647 w 246"/>
              <a:gd name="T19" fmla="*/ 2147483647 h 144"/>
              <a:gd name="T20" fmla="*/ 2147483647 w 246"/>
              <a:gd name="T21" fmla="*/ 2147483647 h 144"/>
              <a:gd name="T22" fmla="*/ 2147483647 w 246"/>
              <a:gd name="T23" fmla="*/ 2147483647 h 144"/>
              <a:gd name="T24" fmla="*/ 2147483647 w 246"/>
              <a:gd name="T25" fmla="*/ 2147483647 h 144"/>
              <a:gd name="T26" fmla="*/ 2147483647 w 246"/>
              <a:gd name="T27" fmla="*/ 2147483647 h 144"/>
              <a:gd name="T28" fmla="*/ 2147483647 w 246"/>
              <a:gd name="T29" fmla="*/ 2147483647 h 144"/>
              <a:gd name="T30" fmla="*/ 2147483647 w 246"/>
              <a:gd name="T31" fmla="*/ 2147483647 h 144"/>
              <a:gd name="T32" fmla="*/ 2147483647 w 246"/>
              <a:gd name="T33" fmla="*/ 2147483647 h 144"/>
              <a:gd name="T34" fmla="*/ 2147483647 w 246"/>
              <a:gd name="T35" fmla="*/ 2147483647 h 144"/>
              <a:gd name="T36" fmla="*/ 2147483647 w 246"/>
              <a:gd name="T37" fmla="*/ 2147483647 h 144"/>
              <a:gd name="T38" fmla="*/ 2147483647 w 246"/>
              <a:gd name="T39" fmla="*/ 0 h 144"/>
              <a:gd name="T40" fmla="*/ 2147483647 w 246"/>
              <a:gd name="T41" fmla="*/ 2147483647 h 144"/>
              <a:gd name="T42" fmla="*/ 2147483647 w 246"/>
              <a:gd name="T43" fmla="*/ 2147483647 h 1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6"/>
              <a:gd name="T67" fmla="*/ 0 h 144"/>
              <a:gd name="T68" fmla="*/ 246 w 246"/>
              <a:gd name="T69" fmla="*/ 144 h 1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6" h="144">
                <a:moveTo>
                  <a:pt x="78" y="36"/>
                </a:moveTo>
                <a:lnTo>
                  <a:pt x="72" y="48"/>
                </a:lnTo>
                <a:lnTo>
                  <a:pt x="36" y="60"/>
                </a:lnTo>
                <a:lnTo>
                  <a:pt x="12" y="66"/>
                </a:lnTo>
                <a:lnTo>
                  <a:pt x="0" y="102"/>
                </a:lnTo>
                <a:lnTo>
                  <a:pt x="12" y="132"/>
                </a:lnTo>
                <a:lnTo>
                  <a:pt x="18" y="144"/>
                </a:lnTo>
                <a:lnTo>
                  <a:pt x="42" y="132"/>
                </a:lnTo>
                <a:lnTo>
                  <a:pt x="66" y="132"/>
                </a:lnTo>
                <a:lnTo>
                  <a:pt x="78" y="138"/>
                </a:lnTo>
                <a:lnTo>
                  <a:pt x="78" y="114"/>
                </a:lnTo>
                <a:lnTo>
                  <a:pt x="114" y="108"/>
                </a:lnTo>
                <a:lnTo>
                  <a:pt x="144" y="120"/>
                </a:lnTo>
                <a:lnTo>
                  <a:pt x="198" y="108"/>
                </a:lnTo>
                <a:lnTo>
                  <a:pt x="246" y="102"/>
                </a:lnTo>
                <a:lnTo>
                  <a:pt x="210" y="66"/>
                </a:lnTo>
                <a:lnTo>
                  <a:pt x="186" y="54"/>
                </a:lnTo>
                <a:lnTo>
                  <a:pt x="168" y="24"/>
                </a:lnTo>
                <a:lnTo>
                  <a:pt x="156" y="0"/>
                </a:lnTo>
                <a:lnTo>
                  <a:pt x="108" y="30"/>
                </a:lnTo>
                <a:lnTo>
                  <a:pt x="78" y="36"/>
                </a:lnTo>
                <a:close/>
              </a:path>
            </a:pathLst>
          </a:custGeom>
          <a:solidFill>
            <a:srgbClr val="00B050"/>
          </a:solidFill>
          <a:ln w="9525">
            <a:solidFill>
              <a:srgbClr val="FFFF00"/>
            </a:solidFill>
            <a:round/>
            <a:headEnd/>
            <a:tailEnd/>
          </a:ln>
        </p:spPr>
        <p:txBody>
          <a:bodyPr/>
          <a:lstStyle/>
          <a:p>
            <a:endParaRPr lang="ru-RU"/>
          </a:p>
        </p:txBody>
      </p:sp>
      <p:sp>
        <p:nvSpPr>
          <p:cNvPr id="18563" name="Freeform 1429"/>
          <p:cNvSpPr>
            <a:spLocks/>
          </p:cNvSpPr>
          <p:nvPr/>
        </p:nvSpPr>
        <p:spPr bwMode="auto">
          <a:xfrm>
            <a:off x="4486275" y="1957388"/>
            <a:ext cx="117475" cy="139700"/>
          </a:xfrm>
          <a:custGeom>
            <a:avLst/>
            <a:gdLst>
              <a:gd name="T0" fmla="*/ 2147483647 w 150"/>
              <a:gd name="T1" fmla="*/ 2147483647 h 180"/>
              <a:gd name="T2" fmla="*/ 2147483647 w 150"/>
              <a:gd name="T3" fmla="*/ 2147483647 h 180"/>
              <a:gd name="T4" fmla="*/ 2147483647 w 150"/>
              <a:gd name="T5" fmla="*/ 2147483647 h 180"/>
              <a:gd name="T6" fmla="*/ 2147483647 w 150"/>
              <a:gd name="T7" fmla="*/ 2147483647 h 180"/>
              <a:gd name="T8" fmla="*/ 2147483647 w 150"/>
              <a:gd name="T9" fmla="*/ 2147483647 h 180"/>
              <a:gd name="T10" fmla="*/ 2147483647 w 150"/>
              <a:gd name="T11" fmla="*/ 0 h 180"/>
              <a:gd name="T12" fmla="*/ 2147483647 w 150"/>
              <a:gd name="T13" fmla="*/ 0 h 180"/>
              <a:gd name="T14" fmla="*/ 2147483647 w 150"/>
              <a:gd name="T15" fmla="*/ 2147483647 h 180"/>
              <a:gd name="T16" fmla="*/ 2147483647 w 150"/>
              <a:gd name="T17" fmla="*/ 2147483647 h 180"/>
              <a:gd name="T18" fmla="*/ 2147483647 w 150"/>
              <a:gd name="T19" fmla="*/ 2147483647 h 180"/>
              <a:gd name="T20" fmla="*/ 2147483647 w 150"/>
              <a:gd name="T21" fmla="*/ 2147483647 h 180"/>
              <a:gd name="T22" fmla="*/ 2147483647 w 150"/>
              <a:gd name="T23" fmla="*/ 2147483647 h 180"/>
              <a:gd name="T24" fmla="*/ 2147483647 w 150"/>
              <a:gd name="T25" fmla="*/ 2147483647 h 180"/>
              <a:gd name="T26" fmla="*/ 2147483647 w 150"/>
              <a:gd name="T27" fmla="*/ 2147483647 h 180"/>
              <a:gd name="T28" fmla="*/ 2147483647 w 150"/>
              <a:gd name="T29" fmla="*/ 2147483647 h 180"/>
              <a:gd name="T30" fmla="*/ 2147483647 w 150"/>
              <a:gd name="T31" fmla="*/ 2147483647 h 180"/>
              <a:gd name="T32" fmla="*/ 2147483647 w 150"/>
              <a:gd name="T33" fmla="*/ 2147483647 h 180"/>
              <a:gd name="T34" fmla="*/ 0 w 150"/>
              <a:gd name="T35" fmla="*/ 2147483647 h 180"/>
              <a:gd name="T36" fmla="*/ 2147483647 w 150"/>
              <a:gd name="T37" fmla="*/ 2147483647 h 180"/>
              <a:gd name="T38" fmla="*/ 2147483647 w 150"/>
              <a:gd name="T39" fmla="*/ 2147483647 h 180"/>
              <a:gd name="T40" fmla="*/ 2147483647 w 150"/>
              <a:gd name="T41" fmla="*/ 2147483647 h 180"/>
              <a:gd name="T42" fmla="*/ 2147483647 w 150"/>
              <a:gd name="T43" fmla="*/ 2147483647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
              <a:gd name="T67" fmla="*/ 0 h 180"/>
              <a:gd name="T68" fmla="*/ 150 w 150"/>
              <a:gd name="T69" fmla="*/ 180 h 1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 h="180">
                <a:moveTo>
                  <a:pt x="66" y="162"/>
                </a:moveTo>
                <a:lnTo>
                  <a:pt x="90" y="144"/>
                </a:lnTo>
                <a:lnTo>
                  <a:pt x="114" y="96"/>
                </a:lnTo>
                <a:lnTo>
                  <a:pt x="132" y="78"/>
                </a:lnTo>
                <a:lnTo>
                  <a:pt x="150" y="6"/>
                </a:lnTo>
                <a:lnTo>
                  <a:pt x="138" y="0"/>
                </a:lnTo>
                <a:lnTo>
                  <a:pt x="114" y="0"/>
                </a:lnTo>
                <a:lnTo>
                  <a:pt x="90" y="12"/>
                </a:lnTo>
                <a:lnTo>
                  <a:pt x="72" y="18"/>
                </a:lnTo>
                <a:lnTo>
                  <a:pt x="60" y="30"/>
                </a:lnTo>
                <a:lnTo>
                  <a:pt x="48" y="36"/>
                </a:lnTo>
                <a:lnTo>
                  <a:pt x="48" y="48"/>
                </a:lnTo>
                <a:lnTo>
                  <a:pt x="60" y="54"/>
                </a:lnTo>
                <a:lnTo>
                  <a:pt x="54" y="84"/>
                </a:lnTo>
                <a:lnTo>
                  <a:pt x="48" y="114"/>
                </a:lnTo>
                <a:lnTo>
                  <a:pt x="30" y="114"/>
                </a:lnTo>
                <a:lnTo>
                  <a:pt x="12" y="126"/>
                </a:lnTo>
                <a:lnTo>
                  <a:pt x="0" y="138"/>
                </a:lnTo>
                <a:lnTo>
                  <a:pt x="18" y="156"/>
                </a:lnTo>
                <a:lnTo>
                  <a:pt x="24" y="180"/>
                </a:lnTo>
                <a:lnTo>
                  <a:pt x="42" y="162"/>
                </a:lnTo>
                <a:lnTo>
                  <a:pt x="66" y="162"/>
                </a:lnTo>
                <a:close/>
              </a:path>
            </a:pathLst>
          </a:custGeom>
          <a:solidFill>
            <a:srgbClr val="00B050"/>
          </a:solidFill>
          <a:ln w="9525">
            <a:solidFill>
              <a:srgbClr val="FFFF00"/>
            </a:solidFill>
            <a:round/>
            <a:headEnd/>
            <a:tailEnd/>
          </a:ln>
        </p:spPr>
        <p:txBody>
          <a:bodyPr/>
          <a:lstStyle/>
          <a:p>
            <a:endParaRPr lang="ru-RU"/>
          </a:p>
        </p:txBody>
      </p:sp>
      <p:sp>
        <p:nvSpPr>
          <p:cNvPr id="18564" name="Freeform 1430"/>
          <p:cNvSpPr>
            <a:spLocks/>
          </p:cNvSpPr>
          <p:nvPr/>
        </p:nvSpPr>
        <p:spPr bwMode="auto">
          <a:xfrm>
            <a:off x="4462463" y="1985963"/>
            <a:ext cx="69850" cy="77787"/>
          </a:xfrm>
          <a:custGeom>
            <a:avLst/>
            <a:gdLst>
              <a:gd name="T0" fmla="*/ 2147483647 w 90"/>
              <a:gd name="T1" fmla="*/ 2147483647 h 102"/>
              <a:gd name="T2" fmla="*/ 2147483647 w 90"/>
              <a:gd name="T3" fmla="*/ 2147483647 h 102"/>
              <a:gd name="T4" fmla="*/ 2147483647 w 90"/>
              <a:gd name="T5" fmla="*/ 2147483647 h 102"/>
              <a:gd name="T6" fmla="*/ 2147483647 w 90"/>
              <a:gd name="T7" fmla="*/ 2147483647 h 102"/>
              <a:gd name="T8" fmla="*/ 2147483647 w 90"/>
              <a:gd name="T9" fmla="*/ 2147483647 h 102"/>
              <a:gd name="T10" fmla="*/ 2147483647 w 90"/>
              <a:gd name="T11" fmla="*/ 0 h 102"/>
              <a:gd name="T12" fmla="*/ 2147483647 w 90"/>
              <a:gd name="T13" fmla="*/ 0 h 102"/>
              <a:gd name="T14" fmla="*/ 0 w 90"/>
              <a:gd name="T15" fmla="*/ 0 h 102"/>
              <a:gd name="T16" fmla="*/ 0 w 90"/>
              <a:gd name="T17" fmla="*/ 2147483647 h 102"/>
              <a:gd name="T18" fmla="*/ 0 w 90"/>
              <a:gd name="T19" fmla="*/ 2147483647 h 102"/>
              <a:gd name="T20" fmla="*/ 2147483647 w 90"/>
              <a:gd name="T21" fmla="*/ 2147483647 h 102"/>
              <a:gd name="T22" fmla="*/ 2147483647 w 90"/>
              <a:gd name="T23" fmla="*/ 2147483647 h 102"/>
              <a:gd name="T24" fmla="*/ 2147483647 w 90"/>
              <a:gd name="T25" fmla="*/ 2147483647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0"/>
              <a:gd name="T40" fmla="*/ 0 h 102"/>
              <a:gd name="T41" fmla="*/ 90 w 90"/>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0" h="102">
                <a:moveTo>
                  <a:pt x="60" y="78"/>
                </a:moveTo>
                <a:lnTo>
                  <a:pt x="78" y="78"/>
                </a:lnTo>
                <a:lnTo>
                  <a:pt x="84" y="48"/>
                </a:lnTo>
                <a:lnTo>
                  <a:pt x="90" y="18"/>
                </a:lnTo>
                <a:lnTo>
                  <a:pt x="78" y="12"/>
                </a:lnTo>
                <a:lnTo>
                  <a:pt x="78" y="0"/>
                </a:lnTo>
                <a:lnTo>
                  <a:pt x="48" y="0"/>
                </a:lnTo>
                <a:lnTo>
                  <a:pt x="0" y="0"/>
                </a:lnTo>
                <a:lnTo>
                  <a:pt x="0" y="18"/>
                </a:lnTo>
                <a:lnTo>
                  <a:pt x="0" y="54"/>
                </a:lnTo>
                <a:lnTo>
                  <a:pt x="30" y="102"/>
                </a:lnTo>
                <a:lnTo>
                  <a:pt x="42" y="90"/>
                </a:lnTo>
                <a:lnTo>
                  <a:pt x="60" y="78"/>
                </a:lnTo>
                <a:close/>
              </a:path>
            </a:pathLst>
          </a:custGeom>
          <a:solidFill>
            <a:srgbClr val="00B050"/>
          </a:solidFill>
          <a:ln w="9525">
            <a:solidFill>
              <a:srgbClr val="FFFF00"/>
            </a:solidFill>
            <a:round/>
            <a:headEnd/>
            <a:tailEnd/>
          </a:ln>
        </p:spPr>
        <p:txBody>
          <a:bodyPr/>
          <a:lstStyle/>
          <a:p>
            <a:endParaRPr lang="ru-RU"/>
          </a:p>
        </p:txBody>
      </p:sp>
      <p:sp>
        <p:nvSpPr>
          <p:cNvPr id="18565" name="Freeform 1431"/>
          <p:cNvSpPr>
            <a:spLocks/>
          </p:cNvSpPr>
          <p:nvPr/>
        </p:nvSpPr>
        <p:spPr bwMode="auto">
          <a:xfrm>
            <a:off x="4443413" y="1830388"/>
            <a:ext cx="112712" cy="155575"/>
          </a:xfrm>
          <a:custGeom>
            <a:avLst/>
            <a:gdLst>
              <a:gd name="T0" fmla="*/ 2147483647 w 144"/>
              <a:gd name="T1" fmla="*/ 2147483647 h 198"/>
              <a:gd name="T2" fmla="*/ 2147483647 w 144"/>
              <a:gd name="T3" fmla="*/ 2147483647 h 198"/>
              <a:gd name="T4" fmla="*/ 2147483647 w 144"/>
              <a:gd name="T5" fmla="*/ 2147483647 h 198"/>
              <a:gd name="T6" fmla="*/ 2147483647 w 144"/>
              <a:gd name="T7" fmla="*/ 2147483647 h 198"/>
              <a:gd name="T8" fmla="*/ 2147483647 w 144"/>
              <a:gd name="T9" fmla="*/ 2147483647 h 198"/>
              <a:gd name="T10" fmla="*/ 2147483647 w 144"/>
              <a:gd name="T11" fmla="*/ 2147483647 h 198"/>
              <a:gd name="T12" fmla="*/ 2147483647 w 144"/>
              <a:gd name="T13" fmla="*/ 2147483647 h 198"/>
              <a:gd name="T14" fmla="*/ 2147483647 w 144"/>
              <a:gd name="T15" fmla="*/ 2147483647 h 198"/>
              <a:gd name="T16" fmla="*/ 2147483647 w 144"/>
              <a:gd name="T17" fmla="*/ 0 h 198"/>
              <a:gd name="T18" fmla="*/ 2147483647 w 144"/>
              <a:gd name="T19" fmla="*/ 0 h 198"/>
              <a:gd name="T20" fmla="*/ 2147483647 w 144"/>
              <a:gd name="T21" fmla="*/ 2147483647 h 198"/>
              <a:gd name="T22" fmla="*/ 2147483647 w 144"/>
              <a:gd name="T23" fmla="*/ 2147483647 h 198"/>
              <a:gd name="T24" fmla="*/ 2147483647 w 144"/>
              <a:gd name="T25" fmla="*/ 2147483647 h 198"/>
              <a:gd name="T26" fmla="*/ 2147483647 w 144"/>
              <a:gd name="T27" fmla="*/ 2147483647 h 198"/>
              <a:gd name="T28" fmla="*/ 2147483647 w 144"/>
              <a:gd name="T29" fmla="*/ 2147483647 h 198"/>
              <a:gd name="T30" fmla="*/ 2147483647 w 144"/>
              <a:gd name="T31" fmla="*/ 2147483647 h 198"/>
              <a:gd name="T32" fmla="*/ 0 w 144"/>
              <a:gd name="T33" fmla="*/ 2147483647 h 198"/>
              <a:gd name="T34" fmla="*/ 2147483647 w 144"/>
              <a:gd name="T35" fmla="*/ 2147483647 h 198"/>
              <a:gd name="T36" fmla="*/ 2147483647 w 144"/>
              <a:gd name="T37" fmla="*/ 2147483647 h 198"/>
              <a:gd name="T38" fmla="*/ 2147483647 w 144"/>
              <a:gd name="T39" fmla="*/ 2147483647 h 198"/>
              <a:gd name="T40" fmla="*/ 2147483647 w 144"/>
              <a:gd name="T41" fmla="*/ 2147483647 h 198"/>
              <a:gd name="T42" fmla="*/ 2147483647 w 144"/>
              <a:gd name="T43" fmla="*/ 2147483647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98"/>
              <a:gd name="T68" fmla="*/ 144 w 144"/>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98">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lnTo>
                  <a:pt x="144" y="174"/>
                </a:lnTo>
                <a:close/>
              </a:path>
            </a:pathLst>
          </a:custGeom>
          <a:solidFill>
            <a:srgbClr val="00B050"/>
          </a:solidFill>
          <a:ln w="9525">
            <a:solidFill>
              <a:srgbClr val="FFFF00"/>
            </a:solidFill>
            <a:round/>
            <a:headEnd/>
            <a:tailEnd/>
          </a:ln>
        </p:spPr>
        <p:txBody>
          <a:bodyPr/>
          <a:lstStyle/>
          <a:p>
            <a:endParaRPr lang="ru-RU"/>
          </a:p>
        </p:txBody>
      </p:sp>
      <p:sp>
        <p:nvSpPr>
          <p:cNvPr id="18566" name="Freeform 1432"/>
          <p:cNvSpPr>
            <a:spLocks/>
          </p:cNvSpPr>
          <p:nvPr/>
        </p:nvSpPr>
        <p:spPr bwMode="auto">
          <a:xfrm>
            <a:off x="4443413" y="1830388"/>
            <a:ext cx="112712" cy="155575"/>
          </a:xfrm>
          <a:custGeom>
            <a:avLst/>
            <a:gdLst>
              <a:gd name="T0" fmla="*/ 2147483647 w 144"/>
              <a:gd name="T1" fmla="*/ 2147483647 h 198"/>
              <a:gd name="T2" fmla="*/ 2147483647 w 144"/>
              <a:gd name="T3" fmla="*/ 2147483647 h 198"/>
              <a:gd name="T4" fmla="*/ 2147483647 w 144"/>
              <a:gd name="T5" fmla="*/ 2147483647 h 198"/>
              <a:gd name="T6" fmla="*/ 2147483647 w 144"/>
              <a:gd name="T7" fmla="*/ 2147483647 h 198"/>
              <a:gd name="T8" fmla="*/ 2147483647 w 144"/>
              <a:gd name="T9" fmla="*/ 2147483647 h 198"/>
              <a:gd name="T10" fmla="*/ 2147483647 w 144"/>
              <a:gd name="T11" fmla="*/ 2147483647 h 198"/>
              <a:gd name="T12" fmla="*/ 2147483647 w 144"/>
              <a:gd name="T13" fmla="*/ 2147483647 h 198"/>
              <a:gd name="T14" fmla="*/ 2147483647 w 144"/>
              <a:gd name="T15" fmla="*/ 2147483647 h 198"/>
              <a:gd name="T16" fmla="*/ 2147483647 w 144"/>
              <a:gd name="T17" fmla="*/ 0 h 198"/>
              <a:gd name="T18" fmla="*/ 2147483647 w 144"/>
              <a:gd name="T19" fmla="*/ 0 h 198"/>
              <a:gd name="T20" fmla="*/ 2147483647 w 144"/>
              <a:gd name="T21" fmla="*/ 2147483647 h 198"/>
              <a:gd name="T22" fmla="*/ 2147483647 w 144"/>
              <a:gd name="T23" fmla="*/ 2147483647 h 198"/>
              <a:gd name="T24" fmla="*/ 2147483647 w 144"/>
              <a:gd name="T25" fmla="*/ 2147483647 h 198"/>
              <a:gd name="T26" fmla="*/ 2147483647 w 144"/>
              <a:gd name="T27" fmla="*/ 2147483647 h 198"/>
              <a:gd name="T28" fmla="*/ 2147483647 w 144"/>
              <a:gd name="T29" fmla="*/ 2147483647 h 198"/>
              <a:gd name="T30" fmla="*/ 2147483647 w 144"/>
              <a:gd name="T31" fmla="*/ 2147483647 h 198"/>
              <a:gd name="T32" fmla="*/ 0 w 144"/>
              <a:gd name="T33" fmla="*/ 2147483647 h 198"/>
              <a:gd name="T34" fmla="*/ 2147483647 w 144"/>
              <a:gd name="T35" fmla="*/ 2147483647 h 198"/>
              <a:gd name="T36" fmla="*/ 2147483647 w 144"/>
              <a:gd name="T37" fmla="*/ 2147483647 h 198"/>
              <a:gd name="T38" fmla="*/ 2147483647 w 144"/>
              <a:gd name="T39" fmla="*/ 2147483647 h 198"/>
              <a:gd name="T40" fmla="*/ 2147483647 w 144"/>
              <a:gd name="T41" fmla="*/ 2147483647 h 1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98"/>
              <a:gd name="T65" fmla="*/ 144 w 144"/>
              <a:gd name="T66" fmla="*/ 198 h 1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98">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path>
            </a:pathLst>
          </a:custGeom>
          <a:solidFill>
            <a:srgbClr val="00B050"/>
          </a:solidFill>
          <a:ln w="9525">
            <a:solidFill>
              <a:srgbClr val="FFFF00"/>
            </a:solidFill>
            <a:round/>
            <a:headEnd/>
            <a:tailEnd/>
          </a:ln>
        </p:spPr>
        <p:txBody>
          <a:bodyPr/>
          <a:lstStyle/>
          <a:p>
            <a:endParaRPr lang="ru-RU"/>
          </a:p>
        </p:txBody>
      </p:sp>
      <p:sp>
        <p:nvSpPr>
          <p:cNvPr id="18567" name="Freeform 1433"/>
          <p:cNvSpPr>
            <a:spLocks/>
          </p:cNvSpPr>
          <p:nvPr/>
        </p:nvSpPr>
        <p:spPr bwMode="auto">
          <a:xfrm>
            <a:off x="4340225" y="1825625"/>
            <a:ext cx="38100" cy="93663"/>
          </a:xfrm>
          <a:custGeom>
            <a:avLst/>
            <a:gdLst>
              <a:gd name="T0" fmla="*/ 2147483647 w 48"/>
              <a:gd name="T1" fmla="*/ 2147483647 h 120"/>
              <a:gd name="T2" fmla="*/ 2147483647 w 48"/>
              <a:gd name="T3" fmla="*/ 2147483647 h 120"/>
              <a:gd name="T4" fmla="*/ 2147483647 w 48"/>
              <a:gd name="T5" fmla="*/ 2147483647 h 120"/>
              <a:gd name="T6" fmla="*/ 2147483647 w 48"/>
              <a:gd name="T7" fmla="*/ 2147483647 h 120"/>
              <a:gd name="T8" fmla="*/ 2147483647 w 48"/>
              <a:gd name="T9" fmla="*/ 0 h 120"/>
              <a:gd name="T10" fmla="*/ 2147483647 w 48"/>
              <a:gd name="T11" fmla="*/ 2147483647 h 120"/>
              <a:gd name="T12" fmla="*/ 2147483647 w 48"/>
              <a:gd name="T13" fmla="*/ 2147483647 h 120"/>
              <a:gd name="T14" fmla="*/ 0 w 48"/>
              <a:gd name="T15" fmla="*/ 2147483647 h 120"/>
              <a:gd name="T16" fmla="*/ 0 w 48"/>
              <a:gd name="T17" fmla="*/ 2147483647 h 120"/>
              <a:gd name="T18" fmla="*/ 2147483647 w 48"/>
              <a:gd name="T19" fmla="*/ 2147483647 h 120"/>
              <a:gd name="T20" fmla="*/ 2147483647 w 48"/>
              <a:gd name="T21" fmla="*/ 2147483647 h 120"/>
              <a:gd name="T22" fmla="*/ 2147483647 w 48"/>
              <a:gd name="T23" fmla="*/ 2147483647 h 120"/>
              <a:gd name="T24" fmla="*/ 2147483647 w 48"/>
              <a:gd name="T25" fmla="*/ 2147483647 h 120"/>
              <a:gd name="T26" fmla="*/ 2147483647 w 48"/>
              <a:gd name="T27" fmla="*/ 2147483647 h 120"/>
              <a:gd name="T28" fmla="*/ 2147483647 w 48"/>
              <a:gd name="T29" fmla="*/ 2147483647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120"/>
              <a:gd name="T47" fmla="*/ 48 w 48"/>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120">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rgbClr val="00B050"/>
          </a:solidFill>
          <a:ln w="9525">
            <a:solidFill>
              <a:srgbClr val="FFFF00"/>
            </a:solidFill>
            <a:round/>
            <a:headEnd/>
            <a:tailEnd/>
          </a:ln>
        </p:spPr>
        <p:txBody>
          <a:bodyPr/>
          <a:lstStyle/>
          <a:p>
            <a:endParaRPr lang="ru-RU"/>
          </a:p>
        </p:txBody>
      </p:sp>
      <p:sp>
        <p:nvSpPr>
          <p:cNvPr id="18568" name="Freeform 1434"/>
          <p:cNvSpPr>
            <a:spLocks/>
          </p:cNvSpPr>
          <p:nvPr/>
        </p:nvSpPr>
        <p:spPr bwMode="auto">
          <a:xfrm>
            <a:off x="4325938" y="1849438"/>
            <a:ext cx="33337" cy="74612"/>
          </a:xfrm>
          <a:custGeom>
            <a:avLst/>
            <a:gdLst>
              <a:gd name="T0" fmla="*/ 2147483647 w 42"/>
              <a:gd name="T1" fmla="*/ 2147483647 h 96"/>
              <a:gd name="T2" fmla="*/ 2147483647 w 42"/>
              <a:gd name="T3" fmla="*/ 0 h 96"/>
              <a:gd name="T4" fmla="*/ 2147483647 w 42"/>
              <a:gd name="T5" fmla="*/ 2147483647 h 96"/>
              <a:gd name="T6" fmla="*/ 0 w 42"/>
              <a:gd name="T7" fmla="*/ 2147483647 h 96"/>
              <a:gd name="T8" fmla="*/ 0 w 42"/>
              <a:gd name="T9" fmla="*/ 2147483647 h 96"/>
              <a:gd name="T10" fmla="*/ 0 w 42"/>
              <a:gd name="T11" fmla="*/ 2147483647 h 96"/>
              <a:gd name="T12" fmla="*/ 2147483647 w 42"/>
              <a:gd name="T13" fmla="*/ 2147483647 h 96"/>
              <a:gd name="T14" fmla="*/ 2147483647 w 42"/>
              <a:gd name="T15" fmla="*/ 2147483647 h 96"/>
              <a:gd name="T16" fmla="*/ 2147483647 w 42"/>
              <a:gd name="T17" fmla="*/ 2147483647 h 96"/>
              <a:gd name="T18" fmla="*/ 2147483647 w 42"/>
              <a:gd name="T19" fmla="*/ 2147483647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96"/>
              <a:gd name="T32" fmla="*/ 42 w 4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96">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rgbClr val="00B050"/>
          </a:solidFill>
          <a:ln w="9525">
            <a:solidFill>
              <a:srgbClr val="FFFF00"/>
            </a:solidFill>
            <a:round/>
            <a:headEnd/>
            <a:tailEnd/>
          </a:ln>
        </p:spPr>
        <p:txBody>
          <a:bodyPr/>
          <a:lstStyle/>
          <a:p>
            <a:endParaRPr lang="ru-RU"/>
          </a:p>
        </p:txBody>
      </p:sp>
      <p:sp>
        <p:nvSpPr>
          <p:cNvPr id="18569" name="Freeform 1435"/>
          <p:cNvSpPr>
            <a:spLocks/>
          </p:cNvSpPr>
          <p:nvPr/>
        </p:nvSpPr>
        <p:spPr bwMode="auto">
          <a:xfrm>
            <a:off x="4500563" y="2266950"/>
            <a:ext cx="192087" cy="195263"/>
          </a:xfrm>
          <a:custGeom>
            <a:avLst/>
            <a:gdLst>
              <a:gd name="T0" fmla="*/ 2147483647 w 246"/>
              <a:gd name="T1" fmla="*/ 2147483647 h 252"/>
              <a:gd name="T2" fmla="*/ 2147483647 w 246"/>
              <a:gd name="T3" fmla="*/ 2147483647 h 252"/>
              <a:gd name="T4" fmla="*/ 2147483647 w 246"/>
              <a:gd name="T5" fmla="*/ 2147483647 h 252"/>
              <a:gd name="T6" fmla="*/ 2147483647 w 246"/>
              <a:gd name="T7" fmla="*/ 2147483647 h 252"/>
              <a:gd name="T8" fmla="*/ 2147483647 w 246"/>
              <a:gd name="T9" fmla="*/ 2147483647 h 252"/>
              <a:gd name="T10" fmla="*/ 2147483647 w 246"/>
              <a:gd name="T11" fmla="*/ 2147483647 h 252"/>
              <a:gd name="T12" fmla="*/ 2147483647 w 246"/>
              <a:gd name="T13" fmla="*/ 2147483647 h 252"/>
              <a:gd name="T14" fmla="*/ 2147483647 w 246"/>
              <a:gd name="T15" fmla="*/ 2147483647 h 252"/>
              <a:gd name="T16" fmla="*/ 2147483647 w 246"/>
              <a:gd name="T17" fmla="*/ 2147483647 h 252"/>
              <a:gd name="T18" fmla="*/ 2147483647 w 246"/>
              <a:gd name="T19" fmla="*/ 2147483647 h 252"/>
              <a:gd name="T20" fmla="*/ 2147483647 w 246"/>
              <a:gd name="T21" fmla="*/ 2147483647 h 252"/>
              <a:gd name="T22" fmla="*/ 2147483647 w 246"/>
              <a:gd name="T23" fmla="*/ 2147483647 h 252"/>
              <a:gd name="T24" fmla="*/ 2147483647 w 246"/>
              <a:gd name="T25" fmla="*/ 2147483647 h 252"/>
              <a:gd name="T26" fmla="*/ 2147483647 w 246"/>
              <a:gd name="T27" fmla="*/ 2147483647 h 252"/>
              <a:gd name="T28" fmla="*/ 2147483647 w 246"/>
              <a:gd name="T29" fmla="*/ 2147483647 h 252"/>
              <a:gd name="T30" fmla="*/ 2147483647 w 246"/>
              <a:gd name="T31" fmla="*/ 2147483647 h 252"/>
              <a:gd name="T32" fmla="*/ 2147483647 w 246"/>
              <a:gd name="T33" fmla="*/ 2147483647 h 252"/>
              <a:gd name="T34" fmla="*/ 2147483647 w 246"/>
              <a:gd name="T35" fmla="*/ 2147483647 h 252"/>
              <a:gd name="T36" fmla="*/ 2147483647 w 246"/>
              <a:gd name="T37" fmla="*/ 2147483647 h 252"/>
              <a:gd name="T38" fmla="*/ 2147483647 w 246"/>
              <a:gd name="T39" fmla="*/ 0 h 252"/>
              <a:gd name="T40" fmla="*/ 2147483647 w 246"/>
              <a:gd name="T41" fmla="*/ 2147483647 h 252"/>
              <a:gd name="T42" fmla="*/ 0 w 246"/>
              <a:gd name="T43" fmla="*/ 2147483647 h 252"/>
              <a:gd name="T44" fmla="*/ 2147483647 w 246"/>
              <a:gd name="T45" fmla="*/ 2147483647 h 252"/>
              <a:gd name="T46" fmla="*/ 2147483647 w 246"/>
              <a:gd name="T47" fmla="*/ 2147483647 h 252"/>
              <a:gd name="T48" fmla="*/ 2147483647 w 246"/>
              <a:gd name="T49" fmla="*/ 2147483647 h 252"/>
              <a:gd name="T50" fmla="*/ 2147483647 w 246"/>
              <a:gd name="T51" fmla="*/ 2147483647 h 252"/>
              <a:gd name="T52" fmla="*/ 2147483647 w 246"/>
              <a:gd name="T53" fmla="*/ 2147483647 h 252"/>
              <a:gd name="T54" fmla="*/ 2147483647 w 246"/>
              <a:gd name="T55" fmla="*/ 2147483647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6"/>
              <a:gd name="T85" fmla="*/ 0 h 252"/>
              <a:gd name="T86" fmla="*/ 246 w 246"/>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6" h="252">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rgbClr val="00B050"/>
          </a:solidFill>
          <a:ln w="9525">
            <a:solidFill>
              <a:srgbClr val="FFFF00"/>
            </a:solidFill>
            <a:round/>
            <a:headEnd/>
            <a:tailEnd/>
          </a:ln>
        </p:spPr>
        <p:txBody>
          <a:bodyPr/>
          <a:lstStyle/>
          <a:p>
            <a:endParaRPr lang="ru-RU"/>
          </a:p>
        </p:txBody>
      </p:sp>
      <p:sp>
        <p:nvSpPr>
          <p:cNvPr id="18570" name="Freeform 1436"/>
          <p:cNvSpPr>
            <a:spLocks/>
          </p:cNvSpPr>
          <p:nvPr/>
        </p:nvSpPr>
        <p:spPr bwMode="auto">
          <a:xfrm>
            <a:off x="4340225" y="1731963"/>
            <a:ext cx="47625" cy="55562"/>
          </a:xfrm>
          <a:custGeom>
            <a:avLst/>
            <a:gdLst>
              <a:gd name="T0" fmla="*/ 0 w 10"/>
              <a:gd name="T1" fmla="*/ 2147483647 h 12"/>
              <a:gd name="T2" fmla="*/ 2147483647 w 10"/>
              <a:gd name="T3" fmla="*/ 2147483647 h 12"/>
              <a:gd name="T4" fmla="*/ 2147483647 w 10"/>
              <a:gd name="T5" fmla="*/ 2147483647 h 12"/>
              <a:gd name="T6" fmla="*/ 2147483647 w 10"/>
              <a:gd name="T7" fmla="*/ 2147483647 h 12"/>
              <a:gd name="T8" fmla="*/ 2147483647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12"/>
                </a:moveTo>
                <a:cubicBezTo>
                  <a:pt x="4" y="11"/>
                  <a:pt x="4" y="11"/>
                  <a:pt x="4" y="11"/>
                </a:cubicBezTo>
                <a:cubicBezTo>
                  <a:pt x="9" y="10"/>
                  <a:pt x="9" y="10"/>
                  <a:pt x="9" y="10"/>
                </a:cubicBezTo>
                <a:cubicBezTo>
                  <a:pt x="9" y="10"/>
                  <a:pt x="10" y="8"/>
                  <a:pt x="10" y="8"/>
                </a:cubicBezTo>
                <a:cubicBezTo>
                  <a:pt x="10" y="7"/>
                  <a:pt x="10" y="0"/>
                  <a:pt x="10" y="0"/>
                </a:cubicBezTo>
              </a:path>
            </a:pathLst>
          </a:custGeom>
          <a:solidFill>
            <a:srgbClr val="00B050"/>
          </a:solidFill>
          <a:ln w="9525">
            <a:solidFill>
              <a:srgbClr val="FFFF00"/>
            </a:solidFill>
            <a:round/>
            <a:headEnd/>
            <a:tailEnd/>
          </a:ln>
        </p:spPr>
        <p:txBody>
          <a:bodyPr/>
          <a:lstStyle/>
          <a:p>
            <a:endParaRPr lang="ru-RU"/>
          </a:p>
        </p:txBody>
      </p:sp>
      <p:sp>
        <p:nvSpPr>
          <p:cNvPr id="18571" name="Freeform 1442"/>
          <p:cNvSpPr>
            <a:spLocks/>
          </p:cNvSpPr>
          <p:nvPr/>
        </p:nvSpPr>
        <p:spPr bwMode="auto">
          <a:xfrm>
            <a:off x="3027363" y="1879600"/>
            <a:ext cx="84137" cy="36513"/>
          </a:xfrm>
          <a:custGeom>
            <a:avLst/>
            <a:gdLst>
              <a:gd name="T0" fmla="*/ 2147483647 w 18"/>
              <a:gd name="T1" fmla="*/ 2147483647 h 8"/>
              <a:gd name="T2" fmla="*/ 2147483647 w 18"/>
              <a:gd name="T3" fmla="*/ 2147483647 h 8"/>
              <a:gd name="T4" fmla="*/ 2147483647 w 18"/>
              <a:gd name="T5" fmla="*/ 2147483647 h 8"/>
              <a:gd name="T6" fmla="*/ 2147483647 w 18"/>
              <a:gd name="T7" fmla="*/ 0 h 8"/>
              <a:gd name="T8" fmla="*/ 0 w 18"/>
              <a:gd name="T9" fmla="*/ 2147483647 h 8"/>
              <a:gd name="T10" fmla="*/ 2147483647 w 18"/>
              <a:gd name="T11" fmla="*/ 2147483647 h 8"/>
              <a:gd name="T12" fmla="*/ 2147483647 w 18"/>
              <a:gd name="T13" fmla="*/ 2147483647 h 8"/>
              <a:gd name="T14" fmla="*/ 2147483647 w 18"/>
              <a:gd name="T15" fmla="*/ 2147483647 h 8"/>
              <a:gd name="T16" fmla="*/ 2147483647 w 18"/>
              <a:gd name="T17" fmla="*/ 2147483647 h 8"/>
              <a:gd name="T18" fmla="*/ 2147483647 w 18"/>
              <a:gd name="T19" fmla="*/ 2147483647 h 8"/>
              <a:gd name="T20" fmla="*/ 2147483647 w 18"/>
              <a:gd name="T21" fmla="*/ 2147483647 h 8"/>
              <a:gd name="T22" fmla="*/ 2147483647 w 18"/>
              <a:gd name="T23" fmla="*/ 2147483647 h 8"/>
              <a:gd name="T24" fmla="*/ 2147483647 w 18"/>
              <a:gd name="T25" fmla="*/ 2147483647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8"/>
              <a:gd name="T41" fmla="*/ 18 w 18"/>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8">
                <a:moveTo>
                  <a:pt x="14" y="1"/>
                </a:moveTo>
                <a:cubicBezTo>
                  <a:pt x="9" y="1"/>
                  <a:pt x="9" y="1"/>
                  <a:pt x="9" y="1"/>
                </a:cubicBezTo>
                <a:cubicBezTo>
                  <a:pt x="9" y="1"/>
                  <a:pt x="3" y="2"/>
                  <a:pt x="2" y="1"/>
                </a:cubicBezTo>
                <a:cubicBezTo>
                  <a:pt x="1" y="1"/>
                  <a:pt x="1" y="1"/>
                  <a:pt x="1" y="0"/>
                </a:cubicBezTo>
                <a:cubicBezTo>
                  <a:pt x="0" y="4"/>
                  <a:pt x="0" y="4"/>
                  <a:pt x="0" y="4"/>
                </a:cubicBezTo>
                <a:cubicBezTo>
                  <a:pt x="0" y="4"/>
                  <a:pt x="3" y="7"/>
                  <a:pt x="4" y="8"/>
                </a:cubicBezTo>
                <a:cubicBezTo>
                  <a:pt x="5" y="8"/>
                  <a:pt x="6" y="8"/>
                  <a:pt x="6" y="8"/>
                </a:cubicBezTo>
                <a:cubicBezTo>
                  <a:pt x="7" y="6"/>
                  <a:pt x="7" y="6"/>
                  <a:pt x="7" y="6"/>
                </a:cubicBezTo>
                <a:cubicBezTo>
                  <a:pt x="10" y="3"/>
                  <a:pt x="10" y="3"/>
                  <a:pt x="10" y="3"/>
                </a:cubicBezTo>
                <a:cubicBezTo>
                  <a:pt x="14" y="4"/>
                  <a:pt x="14" y="4"/>
                  <a:pt x="14" y="4"/>
                </a:cubicBezTo>
                <a:cubicBezTo>
                  <a:pt x="15" y="7"/>
                  <a:pt x="15" y="7"/>
                  <a:pt x="15" y="7"/>
                </a:cubicBezTo>
                <a:cubicBezTo>
                  <a:pt x="18" y="4"/>
                  <a:pt x="18" y="4"/>
                  <a:pt x="18" y="4"/>
                </a:cubicBezTo>
                <a:lnTo>
                  <a:pt x="14" y="1"/>
                </a:lnTo>
                <a:close/>
              </a:path>
            </a:pathLst>
          </a:custGeom>
          <a:solidFill>
            <a:srgbClr val="00B050"/>
          </a:solidFill>
          <a:ln w="9525">
            <a:solidFill>
              <a:srgbClr val="FFFF00"/>
            </a:solidFill>
            <a:round/>
            <a:headEnd/>
            <a:tailEnd/>
          </a:ln>
        </p:spPr>
        <p:txBody>
          <a:bodyPr/>
          <a:lstStyle/>
          <a:p>
            <a:endParaRPr lang="ru-RU"/>
          </a:p>
        </p:txBody>
      </p:sp>
      <p:sp>
        <p:nvSpPr>
          <p:cNvPr id="18572" name="Freeform 1443"/>
          <p:cNvSpPr>
            <a:spLocks/>
          </p:cNvSpPr>
          <p:nvPr/>
        </p:nvSpPr>
        <p:spPr bwMode="auto">
          <a:xfrm>
            <a:off x="3082925" y="1838325"/>
            <a:ext cx="174625" cy="192088"/>
          </a:xfrm>
          <a:custGeom>
            <a:avLst/>
            <a:gdLst>
              <a:gd name="T0" fmla="*/ 2147483647 w 37"/>
              <a:gd name="T1" fmla="*/ 2147483647 h 41"/>
              <a:gd name="T2" fmla="*/ 2147483647 w 37"/>
              <a:gd name="T3" fmla="*/ 2147483647 h 41"/>
              <a:gd name="T4" fmla="*/ 2147483647 w 37"/>
              <a:gd name="T5" fmla="*/ 2147483647 h 41"/>
              <a:gd name="T6" fmla="*/ 2147483647 w 37"/>
              <a:gd name="T7" fmla="*/ 2147483647 h 41"/>
              <a:gd name="T8" fmla="*/ 2147483647 w 37"/>
              <a:gd name="T9" fmla="*/ 2147483647 h 41"/>
              <a:gd name="T10" fmla="*/ 2147483647 w 37"/>
              <a:gd name="T11" fmla="*/ 2147483647 h 41"/>
              <a:gd name="T12" fmla="*/ 2147483647 w 37"/>
              <a:gd name="T13" fmla="*/ 2147483647 h 41"/>
              <a:gd name="T14" fmla="*/ 2147483647 w 37"/>
              <a:gd name="T15" fmla="*/ 2147483647 h 41"/>
              <a:gd name="T16" fmla="*/ 2147483647 w 37"/>
              <a:gd name="T17" fmla="*/ 2147483647 h 41"/>
              <a:gd name="T18" fmla="*/ 2147483647 w 37"/>
              <a:gd name="T19" fmla="*/ 2147483647 h 41"/>
              <a:gd name="T20" fmla="*/ 2147483647 w 37"/>
              <a:gd name="T21" fmla="*/ 0 h 41"/>
              <a:gd name="T22" fmla="*/ 2147483647 w 37"/>
              <a:gd name="T23" fmla="*/ 2147483647 h 41"/>
              <a:gd name="T24" fmla="*/ 2147483647 w 37"/>
              <a:gd name="T25" fmla="*/ 2147483647 h 41"/>
              <a:gd name="T26" fmla="*/ 2147483647 w 37"/>
              <a:gd name="T27" fmla="*/ 2147483647 h 41"/>
              <a:gd name="T28" fmla="*/ 2147483647 w 37"/>
              <a:gd name="T29" fmla="*/ 2147483647 h 41"/>
              <a:gd name="T30" fmla="*/ 2147483647 w 37"/>
              <a:gd name="T31" fmla="*/ 2147483647 h 41"/>
              <a:gd name="T32" fmla="*/ 2147483647 w 37"/>
              <a:gd name="T33" fmla="*/ 2147483647 h 41"/>
              <a:gd name="T34" fmla="*/ 2147483647 w 37"/>
              <a:gd name="T35" fmla="*/ 2147483647 h 41"/>
              <a:gd name="T36" fmla="*/ 2147483647 w 37"/>
              <a:gd name="T37" fmla="*/ 2147483647 h 41"/>
              <a:gd name="T38" fmla="*/ 2147483647 w 37"/>
              <a:gd name="T39" fmla="*/ 2147483647 h 41"/>
              <a:gd name="T40" fmla="*/ 2147483647 w 37"/>
              <a:gd name="T41" fmla="*/ 2147483647 h 41"/>
              <a:gd name="T42" fmla="*/ 2147483647 w 37"/>
              <a:gd name="T43" fmla="*/ 2147483647 h 41"/>
              <a:gd name="T44" fmla="*/ 0 w 37"/>
              <a:gd name="T45" fmla="*/ 2147483647 h 41"/>
              <a:gd name="T46" fmla="*/ 2147483647 w 37"/>
              <a:gd name="T47" fmla="*/ 2147483647 h 41"/>
              <a:gd name="T48" fmla="*/ 2147483647 w 37"/>
              <a:gd name="T49" fmla="*/ 2147483647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41"/>
              <a:gd name="T77" fmla="*/ 37 w 37"/>
              <a:gd name="T78" fmla="*/ 41 h 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41">
                <a:moveTo>
                  <a:pt x="37" y="34"/>
                </a:moveTo>
                <a:cubicBezTo>
                  <a:pt x="37" y="34"/>
                  <a:pt x="37" y="34"/>
                  <a:pt x="37" y="34"/>
                </a:cubicBezTo>
                <a:cubicBezTo>
                  <a:pt x="37" y="27"/>
                  <a:pt x="37" y="27"/>
                  <a:pt x="37" y="27"/>
                </a:cubicBezTo>
                <a:cubicBezTo>
                  <a:pt x="35" y="23"/>
                  <a:pt x="35" y="23"/>
                  <a:pt x="35" y="23"/>
                </a:cubicBezTo>
                <a:cubicBezTo>
                  <a:pt x="36" y="21"/>
                  <a:pt x="36" y="21"/>
                  <a:pt x="36" y="21"/>
                </a:cubicBezTo>
                <a:cubicBezTo>
                  <a:pt x="31" y="20"/>
                  <a:pt x="31" y="20"/>
                  <a:pt x="31" y="20"/>
                </a:cubicBezTo>
                <a:cubicBezTo>
                  <a:pt x="21" y="16"/>
                  <a:pt x="21" y="16"/>
                  <a:pt x="21" y="16"/>
                </a:cubicBezTo>
                <a:cubicBezTo>
                  <a:pt x="19" y="11"/>
                  <a:pt x="19" y="11"/>
                  <a:pt x="19" y="11"/>
                </a:cubicBezTo>
                <a:cubicBezTo>
                  <a:pt x="20" y="3"/>
                  <a:pt x="20" y="3"/>
                  <a:pt x="20" y="3"/>
                </a:cubicBezTo>
                <a:cubicBezTo>
                  <a:pt x="24" y="1"/>
                  <a:pt x="24" y="1"/>
                  <a:pt x="24" y="1"/>
                </a:cubicBezTo>
                <a:cubicBezTo>
                  <a:pt x="24" y="0"/>
                  <a:pt x="24" y="0"/>
                  <a:pt x="24" y="0"/>
                </a:cubicBezTo>
                <a:cubicBezTo>
                  <a:pt x="17" y="2"/>
                  <a:pt x="17" y="2"/>
                  <a:pt x="17" y="2"/>
                </a:cubicBezTo>
                <a:cubicBezTo>
                  <a:pt x="13" y="4"/>
                  <a:pt x="13" y="4"/>
                  <a:pt x="13" y="4"/>
                </a:cubicBezTo>
                <a:cubicBezTo>
                  <a:pt x="11" y="9"/>
                  <a:pt x="11" y="9"/>
                  <a:pt x="11" y="9"/>
                </a:cubicBezTo>
                <a:cubicBezTo>
                  <a:pt x="9" y="10"/>
                  <a:pt x="9" y="10"/>
                  <a:pt x="9" y="10"/>
                </a:cubicBezTo>
                <a:cubicBezTo>
                  <a:pt x="6" y="13"/>
                  <a:pt x="6" y="13"/>
                  <a:pt x="6" y="13"/>
                </a:cubicBezTo>
                <a:cubicBezTo>
                  <a:pt x="3" y="16"/>
                  <a:pt x="3" y="16"/>
                  <a:pt x="3" y="16"/>
                </a:cubicBezTo>
                <a:cubicBezTo>
                  <a:pt x="4" y="18"/>
                  <a:pt x="4" y="18"/>
                  <a:pt x="4" y="18"/>
                </a:cubicBezTo>
                <a:cubicBezTo>
                  <a:pt x="5" y="23"/>
                  <a:pt x="5" y="23"/>
                  <a:pt x="5" y="23"/>
                </a:cubicBezTo>
                <a:cubicBezTo>
                  <a:pt x="5" y="26"/>
                  <a:pt x="5" y="26"/>
                  <a:pt x="5" y="26"/>
                </a:cubicBezTo>
                <a:cubicBezTo>
                  <a:pt x="6" y="30"/>
                  <a:pt x="6" y="30"/>
                  <a:pt x="6" y="30"/>
                </a:cubicBezTo>
                <a:cubicBezTo>
                  <a:pt x="2" y="33"/>
                  <a:pt x="2" y="33"/>
                  <a:pt x="2" y="33"/>
                </a:cubicBezTo>
                <a:cubicBezTo>
                  <a:pt x="0" y="35"/>
                  <a:pt x="0" y="35"/>
                  <a:pt x="0" y="35"/>
                </a:cubicBezTo>
                <a:cubicBezTo>
                  <a:pt x="8" y="38"/>
                  <a:pt x="8" y="38"/>
                  <a:pt x="8" y="38"/>
                </a:cubicBezTo>
                <a:cubicBezTo>
                  <a:pt x="12" y="41"/>
                  <a:pt x="12" y="41"/>
                  <a:pt x="12" y="41"/>
                </a:cubicBezTo>
              </a:path>
            </a:pathLst>
          </a:custGeom>
          <a:solidFill>
            <a:srgbClr val="00B050"/>
          </a:solidFill>
          <a:ln w="9525">
            <a:solidFill>
              <a:srgbClr val="FFFF00"/>
            </a:solidFill>
            <a:round/>
            <a:headEnd/>
            <a:tailEnd/>
          </a:ln>
        </p:spPr>
        <p:txBody>
          <a:bodyPr/>
          <a:lstStyle/>
          <a:p>
            <a:endParaRPr lang="ru-RU"/>
          </a:p>
        </p:txBody>
      </p:sp>
      <p:sp>
        <p:nvSpPr>
          <p:cNvPr id="18573" name="Freeform 1444"/>
          <p:cNvSpPr>
            <a:spLocks/>
          </p:cNvSpPr>
          <p:nvPr/>
        </p:nvSpPr>
        <p:spPr bwMode="auto">
          <a:xfrm>
            <a:off x="3140075" y="1997075"/>
            <a:ext cx="117475" cy="84138"/>
          </a:xfrm>
          <a:custGeom>
            <a:avLst/>
            <a:gdLst>
              <a:gd name="T0" fmla="*/ 0 w 150"/>
              <a:gd name="T1" fmla="*/ 2147483647 h 108"/>
              <a:gd name="T2" fmla="*/ 0 w 150"/>
              <a:gd name="T3" fmla="*/ 2147483647 h 108"/>
              <a:gd name="T4" fmla="*/ 2147483647 w 150"/>
              <a:gd name="T5" fmla="*/ 2147483647 h 108"/>
              <a:gd name="T6" fmla="*/ 2147483647 w 150"/>
              <a:gd name="T7" fmla="*/ 2147483647 h 108"/>
              <a:gd name="T8" fmla="*/ 2147483647 w 150"/>
              <a:gd name="T9" fmla="*/ 2147483647 h 108"/>
              <a:gd name="T10" fmla="*/ 2147483647 w 150"/>
              <a:gd name="T11" fmla="*/ 2147483647 h 108"/>
              <a:gd name="T12" fmla="*/ 2147483647 w 150"/>
              <a:gd name="T13" fmla="*/ 2147483647 h 108"/>
              <a:gd name="T14" fmla="*/ 2147483647 w 150"/>
              <a:gd name="T15" fmla="*/ 2147483647 h 108"/>
              <a:gd name="T16" fmla="*/ 2147483647 w 150"/>
              <a:gd name="T17" fmla="*/ 2147483647 h 108"/>
              <a:gd name="T18" fmla="*/ 2147483647 w 150"/>
              <a:gd name="T19" fmla="*/ 2147483647 h 108"/>
              <a:gd name="T20" fmla="*/ 2147483647 w 150"/>
              <a:gd name="T21" fmla="*/ 2147483647 h 108"/>
              <a:gd name="T22" fmla="*/ 2147483647 w 150"/>
              <a:gd name="T23" fmla="*/ 0 h 108"/>
              <a:gd name="T24" fmla="*/ 0 w 150"/>
              <a:gd name="T25" fmla="*/ 2147483647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
              <a:gd name="T40" fmla="*/ 0 h 108"/>
              <a:gd name="T41" fmla="*/ 150 w 150"/>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 h="108">
                <a:moveTo>
                  <a:pt x="0" y="42"/>
                </a:moveTo>
                <a:lnTo>
                  <a:pt x="0" y="42"/>
                </a:lnTo>
                <a:lnTo>
                  <a:pt x="30" y="60"/>
                </a:lnTo>
                <a:lnTo>
                  <a:pt x="48" y="78"/>
                </a:lnTo>
                <a:lnTo>
                  <a:pt x="72" y="78"/>
                </a:lnTo>
                <a:lnTo>
                  <a:pt x="84" y="96"/>
                </a:lnTo>
                <a:lnTo>
                  <a:pt x="90" y="90"/>
                </a:lnTo>
                <a:lnTo>
                  <a:pt x="84" y="96"/>
                </a:lnTo>
                <a:lnTo>
                  <a:pt x="96" y="108"/>
                </a:lnTo>
                <a:lnTo>
                  <a:pt x="108" y="42"/>
                </a:lnTo>
                <a:lnTo>
                  <a:pt x="102" y="12"/>
                </a:lnTo>
                <a:lnTo>
                  <a:pt x="150" y="0"/>
                </a:lnTo>
                <a:lnTo>
                  <a:pt x="0" y="42"/>
                </a:lnTo>
                <a:close/>
              </a:path>
            </a:pathLst>
          </a:custGeom>
          <a:solidFill>
            <a:srgbClr val="00B050"/>
          </a:solidFill>
          <a:ln w="9525">
            <a:solidFill>
              <a:srgbClr val="FFFF00"/>
            </a:solidFill>
            <a:round/>
            <a:headEnd/>
            <a:tailEnd/>
          </a:ln>
        </p:spPr>
        <p:txBody>
          <a:bodyPr/>
          <a:lstStyle/>
          <a:p>
            <a:endParaRPr lang="ru-RU"/>
          </a:p>
        </p:txBody>
      </p:sp>
      <p:sp>
        <p:nvSpPr>
          <p:cNvPr id="18574" name="Freeform 1445"/>
          <p:cNvSpPr>
            <a:spLocks/>
          </p:cNvSpPr>
          <p:nvPr/>
        </p:nvSpPr>
        <p:spPr bwMode="auto">
          <a:xfrm>
            <a:off x="3140075" y="1997075"/>
            <a:ext cx="117475" cy="84138"/>
          </a:xfrm>
          <a:custGeom>
            <a:avLst/>
            <a:gdLst>
              <a:gd name="T0" fmla="*/ 0 w 150"/>
              <a:gd name="T1" fmla="*/ 2147483647 h 108"/>
              <a:gd name="T2" fmla="*/ 0 w 150"/>
              <a:gd name="T3" fmla="*/ 2147483647 h 108"/>
              <a:gd name="T4" fmla="*/ 2147483647 w 150"/>
              <a:gd name="T5" fmla="*/ 2147483647 h 108"/>
              <a:gd name="T6" fmla="*/ 2147483647 w 150"/>
              <a:gd name="T7" fmla="*/ 2147483647 h 108"/>
              <a:gd name="T8" fmla="*/ 2147483647 w 150"/>
              <a:gd name="T9" fmla="*/ 2147483647 h 108"/>
              <a:gd name="T10" fmla="*/ 2147483647 w 150"/>
              <a:gd name="T11" fmla="*/ 2147483647 h 108"/>
              <a:gd name="T12" fmla="*/ 2147483647 w 150"/>
              <a:gd name="T13" fmla="*/ 2147483647 h 108"/>
              <a:gd name="T14" fmla="*/ 2147483647 w 150"/>
              <a:gd name="T15" fmla="*/ 2147483647 h 108"/>
              <a:gd name="T16" fmla="*/ 2147483647 w 150"/>
              <a:gd name="T17" fmla="*/ 2147483647 h 108"/>
              <a:gd name="T18" fmla="*/ 2147483647 w 150"/>
              <a:gd name="T19" fmla="*/ 2147483647 h 108"/>
              <a:gd name="T20" fmla="*/ 2147483647 w 150"/>
              <a:gd name="T21" fmla="*/ 2147483647 h 108"/>
              <a:gd name="T22" fmla="*/ 2147483647 w 150"/>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08"/>
              <a:gd name="T38" fmla="*/ 150 w 150"/>
              <a:gd name="T39" fmla="*/ 108 h 1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08">
                <a:moveTo>
                  <a:pt x="0" y="42"/>
                </a:moveTo>
                <a:lnTo>
                  <a:pt x="0" y="42"/>
                </a:lnTo>
                <a:lnTo>
                  <a:pt x="30" y="60"/>
                </a:lnTo>
                <a:lnTo>
                  <a:pt x="48" y="78"/>
                </a:lnTo>
                <a:lnTo>
                  <a:pt x="72" y="78"/>
                </a:lnTo>
                <a:lnTo>
                  <a:pt x="84" y="96"/>
                </a:lnTo>
                <a:lnTo>
                  <a:pt x="90" y="90"/>
                </a:lnTo>
                <a:lnTo>
                  <a:pt x="84" y="96"/>
                </a:lnTo>
                <a:lnTo>
                  <a:pt x="96" y="108"/>
                </a:lnTo>
                <a:lnTo>
                  <a:pt x="108" y="42"/>
                </a:lnTo>
                <a:lnTo>
                  <a:pt x="102" y="12"/>
                </a:lnTo>
                <a:lnTo>
                  <a:pt x="150" y="0"/>
                </a:lnTo>
              </a:path>
            </a:pathLst>
          </a:custGeom>
          <a:solidFill>
            <a:srgbClr val="00B050"/>
          </a:solidFill>
          <a:ln w="9525">
            <a:solidFill>
              <a:srgbClr val="FFFF00"/>
            </a:solidFill>
            <a:round/>
            <a:headEnd/>
            <a:tailEnd/>
          </a:ln>
        </p:spPr>
        <p:txBody>
          <a:bodyPr/>
          <a:lstStyle/>
          <a:p>
            <a:endParaRPr lang="ru-RU"/>
          </a:p>
        </p:txBody>
      </p:sp>
      <p:sp>
        <p:nvSpPr>
          <p:cNvPr id="18575" name="Freeform 1446"/>
          <p:cNvSpPr>
            <a:spLocks/>
          </p:cNvSpPr>
          <p:nvPr/>
        </p:nvSpPr>
        <p:spPr bwMode="auto">
          <a:xfrm>
            <a:off x="3346450" y="1893888"/>
            <a:ext cx="71438" cy="107950"/>
          </a:xfrm>
          <a:custGeom>
            <a:avLst/>
            <a:gdLst>
              <a:gd name="T0" fmla="*/ 2147483647 w 90"/>
              <a:gd name="T1" fmla="*/ 2147483647 h 138"/>
              <a:gd name="T2" fmla="*/ 2147483647 w 90"/>
              <a:gd name="T3" fmla="*/ 2147483647 h 138"/>
              <a:gd name="T4" fmla="*/ 2147483647 w 90"/>
              <a:gd name="T5" fmla="*/ 2147483647 h 138"/>
              <a:gd name="T6" fmla="*/ 2147483647 w 90"/>
              <a:gd name="T7" fmla="*/ 2147483647 h 138"/>
              <a:gd name="T8" fmla="*/ 2147483647 w 90"/>
              <a:gd name="T9" fmla="*/ 2147483647 h 138"/>
              <a:gd name="T10" fmla="*/ 2147483647 w 90"/>
              <a:gd name="T11" fmla="*/ 2147483647 h 138"/>
              <a:gd name="T12" fmla="*/ 2147483647 w 90"/>
              <a:gd name="T13" fmla="*/ 2147483647 h 138"/>
              <a:gd name="T14" fmla="*/ 2147483647 w 90"/>
              <a:gd name="T15" fmla="*/ 0 h 138"/>
              <a:gd name="T16" fmla="*/ 2147483647 w 90"/>
              <a:gd name="T17" fmla="*/ 2147483647 h 138"/>
              <a:gd name="T18" fmla="*/ 0 w 90"/>
              <a:gd name="T19" fmla="*/ 2147483647 h 138"/>
              <a:gd name="T20" fmla="*/ 2147483647 w 90"/>
              <a:gd name="T21" fmla="*/ 2147483647 h 138"/>
              <a:gd name="T22" fmla="*/ 2147483647 w 90"/>
              <a:gd name="T23" fmla="*/ 2147483647 h 138"/>
              <a:gd name="T24" fmla="*/ 2147483647 w 90"/>
              <a:gd name="T25" fmla="*/ 2147483647 h 138"/>
              <a:gd name="T26" fmla="*/ 2147483647 w 90"/>
              <a:gd name="T27" fmla="*/ 2147483647 h 138"/>
              <a:gd name="T28" fmla="*/ 2147483647 w 90"/>
              <a:gd name="T29" fmla="*/ 2147483647 h 138"/>
              <a:gd name="T30" fmla="*/ 2147483647 w 90"/>
              <a:gd name="T31" fmla="*/ 2147483647 h 138"/>
              <a:gd name="T32" fmla="*/ 2147483647 w 90"/>
              <a:gd name="T33" fmla="*/ 2147483647 h 138"/>
              <a:gd name="T34" fmla="*/ 2147483647 w 90"/>
              <a:gd name="T35" fmla="*/ 2147483647 h 1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
              <a:gd name="T55" fmla="*/ 0 h 138"/>
              <a:gd name="T56" fmla="*/ 90 w 90"/>
              <a:gd name="T57" fmla="*/ 138 h 1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 h="138">
                <a:moveTo>
                  <a:pt x="90" y="126"/>
                </a:moveTo>
                <a:lnTo>
                  <a:pt x="78" y="102"/>
                </a:lnTo>
                <a:lnTo>
                  <a:pt x="66" y="78"/>
                </a:lnTo>
                <a:lnTo>
                  <a:pt x="84" y="60"/>
                </a:lnTo>
                <a:lnTo>
                  <a:pt x="90" y="42"/>
                </a:lnTo>
                <a:lnTo>
                  <a:pt x="66" y="36"/>
                </a:lnTo>
                <a:lnTo>
                  <a:pt x="60" y="18"/>
                </a:lnTo>
                <a:lnTo>
                  <a:pt x="36" y="0"/>
                </a:lnTo>
                <a:lnTo>
                  <a:pt x="12" y="24"/>
                </a:lnTo>
                <a:lnTo>
                  <a:pt x="0" y="42"/>
                </a:lnTo>
                <a:lnTo>
                  <a:pt x="6" y="60"/>
                </a:lnTo>
                <a:lnTo>
                  <a:pt x="18" y="66"/>
                </a:lnTo>
                <a:lnTo>
                  <a:pt x="30" y="84"/>
                </a:lnTo>
                <a:lnTo>
                  <a:pt x="24" y="120"/>
                </a:lnTo>
                <a:lnTo>
                  <a:pt x="42" y="138"/>
                </a:lnTo>
                <a:lnTo>
                  <a:pt x="60" y="132"/>
                </a:lnTo>
                <a:lnTo>
                  <a:pt x="90" y="126"/>
                </a:lnTo>
                <a:close/>
              </a:path>
            </a:pathLst>
          </a:custGeom>
          <a:solidFill>
            <a:srgbClr val="00B050"/>
          </a:solidFill>
          <a:ln w="9525">
            <a:solidFill>
              <a:srgbClr val="FFFF00"/>
            </a:solidFill>
            <a:round/>
            <a:headEnd/>
            <a:tailEnd/>
          </a:ln>
        </p:spPr>
        <p:txBody>
          <a:bodyPr/>
          <a:lstStyle/>
          <a:p>
            <a:endParaRPr lang="ru-RU"/>
          </a:p>
        </p:txBody>
      </p:sp>
      <p:sp>
        <p:nvSpPr>
          <p:cNvPr id="18576" name="Freeform 1447"/>
          <p:cNvSpPr>
            <a:spLocks/>
          </p:cNvSpPr>
          <p:nvPr/>
        </p:nvSpPr>
        <p:spPr bwMode="auto">
          <a:xfrm>
            <a:off x="3346450" y="1893888"/>
            <a:ext cx="71438" cy="107950"/>
          </a:xfrm>
          <a:custGeom>
            <a:avLst/>
            <a:gdLst>
              <a:gd name="T0" fmla="*/ 2147483647 w 90"/>
              <a:gd name="T1" fmla="*/ 2147483647 h 138"/>
              <a:gd name="T2" fmla="*/ 2147483647 w 90"/>
              <a:gd name="T3" fmla="*/ 2147483647 h 138"/>
              <a:gd name="T4" fmla="*/ 2147483647 w 90"/>
              <a:gd name="T5" fmla="*/ 2147483647 h 138"/>
              <a:gd name="T6" fmla="*/ 2147483647 w 90"/>
              <a:gd name="T7" fmla="*/ 2147483647 h 138"/>
              <a:gd name="T8" fmla="*/ 2147483647 w 90"/>
              <a:gd name="T9" fmla="*/ 2147483647 h 138"/>
              <a:gd name="T10" fmla="*/ 2147483647 w 90"/>
              <a:gd name="T11" fmla="*/ 2147483647 h 138"/>
              <a:gd name="T12" fmla="*/ 2147483647 w 90"/>
              <a:gd name="T13" fmla="*/ 2147483647 h 138"/>
              <a:gd name="T14" fmla="*/ 2147483647 w 90"/>
              <a:gd name="T15" fmla="*/ 0 h 138"/>
              <a:gd name="T16" fmla="*/ 2147483647 w 90"/>
              <a:gd name="T17" fmla="*/ 2147483647 h 138"/>
              <a:gd name="T18" fmla="*/ 0 w 90"/>
              <a:gd name="T19" fmla="*/ 2147483647 h 138"/>
              <a:gd name="T20" fmla="*/ 2147483647 w 90"/>
              <a:gd name="T21" fmla="*/ 2147483647 h 138"/>
              <a:gd name="T22" fmla="*/ 2147483647 w 90"/>
              <a:gd name="T23" fmla="*/ 2147483647 h 138"/>
              <a:gd name="T24" fmla="*/ 2147483647 w 90"/>
              <a:gd name="T25" fmla="*/ 2147483647 h 138"/>
              <a:gd name="T26" fmla="*/ 2147483647 w 90"/>
              <a:gd name="T27" fmla="*/ 2147483647 h 138"/>
              <a:gd name="T28" fmla="*/ 2147483647 w 90"/>
              <a:gd name="T29" fmla="*/ 2147483647 h 138"/>
              <a:gd name="T30" fmla="*/ 2147483647 w 90"/>
              <a:gd name="T31" fmla="*/ 2147483647 h 138"/>
              <a:gd name="T32" fmla="*/ 2147483647 w 90"/>
              <a:gd name="T33" fmla="*/ 2147483647 h 138"/>
              <a:gd name="T34" fmla="*/ 2147483647 w 90"/>
              <a:gd name="T35" fmla="*/ 2147483647 h 1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
              <a:gd name="T55" fmla="*/ 0 h 138"/>
              <a:gd name="T56" fmla="*/ 90 w 90"/>
              <a:gd name="T57" fmla="*/ 138 h 1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 h="138">
                <a:moveTo>
                  <a:pt x="90" y="126"/>
                </a:moveTo>
                <a:lnTo>
                  <a:pt x="78" y="102"/>
                </a:lnTo>
                <a:lnTo>
                  <a:pt x="66" y="78"/>
                </a:lnTo>
                <a:lnTo>
                  <a:pt x="84" y="60"/>
                </a:lnTo>
                <a:lnTo>
                  <a:pt x="90" y="42"/>
                </a:lnTo>
                <a:lnTo>
                  <a:pt x="66" y="36"/>
                </a:lnTo>
                <a:lnTo>
                  <a:pt x="60" y="18"/>
                </a:lnTo>
                <a:lnTo>
                  <a:pt x="36" y="0"/>
                </a:lnTo>
                <a:lnTo>
                  <a:pt x="12" y="24"/>
                </a:lnTo>
                <a:lnTo>
                  <a:pt x="0" y="42"/>
                </a:lnTo>
                <a:lnTo>
                  <a:pt x="6" y="60"/>
                </a:lnTo>
                <a:lnTo>
                  <a:pt x="18" y="66"/>
                </a:lnTo>
                <a:lnTo>
                  <a:pt x="30" y="84"/>
                </a:lnTo>
                <a:lnTo>
                  <a:pt x="24" y="120"/>
                </a:lnTo>
                <a:lnTo>
                  <a:pt x="42" y="138"/>
                </a:lnTo>
                <a:lnTo>
                  <a:pt x="60" y="132"/>
                </a:lnTo>
                <a:lnTo>
                  <a:pt x="90" y="126"/>
                </a:lnTo>
              </a:path>
            </a:pathLst>
          </a:custGeom>
          <a:solidFill>
            <a:srgbClr val="00B050"/>
          </a:solidFill>
          <a:ln w="9525">
            <a:solidFill>
              <a:srgbClr val="FFFF00"/>
            </a:solidFill>
            <a:round/>
            <a:headEnd/>
            <a:tailEnd/>
          </a:ln>
        </p:spPr>
        <p:txBody>
          <a:bodyPr/>
          <a:lstStyle/>
          <a:p>
            <a:endParaRPr lang="ru-RU"/>
          </a:p>
        </p:txBody>
      </p:sp>
      <p:sp>
        <p:nvSpPr>
          <p:cNvPr id="18577" name="Freeform 1448"/>
          <p:cNvSpPr>
            <a:spLocks/>
          </p:cNvSpPr>
          <p:nvPr/>
        </p:nvSpPr>
        <p:spPr bwMode="auto">
          <a:xfrm>
            <a:off x="3451225" y="1936750"/>
            <a:ext cx="46038" cy="55563"/>
          </a:xfrm>
          <a:custGeom>
            <a:avLst/>
            <a:gdLst>
              <a:gd name="T0" fmla="*/ 2147483647 w 60"/>
              <a:gd name="T1" fmla="*/ 2147483647 h 72"/>
              <a:gd name="T2" fmla="*/ 2147483647 w 60"/>
              <a:gd name="T3" fmla="*/ 2147483647 h 72"/>
              <a:gd name="T4" fmla="*/ 2147483647 w 60"/>
              <a:gd name="T5" fmla="*/ 2147483647 h 72"/>
              <a:gd name="T6" fmla="*/ 2147483647 w 60"/>
              <a:gd name="T7" fmla="*/ 2147483647 h 72"/>
              <a:gd name="T8" fmla="*/ 2147483647 w 60"/>
              <a:gd name="T9" fmla="*/ 2147483647 h 72"/>
              <a:gd name="T10" fmla="*/ 2147483647 w 60"/>
              <a:gd name="T11" fmla="*/ 0 h 72"/>
              <a:gd name="T12" fmla="*/ 2147483647 w 60"/>
              <a:gd name="T13" fmla="*/ 0 h 72"/>
              <a:gd name="T14" fmla="*/ 0 w 60"/>
              <a:gd name="T15" fmla="*/ 2147483647 h 72"/>
              <a:gd name="T16" fmla="*/ 2147483647 w 60"/>
              <a:gd name="T17" fmla="*/ 2147483647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72"/>
              <a:gd name="T29" fmla="*/ 60 w 60"/>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72">
                <a:moveTo>
                  <a:pt x="6" y="42"/>
                </a:moveTo>
                <a:lnTo>
                  <a:pt x="6" y="66"/>
                </a:lnTo>
                <a:lnTo>
                  <a:pt x="12" y="72"/>
                </a:lnTo>
                <a:lnTo>
                  <a:pt x="36" y="60"/>
                </a:lnTo>
                <a:lnTo>
                  <a:pt x="60" y="24"/>
                </a:lnTo>
                <a:lnTo>
                  <a:pt x="18" y="0"/>
                </a:lnTo>
                <a:lnTo>
                  <a:pt x="6" y="0"/>
                </a:lnTo>
                <a:lnTo>
                  <a:pt x="0" y="18"/>
                </a:lnTo>
                <a:lnTo>
                  <a:pt x="6" y="42"/>
                </a:lnTo>
                <a:close/>
              </a:path>
            </a:pathLst>
          </a:custGeom>
          <a:solidFill>
            <a:srgbClr val="00B050"/>
          </a:solidFill>
          <a:ln w="9525">
            <a:solidFill>
              <a:srgbClr val="FFFF00"/>
            </a:solidFill>
            <a:round/>
            <a:headEnd/>
            <a:tailEnd/>
          </a:ln>
        </p:spPr>
        <p:txBody>
          <a:bodyPr/>
          <a:lstStyle/>
          <a:p>
            <a:endParaRPr lang="ru-RU"/>
          </a:p>
        </p:txBody>
      </p:sp>
      <p:sp>
        <p:nvSpPr>
          <p:cNvPr id="18578" name="Freeform 1449"/>
          <p:cNvSpPr>
            <a:spLocks/>
          </p:cNvSpPr>
          <p:nvPr/>
        </p:nvSpPr>
        <p:spPr bwMode="auto">
          <a:xfrm>
            <a:off x="3168650" y="2354263"/>
            <a:ext cx="290513" cy="603250"/>
          </a:xfrm>
          <a:custGeom>
            <a:avLst/>
            <a:gdLst>
              <a:gd name="T0" fmla="*/ 2147483647 w 62"/>
              <a:gd name="T1" fmla="*/ 2147483647 h 129"/>
              <a:gd name="T2" fmla="*/ 2147483647 w 62"/>
              <a:gd name="T3" fmla="*/ 2147483647 h 129"/>
              <a:gd name="T4" fmla="*/ 2147483647 w 62"/>
              <a:gd name="T5" fmla="*/ 2147483647 h 129"/>
              <a:gd name="T6" fmla="*/ 2147483647 w 62"/>
              <a:gd name="T7" fmla="*/ 2147483647 h 129"/>
              <a:gd name="T8" fmla="*/ 2147483647 w 62"/>
              <a:gd name="T9" fmla="*/ 2147483647 h 129"/>
              <a:gd name="T10" fmla="*/ 2147483647 w 62"/>
              <a:gd name="T11" fmla="*/ 2147483647 h 129"/>
              <a:gd name="T12" fmla="*/ 2147483647 w 62"/>
              <a:gd name="T13" fmla="*/ 2147483647 h 129"/>
              <a:gd name="T14" fmla="*/ 2147483647 w 62"/>
              <a:gd name="T15" fmla="*/ 2147483647 h 129"/>
              <a:gd name="T16" fmla="*/ 2147483647 w 62"/>
              <a:gd name="T17" fmla="*/ 2147483647 h 129"/>
              <a:gd name="T18" fmla="*/ 2147483647 w 62"/>
              <a:gd name="T19" fmla="*/ 2147483647 h 129"/>
              <a:gd name="T20" fmla="*/ 2147483647 w 62"/>
              <a:gd name="T21" fmla="*/ 2147483647 h 129"/>
              <a:gd name="T22" fmla="*/ 2147483647 w 62"/>
              <a:gd name="T23" fmla="*/ 2147483647 h 129"/>
              <a:gd name="T24" fmla="*/ 2147483647 w 62"/>
              <a:gd name="T25" fmla="*/ 2147483647 h 129"/>
              <a:gd name="T26" fmla="*/ 2147483647 w 62"/>
              <a:gd name="T27" fmla="*/ 2147483647 h 129"/>
              <a:gd name="T28" fmla="*/ 2147483647 w 62"/>
              <a:gd name="T29" fmla="*/ 2147483647 h 129"/>
              <a:gd name="T30" fmla="*/ 2147483647 w 62"/>
              <a:gd name="T31" fmla="*/ 0 h 129"/>
              <a:gd name="T32" fmla="*/ 2147483647 w 62"/>
              <a:gd name="T33" fmla="*/ 0 h 129"/>
              <a:gd name="T34" fmla="*/ 2147483647 w 62"/>
              <a:gd name="T35" fmla="*/ 2147483647 h 129"/>
              <a:gd name="T36" fmla="*/ 2147483647 w 62"/>
              <a:gd name="T37" fmla="*/ 2147483647 h 129"/>
              <a:gd name="T38" fmla="*/ 2147483647 w 62"/>
              <a:gd name="T39" fmla="*/ 2147483647 h 129"/>
              <a:gd name="T40" fmla="*/ 2147483647 w 62"/>
              <a:gd name="T41" fmla="*/ 2147483647 h 129"/>
              <a:gd name="T42" fmla="*/ 2147483647 w 62"/>
              <a:gd name="T43" fmla="*/ 2147483647 h 129"/>
              <a:gd name="T44" fmla="*/ 2147483647 w 62"/>
              <a:gd name="T45" fmla="*/ 2147483647 h 129"/>
              <a:gd name="T46" fmla="*/ 2147483647 w 62"/>
              <a:gd name="T47" fmla="*/ 2147483647 h 129"/>
              <a:gd name="T48" fmla="*/ 2147483647 w 62"/>
              <a:gd name="T49" fmla="*/ 2147483647 h 129"/>
              <a:gd name="T50" fmla="*/ 2147483647 w 62"/>
              <a:gd name="T51" fmla="*/ 2147483647 h 129"/>
              <a:gd name="T52" fmla="*/ 2147483647 w 62"/>
              <a:gd name="T53" fmla="*/ 2147483647 h 129"/>
              <a:gd name="T54" fmla="*/ 2147483647 w 62"/>
              <a:gd name="T55" fmla="*/ 2147483647 h 129"/>
              <a:gd name="T56" fmla="*/ 2147483647 w 62"/>
              <a:gd name="T57" fmla="*/ 2147483647 h 129"/>
              <a:gd name="T58" fmla="*/ 2147483647 w 62"/>
              <a:gd name="T59" fmla="*/ 2147483647 h 129"/>
              <a:gd name="T60" fmla="*/ 2147483647 w 62"/>
              <a:gd name="T61" fmla="*/ 2147483647 h 129"/>
              <a:gd name="T62" fmla="*/ 2147483647 w 62"/>
              <a:gd name="T63" fmla="*/ 2147483647 h 129"/>
              <a:gd name="T64" fmla="*/ 2147483647 w 62"/>
              <a:gd name="T65" fmla="*/ 2147483647 h 129"/>
              <a:gd name="T66" fmla="*/ 2147483647 w 62"/>
              <a:gd name="T67" fmla="*/ 2147483647 h 129"/>
              <a:gd name="T68" fmla="*/ 2147483647 w 62"/>
              <a:gd name="T69" fmla="*/ 2147483647 h 129"/>
              <a:gd name="T70" fmla="*/ 0 w 62"/>
              <a:gd name="T71" fmla="*/ 2147483647 h 129"/>
              <a:gd name="T72" fmla="*/ 2147483647 w 62"/>
              <a:gd name="T73" fmla="*/ 2147483647 h 129"/>
              <a:gd name="T74" fmla="*/ 2147483647 w 62"/>
              <a:gd name="T75" fmla="*/ 2147483647 h 129"/>
              <a:gd name="T76" fmla="*/ 2147483647 w 62"/>
              <a:gd name="T77" fmla="*/ 2147483647 h 129"/>
              <a:gd name="T78" fmla="*/ 2147483647 w 62"/>
              <a:gd name="T79" fmla="*/ 2147483647 h 129"/>
              <a:gd name="T80" fmla="*/ 2147483647 w 62"/>
              <a:gd name="T81" fmla="*/ 2147483647 h 129"/>
              <a:gd name="T82" fmla="*/ 2147483647 w 62"/>
              <a:gd name="T83" fmla="*/ 2147483647 h 129"/>
              <a:gd name="T84" fmla="*/ 2147483647 w 62"/>
              <a:gd name="T85" fmla="*/ 2147483647 h 129"/>
              <a:gd name="T86" fmla="*/ 2147483647 w 62"/>
              <a:gd name="T87" fmla="*/ 2147483647 h 129"/>
              <a:gd name="T88" fmla="*/ 2147483647 w 62"/>
              <a:gd name="T89" fmla="*/ 2147483647 h 129"/>
              <a:gd name="T90" fmla="*/ 2147483647 w 62"/>
              <a:gd name="T91" fmla="*/ 2147483647 h 129"/>
              <a:gd name="T92" fmla="*/ 2147483647 w 62"/>
              <a:gd name="T93" fmla="*/ 2147483647 h 129"/>
              <a:gd name="T94" fmla="*/ 2147483647 w 62"/>
              <a:gd name="T95" fmla="*/ 2147483647 h 129"/>
              <a:gd name="T96" fmla="*/ 2147483647 w 62"/>
              <a:gd name="T97" fmla="*/ 2147483647 h 129"/>
              <a:gd name="T98" fmla="*/ 2147483647 w 62"/>
              <a:gd name="T99" fmla="*/ 2147483647 h 129"/>
              <a:gd name="T100" fmla="*/ 2147483647 w 62"/>
              <a:gd name="T101" fmla="*/ 2147483647 h 129"/>
              <a:gd name="T102" fmla="*/ 2147483647 w 62"/>
              <a:gd name="T103" fmla="*/ 2147483647 h 129"/>
              <a:gd name="T104" fmla="*/ 2147483647 w 62"/>
              <a:gd name="T105" fmla="*/ 2147483647 h 129"/>
              <a:gd name="T106" fmla="*/ 2147483647 w 62"/>
              <a:gd name="T107" fmla="*/ 2147483647 h 129"/>
              <a:gd name="T108" fmla="*/ 2147483647 w 62"/>
              <a:gd name="T109" fmla="*/ 2147483647 h 129"/>
              <a:gd name="T110" fmla="*/ 2147483647 w 62"/>
              <a:gd name="T111" fmla="*/ 2147483647 h 129"/>
              <a:gd name="T112" fmla="*/ 2147483647 w 62"/>
              <a:gd name="T113" fmla="*/ 2147483647 h 129"/>
              <a:gd name="T114" fmla="*/ 2147483647 w 62"/>
              <a:gd name="T115" fmla="*/ 2147483647 h 129"/>
              <a:gd name="T116" fmla="*/ 2147483647 w 62"/>
              <a:gd name="T117" fmla="*/ 2147483647 h 129"/>
              <a:gd name="T118" fmla="*/ 2147483647 w 62"/>
              <a:gd name="T119" fmla="*/ 2147483647 h 129"/>
              <a:gd name="T120" fmla="*/ 2147483647 w 62"/>
              <a:gd name="T121" fmla="*/ 2147483647 h 129"/>
              <a:gd name="T122" fmla="*/ 2147483647 w 62"/>
              <a:gd name="T123" fmla="*/ 2147483647 h 129"/>
              <a:gd name="T124" fmla="*/ 2147483647 w 62"/>
              <a:gd name="T125" fmla="*/ 2147483647 h 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2"/>
              <a:gd name="T190" fmla="*/ 0 h 129"/>
              <a:gd name="T191" fmla="*/ 62 w 62"/>
              <a:gd name="T192" fmla="*/ 129 h 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2" h="129">
                <a:moveTo>
                  <a:pt x="47" y="37"/>
                </a:moveTo>
                <a:cubicBezTo>
                  <a:pt x="48" y="32"/>
                  <a:pt x="48" y="32"/>
                  <a:pt x="48" y="32"/>
                </a:cubicBezTo>
                <a:cubicBezTo>
                  <a:pt x="50" y="29"/>
                  <a:pt x="50" y="29"/>
                  <a:pt x="50" y="29"/>
                </a:cubicBezTo>
                <a:cubicBezTo>
                  <a:pt x="50" y="29"/>
                  <a:pt x="50" y="29"/>
                  <a:pt x="50" y="29"/>
                </a:cubicBezTo>
                <a:cubicBezTo>
                  <a:pt x="57" y="22"/>
                  <a:pt x="57" y="22"/>
                  <a:pt x="57" y="22"/>
                </a:cubicBezTo>
                <a:cubicBezTo>
                  <a:pt x="60" y="20"/>
                  <a:pt x="60" y="20"/>
                  <a:pt x="60" y="20"/>
                </a:cubicBezTo>
                <a:cubicBezTo>
                  <a:pt x="62" y="14"/>
                  <a:pt x="62" y="14"/>
                  <a:pt x="62" y="14"/>
                </a:cubicBezTo>
                <a:cubicBezTo>
                  <a:pt x="61" y="13"/>
                  <a:pt x="61" y="13"/>
                  <a:pt x="61" y="13"/>
                </a:cubicBezTo>
                <a:cubicBezTo>
                  <a:pt x="58" y="15"/>
                  <a:pt x="58" y="15"/>
                  <a:pt x="58" y="15"/>
                </a:cubicBezTo>
                <a:cubicBezTo>
                  <a:pt x="52" y="18"/>
                  <a:pt x="52" y="18"/>
                  <a:pt x="52" y="18"/>
                </a:cubicBezTo>
                <a:cubicBezTo>
                  <a:pt x="47" y="17"/>
                  <a:pt x="47" y="17"/>
                  <a:pt x="47" y="17"/>
                </a:cubicBezTo>
                <a:cubicBezTo>
                  <a:pt x="48" y="10"/>
                  <a:pt x="48" y="10"/>
                  <a:pt x="48" y="10"/>
                </a:cubicBezTo>
                <a:cubicBezTo>
                  <a:pt x="45" y="8"/>
                  <a:pt x="45" y="8"/>
                  <a:pt x="45" y="8"/>
                </a:cubicBezTo>
                <a:cubicBezTo>
                  <a:pt x="39" y="6"/>
                  <a:pt x="39" y="6"/>
                  <a:pt x="39" y="6"/>
                </a:cubicBezTo>
                <a:cubicBezTo>
                  <a:pt x="36" y="4"/>
                  <a:pt x="36" y="4"/>
                  <a:pt x="36" y="4"/>
                </a:cubicBezTo>
                <a:cubicBezTo>
                  <a:pt x="33" y="0"/>
                  <a:pt x="33" y="0"/>
                  <a:pt x="33" y="0"/>
                </a:cubicBezTo>
                <a:cubicBezTo>
                  <a:pt x="33" y="0"/>
                  <a:pt x="33" y="0"/>
                  <a:pt x="33" y="0"/>
                </a:cubicBezTo>
                <a:cubicBezTo>
                  <a:pt x="29" y="1"/>
                  <a:pt x="29" y="1"/>
                  <a:pt x="29" y="1"/>
                </a:cubicBezTo>
                <a:cubicBezTo>
                  <a:pt x="28" y="2"/>
                  <a:pt x="28" y="2"/>
                  <a:pt x="28" y="2"/>
                </a:cubicBezTo>
                <a:cubicBezTo>
                  <a:pt x="23" y="1"/>
                  <a:pt x="23" y="1"/>
                  <a:pt x="23" y="1"/>
                </a:cubicBezTo>
                <a:cubicBezTo>
                  <a:pt x="21" y="1"/>
                  <a:pt x="21" y="1"/>
                  <a:pt x="21" y="1"/>
                </a:cubicBezTo>
                <a:cubicBezTo>
                  <a:pt x="19" y="2"/>
                  <a:pt x="19" y="2"/>
                  <a:pt x="19" y="2"/>
                </a:cubicBezTo>
                <a:cubicBezTo>
                  <a:pt x="20" y="3"/>
                  <a:pt x="20" y="3"/>
                  <a:pt x="20" y="3"/>
                </a:cubicBezTo>
                <a:cubicBezTo>
                  <a:pt x="19" y="7"/>
                  <a:pt x="19" y="7"/>
                  <a:pt x="19" y="7"/>
                </a:cubicBezTo>
                <a:cubicBezTo>
                  <a:pt x="16" y="10"/>
                  <a:pt x="16" y="10"/>
                  <a:pt x="16" y="10"/>
                </a:cubicBezTo>
                <a:cubicBezTo>
                  <a:pt x="16" y="16"/>
                  <a:pt x="16" y="16"/>
                  <a:pt x="16" y="16"/>
                </a:cubicBezTo>
                <a:cubicBezTo>
                  <a:pt x="14" y="20"/>
                  <a:pt x="14" y="20"/>
                  <a:pt x="14" y="20"/>
                </a:cubicBezTo>
                <a:cubicBezTo>
                  <a:pt x="11" y="33"/>
                  <a:pt x="11" y="33"/>
                  <a:pt x="11" y="33"/>
                </a:cubicBezTo>
                <a:cubicBezTo>
                  <a:pt x="12" y="43"/>
                  <a:pt x="12" y="43"/>
                  <a:pt x="12" y="43"/>
                </a:cubicBezTo>
                <a:cubicBezTo>
                  <a:pt x="6" y="56"/>
                  <a:pt x="6" y="56"/>
                  <a:pt x="6" y="56"/>
                </a:cubicBezTo>
                <a:cubicBezTo>
                  <a:pt x="5" y="70"/>
                  <a:pt x="5" y="70"/>
                  <a:pt x="5" y="70"/>
                </a:cubicBezTo>
                <a:cubicBezTo>
                  <a:pt x="5" y="77"/>
                  <a:pt x="5" y="77"/>
                  <a:pt x="5" y="77"/>
                </a:cubicBezTo>
                <a:cubicBezTo>
                  <a:pt x="4" y="84"/>
                  <a:pt x="4" y="84"/>
                  <a:pt x="4" y="84"/>
                </a:cubicBezTo>
                <a:cubicBezTo>
                  <a:pt x="6" y="88"/>
                  <a:pt x="6" y="88"/>
                  <a:pt x="6" y="88"/>
                </a:cubicBezTo>
                <a:cubicBezTo>
                  <a:pt x="3" y="104"/>
                  <a:pt x="3" y="104"/>
                  <a:pt x="3" y="104"/>
                </a:cubicBezTo>
                <a:cubicBezTo>
                  <a:pt x="0" y="111"/>
                  <a:pt x="0" y="111"/>
                  <a:pt x="0" y="111"/>
                </a:cubicBezTo>
                <a:cubicBezTo>
                  <a:pt x="1" y="116"/>
                  <a:pt x="1" y="116"/>
                  <a:pt x="1" y="116"/>
                </a:cubicBezTo>
                <a:cubicBezTo>
                  <a:pt x="4" y="122"/>
                  <a:pt x="4" y="122"/>
                  <a:pt x="4" y="122"/>
                </a:cubicBezTo>
                <a:cubicBezTo>
                  <a:pt x="20" y="129"/>
                  <a:pt x="20" y="129"/>
                  <a:pt x="20" y="129"/>
                </a:cubicBezTo>
                <a:cubicBezTo>
                  <a:pt x="16" y="125"/>
                  <a:pt x="16" y="125"/>
                  <a:pt x="16" y="125"/>
                </a:cubicBezTo>
                <a:cubicBezTo>
                  <a:pt x="14" y="118"/>
                  <a:pt x="14" y="118"/>
                  <a:pt x="14" y="118"/>
                </a:cubicBezTo>
                <a:cubicBezTo>
                  <a:pt x="16" y="113"/>
                  <a:pt x="16" y="113"/>
                  <a:pt x="16" y="113"/>
                </a:cubicBezTo>
                <a:cubicBezTo>
                  <a:pt x="19" y="107"/>
                  <a:pt x="19" y="107"/>
                  <a:pt x="19" y="107"/>
                </a:cubicBezTo>
                <a:cubicBezTo>
                  <a:pt x="22" y="104"/>
                  <a:pt x="22" y="104"/>
                  <a:pt x="22" y="104"/>
                </a:cubicBezTo>
                <a:cubicBezTo>
                  <a:pt x="24" y="99"/>
                  <a:pt x="24" y="99"/>
                  <a:pt x="24" y="99"/>
                </a:cubicBezTo>
                <a:cubicBezTo>
                  <a:pt x="21" y="97"/>
                  <a:pt x="21" y="97"/>
                  <a:pt x="21" y="97"/>
                </a:cubicBezTo>
                <a:cubicBezTo>
                  <a:pt x="19" y="93"/>
                  <a:pt x="19" y="93"/>
                  <a:pt x="19" y="93"/>
                </a:cubicBezTo>
                <a:cubicBezTo>
                  <a:pt x="24" y="87"/>
                  <a:pt x="24" y="87"/>
                  <a:pt x="24" y="87"/>
                </a:cubicBezTo>
                <a:cubicBezTo>
                  <a:pt x="27" y="83"/>
                  <a:pt x="27" y="83"/>
                  <a:pt x="27" y="83"/>
                </a:cubicBezTo>
                <a:cubicBezTo>
                  <a:pt x="27" y="83"/>
                  <a:pt x="28" y="81"/>
                  <a:pt x="30" y="77"/>
                </a:cubicBezTo>
                <a:cubicBezTo>
                  <a:pt x="33" y="73"/>
                  <a:pt x="28" y="74"/>
                  <a:pt x="28" y="74"/>
                </a:cubicBezTo>
                <a:cubicBezTo>
                  <a:pt x="28" y="72"/>
                  <a:pt x="28" y="72"/>
                  <a:pt x="28" y="72"/>
                </a:cubicBezTo>
                <a:cubicBezTo>
                  <a:pt x="34" y="70"/>
                  <a:pt x="34" y="70"/>
                  <a:pt x="34" y="70"/>
                </a:cubicBezTo>
                <a:cubicBezTo>
                  <a:pt x="36" y="66"/>
                  <a:pt x="36" y="66"/>
                  <a:pt x="36" y="66"/>
                </a:cubicBezTo>
                <a:cubicBezTo>
                  <a:pt x="37" y="62"/>
                  <a:pt x="37" y="62"/>
                  <a:pt x="37" y="62"/>
                </a:cubicBezTo>
                <a:cubicBezTo>
                  <a:pt x="37" y="62"/>
                  <a:pt x="42" y="60"/>
                  <a:pt x="47" y="59"/>
                </a:cubicBezTo>
                <a:cubicBezTo>
                  <a:pt x="52" y="58"/>
                  <a:pt x="51" y="56"/>
                  <a:pt x="51" y="56"/>
                </a:cubicBezTo>
                <a:cubicBezTo>
                  <a:pt x="53" y="51"/>
                  <a:pt x="53" y="51"/>
                  <a:pt x="53" y="51"/>
                </a:cubicBezTo>
                <a:cubicBezTo>
                  <a:pt x="51" y="47"/>
                  <a:pt x="51" y="47"/>
                  <a:pt x="51" y="47"/>
                </a:cubicBezTo>
                <a:cubicBezTo>
                  <a:pt x="48" y="44"/>
                  <a:pt x="48" y="44"/>
                  <a:pt x="48" y="44"/>
                </a:cubicBezTo>
                <a:cubicBezTo>
                  <a:pt x="51" y="45"/>
                  <a:pt x="51" y="45"/>
                  <a:pt x="51" y="45"/>
                </a:cubicBezTo>
                <a:cubicBezTo>
                  <a:pt x="47" y="42"/>
                  <a:pt x="47" y="42"/>
                  <a:pt x="47" y="42"/>
                </a:cubicBezTo>
                <a:lnTo>
                  <a:pt x="47" y="37"/>
                </a:lnTo>
                <a:close/>
              </a:path>
            </a:pathLst>
          </a:custGeom>
          <a:solidFill>
            <a:srgbClr val="00B050"/>
          </a:solidFill>
          <a:ln w="9525">
            <a:solidFill>
              <a:srgbClr val="FFFF00"/>
            </a:solidFill>
            <a:round/>
            <a:headEnd/>
            <a:tailEnd/>
          </a:ln>
        </p:spPr>
        <p:txBody>
          <a:bodyPr/>
          <a:lstStyle/>
          <a:p>
            <a:endParaRPr lang="ru-RU"/>
          </a:p>
        </p:txBody>
      </p:sp>
      <p:sp>
        <p:nvSpPr>
          <p:cNvPr id="18579" name="Freeform 1450"/>
          <p:cNvSpPr>
            <a:spLocks/>
          </p:cNvSpPr>
          <p:nvPr/>
        </p:nvSpPr>
        <p:spPr bwMode="auto">
          <a:xfrm>
            <a:off x="3322638" y="2314575"/>
            <a:ext cx="133350" cy="123825"/>
          </a:xfrm>
          <a:custGeom>
            <a:avLst/>
            <a:gdLst>
              <a:gd name="T0" fmla="*/ 2147483647 w 168"/>
              <a:gd name="T1" fmla="*/ 0 h 156"/>
              <a:gd name="T2" fmla="*/ 0 w 168"/>
              <a:gd name="T3" fmla="*/ 2147483647 h 156"/>
              <a:gd name="T4" fmla="*/ 0 w 168"/>
              <a:gd name="T5" fmla="*/ 2147483647 h 156"/>
              <a:gd name="T6" fmla="*/ 2147483647 w 168"/>
              <a:gd name="T7" fmla="*/ 2147483647 h 156"/>
              <a:gd name="T8" fmla="*/ 2147483647 w 168"/>
              <a:gd name="T9" fmla="*/ 2147483647 h 156"/>
              <a:gd name="T10" fmla="*/ 2147483647 w 168"/>
              <a:gd name="T11" fmla="*/ 2147483647 h 156"/>
              <a:gd name="T12" fmla="*/ 2147483647 w 168"/>
              <a:gd name="T13" fmla="*/ 2147483647 h 156"/>
              <a:gd name="T14" fmla="*/ 2147483647 w 168"/>
              <a:gd name="T15" fmla="*/ 2147483647 h 156"/>
              <a:gd name="T16" fmla="*/ 2147483647 w 168"/>
              <a:gd name="T17" fmla="*/ 2147483647 h 156"/>
              <a:gd name="T18" fmla="*/ 2147483647 w 168"/>
              <a:gd name="T19" fmla="*/ 2147483647 h 156"/>
              <a:gd name="T20" fmla="*/ 2147483647 w 168"/>
              <a:gd name="T21" fmla="*/ 2147483647 h 156"/>
              <a:gd name="T22" fmla="*/ 2147483647 w 168"/>
              <a:gd name="T23" fmla="*/ 2147483647 h 156"/>
              <a:gd name="T24" fmla="*/ 2147483647 w 168"/>
              <a:gd name="T25" fmla="*/ 2147483647 h 156"/>
              <a:gd name="T26" fmla="*/ 2147483647 w 168"/>
              <a:gd name="T27" fmla="*/ 2147483647 h 156"/>
              <a:gd name="T28" fmla="*/ 2147483647 w 168"/>
              <a:gd name="T29" fmla="*/ 2147483647 h 156"/>
              <a:gd name="T30" fmla="*/ 2147483647 w 168"/>
              <a:gd name="T31" fmla="*/ 2147483647 h 156"/>
              <a:gd name="T32" fmla="*/ 2147483647 w 168"/>
              <a:gd name="T33" fmla="*/ 2147483647 h 156"/>
              <a:gd name="T34" fmla="*/ 2147483647 w 168"/>
              <a:gd name="T35" fmla="*/ 2147483647 h 156"/>
              <a:gd name="T36" fmla="*/ 2147483647 w 168"/>
              <a:gd name="T37" fmla="*/ 0 h 156"/>
              <a:gd name="T38" fmla="*/ 2147483647 w 168"/>
              <a:gd name="T39" fmla="*/ 0 h 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8"/>
              <a:gd name="T61" fmla="*/ 0 h 156"/>
              <a:gd name="T62" fmla="*/ 168 w 168"/>
              <a:gd name="T63" fmla="*/ 156 h 1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8" h="156">
                <a:moveTo>
                  <a:pt x="48" y="0"/>
                </a:moveTo>
                <a:lnTo>
                  <a:pt x="0" y="36"/>
                </a:lnTo>
                <a:lnTo>
                  <a:pt x="0" y="48"/>
                </a:lnTo>
                <a:lnTo>
                  <a:pt x="18" y="72"/>
                </a:lnTo>
                <a:lnTo>
                  <a:pt x="36" y="84"/>
                </a:lnTo>
                <a:lnTo>
                  <a:pt x="72" y="96"/>
                </a:lnTo>
                <a:lnTo>
                  <a:pt x="90" y="108"/>
                </a:lnTo>
                <a:lnTo>
                  <a:pt x="84" y="150"/>
                </a:lnTo>
                <a:lnTo>
                  <a:pt x="114" y="156"/>
                </a:lnTo>
                <a:lnTo>
                  <a:pt x="150" y="138"/>
                </a:lnTo>
                <a:lnTo>
                  <a:pt x="168" y="126"/>
                </a:lnTo>
                <a:lnTo>
                  <a:pt x="162" y="114"/>
                </a:lnTo>
                <a:lnTo>
                  <a:pt x="162" y="90"/>
                </a:lnTo>
                <a:lnTo>
                  <a:pt x="144" y="84"/>
                </a:lnTo>
                <a:lnTo>
                  <a:pt x="120" y="54"/>
                </a:lnTo>
                <a:lnTo>
                  <a:pt x="108" y="42"/>
                </a:lnTo>
                <a:lnTo>
                  <a:pt x="90" y="12"/>
                </a:lnTo>
                <a:lnTo>
                  <a:pt x="90" y="6"/>
                </a:lnTo>
                <a:lnTo>
                  <a:pt x="78" y="0"/>
                </a:lnTo>
                <a:lnTo>
                  <a:pt x="48" y="0"/>
                </a:lnTo>
                <a:close/>
              </a:path>
            </a:pathLst>
          </a:custGeom>
          <a:solidFill>
            <a:srgbClr val="00B050"/>
          </a:solidFill>
          <a:ln w="9525">
            <a:solidFill>
              <a:srgbClr val="FFFF00"/>
            </a:solidFill>
            <a:round/>
            <a:headEnd/>
            <a:tailEnd/>
          </a:ln>
        </p:spPr>
        <p:txBody>
          <a:bodyPr/>
          <a:lstStyle/>
          <a:p>
            <a:endParaRPr lang="ru-RU"/>
          </a:p>
        </p:txBody>
      </p:sp>
      <p:sp>
        <p:nvSpPr>
          <p:cNvPr id="18580" name="Freeform 1451"/>
          <p:cNvSpPr>
            <a:spLocks/>
          </p:cNvSpPr>
          <p:nvPr/>
        </p:nvSpPr>
        <p:spPr bwMode="auto">
          <a:xfrm>
            <a:off x="3390900" y="2489200"/>
            <a:ext cx="79375" cy="88900"/>
          </a:xfrm>
          <a:custGeom>
            <a:avLst/>
            <a:gdLst>
              <a:gd name="T0" fmla="*/ 2147483647 w 102"/>
              <a:gd name="T1" fmla="*/ 2147483647 h 114"/>
              <a:gd name="T2" fmla="*/ 2147483647 w 102"/>
              <a:gd name="T3" fmla="*/ 2147483647 h 114"/>
              <a:gd name="T4" fmla="*/ 2147483647 w 102"/>
              <a:gd name="T5" fmla="*/ 0 h 114"/>
              <a:gd name="T6" fmla="*/ 2147483647 w 102"/>
              <a:gd name="T7" fmla="*/ 2147483647 h 114"/>
              <a:gd name="T8" fmla="*/ 0 w 102"/>
              <a:gd name="T9" fmla="*/ 2147483647 h 114"/>
              <a:gd name="T10" fmla="*/ 0 w 102"/>
              <a:gd name="T11" fmla="*/ 2147483647 h 114"/>
              <a:gd name="T12" fmla="*/ 2147483647 w 102"/>
              <a:gd name="T13" fmla="*/ 2147483647 h 114"/>
              <a:gd name="T14" fmla="*/ 2147483647 w 102"/>
              <a:gd name="T15" fmla="*/ 2147483647 h 114"/>
              <a:gd name="T16" fmla="*/ 2147483647 w 102"/>
              <a:gd name="T17" fmla="*/ 2147483647 h 114"/>
              <a:gd name="T18" fmla="*/ 2147483647 w 102"/>
              <a:gd name="T19" fmla="*/ 2147483647 h 114"/>
              <a:gd name="T20" fmla="*/ 2147483647 w 102"/>
              <a:gd name="T21" fmla="*/ 2147483647 h 114"/>
              <a:gd name="T22" fmla="*/ 2147483647 w 102"/>
              <a:gd name="T23" fmla="*/ 2147483647 h 114"/>
              <a:gd name="T24" fmla="*/ 2147483647 w 102"/>
              <a:gd name="T25" fmla="*/ 2147483647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14"/>
              <a:gd name="T41" fmla="*/ 102 w 102"/>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14">
                <a:moveTo>
                  <a:pt x="66" y="24"/>
                </a:moveTo>
                <a:lnTo>
                  <a:pt x="36" y="6"/>
                </a:lnTo>
                <a:lnTo>
                  <a:pt x="18" y="0"/>
                </a:lnTo>
                <a:lnTo>
                  <a:pt x="6" y="18"/>
                </a:lnTo>
                <a:lnTo>
                  <a:pt x="0" y="48"/>
                </a:lnTo>
                <a:lnTo>
                  <a:pt x="0" y="78"/>
                </a:lnTo>
                <a:lnTo>
                  <a:pt x="24" y="96"/>
                </a:lnTo>
                <a:lnTo>
                  <a:pt x="36" y="108"/>
                </a:lnTo>
                <a:lnTo>
                  <a:pt x="66" y="114"/>
                </a:lnTo>
                <a:lnTo>
                  <a:pt x="96" y="90"/>
                </a:lnTo>
                <a:lnTo>
                  <a:pt x="102" y="78"/>
                </a:lnTo>
                <a:lnTo>
                  <a:pt x="84" y="42"/>
                </a:lnTo>
                <a:lnTo>
                  <a:pt x="66" y="24"/>
                </a:lnTo>
                <a:close/>
              </a:path>
            </a:pathLst>
          </a:custGeom>
          <a:solidFill>
            <a:srgbClr val="00B050"/>
          </a:solidFill>
          <a:ln w="9525">
            <a:solidFill>
              <a:srgbClr val="FFFF00"/>
            </a:solidFill>
            <a:round/>
            <a:headEnd/>
            <a:tailEnd/>
          </a:ln>
        </p:spPr>
        <p:txBody>
          <a:bodyPr/>
          <a:lstStyle/>
          <a:p>
            <a:endParaRPr lang="ru-RU"/>
          </a:p>
        </p:txBody>
      </p:sp>
      <p:sp>
        <p:nvSpPr>
          <p:cNvPr id="18581" name="Freeform 1452"/>
          <p:cNvSpPr>
            <a:spLocks/>
          </p:cNvSpPr>
          <p:nvPr/>
        </p:nvSpPr>
        <p:spPr bwMode="auto">
          <a:xfrm>
            <a:off x="3219450" y="2170113"/>
            <a:ext cx="174625" cy="192087"/>
          </a:xfrm>
          <a:custGeom>
            <a:avLst/>
            <a:gdLst>
              <a:gd name="T0" fmla="*/ 2147483647 w 37"/>
              <a:gd name="T1" fmla="*/ 2147483647 h 41"/>
              <a:gd name="T2" fmla="*/ 2147483647 w 37"/>
              <a:gd name="T3" fmla="*/ 2147483647 h 41"/>
              <a:gd name="T4" fmla="*/ 2147483647 w 37"/>
              <a:gd name="T5" fmla="*/ 2147483647 h 41"/>
              <a:gd name="T6" fmla="*/ 2147483647 w 37"/>
              <a:gd name="T7" fmla="*/ 2147483647 h 41"/>
              <a:gd name="T8" fmla="*/ 2147483647 w 37"/>
              <a:gd name="T9" fmla="*/ 2147483647 h 41"/>
              <a:gd name="T10" fmla="*/ 2147483647 w 37"/>
              <a:gd name="T11" fmla="*/ 2147483647 h 41"/>
              <a:gd name="T12" fmla="*/ 2147483647 w 37"/>
              <a:gd name="T13" fmla="*/ 2147483647 h 41"/>
              <a:gd name="T14" fmla="*/ 2147483647 w 37"/>
              <a:gd name="T15" fmla="*/ 2147483647 h 41"/>
              <a:gd name="T16" fmla="*/ 2147483647 w 37"/>
              <a:gd name="T17" fmla="*/ 2147483647 h 41"/>
              <a:gd name="T18" fmla="*/ 2147483647 w 37"/>
              <a:gd name="T19" fmla="*/ 2147483647 h 41"/>
              <a:gd name="T20" fmla="*/ 2147483647 w 37"/>
              <a:gd name="T21" fmla="*/ 2147483647 h 41"/>
              <a:gd name="T22" fmla="*/ 2147483647 w 37"/>
              <a:gd name="T23" fmla="*/ 2147483647 h 41"/>
              <a:gd name="T24" fmla="*/ 2147483647 w 37"/>
              <a:gd name="T25" fmla="*/ 2147483647 h 41"/>
              <a:gd name="T26" fmla="*/ 2147483647 w 37"/>
              <a:gd name="T27" fmla="*/ 0 h 41"/>
              <a:gd name="T28" fmla="*/ 2147483647 w 37"/>
              <a:gd name="T29" fmla="*/ 2147483647 h 41"/>
              <a:gd name="T30" fmla="*/ 2147483647 w 37"/>
              <a:gd name="T31" fmla="*/ 2147483647 h 41"/>
              <a:gd name="T32" fmla="*/ 2147483647 w 37"/>
              <a:gd name="T33" fmla="*/ 2147483647 h 41"/>
              <a:gd name="T34" fmla="*/ 2147483647 w 37"/>
              <a:gd name="T35" fmla="*/ 2147483647 h 41"/>
              <a:gd name="T36" fmla="*/ 2147483647 w 37"/>
              <a:gd name="T37" fmla="*/ 2147483647 h 41"/>
              <a:gd name="T38" fmla="*/ 0 w 37"/>
              <a:gd name="T39" fmla="*/ 2147483647 h 41"/>
              <a:gd name="T40" fmla="*/ 2147483647 w 37"/>
              <a:gd name="T41" fmla="*/ 2147483647 h 41"/>
              <a:gd name="T42" fmla="*/ 2147483647 w 37"/>
              <a:gd name="T43" fmla="*/ 2147483647 h 41"/>
              <a:gd name="T44" fmla="*/ 2147483647 w 37"/>
              <a:gd name="T45" fmla="*/ 2147483647 h 41"/>
              <a:gd name="T46" fmla="*/ 2147483647 w 37"/>
              <a:gd name="T47" fmla="*/ 2147483647 h 41"/>
              <a:gd name="T48" fmla="*/ 2147483647 w 37"/>
              <a:gd name="T49" fmla="*/ 2147483647 h 41"/>
              <a:gd name="T50" fmla="*/ 2147483647 w 37"/>
              <a:gd name="T51" fmla="*/ 2147483647 h 41"/>
              <a:gd name="T52" fmla="*/ 2147483647 w 37"/>
              <a:gd name="T53" fmla="*/ 2147483647 h 41"/>
              <a:gd name="T54" fmla="*/ 2147483647 w 37"/>
              <a:gd name="T55" fmla="*/ 2147483647 h 41"/>
              <a:gd name="T56" fmla="*/ 2147483647 w 37"/>
              <a:gd name="T57" fmla="*/ 2147483647 h 41"/>
              <a:gd name="T58" fmla="*/ 2147483647 w 37"/>
              <a:gd name="T59" fmla="*/ 2147483647 h 41"/>
              <a:gd name="T60" fmla="*/ 2147483647 w 37"/>
              <a:gd name="T61" fmla="*/ 2147483647 h 4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
              <a:gd name="T94" fmla="*/ 0 h 41"/>
              <a:gd name="T95" fmla="*/ 37 w 37"/>
              <a:gd name="T96" fmla="*/ 41 h 4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 h="41">
                <a:moveTo>
                  <a:pt x="22" y="39"/>
                </a:moveTo>
                <a:cubicBezTo>
                  <a:pt x="22" y="37"/>
                  <a:pt x="22" y="37"/>
                  <a:pt x="22" y="37"/>
                </a:cubicBezTo>
                <a:cubicBezTo>
                  <a:pt x="30" y="31"/>
                  <a:pt x="30" y="31"/>
                  <a:pt x="30" y="31"/>
                </a:cubicBezTo>
                <a:cubicBezTo>
                  <a:pt x="35" y="31"/>
                  <a:pt x="35" y="31"/>
                  <a:pt x="35" y="31"/>
                </a:cubicBezTo>
                <a:cubicBezTo>
                  <a:pt x="37" y="32"/>
                  <a:pt x="37" y="32"/>
                  <a:pt x="37" y="32"/>
                </a:cubicBezTo>
                <a:cubicBezTo>
                  <a:pt x="37" y="25"/>
                  <a:pt x="37" y="25"/>
                  <a:pt x="37" y="25"/>
                </a:cubicBezTo>
                <a:cubicBezTo>
                  <a:pt x="37" y="21"/>
                  <a:pt x="37" y="21"/>
                  <a:pt x="37" y="21"/>
                </a:cubicBezTo>
                <a:cubicBezTo>
                  <a:pt x="37" y="21"/>
                  <a:pt x="32" y="20"/>
                  <a:pt x="31" y="20"/>
                </a:cubicBezTo>
                <a:cubicBezTo>
                  <a:pt x="31" y="20"/>
                  <a:pt x="29" y="17"/>
                  <a:pt x="29" y="17"/>
                </a:cubicBezTo>
                <a:cubicBezTo>
                  <a:pt x="29" y="13"/>
                  <a:pt x="29" y="13"/>
                  <a:pt x="29" y="13"/>
                </a:cubicBezTo>
                <a:cubicBezTo>
                  <a:pt x="22" y="10"/>
                  <a:pt x="22" y="10"/>
                  <a:pt x="22" y="10"/>
                </a:cubicBezTo>
                <a:cubicBezTo>
                  <a:pt x="16" y="7"/>
                  <a:pt x="16" y="7"/>
                  <a:pt x="16" y="7"/>
                </a:cubicBezTo>
                <a:cubicBezTo>
                  <a:pt x="15" y="1"/>
                  <a:pt x="15" y="1"/>
                  <a:pt x="15" y="1"/>
                </a:cubicBezTo>
                <a:cubicBezTo>
                  <a:pt x="9" y="0"/>
                  <a:pt x="9" y="0"/>
                  <a:pt x="9" y="0"/>
                </a:cubicBezTo>
                <a:cubicBezTo>
                  <a:pt x="5" y="3"/>
                  <a:pt x="5" y="3"/>
                  <a:pt x="5" y="3"/>
                </a:cubicBezTo>
                <a:cubicBezTo>
                  <a:pt x="1" y="4"/>
                  <a:pt x="1" y="4"/>
                  <a:pt x="1" y="4"/>
                </a:cubicBezTo>
                <a:cubicBezTo>
                  <a:pt x="3" y="7"/>
                  <a:pt x="3" y="7"/>
                  <a:pt x="3" y="7"/>
                </a:cubicBezTo>
                <a:cubicBezTo>
                  <a:pt x="2" y="15"/>
                  <a:pt x="2" y="15"/>
                  <a:pt x="2" y="15"/>
                </a:cubicBezTo>
                <a:cubicBezTo>
                  <a:pt x="1" y="21"/>
                  <a:pt x="1" y="21"/>
                  <a:pt x="1" y="21"/>
                </a:cubicBezTo>
                <a:cubicBezTo>
                  <a:pt x="0" y="26"/>
                  <a:pt x="0" y="26"/>
                  <a:pt x="0" y="26"/>
                </a:cubicBezTo>
                <a:cubicBezTo>
                  <a:pt x="1" y="25"/>
                  <a:pt x="1" y="25"/>
                  <a:pt x="1" y="25"/>
                </a:cubicBezTo>
                <a:cubicBezTo>
                  <a:pt x="4" y="28"/>
                  <a:pt x="4" y="28"/>
                  <a:pt x="4" y="28"/>
                </a:cubicBezTo>
                <a:cubicBezTo>
                  <a:pt x="3" y="32"/>
                  <a:pt x="3" y="32"/>
                  <a:pt x="3" y="32"/>
                </a:cubicBezTo>
                <a:cubicBezTo>
                  <a:pt x="7" y="39"/>
                  <a:pt x="7" y="39"/>
                  <a:pt x="7" y="39"/>
                </a:cubicBezTo>
                <a:cubicBezTo>
                  <a:pt x="8" y="41"/>
                  <a:pt x="8" y="41"/>
                  <a:pt x="8" y="41"/>
                </a:cubicBezTo>
                <a:cubicBezTo>
                  <a:pt x="10" y="40"/>
                  <a:pt x="10" y="40"/>
                  <a:pt x="10" y="40"/>
                </a:cubicBezTo>
                <a:cubicBezTo>
                  <a:pt x="12" y="40"/>
                  <a:pt x="12" y="40"/>
                  <a:pt x="12" y="40"/>
                </a:cubicBezTo>
                <a:cubicBezTo>
                  <a:pt x="17" y="41"/>
                  <a:pt x="17" y="41"/>
                  <a:pt x="17" y="41"/>
                </a:cubicBezTo>
                <a:cubicBezTo>
                  <a:pt x="18" y="40"/>
                  <a:pt x="18" y="40"/>
                  <a:pt x="18" y="40"/>
                </a:cubicBezTo>
                <a:cubicBezTo>
                  <a:pt x="22" y="39"/>
                  <a:pt x="22" y="39"/>
                  <a:pt x="22" y="39"/>
                </a:cubicBezTo>
                <a:cubicBezTo>
                  <a:pt x="22" y="39"/>
                  <a:pt x="22" y="39"/>
                  <a:pt x="22" y="39"/>
                </a:cubicBezTo>
              </a:path>
            </a:pathLst>
          </a:custGeom>
          <a:solidFill>
            <a:srgbClr val="00B050"/>
          </a:solidFill>
          <a:ln w="9525">
            <a:solidFill>
              <a:srgbClr val="FFFF00"/>
            </a:solidFill>
            <a:round/>
            <a:headEnd/>
            <a:tailEnd/>
          </a:ln>
        </p:spPr>
        <p:txBody>
          <a:bodyPr/>
          <a:lstStyle/>
          <a:p>
            <a:endParaRPr lang="ru-RU"/>
          </a:p>
        </p:txBody>
      </p:sp>
      <p:sp>
        <p:nvSpPr>
          <p:cNvPr id="18582" name="Freeform 1453"/>
          <p:cNvSpPr>
            <a:spLocks/>
          </p:cNvSpPr>
          <p:nvPr/>
        </p:nvSpPr>
        <p:spPr bwMode="auto">
          <a:xfrm>
            <a:off x="3168650" y="1941513"/>
            <a:ext cx="573088" cy="608012"/>
          </a:xfrm>
          <a:custGeom>
            <a:avLst/>
            <a:gdLst>
              <a:gd name="T0" fmla="*/ 2147483647 w 122"/>
              <a:gd name="T1" fmla="*/ 2147483647 h 130"/>
              <a:gd name="T2" fmla="*/ 2147483647 w 122"/>
              <a:gd name="T3" fmla="*/ 2147483647 h 130"/>
              <a:gd name="T4" fmla="*/ 2147483647 w 122"/>
              <a:gd name="T5" fmla="*/ 2147483647 h 130"/>
              <a:gd name="T6" fmla="*/ 2147483647 w 122"/>
              <a:gd name="T7" fmla="*/ 2147483647 h 130"/>
              <a:gd name="T8" fmla="*/ 2147483647 w 122"/>
              <a:gd name="T9" fmla="*/ 2147483647 h 130"/>
              <a:gd name="T10" fmla="*/ 2147483647 w 122"/>
              <a:gd name="T11" fmla="*/ 2147483647 h 130"/>
              <a:gd name="T12" fmla="*/ 2147483647 w 122"/>
              <a:gd name="T13" fmla="*/ 2147483647 h 130"/>
              <a:gd name="T14" fmla="*/ 2147483647 w 122"/>
              <a:gd name="T15" fmla="*/ 2147483647 h 130"/>
              <a:gd name="T16" fmla="*/ 2147483647 w 122"/>
              <a:gd name="T17" fmla="*/ 2147483647 h 130"/>
              <a:gd name="T18" fmla="*/ 2147483647 w 122"/>
              <a:gd name="T19" fmla="*/ 2147483647 h 130"/>
              <a:gd name="T20" fmla="*/ 2147483647 w 122"/>
              <a:gd name="T21" fmla="*/ 2147483647 h 130"/>
              <a:gd name="T22" fmla="*/ 2147483647 w 122"/>
              <a:gd name="T23" fmla="*/ 2147483647 h 130"/>
              <a:gd name="T24" fmla="*/ 2147483647 w 122"/>
              <a:gd name="T25" fmla="*/ 2147483647 h 130"/>
              <a:gd name="T26" fmla="*/ 2147483647 w 122"/>
              <a:gd name="T27" fmla="*/ 2147483647 h 130"/>
              <a:gd name="T28" fmla="*/ 2147483647 w 122"/>
              <a:gd name="T29" fmla="*/ 2147483647 h 130"/>
              <a:gd name="T30" fmla="*/ 2147483647 w 122"/>
              <a:gd name="T31" fmla="*/ 2147483647 h 130"/>
              <a:gd name="T32" fmla="*/ 2147483647 w 122"/>
              <a:gd name="T33" fmla="*/ 2147483647 h 130"/>
              <a:gd name="T34" fmla="*/ 2147483647 w 122"/>
              <a:gd name="T35" fmla="*/ 2147483647 h 130"/>
              <a:gd name="T36" fmla="*/ 2147483647 w 122"/>
              <a:gd name="T37" fmla="*/ 2147483647 h 130"/>
              <a:gd name="T38" fmla="*/ 2147483647 w 122"/>
              <a:gd name="T39" fmla="*/ 2147483647 h 130"/>
              <a:gd name="T40" fmla="*/ 2147483647 w 122"/>
              <a:gd name="T41" fmla="*/ 2147483647 h 130"/>
              <a:gd name="T42" fmla="*/ 2147483647 w 122"/>
              <a:gd name="T43" fmla="*/ 2147483647 h 130"/>
              <a:gd name="T44" fmla="*/ 2147483647 w 122"/>
              <a:gd name="T45" fmla="*/ 2147483647 h 130"/>
              <a:gd name="T46" fmla="*/ 2147483647 w 122"/>
              <a:gd name="T47" fmla="*/ 2147483647 h 130"/>
              <a:gd name="T48" fmla="*/ 2147483647 w 122"/>
              <a:gd name="T49" fmla="*/ 2147483647 h 130"/>
              <a:gd name="T50" fmla="*/ 2147483647 w 122"/>
              <a:gd name="T51" fmla="*/ 2147483647 h 130"/>
              <a:gd name="T52" fmla="*/ 2147483647 w 122"/>
              <a:gd name="T53" fmla="*/ 2147483647 h 130"/>
              <a:gd name="T54" fmla="*/ 2147483647 w 122"/>
              <a:gd name="T55" fmla="*/ 2147483647 h 130"/>
              <a:gd name="T56" fmla="*/ 2147483647 w 122"/>
              <a:gd name="T57" fmla="*/ 2147483647 h 130"/>
              <a:gd name="T58" fmla="*/ 2147483647 w 122"/>
              <a:gd name="T59" fmla="*/ 2147483647 h 130"/>
              <a:gd name="T60" fmla="*/ 2147483647 w 122"/>
              <a:gd name="T61" fmla="*/ 2147483647 h 130"/>
              <a:gd name="T62" fmla="*/ 2147483647 w 122"/>
              <a:gd name="T63" fmla="*/ 2147483647 h 130"/>
              <a:gd name="T64" fmla="*/ 2147483647 w 122"/>
              <a:gd name="T65" fmla="*/ 2147483647 h 130"/>
              <a:gd name="T66" fmla="*/ 0 w 122"/>
              <a:gd name="T67" fmla="*/ 2147483647 h 130"/>
              <a:gd name="T68" fmla="*/ 2147483647 w 122"/>
              <a:gd name="T69" fmla="*/ 2147483647 h 130"/>
              <a:gd name="T70" fmla="*/ 2147483647 w 122"/>
              <a:gd name="T71" fmla="*/ 2147483647 h 130"/>
              <a:gd name="T72" fmla="*/ 2147483647 w 122"/>
              <a:gd name="T73" fmla="*/ 2147483647 h 130"/>
              <a:gd name="T74" fmla="*/ 2147483647 w 122"/>
              <a:gd name="T75" fmla="*/ 2147483647 h 130"/>
              <a:gd name="T76" fmla="*/ 2147483647 w 122"/>
              <a:gd name="T77" fmla="*/ 2147483647 h 130"/>
              <a:gd name="T78" fmla="*/ 2147483647 w 122"/>
              <a:gd name="T79" fmla="*/ 2147483647 h 130"/>
              <a:gd name="T80" fmla="*/ 2147483647 w 122"/>
              <a:gd name="T81" fmla="*/ 2147483647 h 130"/>
              <a:gd name="T82" fmla="*/ 2147483647 w 122"/>
              <a:gd name="T83" fmla="*/ 2147483647 h 1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2"/>
              <a:gd name="T127" fmla="*/ 0 h 130"/>
              <a:gd name="T128" fmla="*/ 122 w 122"/>
              <a:gd name="T129" fmla="*/ 130 h 1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2" h="130">
                <a:moveTo>
                  <a:pt x="61" y="101"/>
                </a:moveTo>
                <a:cubicBezTo>
                  <a:pt x="62" y="102"/>
                  <a:pt x="62" y="102"/>
                  <a:pt x="62" y="102"/>
                </a:cubicBezTo>
                <a:cubicBezTo>
                  <a:pt x="60" y="108"/>
                  <a:pt x="60" y="108"/>
                  <a:pt x="60" y="108"/>
                </a:cubicBezTo>
                <a:cubicBezTo>
                  <a:pt x="57" y="110"/>
                  <a:pt x="57" y="110"/>
                  <a:pt x="57" y="110"/>
                </a:cubicBezTo>
                <a:cubicBezTo>
                  <a:pt x="50" y="117"/>
                  <a:pt x="50" y="117"/>
                  <a:pt x="50" y="117"/>
                </a:cubicBezTo>
                <a:cubicBezTo>
                  <a:pt x="50" y="117"/>
                  <a:pt x="50" y="117"/>
                  <a:pt x="50" y="117"/>
                </a:cubicBezTo>
                <a:cubicBezTo>
                  <a:pt x="51" y="117"/>
                  <a:pt x="51" y="117"/>
                  <a:pt x="51" y="117"/>
                </a:cubicBezTo>
                <a:cubicBezTo>
                  <a:pt x="50" y="117"/>
                  <a:pt x="50" y="117"/>
                  <a:pt x="50" y="117"/>
                </a:cubicBezTo>
                <a:cubicBezTo>
                  <a:pt x="53" y="118"/>
                  <a:pt x="53" y="118"/>
                  <a:pt x="53" y="118"/>
                </a:cubicBezTo>
                <a:cubicBezTo>
                  <a:pt x="58" y="121"/>
                  <a:pt x="58" y="121"/>
                  <a:pt x="58" y="121"/>
                </a:cubicBezTo>
                <a:cubicBezTo>
                  <a:pt x="61" y="124"/>
                  <a:pt x="61" y="124"/>
                  <a:pt x="61" y="124"/>
                </a:cubicBezTo>
                <a:cubicBezTo>
                  <a:pt x="64" y="130"/>
                  <a:pt x="64" y="130"/>
                  <a:pt x="64" y="130"/>
                </a:cubicBezTo>
                <a:cubicBezTo>
                  <a:pt x="65" y="127"/>
                  <a:pt x="65" y="127"/>
                  <a:pt x="65" y="127"/>
                </a:cubicBezTo>
                <a:cubicBezTo>
                  <a:pt x="69" y="123"/>
                  <a:pt x="69" y="123"/>
                  <a:pt x="69" y="123"/>
                </a:cubicBezTo>
                <a:cubicBezTo>
                  <a:pt x="74" y="118"/>
                  <a:pt x="74" y="118"/>
                  <a:pt x="74" y="118"/>
                </a:cubicBezTo>
                <a:cubicBezTo>
                  <a:pt x="78" y="105"/>
                  <a:pt x="78" y="105"/>
                  <a:pt x="78" y="105"/>
                </a:cubicBezTo>
                <a:cubicBezTo>
                  <a:pt x="81" y="99"/>
                  <a:pt x="81" y="99"/>
                  <a:pt x="81" y="99"/>
                </a:cubicBezTo>
                <a:cubicBezTo>
                  <a:pt x="92" y="92"/>
                  <a:pt x="92" y="92"/>
                  <a:pt x="92" y="92"/>
                </a:cubicBezTo>
                <a:cubicBezTo>
                  <a:pt x="99" y="91"/>
                  <a:pt x="99" y="91"/>
                  <a:pt x="99" y="91"/>
                </a:cubicBezTo>
                <a:cubicBezTo>
                  <a:pt x="101" y="90"/>
                  <a:pt x="101" y="90"/>
                  <a:pt x="101" y="90"/>
                </a:cubicBezTo>
                <a:cubicBezTo>
                  <a:pt x="103" y="86"/>
                  <a:pt x="103" y="86"/>
                  <a:pt x="103" y="86"/>
                </a:cubicBezTo>
                <a:cubicBezTo>
                  <a:pt x="104" y="82"/>
                  <a:pt x="104" y="82"/>
                  <a:pt x="104" y="82"/>
                </a:cubicBezTo>
                <a:cubicBezTo>
                  <a:pt x="107" y="77"/>
                  <a:pt x="107" y="77"/>
                  <a:pt x="107" y="77"/>
                </a:cubicBezTo>
                <a:cubicBezTo>
                  <a:pt x="108" y="75"/>
                  <a:pt x="108" y="75"/>
                  <a:pt x="108" y="75"/>
                </a:cubicBezTo>
                <a:cubicBezTo>
                  <a:pt x="109" y="58"/>
                  <a:pt x="109" y="58"/>
                  <a:pt x="109" y="58"/>
                </a:cubicBezTo>
                <a:cubicBezTo>
                  <a:pt x="112" y="57"/>
                  <a:pt x="112" y="57"/>
                  <a:pt x="112" y="57"/>
                </a:cubicBezTo>
                <a:cubicBezTo>
                  <a:pt x="122" y="44"/>
                  <a:pt x="122" y="44"/>
                  <a:pt x="122" y="44"/>
                </a:cubicBezTo>
                <a:cubicBezTo>
                  <a:pt x="122" y="41"/>
                  <a:pt x="122" y="41"/>
                  <a:pt x="122" y="41"/>
                </a:cubicBezTo>
                <a:cubicBezTo>
                  <a:pt x="120" y="34"/>
                  <a:pt x="120" y="34"/>
                  <a:pt x="120" y="34"/>
                </a:cubicBezTo>
                <a:cubicBezTo>
                  <a:pt x="114" y="32"/>
                  <a:pt x="114" y="32"/>
                  <a:pt x="114" y="32"/>
                </a:cubicBezTo>
                <a:cubicBezTo>
                  <a:pt x="105" y="27"/>
                  <a:pt x="105" y="27"/>
                  <a:pt x="105" y="27"/>
                </a:cubicBezTo>
                <a:cubicBezTo>
                  <a:pt x="95" y="26"/>
                  <a:pt x="95" y="26"/>
                  <a:pt x="95" y="26"/>
                </a:cubicBezTo>
                <a:cubicBezTo>
                  <a:pt x="92" y="25"/>
                  <a:pt x="92" y="25"/>
                  <a:pt x="92" y="25"/>
                </a:cubicBezTo>
                <a:cubicBezTo>
                  <a:pt x="90" y="22"/>
                  <a:pt x="90" y="22"/>
                  <a:pt x="90" y="22"/>
                </a:cubicBezTo>
                <a:cubicBezTo>
                  <a:pt x="82" y="19"/>
                  <a:pt x="82" y="19"/>
                  <a:pt x="82" y="19"/>
                </a:cubicBezTo>
                <a:cubicBezTo>
                  <a:pt x="75" y="15"/>
                  <a:pt x="75" y="15"/>
                  <a:pt x="75" y="15"/>
                </a:cubicBezTo>
                <a:cubicBezTo>
                  <a:pt x="74" y="11"/>
                  <a:pt x="74" y="11"/>
                  <a:pt x="74" y="11"/>
                </a:cubicBezTo>
                <a:cubicBezTo>
                  <a:pt x="71" y="3"/>
                  <a:pt x="71" y="3"/>
                  <a:pt x="71" y="3"/>
                </a:cubicBezTo>
                <a:cubicBezTo>
                  <a:pt x="70" y="3"/>
                  <a:pt x="70" y="3"/>
                  <a:pt x="70" y="3"/>
                </a:cubicBezTo>
                <a:cubicBezTo>
                  <a:pt x="66" y="9"/>
                  <a:pt x="66" y="9"/>
                  <a:pt x="66" y="9"/>
                </a:cubicBezTo>
                <a:cubicBezTo>
                  <a:pt x="62" y="11"/>
                  <a:pt x="62" y="11"/>
                  <a:pt x="62" y="11"/>
                </a:cubicBezTo>
                <a:cubicBezTo>
                  <a:pt x="61" y="10"/>
                  <a:pt x="61" y="10"/>
                  <a:pt x="61" y="10"/>
                </a:cubicBezTo>
                <a:cubicBezTo>
                  <a:pt x="61" y="10"/>
                  <a:pt x="61" y="10"/>
                  <a:pt x="61" y="10"/>
                </a:cubicBezTo>
                <a:cubicBezTo>
                  <a:pt x="56" y="10"/>
                  <a:pt x="56" y="10"/>
                  <a:pt x="56" y="10"/>
                </a:cubicBezTo>
                <a:cubicBezTo>
                  <a:pt x="54" y="11"/>
                  <a:pt x="54" y="11"/>
                  <a:pt x="54" y="11"/>
                </a:cubicBezTo>
                <a:cubicBezTo>
                  <a:pt x="53" y="11"/>
                  <a:pt x="53" y="11"/>
                  <a:pt x="53" y="11"/>
                </a:cubicBezTo>
                <a:cubicBezTo>
                  <a:pt x="53" y="11"/>
                  <a:pt x="53" y="11"/>
                  <a:pt x="53" y="11"/>
                </a:cubicBezTo>
                <a:cubicBezTo>
                  <a:pt x="48" y="12"/>
                  <a:pt x="48" y="12"/>
                  <a:pt x="48" y="12"/>
                </a:cubicBezTo>
                <a:cubicBezTo>
                  <a:pt x="45" y="13"/>
                  <a:pt x="45" y="13"/>
                  <a:pt x="45" y="13"/>
                </a:cubicBezTo>
                <a:cubicBezTo>
                  <a:pt x="42" y="10"/>
                  <a:pt x="42" y="10"/>
                  <a:pt x="42" y="10"/>
                </a:cubicBezTo>
                <a:cubicBezTo>
                  <a:pt x="43" y="4"/>
                  <a:pt x="43" y="4"/>
                  <a:pt x="43" y="4"/>
                </a:cubicBezTo>
                <a:cubicBezTo>
                  <a:pt x="41" y="1"/>
                  <a:pt x="41" y="1"/>
                  <a:pt x="41" y="1"/>
                </a:cubicBezTo>
                <a:cubicBezTo>
                  <a:pt x="39" y="0"/>
                  <a:pt x="39" y="0"/>
                  <a:pt x="39" y="0"/>
                </a:cubicBezTo>
                <a:cubicBezTo>
                  <a:pt x="40" y="2"/>
                  <a:pt x="40" y="2"/>
                  <a:pt x="40" y="2"/>
                </a:cubicBezTo>
                <a:cubicBezTo>
                  <a:pt x="35" y="4"/>
                  <a:pt x="35" y="4"/>
                  <a:pt x="35" y="4"/>
                </a:cubicBezTo>
                <a:cubicBezTo>
                  <a:pt x="27" y="4"/>
                  <a:pt x="27" y="4"/>
                  <a:pt x="27" y="4"/>
                </a:cubicBezTo>
                <a:cubicBezTo>
                  <a:pt x="30" y="9"/>
                  <a:pt x="30" y="9"/>
                  <a:pt x="30" y="9"/>
                </a:cubicBezTo>
                <a:cubicBezTo>
                  <a:pt x="31" y="12"/>
                  <a:pt x="31" y="12"/>
                  <a:pt x="31" y="12"/>
                </a:cubicBezTo>
                <a:cubicBezTo>
                  <a:pt x="22" y="15"/>
                  <a:pt x="22" y="15"/>
                  <a:pt x="22" y="15"/>
                </a:cubicBezTo>
                <a:cubicBezTo>
                  <a:pt x="19" y="12"/>
                  <a:pt x="19" y="12"/>
                  <a:pt x="19" y="12"/>
                </a:cubicBezTo>
                <a:cubicBezTo>
                  <a:pt x="11" y="14"/>
                  <a:pt x="11" y="14"/>
                  <a:pt x="11" y="14"/>
                </a:cubicBezTo>
                <a:cubicBezTo>
                  <a:pt x="12" y="19"/>
                  <a:pt x="12" y="19"/>
                  <a:pt x="12" y="19"/>
                </a:cubicBezTo>
                <a:cubicBezTo>
                  <a:pt x="10" y="30"/>
                  <a:pt x="10" y="30"/>
                  <a:pt x="10" y="30"/>
                </a:cubicBezTo>
                <a:cubicBezTo>
                  <a:pt x="8" y="28"/>
                  <a:pt x="8" y="28"/>
                  <a:pt x="8" y="28"/>
                </a:cubicBezTo>
                <a:cubicBezTo>
                  <a:pt x="7" y="31"/>
                  <a:pt x="7" y="31"/>
                  <a:pt x="7" y="31"/>
                </a:cubicBezTo>
                <a:cubicBezTo>
                  <a:pt x="4" y="33"/>
                  <a:pt x="4" y="33"/>
                  <a:pt x="4" y="33"/>
                </a:cubicBezTo>
                <a:cubicBezTo>
                  <a:pt x="0" y="39"/>
                  <a:pt x="0" y="39"/>
                  <a:pt x="0" y="39"/>
                </a:cubicBezTo>
                <a:cubicBezTo>
                  <a:pt x="0" y="45"/>
                  <a:pt x="0" y="45"/>
                  <a:pt x="0" y="45"/>
                </a:cubicBezTo>
                <a:cubicBezTo>
                  <a:pt x="4" y="48"/>
                  <a:pt x="4" y="48"/>
                  <a:pt x="4" y="48"/>
                </a:cubicBezTo>
                <a:cubicBezTo>
                  <a:pt x="9" y="46"/>
                  <a:pt x="9" y="46"/>
                  <a:pt x="9" y="46"/>
                </a:cubicBezTo>
                <a:cubicBezTo>
                  <a:pt x="10" y="52"/>
                  <a:pt x="10" y="52"/>
                  <a:pt x="10" y="52"/>
                </a:cubicBezTo>
                <a:cubicBezTo>
                  <a:pt x="12" y="52"/>
                  <a:pt x="12" y="52"/>
                  <a:pt x="12" y="52"/>
                </a:cubicBezTo>
                <a:cubicBezTo>
                  <a:pt x="12" y="53"/>
                  <a:pt x="12" y="53"/>
                  <a:pt x="12" y="53"/>
                </a:cubicBezTo>
                <a:cubicBezTo>
                  <a:pt x="16" y="52"/>
                  <a:pt x="16" y="52"/>
                  <a:pt x="16" y="52"/>
                </a:cubicBezTo>
                <a:cubicBezTo>
                  <a:pt x="20" y="49"/>
                  <a:pt x="20" y="49"/>
                  <a:pt x="20" y="49"/>
                </a:cubicBezTo>
                <a:cubicBezTo>
                  <a:pt x="26" y="50"/>
                  <a:pt x="26" y="50"/>
                  <a:pt x="26" y="50"/>
                </a:cubicBezTo>
                <a:cubicBezTo>
                  <a:pt x="27" y="56"/>
                  <a:pt x="27" y="56"/>
                  <a:pt x="27" y="56"/>
                </a:cubicBezTo>
                <a:cubicBezTo>
                  <a:pt x="33" y="59"/>
                  <a:pt x="33" y="59"/>
                  <a:pt x="33" y="59"/>
                </a:cubicBezTo>
                <a:cubicBezTo>
                  <a:pt x="40" y="62"/>
                  <a:pt x="40" y="62"/>
                  <a:pt x="40" y="62"/>
                </a:cubicBezTo>
                <a:cubicBezTo>
                  <a:pt x="40" y="66"/>
                  <a:pt x="40" y="66"/>
                  <a:pt x="40" y="66"/>
                </a:cubicBezTo>
                <a:cubicBezTo>
                  <a:pt x="40" y="66"/>
                  <a:pt x="42" y="69"/>
                  <a:pt x="42" y="69"/>
                </a:cubicBezTo>
                <a:cubicBezTo>
                  <a:pt x="43" y="69"/>
                  <a:pt x="48" y="70"/>
                  <a:pt x="48" y="70"/>
                </a:cubicBezTo>
                <a:cubicBezTo>
                  <a:pt x="48" y="74"/>
                  <a:pt x="48" y="74"/>
                  <a:pt x="48" y="74"/>
                </a:cubicBezTo>
                <a:cubicBezTo>
                  <a:pt x="48" y="81"/>
                  <a:pt x="48" y="81"/>
                  <a:pt x="48" y="81"/>
                </a:cubicBezTo>
              </a:path>
            </a:pathLst>
          </a:custGeom>
          <a:solidFill>
            <a:srgbClr val="00B050"/>
          </a:solidFill>
          <a:ln w="9525">
            <a:solidFill>
              <a:srgbClr val="FFFF00"/>
            </a:solidFill>
            <a:round/>
            <a:headEnd/>
            <a:tailEnd/>
          </a:ln>
        </p:spPr>
        <p:txBody>
          <a:bodyPr/>
          <a:lstStyle/>
          <a:p>
            <a:endParaRPr lang="ru-RU"/>
          </a:p>
        </p:txBody>
      </p:sp>
      <p:sp>
        <p:nvSpPr>
          <p:cNvPr id="18583" name="Freeform 1454"/>
          <p:cNvSpPr>
            <a:spLocks/>
          </p:cNvSpPr>
          <p:nvPr/>
        </p:nvSpPr>
        <p:spPr bwMode="auto">
          <a:xfrm>
            <a:off x="3394075" y="2320925"/>
            <a:ext cx="61913" cy="93663"/>
          </a:xfrm>
          <a:custGeom>
            <a:avLst/>
            <a:gdLst>
              <a:gd name="T0" fmla="*/ 0 w 78"/>
              <a:gd name="T1" fmla="*/ 0 h 120"/>
              <a:gd name="T2" fmla="*/ 0 w 78"/>
              <a:gd name="T3" fmla="*/ 2147483647 h 120"/>
              <a:gd name="T4" fmla="*/ 2147483647 w 78"/>
              <a:gd name="T5" fmla="*/ 2147483647 h 120"/>
              <a:gd name="T6" fmla="*/ 2147483647 w 78"/>
              <a:gd name="T7" fmla="*/ 2147483647 h 120"/>
              <a:gd name="T8" fmla="*/ 2147483647 w 78"/>
              <a:gd name="T9" fmla="*/ 2147483647 h 120"/>
              <a:gd name="T10" fmla="*/ 2147483647 w 78"/>
              <a:gd name="T11" fmla="*/ 2147483647 h 120"/>
              <a:gd name="T12" fmla="*/ 2147483647 w 78"/>
              <a:gd name="T13" fmla="*/ 2147483647 h 120"/>
              <a:gd name="T14" fmla="*/ 2147483647 w 78"/>
              <a:gd name="T15" fmla="*/ 2147483647 h 120"/>
              <a:gd name="T16" fmla="*/ 0 w 78"/>
              <a:gd name="T17" fmla="*/ 0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20"/>
              <a:gd name="T29" fmla="*/ 78 w 78"/>
              <a:gd name="T30" fmla="*/ 120 h 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20">
                <a:moveTo>
                  <a:pt x="0" y="0"/>
                </a:moveTo>
                <a:lnTo>
                  <a:pt x="0" y="6"/>
                </a:lnTo>
                <a:lnTo>
                  <a:pt x="18" y="36"/>
                </a:lnTo>
                <a:lnTo>
                  <a:pt x="30" y="48"/>
                </a:lnTo>
                <a:lnTo>
                  <a:pt x="54" y="78"/>
                </a:lnTo>
                <a:lnTo>
                  <a:pt x="66" y="96"/>
                </a:lnTo>
                <a:lnTo>
                  <a:pt x="72" y="108"/>
                </a:lnTo>
                <a:lnTo>
                  <a:pt x="78" y="120"/>
                </a:lnTo>
                <a:lnTo>
                  <a:pt x="0" y="0"/>
                </a:lnTo>
                <a:close/>
              </a:path>
            </a:pathLst>
          </a:custGeom>
          <a:solidFill>
            <a:srgbClr val="00B050"/>
          </a:solidFill>
          <a:ln w="9525">
            <a:solidFill>
              <a:srgbClr val="FFFF00"/>
            </a:solidFill>
            <a:round/>
            <a:headEnd/>
            <a:tailEnd/>
          </a:ln>
        </p:spPr>
        <p:txBody>
          <a:bodyPr/>
          <a:lstStyle/>
          <a:p>
            <a:endParaRPr lang="ru-RU"/>
          </a:p>
        </p:txBody>
      </p:sp>
      <p:sp>
        <p:nvSpPr>
          <p:cNvPr id="18584" name="Freeform 1455"/>
          <p:cNvSpPr>
            <a:spLocks/>
          </p:cNvSpPr>
          <p:nvPr/>
        </p:nvSpPr>
        <p:spPr bwMode="auto">
          <a:xfrm>
            <a:off x="3394075" y="2320925"/>
            <a:ext cx="61913" cy="93663"/>
          </a:xfrm>
          <a:custGeom>
            <a:avLst/>
            <a:gdLst>
              <a:gd name="T0" fmla="*/ 0 w 78"/>
              <a:gd name="T1" fmla="*/ 0 h 120"/>
              <a:gd name="T2" fmla="*/ 0 w 78"/>
              <a:gd name="T3" fmla="*/ 2147483647 h 120"/>
              <a:gd name="T4" fmla="*/ 2147483647 w 78"/>
              <a:gd name="T5" fmla="*/ 2147483647 h 120"/>
              <a:gd name="T6" fmla="*/ 2147483647 w 78"/>
              <a:gd name="T7" fmla="*/ 2147483647 h 120"/>
              <a:gd name="T8" fmla="*/ 2147483647 w 78"/>
              <a:gd name="T9" fmla="*/ 2147483647 h 120"/>
              <a:gd name="T10" fmla="*/ 2147483647 w 78"/>
              <a:gd name="T11" fmla="*/ 2147483647 h 120"/>
              <a:gd name="T12" fmla="*/ 2147483647 w 78"/>
              <a:gd name="T13" fmla="*/ 2147483647 h 120"/>
              <a:gd name="T14" fmla="*/ 2147483647 w 78"/>
              <a:gd name="T15" fmla="*/ 2147483647 h 120"/>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120"/>
              <a:gd name="T26" fmla="*/ 78 w 78"/>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120">
                <a:moveTo>
                  <a:pt x="0" y="0"/>
                </a:moveTo>
                <a:lnTo>
                  <a:pt x="0" y="6"/>
                </a:lnTo>
                <a:lnTo>
                  <a:pt x="18" y="36"/>
                </a:lnTo>
                <a:lnTo>
                  <a:pt x="30" y="48"/>
                </a:lnTo>
                <a:lnTo>
                  <a:pt x="54" y="78"/>
                </a:lnTo>
                <a:lnTo>
                  <a:pt x="66" y="96"/>
                </a:lnTo>
                <a:lnTo>
                  <a:pt x="72" y="108"/>
                </a:lnTo>
                <a:lnTo>
                  <a:pt x="78" y="120"/>
                </a:lnTo>
              </a:path>
            </a:pathLst>
          </a:custGeom>
          <a:solidFill>
            <a:srgbClr val="00B050"/>
          </a:solidFill>
          <a:ln w="9525">
            <a:solidFill>
              <a:srgbClr val="FFFF00"/>
            </a:solidFill>
            <a:round/>
            <a:headEnd/>
            <a:tailEnd/>
          </a:ln>
        </p:spPr>
        <p:txBody>
          <a:bodyPr/>
          <a:lstStyle/>
          <a:p>
            <a:endParaRPr lang="ru-RU"/>
          </a:p>
        </p:txBody>
      </p:sp>
      <p:sp>
        <p:nvSpPr>
          <p:cNvPr id="18585" name="Freeform 1456"/>
          <p:cNvSpPr>
            <a:spLocks/>
          </p:cNvSpPr>
          <p:nvPr/>
        </p:nvSpPr>
        <p:spPr bwMode="auto">
          <a:xfrm>
            <a:off x="3398838" y="1927225"/>
            <a:ext cx="57150" cy="65088"/>
          </a:xfrm>
          <a:custGeom>
            <a:avLst/>
            <a:gdLst>
              <a:gd name="T0" fmla="*/ 2147483647 w 72"/>
              <a:gd name="T1" fmla="*/ 2147483647 h 84"/>
              <a:gd name="T2" fmla="*/ 2147483647 w 72"/>
              <a:gd name="T3" fmla="*/ 2147483647 h 84"/>
              <a:gd name="T4" fmla="*/ 2147483647 w 72"/>
              <a:gd name="T5" fmla="*/ 2147483647 h 84"/>
              <a:gd name="T6" fmla="*/ 2147483647 w 72"/>
              <a:gd name="T7" fmla="*/ 2147483647 h 84"/>
              <a:gd name="T8" fmla="*/ 2147483647 w 72"/>
              <a:gd name="T9" fmla="*/ 2147483647 h 84"/>
              <a:gd name="T10" fmla="*/ 2147483647 w 72"/>
              <a:gd name="T11" fmla="*/ 0 h 84"/>
              <a:gd name="T12" fmla="*/ 2147483647 w 72"/>
              <a:gd name="T13" fmla="*/ 2147483647 h 84"/>
              <a:gd name="T14" fmla="*/ 0 w 72"/>
              <a:gd name="T15" fmla="*/ 2147483647 h 84"/>
              <a:gd name="T16" fmla="*/ 2147483647 w 72"/>
              <a:gd name="T17" fmla="*/ 2147483647 h 84"/>
              <a:gd name="T18" fmla="*/ 2147483647 w 72"/>
              <a:gd name="T19" fmla="*/ 2147483647 h 84"/>
              <a:gd name="T20" fmla="*/ 2147483647 w 72"/>
              <a:gd name="T21" fmla="*/ 2147483647 h 84"/>
              <a:gd name="T22" fmla="*/ 2147483647 w 72"/>
              <a:gd name="T23" fmla="*/ 2147483647 h 84"/>
              <a:gd name="T24" fmla="*/ 2147483647 w 72"/>
              <a:gd name="T25" fmla="*/ 2147483647 h 84"/>
              <a:gd name="T26" fmla="*/ 2147483647 w 72"/>
              <a:gd name="T27" fmla="*/ 2147483647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84"/>
              <a:gd name="T44" fmla="*/ 72 w 72"/>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84">
                <a:moveTo>
                  <a:pt x="72" y="78"/>
                </a:moveTo>
                <a:lnTo>
                  <a:pt x="72" y="54"/>
                </a:lnTo>
                <a:lnTo>
                  <a:pt x="66" y="30"/>
                </a:lnTo>
                <a:lnTo>
                  <a:pt x="72" y="12"/>
                </a:lnTo>
                <a:lnTo>
                  <a:pt x="24" y="6"/>
                </a:lnTo>
                <a:lnTo>
                  <a:pt x="24" y="0"/>
                </a:lnTo>
                <a:lnTo>
                  <a:pt x="18" y="18"/>
                </a:lnTo>
                <a:lnTo>
                  <a:pt x="0" y="36"/>
                </a:lnTo>
                <a:lnTo>
                  <a:pt x="12" y="60"/>
                </a:lnTo>
                <a:lnTo>
                  <a:pt x="24" y="84"/>
                </a:lnTo>
                <a:lnTo>
                  <a:pt x="30" y="84"/>
                </a:lnTo>
                <a:lnTo>
                  <a:pt x="42" y="78"/>
                </a:lnTo>
                <a:lnTo>
                  <a:pt x="72" y="78"/>
                </a:lnTo>
                <a:close/>
              </a:path>
            </a:pathLst>
          </a:custGeom>
          <a:solidFill>
            <a:srgbClr val="00B050"/>
          </a:solidFill>
          <a:ln w="9525">
            <a:solidFill>
              <a:srgbClr val="FFFF00"/>
            </a:solidFill>
            <a:round/>
            <a:headEnd/>
            <a:tailEnd/>
          </a:ln>
        </p:spPr>
        <p:txBody>
          <a:bodyPr/>
          <a:lstStyle/>
          <a:p>
            <a:endParaRPr lang="ru-RU"/>
          </a:p>
        </p:txBody>
      </p:sp>
      <p:sp>
        <p:nvSpPr>
          <p:cNvPr id="18586" name="Freeform 1457"/>
          <p:cNvSpPr>
            <a:spLocks/>
          </p:cNvSpPr>
          <p:nvPr/>
        </p:nvSpPr>
        <p:spPr bwMode="auto">
          <a:xfrm>
            <a:off x="3398838" y="1927225"/>
            <a:ext cx="57150" cy="65088"/>
          </a:xfrm>
          <a:custGeom>
            <a:avLst/>
            <a:gdLst>
              <a:gd name="T0" fmla="*/ 2147483647 w 72"/>
              <a:gd name="T1" fmla="*/ 2147483647 h 84"/>
              <a:gd name="T2" fmla="*/ 2147483647 w 72"/>
              <a:gd name="T3" fmla="*/ 2147483647 h 84"/>
              <a:gd name="T4" fmla="*/ 2147483647 w 72"/>
              <a:gd name="T5" fmla="*/ 2147483647 h 84"/>
              <a:gd name="T6" fmla="*/ 2147483647 w 72"/>
              <a:gd name="T7" fmla="*/ 2147483647 h 84"/>
              <a:gd name="T8" fmla="*/ 2147483647 w 72"/>
              <a:gd name="T9" fmla="*/ 2147483647 h 84"/>
              <a:gd name="T10" fmla="*/ 2147483647 w 72"/>
              <a:gd name="T11" fmla="*/ 0 h 84"/>
              <a:gd name="T12" fmla="*/ 2147483647 w 72"/>
              <a:gd name="T13" fmla="*/ 2147483647 h 84"/>
              <a:gd name="T14" fmla="*/ 0 w 72"/>
              <a:gd name="T15" fmla="*/ 2147483647 h 84"/>
              <a:gd name="T16" fmla="*/ 2147483647 w 72"/>
              <a:gd name="T17" fmla="*/ 2147483647 h 84"/>
              <a:gd name="T18" fmla="*/ 2147483647 w 72"/>
              <a:gd name="T19" fmla="*/ 2147483647 h 84"/>
              <a:gd name="T20" fmla="*/ 2147483647 w 72"/>
              <a:gd name="T21" fmla="*/ 2147483647 h 84"/>
              <a:gd name="T22" fmla="*/ 2147483647 w 72"/>
              <a:gd name="T23" fmla="*/ 2147483647 h 84"/>
              <a:gd name="T24" fmla="*/ 2147483647 w 72"/>
              <a:gd name="T25" fmla="*/ 2147483647 h 84"/>
              <a:gd name="T26" fmla="*/ 2147483647 w 72"/>
              <a:gd name="T27" fmla="*/ 2147483647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84"/>
              <a:gd name="T44" fmla="*/ 72 w 72"/>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84">
                <a:moveTo>
                  <a:pt x="72" y="78"/>
                </a:moveTo>
                <a:lnTo>
                  <a:pt x="72" y="54"/>
                </a:lnTo>
                <a:lnTo>
                  <a:pt x="66" y="30"/>
                </a:lnTo>
                <a:lnTo>
                  <a:pt x="72" y="12"/>
                </a:lnTo>
                <a:lnTo>
                  <a:pt x="24" y="6"/>
                </a:lnTo>
                <a:lnTo>
                  <a:pt x="24" y="0"/>
                </a:lnTo>
                <a:lnTo>
                  <a:pt x="18" y="18"/>
                </a:lnTo>
                <a:lnTo>
                  <a:pt x="0" y="36"/>
                </a:lnTo>
                <a:lnTo>
                  <a:pt x="12" y="60"/>
                </a:lnTo>
                <a:lnTo>
                  <a:pt x="24" y="84"/>
                </a:lnTo>
                <a:lnTo>
                  <a:pt x="30" y="84"/>
                </a:lnTo>
                <a:lnTo>
                  <a:pt x="42" y="78"/>
                </a:lnTo>
                <a:lnTo>
                  <a:pt x="72" y="78"/>
                </a:lnTo>
              </a:path>
            </a:pathLst>
          </a:custGeom>
          <a:solidFill>
            <a:srgbClr val="00B050"/>
          </a:solidFill>
          <a:ln w="9525">
            <a:solidFill>
              <a:srgbClr val="FFFF00"/>
            </a:solidFill>
            <a:round/>
            <a:headEnd/>
            <a:tailEnd/>
          </a:ln>
        </p:spPr>
        <p:txBody>
          <a:bodyPr/>
          <a:lstStyle/>
          <a:p>
            <a:endParaRPr lang="ru-RU"/>
          </a:p>
        </p:txBody>
      </p:sp>
      <p:sp>
        <p:nvSpPr>
          <p:cNvPr id="18587" name="Freeform 1458"/>
          <p:cNvSpPr>
            <a:spLocks/>
          </p:cNvSpPr>
          <p:nvPr/>
        </p:nvSpPr>
        <p:spPr bwMode="auto">
          <a:xfrm>
            <a:off x="3175000" y="1841500"/>
            <a:ext cx="200025" cy="169863"/>
          </a:xfrm>
          <a:custGeom>
            <a:avLst/>
            <a:gdLst>
              <a:gd name="T0" fmla="*/ 2147483647 w 43"/>
              <a:gd name="T1" fmla="*/ 2147483647 h 36"/>
              <a:gd name="T2" fmla="*/ 2147483647 w 43"/>
              <a:gd name="T3" fmla="*/ 2147483647 h 36"/>
              <a:gd name="T4" fmla="*/ 2147483647 w 43"/>
              <a:gd name="T5" fmla="*/ 2147483647 h 36"/>
              <a:gd name="T6" fmla="*/ 2147483647 w 43"/>
              <a:gd name="T7" fmla="*/ 2147483647 h 36"/>
              <a:gd name="T8" fmla="*/ 2147483647 w 43"/>
              <a:gd name="T9" fmla="*/ 2147483647 h 36"/>
              <a:gd name="T10" fmla="*/ 2147483647 w 43"/>
              <a:gd name="T11" fmla="*/ 2147483647 h 36"/>
              <a:gd name="T12" fmla="*/ 2147483647 w 43"/>
              <a:gd name="T13" fmla="*/ 2147483647 h 36"/>
              <a:gd name="T14" fmla="*/ 2147483647 w 43"/>
              <a:gd name="T15" fmla="*/ 2147483647 h 36"/>
              <a:gd name="T16" fmla="*/ 2147483647 w 43"/>
              <a:gd name="T17" fmla="*/ 2147483647 h 36"/>
              <a:gd name="T18" fmla="*/ 2147483647 w 43"/>
              <a:gd name="T19" fmla="*/ 2147483647 h 36"/>
              <a:gd name="T20" fmla="*/ 2147483647 w 43"/>
              <a:gd name="T21" fmla="*/ 2147483647 h 36"/>
              <a:gd name="T22" fmla="*/ 2147483647 w 43"/>
              <a:gd name="T23" fmla="*/ 2147483647 h 36"/>
              <a:gd name="T24" fmla="*/ 2147483647 w 43"/>
              <a:gd name="T25" fmla="*/ 2147483647 h 36"/>
              <a:gd name="T26" fmla="*/ 2147483647 w 43"/>
              <a:gd name="T27" fmla="*/ 0 h 36"/>
              <a:gd name="T28" fmla="*/ 2147483647 w 43"/>
              <a:gd name="T29" fmla="*/ 2147483647 h 36"/>
              <a:gd name="T30" fmla="*/ 0 w 43"/>
              <a:gd name="T31" fmla="*/ 2147483647 h 36"/>
              <a:gd name="T32" fmla="*/ 2147483647 w 43"/>
              <a:gd name="T33" fmla="*/ 2147483647 h 36"/>
              <a:gd name="T34" fmla="*/ 2147483647 w 43"/>
              <a:gd name="T35" fmla="*/ 2147483647 h 36"/>
              <a:gd name="T36" fmla="*/ 2147483647 w 43"/>
              <a:gd name="T37" fmla="*/ 2147483647 h 36"/>
              <a:gd name="T38" fmla="*/ 2147483647 w 43"/>
              <a:gd name="T39" fmla="*/ 2147483647 h 36"/>
              <a:gd name="T40" fmla="*/ 2147483647 w 43"/>
              <a:gd name="T41" fmla="*/ 2147483647 h 36"/>
              <a:gd name="T42" fmla="*/ 2147483647 w 43"/>
              <a:gd name="T43" fmla="*/ 2147483647 h 36"/>
              <a:gd name="T44" fmla="*/ 2147483647 w 43"/>
              <a:gd name="T45" fmla="*/ 2147483647 h 36"/>
              <a:gd name="T46" fmla="*/ 2147483647 w 43"/>
              <a:gd name="T47" fmla="*/ 2147483647 h 36"/>
              <a:gd name="T48" fmla="*/ 2147483647 w 43"/>
              <a:gd name="T49" fmla="*/ 2147483647 h 36"/>
              <a:gd name="T50" fmla="*/ 2147483647 w 43"/>
              <a:gd name="T51" fmla="*/ 2147483647 h 36"/>
              <a:gd name="T52" fmla="*/ 2147483647 w 43"/>
              <a:gd name="T53" fmla="*/ 2147483647 h 36"/>
              <a:gd name="T54" fmla="*/ 2147483647 w 43"/>
              <a:gd name="T55" fmla="*/ 2147483647 h 36"/>
              <a:gd name="T56" fmla="*/ 2147483647 w 43"/>
              <a:gd name="T57" fmla="*/ 2147483647 h 36"/>
              <a:gd name="T58" fmla="*/ 2147483647 w 43"/>
              <a:gd name="T59" fmla="*/ 2147483647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
              <a:gd name="T91" fmla="*/ 0 h 36"/>
              <a:gd name="T92" fmla="*/ 43 w 43"/>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 h="36">
                <a:moveTo>
                  <a:pt x="38" y="21"/>
                </a:moveTo>
                <a:cubicBezTo>
                  <a:pt x="37" y="18"/>
                  <a:pt x="37" y="18"/>
                  <a:pt x="37" y="18"/>
                </a:cubicBezTo>
                <a:cubicBezTo>
                  <a:pt x="39" y="15"/>
                  <a:pt x="39" y="15"/>
                  <a:pt x="39" y="15"/>
                </a:cubicBezTo>
                <a:cubicBezTo>
                  <a:pt x="43" y="11"/>
                  <a:pt x="43" y="11"/>
                  <a:pt x="43" y="11"/>
                </a:cubicBezTo>
                <a:cubicBezTo>
                  <a:pt x="42" y="11"/>
                  <a:pt x="42" y="11"/>
                  <a:pt x="42" y="11"/>
                </a:cubicBezTo>
                <a:cubicBezTo>
                  <a:pt x="39" y="10"/>
                  <a:pt x="39" y="10"/>
                  <a:pt x="39" y="10"/>
                </a:cubicBezTo>
                <a:cubicBezTo>
                  <a:pt x="38" y="8"/>
                  <a:pt x="38" y="8"/>
                  <a:pt x="38" y="8"/>
                </a:cubicBezTo>
                <a:cubicBezTo>
                  <a:pt x="32" y="5"/>
                  <a:pt x="32" y="5"/>
                  <a:pt x="32" y="5"/>
                </a:cubicBezTo>
                <a:cubicBezTo>
                  <a:pt x="22" y="6"/>
                  <a:pt x="22" y="6"/>
                  <a:pt x="22" y="6"/>
                </a:cubicBezTo>
                <a:cubicBezTo>
                  <a:pt x="17" y="5"/>
                  <a:pt x="17" y="5"/>
                  <a:pt x="17" y="5"/>
                </a:cubicBezTo>
                <a:cubicBezTo>
                  <a:pt x="16" y="3"/>
                  <a:pt x="16" y="3"/>
                  <a:pt x="16" y="3"/>
                </a:cubicBezTo>
                <a:cubicBezTo>
                  <a:pt x="11" y="2"/>
                  <a:pt x="11" y="2"/>
                  <a:pt x="11" y="2"/>
                </a:cubicBezTo>
                <a:cubicBezTo>
                  <a:pt x="11" y="2"/>
                  <a:pt x="7" y="3"/>
                  <a:pt x="6" y="3"/>
                </a:cubicBezTo>
                <a:cubicBezTo>
                  <a:pt x="5" y="3"/>
                  <a:pt x="5" y="1"/>
                  <a:pt x="5" y="0"/>
                </a:cubicBezTo>
                <a:cubicBezTo>
                  <a:pt x="1" y="2"/>
                  <a:pt x="1" y="2"/>
                  <a:pt x="1" y="2"/>
                </a:cubicBezTo>
                <a:cubicBezTo>
                  <a:pt x="0" y="10"/>
                  <a:pt x="0" y="10"/>
                  <a:pt x="0" y="10"/>
                </a:cubicBezTo>
                <a:cubicBezTo>
                  <a:pt x="2" y="15"/>
                  <a:pt x="2" y="15"/>
                  <a:pt x="2" y="15"/>
                </a:cubicBezTo>
                <a:cubicBezTo>
                  <a:pt x="12" y="19"/>
                  <a:pt x="12" y="19"/>
                  <a:pt x="12" y="19"/>
                </a:cubicBezTo>
                <a:cubicBezTo>
                  <a:pt x="17" y="20"/>
                  <a:pt x="17" y="20"/>
                  <a:pt x="17" y="20"/>
                </a:cubicBezTo>
                <a:cubicBezTo>
                  <a:pt x="16" y="22"/>
                  <a:pt x="16" y="22"/>
                  <a:pt x="16" y="22"/>
                </a:cubicBezTo>
                <a:cubicBezTo>
                  <a:pt x="18" y="26"/>
                  <a:pt x="18" y="26"/>
                  <a:pt x="18" y="26"/>
                </a:cubicBezTo>
                <a:cubicBezTo>
                  <a:pt x="18" y="33"/>
                  <a:pt x="18" y="33"/>
                  <a:pt x="18" y="33"/>
                </a:cubicBezTo>
                <a:cubicBezTo>
                  <a:pt x="18" y="33"/>
                  <a:pt x="18" y="33"/>
                  <a:pt x="18" y="33"/>
                </a:cubicBezTo>
                <a:cubicBezTo>
                  <a:pt x="21" y="36"/>
                  <a:pt x="21" y="36"/>
                  <a:pt x="21" y="36"/>
                </a:cubicBezTo>
                <a:cubicBezTo>
                  <a:pt x="30" y="33"/>
                  <a:pt x="30" y="33"/>
                  <a:pt x="30" y="33"/>
                </a:cubicBezTo>
                <a:cubicBezTo>
                  <a:pt x="29" y="30"/>
                  <a:pt x="29" y="30"/>
                  <a:pt x="29" y="30"/>
                </a:cubicBezTo>
                <a:cubicBezTo>
                  <a:pt x="26" y="25"/>
                  <a:pt x="26" y="25"/>
                  <a:pt x="26" y="25"/>
                </a:cubicBezTo>
                <a:cubicBezTo>
                  <a:pt x="34" y="25"/>
                  <a:pt x="34" y="25"/>
                  <a:pt x="34" y="25"/>
                </a:cubicBezTo>
                <a:cubicBezTo>
                  <a:pt x="39" y="23"/>
                  <a:pt x="39" y="23"/>
                  <a:pt x="39" y="23"/>
                </a:cubicBezTo>
                <a:cubicBezTo>
                  <a:pt x="38" y="21"/>
                  <a:pt x="38" y="21"/>
                  <a:pt x="38" y="21"/>
                </a:cubicBezTo>
              </a:path>
            </a:pathLst>
          </a:custGeom>
          <a:solidFill>
            <a:srgbClr val="00B050"/>
          </a:solidFill>
          <a:ln w="9525">
            <a:solidFill>
              <a:srgbClr val="FFFF00"/>
            </a:solidFill>
            <a:round/>
            <a:headEnd/>
            <a:tailEnd/>
          </a:ln>
        </p:spPr>
        <p:txBody>
          <a:bodyPr/>
          <a:lstStyle/>
          <a:p>
            <a:endParaRPr lang="ru-RU"/>
          </a:p>
        </p:txBody>
      </p:sp>
      <p:sp>
        <p:nvSpPr>
          <p:cNvPr id="18588" name="Freeform 1459"/>
          <p:cNvSpPr>
            <a:spLocks/>
          </p:cNvSpPr>
          <p:nvPr/>
        </p:nvSpPr>
        <p:spPr bwMode="auto">
          <a:xfrm>
            <a:off x="3046413" y="2030413"/>
            <a:ext cx="188912" cy="261937"/>
          </a:xfrm>
          <a:custGeom>
            <a:avLst/>
            <a:gdLst>
              <a:gd name="T0" fmla="*/ 2147483647 w 240"/>
              <a:gd name="T1" fmla="*/ 2147483647 h 337"/>
              <a:gd name="T2" fmla="*/ 2147483647 w 240"/>
              <a:gd name="T3" fmla="*/ 2147483647 h 337"/>
              <a:gd name="T4" fmla="*/ 2147483647 w 240"/>
              <a:gd name="T5" fmla="*/ 2147483647 h 337"/>
              <a:gd name="T6" fmla="*/ 2147483647 w 240"/>
              <a:gd name="T7" fmla="*/ 2147483647 h 337"/>
              <a:gd name="T8" fmla="*/ 2147483647 w 240"/>
              <a:gd name="T9" fmla="*/ 2147483647 h 337"/>
              <a:gd name="T10" fmla="*/ 2147483647 w 240"/>
              <a:gd name="T11" fmla="*/ 2147483647 h 337"/>
              <a:gd name="T12" fmla="*/ 2147483647 w 240"/>
              <a:gd name="T13" fmla="*/ 2147483647 h 337"/>
              <a:gd name="T14" fmla="*/ 2147483647 w 240"/>
              <a:gd name="T15" fmla="*/ 2147483647 h 337"/>
              <a:gd name="T16" fmla="*/ 2147483647 w 240"/>
              <a:gd name="T17" fmla="*/ 2147483647 h 337"/>
              <a:gd name="T18" fmla="*/ 2147483647 w 240"/>
              <a:gd name="T19" fmla="*/ 2147483647 h 337"/>
              <a:gd name="T20" fmla="*/ 2147483647 w 240"/>
              <a:gd name="T21" fmla="*/ 2147483647 h 337"/>
              <a:gd name="T22" fmla="*/ 2147483647 w 240"/>
              <a:gd name="T23" fmla="*/ 2147483647 h 337"/>
              <a:gd name="T24" fmla="*/ 2147483647 w 240"/>
              <a:gd name="T25" fmla="*/ 2147483647 h 337"/>
              <a:gd name="T26" fmla="*/ 2147483647 w 240"/>
              <a:gd name="T27" fmla="*/ 0 h 337"/>
              <a:gd name="T28" fmla="*/ 2147483647 w 240"/>
              <a:gd name="T29" fmla="*/ 0 h 337"/>
              <a:gd name="T30" fmla="*/ 2147483647 w 240"/>
              <a:gd name="T31" fmla="*/ 2147483647 h 337"/>
              <a:gd name="T32" fmla="*/ 2147483647 w 240"/>
              <a:gd name="T33" fmla="*/ 2147483647 h 337"/>
              <a:gd name="T34" fmla="*/ 2147483647 w 240"/>
              <a:gd name="T35" fmla="*/ 2147483647 h 337"/>
              <a:gd name="T36" fmla="*/ 2147483647 w 240"/>
              <a:gd name="T37" fmla="*/ 2147483647 h 337"/>
              <a:gd name="T38" fmla="*/ 2147483647 w 240"/>
              <a:gd name="T39" fmla="*/ 2147483647 h 337"/>
              <a:gd name="T40" fmla="*/ 2147483647 w 240"/>
              <a:gd name="T41" fmla="*/ 2147483647 h 337"/>
              <a:gd name="T42" fmla="*/ 0 w 240"/>
              <a:gd name="T43" fmla="*/ 2147483647 h 337"/>
              <a:gd name="T44" fmla="*/ 2147483647 w 240"/>
              <a:gd name="T45" fmla="*/ 2147483647 h 337"/>
              <a:gd name="T46" fmla="*/ 2147483647 w 240"/>
              <a:gd name="T47" fmla="*/ 2147483647 h 337"/>
              <a:gd name="T48" fmla="*/ 2147483647 w 240"/>
              <a:gd name="T49" fmla="*/ 2147483647 h 337"/>
              <a:gd name="T50" fmla="*/ 2147483647 w 240"/>
              <a:gd name="T51" fmla="*/ 2147483647 h 337"/>
              <a:gd name="T52" fmla="*/ 2147483647 w 240"/>
              <a:gd name="T53" fmla="*/ 2147483647 h 337"/>
              <a:gd name="T54" fmla="*/ 2147483647 w 240"/>
              <a:gd name="T55" fmla="*/ 2147483647 h 337"/>
              <a:gd name="T56" fmla="*/ 2147483647 w 240"/>
              <a:gd name="T57" fmla="*/ 2147483647 h 337"/>
              <a:gd name="T58" fmla="*/ 2147483647 w 240"/>
              <a:gd name="T59" fmla="*/ 2147483647 h 337"/>
              <a:gd name="T60" fmla="*/ 2147483647 w 240"/>
              <a:gd name="T61" fmla="*/ 2147483647 h 337"/>
              <a:gd name="T62" fmla="*/ 2147483647 w 240"/>
              <a:gd name="T63" fmla="*/ 2147483647 h 3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0"/>
              <a:gd name="T97" fmla="*/ 0 h 337"/>
              <a:gd name="T98" fmla="*/ 240 w 240"/>
              <a:gd name="T99" fmla="*/ 337 h 3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0" h="337">
                <a:moveTo>
                  <a:pt x="228" y="204"/>
                </a:moveTo>
                <a:lnTo>
                  <a:pt x="228" y="198"/>
                </a:lnTo>
                <a:lnTo>
                  <a:pt x="216" y="198"/>
                </a:lnTo>
                <a:lnTo>
                  <a:pt x="210" y="162"/>
                </a:lnTo>
                <a:lnTo>
                  <a:pt x="180" y="174"/>
                </a:lnTo>
                <a:lnTo>
                  <a:pt x="156" y="156"/>
                </a:lnTo>
                <a:lnTo>
                  <a:pt x="156" y="120"/>
                </a:lnTo>
                <a:lnTo>
                  <a:pt x="180" y="84"/>
                </a:lnTo>
                <a:lnTo>
                  <a:pt x="198" y="72"/>
                </a:lnTo>
                <a:lnTo>
                  <a:pt x="204" y="54"/>
                </a:lnTo>
                <a:lnTo>
                  <a:pt x="192" y="36"/>
                </a:lnTo>
                <a:lnTo>
                  <a:pt x="168" y="36"/>
                </a:lnTo>
                <a:lnTo>
                  <a:pt x="150" y="18"/>
                </a:lnTo>
                <a:lnTo>
                  <a:pt x="120" y="0"/>
                </a:lnTo>
                <a:lnTo>
                  <a:pt x="108" y="24"/>
                </a:lnTo>
                <a:lnTo>
                  <a:pt x="84" y="48"/>
                </a:lnTo>
                <a:lnTo>
                  <a:pt x="66" y="54"/>
                </a:lnTo>
                <a:lnTo>
                  <a:pt x="42" y="78"/>
                </a:lnTo>
                <a:lnTo>
                  <a:pt x="24" y="72"/>
                </a:lnTo>
                <a:lnTo>
                  <a:pt x="18" y="60"/>
                </a:lnTo>
                <a:lnTo>
                  <a:pt x="0" y="72"/>
                </a:lnTo>
                <a:lnTo>
                  <a:pt x="18" y="114"/>
                </a:lnTo>
                <a:lnTo>
                  <a:pt x="54" y="174"/>
                </a:lnTo>
                <a:lnTo>
                  <a:pt x="90" y="252"/>
                </a:lnTo>
                <a:lnTo>
                  <a:pt x="90" y="264"/>
                </a:lnTo>
                <a:lnTo>
                  <a:pt x="216" y="337"/>
                </a:lnTo>
                <a:lnTo>
                  <a:pt x="222" y="337"/>
                </a:lnTo>
                <a:lnTo>
                  <a:pt x="228" y="307"/>
                </a:lnTo>
                <a:lnTo>
                  <a:pt x="234" y="270"/>
                </a:lnTo>
                <a:lnTo>
                  <a:pt x="240" y="222"/>
                </a:lnTo>
                <a:lnTo>
                  <a:pt x="228" y="204"/>
                </a:lnTo>
                <a:close/>
              </a:path>
            </a:pathLst>
          </a:custGeom>
          <a:solidFill>
            <a:srgbClr val="00B050"/>
          </a:solidFill>
          <a:ln w="9525">
            <a:solidFill>
              <a:srgbClr val="FFFF00"/>
            </a:solidFill>
            <a:round/>
            <a:headEnd/>
            <a:tailEnd/>
          </a:ln>
        </p:spPr>
        <p:txBody>
          <a:bodyPr/>
          <a:lstStyle/>
          <a:p>
            <a:endParaRPr lang="ru-RU"/>
          </a:p>
        </p:txBody>
      </p:sp>
      <p:sp>
        <p:nvSpPr>
          <p:cNvPr id="18589" name="Freeform 1460"/>
          <p:cNvSpPr>
            <a:spLocks/>
          </p:cNvSpPr>
          <p:nvPr/>
        </p:nvSpPr>
        <p:spPr bwMode="auto">
          <a:xfrm>
            <a:off x="3046413" y="2030413"/>
            <a:ext cx="188912" cy="261937"/>
          </a:xfrm>
          <a:custGeom>
            <a:avLst/>
            <a:gdLst>
              <a:gd name="T0" fmla="*/ 2147483647 w 240"/>
              <a:gd name="T1" fmla="*/ 2147483647 h 337"/>
              <a:gd name="T2" fmla="*/ 2147483647 w 240"/>
              <a:gd name="T3" fmla="*/ 2147483647 h 337"/>
              <a:gd name="T4" fmla="*/ 2147483647 w 240"/>
              <a:gd name="T5" fmla="*/ 2147483647 h 337"/>
              <a:gd name="T6" fmla="*/ 2147483647 w 240"/>
              <a:gd name="T7" fmla="*/ 2147483647 h 337"/>
              <a:gd name="T8" fmla="*/ 2147483647 w 240"/>
              <a:gd name="T9" fmla="*/ 2147483647 h 337"/>
              <a:gd name="T10" fmla="*/ 2147483647 w 240"/>
              <a:gd name="T11" fmla="*/ 2147483647 h 337"/>
              <a:gd name="T12" fmla="*/ 2147483647 w 240"/>
              <a:gd name="T13" fmla="*/ 2147483647 h 337"/>
              <a:gd name="T14" fmla="*/ 2147483647 w 240"/>
              <a:gd name="T15" fmla="*/ 2147483647 h 337"/>
              <a:gd name="T16" fmla="*/ 2147483647 w 240"/>
              <a:gd name="T17" fmla="*/ 2147483647 h 337"/>
              <a:gd name="T18" fmla="*/ 2147483647 w 240"/>
              <a:gd name="T19" fmla="*/ 2147483647 h 337"/>
              <a:gd name="T20" fmla="*/ 2147483647 w 240"/>
              <a:gd name="T21" fmla="*/ 2147483647 h 337"/>
              <a:gd name="T22" fmla="*/ 2147483647 w 240"/>
              <a:gd name="T23" fmla="*/ 2147483647 h 337"/>
              <a:gd name="T24" fmla="*/ 2147483647 w 240"/>
              <a:gd name="T25" fmla="*/ 2147483647 h 337"/>
              <a:gd name="T26" fmla="*/ 2147483647 w 240"/>
              <a:gd name="T27" fmla="*/ 0 h 337"/>
              <a:gd name="T28" fmla="*/ 2147483647 w 240"/>
              <a:gd name="T29" fmla="*/ 0 h 337"/>
              <a:gd name="T30" fmla="*/ 2147483647 w 240"/>
              <a:gd name="T31" fmla="*/ 2147483647 h 337"/>
              <a:gd name="T32" fmla="*/ 2147483647 w 240"/>
              <a:gd name="T33" fmla="*/ 2147483647 h 337"/>
              <a:gd name="T34" fmla="*/ 2147483647 w 240"/>
              <a:gd name="T35" fmla="*/ 2147483647 h 337"/>
              <a:gd name="T36" fmla="*/ 2147483647 w 240"/>
              <a:gd name="T37" fmla="*/ 2147483647 h 337"/>
              <a:gd name="T38" fmla="*/ 2147483647 w 240"/>
              <a:gd name="T39" fmla="*/ 2147483647 h 337"/>
              <a:gd name="T40" fmla="*/ 2147483647 w 240"/>
              <a:gd name="T41" fmla="*/ 2147483647 h 337"/>
              <a:gd name="T42" fmla="*/ 0 w 240"/>
              <a:gd name="T43" fmla="*/ 2147483647 h 337"/>
              <a:gd name="T44" fmla="*/ 2147483647 w 240"/>
              <a:gd name="T45" fmla="*/ 2147483647 h 337"/>
              <a:gd name="T46" fmla="*/ 2147483647 w 240"/>
              <a:gd name="T47" fmla="*/ 2147483647 h 337"/>
              <a:gd name="T48" fmla="*/ 2147483647 w 240"/>
              <a:gd name="T49" fmla="*/ 2147483647 h 337"/>
              <a:gd name="T50" fmla="*/ 2147483647 w 240"/>
              <a:gd name="T51" fmla="*/ 2147483647 h 337"/>
              <a:gd name="T52" fmla="*/ 2147483647 w 240"/>
              <a:gd name="T53" fmla="*/ 2147483647 h 337"/>
              <a:gd name="T54" fmla="*/ 2147483647 w 240"/>
              <a:gd name="T55" fmla="*/ 2147483647 h 337"/>
              <a:gd name="T56" fmla="*/ 2147483647 w 240"/>
              <a:gd name="T57" fmla="*/ 2147483647 h 337"/>
              <a:gd name="T58" fmla="*/ 2147483647 w 240"/>
              <a:gd name="T59" fmla="*/ 2147483647 h 337"/>
              <a:gd name="T60" fmla="*/ 2147483647 w 240"/>
              <a:gd name="T61" fmla="*/ 2147483647 h 337"/>
              <a:gd name="T62" fmla="*/ 2147483647 w 240"/>
              <a:gd name="T63" fmla="*/ 2147483647 h 3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0"/>
              <a:gd name="T97" fmla="*/ 0 h 337"/>
              <a:gd name="T98" fmla="*/ 240 w 240"/>
              <a:gd name="T99" fmla="*/ 337 h 3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0" h="337">
                <a:moveTo>
                  <a:pt x="228" y="204"/>
                </a:moveTo>
                <a:lnTo>
                  <a:pt x="228" y="198"/>
                </a:lnTo>
                <a:lnTo>
                  <a:pt x="216" y="198"/>
                </a:lnTo>
                <a:lnTo>
                  <a:pt x="210" y="162"/>
                </a:lnTo>
                <a:lnTo>
                  <a:pt x="180" y="174"/>
                </a:lnTo>
                <a:lnTo>
                  <a:pt x="156" y="156"/>
                </a:lnTo>
                <a:lnTo>
                  <a:pt x="156" y="120"/>
                </a:lnTo>
                <a:lnTo>
                  <a:pt x="180" y="84"/>
                </a:lnTo>
                <a:lnTo>
                  <a:pt x="198" y="72"/>
                </a:lnTo>
                <a:lnTo>
                  <a:pt x="204" y="54"/>
                </a:lnTo>
                <a:lnTo>
                  <a:pt x="192" y="36"/>
                </a:lnTo>
                <a:lnTo>
                  <a:pt x="168" y="36"/>
                </a:lnTo>
                <a:lnTo>
                  <a:pt x="150" y="18"/>
                </a:lnTo>
                <a:lnTo>
                  <a:pt x="120" y="0"/>
                </a:lnTo>
                <a:lnTo>
                  <a:pt x="108" y="24"/>
                </a:lnTo>
                <a:lnTo>
                  <a:pt x="84" y="48"/>
                </a:lnTo>
                <a:lnTo>
                  <a:pt x="66" y="54"/>
                </a:lnTo>
                <a:lnTo>
                  <a:pt x="42" y="78"/>
                </a:lnTo>
                <a:lnTo>
                  <a:pt x="24" y="72"/>
                </a:lnTo>
                <a:lnTo>
                  <a:pt x="18" y="60"/>
                </a:lnTo>
                <a:lnTo>
                  <a:pt x="0" y="72"/>
                </a:lnTo>
                <a:lnTo>
                  <a:pt x="18" y="114"/>
                </a:lnTo>
                <a:lnTo>
                  <a:pt x="54" y="174"/>
                </a:lnTo>
                <a:lnTo>
                  <a:pt x="90" y="252"/>
                </a:lnTo>
                <a:lnTo>
                  <a:pt x="90" y="264"/>
                </a:lnTo>
                <a:lnTo>
                  <a:pt x="216" y="337"/>
                </a:lnTo>
                <a:lnTo>
                  <a:pt x="222" y="337"/>
                </a:lnTo>
                <a:lnTo>
                  <a:pt x="228" y="307"/>
                </a:lnTo>
                <a:lnTo>
                  <a:pt x="234" y="270"/>
                </a:lnTo>
                <a:lnTo>
                  <a:pt x="240" y="222"/>
                </a:lnTo>
                <a:lnTo>
                  <a:pt x="228" y="204"/>
                </a:lnTo>
              </a:path>
            </a:pathLst>
          </a:custGeom>
          <a:solidFill>
            <a:srgbClr val="00B050"/>
          </a:solidFill>
          <a:ln w="9525">
            <a:solidFill>
              <a:srgbClr val="FFFF00"/>
            </a:solidFill>
            <a:round/>
            <a:headEnd/>
            <a:tailEnd/>
          </a:ln>
        </p:spPr>
        <p:txBody>
          <a:bodyPr/>
          <a:lstStyle/>
          <a:p>
            <a:endParaRPr lang="ru-RU"/>
          </a:p>
        </p:txBody>
      </p:sp>
      <p:sp>
        <p:nvSpPr>
          <p:cNvPr id="18590" name="Freeform 1461"/>
          <p:cNvSpPr>
            <a:spLocks/>
          </p:cNvSpPr>
          <p:nvPr/>
        </p:nvSpPr>
        <p:spPr bwMode="auto">
          <a:xfrm>
            <a:off x="3059113" y="2001838"/>
            <a:ext cx="80962" cy="88900"/>
          </a:xfrm>
          <a:custGeom>
            <a:avLst/>
            <a:gdLst>
              <a:gd name="T0" fmla="*/ 2147483647 w 102"/>
              <a:gd name="T1" fmla="*/ 2147483647 h 114"/>
              <a:gd name="T2" fmla="*/ 2147483647 w 102"/>
              <a:gd name="T3" fmla="*/ 2147483647 h 114"/>
              <a:gd name="T4" fmla="*/ 2147483647 w 102"/>
              <a:gd name="T5" fmla="*/ 2147483647 h 114"/>
              <a:gd name="T6" fmla="*/ 2147483647 w 102"/>
              <a:gd name="T7" fmla="*/ 2147483647 h 114"/>
              <a:gd name="T8" fmla="*/ 2147483647 w 102"/>
              <a:gd name="T9" fmla="*/ 2147483647 h 114"/>
              <a:gd name="T10" fmla="*/ 2147483647 w 102"/>
              <a:gd name="T11" fmla="*/ 2147483647 h 114"/>
              <a:gd name="T12" fmla="*/ 2147483647 w 102"/>
              <a:gd name="T13" fmla="*/ 0 h 114"/>
              <a:gd name="T14" fmla="*/ 2147483647 w 102"/>
              <a:gd name="T15" fmla="*/ 2147483647 h 114"/>
              <a:gd name="T16" fmla="*/ 0 w 102"/>
              <a:gd name="T17" fmla="*/ 2147483647 h 114"/>
              <a:gd name="T18" fmla="*/ 2147483647 w 102"/>
              <a:gd name="T19" fmla="*/ 2147483647 h 114"/>
              <a:gd name="T20" fmla="*/ 0 w 102"/>
              <a:gd name="T21" fmla="*/ 2147483647 h 114"/>
              <a:gd name="T22" fmla="*/ 2147483647 w 102"/>
              <a:gd name="T23" fmla="*/ 2147483647 h 114"/>
              <a:gd name="T24" fmla="*/ 2147483647 w 102"/>
              <a:gd name="T25" fmla="*/ 2147483647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14"/>
              <a:gd name="T41" fmla="*/ 102 w 102"/>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14">
                <a:moveTo>
                  <a:pt x="24" y="114"/>
                </a:moveTo>
                <a:lnTo>
                  <a:pt x="48" y="90"/>
                </a:lnTo>
                <a:lnTo>
                  <a:pt x="66" y="84"/>
                </a:lnTo>
                <a:lnTo>
                  <a:pt x="90" y="60"/>
                </a:lnTo>
                <a:lnTo>
                  <a:pt x="102" y="36"/>
                </a:lnTo>
                <a:lnTo>
                  <a:pt x="78" y="18"/>
                </a:lnTo>
                <a:lnTo>
                  <a:pt x="30" y="0"/>
                </a:lnTo>
                <a:lnTo>
                  <a:pt x="24" y="12"/>
                </a:lnTo>
                <a:lnTo>
                  <a:pt x="0" y="66"/>
                </a:lnTo>
                <a:lnTo>
                  <a:pt x="12" y="90"/>
                </a:lnTo>
                <a:lnTo>
                  <a:pt x="0" y="96"/>
                </a:lnTo>
                <a:lnTo>
                  <a:pt x="6" y="108"/>
                </a:lnTo>
                <a:lnTo>
                  <a:pt x="24" y="114"/>
                </a:lnTo>
                <a:close/>
              </a:path>
            </a:pathLst>
          </a:custGeom>
          <a:solidFill>
            <a:srgbClr val="00B050"/>
          </a:solidFill>
          <a:ln w="9525">
            <a:solidFill>
              <a:srgbClr val="FFFF00"/>
            </a:solidFill>
            <a:round/>
            <a:headEnd/>
            <a:tailEnd/>
          </a:ln>
        </p:spPr>
        <p:txBody>
          <a:bodyPr/>
          <a:lstStyle/>
          <a:p>
            <a:endParaRPr lang="ru-RU"/>
          </a:p>
        </p:txBody>
      </p:sp>
      <p:sp>
        <p:nvSpPr>
          <p:cNvPr id="18591" name="Freeform 1465"/>
          <p:cNvSpPr>
            <a:spLocks/>
          </p:cNvSpPr>
          <p:nvPr/>
        </p:nvSpPr>
        <p:spPr bwMode="auto">
          <a:xfrm rot="-852288">
            <a:off x="3254375" y="322263"/>
            <a:ext cx="487363" cy="538162"/>
          </a:xfrm>
          <a:custGeom>
            <a:avLst/>
            <a:gdLst>
              <a:gd name="T0" fmla="*/ 2147483647 w 1125"/>
              <a:gd name="T1" fmla="*/ 2147483647 h 2047"/>
              <a:gd name="T2" fmla="*/ 2147483647 w 1125"/>
              <a:gd name="T3" fmla="*/ 2147483647 h 2047"/>
              <a:gd name="T4" fmla="*/ 2147483647 w 1125"/>
              <a:gd name="T5" fmla="*/ 2147483647 h 2047"/>
              <a:gd name="T6" fmla="*/ 2147483647 w 1125"/>
              <a:gd name="T7" fmla="*/ 2147483647 h 2047"/>
              <a:gd name="T8" fmla="*/ 2147483647 w 1125"/>
              <a:gd name="T9" fmla="*/ 2147483647 h 2047"/>
              <a:gd name="T10" fmla="*/ 2147483647 w 1125"/>
              <a:gd name="T11" fmla="*/ 2147483647 h 2047"/>
              <a:gd name="T12" fmla="*/ 2147483647 w 1125"/>
              <a:gd name="T13" fmla="*/ 2147483647 h 2047"/>
              <a:gd name="T14" fmla="*/ 2147483647 w 1125"/>
              <a:gd name="T15" fmla="*/ 2147483647 h 2047"/>
              <a:gd name="T16" fmla="*/ 2147483647 w 1125"/>
              <a:gd name="T17" fmla="*/ 2147483647 h 2047"/>
              <a:gd name="T18" fmla="*/ 2147483647 w 1125"/>
              <a:gd name="T19" fmla="*/ 2147483647 h 2047"/>
              <a:gd name="T20" fmla="*/ 2147483647 w 1125"/>
              <a:gd name="T21" fmla="*/ 2147483647 h 2047"/>
              <a:gd name="T22" fmla="*/ 2147483647 w 1125"/>
              <a:gd name="T23" fmla="*/ 2147483647 h 2047"/>
              <a:gd name="T24" fmla="*/ 2147483647 w 1125"/>
              <a:gd name="T25" fmla="*/ 2147483647 h 2047"/>
              <a:gd name="T26" fmla="*/ 2147483647 w 1125"/>
              <a:gd name="T27" fmla="*/ 2147483647 h 2047"/>
              <a:gd name="T28" fmla="*/ 2147483647 w 1125"/>
              <a:gd name="T29" fmla="*/ 2147483647 h 2047"/>
              <a:gd name="T30" fmla="*/ 2147483647 w 1125"/>
              <a:gd name="T31" fmla="*/ 2147483647 h 2047"/>
              <a:gd name="T32" fmla="*/ 2147483647 w 1125"/>
              <a:gd name="T33" fmla="*/ 2147483647 h 2047"/>
              <a:gd name="T34" fmla="*/ 2147483647 w 1125"/>
              <a:gd name="T35" fmla="*/ 2147483647 h 2047"/>
              <a:gd name="T36" fmla="*/ 2147483647 w 1125"/>
              <a:gd name="T37" fmla="*/ 2147483647 h 2047"/>
              <a:gd name="T38" fmla="*/ 2147483647 w 1125"/>
              <a:gd name="T39" fmla="*/ 2147483647 h 2047"/>
              <a:gd name="T40" fmla="*/ 2147483647 w 1125"/>
              <a:gd name="T41" fmla="*/ 2147483647 h 2047"/>
              <a:gd name="T42" fmla="*/ 2147483647 w 1125"/>
              <a:gd name="T43" fmla="*/ 2147483647 h 2047"/>
              <a:gd name="T44" fmla="*/ 2147483647 w 1125"/>
              <a:gd name="T45" fmla="*/ 2147483647 h 2047"/>
              <a:gd name="T46" fmla="*/ 2147483647 w 1125"/>
              <a:gd name="T47" fmla="*/ 2147483647 h 2047"/>
              <a:gd name="T48" fmla="*/ 2147483647 w 1125"/>
              <a:gd name="T49" fmla="*/ 2147483647 h 2047"/>
              <a:gd name="T50" fmla="*/ 2147483647 w 1125"/>
              <a:gd name="T51" fmla="*/ 2147483647 h 2047"/>
              <a:gd name="T52" fmla="*/ 2147483647 w 1125"/>
              <a:gd name="T53" fmla="*/ 2147483647 h 2047"/>
              <a:gd name="T54" fmla="*/ 2147483647 w 1125"/>
              <a:gd name="T55" fmla="*/ 2147483647 h 2047"/>
              <a:gd name="T56" fmla="*/ 2147483647 w 1125"/>
              <a:gd name="T57" fmla="*/ 2147483647 h 2047"/>
              <a:gd name="T58" fmla="*/ 2147483647 w 1125"/>
              <a:gd name="T59" fmla="*/ 2147483647 h 2047"/>
              <a:gd name="T60" fmla="*/ 2147483647 w 1125"/>
              <a:gd name="T61" fmla="*/ 2147483647 h 2047"/>
              <a:gd name="T62" fmla="*/ 2147483647 w 1125"/>
              <a:gd name="T63" fmla="*/ 2147483647 h 2047"/>
              <a:gd name="T64" fmla="*/ 2147483647 w 1125"/>
              <a:gd name="T65" fmla="*/ 2147483647 h 2047"/>
              <a:gd name="T66" fmla="*/ 2147483647 w 1125"/>
              <a:gd name="T67" fmla="*/ 2147483647 h 2047"/>
              <a:gd name="T68" fmla="*/ 2147483647 w 1125"/>
              <a:gd name="T69" fmla="*/ 2147483647 h 2047"/>
              <a:gd name="T70" fmla="*/ 2147483647 w 1125"/>
              <a:gd name="T71" fmla="*/ 2147483647 h 2047"/>
              <a:gd name="T72" fmla="*/ 2147483647 w 1125"/>
              <a:gd name="T73" fmla="*/ 2147483647 h 2047"/>
              <a:gd name="T74" fmla="*/ 2147483647 w 1125"/>
              <a:gd name="T75" fmla="*/ 2147483647 h 2047"/>
              <a:gd name="T76" fmla="*/ 2147483647 w 1125"/>
              <a:gd name="T77" fmla="*/ 2147483647 h 2047"/>
              <a:gd name="T78" fmla="*/ 2147483647 w 1125"/>
              <a:gd name="T79" fmla="*/ 2147483647 h 2047"/>
              <a:gd name="T80" fmla="*/ 2147483647 w 1125"/>
              <a:gd name="T81" fmla="*/ 2147483647 h 2047"/>
              <a:gd name="T82" fmla="*/ 2147483647 w 1125"/>
              <a:gd name="T83" fmla="*/ 2147483647 h 2047"/>
              <a:gd name="T84" fmla="*/ 2147483647 w 1125"/>
              <a:gd name="T85" fmla="*/ 2147483647 h 2047"/>
              <a:gd name="T86" fmla="*/ 2147483647 w 1125"/>
              <a:gd name="T87" fmla="*/ 2147483647 h 2047"/>
              <a:gd name="T88" fmla="*/ 2147483647 w 1125"/>
              <a:gd name="T89" fmla="*/ 2147483647 h 2047"/>
              <a:gd name="T90" fmla="*/ 2147483647 w 1125"/>
              <a:gd name="T91" fmla="*/ 2147483647 h 2047"/>
              <a:gd name="T92" fmla="*/ 2147483647 w 1125"/>
              <a:gd name="T93" fmla="*/ 2147483647 h 2047"/>
              <a:gd name="T94" fmla="*/ 2147483647 w 1125"/>
              <a:gd name="T95" fmla="*/ 2147483647 h 2047"/>
              <a:gd name="T96" fmla="*/ 2147483647 w 1125"/>
              <a:gd name="T97" fmla="*/ 2147483647 h 2047"/>
              <a:gd name="T98" fmla="*/ 2147483647 w 1125"/>
              <a:gd name="T99" fmla="*/ 2147483647 h 2047"/>
              <a:gd name="T100" fmla="*/ 2147483647 w 1125"/>
              <a:gd name="T101" fmla="*/ 2147483647 h 2047"/>
              <a:gd name="T102" fmla="*/ 2147483647 w 1125"/>
              <a:gd name="T103" fmla="*/ 2147483647 h 2047"/>
              <a:gd name="T104" fmla="*/ 2147483647 w 1125"/>
              <a:gd name="T105" fmla="*/ 2147483647 h 2047"/>
              <a:gd name="T106" fmla="*/ 2147483647 w 1125"/>
              <a:gd name="T107" fmla="*/ 2147483647 h 2047"/>
              <a:gd name="T108" fmla="*/ 2147483647 w 1125"/>
              <a:gd name="T109" fmla="*/ 2147483647 h 2047"/>
              <a:gd name="T110" fmla="*/ 2147483647 w 1125"/>
              <a:gd name="T111" fmla="*/ 2147483647 h 2047"/>
              <a:gd name="T112" fmla="*/ 2147483647 w 1125"/>
              <a:gd name="T113" fmla="*/ 2147483647 h 2047"/>
              <a:gd name="T114" fmla="*/ 2147483647 w 1125"/>
              <a:gd name="T115" fmla="*/ 2147483647 h 2047"/>
              <a:gd name="T116" fmla="*/ 2147483647 w 1125"/>
              <a:gd name="T117" fmla="*/ 2147483647 h 2047"/>
              <a:gd name="T118" fmla="*/ 2147483647 w 1125"/>
              <a:gd name="T119" fmla="*/ 2147483647 h 2047"/>
              <a:gd name="T120" fmla="*/ 2147483647 w 1125"/>
              <a:gd name="T121" fmla="*/ 2147483647 h 2047"/>
              <a:gd name="T122" fmla="*/ 2147483647 w 1125"/>
              <a:gd name="T123" fmla="*/ 2147483647 h 2047"/>
              <a:gd name="T124" fmla="*/ 2147483647 w 1125"/>
              <a:gd name="T125" fmla="*/ 2147483647 h 20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25"/>
              <a:gd name="T190" fmla="*/ 0 h 2047"/>
              <a:gd name="T191" fmla="*/ 1125 w 1125"/>
              <a:gd name="T192" fmla="*/ 2047 h 204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25" h="2047">
                <a:moveTo>
                  <a:pt x="718" y="105"/>
                </a:moveTo>
                <a:lnTo>
                  <a:pt x="722" y="102"/>
                </a:lnTo>
                <a:lnTo>
                  <a:pt x="730" y="95"/>
                </a:lnTo>
                <a:lnTo>
                  <a:pt x="740" y="83"/>
                </a:lnTo>
                <a:lnTo>
                  <a:pt x="751" y="70"/>
                </a:lnTo>
                <a:lnTo>
                  <a:pt x="760" y="58"/>
                </a:lnTo>
                <a:lnTo>
                  <a:pt x="764" y="46"/>
                </a:lnTo>
                <a:lnTo>
                  <a:pt x="761" y="37"/>
                </a:lnTo>
                <a:lnTo>
                  <a:pt x="748" y="32"/>
                </a:lnTo>
                <a:lnTo>
                  <a:pt x="735" y="30"/>
                </a:lnTo>
                <a:lnTo>
                  <a:pt x="725" y="27"/>
                </a:lnTo>
                <a:lnTo>
                  <a:pt x="716" y="22"/>
                </a:lnTo>
                <a:lnTo>
                  <a:pt x="708" y="17"/>
                </a:lnTo>
                <a:lnTo>
                  <a:pt x="700" y="13"/>
                </a:lnTo>
                <a:lnTo>
                  <a:pt x="693" y="8"/>
                </a:lnTo>
                <a:lnTo>
                  <a:pt x="686" y="4"/>
                </a:lnTo>
                <a:lnTo>
                  <a:pt x="678" y="1"/>
                </a:lnTo>
                <a:lnTo>
                  <a:pt x="672" y="0"/>
                </a:lnTo>
                <a:lnTo>
                  <a:pt x="665" y="0"/>
                </a:lnTo>
                <a:lnTo>
                  <a:pt x="658" y="0"/>
                </a:lnTo>
                <a:lnTo>
                  <a:pt x="651" y="2"/>
                </a:lnTo>
                <a:lnTo>
                  <a:pt x="633" y="7"/>
                </a:lnTo>
                <a:lnTo>
                  <a:pt x="610" y="13"/>
                </a:lnTo>
                <a:lnTo>
                  <a:pt x="583" y="19"/>
                </a:lnTo>
                <a:lnTo>
                  <a:pt x="558" y="25"/>
                </a:lnTo>
                <a:lnTo>
                  <a:pt x="534" y="34"/>
                </a:lnTo>
                <a:lnTo>
                  <a:pt x="512" y="42"/>
                </a:lnTo>
                <a:lnTo>
                  <a:pt x="496" y="52"/>
                </a:lnTo>
                <a:lnTo>
                  <a:pt x="487" y="62"/>
                </a:lnTo>
                <a:lnTo>
                  <a:pt x="483" y="74"/>
                </a:lnTo>
                <a:lnTo>
                  <a:pt x="478" y="84"/>
                </a:lnTo>
                <a:lnTo>
                  <a:pt x="474" y="93"/>
                </a:lnTo>
                <a:lnTo>
                  <a:pt x="468" y="102"/>
                </a:lnTo>
                <a:lnTo>
                  <a:pt x="461" y="107"/>
                </a:lnTo>
                <a:lnTo>
                  <a:pt x="452" y="110"/>
                </a:lnTo>
                <a:lnTo>
                  <a:pt x="440" y="110"/>
                </a:lnTo>
                <a:lnTo>
                  <a:pt x="426" y="105"/>
                </a:lnTo>
                <a:lnTo>
                  <a:pt x="409" y="100"/>
                </a:lnTo>
                <a:lnTo>
                  <a:pt x="391" y="98"/>
                </a:lnTo>
                <a:lnTo>
                  <a:pt x="371" y="100"/>
                </a:lnTo>
                <a:lnTo>
                  <a:pt x="351" y="105"/>
                </a:lnTo>
                <a:lnTo>
                  <a:pt x="334" y="112"/>
                </a:lnTo>
                <a:lnTo>
                  <a:pt x="319" y="120"/>
                </a:lnTo>
                <a:lnTo>
                  <a:pt x="306" y="130"/>
                </a:lnTo>
                <a:lnTo>
                  <a:pt x="300" y="141"/>
                </a:lnTo>
                <a:lnTo>
                  <a:pt x="291" y="151"/>
                </a:lnTo>
                <a:lnTo>
                  <a:pt x="278" y="161"/>
                </a:lnTo>
                <a:lnTo>
                  <a:pt x="260" y="172"/>
                </a:lnTo>
                <a:lnTo>
                  <a:pt x="241" y="182"/>
                </a:lnTo>
                <a:lnTo>
                  <a:pt x="221" y="194"/>
                </a:lnTo>
                <a:lnTo>
                  <a:pt x="204" y="208"/>
                </a:lnTo>
                <a:lnTo>
                  <a:pt x="191" y="224"/>
                </a:lnTo>
                <a:lnTo>
                  <a:pt x="184" y="242"/>
                </a:lnTo>
                <a:lnTo>
                  <a:pt x="180" y="261"/>
                </a:lnTo>
                <a:lnTo>
                  <a:pt x="172" y="277"/>
                </a:lnTo>
                <a:lnTo>
                  <a:pt x="160" y="289"/>
                </a:lnTo>
                <a:lnTo>
                  <a:pt x="146" y="299"/>
                </a:lnTo>
                <a:lnTo>
                  <a:pt x="130" y="305"/>
                </a:lnTo>
                <a:lnTo>
                  <a:pt x="113" y="311"/>
                </a:lnTo>
                <a:lnTo>
                  <a:pt x="94" y="314"/>
                </a:lnTo>
                <a:lnTo>
                  <a:pt x="76" y="315"/>
                </a:lnTo>
                <a:lnTo>
                  <a:pt x="59" y="316"/>
                </a:lnTo>
                <a:lnTo>
                  <a:pt x="44" y="319"/>
                </a:lnTo>
                <a:lnTo>
                  <a:pt x="31" y="325"/>
                </a:lnTo>
                <a:lnTo>
                  <a:pt x="22" y="332"/>
                </a:lnTo>
                <a:lnTo>
                  <a:pt x="16" y="342"/>
                </a:lnTo>
                <a:lnTo>
                  <a:pt x="13" y="355"/>
                </a:lnTo>
                <a:lnTo>
                  <a:pt x="11" y="369"/>
                </a:lnTo>
                <a:lnTo>
                  <a:pt x="15" y="386"/>
                </a:lnTo>
                <a:lnTo>
                  <a:pt x="17" y="402"/>
                </a:lnTo>
                <a:lnTo>
                  <a:pt x="16" y="415"/>
                </a:lnTo>
                <a:lnTo>
                  <a:pt x="13" y="425"/>
                </a:lnTo>
                <a:lnTo>
                  <a:pt x="9" y="434"/>
                </a:lnTo>
                <a:lnTo>
                  <a:pt x="4" y="444"/>
                </a:lnTo>
                <a:lnTo>
                  <a:pt x="1" y="454"/>
                </a:lnTo>
                <a:lnTo>
                  <a:pt x="0" y="466"/>
                </a:lnTo>
                <a:lnTo>
                  <a:pt x="2" y="482"/>
                </a:lnTo>
                <a:lnTo>
                  <a:pt x="7" y="499"/>
                </a:lnTo>
                <a:lnTo>
                  <a:pt x="13" y="515"/>
                </a:lnTo>
                <a:lnTo>
                  <a:pt x="18" y="530"/>
                </a:lnTo>
                <a:lnTo>
                  <a:pt x="25" y="543"/>
                </a:lnTo>
                <a:lnTo>
                  <a:pt x="34" y="553"/>
                </a:lnTo>
                <a:lnTo>
                  <a:pt x="45" y="562"/>
                </a:lnTo>
                <a:lnTo>
                  <a:pt x="59" y="568"/>
                </a:lnTo>
                <a:lnTo>
                  <a:pt x="76" y="572"/>
                </a:lnTo>
                <a:lnTo>
                  <a:pt x="94" y="575"/>
                </a:lnTo>
                <a:lnTo>
                  <a:pt x="113" y="579"/>
                </a:lnTo>
                <a:lnTo>
                  <a:pt x="130" y="584"/>
                </a:lnTo>
                <a:lnTo>
                  <a:pt x="145" y="593"/>
                </a:lnTo>
                <a:lnTo>
                  <a:pt x="159" y="605"/>
                </a:lnTo>
                <a:lnTo>
                  <a:pt x="169" y="621"/>
                </a:lnTo>
                <a:lnTo>
                  <a:pt x="176" y="642"/>
                </a:lnTo>
                <a:lnTo>
                  <a:pt x="179" y="668"/>
                </a:lnTo>
                <a:lnTo>
                  <a:pt x="181" y="695"/>
                </a:lnTo>
                <a:lnTo>
                  <a:pt x="185" y="718"/>
                </a:lnTo>
                <a:lnTo>
                  <a:pt x="191" y="740"/>
                </a:lnTo>
                <a:lnTo>
                  <a:pt x="198" y="762"/>
                </a:lnTo>
                <a:lnTo>
                  <a:pt x="203" y="785"/>
                </a:lnTo>
                <a:lnTo>
                  <a:pt x="206" y="810"/>
                </a:lnTo>
                <a:lnTo>
                  <a:pt x="207" y="841"/>
                </a:lnTo>
                <a:lnTo>
                  <a:pt x="203" y="878"/>
                </a:lnTo>
                <a:lnTo>
                  <a:pt x="196" y="915"/>
                </a:lnTo>
                <a:lnTo>
                  <a:pt x="190" y="945"/>
                </a:lnTo>
                <a:lnTo>
                  <a:pt x="184" y="968"/>
                </a:lnTo>
                <a:lnTo>
                  <a:pt x="181" y="986"/>
                </a:lnTo>
                <a:lnTo>
                  <a:pt x="180" y="999"/>
                </a:lnTo>
                <a:lnTo>
                  <a:pt x="180" y="1009"/>
                </a:lnTo>
                <a:lnTo>
                  <a:pt x="184" y="1016"/>
                </a:lnTo>
                <a:lnTo>
                  <a:pt x="191" y="1022"/>
                </a:lnTo>
                <a:lnTo>
                  <a:pt x="200" y="1028"/>
                </a:lnTo>
                <a:lnTo>
                  <a:pt x="210" y="1034"/>
                </a:lnTo>
                <a:lnTo>
                  <a:pt x="218" y="1042"/>
                </a:lnTo>
                <a:lnTo>
                  <a:pt x="225" y="1050"/>
                </a:lnTo>
                <a:lnTo>
                  <a:pt x="227" y="1057"/>
                </a:lnTo>
                <a:lnTo>
                  <a:pt x="225" y="1062"/>
                </a:lnTo>
                <a:lnTo>
                  <a:pt x="217" y="1067"/>
                </a:lnTo>
                <a:lnTo>
                  <a:pt x="203" y="1068"/>
                </a:lnTo>
                <a:lnTo>
                  <a:pt x="189" y="1070"/>
                </a:lnTo>
                <a:lnTo>
                  <a:pt x="183" y="1075"/>
                </a:lnTo>
                <a:lnTo>
                  <a:pt x="183" y="1082"/>
                </a:lnTo>
                <a:lnTo>
                  <a:pt x="188" y="1089"/>
                </a:lnTo>
                <a:lnTo>
                  <a:pt x="194" y="1097"/>
                </a:lnTo>
                <a:lnTo>
                  <a:pt x="200" y="1104"/>
                </a:lnTo>
                <a:lnTo>
                  <a:pt x="206" y="1108"/>
                </a:lnTo>
                <a:lnTo>
                  <a:pt x="208" y="1111"/>
                </a:lnTo>
                <a:lnTo>
                  <a:pt x="206" y="1111"/>
                </a:lnTo>
                <a:lnTo>
                  <a:pt x="200" y="1110"/>
                </a:lnTo>
                <a:lnTo>
                  <a:pt x="191" y="1108"/>
                </a:lnTo>
                <a:lnTo>
                  <a:pt x="182" y="1108"/>
                </a:lnTo>
                <a:lnTo>
                  <a:pt x="172" y="1111"/>
                </a:lnTo>
                <a:lnTo>
                  <a:pt x="162" y="1115"/>
                </a:lnTo>
                <a:lnTo>
                  <a:pt x="157" y="1123"/>
                </a:lnTo>
                <a:lnTo>
                  <a:pt x="154" y="1135"/>
                </a:lnTo>
                <a:lnTo>
                  <a:pt x="157" y="1149"/>
                </a:lnTo>
                <a:lnTo>
                  <a:pt x="164" y="1163"/>
                </a:lnTo>
                <a:lnTo>
                  <a:pt x="173" y="1176"/>
                </a:lnTo>
                <a:lnTo>
                  <a:pt x="184" y="1187"/>
                </a:lnTo>
                <a:lnTo>
                  <a:pt x="196" y="1196"/>
                </a:lnTo>
                <a:lnTo>
                  <a:pt x="207" y="1201"/>
                </a:lnTo>
                <a:lnTo>
                  <a:pt x="219" y="1201"/>
                </a:lnTo>
                <a:lnTo>
                  <a:pt x="227" y="1195"/>
                </a:lnTo>
                <a:lnTo>
                  <a:pt x="234" y="1186"/>
                </a:lnTo>
                <a:lnTo>
                  <a:pt x="238" y="1178"/>
                </a:lnTo>
                <a:lnTo>
                  <a:pt x="244" y="1171"/>
                </a:lnTo>
                <a:lnTo>
                  <a:pt x="249" y="1165"/>
                </a:lnTo>
                <a:lnTo>
                  <a:pt x="252" y="1161"/>
                </a:lnTo>
                <a:lnTo>
                  <a:pt x="258" y="1158"/>
                </a:lnTo>
                <a:lnTo>
                  <a:pt x="263" y="1158"/>
                </a:lnTo>
                <a:lnTo>
                  <a:pt x="270" y="1159"/>
                </a:lnTo>
                <a:lnTo>
                  <a:pt x="278" y="1174"/>
                </a:lnTo>
                <a:lnTo>
                  <a:pt x="275" y="1202"/>
                </a:lnTo>
                <a:lnTo>
                  <a:pt x="267" y="1233"/>
                </a:lnTo>
                <a:lnTo>
                  <a:pt x="258" y="1255"/>
                </a:lnTo>
                <a:lnTo>
                  <a:pt x="252" y="1261"/>
                </a:lnTo>
                <a:lnTo>
                  <a:pt x="244" y="1265"/>
                </a:lnTo>
                <a:lnTo>
                  <a:pt x="234" y="1270"/>
                </a:lnTo>
                <a:lnTo>
                  <a:pt x="223" y="1273"/>
                </a:lnTo>
                <a:lnTo>
                  <a:pt x="212" y="1279"/>
                </a:lnTo>
                <a:lnTo>
                  <a:pt x="202" y="1285"/>
                </a:lnTo>
                <a:lnTo>
                  <a:pt x="192" y="1292"/>
                </a:lnTo>
                <a:lnTo>
                  <a:pt x="184" y="1302"/>
                </a:lnTo>
                <a:lnTo>
                  <a:pt x="177" y="1318"/>
                </a:lnTo>
                <a:lnTo>
                  <a:pt x="169" y="1340"/>
                </a:lnTo>
                <a:lnTo>
                  <a:pt x="161" y="1369"/>
                </a:lnTo>
                <a:lnTo>
                  <a:pt x="154" y="1399"/>
                </a:lnTo>
                <a:lnTo>
                  <a:pt x="149" y="1430"/>
                </a:lnTo>
                <a:lnTo>
                  <a:pt x="144" y="1459"/>
                </a:lnTo>
                <a:lnTo>
                  <a:pt x="142" y="1483"/>
                </a:lnTo>
                <a:lnTo>
                  <a:pt x="143" y="1500"/>
                </a:lnTo>
                <a:lnTo>
                  <a:pt x="146" y="1514"/>
                </a:lnTo>
                <a:lnTo>
                  <a:pt x="153" y="1530"/>
                </a:lnTo>
                <a:lnTo>
                  <a:pt x="160" y="1547"/>
                </a:lnTo>
                <a:lnTo>
                  <a:pt x="168" y="1566"/>
                </a:lnTo>
                <a:lnTo>
                  <a:pt x="174" y="1585"/>
                </a:lnTo>
                <a:lnTo>
                  <a:pt x="180" y="1606"/>
                </a:lnTo>
                <a:lnTo>
                  <a:pt x="181" y="1628"/>
                </a:lnTo>
                <a:lnTo>
                  <a:pt x="179" y="1650"/>
                </a:lnTo>
                <a:lnTo>
                  <a:pt x="176" y="1672"/>
                </a:lnTo>
                <a:lnTo>
                  <a:pt x="179" y="1694"/>
                </a:lnTo>
                <a:lnTo>
                  <a:pt x="184" y="1714"/>
                </a:lnTo>
                <a:lnTo>
                  <a:pt x="191" y="1735"/>
                </a:lnTo>
                <a:lnTo>
                  <a:pt x="200" y="1754"/>
                </a:lnTo>
                <a:lnTo>
                  <a:pt x="210" y="1772"/>
                </a:lnTo>
                <a:lnTo>
                  <a:pt x="219" y="1791"/>
                </a:lnTo>
                <a:lnTo>
                  <a:pt x="227" y="1807"/>
                </a:lnTo>
                <a:lnTo>
                  <a:pt x="235" y="1825"/>
                </a:lnTo>
                <a:lnTo>
                  <a:pt x="245" y="1847"/>
                </a:lnTo>
                <a:lnTo>
                  <a:pt x="257" y="1872"/>
                </a:lnTo>
                <a:lnTo>
                  <a:pt x="270" y="1897"/>
                </a:lnTo>
                <a:lnTo>
                  <a:pt x="283" y="1918"/>
                </a:lnTo>
                <a:lnTo>
                  <a:pt x="300" y="1937"/>
                </a:lnTo>
                <a:lnTo>
                  <a:pt x="315" y="1948"/>
                </a:lnTo>
                <a:lnTo>
                  <a:pt x="331" y="1951"/>
                </a:lnTo>
                <a:lnTo>
                  <a:pt x="346" y="1950"/>
                </a:lnTo>
                <a:lnTo>
                  <a:pt x="358" y="1953"/>
                </a:lnTo>
                <a:lnTo>
                  <a:pt x="370" y="1959"/>
                </a:lnTo>
                <a:lnTo>
                  <a:pt x="379" y="1967"/>
                </a:lnTo>
                <a:lnTo>
                  <a:pt x="386" y="1977"/>
                </a:lnTo>
                <a:lnTo>
                  <a:pt x="392" y="1988"/>
                </a:lnTo>
                <a:lnTo>
                  <a:pt x="395" y="1999"/>
                </a:lnTo>
                <a:lnTo>
                  <a:pt x="396" y="2011"/>
                </a:lnTo>
                <a:lnTo>
                  <a:pt x="398" y="2016"/>
                </a:lnTo>
                <a:lnTo>
                  <a:pt x="401" y="2022"/>
                </a:lnTo>
                <a:lnTo>
                  <a:pt x="406" y="2028"/>
                </a:lnTo>
                <a:lnTo>
                  <a:pt x="413" y="2032"/>
                </a:lnTo>
                <a:lnTo>
                  <a:pt x="421" y="2037"/>
                </a:lnTo>
                <a:lnTo>
                  <a:pt x="430" y="2042"/>
                </a:lnTo>
                <a:lnTo>
                  <a:pt x="439" y="2044"/>
                </a:lnTo>
                <a:lnTo>
                  <a:pt x="449" y="2046"/>
                </a:lnTo>
                <a:lnTo>
                  <a:pt x="460" y="2047"/>
                </a:lnTo>
                <a:lnTo>
                  <a:pt x="470" y="2046"/>
                </a:lnTo>
                <a:lnTo>
                  <a:pt x="479" y="2044"/>
                </a:lnTo>
                <a:lnTo>
                  <a:pt x="489" y="2039"/>
                </a:lnTo>
                <a:lnTo>
                  <a:pt x="497" y="2034"/>
                </a:lnTo>
                <a:lnTo>
                  <a:pt x="504" y="2024"/>
                </a:lnTo>
                <a:lnTo>
                  <a:pt x="508" y="2013"/>
                </a:lnTo>
                <a:lnTo>
                  <a:pt x="512" y="1998"/>
                </a:lnTo>
                <a:lnTo>
                  <a:pt x="515" y="1969"/>
                </a:lnTo>
                <a:lnTo>
                  <a:pt x="519" y="1947"/>
                </a:lnTo>
                <a:lnTo>
                  <a:pt x="522" y="1930"/>
                </a:lnTo>
                <a:lnTo>
                  <a:pt x="524" y="1916"/>
                </a:lnTo>
                <a:lnTo>
                  <a:pt x="529" y="1906"/>
                </a:lnTo>
                <a:lnTo>
                  <a:pt x="534" y="1898"/>
                </a:lnTo>
                <a:lnTo>
                  <a:pt x="539" y="1891"/>
                </a:lnTo>
                <a:lnTo>
                  <a:pt x="547" y="1884"/>
                </a:lnTo>
                <a:lnTo>
                  <a:pt x="557" y="1865"/>
                </a:lnTo>
                <a:lnTo>
                  <a:pt x="555" y="1840"/>
                </a:lnTo>
                <a:lnTo>
                  <a:pt x="551" y="1816"/>
                </a:lnTo>
                <a:lnTo>
                  <a:pt x="554" y="1800"/>
                </a:lnTo>
                <a:lnTo>
                  <a:pt x="561" y="1792"/>
                </a:lnTo>
                <a:lnTo>
                  <a:pt x="570" y="1779"/>
                </a:lnTo>
                <a:lnTo>
                  <a:pt x="582" y="1762"/>
                </a:lnTo>
                <a:lnTo>
                  <a:pt x="595" y="1741"/>
                </a:lnTo>
                <a:lnTo>
                  <a:pt x="605" y="1718"/>
                </a:lnTo>
                <a:lnTo>
                  <a:pt x="614" y="1695"/>
                </a:lnTo>
                <a:lnTo>
                  <a:pt x="620" y="1672"/>
                </a:lnTo>
                <a:lnTo>
                  <a:pt x="621" y="1650"/>
                </a:lnTo>
                <a:lnTo>
                  <a:pt x="622" y="1629"/>
                </a:lnTo>
                <a:lnTo>
                  <a:pt x="630" y="1607"/>
                </a:lnTo>
                <a:lnTo>
                  <a:pt x="642" y="1587"/>
                </a:lnTo>
                <a:lnTo>
                  <a:pt x="658" y="1567"/>
                </a:lnTo>
                <a:lnTo>
                  <a:pt x="675" y="1550"/>
                </a:lnTo>
                <a:lnTo>
                  <a:pt x="692" y="1536"/>
                </a:lnTo>
                <a:lnTo>
                  <a:pt x="707" y="1528"/>
                </a:lnTo>
                <a:lnTo>
                  <a:pt x="718" y="1524"/>
                </a:lnTo>
                <a:lnTo>
                  <a:pt x="728" y="1523"/>
                </a:lnTo>
                <a:lnTo>
                  <a:pt x="743" y="1519"/>
                </a:lnTo>
                <a:lnTo>
                  <a:pt x="760" y="1511"/>
                </a:lnTo>
                <a:lnTo>
                  <a:pt x="777" y="1498"/>
                </a:lnTo>
                <a:lnTo>
                  <a:pt x="795" y="1482"/>
                </a:lnTo>
                <a:lnTo>
                  <a:pt x="814" y="1461"/>
                </a:lnTo>
                <a:lnTo>
                  <a:pt x="831" y="1436"/>
                </a:lnTo>
                <a:lnTo>
                  <a:pt x="846" y="1405"/>
                </a:lnTo>
                <a:lnTo>
                  <a:pt x="858" y="1375"/>
                </a:lnTo>
                <a:lnTo>
                  <a:pt x="867" y="1354"/>
                </a:lnTo>
                <a:lnTo>
                  <a:pt x="875" y="1338"/>
                </a:lnTo>
                <a:lnTo>
                  <a:pt x="881" y="1327"/>
                </a:lnTo>
                <a:lnTo>
                  <a:pt x="888" y="1320"/>
                </a:lnTo>
                <a:lnTo>
                  <a:pt x="893" y="1316"/>
                </a:lnTo>
                <a:lnTo>
                  <a:pt x="901" y="1312"/>
                </a:lnTo>
                <a:lnTo>
                  <a:pt x="912" y="1309"/>
                </a:lnTo>
                <a:lnTo>
                  <a:pt x="919" y="1305"/>
                </a:lnTo>
                <a:lnTo>
                  <a:pt x="929" y="1299"/>
                </a:lnTo>
                <a:lnTo>
                  <a:pt x="943" y="1289"/>
                </a:lnTo>
                <a:lnTo>
                  <a:pt x="958" y="1279"/>
                </a:lnTo>
                <a:lnTo>
                  <a:pt x="974" y="1265"/>
                </a:lnTo>
                <a:lnTo>
                  <a:pt x="991" y="1251"/>
                </a:lnTo>
                <a:lnTo>
                  <a:pt x="1009" y="1236"/>
                </a:lnTo>
                <a:lnTo>
                  <a:pt x="1027" y="1220"/>
                </a:lnTo>
                <a:lnTo>
                  <a:pt x="1045" y="1204"/>
                </a:lnTo>
                <a:lnTo>
                  <a:pt x="1062" y="1188"/>
                </a:lnTo>
                <a:lnTo>
                  <a:pt x="1078" y="1173"/>
                </a:lnTo>
                <a:lnTo>
                  <a:pt x="1092" y="1158"/>
                </a:lnTo>
                <a:lnTo>
                  <a:pt x="1103" y="1143"/>
                </a:lnTo>
                <a:lnTo>
                  <a:pt x="1111" y="1130"/>
                </a:lnTo>
                <a:lnTo>
                  <a:pt x="1117" y="1120"/>
                </a:lnTo>
                <a:lnTo>
                  <a:pt x="1119" y="1111"/>
                </a:lnTo>
                <a:lnTo>
                  <a:pt x="1116" y="1097"/>
                </a:lnTo>
                <a:lnTo>
                  <a:pt x="1104" y="1087"/>
                </a:lnTo>
                <a:lnTo>
                  <a:pt x="1088" y="1080"/>
                </a:lnTo>
                <a:lnTo>
                  <a:pt x="1070" y="1077"/>
                </a:lnTo>
                <a:lnTo>
                  <a:pt x="1048" y="1077"/>
                </a:lnTo>
                <a:lnTo>
                  <a:pt x="1027" y="1082"/>
                </a:lnTo>
                <a:lnTo>
                  <a:pt x="1007" y="1088"/>
                </a:lnTo>
                <a:lnTo>
                  <a:pt x="991" y="1098"/>
                </a:lnTo>
                <a:lnTo>
                  <a:pt x="983" y="1105"/>
                </a:lnTo>
                <a:lnTo>
                  <a:pt x="983" y="1102"/>
                </a:lnTo>
                <a:lnTo>
                  <a:pt x="988" y="1093"/>
                </a:lnTo>
                <a:lnTo>
                  <a:pt x="995" y="1081"/>
                </a:lnTo>
                <a:lnTo>
                  <a:pt x="999" y="1066"/>
                </a:lnTo>
                <a:lnTo>
                  <a:pt x="998" y="1053"/>
                </a:lnTo>
                <a:lnTo>
                  <a:pt x="989" y="1043"/>
                </a:lnTo>
                <a:lnTo>
                  <a:pt x="967" y="1039"/>
                </a:lnTo>
                <a:lnTo>
                  <a:pt x="958" y="1038"/>
                </a:lnTo>
                <a:lnTo>
                  <a:pt x="961" y="1034"/>
                </a:lnTo>
                <a:lnTo>
                  <a:pt x="975" y="1028"/>
                </a:lnTo>
                <a:lnTo>
                  <a:pt x="994" y="1022"/>
                </a:lnTo>
                <a:lnTo>
                  <a:pt x="1015" y="1019"/>
                </a:lnTo>
                <a:lnTo>
                  <a:pt x="1035" y="1017"/>
                </a:lnTo>
                <a:lnTo>
                  <a:pt x="1051" y="1020"/>
                </a:lnTo>
                <a:lnTo>
                  <a:pt x="1058" y="1028"/>
                </a:lnTo>
                <a:lnTo>
                  <a:pt x="1063" y="1037"/>
                </a:lnTo>
                <a:lnTo>
                  <a:pt x="1071" y="1043"/>
                </a:lnTo>
                <a:lnTo>
                  <a:pt x="1082" y="1045"/>
                </a:lnTo>
                <a:lnTo>
                  <a:pt x="1094" y="1043"/>
                </a:lnTo>
                <a:lnTo>
                  <a:pt x="1105" y="1038"/>
                </a:lnTo>
                <a:lnTo>
                  <a:pt x="1116" y="1030"/>
                </a:lnTo>
                <a:lnTo>
                  <a:pt x="1123" y="1019"/>
                </a:lnTo>
                <a:lnTo>
                  <a:pt x="1125" y="1004"/>
                </a:lnTo>
                <a:lnTo>
                  <a:pt x="1124" y="989"/>
                </a:lnTo>
                <a:lnTo>
                  <a:pt x="1120" y="976"/>
                </a:lnTo>
                <a:lnTo>
                  <a:pt x="1115" y="966"/>
                </a:lnTo>
                <a:lnTo>
                  <a:pt x="1107" y="955"/>
                </a:lnTo>
                <a:lnTo>
                  <a:pt x="1096" y="946"/>
                </a:lnTo>
                <a:lnTo>
                  <a:pt x="1085" y="937"/>
                </a:lnTo>
                <a:lnTo>
                  <a:pt x="1070" y="929"/>
                </a:lnTo>
                <a:lnTo>
                  <a:pt x="1052" y="920"/>
                </a:lnTo>
                <a:lnTo>
                  <a:pt x="1036" y="913"/>
                </a:lnTo>
                <a:lnTo>
                  <a:pt x="1022" y="909"/>
                </a:lnTo>
                <a:lnTo>
                  <a:pt x="1013" y="908"/>
                </a:lnTo>
                <a:lnTo>
                  <a:pt x="1007" y="908"/>
                </a:lnTo>
                <a:lnTo>
                  <a:pt x="1003" y="908"/>
                </a:lnTo>
                <a:lnTo>
                  <a:pt x="1002" y="907"/>
                </a:lnTo>
                <a:lnTo>
                  <a:pt x="1002" y="903"/>
                </a:lnTo>
                <a:lnTo>
                  <a:pt x="1003" y="896"/>
                </a:lnTo>
                <a:lnTo>
                  <a:pt x="1009" y="891"/>
                </a:lnTo>
                <a:lnTo>
                  <a:pt x="1018" y="891"/>
                </a:lnTo>
                <a:lnTo>
                  <a:pt x="1029" y="893"/>
                </a:lnTo>
                <a:lnTo>
                  <a:pt x="1042" y="896"/>
                </a:lnTo>
                <a:lnTo>
                  <a:pt x="1051" y="899"/>
                </a:lnTo>
                <a:lnTo>
                  <a:pt x="1058" y="898"/>
                </a:lnTo>
                <a:lnTo>
                  <a:pt x="1059" y="892"/>
                </a:lnTo>
                <a:lnTo>
                  <a:pt x="1052" y="878"/>
                </a:lnTo>
                <a:lnTo>
                  <a:pt x="1041" y="862"/>
                </a:lnTo>
                <a:lnTo>
                  <a:pt x="1030" y="848"/>
                </a:lnTo>
                <a:lnTo>
                  <a:pt x="1021" y="838"/>
                </a:lnTo>
                <a:lnTo>
                  <a:pt x="1014" y="830"/>
                </a:lnTo>
                <a:lnTo>
                  <a:pt x="1010" y="823"/>
                </a:lnTo>
                <a:lnTo>
                  <a:pt x="1009" y="818"/>
                </a:lnTo>
                <a:lnTo>
                  <a:pt x="1013" y="815"/>
                </a:lnTo>
                <a:lnTo>
                  <a:pt x="1021" y="812"/>
                </a:lnTo>
                <a:lnTo>
                  <a:pt x="1033" y="808"/>
                </a:lnTo>
                <a:lnTo>
                  <a:pt x="1043" y="801"/>
                </a:lnTo>
                <a:lnTo>
                  <a:pt x="1051" y="790"/>
                </a:lnTo>
                <a:lnTo>
                  <a:pt x="1059" y="780"/>
                </a:lnTo>
                <a:lnTo>
                  <a:pt x="1064" y="767"/>
                </a:lnTo>
                <a:lnTo>
                  <a:pt x="1067" y="756"/>
                </a:lnTo>
                <a:lnTo>
                  <a:pt x="1067" y="744"/>
                </a:lnTo>
                <a:lnTo>
                  <a:pt x="1064" y="734"/>
                </a:lnTo>
                <a:lnTo>
                  <a:pt x="1062" y="725"/>
                </a:lnTo>
                <a:lnTo>
                  <a:pt x="1063" y="716"/>
                </a:lnTo>
                <a:lnTo>
                  <a:pt x="1066" y="706"/>
                </a:lnTo>
                <a:lnTo>
                  <a:pt x="1071" y="698"/>
                </a:lnTo>
                <a:lnTo>
                  <a:pt x="1074" y="689"/>
                </a:lnTo>
                <a:lnTo>
                  <a:pt x="1075" y="680"/>
                </a:lnTo>
                <a:lnTo>
                  <a:pt x="1072" y="672"/>
                </a:lnTo>
                <a:lnTo>
                  <a:pt x="1064" y="663"/>
                </a:lnTo>
                <a:lnTo>
                  <a:pt x="1056" y="655"/>
                </a:lnTo>
                <a:lnTo>
                  <a:pt x="1051" y="646"/>
                </a:lnTo>
                <a:lnTo>
                  <a:pt x="1051" y="640"/>
                </a:lnTo>
                <a:lnTo>
                  <a:pt x="1052" y="632"/>
                </a:lnTo>
                <a:lnTo>
                  <a:pt x="1054" y="625"/>
                </a:lnTo>
                <a:lnTo>
                  <a:pt x="1055" y="618"/>
                </a:lnTo>
                <a:lnTo>
                  <a:pt x="1052" y="610"/>
                </a:lnTo>
                <a:lnTo>
                  <a:pt x="1045" y="602"/>
                </a:lnTo>
                <a:lnTo>
                  <a:pt x="1034" y="592"/>
                </a:lnTo>
                <a:lnTo>
                  <a:pt x="1020" y="582"/>
                </a:lnTo>
                <a:lnTo>
                  <a:pt x="1005" y="570"/>
                </a:lnTo>
                <a:lnTo>
                  <a:pt x="990" y="559"/>
                </a:lnTo>
                <a:lnTo>
                  <a:pt x="980" y="547"/>
                </a:lnTo>
                <a:lnTo>
                  <a:pt x="974" y="535"/>
                </a:lnTo>
                <a:lnTo>
                  <a:pt x="975" y="523"/>
                </a:lnTo>
                <a:lnTo>
                  <a:pt x="986" y="512"/>
                </a:lnTo>
                <a:lnTo>
                  <a:pt x="998" y="501"/>
                </a:lnTo>
                <a:lnTo>
                  <a:pt x="1006" y="491"/>
                </a:lnTo>
                <a:lnTo>
                  <a:pt x="1010" y="482"/>
                </a:lnTo>
                <a:lnTo>
                  <a:pt x="1010" y="474"/>
                </a:lnTo>
                <a:lnTo>
                  <a:pt x="1006" y="468"/>
                </a:lnTo>
                <a:lnTo>
                  <a:pt x="999" y="463"/>
                </a:lnTo>
                <a:lnTo>
                  <a:pt x="990" y="460"/>
                </a:lnTo>
                <a:lnTo>
                  <a:pt x="979" y="459"/>
                </a:lnTo>
                <a:lnTo>
                  <a:pt x="969" y="456"/>
                </a:lnTo>
                <a:lnTo>
                  <a:pt x="964" y="452"/>
                </a:lnTo>
                <a:lnTo>
                  <a:pt x="960" y="444"/>
                </a:lnTo>
                <a:lnTo>
                  <a:pt x="958" y="436"/>
                </a:lnTo>
                <a:lnTo>
                  <a:pt x="956" y="428"/>
                </a:lnTo>
                <a:lnTo>
                  <a:pt x="952" y="421"/>
                </a:lnTo>
                <a:lnTo>
                  <a:pt x="946" y="416"/>
                </a:lnTo>
                <a:lnTo>
                  <a:pt x="937" y="416"/>
                </a:lnTo>
                <a:lnTo>
                  <a:pt x="920" y="405"/>
                </a:lnTo>
                <a:lnTo>
                  <a:pt x="913" y="371"/>
                </a:lnTo>
                <a:lnTo>
                  <a:pt x="912" y="328"/>
                </a:lnTo>
                <a:lnTo>
                  <a:pt x="912" y="290"/>
                </a:lnTo>
                <a:lnTo>
                  <a:pt x="914" y="263"/>
                </a:lnTo>
                <a:lnTo>
                  <a:pt x="920" y="240"/>
                </a:lnTo>
                <a:lnTo>
                  <a:pt x="922" y="219"/>
                </a:lnTo>
                <a:lnTo>
                  <a:pt x="919" y="195"/>
                </a:lnTo>
                <a:lnTo>
                  <a:pt x="917" y="173"/>
                </a:lnTo>
                <a:lnTo>
                  <a:pt x="924" y="146"/>
                </a:lnTo>
                <a:lnTo>
                  <a:pt x="934" y="120"/>
                </a:lnTo>
                <a:lnTo>
                  <a:pt x="939" y="95"/>
                </a:lnTo>
                <a:lnTo>
                  <a:pt x="939" y="84"/>
                </a:lnTo>
                <a:lnTo>
                  <a:pt x="937" y="75"/>
                </a:lnTo>
                <a:lnTo>
                  <a:pt x="932" y="68"/>
                </a:lnTo>
                <a:lnTo>
                  <a:pt x="924" y="62"/>
                </a:lnTo>
                <a:lnTo>
                  <a:pt x="917" y="60"/>
                </a:lnTo>
                <a:lnTo>
                  <a:pt x="911" y="59"/>
                </a:lnTo>
                <a:lnTo>
                  <a:pt x="904" y="59"/>
                </a:lnTo>
                <a:lnTo>
                  <a:pt x="898" y="59"/>
                </a:lnTo>
                <a:lnTo>
                  <a:pt x="889" y="62"/>
                </a:lnTo>
                <a:lnTo>
                  <a:pt x="879" y="68"/>
                </a:lnTo>
                <a:lnTo>
                  <a:pt x="871" y="76"/>
                </a:lnTo>
                <a:lnTo>
                  <a:pt x="863" y="84"/>
                </a:lnTo>
                <a:lnTo>
                  <a:pt x="856" y="93"/>
                </a:lnTo>
                <a:lnTo>
                  <a:pt x="851" y="104"/>
                </a:lnTo>
                <a:lnTo>
                  <a:pt x="845" y="113"/>
                </a:lnTo>
                <a:lnTo>
                  <a:pt x="839" y="122"/>
                </a:lnTo>
                <a:lnTo>
                  <a:pt x="832" y="133"/>
                </a:lnTo>
                <a:lnTo>
                  <a:pt x="826" y="140"/>
                </a:lnTo>
                <a:lnTo>
                  <a:pt x="821" y="143"/>
                </a:lnTo>
                <a:lnTo>
                  <a:pt x="816" y="144"/>
                </a:lnTo>
                <a:lnTo>
                  <a:pt x="813" y="143"/>
                </a:lnTo>
                <a:lnTo>
                  <a:pt x="809" y="140"/>
                </a:lnTo>
                <a:lnTo>
                  <a:pt x="806" y="133"/>
                </a:lnTo>
                <a:lnTo>
                  <a:pt x="803" y="122"/>
                </a:lnTo>
                <a:lnTo>
                  <a:pt x="800" y="114"/>
                </a:lnTo>
                <a:lnTo>
                  <a:pt x="795" y="110"/>
                </a:lnTo>
                <a:lnTo>
                  <a:pt x="790" y="111"/>
                </a:lnTo>
                <a:lnTo>
                  <a:pt x="783" y="114"/>
                </a:lnTo>
                <a:lnTo>
                  <a:pt x="776" y="120"/>
                </a:lnTo>
                <a:lnTo>
                  <a:pt x="769" y="128"/>
                </a:lnTo>
                <a:lnTo>
                  <a:pt x="761" y="137"/>
                </a:lnTo>
                <a:lnTo>
                  <a:pt x="754" y="146"/>
                </a:lnTo>
                <a:lnTo>
                  <a:pt x="750" y="151"/>
                </a:lnTo>
                <a:lnTo>
                  <a:pt x="750" y="149"/>
                </a:lnTo>
                <a:lnTo>
                  <a:pt x="753" y="142"/>
                </a:lnTo>
                <a:lnTo>
                  <a:pt x="755" y="133"/>
                </a:lnTo>
                <a:lnTo>
                  <a:pt x="754" y="121"/>
                </a:lnTo>
                <a:lnTo>
                  <a:pt x="749" y="112"/>
                </a:lnTo>
                <a:lnTo>
                  <a:pt x="738" y="106"/>
                </a:lnTo>
                <a:lnTo>
                  <a:pt x="718" y="105"/>
                </a:lnTo>
                <a:close/>
              </a:path>
            </a:pathLst>
          </a:custGeom>
          <a:solidFill>
            <a:srgbClr val="00B050"/>
          </a:solidFill>
          <a:ln w="9525">
            <a:solidFill>
              <a:srgbClr val="FFFF00"/>
            </a:solidFill>
            <a:round/>
            <a:headEnd/>
            <a:tailEnd/>
          </a:ln>
        </p:spPr>
        <p:txBody>
          <a:bodyPr/>
          <a:lstStyle/>
          <a:p>
            <a:endParaRPr lang="ru-RU"/>
          </a:p>
        </p:txBody>
      </p:sp>
      <p:sp>
        <p:nvSpPr>
          <p:cNvPr id="18592" name="Freeform 1484"/>
          <p:cNvSpPr>
            <a:spLocks/>
          </p:cNvSpPr>
          <p:nvPr/>
        </p:nvSpPr>
        <p:spPr bwMode="auto">
          <a:xfrm>
            <a:off x="3216275" y="2347913"/>
            <a:ext cx="241300" cy="608012"/>
          </a:xfrm>
          <a:custGeom>
            <a:avLst/>
            <a:gdLst>
              <a:gd name="T0" fmla="*/ 2147483647 w 146"/>
              <a:gd name="T1" fmla="*/ 2147483647 h 367"/>
              <a:gd name="T2" fmla="*/ 2147483647 w 146"/>
              <a:gd name="T3" fmla="*/ 0 h 367"/>
              <a:gd name="T4" fmla="*/ 2147483647 w 146"/>
              <a:gd name="T5" fmla="*/ 2147483647 h 367"/>
              <a:gd name="T6" fmla="*/ 2147483647 w 146"/>
              <a:gd name="T7" fmla="*/ 2147483647 h 367"/>
              <a:gd name="T8" fmla="*/ 2147483647 w 146"/>
              <a:gd name="T9" fmla="*/ 2147483647 h 367"/>
              <a:gd name="T10" fmla="*/ 2147483647 w 146"/>
              <a:gd name="T11" fmla="*/ 2147483647 h 367"/>
              <a:gd name="T12" fmla="*/ 2147483647 w 146"/>
              <a:gd name="T13" fmla="*/ 2147483647 h 367"/>
              <a:gd name="T14" fmla="*/ 2147483647 w 146"/>
              <a:gd name="T15" fmla="*/ 2147483647 h 367"/>
              <a:gd name="T16" fmla="*/ 2147483647 w 146"/>
              <a:gd name="T17" fmla="*/ 2147483647 h 367"/>
              <a:gd name="T18" fmla="*/ 2147483647 w 146"/>
              <a:gd name="T19" fmla="*/ 2147483647 h 367"/>
              <a:gd name="T20" fmla="*/ 2147483647 w 146"/>
              <a:gd name="T21" fmla="*/ 2147483647 h 367"/>
              <a:gd name="T22" fmla="*/ 2147483647 w 146"/>
              <a:gd name="T23" fmla="*/ 2147483647 h 367"/>
              <a:gd name="T24" fmla="*/ 2147483647 w 146"/>
              <a:gd name="T25" fmla="*/ 2147483647 h 367"/>
              <a:gd name="T26" fmla="*/ 2147483647 w 146"/>
              <a:gd name="T27" fmla="*/ 2147483647 h 367"/>
              <a:gd name="T28" fmla="*/ 2147483647 w 146"/>
              <a:gd name="T29" fmla="*/ 2147483647 h 367"/>
              <a:gd name="T30" fmla="*/ 2147483647 w 146"/>
              <a:gd name="T31" fmla="*/ 2147483647 h 367"/>
              <a:gd name="T32" fmla="*/ 2147483647 w 146"/>
              <a:gd name="T33" fmla="*/ 2147483647 h 367"/>
              <a:gd name="T34" fmla="*/ 2147483647 w 146"/>
              <a:gd name="T35" fmla="*/ 2147483647 h 367"/>
              <a:gd name="T36" fmla="*/ 2147483647 w 146"/>
              <a:gd name="T37" fmla="*/ 2147483647 h 367"/>
              <a:gd name="T38" fmla="*/ 2147483647 w 146"/>
              <a:gd name="T39" fmla="*/ 2147483647 h 367"/>
              <a:gd name="T40" fmla="*/ 2147483647 w 146"/>
              <a:gd name="T41" fmla="*/ 2147483647 h 367"/>
              <a:gd name="T42" fmla="*/ 2147483647 w 146"/>
              <a:gd name="T43" fmla="*/ 2147483647 h 367"/>
              <a:gd name="T44" fmla="*/ 2147483647 w 146"/>
              <a:gd name="T45" fmla="*/ 2147483647 h 367"/>
              <a:gd name="T46" fmla="*/ 2147483647 w 146"/>
              <a:gd name="T47" fmla="*/ 2147483647 h 367"/>
              <a:gd name="T48" fmla="*/ 2147483647 w 146"/>
              <a:gd name="T49" fmla="*/ 2147483647 h 367"/>
              <a:gd name="T50" fmla="*/ 2147483647 w 146"/>
              <a:gd name="T51" fmla="*/ 2147483647 h 367"/>
              <a:gd name="T52" fmla="*/ 2147483647 w 146"/>
              <a:gd name="T53" fmla="*/ 2147483647 h 367"/>
              <a:gd name="T54" fmla="*/ 2147483647 w 146"/>
              <a:gd name="T55" fmla="*/ 2147483647 h 367"/>
              <a:gd name="T56" fmla="*/ 2147483647 w 146"/>
              <a:gd name="T57" fmla="*/ 2147483647 h 367"/>
              <a:gd name="T58" fmla="*/ 2147483647 w 146"/>
              <a:gd name="T59" fmla="*/ 2147483647 h 367"/>
              <a:gd name="T60" fmla="*/ 0 w 146"/>
              <a:gd name="T61" fmla="*/ 2147483647 h 367"/>
              <a:gd name="T62" fmla="*/ 2147483647 w 146"/>
              <a:gd name="T63" fmla="*/ 2147483647 h 367"/>
              <a:gd name="T64" fmla="*/ 2147483647 w 146"/>
              <a:gd name="T65" fmla="*/ 2147483647 h 367"/>
              <a:gd name="T66" fmla="*/ 2147483647 w 146"/>
              <a:gd name="T67" fmla="*/ 2147483647 h 367"/>
              <a:gd name="T68" fmla="*/ 2147483647 w 146"/>
              <a:gd name="T69" fmla="*/ 2147483647 h 367"/>
              <a:gd name="T70" fmla="*/ 2147483647 w 146"/>
              <a:gd name="T71" fmla="*/ 2147483647 h 367"/>
              <a:gd name="T72" fmla="*/ 2147483647 w 146"/>
              <a:gd name="T73" fmla="*/ 2147483647 h 3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367"/>
              <a:gd name="T113" fmla="*/ 146 w 146"/>
              <a:gd name="T114" fmla="*/ 367 h 3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367">
                <a:moveTo>
                  <a:pt x="54" y="7"/>
                </a:moveTo>
                <a:lnTo>
                  <a:pt x="68" y="0"/>
                </a:lnTo>
                <a:lnTo>
                  <a:pt x="77" y="16"/>
                </a:lnTo>
                <a:lnTo>
                  <a:pt x="107" y="31"/>
                </a:lnTo>
                <a:lnTo>
                  <a:pt x="110" y="48"/>
                </a:lnTo>
                <a:lnTo>
                  <a:pt x="116" y="57"/>
                </a:lnTo>
                <a:lnTo>
                  <a:pt x="146" y="43"/>
                </a:lnTo>
                <a:lnTo>
                  <a:pt x="140" y="64"/>
                </a:lnTo>
                <a:lnTo>
                  <a:pt x="114" y="85"/>
                </a:lnTo>
                <a:lnTo>
                  <a:pt x="107" y="99"/>
                </a:lnTo>
                <a:lnTo>
                  <a:pt x="110" y="121"/>
                </a:lnTo>
                <a:lnTo>
                  <a:pt x="117" y="129"/>
                </a:lnTo>
                <a:lnTo>
                  <a:pt x="105" y="129"/>
                </a:lnTo>
                <a:lnTo>
                  <a:pt x="125" y="141"/>
                </a:lnTo>
                <a:lnTo>
                  <a:pt x="122" y="162"/>
                </a:lnTo>
                <a:lnTo>
                  <a:pt x="111" y="169"/>
                </a:lnTo>
                <a:lnTo>
                  <a:pt x="84" y="178"/>
                </a:lnTo>
                <a:lnTo>
                  <a:pt x="69" y="202"/>
                </a:lnTo>
                <a:lnTo>
                  <a:pt x="56" y="207"/>
                </a:lnTo>
                <a:lnTo>
                  <a:pt x="62" y="216"/>
                </a:lnTo>
                <a:lnTo>
                  <a:pt x="53" y="238"/>
                </a:lnTo>
                <a:lnTo>
                  <a:pt x="33" y="261"/>
                </a:lnTo>
                <a:lnTo>
                  <a:pt x="35" y="274"/>
                </a:lnTo>
                <a:lnTo>
                  <a:pt x="42" y="282"/>
                </a:lnTo>
                <a:lnTo>
                  <a:pt x="38" y="300"/>
                </a:lnTo>
                <a:lnTo>
                  <a:pt x="26" y="318"/>
                </a:lnTo>
                <a:lnTo>
                  <a:pt x="14" y="336"/>
                </a:lnTo>
                <a:lnTo>
                  <a:pt x="29" y="367"/>
                </a:lnTo>
                <a:lnTo>
                  <a:pt x="7" y="345"/>
                </a:lnTo>
                <a:lnTo>
                  <a:pt x="1" y="338"/>
                </a:lnTo>
                <a:lnTo>
                  <a:pt x="0" y="306"/>
                </a:lnTo>
                <a:lnTo>
                  <a:pt x="24" y="154"/>
                </a:lnTo>
                <a:lnTo>
                  <a:pt x="12" y="224"/>
                </a:lnTo>
                <a:lnTo>
                  <a:pt x="35" y="87"/>
                </a:lnTo>
                <a:lnTo>
                  <a:pt x="47" y="52"/>
                </a:lnTo>
                <a:lnTo>
                  <a:pt x="57" y="33"/>
                </a:lnTo>
                <a:lnTo>
                  <a:pt x="54" y="7"/>
                </a:lnTo>
                <a:close/>
              </a:path>
            </a:pathLst>
          </a:custGeom>
          <a:solidFill>
            <a:srgbClr val="00B050"/>
          </a:solidFill>
          <a:ln w="9525">
            <a:solidFill>
              <a:srgbClr val="FFFF00"/>
            </a:solidFill>
            <a:round/>
            <a:headEnd/>
            <a:tailEnd/>
          </a:ln>
        </p:spPr>
        <p:txBody>
          <a:bodyPr/>
          <a:lstStyle/>
          <a:p>
            <a:endParaRPr lang="ru-RU"/>
          </a:p>
        </p:txBody>
      </p:sp>
      <p:sp>
        <p:nvSpPr>
          <p:cNvPr id="18593" name="Freeform 1486"/>
          <p:cNvSpPr>
            <a:spLocks/>
          </p:cNvSpPr>
          <p:nvPr/>
        </p:nvSpPr>
        <p:spPr bwMode="auto">
          <a:xfrm>
            <a:off x="5778500" y="1701800"/>
            <a:ext cx="120650" cy="217488"/>
          </a:xfrm>
          <a:custGeom>
            <a:avLst/>
            <a:gdLst>
              <a:gd name="T0" fmla="*/ 2147483647 w 107"/>
              <a:gd name="T1" fmla="*/ 2147483647 h 190"/>
              <a:gd name="T2" fmla="*/ 0 w 107"/>
              <a:gd name="T3" fmla="*/ 2147483647 h 190"/>
              <a:gd name="T4" fmla="*/ 2147483647 w 107"/>
              <a:gd name="T5" fmla="*/ 2147483647 h 190"/>
              <a:gd name="T6" fmla="*/ 2147483647 w 107"/>
              <a:gd name="T7" fmla="*/ 2147483647 h 190"/>
              <a:gd name="T8" fmla="*/ 2147483647 w 107"/>
              <a:gd name="T9" fmla="*/ 2147483647 h 190"/>
              <a:gd name="T10" fmla="*/ 2147483647 w 107"/>
              <a:gd name="T11" fmla="*/ 2147483647 h 190"/>
              <a:gd name="T12" fmla="*/ 2147483647 w 107"/>
              <a:gd name="T13" fmla="*/ 2147483647 h 190"/>
              <a:gd name="T14" fmla="*/ 2147483647 w 107"/>
              <a:gd name="T15" fmla="*/ 2147483647 h 190"/>
              <a:gd name="T16" fmla="*/ 2147483647 w 107"/>
              <a:gd name="T17" fmla="*/ 2147483647 h 190"/>
              <a:gd name="T18" fmla="*/ 2147483647 w 107"/>
              <a:gd name="T19" fmla="*/ 2147483647 h 190"/>
              <a:gd name="T20" fmla="*/ 2147483647 w 107"/>
              <a:gd name="T21" fmla="*/ 2147483647 h 190"/>
              <a:gd name="T22" fmla="*/ 2147483647 w 107"/>
              <a:gd name="T23" fmla="*/ 2147483647 h 190"/>
              <a:gd name="T24" fmla="*/ 2147483647 w 107"/>
              <a:gd name="T25" fmla="*/ 2147483647 h 190"/>
              <a:gd name="T26" fmla="*/ 2147483647 w 107"/>
              <a:gd name="T27" fmla="*/ 2147483647 h 190"/>
              <a:gd name="T28" fmla="*/ 2147483647 w 107"/>
              <a:gd name="T29" fmla="*/ 2147483647 h 190"/>
              <a:gd name="T30" fmla="*/ 2147483647 w 107"/>
              <a:gd name="T31" fmla="*/ 2147483647 h 190"/>
              <a:gd name="T32" fmla="*/ 2147483647 w 107"/>
              <a:gd name="T33" fmla="*/ 2147483647 h 190"/>
              <a:gd name="T34" fmla="*/ 2147483647 w 107"/>
              <a:gd name="T35" fmla="*/ 2147483647 h 190"/>
              <a:gd name="T36" fmla="*/ 2147483647 w 107"/>
              <a:gd name="T37" fmla="*/ 2147483647 h 190"/>
              <a:gd name="T38" fmla="*/ 2147483647 w 107"/>
              <a:gd name="T39" fmla="*/ 2147483647 h 190"/>
              <a:gd name="T40" fmla="*/ 2147483647 w 107"/>
              <a:gd name="T41" fmla="*/ 2147483647 h 190"/>
              <a:gd name="T42" fmla="*/ 2147483647 w 107"/>
              <a:gd name="T43" fmla="*/ 2147483647 h 190"/>
              <a:gd name="T44" fmla="*/ 2147483647 w 107"/>
              <a:gd name="T45" fmla="*/ 2147483647 h 190"/>
              <a:gd name="T46" fmla="*/ 2147483647 w 107"/>
              <a:gd name="T47" fmla="*/ 2147483647 h 190"/>
              <a:gd name="T48" fmla="*/ 2147483647 w 107"/>
              <a:gd name="T49" fmla="*/ 2147483647 h 190"/>
              <a:gd name="T50" fmla="*/ 2147483647 w 107"/>
              <a:gd name="T51" fmla="*/ 2147483647 h 190"/>
              <a:gd name="T52" fmla="*/ 2147483647 w 107"/>
              <a:gd name="T53" fmla="*/ 2147483647 h 190"/>
              <a:gd name="T54" fmla="*/ 2147483647 w 107"/>
              <a:gd name="T55" fmla="*/ 2147483647 h 190"/>
              <a:gd name="T56" fmla="*/ 2147483647 w 107"/>
              <a:gd name="T57" fmla="*/ 2147483647 h 190"/>
              <a:gd name="T58" fmla="*/ 2147483647 w 107"/>
              <a:gd name="T59" fmla="*/ 0 h 190"/>
              <a:gd name="T60" fmla="*/ 2147483647 w 107"/>
              <a:gd name="T61" fmla="*/ 2147483647 h 1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7"/>
              <a:gd name="T94" fmla="*/ 0 h 190"/>
              <a:gd name="T95" fmla="*/ 107 w 107"/>
              <a:gd name="T96" fmla="*/ 190 h 19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7" h="190">
                <a:moveTo>
                  <a:pt x="7" y="9"/>
                </a:moveTo>
                <a:lnTo>
                  <a:pt x="0" y="23"/>
                </a:lnTo>
                <a:lnTo>
                  <a:pt x="15" y="47"/>
                </a:lnTo>
                <a:lnTo>
                  <a:pt x="15" y="60"/>
                </a:lnTo>
                <a:lnTo>
                  <a:pt x="22" y="78"/>
                </a:lnTo>
                <a:lnTo>
                  <a:pt x="19" y="93"/>
                </a:lnTo>
                <a:lnTo>
                  <a:pt x="23" y="110"/>
                </a:lnTo>
                <a:lnTo>
                  <a:pt x="26" y="118"/>
                </a:lnTo>
                <a:lnTo>
                  <a:pt x="19" y="126"/>
                </a:lnTo>
                <a:lnTo>
                  <a:pt x="13" y="159"/>
                </a:lnTo>
                <a:lnTo>
                  <a:pt x="33" y="182"/>
                </a:lnTo>
                <a:lnTo>
                  <a:pt x="34" y="178"/>
                </a:lnTo>
                <a:lnTo>
                  <a:pt x="46" y="185"/>
                </a:lnTo>
                <a:lnTo>
                  <a:pt x="46" y="190"/>
                </a:lnTo>
                <a:lnTo>
                  <a:pt x="56" y="188"/>
                </a:lnTo>
                <a:lnTo>
                  <a:pt x="59" y="184"/>
                </a:lnTo>
                <a:lnTo>
                  <a:pt x="43" y="174"/>
                </a:lnTo>
                <a:lnTo>
                  <a:pt x="27" y="149"/>
                </a:lnTo>
                <a:lnTo>
                  <a:pt x="19" y="138"/>
                </a:lnTo>
                <a:lnTo>
                  <a:pt x="32" y="113"/>
                </a:lnTo>
                <a:lnTo>
                  <a:pt x="57" y="108"/>
                </a:lnTo>
                <a:lnTo>
                  <a:pt x="70" y="119"/>
                </a:lnTo>
                <a:lnTo>
                  <a:pt x="63" y="97"/>
                </a:lnTo>
                <a:lnTo>
                  <a:pt x="72" y="87"/>
                </a:lnTo>
                <a:lnTo>
                  <a:pt x="101" y="87"/>
                </a:lnTo>
                <a:lnTo>
                  <a:pt x="107" y="73"/>
                </a:lnTo>
                <a:lnTo>
                  <a:pt x="95" y="50"/>
                </a:lnTo>
                <a:lnTo>
                  <a:pt x="85" y="37"/>
                </a:lnTo>
                <a:lnTo>
                  <a:pt x="48" y="27"/>
                </a:lnTo>
                <a:lnTo>
                  <a:pt x="36" y="0"/>
                </a:lnTo>
                <a:lnTo>
                  <a:pt x="7" y="9"/>
                </a:lnTo>
                <a:close/>
              </a:path>
            </a:pathLst>
          </a:custGeom>
          <a:solidFill>
            <a:srgbClr val="00B050"/>
          </a:solidFill>
          <a:ln w="9525">
            <a:solidFill>
              <a:srgbClr val="FFFF00"/>
            </a:solidFill>
            <a:round/>
            <a:headEnd/>
            <a:tailEnd/>
          </a:ln>
        </p:spPr>
        <p:txBody>
          <a:bodyPr/>
          <a:lstStyle/>
          <a:p>
            <a:endParaRPr lang="ru-RU"/>
          </a:p>
        </p:txBody>
      </p:sp>
      <p:sp>
        <p:nvSpPr>
          <p:cNvPr id="18594" name="Freeform 1487"/>
          <p:cNvSpPr>
            <a:spLocks/>
          </p:cNvSpPr>
          <p:nvPr/>
        </p:nvSpPr>
        <p:spPr bwMode="auto">
          <a:xfrm>
            <a:off x="5699125" y="1579563"/>
            <a:ext cx="136525" cy="266700"/>
          </a:xfrm>
          <a:custGeom>
            <a:avLst/>
            <a:gdLst>
              <a:gd name="T0" fmla="*/ 2147483647 w 120"/>
              <a:gd name="T1" fmla="*/ 0 h 233"/>
              <a:gd name="T2" fmla="*/ 2147483647 w 120"/>
              <a:gd name="T3" fmla="*/ 2147483647 h 233"/>
              <a:gd name="T4" fmla="*/ 2147483647 w 120"/>
              <a:gd name="T5" fmla="*/ 2147483647 h 233"/>
              <a:gd name="T6" fmla="*/ 2147483647 w 120"/>
              <a:gd name="T7" fmla="*/ 2147483647 h 233"/>
              <a:gd name="T8" fmla="*/ 2147483647 w 120"/>
              <a:gd name="T9" fmla="*/ 2147483647 h 233"/>
              <a:gd name="T10" fmla="*/ 0 w 120"/>
              <a:gd name="T11" fmla="*/ 2147483647 h 233"/>
              <a:gd name="T12" fmla="*/ 2147483647 w 120"/>
              <a:gd name="T13" fmla="*/ 2147483647 h 233"/>
              <a:gd name="T14" fmla="*/ 2147483647 w 120"/>
              <a:gd name="T15" fmla="*/ 2147483647 h 233"/>
              <a:gd name="T16" fmla="*/ 2147483647 w 120"/>
              <a:gd name="T17" fmla="*/ 2147483647 h 233"/>
              <a:gd name="T18" fmla="*/ 2147483647 w 120"/>
              <a:gd name="T19" fmla="*/ 2147483647 h 233"/>
              <a:gd name="T20" fmla="*/ 2147483647 w 120"/>
              <a:gd name="T21" fmla="*/ 2147483647 h 233"/>
              <a:gd name="T22" fmla="*/ 2147483647 w 120"/>
              <a:gd name="T23" fmla="*/ 2147483647 h 233"/>
              <a:gd name="T24" fmla="*/ 2147483647 w 120"/>
              <a:gd name="T25" fmla="*/ 2147483647 h 233"/>
              <a:gd name="T26" fmla="*/ 2147483647 w 120"/>
              <a:gd name="T27" fmla="*/ 2147483647 h 233"/>
              <a:gd name="T28" fmla="*/ 2147483647 w 120"/>
              <a:gd name="T29" fmla="*/ 2147483647 h 233"/>
              <a:gd name="T30" fmla="*/ 2147483647 w 120"/>
              <a:gd name="T31" fmla="*/ 2147483647 h 233"/>
              <a:gd name="T32" fmla="*/ 2147483647 w 120"/>
              <a:gd name="T33" fmla="*/ 2147483647 h 233"/>
              <a:gd name="T34" fmla="*/ 2147483647 w 120"/>
              <a:gd name="T35" fmla="*/ 2147483647 h 233"/>
              <a:gd name="T36" fmla="*/ 2147483647 w 120"/>
              <a:gd name="T37" fmla="*/ 2147483647 h 233"/>
              <a:gd name="T38" fmla="*/ 2147483647 w 120"/>
              <a:gd name="T39" fmla="*/ 2147483647 h 233"/>
              <a:gd name="T40" fmla="*/ 2147483647 w 120"/>
              <a:gd name="T41" fmla="*/ 2147483647 h 233"/>
              <a:gd name="T42" fmla="*/ 2147483647 w 120"/>
              <a:gd name="T43" fmla="*/ 2147483647 h 233"/>
              <a:gd name="T44" fmla="*/ 2147483647 w 120"/>
              <a:gd name="T45" fmla="*/ 2147483647 h 233"/>
              <a:gd name="T46" fmla="*/ 2147483647 w 120"/>
              <a:gd name="T47" fmla="*/ 2147483647 h 233"/>
              <a:gd name="T48" fmla="*/ 2147483647 w 120"/>
              <a:gd name="T49" fmla="*/ 2147483647 h 233"/>
              <a:gd name="T50" fmla="*/ 2147483647 w 120"/>
              <a:gd name="T51" fmla="*/ 2147483647 h 233"/>
              <a:gd name="T52" fmla="*/ 2147483647 w 120"/>
              <a:gd name="T53" fmla="*/ 2147483647 h 233"/>
              <a:gd name="T54" fmla="*/ 2147483647 w 120"/>
              <a:gd name="T55" fmla="*/ 2147483647 h 233"/>
              <a:gd name="T56" fmla="*/ 2147483647 w 120"/>
              <a:gd name="T57" fmla="*/ 2147483647 h 233"/>
              <a:gd name="T58" fmla="*/ 2147483647 w 120"/>
              <a:gd name="T59" fmla="*/ 2147483647 h 233"/>
              <a:gd name="T60" fmla="*/ 2147483647 w 120"/>
              <a:gd name="T61" fmla="*/ 2147483647 h 233"/>
              <a:gd name="T62" fmla="*/ 2147483647 w 120"/>
              <a:gd name="T63" fmla="*/ 2147483647 h 233"/>
              <a:gd name="T64" fmla="*/ 2147483647 w 120"/>
              <a:gd name="T65" fmla="*/ 0 h 2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233"/>
              <a:gd name="T101" fmla="*/ 120 w 120"/>
              <a:gd name="T102" fmla="*/ 233 h 2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233">
                <a:moveTo>
                  <a:pt x="72" y="0"/>
                </a:moveTo>
                <a:lnTo>
                  <a:pt x="55" y="17"/>
                </a:lnTo>
                <a:lnTo>
                  <a:pt x="40" y="26"/>
                </a:lnTo>
                <a:lnTo>
                  <a:pt x="15" y="60"/>
                </a:lnTo>
                <a:lnTo>
                  <a:pt x="7" y="85"/>
                </a:lnTo>
                <a:lnTo>
                  <a:pt x="0" y="98"/>
                </a:lnTo>
                <a:lnTo>
                  <a:pt x="23" y="123"/>
                </a:lnTo>
                <a:lnTo>
                  <a:pt x="31" y="142"/>
                </a:lnTo>
                <a:lnTo>
                  <a:pt x="26" y="161"/>
                </a:lnTo>
                <a:lnTo>
                  <a:pt x="44" y="165"/>
                </a:lnTo>
                <a:lnTo>
                  <a:pt x="58" y="157"/>
                </a:lnTo>
                <a:lnTo>
                  <a:pt x="65" y="148"/>
                </a:lnTo>
                <a:lnTo>
                  <a:pt x="80" y="188"/>
                </a:lnTo>
                <a:lnTo>
                  <a:pt x="86" y="211"/>
                </a:lnTo>
                <a:lnTo>
                  <a:pt x="85" y="233"/>
                </a:lnTo>
                <a:lnTo>
                  <a:pt x="99" y="212"/>
                </a:lnTo>
                <a:lnTo>
                  <a:pt x="92" y="188"/>
                </a:lnTo>
                <a:lnTo>
                  <a:pt x="80" y="173"/>
                </a:lnTo>
                <a:lnTo>
                  <a:pt x="86" y="161"/>
                </a:lnTo>
                <a:lnTo>
                  <a:pt x="85" y="151"/>
                </a:lnTo>
                <a:lnTo>
                  <a:pt x="69" y="130"/>
                </a:lnTo>
                <a:lnTo>
                  <a:pt x="77" y="114"/>
                </a:lnTo>
                <a:lnTo>
                  <a:pt x="106" y="106"/>
                </a:lnTo>
                <a:lnTo>
                  <a:pt x="120" y="91"/>
                </a:lnTo>
                <a:lnTo>
                  <a:pt x="111" y="91"/>
                </a:lnTo>
                <a:lnTo>
                  <a:pt x="104" y="87"/>
                </a:lnTo>
                <a:lnTo>
                  <a:pt x="93" y="84"/>
                </a:lnTo>
                <a:lnTo>
                  <a:pt x="98" y="73"/>
                </a:lnTo>
                <a:lnTo>
                  <a:pt x="88" y="60"/>
                </a:lnTo>
                <a:lnTo>
                  <a:pt x="77" y="42"/>
                </a:lnTo>
                <a:lnTo>
                  <a:pt x="86" y="34"/>
                </a:lnTo>
                <a:lnTo>
                  <a:pt x="86" y="13"/>
                </a:lnTo>
                <a:lnTo>
                  <a:pt x="72" y="0"/>
                </a:lnTo>
                <a:close/>
              </a:path>
            </a:pathLst>
          </a:custGeom>
          <a:solidFill>
            <a:srgbClr val="00B050"/>
          </a:solidFill>
          <a:ln w="9525">
            <a:solidFill>
              <a:srgbClr val="FFFF00"/>
            </a:solidFill>
            <a:round/>
            <a:headEnd/>
            <a:tailEnd/>
          </a:ln>
        </p:spPr>
        <p:txBody>
          <a:bodyPr/>
          <a:lstStyle/>
          <a:p>
            <a:endParaRPr lang="ru-RU"/>
          </a:p>
        </p:txBody>
      </p:sp>
      <p:sp>
        <p:nvSpPr>
          <p:cNvPr id="18595" name="Freeform 1488"/>
          <p:cNvSpPr>
            <a:spLocks/>
          </p:cNvSpPr>
          <p:nvPr/>
        </p:nvSpPr>
        <p:spPr bwMode="auto">
          <a:xfrm>
            <a:off x="5835650" y="1912938"/>
            <a:ext cx="68263" cy="80962"/>
          </a:xfrm>
          <a:custGeom>
            <a:avLst/>
            <a:gdLst>
              <a:gd name="T0" fmla="*/ 0 w 675"/>
              <a:gd name="T1" fmla="*/ 2147483647 h 773"/>
              <a:gd name="T2" fmla="*/ 2147483647 w 675"/>
              <a:gd name="T3" fmla="*/ 2147483647 h 773"/>
              <a:gd name="T4" fmla="*/ 2147483647 w 675"/>
              <a:gd name="T5" fmla="*/ 2147483647 h 773"/>
              <a:gd name="T6" fmla="*/ 2147483647 w 675"/>
              <a:gd name="T7" fmla="*/ 2147483647 h 773"/>
              <a:gd name="T8" fmla="*/ 2147483647 w 675"/>
              <a:gd name="T9" fmla="*/ 2147483647 h 773"/>
              <a:gd name="T10" fmla="*/ 2147483647 w 675"/>
              <a:gd name="T11" fmla="*/ 2147483647 h 773"/>
              <a:gd name="T12" fmla="*/ 2147483647 w 675"/>
              <a:gd name="T13" fmla="*/ 2147483647 h 773"/>
              <a:gd name="T14" fmla="*/ 2147483647 w 675"/>
              <a:gd name="T15" fmla="*/ 2147483647 h 773"/>
              <a:gd name="T16" fmla="*/ 2147483647 w 675"/>
              <a:gd name="T17" fmla="*/ 2147483647 h 773"/>
              <a:gd name="T18" fmla="*/ 2147483647 w 675"/>
              <a:gd name="T19" fmla="*/ 2147483647 h 773"/>
              <a:gd name="T20" fmla="*/ 2147483647 w 675"/>
              <a:gd name="T21" fmla="*/ 2147483647 h 773"/>
              <a:gd name="T22" fmla="*/ 2147483647 w 675"/>
              <a:gd name="T23" fmla="*/ 2147483647 h 773"/>
              <a:gd name="T24" fmla="*/ 2147483647 w 675"/>
              <a:gd name="T25" fmla="*/ 2147483647 h 773"/>
              <a:gd name="T26" fmla="*/ 2147483647 w 675"/>
              <a:gd name="T27" fmla="*/ 0 h 773"/>
              <a:gd name="T28" fmla="*/ 0 w 675"/>
              <a:gd name="T29" fmla="*/ 2147483647 h 7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5"/>
              <a:gd name="T46" fmla="*/ 0 h 773"/>
              <a:gd name="T47" fmla="*/ 675 w 675"/>
              <a:gd name="T48" fmla="*/ 773 h 7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5" h="773">
                <a:moveTo>
                  <a:pt x="0" y="41"/>
                </a:moveTo>
                <a:lnTo>
                  <a:pt x="75" y="339"/>
                </a:lnTo>
                <a:lnTo>
                  <a:pt x="273" y="579"/>
                </a:lnTo>
                <a:lnTo>
                  <a:pt x="605" y="769"/>
                </a:lnTo>
                <a:lnTo>
                  <a:pt x="675" y="773"/>
                </a:lnTo>
                <a:lnTo>
                  <a:pt x="563" y="583"/>
                </a:lnTo>
                <a:lnTo>
                  <a:pt x="493" y="521"/>
                </a:lnTo>
                <a:lnTo>
                  <a:pt x="493" y="269"/>
                </a:lnTo>
                <a:lnTo>
                  <a:pt x="323" y="78"/>
                </a:lnTo>
                <a:lnTo>
                  <a:pt x="286" y="58"/>
                </a:lnTo>
                <a:lnTo>
                  <a:pt x="253" y="111"/>
                </a:lnTo>
                <a:lnTo>
                  <a:pt x="141" y="128"/>
                </a:lnTo>
                <a:lnTo>
                  <a:pt x="145" y="70"/>
                </a:lnTo>
                <a:lnTo>
                  <a:pt x="17" y="0"/>
                </a:lnTo>
                <a:lnTo>
                  <a:pt x="0" y="41"/>
                </a:lnTo>
                <a:close/>
              </a:path>
            </a:pathLst>
          </a:custGeom>
          <a:solidFill>
            <a:srgbClr val="00B050"/>
          </a:solidFill>
          <a:ln w="9525">
            <a:solidFill>
              <a:srgbClr val="FFFF00"/>
            </a:solidFill>
            <a:round/>
            <a:headEnd/>
            <a:tailEnd/>
          </a:ln>
        </p:spPr>
        <p:txBody>
          <a:bodyPr/>
          <a:lstStyle/>
          <a:p>
            <a:endParaRPr lang="ru-RU"/>
          </a:p>
        </p:txBody>
      </p:sp>
      <p:sp>
        <p:nvSpPr>
          <p:cNvPr id="18596" name="Line 1489"/>
          <p:cNvSpPr>
            <a:spLocks noChangeShapeType="1"/>
          </p:cNvSpPr>
          <p:nvPr/>
        </p:nvSpPr>
        <p:spPr bwMode="auto">
          <a:xfrm>
            <a:off x="6088063" y="1746250"/>
            <a:ext cx="0" cy="0"/>
          </a:xfrm>
          <a:prstGeom prst="line">
            <a:avLst/>
          </a:prstGeom>
          <a:noFill/>
          <a:ln w="0">
            <a:solidFill>
              <a:srgbClr val="FFFF0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8597" name="Group 190"/>
          <p:cNvGrpSpPr>
            <a:grpSpLocks/>
          </p:cNvGrpSpPr>
          <p:nvPr/>
        </p:nvGrpSpPr>
        <p:grpSpPr bwMode="auto">
          <a:xfrm>
            <a:off x="1755775" y="220663"/>
            <a:ext cx="2238375" cy="1677987"/>
            <a:chOff x="1752600" y="3968115"/>
            <a:chExt cx="2238374" cy="1678305"/>
          </a:xfrm>
        </p:grpSpPr>
        <p:sp>
          <p:nvSpPr>
            <p:cNvPr id="18631" name="Freeform 1316"/>
            <p:cNvSpPr>
              <a:spLocks/>
            </p:cNvSpPr>
            <p:nvPr/>
          </p:nvSpPr>
          <p:spPr bwMode="auto">
            <a:xfrm>
              <a:off x="3377565" y="4877752"/>
              <a:ext cx="95250" cy="107633"/>
            </a:xfrm>
            <a:custGeom>
              <a:avLst/>
              <a:gdLst>
                <a:gd name="T0" fmla="*/ 0 w 120"/>
                <a:gd name="T1" fmla="*/ 2147483647 h 138"/>
                <a:gd name="T2" fmla="*/ 0 w 120"/>
                <a:gd name="T3" fmla="*/ 2147483647 h 138"/>
                <a:gd name="T4" fmla="*/ 2147483647 w 120"/>
                <a:gd name="T5" fmla="*/ 2147483647 h 138"/>
                <a:gd name="T6" fmla="*/ 2147483647 w 120"/>
                <a:gd name="T7" fmla="*/ 2147483647 h 138"/>
                <a:gd name="T8" fmla="*/ 2147483647 w 120"/>
                <a:gd name="T9" fmla="*/ 0 h 138"/>
                <a:gd name="T10" fmla="*/ 2147483647 w 120"/>
                <a:gd name="T11" fmla="*/ 2147483647 h 138"/>
                <a:gd name="T12" fmla="*/ 2147483647 w 120"/>
                <a:gd name="T13" fmla="*/ 2147483647 h 138"/>
                <a:gd name="T14" fmla="*/ 2147483647 w 120"/>
                <a:gd name="T15" fmla="*/ 2147483647 h 138"/>
                <a:gd name="T16" fmla="*/ 2147483647 w 120"/>
                <a:gd name="T17" fmla="*/ 2147483647 h 138"/>
                <a:gd name="T18" fmla="*/ 2147483647 w 120"/>
                <a:gd name="T19" fmla="*/ 2147483647 h 138"/>
                <a:gd name="T20" fmla="*/ 2147483647 w 120"/>
                <a:gd name="T21" fmla="*/ 2147483647 h 138"/>
                <a:gd name="T22" fmla="*/ 2147483647 w 120"/>
                <a:gd name="T23" fmla="*/ 2147483647 h 138"/>
                <a:gd name="T24" fmla="*/ 2147483647 w 120"/>
                <a:gd name="T25" fmla="*/ 2147483647 h 138"/>
                <a:gd name="T26" fmla="*/ 2147483647 w 120"/>
                <a:gd name="T27" fmla="*/ 2147483647 h 138"/>
                <a:gd name="T28" fmla="*/ 2147483647 w 120"/>
                <a:gd name="T29" fmla="*/ 2147483647 h 138"/>
                <a:gd name="T30" fmla="*/ 2147483647 w 120"/>
                <a:gd name="T31" fmla="*/ 2147483647 h 138"/>
                <a:gd name="T32" fmla="*/ 0 w 120"/>
                <a:gd name="T33" fmla="*/ 214748364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38"/>
                <a:gd name="T53" fmla="*/ 120 w 120"/>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38">
                  <a:moveTo>
                    <a:pt x="0" y="114"/>
                  </a:moveTo>
                  <a:lnTo>
                    <a:pt x="0" y="90"/>
                  </a:lnTo>
                  <a:lnTo>
                    <a:pt x="6" y="72"/>
                  </a:lnTo>
                  <a:lnTo>
                    <a:pt x="36" y="24"/>
                  </a:lnTo>
                  <a:lnTo>
                    <a:pt x="66" y="0"/>
                  </a:lnTo>
                  <a:lnTo>
                    <a:pt x="66" y="18"/>
                  </a:lnTo>
                  <a:lnTo>
                    <a:pt x="54" y="42"/>
                  </a:lnTo>
                  <a:lnTo>
                    <a:pt x="60" y="54"/>
                  </a:lnTo>
                  <a:lnTo>
                    <a:pt x="108" y="78"/>
                  </a:lnTo>
                  <a:lnTo>
                    <a:pt x="120" y="108"/>
                  </a:lnTo>
                  <a:lnTo>
                    <a:pt x="120" y="132"/>
                  </a:lnTo>
                  <a:lnTo>
                    <a:pt x="96" y="138"/>
                  </a:lnTo>
                  <a:lnTo>
                    <a:pt x="84" y="120"/>
                  </a:lnTo>
                  <a:lnTo>
                    <a:pt x="66" y="126"/>
                  </a:lnTo>
                  <a:lnTo>
                    <a:pt x="48" y="114"/>
                  </a:lnTo>
                  <a:lnTo>
                    <a:pt x="18" y="108"/>
                  </a:lnTo>
                  <a:lnTo>
                    <a:pt x="0" y="114"/>
                  </a:lnTo>
                  <a:close/>
                </a:path>
              </a:pathLst>
            </a:custGeom>
            <a:solidFill>
              <a:srgbClr val="00B050"/>
            </a:solidFill>
            <a:ln w="9525">
              <a:solidFill>
                <a:srgbClr val="FFFF00"/>
              </a:solidFill>
              <a:round/>
              <a:headEnd/>
              <a:tailEnd/>
            </a:ln>
          </p:spPr>
          <p:txBody>
            <a:bodyPr/>
            <a:lstStyle/>
            <a:p>
              <a:endParaRPr lang="ru-RU"/>
            </a:p>
          </p:txBody>
        </p:sp>
        <p:sp>
          <p:nvSpPr>
            <p:cNvPr id="18632" name="Freeform 1317"/>
            <p:cNvSpPr>
              <a:spLocks/>
            </p:cNvSpPr>
            <p:nvPr/>
          </p:nvSpPr>
          <p:spPr bwMode="auto">
            <a:xfrm>
              <a:off x="2986087" y="5421629"/>
              <a:ext cx="165735" cy="46672"/>
            </a:xfrm>
            <a:custGeom>
              <a:avLst/>
              <a:gdLst>
                <a:gd name="T0" fmla="*/ 2147483647 w 35"/>
                <a:gd name="T1" fmla="*/ 2147483647 h 10"/>
                <a:gd name="T2" fmla="*/ 2147483647 w 35"/>
                <a:gd name="T3" fmla="*/ 0 h 10"/>
                <a:gd name="T4" fmla="*/ 2147483647 w 35"/>
                <a:gd name="T5" fmla="*/ 0 h 10"/>
                <a:gd name="T6" fmla="*/ 2147483647 w 35"/>
                <a:gd name="T7" fmla="*/ 2147483647 h 10"/>
                <a:gd name="T8" fmla="*/ 2147483647 w 35"/>
                <a:gd name="T9" fmla="*/ 2147483647 h 10"/>
                <a:gd name="T10" fmla="*/ 2147483647 w 35"/>
                <a:gd name="T11" fmla="*/ 2147483647 h 10"/>
                <a:gd name="T12" fmla="*/ 2147483647 w 35"/>
                <a:gd name="T13" fmla="*/ 2147483647 h 10"/>
                <a:gd name="T14" fmla="*/ 2147483647 w 35"/>
                <a:gd name="T15" fmla="*/ 2147483647 h 10"/>
                <a:gd name="T16" fmla="*/ 2147483647 w 35"/>
                <a:gd name="T17" fmla="*/ 2147483647 h 10"/>
                <a:gd name="T18" fmla="*/ 2147483647 w 35"/>
                <a:gd name="T19" fmla="*/ 2147483647 h 10"/>
                <a:gd name="T20" fmla="*/ 2147483647 w 35"/>
                <a:gd name="T21" fmla="*/ 2147483647 h 10"/>
                <a:gd name="T22" fmla="*/ 2147483647 w 35"/>
                <a:gd name="T23" fmla="*/ 2147483647 h 10"/>
                <a:gd name="T24" fmla="*/ 2147483647 w 35"/>
                <a:gd name="T25" fmla="*/ 2147483647 h 10"/>
                <a:gd name="T26" fmla="*/ 2147483647 w 35"/>
                <a:gd name="T27" fmla="*/ 2147483647 h 10"/>
                <a:gd name="T28" fmla="*/ 0 w 35"/>
                <a:gd name="T29" fmla="*/ 2147483647 h 10"/>
                <a:gd name="T30" fmla="*/ 2147483647 w 35"/>
                <a:gd name="T31" fmla="*/ 2147483647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10"/>
                <a:gd name="T50" fmla="*/ 35 w 35"/>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10">
                  <a:moveTo>
                    <a:pt x="2" y="1"/>
                  </a:moveTo>
                  <a:cubicBezTo>
                    <a:pt x="8" y="0"/>
                    <a:pt x="8" y="0"/>
                    <a:pt x="8" y="0"/>
                  </a:cubicBezTo>
                  <a:cubicBezTo>
                    <a:pt x="19" y="0"/>
                    <a:pt x="19" y="0"/>
                    <a:pt x="19" y="0"/>
                  </a:cubicBezTo>
                  <a:cubicBezTo>
                    <a:pt x="26" y="3"/>
                    <a:pt x="26" y="3"/>
                    <a:pt x="26" y="3"/>
                  </a:cubicBezTo>
                  <a:cubicBezTo>
                    <a:pt x="26" y="3"/>
                    <a:pt x="27" y="5"/>
                    <a:pt x="28" y="6"/>
                  </a:cubicBezTo>
                  <a:cubicBezTo>
                    <a:pt x="30" y="7"/>
                    <a:pt x="33" y="7"/>
                    <a:pt x="33" y="7"/>
                  </a:cubicBezTo>
                  <a:cubicBezTo>
                    <a:pt x="35" y="9"/>
                    <a:pt x="35" y="9"/>
                    <a:pt x="35" y="9"/>
                  </a:cubicBezTo>
                  <a:cubicBezTo>
                    <a:pt x="35" y="9"/>
                    <a:pt x="35" y="10"/>
                    <a:pt x="33" y="10"/>
                  </a:cubicBezTo>
                  <a:cubicBezTo>
                    <a:pt x="31" y="10"/>
                    <a:pt x="25" y="10"/>
                    <a:pt x="25" y="10"/>
                  </a:cubicBezTo>
                  <a:cubicBezTo>
                    <a:pt x="23" y="8"/>
                    <a:pt x="23" y="8"/>
                    <a:pt x="23" y="8"/>
                  </a:cubicBezTo>
                  <a:cubicBezTo>
                    <a:pt x="21" y="5"/>
                    <a:pt x="21" y="5"/>
                    <a:pt x="21" y="5"/>
                  </a:cubicBezTo>
                  <a:cubicBezTo>
                    <a:pt x="15" y="4"/>
                    <a:pt x="15" y="4"/>
                    <a:pt x="15" y="4"/>
                  </a:cubicBezTo>
                  <a:cubicBezTo>
                    <a:pt x="9" y="4"/>
                    <a:pt x="9" y="4"/>
                    <a:pt x="9" y="4"/>
                  </a:cubicBezTo>
                  <a:cubicBezTo>
                    <a:pt x="5" y="4"/>
                    <a:pt x="5" y="4"/>
                    <a:pt x="5" y="4"/>
                  </a:cubicBezTo>
                  <a:cubicBezTo>
                    <a:pt x="0" y="3"/>
                    <a:pt x="0" y="3"/>
                    <a:pt x="0" y="3"/>
                  </a:cubicBezTo>
                  <a:lnTo>
                    <a:pt x="2" y="1"/>
                  </a:lnTo>
                  <a:close/>
                </a:path>
              </a:pathLst>
            </a:custGeom>
            <a:solidFill>
              <a:srgbClr val="00B050"/>
            </a:solidFill>
            <a:ln w="9525">
              <a:solidFill>
                <a:srgbClr val="FFFF00"/>
              </a:solidFill>
              <a:round/>
              <a:headEnd/>
              <a:tailEnd/>
            </a:ln>
          </p:spPr>
          <p:txBody>
            <a:bodyPr/>
            <a:lstStyle/>
            <a:p>
              <a:endParaRPr lang="ru-RU"/>
            </a:p>
          </p:txBody>
        </p:sp>
        <p:sp>
          <p:nvSpPr>
            <p:cNvPr id="18633" name="Freeform 1318"/>
            <p:cNvSpPr>
              <a:spLocks/>
            </p:cNvSpPr>
            <p:nvPr/>
          </p:nvSpPr>
          <p:spPr bwMode="auto">
            <a:xfrm>
              <a:off x="3151822" y="5473065"/>
              <a:ext cx="102870" cy="28575"/>
            </a:xfrm>
            <a:custGeom>
              <a:avLst/>
              <a:gdLst>
                <a:gd name="T0" fmla="*/ 2147483647 w 132"/>
                <a:gd name="T1" fmla="*/ 0 h 36"/>
                <a:gd name="T2" fmla="*/ 2147483647 w 132"/>
                <a:gd name="T3" fmla="*/ 2147483647 h 36"/>
                <a:gd name="T4" fmla="*/ 0 w 132"/>
                <a:gd name="T5" fmla="*/ 2147483647 h 36"/>
                <a:gd name="T6" fmla="*/ 2147483647 w 132"/>
                <a:gd name="T7" fmla="*/ 2147483647 h 36"/>
                <a:gd name="T8" fmla="*/ 2147483647 w 132"/>
                <a:gd name="T9" fmla="*/ 2147483647 h 36"/>
                <a:gd name="T10" fmla="*/ 2147483647 w 132"/>
                <a:gd name="T11" fmla="*/ 2147483647 h 36"/>
                <a:gd name="T12" fmla="*/ 2147483647 w 132"/>
                <a:gd name="T13" fmla="*/ 2147483647 h 36"/>
                <a:gd name="T14" fmla="*/ 2147483647 w 132"/>
                <a:gd name="T15" fmla="*/ 2147483647 h 36"/>
                <a:gd name="T16" fmla="*/ 2147483647 w 132"/>
                <a:gd name="T17" fmla="*/ 2147483647 h 36"/>
                <a:gd name="T18" fmla="*/ 2147483647 w 132"/>
                <a:gd name="T19" fmla="*/ 0 h 36"/>
                <a:gd name="T20" fmla="*/ 2147483647 w 132"/>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2"/>
                <a:gd name="T34" fmla="*/ 0 h 36"/>
                <a:gd name="T35" fmla="*/ 132 w 132"/>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2" h="36">
                  <a:moveTo>
                    <a:pt x="24" y="0"/>
                  </a:moveTo>
                  <a:lnTo>
                    <a:pt x="24" y="12"/>
                  </a:lnTo>
                  <a:lnTo>
                    <a:pt x="0" y="18"/>
                  </a:lnTo>
                  <a:lnTo>
                    <a:pt x="30" y="30"/>
                  </a:lnTo>
                  <a:lnTo>
                    <a:pt x="42" y="36"/>
                  </a:lnTo>
                  <a:lnTo>
                    <a:pt x="66" y="36"/>
                  </a:lnTo>
                  <a:lnTo>
                    <a:pt x="84" y="24"/>
                  </a:lnTo>
                  <a:lnTo>
                    <a:pt x="132" y="30"/>
                  </a:lnTo>
                  <a:lnTo>
                    <a:pt x="108" y="18"/>
                  </a:lnTo>
                  <a:lnTo>
                    <a:pt x="72" y="0"/>
                  </a:lnTo>
                  <a:lnTo>
                    <a:pt x="24" y="0"/>
                  </a:lnTo>
                  <a:close/>
                </a:path>
              </a:pathLst>
            </a:custGeom>
            <a:solidFill>
              <a:srgbClr val="00B050"/>
            </a:solidFill>
            <a:ln w="9525">
              <a:solidFill>
                <a:srgbClr val="FFFF00"/>
              </a:solidFill>
              <a:round/>
              <a:headEnd/>
              <a:tailEnd/>
            </a:ln>
          </p:spPr>
          <p:txBody>
            <a:bodyPr/>
            <a:lstStyle/>
            <a:p>
              <a:endParaRPr lang="ru-RU"/>
            </a:p>
          </p:txBody>
        </p:sp>
        <p:sp>
          <p:nvSpPr>
            <p:cNvPr id="18634" name="Freeform 1437"/>
            <p:cNvSpPr>
              <a:spLocks/>
            </p:cNvSpPr>
            <p:nvPr/>
          </p:nvSpPr>
          <p:spPr bwMode="auto">
            <a:xfrm>
              <a:off x="1752600" y="4235767"/>
              <a:ext cx="405765" cy="553403"/>
            </a:xfrm>
            <a:custGeom>
              <a:avLst/>
              <a:gdLst>
                <a:gd name="T0" fmla="*/ 2147483647 w 516"/>
                <a:gd name="T1" fmla="*/ 2147483647 h 709"/>
                <a:gd name="T2" fmla="*/ 2147483647 w 516"/>
                <a:gd name="T3" fmla="*/ 2147483647 h 709"/>
                <a:gd name="T4" fmla="*/ 2147483647 w 516"/>
                <a:gd name="T5" fmla="*/ 2147483647 h 709"/>
                <a:gd name="T6" fmla="*/ 2147483647 w 516"/>
                <a:gd name="T7" fmla="*/ 2147483647 h 709"/>
                <a:gd name="T8" fmla="*/ 2147483647 w 516"/>
                <a:gd name="T9" fmla="*/ 2147483647 h 709"/>
                <a:gd name="T10" fmla="*/ 2147483647 w 516"/>
                <a:gd name="T11" fmla="*/ 2147483647 h 709"/>
                <a:gd name="T12" fmla="*/ 2147483647 w 516"/>
                <a:gd name="T13" fmla="*/ 2147483647 h 709"/>
                <a:gd name="T14" fmla="*/ 2147483647 w 516"/>
                <a:gd name="T15" fmla="*/ 0 h 709"/>
                <a:gd name="T16" fmla="*/ 2147483647 w 516"/>
                <a:gd name="T17" fmla="*/ 2147483647 h 709"/>
                <a:gd name="T18" fmla="*/ 2147483647 w 516"/>
                <a:gd name="T19" fmla="*/ 2147483647 h 709"/>
                <a:gd name="T20" fmla="*/ 2147483647 w 516"/>
                <a:gd name="T21" fmla="*/ 2147483647 h 709"/>
                <a:gd name="T22" fmla="*/ 2147483647 w 516"/>
                <a:gd name="T23" fmla="*/ 2147483647 h 709"/>
                <a:gd name="T24" fmla="*/ 2147483647 w 516"/>
                <a:gd name="T25" fmla="*/ 2147483647 h 709"/>
                <a:gd name="T26" fmla="*/ 2147483647 w 516"/>
                <a:gd name="T27" fmla="*/ 2147483647 h 709"/>
                <a:gd name="T28" fmla="*/ 2147483647 w 516"/>
                <a:gd name="T29" fmla="*/ 2147483647 h 709"/>
                <a:gd name="T30" fmla="*/ 2147483647 w 516"/>
                <a:gd name="T31" fmla="*/ 2147483647 h 709"/>
                <a:gd name="T32" fmla="*/ 2147483647 w 516"/>
                <a:gd name="T33" fmla="*/ 2147483647 h 709"/>
                <a:gd name="T34" fmla="*/ 2147483647 w 516"/>
                <a:gd name="T35" fmla="*/ 2147483647 h 709"/>
                <a:gd name="T36" fmla="*/ 2147483647 w 516"/>
                <a:gd name="T37" fmla="*/ 2147483647 h 709"/>
                <a:gd name="T38" fmla="*/ 0 w 516"/>
                <a:gd name="T39" fmla="*/ 2147483647 h 709"/>
                <a:gd name="T40" fmla="*/ 2147483647 w 516"/>
                <a:gd name="T41" fmla="*/ 2147483647 h 709"/>
                <a:gd name="T42" fmla="*/ 2147483647 w 516"/>
                <a:gd name="T43" fmla="*/ 2147483647 h 709"/>
                <a:gd name="T44" fmla="*/ 2147483647 w 516"/>
                <a:gd name="T45" fmla="*/ 2147483647 h 709"/>
                <a:gd name="T46" fmla="*/ 2147483647 w 516"/>
                <a:gd name="T47" fmla="*/ 2147483647 h 709"/>
                <a:gd name="T48" fmla="*/ 2147483647 w 516"/>
                <a:gd name="T49" fmla="*/ 2147483647 h 709"/>
                <a:gd name="T50" fmla="*/ 2147483647 w 516"/>
                <a:gd name="T51" fmla="*/ 2147483647 h 709"/>
                <a:gd name="T52" fmla="*/ 2147483647 w 516"/>
                <a:gd name="T53" fmla="*/ 2147483647 h 709"/>
                <a:gd name="T54" fmla="*/ 2147483647 w 516"/>
                <a:gd name="T55" fmla="*/ 2147483647 h 709"/>
                <a:gd name="T56" fmla="*/ 2147483647 w 516"/>
                <a:gd name="T57" fmla="*/ 2147483647 h 709"/>
                <a:gd name="T58" fmla="*/ 2147483647 w 516"/>
                <a:gd name="T59" fmla="*/ 2147483647 h 709"/>
                <a:gd name="T60" fmla="*/ 2147483647 w 516"/>
                <a:gd name="T61" fmla="*/ 2147483647 h 709"/>
                <a:gd name="T62" fmla="*/ 2147483647 w 516"/>
                <a:gd name="T63" fmla="*/ 2147483647 h 709"/>
                <a:gd name="T64" fmla="*/ 2147483647 w 516"/>
                <a:gd name="T65" fmla="*/ 2147483647 h 709"/>
                <a:gd name="T66" fmla="*/ 2147483647 w 516"/>
                <a:gd name="T67" fmla="*/ 2147483647 h 709"/>
                <a:gd name="T68" fmla="*/ 2147483647 w 516"/>
                <a:gd name="T69" fmla="*/ 2147483647 h 709"/>
                <a:gd name="T70" fmla="*/ 2147483647 w 516"/>
                <a:gd name="T71" fmla="*/ 2147483647 h 709"/>
                <a:gd name="T72" fmla="*/ 2147483647 w 516"/>
                <a:gd name="T73" fmla="*/ 2147483647 h 709"/>
                <a:gd name="T74" fmla="*/ 2147483647 w 516"/>
                <a:gd name="T75" fmla="*/ 2147483647 h 709"/>
                <a:gd name="T76" fmla="*/ 2147483647 w 516"/>
                <a:gd name="T77" fmla="*/ 2147483647 h 709"/>
                <a:gd name="T78" fmla="*/ 2147483647 w 516"/>
                <a:gd name="T79" fmla="*/ 2147483647 h 709"/>
                <a:gd name="T80" fmla="*/ 2147483647 w 516"/>
                <a:gd name="T81" fmla="*/ 2147483647 h 709"/>
                <a:gd name="T82" fmla="*/ 2147483647 w 516"/>
                <a:gd name="T83" fmla="*/ 2147483647 h 709"/>
                <a:gd name="T84" fmla="*/ 2147483647 w 516"/>
                <a:gd name="T85" fmla="*/ 2147483647 h 709"/>
                <a:gd name="T86" fmla="*/ 2147483647 w 516"/>
                <a:gd name="T87" fmla="*/ 2147483647 h 709"/>
                <a:gd name="T88" fmla="*/ 2147483647 w 516"/>
                <a:gd name="T89" fmla="*/ 2147483647 h 709"/>
                <a:gd name="T90" fmla="*/ 2147483647 w 516"/>
                <a:gd name="T91" fmla="*/ 2147483647 h 709"/>
                <a:gd name="T92" fmla="*/ 2147483647 w 516"/>
                <a:gd name="T93" fmla="*/ 2147483647 h 709"/>
                <a:gd name="T94" fmla="*/ 2147483647 w 516"/>
                <a:gd name="T95" fmla="*/ 2147483647 h 7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6"/>
                <a:gd name="T145" fmla="*/ 0 h 709"/>
                <a:gd name="T146" fmla="*/ 516 w 516"/>
                <a:gd name="T147" fmla="*/ 709 h 7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6" h="709">
                  <a:moveTo>
                    <a:pt x="504" y="96"/>
                  </a:moveTo>
                  <a:lnTo>
                    <a:pt x="486" y="78"/>
                  </a:lnTo>
                  <a:lnTo>
                    <a:pt x="432" y="84"/>
                  </a:lnTo>
                  <a:lnTo>
                    <a:pt x="354" y="48"/>
                  </a:lnTo>
                  <a:lnTo>
                    <a:pt x="318" y="54"/>
                  </a:lnTo>
                  <a:lnTo>
                    <a:pt x="288" y="36"/>
                  </a:lnTo>
                  <a:lnTo>
                    <a:pt x="282" y="18"/>
                  </a:lnTo>
                  <a:lnTo>
                    <a:pt x="228" y="0"/>
                  </a:lnTo>
                  <a:lnTo>
                    <a:pt x="198" y="24"/>
                  </a:lnTo>
                  <a:lnTo>
                    <a:pt x="150" y="42"/>
                  </a:lnTo>
                  <a:lnTo>
                    <a:pt x="114" y="66"/>
                  </a:lnTo>
                  <a:lnTo>
                    <a:pt x="90" y="126"/>
                  </a:lnTo>
                  <a:lnTo>
                    <a:pt x="42" y="138"/>
                  </a:lnTo>
                  <a:lnTo>
                    <a:pt x="42" y="174"/>
                  </a:lnTo>
                  <a:lnTo>
                    <a:pt x="78" y="222"/>
                  </a:lnTo>
                  <a:lnTo>
                    <a:pt x="114" y="240"/>
                  </a:lnTo>
                  <a:lnTo>
                    <a:pt x="114" y="264"/>
                  </a:lnTo>
                  <a:lnTo>
                    <a:pt x="90" y="276"/>
                  </a:lnTo>
                  <a:lnTo>
                    <a:pt x="60" y="264"/>
                  </a:lnTo>
                  <a:lnTo>
                    <a:pt x="0" y="306"/>
                  </a:lnTo>
                  <a:lnTo>
                    <a:pt x="18" y="324"/>
                  </a:lnTo>
                  <a:lnTo>
                    <a:pt x="42" y="348"/>
                  </a:lnTo>
                  <a:lnTo>
                    <a:pt x="96" y="348"/>
                  </a:lnTo>
                  <a:lnTo>
                    <a:pt x="138" y="354"/>
                  </a:lnTo>
                  <a:lnTo>
                    <a:pt x="120" y="396"/>
                  </a:lnTo>
                  <a:lnTo>
                    <a:pt x="72" y="414"/>
                  </a:lnTo>
                  <a:lnTo>
                    <a:pt x="36" y="438"/>
                  </a:lnTo>
                  <a:lnTo>
                    <a:pt x="30" y="468"/>
                  </a:lnTo>
                  <a:lnTo>
                    <a:pt x="72" y="498"/>
                  </a:lnTo>
                  <a:lnTo>
                    <a:pt x="78" y="529"/>
                  </a:lnTo>
                  <a:lnTo>
                    <a:pt x="108" y="541"/>
                  </a:lnTo>
                  <a:lnTo>
                    <a:pt x="114" y="583"/>
                  </a:lnTo>
                  <a:lnTo>
                    <a:pt x="156" y="577"/>
                  </a:lnTo>
                  <a:lnTo>
                    <a:pt x="210" y="577"/>
                  </a:lnTo>
                  <a:lnTo>
                    <a:pt x="180" y="631"/>
                  </a:lnTo>
                  <a:lnTo>
                    <a:pt x="90" y="709"/>
                  </a:lnTo>
                  <a:lnTo>
                    <a:pt x="192" y="655"/>
                  </a:lnTo>
                  <a:lnTo>
                    <a:pt x="270" y="571"/>
                  </a:lnTo>
                  <a:lnTo>
                    <a:pt x="264" y="553"/>
                  </a:lnTo>
                  <a:lnTo>
                    <a:pt x="312" y="492"/>
                  </a:lnTo>
                  <a:lnTo>
                    <a:pt x="324" y="517"/>
                  </a:lnTo>
                  <a:lnTo>
                    <a:pt x="330" y="547"/>
                  </a:lnTo>
                  <a:lnTo>
                    <a:pt x="366" y="517"/>
                  </a:lnTo>
                  <a:lnTo>
                    <a:pt x="408" y="492"/>
                  </a:lnTo>
                  <a:lnTo>
                    <a:pt x="426" y="505"/>
                  </a:lnTo>
                  <a:lnTo>
                    <a:pt x="516" y="523"/>
                  </a:lnTo>
                  <a:lnTo>
                    <a:pt x="516" y="96"/>
                  </a:lnTo>
                  <a:lnTo>
                    <a:pt x="504" y="96"/>
                  </a:lnTo>
                  <a:close/>
                </a:path>
              </a:pathLst>
            </a:custGeom>
            <a:solidFill>
              <a:srgbClr val="00B050"/>
            </a:solidFill>
            <a:ln w="9525">
              <a:solidFill>
                <a:srgbClr val="FFFF00"/>
              </a:solidFill>
              <a:round/>
              <a:headEnd/>
              <a:tailEnd/>
            </a:ln>
          </p:spPr>
          <p:txBody>
            <a:bodyPr/>
            <a:lstStyle/>
            <a:p>
              <a:endParaRPr lang="ru-RU"/>
            </a:p>
          </p:txBody>
        </p:sp>
        <p:sp>
          <p:nvSpPr>
            <p:cNvPr id="18635" name="Freeform 1438"/>
            <p:cNvSpPr>
              <a:spLocks/>
            </p:cNvSpPr>
            <p:nvPr/>
          </p:nvSpPr>
          <p:spPr bwMode="auto">
            <a:xfrm>
              <a:off x="2158365" y="4212907"/>
              <a:ext cx="1271587" cy="871538"/>
            </a:xfrm>
            <a:custGeom>
              <a:avLst/>
              <a:gdLst>
                <a:gd name="T0" fmla="*/ 2147483647 w 1622"/>
                <a:gd name="T1" fmla="*/ 2147483647 h 1117"/>
                <a:gd name="T2" fmla="*/ 2147483647 w 1622"/>
                <a:gd name="T3" fmla="*/ 2147483647 h 1117"/>
                <a:gd name="T4" fmla="*/ 2147483647 w 1622"/>
                <a:gd name="T5" fmla="*/ 2147483647 h 1117"/>
                <a:gd name="T6" fmla="*/ 2147483647 w 1622"/>
                <a:gd name="T7" fmla="*/ 2147483647 h 1117"/>
                <a:gd name="T8" fmla="*/ 2147483647 w 1622"/>
                <a:gd name="T9" fmla="*/ 2147483647 h 1117"/>
                <a:gd name="T10" fmla="*/ 2147483647 w 1622"/>
                <a:gd name="T11" fmla="*/ 2147483647 h 1117"/>
                <a:gd name="T12" fmla="*/ 2147483647 w 1622"/>
                <a:gd name="T13" fmla="*/ 2147483647 h 1117"/>
                <a:gd name="T14" fmla="*/ 2147483647 w 1622"/>
                <a:gd name="T15" fmla="*/ 2147483647 h 1117"/>
                <a:gd name="T16" fmla="*/ 2147483647 w 1622"/>
                <a:gd name="T17" fmla="*/ 2147483647 h 1117"/>
                <a:gd name="T18" fmla="*/ 2147483647 w 1622"/>
                <a:gd name="T19" fmla="*/ 2147483647 h 1117"/>
                <a:gd name="T20" fmla="*/ 2147483647 w 1622"/>
                <a:gd name="T21" fmla="*/ 2147483647 h 1117"/>
                <a:gd name="T22" fmla="*/ 2147483647 w 1622"/>
                <a:gd name="T23" fmla="*/ 2147483647 h 1117"/>
                <a:gd name="T24" fmla="*/ 2147483647 w 1622"/>
                <a:gd name="T25" fmla="*/ 2147483647 h 1117"/>
                <a:gd name="T26" fmla="*/ 2147483647 w 1622"/>
                <a:gd name="T27" fmla="*/ 2147483647 h 1117"/>
                <a:gd name="T28" fmla="*/ 2147483647 w 1622"/>
                <a:gd name="T29" fmla="*/ 2147483647 h 1117"/>
                <a:gd name="T30" fmla="*/ 2147483647 w 1622"/>
                <a:gd name="T31" fmla="*/ 2147483647 h 1117"/>
                <a:gd name="T32" fmla="*/ 2147483647 w 1622"/>
                <a:gd name="T33" fmla="*/ 2147483647 h 1117"/>
                <a:gd name="T34" fmla="*/ 2147483647 w 1622"/>
                <a:gd name="T35" fmla="*/ 2147483647 h 1117"/>
                <a:gd name="T36" fmla="*/ 2147483647 w 1622"/>
                <a:gd name="T37" fmla="*/ 2147483647 h 1117"/>
                <a:gd name="T38" fmla="*/ 2147483647 w 1622"/>
                <a:gd name="T39" fmla="*/ 2147483647 h 1117"/>
                <a:gd name="T40" fmla="*/ 2147483647 w 1622"/>
                <a:gd name="T41" fmla="*/ 2147483647 h 1117"/>
                <a:gd name="T42" fmla="*/ 2147483647 w 1622"/>
                <a:gd name="T43" fmla="*/ 2147483647 h 1117"/>
                <a:gd name="T44" fmla="*/ 2147483647 w 1622"/>
                <a:gd name="T45" fmla="*/ 2147483647 h 1117"/>
                <a:gd name="T46" fmla="*/ 2147483647 w 1622"/>
                <a:gd name="T47" fmla="*/ 2147483647 h 1117"/>
                <a:gd name="T48" fmla="*/ 2147483647 w 1622"/>
                <a:gd name="T49" fmla="*/ 2147483647 h 1117"/>
                <a:gd name="T50" fmla="*/ 2147483647 w 1622"/>
                <a:gd name="T51" fmla="*/ 2147483647 h 1117"/>
                <a:gd name="T52" fmla="*/ 2147483647 w 1622"/>
                <a:gd name="T53" fmla="*/ 2147483647 h 1117"/>
                <a:gd name="T54" fmla="*/ 2147483647 w 1622"/>
                <a:gd name="T55" fmla="*/ 2147483647 h 1117"/>
                <a:gd name="T56" fmla="*/ 2147483647 w 1622"/>
                <a:gd name="T57" fmla="*/ 2147483647 h 1117"/>
                <a:gd name="T58" fmla="*/ 2147483647 w 1622"/>
                <a:gd name="T59" fmla="*/ 2147483647 h 1117"/>
                <a:gd name="T60" fmla="*/ 2147483647 w 1622"/>
                <a:gd name="T61" fmla="*/ 2147483647 h 1117"/>
                <a:gd name="T62" fmla="*/ 2147483647 w 1622"/>
                <a:gd name="T63" fmla="*/ 2147483647 h 1117"/>
                <a:gd name="T64" fmla="*/ 2147483647 w 1622"/>
                <a:gd name="T65" fmla="*/ 2147483647 h 1117"/>
                <a:gd name="T66" fmla="*/ 2147483647 w 1622"/>
                <a:gd name="T67" fmla="*/ 2147483647 h 1117"/>
                <a:gd name="T68" fmla="*/ 2147483647 w 1622"/>
                <a:gd name="T69" fmla="*/ 2147483647 h 1117"/>
                <a:gd name="T70" fmla="*/ 2147483647 w 1622"/>
                <a:gd name="T71" fmla="*/ 2147483647 h 1117"/>
                <a:gd name="T72" fmla="*/ 2147483647 w 1622"/>
                <a:gd name="T73" fmla="*/ 2147483647 h 1117"/>
                <a:gd name="T74" fmla="*/ 2147483647 w 1622"/>
                <a:gd name="T75" fmla="*/ 2147483647 h 1117"/>
                <a:gd name="T76" fmla="*/ 2147483647 w 1622"/>
                <a:gd name="T77" fmla="*/ 2147483647 h 1117"/>
                <a:gd name="T78" fmla="*/ 2147483647 w 1622"/>
                <a:gd name="T79" fmla="*/ 2147483647 h 1117"/>
                <a:gd name="T80" fmla="*/ 2147483647 w 1622"/>
                <a:gd name="T81" fmla="*/ 0 h 1117"/>
                <a:gd name="T82" fmla="*/ 2147483647 w 1622"/>
                <a:gd name="T83" fmla="*/ 2147483647 h 1117"/>
                <a:gd name="T84" fmla="*/ 2147483647 w 1622"/>
                <a:gd name="T85" fmla="*/ 2147483647 h 1117"/>
                <a:gd name="T86" fmla="*/ 2147483647 w 1622"/>
                <a:gd name="T87" fmla="*/ 2147483647 h 1117"/>
                <a:gd name="T88" fmla="*/ 2147483647 w 1622"/>
                <a:gd name="T89" fmla="*/ 2147483647 h 1117"/>
                <a:gd name="T90" fmla="*/ 2147483647 w 1622"/>
                <a:gd name="T91" fmla="*/ 2147483647 h 1117"/>
                <a:gd name="T92" fmla="*/ 2147483647 w 1622"/>
                <a:gd name="T93" fmla="*/ 2147483647 h 1117"/>
                <a:gd name="T94" fmla="*/ 2147483647 w 1622"/>
                <a:gd name="T95" fmla="*/ 2147483647 h 1117"/>
                <a:gd name="T96" fmla="*/ 2147483647 w 1622"/>
                <a:gd name="T97" fmla="*/ 2147483647 h 1117"/>
                <a:gd name="T98" fmla="*/ 2147483647 w 1622"/>
                <a:gd name="T99" fmla="*/ 2147483647 h 1117"/>
                <a:gd name="T100" fmla="*/ 2147483647 w 1622"/>
                <a:gd name="T101" fmla="*/ 2147483647 h 1117"/>
                <a:gd name="T102" fmla="*/ 2147483647 w 1622"/>
                <a:gd name="T103" fmla="*/ 2147483647 h 1117"/>
                <a:gd name="T104" fmla="*/ 2147483647 w 1622"/>
                <a:gd name="T105" fmla="*/ 2147483647 h 1117"/>
                <a:gd name="T106" fmla="*/ 2147483647 w 1622"/>
                <a:gd name="T107" fmla="*/ 2147483647 h 1117"/>
                <a:gd name="T108" fmla="*/ 2147483647 w 1622"/>
                <a:gd name="T109" fmla="*/ 2147483647 h 1117"/>
                <a:gd name="T110" fmla="*/ 0 w 1622"/>
                <a:gd name="T111" fmla="*/ 2147483647 h 1117"/>
                <a:gd name="T112" fmla="*/ 2147483647 w 1622"/>
                <a:gd name="T113" fmla="*/ 2147483647 h 1117"/>
                <a:gd name="T114" fmla="*/ 2147483647 w 1622"/>
                <a:gd name="T115" fmla="*/ 2147483647 h 1117"/>
                <a:gd name="T116" fmla="*/ 2147483647 w 1622"/>
                <a:gd name="T117" fmla="*/ 2147483647 h 1117"/>
                <a:gd name="T118" fmla="*/ 2147483647 w 1622"/>
                <a:gd name="T119" fmla="*/ 2147483647 h 1117"/>
                <a:gd name="T120" fmla="*/ 2147483647 w 1622"/>
                <a:gd name="T121" fmla="*/ 2147483647 h 1117"/>
                <a:gd name="T122" fmla="*/ 2147483647 w 1622"/>
                <a:gd name="T123" fmla="*/ 2147483647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22"/>
                <a:gd name="T187" fmla="*/ 0 h 1117"/>
                <a:gd name="T188" fmla="*/ 1622 w 1622"/>
                <a:gd name="T189" fmla="*/ 1117 h 11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22" h="1117">
                  <a:moveTo>
                    <a:pt x="931" y="943"/>
                  </a:moveTo>
                  <a:lnTo>
                    <a:pt x="973" y="955"/>
                  </a:lnTo>
                  <a:lnTo>
                    <a:pt x="1075" y="1003"/>
                  </a:lnTo>
                  <a:lnTo>
                    <a:pt x="1111" y="1081"/>
                  </a:lnTo>
                  <a:lnTo>
                    <a:pt x="1111" y="1117"/>
                  </a:lnTo>
                  <a:lnTo>
                    <a:pt x="1190" y="1093"/>
                  </a:lnTo>
                  <a:lnTo>
                    <a:pt x="1232" y="1057"/>
                  </a:lnTo>
                  <a:lnTo>
                    <a:pt x="1262" y="1051"/>
                  </a:lnTo>
                  <a:lnTo>
                    <a:pt x="1322" y="1039"/>
                  </a:lnTo>
                  <a:lnTo>
                    <a:pt x="1370" y="979"/>
                  </a:lnTo>
                  <a:lnTo>
                    <a:pt x="1394" y="985"/>
                  </a:lnTo>
                  <a:lnTo>
                    <a:pt x="1406" y="1045"/>
                  </a:lnTo>
                  <a:lnTo>
                    <a:pt x="1430" y="1027"/>
                  </a:lnTo>
                  <a:lnTo>
                    <a:pt x="1448" y="1033"/>
                  </a:lnTo>
                  <a:lnTo>
                    <a:pt x="1436" y="1051"/>
                  </a:lnTo>
                  <a:lnTo>
                    <a:pt x="1448" y="1075"/>
                  </a:lnTo>
                  <a:lnTo>
                    <a:pt x="1502" y="1033"/>
                  </a:lnTo>
                  <a:lnTo>
                    <a:pt x="1520" y="1009"/>
                  </a:lnTo>
                  <a:lnTo>
                    <a:pt x="1466" y="1003"/>
                  </a:lnTo>
                  <a:lnTo>
                    <a:pt x="1442" y="967"/>
                  </a:lnTo>
                  <a:lnTo>
                    <a:pt x="1460" y="949"/>
                  </a:lnTo>
                  <a:lnTo>
                    <a:pt x="1466" y="925"/>
                  </a:lnTo>
                  <a:lnTo>
                    <a:pt x="1382" y="943"/>
                  </a:lnTo>
                  <a:lnTo>
                    <a:pt x="1340" y="979"/>
                  </a:lnTo>
                  <a:lnTo>
                    <a:pt x="1358" y="937"/>
                  </a:lnTo>
                  <a:lnTo>
                    <a:pt x="1400" y="913"/>
                  </a:lnTo>
                  <a:lnTo>
                    <a:pt x="1424" y="889"/>
                  </a:lnTo>
                  <a:lnTo>
                    <a:pt x="1496" y="895"/>
                  </a:lnTo>
                  <a:lnTo>
                    <a:pt x="1550" y="889"/>
                  </a:lnTo>
                  <a:lnTo>
                    <a:pt x="1592" y="859"/>
                  </a:lnTo>
                  <a:lnTo>
                    <a:pt x="1622" y="835"/>
                  </a:lnTo>
                  <a:lnTo>
                    <a:pt x="1598" y="775"/>
                  </a:lnTo>
                  <a:lnTo>
                    <a:pt x="1592" y="745"/>
                  </a:lnTo>
                  <a:lnTo>
                    <a:pt x="1514" y="703"/>
                  </a:lnTo>
                  <a:lnTo>
                    <a:pt x="1514" y="679"/>
                  </a:lnTo>
                  <a:lnTo>
                    <a:pt x="1448" y="553"/>
                  </a:lnTo>
                  <a:lnTo>
                    <a:pt x="1430" y="607"/>
                  </a:lnTo>
                  <a:lnTo>
                    <a:pt x="1388" y="619"/>
                  </a:lnTo>
                  <a:lnTo>
                    <a:pt x="1376" y="607"/>
                  </a:lnTo>
                  <a:lnTo>
                    <a:pt x="1358" y="607"/>
                  </a:lnTo>
                  <a:lnTo>
                    <a:pt x="1358" y="522"/>
                  </a:lnTo>
                  <a:lnTo>
                    <a:pt x="1322" y="516"/>
                  </a:lnTo>
                  <a:lnTo>
                    <a:pt x="1292" y="474"/>
                  </a:lnTo>
                  <a:lnTo>
                    <a:pt x="1262" y="480"/>
                  </a:lnTo>
                  <a:lnTo>
                    <a:pt x="1226" y="468"/>
                  </a:lnTo>
                  <a:lnTo>
                    <a:pt x="1202" y="474"/>
                  </a:lnTo>
                  <a:lnTo>
                    <a:pt x="1202" y="504"/>
                  </a:lnTo>
                  <a:lnTo>
                    <a:pt x="1202" y="535"/>
                  </a:lnTo>
                  <a:lnTo>
                    <a:pt x="1196" y="601"/>
                  </a:lnTo>
                  <a:lnTo>
                    <a:pt x="1190" y="625"/>
                  </a:lnTo>
                  <a:lnTo>
                    <a:pt x="1226" y="697"/>
                  </a:lnTo>
                  <a:lnTo>
                    <a:pt x="1166" y="751"/>
                  </a:lnTo>
                  <a:lnTo>
                    <a:pt x="1178" y="841"/>
                  </a:lnTo>
                  <a:lnTo>
                    <a:pt x="1154" y="859"/>
                  </a:lnTo>
                  <a:lnTo>
                    <a:pt x="1130" y="847"/>
                  </a:lnTo>
                  <a:lnTo>
                    <a:pt x="1117" y="739"/>
                  </a:lnTo>
                  <a:lnTo>
                    <a:pt x="1057" y="733"/>
                  </a:lnTo>
                  <a:lnTo>
                    <a:pt x="943" y="667"/>
                  </a:lnTo>
                  <a:lnTo>
                    <a:pt x="919" y="667"/>
                  </a:lnTo>
                  <a:lnTo>
                    <a:pt x="901" y="613"/>
                  </a:lnTo>
                  <a:lnTo>
                    <a:pt x="883" y="595"/>
                  </a:lnTo>
                  <a:lnTo>
                    <a:pt x="931" y="450"/>
                  </a:lnTo>
                  <a:lnTo>
                    <a:pt x="961" y="420"/>
                  </a:lnTo>
                  <a:lnTo>
                    <a:pt x="991" y="402"/>
                  </a:lnTo>
                  <a:lnTo>
                    <a:pt x="1009" y="402"/>
                  </a:lnTo>
                  <a:lnTo>
                    <a:pt x="1027" y="342"/>
                  </a:lnTo>
                  <a:lnTo>
                    <a:pt x="1039" y="294"/>
                  </a:lnTo>
                  <a:lnTo>
                    <a:pt x="1099" y="282"/>
                  </a:lnTo>
                  <a:lnTo>
                    <a:pt x="1130" y="258"/>
                  </a:lnTo>
                  <a:lnTo>
                    <a:pt x="1111" y="204"/>
                  </a:lnTo>
                  <a:lnTo>
                    <a:pt x="1124" y="168"/>
                  </a:lnTo>
                  <a:lnTo>
                    <a:pt x="1099" y="138"/>
                  </a:lnTo>
                  <a:lnTo>
                    <a:pt x="1063" y="132"/>
                  </a:lnTo>
                  <a:lnTo>
                    <a:pt x="1051" y="192"/>
                  </a:lnTo>
                  <a:lnTo>
                    <a:pt x="1015" y="246"/>
                  </a:lnTo>
                  <a:lnTo>
                    <a:pt x="1003" y="180"/>
                  </a:lnTo>
                  <a:lnTo>
                    <a:pt x="985" y="156"/>
                  </a:lnTo>
                  <a:lnTo>
                    <a:pt x="961" y="186"/>
                  </a:lnTo>
                  <a:lnTo>
                    <a:pt x="949" y="156"/>
                  </a:lnTo>
                  <a:lnTo>
                    <a:pt x="925" y="114"/>
                  </a:lnTo>
                  <a:lnTo>
                    <a:pt x="913" y="60"/>
                  </a:lnTo>
                  <a:lnTo>
                    <a:pt x="877" y="0"/>
                  </a:lnTo>
                  <a:lnTo>
                    <a:pt x="847" y="84"/>
                  </a:lnTo>
                  <a:lnTo>
                    <a:pt x="847" y="114"/>
                  </a:lnTo>
                  <a:lnTo>
                    <a:pt x="889" y="150"/>
                  </a:lnTo>
                  <a:lnTo>
                    <a:pt x="895" y="186"/>
                  </a:lnTo>
                  <a:lnTo>
                    <a:pt x="865" y="216"/>
                  </a:lnTo>
                  <a:lnTo>
                    <a:pt x="847" y="204"/>
                  </a:lnTo>
                  <a:lnTo>
                    <a:pt x="823" y="204"/>
                  </a:lnTo>
                  <a:lnTo>
                    <a:pt x="811" y="234"/>
                  </a:lnTo>
                  <a:lnTo>
                    <a:pt x="769" y="222"/>
                  </a:lnTo>
                  <a:lnTo>
                    <a:pt x="709" y="222"/>
                  </a:lnTo>
                  <a:lnTo>
                    <a:pt x="673" y="198"/>
                  </a:lnTo>
                  <a:lnTo>
                    <a:pt x="619" y="210"/>
                  </a:lnTo>
                  <a:lnTo>
                    <a:pt x="625" y="228"/>
                  </a:lnTo>
                  <a:lnTo>
                    <a:pt x="631" y="264"/>
                  </a:lnTo>
                  <a:lnTo>
                    <a:pt x="613" y="258"/>
                  </a:lnTo>
                  <a:lnTo>
                    <a:pt x="583" y="222"/>
                  </a:lnTo>
                  <a:lnTo>
                    <a:pt x="517" y="234"/>
                  </a:lnTo>
                  <a:lnTo>
                    <a:pt x="487" y="210"/>
                  </a:lnTo>
                  <a:lnTo>
                    <a:pt x="499" y="186"/>
                  </a:lnTo>
                  <a:lnTo>
                    <a:pt x="457" y="174"/>
                  </a:lnTo>
                  <a:lnTo>
                    <a:pt x="409" y="150"/>
                  </a:lnTo>
                  <a:lnTo>
                    <a:pt x="343" y="132"/>
                  </a:lnTo>
                  <a:lnTo>
                    <a:pt x="301" y="144"/>
                  </a:lnTo>
                  <a:lnTo>
                    <a:pt x="259" y="96"/>
                  </a:lnTo>
                  <a:lnTo>
                    <a:pt x="145" y="150"/>
                  </a:lnTo>
                  <a:lnTo>
                    <a:pt x="115" y="180"/>
                  </a:lnTo>
                  <a:lnTo>
                    <a:pt x="67" y="168"/>
                  </a:lnTo>
                  <a:lnTo>
                    <a:pt x="37" y="138"/>
                  </a:lnTo>
                  <a:lnTo>
                    <a:pt x="0" y="126"/>
                  </a:lnTo>
                  <a:lnTo>
                    <a:pt x="0" y="553"/>
                  </a:lnTo>
                  <a:lnTo>
                    <a:pt x="61" y="583"/>
                  </a:lnTo>
                  <a:lnTo>
                    <a:pt x="109" y="559"/>
                  </a:lnTo>
                  <a:lnTo>
                    <a:pt x="175" y="679"/>
                  </a:lnTo>
                  <a:lnTo>
                    <a:pt x="217" y="709"/>
                  </a:lnTo>
                  <a:lnTo>
                    <a:pt x="211" y="757"/>
                  </a:lnTo>
                  <a:lnTo>
                    <a:pt x="229" y="793"/>
                  </a:lnTo>
                  <a:lnTo>
                    <a:pt x="277" y="859"/>
                  </a:lnTo>
                  <a:lnTo>
                    <a:pt x="343" y="901"/>
                  </a:lnTo>
                  <a:lnTo>
                    <a:pt x="349" y="931"/>
                  </a:lnTo>
                  <a:lnTo>
                    <a:pt x="871" y="931"/>
                  </a:lnTo>
                  <a:lnTo>
                    <a:pt x="931" y="943"/>
                  </a:lnTo>
                  <a:close/>
                </a:path>
              </a:pathLst>
            </a:custGeom>
            <a:solidFill>
              <a:srgbClr val="00B050"/>
            </a:solidFill>
            <a:ln w="9525">
              <a:solidFill>
                <a:srgbClr val="FFFF00"/>
              </a:solidFill>
              <a:round/>
              <a:headEnd/>
              <a:tailEnd/>
            </a:ln>
          </p:spPr>
          <p:txBody>
            <a:bodyPr/>
            <a:lstStyle/>
            <a:p>
              <a:endParaRPr lang="ru-RU"/>
            </a:p>
          </p:txBody>
        </p:sp>
        <p:sp>
          <p:nvSpPr>
            <p:cNvPr id="18636" name="Freeform 1439"/>
            <p:cNvSpPr>
              <a:spLocks/>
            </p:cNvSpPr>
            <p:nvPr/>
          </p:nvSpPr>
          <p:spPr bwMode="auto">
            <a:xfrm>
              <a:off x="2398395" y="4938712"/>
              <a:ext cx="861060" cy="444818"/>
            </a:xfrm>
            <a:custGeom>
              <a:avLst/>
              <a:gdLst>
                <a:gd name="T0" fmla="*/ 2147483647 w 1099"/>
                <a:gd name="T1" fmla="*/ 2147483647 h 571"/>
                <a:gd name="T2" fmla="*/ 2147483647 w 1099"/>
                <a:gd name="T3" fmla="*/ 2147483647 h 571"/>
                <a:gd name="T4" fmla="*/ 2147483647 w 1099"/>
                <a:gd name="T5" fmla="*/ 2147483647 h 571"/>
                <a:gd name="T6" fmla="*/ 2147483647 w 1099"/>
                <a:gd name="T7" fmla="*/ 2147483647 h 571"/>
                <a:gd name="T8" fmla="*/ 2147483647 w 1099"/>
                <a:gd name="T9" fmla="*/ 2147483647 h 571"/>
                <a:gd name="T10" fmla="*/ 2147483647 w 1099"/>
                <a:gd name="T11" fmla="*/ 2147483647 h 571"/>
                <a:gd name="T12" fmla="*/ 2147483647 w 1099"/>
                <a:gd name="T13" fmla="*/ 2147483647 h 571"/>
                <a:gd name="T14" fmla="*/ 2147483647 w 1099"/>
                <a:gd name="T15" fmla="*/ 2147483647 h 571"/>
                <a:gd name="T16" fmla="*/ 2147483647 w 1099"/>
                <a:gd name="T17" fmla="*/ 2147483647 h 571"/>
                <a:gd name="T18" fmla="*/ 2147483647 w 1099"/>
                <a:gd name="T19" fmla="*/ 2147483647 h 571"/>
                <a:gd name="T20" fmla="*/ 2147483647 w 1099"/>
                <a:gd name="T21" fmla="*/ 2147483647 h 571"/>
                <a:gd name="T22" fmla="*/ 2147483647 w 1099"/>
                <a:gd name="T23" fmla="*/ 2147483647 h 571"/>
                <a:gd name="T24" fmla="*/ 2147483647 w 1099"/>
                <a:gd name="T25" fmla="*/ 2147483647 h 571"/>
                <a:gd name="T26" fmla="*/ 2147483647 w 1099"/>
                <a:gd name="T27" fmla="*/ 2147483647 h 571"/>
                <a:gd name="T28" fmla="*/ 2147483647 w 1099"/>
                <a:gd name="T29" fmla="*/ 2147483647 h 571"/>
                <a:gd name="T30" fmla="*/ 2147483647 w 1099"/>
                <a:gd name="T31" fmla="*/ 2147483647 h 571"/>
                <a:gd name="T32" fmla="*/ 2147483647 w 1099"/>
                <a:gd name="T33" fmla="*/ 2147483647 h 571"/>
                <a:gd name="T34" fmla="*/ 2147483647 w 1099"/>
                <a:gd name="T35" fmla="*/ 2147483647 h 571"/>
                <a:gd name="T36" fmla="*/ 2147483647 w 1099"/>
                <a:gd name="T37" fmla="*/ 2147483647 h 571"/>
                <a:gd name="T38" fmla="*/ 2147483647 w 1099"/>
                <a:gd name="T39" fmla="*/ 2147483647 h 571"/>
                <a:gd name="T40" fmla="*/ 2147483647 w 1099"/>
                <a:gd name="T41" fmla="*/ 2147483647 h 571"/>
                <a:gd name="T42" fmla="*/ 2147483647 w 1099"/>
                <a:gd name="T43" fmla="*/ 2147483647 h 571"/>
                <a:gd name="T44" fmla="*/ 2147483647 w 1099"/>
                <a:gd name="T45" fmla="*/ 2147483647 h 571"/>
                <a:gd name="T46" fmla="*/ 2147483647 w 1099"/>
                <a:gd name="T47" fmla="*/ 2147483647 h 571"/>
                <a:gd name="T48" fmla="*/ 2147483647 w 1099"/>
                <a:gd name="T49" fmla="*/ 2147483647 h 571"/>
                <a:gd name="T50" fmla="*/ 2147483647 w 1099"/>
                <a:gd name="T51" fmla="*/ 0 h 571"/>
                <a:gd name="T52" fmla="*/ 2147483647 w 1099"/>
                <a:gd name="T53" fmla="*/ 2147483647 h 571"/>
                <a:gd name="T54" fmla="*/ 2147483647 w 1099"/>
                <a:gd name="T55" fmla="*/ 2147483647 h 571"/>
                <a:gd name="T56" fmla="*/ 2147483647 w 1099"/>
                <a:gd name="T57" fmla="*/ 2147483647 h 571"/>
                <a:gd name="T58" fmla="*/ 0 w 1099"/>
                <a:gd name="T59" fmla="*/ 2147483647 h 571"/>
                <a:gd name="T60" fmla="*/ 2147483647 w 1099"/>
                <a:gd name="T61" fmla="*/ 2147483647 h 571"/>
                <a:gd name="T62" fmla="*/ 2147483647 w 1099"/>
                <a:gd name="T63" fmla="*/ 2147483647 h 571"/>
                <a:gd name="T64" fmla="*/ 2147483647 w 1099"/>
                <a:gd name="T65" fmla="*/ 2147483647 h 571"/>
                <a:gd name="T66" fmla="*/ 2147483647 w 1099"/>
                <a:gd name="T67" fmla="*/ 2147483647 h 5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9"/>
                <a:gd name="T103" fmla="*/ 0 h 571"/>
                <a:gd name="T104" fmla="*/ 1099 w 1099"/>
                <a:gd name="T105" fmla="*/ 571 h 5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9" h="571">
                  <a:moveTo>
                    <a:pt x="252" y="439"/>
                  </a:moveTo>
                  <a:lnTo>
                    <a:pt x="300" y="439"/>
                  </a:lnTo>
                  <a:lnTo>
                    <a:pt x="318" y="427"/>
                  </a:lnTo>
                  <a:lnTo>
                    <a:pt x="348" y="433"/>
                  </a:lnTo>
                  <a:lnTo>
                    <a:pt x="396" y="487"/>
                  </a:lnTo>
                  <a:lnTo>
                    <a:pt x="432" y="475"/>
                  </a:lnTo>
                  <a:lnTo>
                    <a:pt x="456" y="493"/>
                  </a:lnTo>
                  <a:lnTo>
                    <a:pt x="474" y="523"/>
                  </a:lnTo>
                  <a:lnTo>
                    <a:pt x="498" y="547"/>
                  </a:lnTo>
                  <a:lnTo>
                    <a:pt x="528" y="553"/>
                  </a:lnTo>
                  <a:lnTo>
                    <a:pt x="528" y="511"/>
                  </a:lnTo>
                  <a:lnTo>
                    <a:pt x="552" y="487"/>
                  </a:lnTo>
                  <a:lnTo>
                    <a:pt x="570" y="469"/>
                  </a:lnTo>
                  <a:lnTo>
                    <a:pt x="630" y="475"/>
                  </a:lnTo>
                  <a:lnTo>
                    <a:pt x="666" y="475"/>
                  </a:lnTo>
                  <a:lnTo>
                    <a:pt x="714" y="463"/>
                  </a:lnTo>
                  <a:lnTo>
                    <a:pt x="744" y="463"/>
                  </a:lnTo>
                  <a:lnTo>
                    <a:pt x="774" y="457"/>
                  </a:lnTo>
                  <a:lnTo>
                    <a:pt x="780" y="487"/>
                  </a:lnTo>
                  <a:lnTo>
                    <a:pt x="792" y="529"/>
                  </a:lnTo>
                  <a:lnTo>
                    <a:pt x="829" y="565"/>
                  </a:lnTo>
                  <a:lnTo>
                    <a:pt x="847" y="571"/>
                  </a:lnTo>
                  <a:lnTo>
                    <a:pt x="841" y="511"/>
                  </a:lnTo>
                  <a:lnTo>
                    <a:pt x="817" y="445"/>
                  </a:lnTo>
                  <a:lnTo>
                    <a:pt x="847" y="409"/>
                  </a:lnTo>
                  <a:lnTo>
                    <a:pt x="877" y="397"/>
                  </a:lnTo>
                  <a:lnTo>
                    <a:pt x="931" y="343"/>
                  </a:lnTo>
                  <a:lnTo>
                    <a:pt x="925" y="307"/>
                  </a:lnTo>
                  <a:lnTo>
                    <a:pt x="919" y="271"/>
                  </a:lnTo>
                  <a:lnTo>
                    <a:pt x="937" y="283"/>
                  </a:lnTo>
                  <a:lnTo>
                    <a:pt x="943" y="277"/>
                  </a:lnTo>
                  <a:lnTo>
                    <a:pt x="937" y="253"/>
                  </a:lnTo>
                  <a:lnTo>
                    <a:pt x="949" y="253"/>
                  </a:lnTo>
                  <a:lnTo>
                    <a:pt x="967" y="247"/>
                  </a:lnTo>
                  <a:lnTo>
                    <a:pt x="979" y="217"/>
                  </a:lnTo>
                  <a:lnTo>
                    <a:pt x="1003" y="211"/>
                  </a:lnTo>
                  <a:lnTo>
                    <a:pt x="1039" y="193"/>
                  </a:lnTo>
                  <a:lnTo>
                    <a:pt x="1039" y="144"/>
                  </a:lnTo>
                  <a:lnTo>
                    <a:pt x="1099" y="114"/>
                  </a:lnTo>
                  <a:lnTo>
                    <a:pt x="1087" y="54"/>
                  </a:lnTo>
                  <a:lnTo>
                    <a:pt x="1063" y="48"/>
                  </a:lnTo>
                  <a:lnTo>
                    <a:pt x="1015" y="108"/>
                  </a:lnTo>
                  <a:lnTo>
                    <a:pt x="955" y="120"/>
                  </a:lnTo>
                  <a:lnTo>
                    <a:pt x="925" y="126"/>
                  </a:lnTo>
                  <a:lnTo>
                    <a:pt x="883" y="162"/>
                  </a:lnTo>
                  <a:lnTo>
                    <a:pt x="804" y="186"/>
                  </a:lnTo>
                  <a:lnTo>
                    <a:pt x="804" y="150"/>
                  </a:lnTo>
                  <a:lnTo>
                    <a:pt x="768" y="72"/>
                  </a:lnTo>
                  <a:lnTo>
                    <a:pt x="666" y="24"/>
                  </a:lnTo>
                  <a:lnTo>
                    <a:pt x="624" y="12"/>
                  </a:lnTo>
                  <a:lnTo>
                    <a:pt x="564" y="0"/>
                  </a:lnTo>
                  <a:lnTo>
                    <a:pt x="42" y="0"/>
                  </a:lnTo>
                  <a:lnTo>
                    <a:pt x="48" y="36"/>
                  </a:lnTo>
                  <a:lnTo>
                    <a:pt x="30" y="48"/>
                  </a:lnTo>
                  <a:lnTo>
                    <a:pt x="36" y="24"/>
                  </a:lnTo>
                  <a:lnTo>
                    <a:pt x="0" y="12"/>
                  </a:lnTo>
                  <a:lnTo>
                    <a:pt x="18" y="78"/>
                  </a:lnTo>
                  <a:lnTo>
                    <a:pt x="12" y="126"/>
                  </a:lnTo>
                  <a:lnTo>
                    <a:pt x="0" y="174"/>
                  </a:lnTo>
                  <a:lnTo>
                    <a:pt x="12" y="211"/>
                  </a:lnTo>
                  <a:lnTo>
                    <a:pt x="12" y="235"/>
                  </a:lnTo>
                  <a:lnTo>
                    <a:pt x="42" y="295"/>
                  </a:lnTo>
                  <a:lnTo>
                    <a:pt x="66" y="337"/>
                  </a:lnTo>
                  <a:lnTo>
                    <a:pt x="84" y="367"/>
                  </a:lnTo>
                  <a:lnTo>
                    <a:pt x="138" y="403"/>
                  </a:lnTo>
                  <a:lnTo>
                    <a:pt x="144" y="415"/>
                  </a:lnTo>
                  <a:lnTo>
                    <a:pt x="192" y="409"/>
                  </a:lnTo>
                  <a:lnTo>
                    <a:pt x="252" y="439"/>
                  </a:lnTo>
                  <a:close/>
                </a:path>
              </a:pathLst>
            </a:custGeom>
            <a:solidFill>
              <a:srgbClr val="00B050"/>
            </a:solidFill>
            <a:ln w="9525">
              <a:solidFill>
                <a:srgbClr val="FFFF00"/>
              </a:solidFill>
              <a:round/>
              <a:headEnd/>
              <a:tailEnd/>
            </a:ln>
          </p:spPr>
          <p:txBody>
            <a:bodyPr/>
            <a:lstStyle/>
            <a:p>
              <a:endParaRPr lang="ru-RU"/>
            </a:p>
          </p:txBody>
        </p:sp>
        <p:sp>
          <p:nvSpPr>
            <p:cNvPr id="18637" name="Freeform 1440"/>
            <p:cNvSpPr>
              <a:spLocks/>
            </p:cNvSpPr>
            <p:nvPr/>
          </p:nvSpPr>
          <p:spPr bwMode="auto">
            <a:xfrm>
              <a:off x="2947987" y="5542598"/>
              <a:ext cx="66675" cy="67628"/>
            </a:xfrm>
            <a:custGeom>
              <a:avLst/>
              <a:gdLst>
                <a:gd name="T0" fmla="*/ 2147483647 w 14"/>
                <a:gd name="T1" fmla="*/ 2147483647 h 14"/>
                <a:gd name="T2" fmla="*/ 2147483647 w 14"/>
                <a:gd name="T3" fmla="*/ 2147483647 h 14"/>
                <a:gd name="T4" fmla="*/ 2147483647 w 14"/>
                <a:gd name="T5" fmla="*/ 0 h 14"/>
                <a:gd name="T6" fmla="*/ 2147483647 w 14"/>
                <a:gd name="T7" fmla="*/ 2147483647 h 14"/>
                <a:gd name="T8" fmla="*/ 0 w 14"/>
                <a:gd name="T9" fmla="*/ 2147483647 h 14"/>
                <a:gd name="T10" fmla="*/ 2147483647 w 14"/>
                <a:gd name="T11" fmla="*/ 2147483647 h 14"/>
                <a:gd name="T12" fmla="*/ 2147483647 w 14"/>
                <a:gd name="T13" fmla="*/ 2147483647 h 14"/>
                <a:gd name="T14" fmla="*/ 2147483647 w 14"/>
                <a:gd name="T15" fmla="*/ 2147483647 h 14"/>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4"/>
                <a:gd name="T26" fmla="*/ 14 w 14"/>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4">
                  <a:moveTo>
                    <a:pt x="14" y="14"/>
                  </a:moveTo>
                  <a:cubicBezTo>
                    <a:pt x="14" y="12"/>
                    <a:pt x="13" y="11"/>
                    <a:pt x="13" y="11"/>
                  </a:cubicBezTo>
                  <a:cubicBezTo>
                    <a:pt x="14" y="0"/>
                    <a:pt x="14" y="0"/>
                    <a:pt x="14" y="0"/>
                  </a:cubicBezTo>
                  <a:cubicBezTo>
                    <a:pt x="7" y="3"/>
                    <a:pt x="7" y="3"/>
                    <a:pt x="7" y="3"/>
                  </a:cubicBezTo>
                  <a:cubicBezTo>
                    <a:pt x="0" y="6"/>
                    <a:pt x="0" y="6"/>
                    <a:pt x="0" y="6"/>
                  </a:cubicBezTo>
                  <a:cubicBezTo>
                    <a:pt x="5" y="14"/>
                    <a:pt x="5" y="14"/>
                    <a:pt x="5" y="14"/>
                  </a:cubicBezTo>
                  <a:cubicBezTo>
                    <a:pt x="9" y="13"/>
                    <a:pt x="9" y="13"/>
                    <a:pt x="9" y="13"/>
                  </a:cubicBezTo>
                  <a:lnTo>
                    <a:pt x="14" y="14"/>
                  </a:lnTo>
                  <a:close/>
                </a:path>
              </a:pathLst>
            </a:custGeom>
            <a:solidFill>
              <a:srgbClr val="00B050"/>
            </a:solidFill>
            <a:ln w="9525">
              <a:solidFill>
                <a:srgbClr val="FFFF00"/>
              </a:solidFill>
              <a:round/>
              <a:headEnd/>
              <a:tailEnd/>
            </a:ln>
          </p:spPr>
          <p:txBody>
            <a:bodyPr/>
            <a:lstStyle/>
            <a:p>
              <a:endParaRPr lang="ru-RU"/>
            </a:p>
          </p:txBody>
        </p:sp>
        <p:sp>
          <p:nvSpPr>
            <p:cNvPr id="18638" name="Freeform 1441"/>
            <p:cNvSpPr>
              <a:spLocks/>
            </p:cNvSpPr>
            <p:nvPr/>
          </p:nvSpPr>
          <p:spPr bwMode="auto">
            <a:xfrm>
              <a:off x="2971800" y="5604510"/>
              <a:ext cx="57150" cy="41910"/>
            </a:xfrm>
            <a:custGeom>
              <a:avLst/>
              <a:gdLst>
                <a:gd name="T0" fmla="*/ 2147483647 w 12"/>
                <a:gd name="T1" fmla="*/ 2147483647 h 9"/>
                <a:gd name="T2" fmla="*/ 2147483647 w 12"/>
                <a:gd name="T3" fmla="*/ 0 h 9"/>
                <a:gd name="T4" fmla="*/ 0 w 12"/>
                <a:gd name="T5" fmla="*/ 2147483647 h 9"/>
                <a:gd name="T6" fmla="*/ 2147483647 w 12"/>
                <a:gd name="T7" fmla="*/ 2147483647 h 9"/>
                <a:gd name="T8" fmla="*/ 2147483647 w 12"/>
                <a:gd name="T9" fmla="*/ 2147483647 h 9"/>
                <a:gd name="T10" fmla="*/ 2147483647 w 12"/>
                <a:gd name="T11" fmla="*/ 2147483647 h 9"/>
                <a:gd name="T12" fmla="*/ 2147483647 w 12"/>
                <a:gd name="T13" fmla="*/ 2147483647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9" y="1"/>
                  </a:moveTo>
                  <a:cubicBezTo>
                    <a:pt x="4" y="0"/>
                    <a:pt x="4" y="0"/>
                    <a:pt x="4" y="0"/>
                  </a:cubicBezTo>
                  <a:cubicBezTo>
                    <a:pt x="0" y="1"/>
                    <a:pt x="0" y="1"/>
                    <a:pt x="0" y="1"/>
                  </a:cubicBezTo>
                  <a:cubicBezTo>
                    <a:pt x="2" y="3"/>
                    <a:pt x="2" y="3"/>
                    <a:pt x="2" y="3"/>
                  </a:cubicBezTo>
                  <a:cubicBezTo>
                    <a:pt x="11" y="9"/>
                    <a:pt x="11" y="9"/>
                    <a:pt x="11" y="9"/>
                  </a:cubicBezTo>
                  <a:cubicBezTo>
                    <a:pt x="12" y="5"/>
                    <a:pt x="12" y="5"/>
                    <a:pt x="12" y="5"/>
                  </a:cubicBezTo>
                  <a:cubicBezTo>
                    <a:pt x="11" y="4"/>
                    <a:pt x="10" y="2"/>
                    <a:pt x="9" y="1"/>
                  </a:cubicBezTo>
                  <a:close/>
                </a:path>
              </a:pathLst>
            </a:custGeom>
            <a:solidFill>
              <a:srgbClr val="00B050"/>
            </a:solidFill>
            <a:ln w="9525">
              <a:solidFill>
                <a:srgbClr val="FFFF00"/>
              </a:solidFill>
              <a:round/>
              <a:headEnd/>
              <a:tailEnd/>
            </a:ln>
          </p:spPr>
          <p:txBody>
            <a:bodyPr/>
            <a:lstStyle/>
            <a:p>
              <a:endParaRPr lang="ru-RU"/>
            </a:p>
          </p:txBody>
        </p:sp>
        <p:sp>
          <p:nvSpPr>
            <p:cNvPr id="18639" name="Freeform 1462"/>
            <p:cNvSpPr>
              <a:spLocks/>
            </p:cNvSpPr>
            <p:nvPr/>
          </p:nvSpPr>
          <p:spPr bwMode="auto">
            <a:xfrm>
              <a:off x="2924175" y="5529263"/>
              <a:ext cx="90487" cy="41910"/>
            </a:xfrm>
            <a:custGeom>
              <a:avLst/>
              <a:gdLst>
                <a:gd name="T0" fmla="*/ 2147483647 w 19"/>
                <a:gd name="T1" fmla="*/ 2147483647 h 9"/>
                <a:gd name="T2" fmla="*/ 2147483647 w 19"/>
                <a:gd name="T3" fmla="*/ 2147483647 h 9"/>
                <a:gd name="T4" fmla="*/ 2147483647 w 19"/>
                <a:gd name="T5" fmla="*/ 0 h 9"/>
                <a:gd name="T6" fmla="*/ 2147483647 w 19"/>
                <a:gd name="T7" fmla="*/ 2147483647 h 9"/>
                <a:gd name="T8" fmla="*/ 0 w 19"/>
                <a:gd name="T9" fmla="*/ 2147483647 h 9"/>
                <a:gd name="T10" fmla="*/ 0 w 19"/>
                <a:gd name="T11" fmla="*/ 2147483647 h 9"/>
                <a:gd name="T12" fmla="*/ 2147483647 w 19"/>
                <a:gd name="T13" fmla="*/ 2147483647 h 9"/>
                <a:gd name="T14" fmla="*/ 2147483647 w 19"/>
                <a:gd name="T15" fmla="*/ 2147483647 h 9"/>
                <a:gd name="T16" fmla="*/ 2147483647 w 19"/>
                <a:gd name="T17" fmla="*/ 2147483647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9"/>
                <a:gd name="T29" fmla="*/ 19 w 19"/>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9">
                  <a:moveTo>
                    <a:pt x="19" y="3"/>
                  </a:moveTo>
                  <a:cubicBezTo>
                    <a:pt x="19" y="3"/>
                    <a:pt x="10" y="1"/>
                    <a:pt x="8" y="1"/>
                  </a:cubicBezTo>
                  <a:cubicBezTo>
                    <a:pt x="7" y="1"/>
                    <a:pt x="6" y="0"/>
                    <a:pt x="5" y="0"/>
                  </a:cubicBezTo>
                  <a:cubicBezTo>
                    <a:pt x="1" y="3"/>
                    <a:pt x="1" y="3"/>
                    <a:pt x="1" y="3"/>
                  </a:cubicBezTo>
                  <a:cubicBezTo>
                    <a:pt x="0" y="6"/>
                    <a:pt x="0" y="6"/>
                    <a:pt x="0" y="6"/>
                  </a:cubicBezTo>
                  <a:cubicBezTo>
                    <a:pt x="0" y="6"/>
                    <a:pt x="0" y="6"/>
                    <a:pt x="0" y="6"/>
                  </a:cubicBezTo>
                  <a:cubicBezTo>
                    <a:pt x="5" y="9"/>
                    <a:pt x="5" y="9"/>
                    <a:pt x="5" y="9"/>
                  </a:cubicBezTo>
                  <a:cubicBezTo>
                    <a:pt x="12" y="6"/>
                    <a:pt x="12" y="6"/>
                    <a:pt x="12" y="6"/>
                  </a:cubicBezTo>
                  <a:lnTo>
                    <a:pt x="19" y="3"/>
                  </a:lnTo>
                  <a:close/>
                </a:path>
              </a:pathLst>
            </a:custGeom>
            <a:solidFill>
              <a:srgbClr val="00B050"/>
            </a:solidFill>
            <a:ln w="9525">
              <a:solidFill>
                <a:srgbClr val="FFFF00"/>
              </a:solidFill>
              <a:round/>
              <a:headEnd/>
              <a:tailEnd/>
            </a:ln>
          </p:spPr>
          <p:txBody>
            <a:bodyPr/>
            <a:lstStyle/>
            <a:p>
              <a:endParaRPr lang="ru-RU"/>
            </a:p>
          </p:txBody>
        </p:sp>
        <p:sp>
          <p:nvSpPr>
            <p:cNvPr id="18640" name="Freeform 1463"/>
            <p:cNvSpPr>
              <a:spLocks/>
            </p:cNvSpPr>
            <p:nvPr/>
          </p:nvSpPr>
          <p:spPr bwMode="auto">
            <a:xfrm>
              <a:off x="2876550" y="5504497"/>
              <a:ext cx="71437" cy="59055"/>
            </a:xfrm>
            <a:custGeom>
              <a:avLst/>
              <a:gdLst>
                <a:gd name="T0" fmla="*/ 2147483647 w 15"/>
                <a:gd name="T1" fmla="*/ 2147483647 h 12"/>
                <a:gd name="T2" fmla="*/ 2147483647 w 15"/>
                <a:gd name="T3" fmla="*/ 2147483647 h 12"/>
                <a:gd name="T4" fmla="*/ 2147483647 w 15"/>
                <a:gd name="T5" fmla="*/ 0 h 12"/>
                <a:gd name="T6" fmla="*/ 2147483647 w 15"/>
                <a:gd name="T7" fmla="*/ 0 h 12"/>
                <a:gd name="T8" fmla="*/ 2147483647 w 15"/>
                <a:gd name="T9" fmla="*/ 2147483647 h 12"/>
                <a:gd name="T10" fmla="*/ 2147483647 w 15"/>
                <a:gd name="T11" fmla="*/ 2147483647 h 12"/>
                <a:gd name="T12" fmla="*/ 2147483647 w 15"/>
                <a:gd name="T13" fmla="*/ 2147483647 h 12"/>
                <a:gd name="T14" fmla="*/ 2147483647 w 15"/>
                <a:gd name="T15" fmla="*/ 2147483647 h 12"/>
                <a:gd name="T16" fmla="*/ 0 w 15"/>
                <a:gd name="T17" fmla="*/ 2147483647 h 12"/>
                <a:gd name="T18" fmla="*/ 2147483647 w 15"/>
                <a:gd name="T19" fmla="*/ 2147483647 h 12"/>
                <a:gd name="T20" fmla="*/ 2147483647 w 15"/>
                <a:gd name="T21" fmla="*/ 2147483647 h 12"/>
                <a:gd name="T22" fmla="*/ 2147483647 w 15"/>
                <a:gd name="T23" fmla="*/ 2147483647 h 12"/>
                <a:gd name="T24" fmla="*/ 2147483647 w 15"/>
                <a:gd name="T25" fmla="*/ 2147483647 h 12"/>
                <a:gd name="T26" fmla="*/ 2147483647 w 15"/>
                <a:gd name="T27" fmla="*/ 2147483647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
                <a:gd name="T43" fmla="*/ 0 h 12"/>
                <a:gd name="T44" fmla="*/ 15 w 15"/>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 h="12">
                  <a:moveTo>
                    <a:pt x="15" y="5"/>
                  </a:moveTo>
                  <a:cubicBezTo>
                    <a:pt x="13" y="5"/>
                    <a:pt x="11" y="4"/>
                    <a:pt x="11" y="4"/>
                  </a:cubicBezTo>
                  <a:cubicBezTo>
                    <a:pt x="11" y="0"/>
                    <a:pt x="11" y="0"/>
                    <a:pt x="11" y="0"/>
                  </a:cubicBezTo>
                  <a:cubicBezTo>
                    <a:pt x="6" y="0"/>
                    <a:pt x="6" y="0"/>
                    <a:pt x="6" y="0"/>
                  </a:cubicBezTo>
                  <a:cubicBezTo>
                    <a:pt x="4" y="1"/>
                    <a:pt x="4" y="1"/>
                    <a:pt x="4" y="1"/>
                  </a:cubicBezTo>
                  <a:cubicBezTo>
                    <a:pt x="6" y="5"/>
                    <a:pt x="6" y="5"/>
                    <a:pt x="6" y="5"/>
                  </a:cubicBezTo>
                  <a:cubicBezTo>
                    <a:pt x="3" y="5"/>
                    <a:pt x="3" y="5"/>
                    <a:pt x="3" y="5"/>
                  </a:cubicBezTo>
                  <a:cubicBezTo>
                    <a:pt x="1" y="8"/>
                    <a:pt x="1" y="8"/>
                    <a:pt x="1" y="8"/>
                  </a:cubicBezTo>
                  <a:cubicBezTo>
                    <a:pt x="0" y="10"/>
                    <a:pt x="0" y="10"/>
                    <a:pt x="0" y="10"/>
                  </a:cubicBezTo>
                  <a:cubicBezTo>
                    <a:pt x="1" y="11"/>
                    <a:pt x="1" y="11"/>
                    <a:pt x="1" y="11"/>
                  </a:cubicBezTo>
                  <a:cubicBezTo>
                    <a:pt x="7" y="12"/>
                    <a:pt x="7" y="12"/>
                    <a:pt x="7" y="12"/>
                  </a:cubicBezTo>
                  <a:cubicBezTo>
                    <a:pt x="10" y="11"/>
                    <a:pt x="10" y="11"/>
                    <a:pt x="10" y="11"/>
                  </a:cubicBezTo>
                  <a:cubicBezTo>
                    <a:pt x="11" y="8"/>
                    <a:pt x="11" y="8"/>
                    <a:pt x="11" y="8"/>
                  </a:cubicBezTo>
                  <a:lnTo>
                    <a:pt x="15" y="5"/>
                  </a:lnTo>
                  <a:close/>
                </a:path>
              </a:pathLst>
            </a:custGeom>
            <a:solidFill>
              <a:srgbClr val="00B050"/>
            </a:solidFill>
            <a:ln w="9525">
              <a:solidFill>
                <a:srgbClr val="FFFF00"/>
              </a:solidFill>
              <a:round/>
              <a:headEnd/>
              <a:tailEnd/>
            </a:ln>
          </p:spPr>
          <p:txBody>
            <a:bodyPr/>
            <a:lstStyle/>
            <a:p>
              <a:endParaRPr lang="ru-RU"/>
            </a:p>
          </p:txBody>
        </p:sp>
        <p:sp>
          <p:nvSpPr>
            <p:cNvPr id="18641" name="Freeform 1464"/>
            <p:cNvSpPr>
              <a:spLocks/>
            </p:cNvSpPr>
            <p:nvPr/>
          </p:nvSpPr>
          <p:spPr bwMode="auto">
            <a:xfrm>
              <a:off x="2510790" y="5256847"/>
              <a:ext cx="452437" cy="296228"/>
            </a:xfrm>
            <a:custGeom>
              <a:avLst/>
              <a:gdLst>
                <a:gd name="T0" fmla="*/ 2147483647 w 576"/>
                <a:gd name="T1" fmla="*/ 2147483647 h 379"/>
                <a:gd name="T2" fmla="*/ 2147483647 w 576"/>
                <a:gd name="T3" fmla="*/ 2147483647 h 379"/>
                <a:gd name="T4" fmla="*/ 2147483647 w 576"/>
                <a:gd name="T5" fmla="*/ 2147483647 h 379"/>
                <a:gd name="T6" fmla="*/ 2147483647 w 576"/>
                <a:gd name="T7" fmla="*/ 2147483647 h 379"/>
                <a:gd name="T8" fmla="*/ 2147483647 w 576"/>
                <a:gd name="T9" fmla="*/ 2147483647 h 379"/>
                <a:gd name="T10" fmla="*/ 2147483647 w 576"/>
                <a:gd name="T11" fmla="*/ 2147483647 h 379"/>
                <a:gd name="T12" fmla="*/ 2147483647 w 576"/>
                <a:gd name="T13" fmla="*/ 2147483647 h 379"/>
                <a:gd name="T14" fmla="*/ 2147483647 w 576"/>
                <a:gd name="T15" fmla="*/ 2147483647 h 379"/>
                <a:gd name="T16" fmla="*/ 2147483647 w 576"/>
                <a:gd name="T17" fmla="*/ 2147483647 h 379"/>
                <a:gd name="T18" fmla="*/ 2147483647 w 576"/>
                <a:gd name="T19" fmla="*/ 2147483647 h 379"/>
                <a:gd name="T20" fmla="*/ 2147483647 w 576"/>
                <a:gd name="T21" fmla="*/ 2147483647 h 379"/>
                <a:gd name="T22" fmla="*/ 2147483647 w 576"/>
                <a:gd name="T23" fmla="*/ 2147483647 h 379"/>
                <a:gd name="T24" fmla="*/ 2147483647 w 576"/>
                <a:gd name="T25" fmla="*/ 2147483647 h 379"/>
                <a:gd name="T26" fmla="*/ 2147483647 w 576"/>
                <a:gd name="T27" fmla="*/ 2147483647 h 379"/>
                <a:gd name="T28" fmla="*/ 2147483647 w 576"/>
                <a:gd name="T29" fmla="*/ 2147483647 h 379"/>
                <a:gd name="T30" fmla="*/ 2147483647 w 576"/>
                <a:gd name="T31" fmla="*/ 2147483647 h 379"/>
                <a:gd name="T32" fmla="*/ 2147483647 w 576"/>
                <a:gd name="T33" fmla="*/ 2147483647 h 379"/>
                <a:gd name="T34" fmla="*/ 2147483647 w 576"/>
                <a:gd name="T35" fmla="*/ 2147483647 h 379"/>
                <a:gd name="T36" fmla="*/ 2147483647 w 576"/>
                <a:gd name="T37" fmla="*/ 2147483647 h 379"/>
                <a:gd name="T38" fmla="*/ 2147483647 w 576"/>
                <a:gd name="T39" fmla="*/ 2147483647 h 379"/>
                <a:gd name="T40" fmla="*/ 2147483647 w 576"/>
                <a:gd name="T41" fmla="*/ 2147483647 h 379"/>
                <a:gd name="T42" fmla="*/ 2147483647 w 576"/>
                <a:gd name="T43" fmla="*/ 2147483647 h 379"/>
                <a:gd name="T44" fmla="*/ 2147483647 w 576"/>
                <a:gd name="T45" fmla="*/ 2147483647 h 379"/>
                <a:gd name="T46" fmla="*/ 2147483647 w 576"/>
                <a:gd name="T47" fmla="*/ 2147483647 h 379"/>
                <a:gd name="T48" fmla="*/ 2147483647 w 576"/>
                <a:gd name="T49" fmla="*/ 0 h 379"/>
                <a:gd name="T50" fmla="*/ 0 w 576"/>
                <a:gd name="T51" fmla="*/ 2147483647 h 379"/>
                <a:gd name="T52" fmla="*/ 2147483647 w 576"/>
                <a:gd name="T53" fmla="*/ 2147483647 h 379"/>
                <a:gd name="T54" fmla="*/ 2147483647 w 576"/>
                <a:gd name="T55" fmla="*/ 2147483647 h 379"/>
                <a:gd name="T56" fmla="*/ 2147483647 w 576"/>
                <a:gd name="T57" fmla="*/ 2147483647 h 379"/>
                <a:gd name="T58" fmla="*/ 2147483647 w 576"/>
                <a:gd name="T59" fmla="*/ 2147483647 h 379"/>
                <a:gd name="T60" fmla="*/ 2147483647 w 576"/>
                <a:gd name="T61" fmla="*/ 2147483647 h 379"/>
                <a:gd name="T62" fmla="*/ 2147483647 w 576"/>
                <a:gd name="T63" fmla="*/ 2147483647 h 379"/>
                <a:gd name="T64" fmla="*/ 2147483647 w 576"/>
                <a:gd name="T65" fmla="*/ 2147483647 h 379"/>
                <a:gd name="T66" fmla="*/ 2147483647 w 576"/>
                <a:gd name="T67" fmla="*/ 2147483647 h 379"/>
                <a:gd name="T68" fmla="*/ 2147483647 w 576"/>
                <a:gd name="T69" fmla="*/ 2147483647 h 379"/>
                <a:gd name="T70" fmla="*/ 2147483647 w 576"/>
                <a:gd name="T71" fmla="*/ 2147483647 h 379"/>
                <a:gd name="T72" fmla="*/ 2147483647 w 576"/>
                <a:gd name="T73" fmla="*/ 2147483647 h 379"/>
                <a:gd name="T74" fmla="*/ 2147483647 w 576"/>
                <a:gd name="T75" fmla="*/ 2147483647 h 379"/>
                <a:gd name="T76" fmla="*/ 2147483647 w 576"/>
                <a:gd name="T77" fmla="*/ 2147483647 h 379"/>
                <a:gd name="T78" fmla="*/ 2147483647 w 576"/>
                <a:gd name="T79" fmla="*/ 2147483647 h 379"/>
                <a:gd name="T80" fmla="*/ 2147483647 w 576"/>
                <a:gd name="T81" fmla="*/ 2147483647 h 379"/>
                <a:gd name="T82" fmla="*/ 2147483647 w 576"/>
                <a:gd name="T83" fmla="*/ 2147483647 h 379"/>
                <a:gd name="T84" fmla="*/ 2147483647 w 576"/>
                <a:gd name="T85" fmla="*/ 2147483647 h 379"/>
                <a:gd name="T86" fmla="*/ 2147483647 w 576"/>
                <a:gd name="T87" fmla="*/ 2147483647 h 379"/>
                <a:gd name="T88" fmla="*/ 2147483647 w 576"/>
                <a:gd name="T89" fmla="*/ 2147483647 h 379"/>
                <a:gd name="T90" fmla="*/ 2147483647 w 576"/>
                <a:gd name="T91" fmla="*/ 2147483647 h 379"/>
                <a:gd name="T92" fmla="*/ 2147483647 w 576"/>
                <a:gd name="T93" fmla="*/ 2147483647 h 379"/>
                <a:gd name="T94" fmla="*/ 2147483647 w 576"/>
                <a:gd name="T95" fmla="*/ 2147483647 h 379"/>
                <a:gd name="T96" fmla="*/ 2147483647 w 576"/>
                <a:gd name="T97" fmla="*/ 2147483647 h 379"/>
                <a:gd name="T98" fmla="*/ 2147483647 w 576"/>
                <a:gd name="T99" fmla="*/ 2147483647 h 379"/>
                <a:gd name="T100" fmla="*/ 2147483647 w 576"/>
                <a:gd name="T101" fmla="*/ 2147483647 h 379"/>
                <a:gd name="T102" fmla="*/ 2147483647 w 576"/>
                <a:gd name="T103" fmla="*/ 2147483647 h 379"/>
                <a:gd name="T104" fmla="*/ 2147483647 w 576"/>
                <a:gd name="T105" fmla="*/ 2147483647 h 379"/>
                <a:gd name="T106" fmla="*/ 2147483647 w 576"/>
                <a:gd name="T107" fmla="*/ 2147483647 h 379"/>
                <a:gd name="T108" fmla="*/ 2147483647 w 576"/>
                <a:gd name="T109" fmla="*/ 2147483647 h 379"/>
                <a:gd name="T110" fmla="*/ 2147483647 w 576"/>
                <a:gd name="T111" fmla="*/ 2147483647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6"/>
                <a:gd name="T169" fmla="*/ 0 h 379"/>
                <a:gd name="T170" fmla="*/ 576 w 576"/>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6" h="379">
                  <a:moveTo>
                    <a:pt x="486" y="348"/>
                  </a:moveTo>
                  <a:lnTo>
                    <a:pt x="504" y="348"/>
                  </a:lnTo>
                  <a:lnTo>
                    <a:pt x="492" y="324"/>
                  </a:lnTo>
                  <a:lnTo>
                    <a:pt x="504" y="318"/>
                  </a:lnTo>
                  <a:lnTo>
                    <a:pt x="534" y="318"/>
                  </a:lnTo>
                  <a:lnTo>
                    <a:pt x="528" y="312"/>
                  </a:lnTo>
                  <a:lnTo>
                    <a:pt x="546" y="300"/>
                  </a:lnTo>
                  <a:lnTo>
                    <a:pt x="564" y="288"/>
                  </a:lnTo>
                  <a:lnTo>
                    <a:pt x="576" y="240"/>
                  </a:lnTo>
                  <a:lnTo>
                    <a:pt x="504" y="252"/>
                  </a:lnTo>
                  <a:lnTo>
                    <a:pt x="474" y="294"/>
                  </a:lnTo>
                  <a:lnTo>
                    <a:pt x="426" y="300"/>
                  </a:lnTo>
                  <a:lnTo>
                    <a:pt x="378" y="240"/>
                  </a:lnTo>
                  <a:lnTo>
                    <a:pt x="372" y="162"/>
                  </a:lnTo>
                  <a:lnTo>
                    <a:pt x="384" y="144"/>
                  </a:lnTo>
                  <a:lnTo>
                    <a:pt x="354" y="138"/>
                  </a:lnTo>
                  <a:lnTo>
                    <a:pt x="330" y="114"/>
                  </a:lnTo>
                  <a:lnTo>
                    <a:pt x="312" y="84"/>
                  </a:lnTo>
                  <a:lnTo>
                    <a:pt x="288" y="66"/>
                  </a:lnTo>
                  <a:lnTo>
                    <a:pt x="252" y="78"/>
                  </a:lnTo>
                  <a:lnTo>
                    <a:pt x="204" y="24"/>
                  </a:lnTo>
                  <a:lnTo>
                    <a:pt x="174" y="18"/>
                  </a:lnTo>
                  <a:lnTo>
                    <a:pt x="156" y="30"/>
                  </a:lnTo>
                  <a:lnTo>
                    <a:pt x="108" y="30"/>
                  </a:lnTo>
                  <a:lnTo>
                    <a:pt x="48" y="0"/>
                  </a:lnTo>
                  <a:lnTo>
                    <a:pt x="0" y="6"/>
                  </a:lnTo>
                  <a:lnTo>
                    <a:pt x="36" y="72"/>
                  </a:lnTo>
                  <a:lnTo>
                    <a:pt x="60" y="108"/>
                  </a:lnTo>
                  <a:lnTo>
                    <a:pt x="54" y="120"/>
                  </a:lnTo>
                  <a:lnTo>
                    <a:pt x="96" y="150"/>
                  </a:lnTo>
                  <a:lnTo>
                    <a:pt x="102" y="180"/>
                  </a:lnTo>
                  <a:lnTo>
                    <a:pt x="120" y="192"/>
                  </a:lnTo>
                  <a:lnTo>
                    <a:pt x="144" y="216"/>
                  </a:lnTo>
                  <a:lnTo>
                    <a:pt x="150" y="198"/>
                  </a:lnTo>
                  <a:lnTo>
                    <a:pt x="126" y="180"/>
                  </a:lnTo>
                  <a:lnTo>
                    <a:pt x="102" y="126"/>
                  </a:lnTo>
                  <a:lnTo>
                    <a:pt x="60" y="66"/>
                  </a:lnTo>
                  <a:lnTo>
                    <a:pt x="48" y="30"/>
                  </a:lnTo>
                  <a:lnTo>
                    <a:pt x="78" y="42"/>
                  </a:lnTo>
                  <a:lnTo>
                    <a:pt x="108" y="102"/>
                  </a:lnTo>
                  <a:lnTo>
                    <a:pt x="120" y="120"/>
                  </a:lnTo>
                  <a:lnTo>
                    <a:pt x="150" y="138"/>
                  </a:lnTo>
                  <a:lnTo>
                    <a:pt x="150" y="156"/>
                  </a:lnTo>
                  <a:lnTo>
                    <a:pt x="174" y="168"/>
                  </a:lnTo>
                  <a:lnTo>
                    <a:pt x="186" y="186"/>
                  </a:lnTo>
                  <a:lnTo>
                    <a:pt x="216" y="216"/>
                  </a:lnTo>
                  <a:lnTo>
                    <a:pt x="222" y="258"/>
                  </a:lnTo>
                  <a:lnTo>
                    <a:pt x="222" y="276"/>
                  </a:lnTo>
                  <a:lnTo>
                    <a:pt x="300" y="324"/>
                  </a:lnTo>
                  <a:lnTo>
                    <a:pt x="336" y="342"/>
                  </a:lnTo>
                  <a:lnTo>
                    <a:pt x="402" y="360"/>
                  </a:lnTo>
                  <a:lnTo>
                    <a:pt x="420" y="354"/>
                  </a:lnTo>
                  <a:lnTo>
                    <a:pt x="438" y="354"/>
                  </a:lnTo>
                  <a:lnTo>
                    <a:pt x="468" y="379"/>
                  </a:lnTo>
                  <a:lnTo>
                    <a:pt x="474" y="366"/>
                  </a:lnTo>
                  <a:lnTo>
                    <a:pt x="486" y="348"/>
                  </a:lnTo>
                  <a:close/>
                </a:path>
              </a:pathLst>
            </a:custGeom>
            <a:solidFill>
              <a:srgbClr val="00B050"/>
            </a:solidFill>
            <a:ln w="9525">
              <a:solidFill>
                <a:srgbClr val="FFFF00"/>
              </a:solidFill>
              <a:round/>
              <a:headEnd/>
              <a:tailEnd/>
            </a:ln>
          </p:spPr>
          <p:txBody>
            <a:bodyPr/>
            <a:lstStyle/>
            <a:p>
              <a:endParaRPr lang="ru-RU"/>
            </a:p>
          </p:txBody>
        </p:sp>
        <p:sp>
          <p:nvSpPr>
            <p:cNvPr id="18642" name="Freeform 1466"/>
            <p:cNvSpPr>
              <a:spLocks/>
            </p:cNvSpPr>
            <p:nvPr/>
          </p:nvSpPr>
          <p:spPr bwMode="auto">
            <a:xfrm>
              <a:off x="2670810" y="4214812"/>
              <a:ext cx="24765" cy="21907"/>
            </a:xfrm>
            <a:custGeom>
              <a:avLst/>
              <a:gdLst>
                <a:gd name="T0" fmla="*/ 2147483647 w 40"/>
                <a:gd name="T1" fmla="*/ 2147483647 h 36"/>
                <a:gd name="T2" fmla="*/ 2147483647 w 40"/>
                <a:gd name="T3" fmla="*/ 2147483647 h 36"/>
                <a:gd name="T4" fmla="*/ 2147483647 w 40"/>
                <a:gd name="T5" fmla="*/ 2147483647 h 36"/>
                <a:gd name="T6" fmla="*/ 2147483647 w 40"/>
                <a:gd name="T7" fmla="*/ 2147483647 h 36"/>
                <a:gd name="T8" fmla="*/ 2147483647 w 40"/>
                <a:gd name="T9" fmla="*/ 2147483647 h 36"/>
                <a:gd name="T10" fmla="*/ 2147483647 w 40"/>
                <a:gd name="T11" fmla="*/ 2147483647 h 36"/>
                <a:gd name="T12" fmla="*/ 2147483647 w 40"/>
                <a:gd name="T13" fmla="*/ 2147483647 h 36"/>
                <a:gd name="T14" fmla="*/ 2147483647 w 40"/>
                <a:gd name="T15" fmla="*/ 2147483647 h 36"/>
                <a:gd name="T16" fmla="*/ 2147483647 w 40"/>
                <a:gd name="T17" fmla="*/ 2147483647 h 36"/>
                <a:gd name="T18" fmla="*/ 2147483647 w 40"/>
                <a:gd name="T19" fmla="*/ 2147483647 h 36"/>
                <a:gd name="T20" fmla="*/ 2147483647 w 40"/>
                <a:gd name="T21" fmla="*/ 2147483647 h 36"/>
                <a:gd name="T22" fmla="*/ 2147483647 w 40"/>
                <a:gd name="T23" fmla="*/ 2147483647 h 36"/>
                <a:gd name="T24" fmla="*/ 2147483647 w 40"/>
                <a:gd name="T25" fmla="*/ 2147483647 h 36"/>
                <a:gd name="T26" fmla="*/ 2147483647 w 40"/>
                <a:gd name="T27" fmla="*/ 2147483647 h 36"/>
                <a:gd name="T28" fmla="*/ 0 w 40"/>
                <a:gd name="T29" fmla="*/ 2147483647 h 36"/>
                <a:gd name="T30" fmla="*/ 2147483647 w 40"/>
                <a:gd name="T31" fmla="*/ 2147483647 h 36"/>
                <a:gd name="T32" fmla="*/ 2147483647 w 40"/>
                <a:gd name="T33" fmla="*/ 2147483647 h 36"/>
                <a:gd name="T34" fmla="*/ 2147483647 w 40"/>
                <a:gd name="T35" fmla="*/ 2147483647 h 36"/>
                <a:gd name="T36" fmla="*/ 2147483647 w 40"/>
                <a:gd name="T37" fmla="*/ 2147483647 h 36"/>
                <a:gd name="T38" fmla="*/ 2147483647 w 40"/>
                <a:gd name="T39" fmla="*/ 0 h 36"/>
                <a:gd name="T40" fmla="*/ 2147483647 w 40"/>
                <a:gd name="T41" fmla="*/ 2147483647 h 36"/>
                <a:gd name="T42" fmla="*/ 2147483647 w 40"/>
                <a:gd name="T43" fmla="*/ 2147483647 h 36"/>
                <a:gd name="T44" fmla="*/ 2147483647 w 40"/>
                <a:gd name="T45" fmla="*/ 2147483647 h 36"/>
                <a:gd name="T46" fmla="*/ 2147483647 w 40"/>
                <a:gd name="T47" fmla="*/ 2147483647 h 36"/>
                <a:gd name="T48" fmla="*/ 2147483647 w 40"/>
                <a:gd name="T49" fmla="*/ 214748364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36"/>
                <a:gd name="T77" fmla="*/ 40 w 40"/>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36">
                  <a:moveTo>
                    <a:pt x="39" y="19"/>
                  </a:moveTo>
                  <a:lnTo>
                    <a:pt x="38" y="21"/>
                  </a:lnTo>
                  <a:lnTo>
                    <a:pt x="35" y="25"/>
                  </a:lnTo>
                  <a:lnTo>
                    <a:pt x="31" y="29"/>
                  </a:lnTo>
                  <a:lnTo>
                    <a:pt x="27" y="33"/>
                  </a:lnTo>
                  <a:lnTo>
                    <a:pt x="23" y="35"/>
                  </a:lnTo>
                  <a:lnTo>
                    <a:pt x="18" y="36"/>
                  </a:lnTo>
                  <a:lnTo>
                    <a:pt x="13" y="36"/>
                  </a:lnTo>
                  <a:lnTo>
                    <a:pt x="12" y="36"/>
                  </a:lnTo>
                  <a:lnTo>
                    <a:pt x="11" y="35"/>
                  </a:lnTo>
                  <a:lnTo>
                    <a:pt x="10" y="33"/>
                  </a:lnTo>
                  <a:lnTo>
                    <a:pt x="8" y="31"/>
                  </a:lnTo>
                  <a:lnTo>
                    <a:pt x="4" y="27"/>
                  </a:lnTo>
                  <a:lnTo>
                    <a:pt x="1" y="24"/>
                  </a:lnTo>
                  <a:lnTo>
                    <a:pt x="0" y="19"/>
                  </a:lnTo>
                  <a:lnTo>
                    <a:pt x="1" y="16"/>
                  </a:lnTo>
                  <a:lnTo>
                    <a:pt x="7" y="11"/>
                  </a:lnTo>
                  <a:lnTo>
                    <a:pt x="12" y="6"/>
                  </a:lnTo>
                  <a:lnTo>
                    <a:pt x="16" y="2"/>
                  </a:lnTo>
                  <a:lnTo>
                    <a:pt x="19" y="0"/>
                  </a:lnTo>
                  <a:lnTo>
                    <a:pt x="24" y="1"/>
                  </a:lnTo>
                  <a:lnTo>
                    <a:pt x="31" y="3"/>
                  </a:lnTo>
                  <a:lnTo>
                    <a:pt x="37" y="6"/>
                  </a:lnTo>
                  <a:lnTo>
                    <a:pt x="40" y="11"/>
                  </a:lnTo>
                  <a:lnTo>
                    <a:pt x="39" y="19"/>
                  </a:lnTo>
                  <a:close/>
                </a:path>
              </a:pathLst>
            </a:custGeom>
            <a:solidFill>
              <a:srgbClr val="00B050"/>
            </a:solidFill>
            <a:ln w="9525">
              <a:solidFill>
                <a:srgbClr val="FFFF00"/>
              </a:solidFill>
              <a:round/>
              <a:headEnd/>
              <a:tailEnd/>
            </a:ln>
          </p:spPr>
          <p:txBody>
            <a:bodyPr/>
            <a:lstStyle/>
            <a:p>
              <a:endParaRPr lang="ru-RU"/>
            </a:p>
          </p:txBody>
        </p:sp>
        <p:sp>
          <p:nvSpPr>
            <p:cNvPr id="18643" name="Freeform 1467"/>
            <p:cNvSpPr>
              <a:spLocks/>
            </p:cNvSpPr>
            <p:nvPr/>
          </p:nvSpPr>
          <p:spPr bwMode="auto">
            <a:xfrm>
              <a:off x="2882266" y="4391977"/>
              <a:ext cx="0" cy="2858"/>
            </a:xfrm>
            <a:custGeom>
              <a:avLst/>
              <a:gdLst>
                <a:gd name="T0" fmla="*/ 0 w 1"/>
                <a:gd name="T1" fmla="*/ 2147483647 h 4"/>
                <a:gd name="T2" fmla="*/ 0 w 1"/>
                <a:gd name="T3" fmla="*/ 2147483647 h 4"/>
                <a:gd name="T4" fmla="*/ 0 w 1"/>
                <a:gd name="T5" fmla="*/ 2147483647 h 4"/>
                <a:gd name="T6" fmla="*/ 0 w 1"/>
                <a:gd name="T7" fmla="*/ 0 h 4"/>
                <a:gd name="T8" fmla="*/ 0 w 1"/>
                <a:gd name="T9" fmla="*/ 0 h 4"/>
                <a:gd name="T10" fmla="*/ 0 w 1"/>
                <a:gd name="T11" fmla="*/ 2147483647 h 4"/>
                <a:gd name="T12" fmla="*/ 0 w 1"/>
                <a:gd name="T13" fmla="*/ 2147483647 h 4"/>
                <a:gd name="T14" fmla="*/ 0 w 1"/>
                <a:gd name="T15" fmla="*/ 2147483647 h 4"/>
                <a:gd name="T16" fmla="*/ 0 w 1"/>
                <a:gd name="T17" fmla="*/ 2147483647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4"/>
                <a:gd name="T29" fmla="*/ 0 w 1"/>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4">
                  <a:moveTo>
                    <a:pt x="1" y="2"/>
                  </a:moveTo>
                  <a:lnTo>
                    <a:pt x="1" y="1"/>
                  </a:lnTo>
                  <a:lnTo>
                    <a:pt x="0" y="0"/>
                  </a:lnTo>
                  <a:lnTo>
                    <a:pt x="1" y="2"/>
                  </a:lnTo>
                  <a:lnTo>
                    <a:pt x="1" y="4"/>
                  </a:lnTo>
                  <a:lnTo>
                    <a:pt x="1" y="2"/>
                  </a:lnTo>
                  <a:close/>
                </a:path>
              </a:pathLst>
            </a:custGeom>
            <a:solidFill>
              <a:srgbClr val="00B050"/>
            </a:solidFill>
            <a:ln w="9525">
              <a:solidFill>
                <a:srgbClr val="FFFF00"/>
              </a:solidFill>
              <a:round/>
              <a:headEnd/>
              <a:tailEnd/>
            </a:ln>
          </p:spPr>
          <p:txBody>
            <a:bodyPr/>
            <a:lstStyle/>
            <a:p>
              <a:endParaRPr lang="ru-RU"/>
            </a:p>
          </p:txBody>
        </p:sp>
        <p:sp>
          <p:nvSpPr>
            <p:cNvPr id="18644" name="Freeform 1468"/>
            <p:cNvSpPr>
              <a:spLocks/>
            </p:cNvSpPr>
            <p:nvPr/>
          </p:nvSpPr>
          <p:spPr bwMode="auto">
            <a:xfrm>
              <a:off x="3096577" y="4411980"/>
              <a:ext cx="1905" cy="3811"/>
            </a:xfrm>
            <a:custGeom>
              <a:avLst/>
              <a:gdLst>
                <a:gd name="T0" fmla="*/ 2147483647 w 5"/>
                <a:gd name="T1" fmla="*/ 2147483647 h 8"/>
                <a:gd name="T2" fmla="*/ 2147483647 w 5"/>
                <a:gd name="T3" fmla="*/ 2147483647 h 8"/>
                <a:gd name="T4" fmla="*/ 2147483647 w 5"/>
                <a:gd name="T5" fmla="*/ 2147483647 h 8"/>
                <a:gd name="T6" fmla="*/ 2147483647 w 5"/>
                <a:gd name="T7" fmla="*/ 2147483647 h 8"/>
                <a:gd name="T8" fmla="*/ 2147483647 w 5"/>
                <a:gd name="T9" fmla="*/ 0 h 8"/>
                <a:gd name="T10" fmla="*/ 0 w 5"/>
                <a:gd name="T11" fmla="*/ 0 h 8"/>
                <a:gd name="T12" fmla="*/ 0 w 5"/>
                <a:gd name="T13" fmla="*/ 2147483647 h 8"/>
                <a:gd name="T14" fmla="*/ 2147483647 w 5"/>
                <a:gd name="T15" fmla="*/ 2147483647 h 8"/>
                <a:gd name="T16" fmla="*/ 2147483647 w 5"/>
                <a:gd name="T17" fmla="*/ 2147483647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8"/>
                <a:gd name="T29" fmla="*/ 5 w 5"/>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8">
                  <a:moveTo>
                    <a:pt x="5" y="8"/>
                  </a:moveTo>
                  <a:lnTo>
                    <a:pt x="5" y="6"/>
                  </a:lnTo>
                  <a:lnTo>
                    <a:pt x="5" y="5"/>
                  </a:lnTo>
                  <a:lnTo>
                    <a:pt x="5" y="2"/>
                  </a:lnTo>
                  <a:lnTo>
                    <a:pt x="3" y="0"/>
                  </a:lnTo>
                  <a:lnTo>
                    <a:pt x="0" y="0"/>
                  </a:lnTo>
                  <a:lnTo>
                    <a:pt x="0" y="1"/>
                  </a:lnTo>
                  <a:lnTo>
                    <a:pt x="2" y="5"/>
                  </a:lnTo>
                  <a:lnTo>
                    <a:pt x="5" y="8"/>
                  </a:lnTo>
                  <a:close/>
                </a:path>
              </a:pathLst>
            </a:custGeom>
            <a:solidFill>
              <a:srgbClr val="00B050"/>
            </a:solidFill>
            <a:ln w="9525">
              <a:solidFill>
                <a:srgbClr val="FFFF00"/>
              </a:solidFill>
              <a:round/>
              <a:headEnd/>
              <a:tailEnd/>
            </a:ln>
          </p:spPr>
          <p:txBody>
            <a:bodyPr/>
            <a:lstStyle/>
            <a:p>
              <a:endParaRPr lang="ru-RU"/>
            </a:p>
          </p:txBody>
        </p:sp>
        <p:sp>
          <p:nvSpPr>
            <p:cNvPr id="18645" name="Freeform 1469"/>
            <p:cNvSpPr>
              <a:spLocks/>
            </p:cNvSpPr>
            <p:nvPr/>
          </p:nvSpPr>
          <p:spPr bwMode="auto">
            <a:xfrm>
              <a:off x="2886075" y="4161472"/>
              <a:ext cx="8572" cy="8573"/>
            </a:xfrm>
            <a:custGeom>
              <a:avLst/>
              <a:gdLst>
                <a:gd name="T0" fmla="*/ 2147483647 w 14"/>
                <a:gd name="T1" fmla="*/ 2147483647 h 15"/>
                <a:gd name="T2" fmla="*/ 2147483647 w 14"/>
                <a:gd name="T3" fmla="*/ 2147483647 h 15"/>
                <a:gd name="T4" fmla="*/ 2147483647 w 14"/>
                <a:gd name="T5" fmla="*/ 2147483647 h 15"/>
                <a:gd name="T6" fmla="*/ 2147483647 w 14"/>
                <a:gd name="T7" fmla="*/ 2147483647 h 15"/>
                <a:gd name="T8" fmla="*/ 2147483647 w 14"/>
                <a:gd name="T9" fmla="*/ 2147483647 h 15"/>
                <a:gd name="T10" fmla="*/ 2147483647 w 14"/>
                <a:gd name="T11" fmla="*/ 2147483647 h 15"/>
                <a:gd name="T12" fmla="*/ 2147483647 w 14"/>
                <a:gd name="T13" fmla="*/ 2147483647 h 15"/>
                <a:gd name="T14" fmla="*/ 2147483647 w 14"/>
                <a:gd name="T15" fmla="*/ 2147483647 h 15"/>
                <a:gd name="T16" fmla="*/ 2147483647 w 14"/>
                <a:gd name="T17" fmla="*/ 0 h 15"/>
                <a:gd name="T18" fmla="*/ 2147483647 w 14"/>
                <a:gd name="T19" fmla="*/ 2147483647 h 15"/>
                <a:gd name="T20" fmla="*/ 2147483647 w 14"/>
                <a:gd name="T21" fmla="*/ 2147483647 h 15"/>
                <a:gd name="T22" fmla="*/ 2147483647 w 14"/>
                <a:gd name="T23" fmla="*/ 2147483647 h 15"/>
                <a:gd name="T24" fmla="*/ 0 w 14"/>
                <a:gd name="T25" fmla="*/ 2147483647 h 15"/>
                <a:gd name="T26" fmla="*/ 2147483647 w 14"/>
                <a:gd name="T27" fmla="*/ 2147483647 h 15"/>
                <a:gd name="T28" fmla="*/ 2147483647 w 14"/>
                <a:gd name="T29" fmla="*/ 2147483647 h 15"/>
                <a:gd name="T30" fmla="*/ 2147483647 w 14"/>
                <a:gd name="T31" fmla="*/ 2147483647 h 15"/>
                <a:gd name="T32" fmla="*/ 2147483647 w 14"/>
                <a:gd name="T33" fmla="*/ 2147483647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5"/>
                <a:gd name="T53" fmla="*/ 14 w 14"/>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5">
                  <a:moveTo>
                    <a:pt x="2" y="7"/>
                  </a:moveTo>
                  <a:lnTo>
                    <a:pt x="9" y="13"/>
                  </a:lnTo>
                  <a:lnTo>
                    <a:pt x="14" y="15"/>
                  </a:lnTo>
                  <a:lnTo>
                    <a:pt x="14" y="14"/>
                  </a:lnTo>
                  <a:lnTo>
                    <a:pt x="10" y="7"/>
                  </a:lnTo>
                  <a:lnTo>
                    <a:pt x="9" y="5"/>
                  </a:lnTo>
                  <a:lnTo>
                    <a:pt x="9" y="3"/>
                  </a:lnTo>
                  <a:lnTo>
                    <a:pt x="8" y="1"/>
                  </a:lnTo>
                  <a:lnTo>
                    <a:pt x="7" y="0"/>
                  </a:lnTo>
                  <a:lnTo>
                    <a:pt x="6" y="1"/>
                  </a:lnTo>
                  <a:lnTo>
                    <a:pt x="3" y="2"/>
                  </a:lnTo>
                  <a:lnTo>
                    <a:pt x="2" y="3"/>
                  </a:lnTo>
                  <a:lnTo>
                    <a:pt x="0" y="5"/>
                  </a:lnTo>
                  <a:lnTo>
                    <a:pt x="1" y="6"/>
                  </a:lnTo>
                  <a:lnTo>
                    <a:pt x="2" y="7"/>
                  </a:lnTo>
                  <a:close/>
                </a:path>
              </a:pathLst>
            </a:custGeom>
            <a:solidFill>
              <a:srgbClr val="00B050"/>
            </a:solidFill>
            <a:ln w="9525">
              <a:solidFill>
                <a:srgbClr val="FFFF00"/>
              </a:solidFill>
              <a:round/>
              <a:headEnd/>
              <a:tailEnd/>
            </a:ln>
          </p:spPr>
          <p:txBody>
            <a:bodyPr/>
            <a:lstStyle/>
            <a:p>
              <a:endParaRPr lang="ru-RU"/>
            </a:p>
          </p:txBody>
        </p:sp>
        <p:sp>
          <p:nvSpPr>
            <p:cNvPr id="18646" name="Freeform 1470"/>
            <p:cNvSpPr>
              <a:spLocks/>
            </p:cNvSpPr>
            <p:nvPr/>
          </p:nvSpPr>
          <p:spPr bwMode="auto">
            <a:xfrm>
              <a:off x="2998470" y="4442460"/>
              <a:ext cx="86677" cy="72390"/>
            </a:xfrm>
            <a:custGeom>
              <a:avLst/>
              <a:gdLst>
                <a:gd name="T0" fmla="*/ 2147483647 w 135"/>
                <a:gd name="T1" fmla="*/ 2147483647 h 119"/>
                <a:gd name="T2" fmla="*/ 2147483647 w 135"/>
                <a:gd name="T3" fmla="*/ 2147483647 h 119"/>
                <a:gd name="T4" fmla="*/ 2147483647 w 135"/>
                <a:gd name="T5" fmla="*/ 2147483647 h 119"/>
                <a:gd name="T6" fmla="*/ 2147483647 w 135"/>
                <a:gd name="T7" fmla="*/ 2147483647 h 119"/>
                <a:gd name="T8" fmla="*/ 2147483647 w 135"/>
                <a:gd name="T9" fmla="*/ 2147483647 h 119"/>
                <a:gd name="T10" fmla="*/ 2147483647 w 135"/>
                <a:gd name="T11" fmla="*/ 2147483647 h 119"/>
                <a:gd name="T12" fmla="*/ 2147483647 w 135"/>
                <a:gd name="T13" fmla="*/ 2147483647 h 119"/>
                <a:gd name="T14" fmla="*/ 2147483647 w 135"/>
                <a:gd name="T15" fmla="*/ 2147483647 h 119"/>
                <a:gd name="T16" fmla="*/ 2147483647 w 135"/>
                <a:gd name="T17" fmla="*/ 2147483647 h 119"/>
                <a:gd name="T18" fmla="*/ 2147483647 w 135"/>
                <a:gd name="T19" fmla="*/ 2147483647 h 119"/>
                <a:gd name="T20" fmla="*/ 2147483647 w 135"/>
                <a:gd name="T21" fmla="*/ 2147483647 h 119"/>
                <a:gd name="T22" fmla="*/ 2147483647 w 135"/>
                <a:gd name="T23" fmla="*/ 2147483647 h 119"/>
                <a:gd name="T24" fmla="*/ 2147483647 w 135"/>
                <a:gd name="T25" fmla="*/ 2147483647 h 119"/>
                <a:gd name="T26" fmla="*/ 2147483647 w 135"/>
                <a:gd name="T27" fmla="*/ 2147483647 h 119"/>
                <a:gd name="T28" fmla="*/ 2147483647 w 135"/>
                <a:gd name="T29" fmla="*/ 2147483647 h 119"/>
                <a:gd name="T30" fmla="*/ 2147483647 w 135"/>
                <a:gd name="T31" fmla="*/ 2147483647 h 119"/>
                <a:gd name="T32" fmla="*/ 2147483647 w 135"/>
                <a:gd name="T33" fmla="*/ 2147483647 h 119"/>
                <a:gd name="T34" fmla="*/ 2147483647 w 135"/>
                <a:gd name="T35" fmla="*/ 2147483647 h 119"/>
                <a:gd name="T36" fmla="*/ 2147483647 w 135"/>
                <a:gd name="T37" fmla="*/ 2147483647 h 119"/>
                <a:gd name="T38" fmla="*/ 2147483647 w 135"/>
                <a:gd name="T39" fmla="*/ 2147483647 h 119"/>
                <a:gd name="T40" fmla="*/ 2147483647 w 135"/>
                <a:gd name="T41" fmla="*/ 2147483647 h 119"/>
                <a:gd name="T42" fmla="*/ 2147483647 w 135"/>
                <a:gd name="T43" fmla="*/ 2147483647 h 119"/>
                <a:gd name="T44" fmla="*/ 2147483647 w 135"/>
                <a:gd name="T45" fmla="*/ 2147483647 h 119"/>
                <a:gd name="T46" fmla="*/ 2147483647 w 135"/>
                <a:gd name="T47" fmla="*/ 2147483647 h 119"/>
                <a:gd name="T48" fmla="*/ 2147483647 w 135"/>
                <a:gd name="T49" fmla="*/ 2147483647 h 119"/>
                <a:gd name="T50" fmla="*/ 2147483647 w 135"/>
                <a:gd name="T51" fmla="*/ 2147483647 h 119"/>
                <a:gd name="T52" fmla="*/ 2147483647 w 135"/>
                <a:gd name="T53" fmla="*/ 2147483647 h 119"/>
                <a:gd name="T54" fmla="*/ 2147483647 w 135"/>
                <a:gd name="T55" fmla="*/ 2147483647 h 119"/>
                <a:gd name="T56" fmla="*/ 2147483647 w 135"/>
                <a:gd name="T57" fmla="*/ 2147483647 h 119"/>
                <a:gd name="T58" fmla="*/ 2147483647 w 135"/>
                <a:gd name="T59" fmla="*/ 2147483647 h 119"/>
                <a:gd name="T60" fmla="*/ 2147483647 w 135"/>
                <a:gd name="T61" fmla="*/ 2147483647 h 119"/>
                <a:gd name="T62" fmla="*/ 2147483647 w 135"/>
                <a:gd name="T63" fmla="*/ 2147483647 h 119"/>
                <a:gd name="T64" fmla="*/ 2147483647 w 135"/>
                <a:gd name="T65" fmla="*/ 2147483647 h 119"/>
                <a:gd name="T66" fmla="*/ 2147483647 w 135"/>
                <a:gd name="T67" fmla="*/ 2147483647 h 119"/>
                <a:gd name="T68" fmla="*/ 2147483647 w 135"/>
                <a:gd name="T69" fmla="*/ 2147483647 h 119"/>
                <a:gd name="T70" fmla="*/ 2147483647 w 135"/>
                <a:gd name="T71" fmla="*/ 2147483647 h 119"/>
                <a:gd name="T72" fmla="*/ 2147483647 w 135"/>
                <a:gd name="T73" fmla="*/ 2147483647 h 119"/>
                <a:gd name="T74" fmla="*/ 2147483647 w 135"/>
                <a:gd name="T75" fmla="*/ 2147483647 h 119"/>
                <a:gd name="T76" fmla="*/ 2147483647 w 135"/>
                <a:gd name="T77" fmla="*/ 2147483647 h 119"/>
                <a:gd name="T78" fmla="*/ 2147483647 w 135"/>
                <a:gd name="T79" fmla="*/ 2147483647 h 119"/>
                <a:gd name="T80" fmla="*/ 2147483647 w 135"/>
                <a:gd name="T81" fmla="*/ 2147483647 h 1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119"/>
                <a:gd name="T125" fmla="*/ 135 w 135"/>
                <a:gd name="T126" fmla="*/ 119 h 1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119">
                  <a:moveTo>
                    <a:pt x="122" y="59"/>
                  </a:moveTo>
                  <a:lnTo>
                    <a:pt x="124" y="60"/>
                  </a:lnTo>
                  <a:lnTo>
                    <a:pt x="130" y="62"/>
                  </a:lnTo>
                  <a:lnTo>
                    <a:pt x="135" y="67"/>
                  </a:lnTo>
                  <a:lnTo>
                    <a:pt x="133" y="71"/>
                  </a:lnTo>
                  <a:lnTo>
                    <a:pt x="129" y="76"/>
                  </a:lnTo>
                  <a:lnTo>
                    <a:pt x="126" y="78"/>
                  </a:lnTo>
                  <a:lnTo>
                    <a:pt x="124" y="81"/>
                  </a:lnTo>
                  <a:lnTo>
                    <a:pt x="121" y="83"/>
                  </a:lnTo>
                  <a:lnTo>
                    <a:pt x="118" y="83"/>
                  </a:lnTo>
                  <a:lnTo>
                    <a:pt x="116" y="83"/>
                  </a:lnTo>
                  <a:lnTo>
                    <a:pt x="114" y="82"/>
                  </a:lnTo>
                  <a:lnTo>
                    <a:pt x="108" y="79"/>
                  </a:lnTo>
                  <a:lnTo>
                    <a:pt x="101" y="77"/>
                  </a:lnTo>
                  <a:lnTo>
                    <a:pt x="95" y="75"/>
                  </a:lnTo>
                  <a:lnTo>
                    <a:pt x="91" y="74"/>
                  </a:lnTo>
                  <a:lnTo>
                    <a:pt x="86" y="71"/>
                  </a:lnTo>
                  <a:lnTo>
                    <a:pt x="82" y="68"/>
                  </a:lnTo>
                  <a:lnTo>
                    <a:pt x="77" y="66"/>
                  </a:lnTo>
                  <a:lnTo>
                    <a:pt x="72" y="66"/>
                  </a:lnTo>
                  <a:lnTo>
                    <a:pt x="70" y="70"/>
                  </a:lnTo>
                  <a:lnTo>
                    <a:pt x="71" y="78"/>
                  </a:lnTo>
                  <a:lnTo>
                    <a:pt x="72" y="85"/>
                  </a:lnTo>
                  <a:lnTo>
                    <a:pt x="72" y="92"/>
                  </a:lnTo>
                  <a:lnTo>
                    <a:pt x="68" y="96"/>
                  </a:lnTo>
                  <a:lnTo>
                    <a:pt x="61" y="99"/>
                  </a:lnTo>
                  <a:lnTo>
                    <a:pt x="58" y="102"/>
                  </a:lnTo>
                  <a:lnTo>
                    <a:pt x="57" y="107"/>
                  </a:lnTo>
                  <a:lnTo>
                    <a:pt x="56" y="111"/>
                  </a:lnTo>
                  <a:lnTo>
                    <a:pt x="53" y="114"/>
                  </a:lnTo>
                  <a:lnTo>
                    <a:pt x="48" y="117"/>
                  </a:lnTo>
                  <a:lnTo>
                    <a:pt x="44" y="119"/>
                  </a:lnTo>
                  <a:lnTo>
                    <a:pt x="40" y="116"/>
                  </a:lnTo>
                  <a:lnTo>
                    <a:pt x="39" y="111"/>
                  </a:lnTo>
                  <a:lnTo>
                    <a:pt x="38" y="105"/>
                  </a:lnTo>
                  <a:lnTo>
                    <a:pt x="34" y="100"/>
                  </a:lnTo>
                  <a:lnTo>
                    <a:pt x="29" y="99"/>
                  </a:lnTo>
                  <a:lnTo>
                    <a:pt x="23" y="99"/>
                  </a:lnTo>
                  <a:lnTo>
                    <a:pt x="20" y="100"/>
                  </a:lnTo>
                  <a:lnTo>
                    <a:pt x="17" y="101"/>
                  </a:lnTo>
                  <a:lnTo>
                    <a:pt x="10" y="104"/>
                  </a:lnTo>
                  <a:lnTo>
                    <a:pt x="3" y="105"/>
                  </a:lnTo>
                  <a:lnTo>
                    <a:pt x="0" y="101"/>
                  </a:lnTo>
                  <a:lnTo>
                    <a:pt x="1" y="97"/>
                  </a:lnTo>
                  <a:lnTo>
                    <a:pt x="4" y="90"/>
                  </a:lnTo>
                  <a:lnTo>
                    <a:pt x="9" y="84"/>
                  </a:lnTo>
                  <a:lnTo>
                    <a:pt x="12" y="82"/>
                  </a:lnTo>
                  <a:lnTo>
                    <a:pt x="16" y="79"/>
                  </a:lnTo>
                  <a:lnTo>
                    <a:pt x="16" y="75"/>
                  </a:lnTo>
                  <a:lnTo>
                    <a:pt x="14" y="68"/>
                  </a:lnTo>
                  <a:lnTo>
                    <a:pt x="12" y="61"/>
                  </a:lnTo>
                  <a:lnTo>
                    <a:pt x="11" y="55"/>
                  </a:lnTo>
                  <a:lnTo>
                    <a:pt x="12" y="48"/>
                  </a:lnTo>
                  <a:lnTo>
                    <a:pt x="12" y="44"/>
                  </a:lnTo>
                  <a:lnTo>
                    <a:pt x="10" y="39"/>
                  </a:lnTo>
                  <a:lnTo>
                    <a:pt x="8" y="35"/>
                  </a:lnTo>
                  <a:lnTo>
                    <a:pt x="8" y="26"/>
                  </a:lnTo>
                  <a:lnTo>
                    <a:pt x="8" y="16"/>
                  </a:lnTo>
                  <a:lnTo>
                    <a:pt x="8" y="8"/>
                  </a:lnTo>
                  <a:lnTo>
                    <a:pt x="9" y="2"/>
                  </a:lnTo>
                  <a:lnTo>
                    <a:pt x="12" y="0"/>
                  </a:lnTo>
                  <a:lnTo>
                    <a:pt x="18" y="1"/>
                  </a:lnTo>
                  <a:lnTo>
                    <a:pt x="24" y="3"/>
                  </a:lnTo>
                  <a:lnTo>
                    <a:pt x="27" y="9"/>
                  </a:lnTo>
                  <a:lnTo>
                    <a:pt x="30" y="18"/>
                  </a:lnTo>
                  <a:lnTo>
                    <a:pt x="32" y="26"/>
                  </a:lnTo>
                  <a:lnTo>
                    <a:pt x="33" y="30"/>
                  </a:lnTo>
                  <a:lnTo>
                    <a:pt x="37" y="30"/>
                  </a:lnTo>
                  <a:lnTo>
                    <a:pt x="40" y="28"/>
                  </a:lnTo>
                  <a:lnTo>
                    <a:pt x="44" y="25"/>
                  </a:lnTo>
                  <a:lnTo>
                    <a:pt x="48" y="23"/>
                  </a:lnTo>
                  <a:lnTo>
                    <a:pt x="54" y="23"/>
                  </a:lnTo>
                  <a:lnTo>
                    <a:pt x="61" y="24"/>
                  </a:lnTo>
                  <a:lnTo>
                    <a:pt x="70" y="26"/>
                  </a:lnTo>
                  <a:lnTo>
                    <a:pt x="78" y="30"/>
                  </a:lnTo>
                  <a:lnTo>
                    <a:pt x="85" y="33"/>
                  </a:lnTo>
                  <a:lnTo>
                    <a:pt x="90" y="40"/>
                  </a:lnTo>
                  <a:lnTo>
                    <a:pt x="93" y="48"/>
                  </a:lnTo>
                  <a:lnTo>
                    <a:pt x="98" y="54"/>
                  </a:lnTo>
                  <a:lnTo>
                    <a:pt x="100" y="58"/>
                  </a:lnTo>
                  <a:lnTo>
                    <a:pt x="101" y="59"/>
                  </a:lnTo>
                  <a:lnTo>
                    <a:pt x="122" y="59"/>
                  </a:lnTo>
                  <a:close/>
                </a:path>
              </a:pathLst>
            </a:custGeom>
            <a:solidFill>
              <a:srgbClr val="00B050"/>
            </a:solidFill>
            <a:ln w="9525">
              <a:solidFill>
                <a:srgbClr val="FFFF00"/>
              </a:solidFill>
              <a:round/>
              <a:headEnd/>
              <a:tailEnd/>
            </a:ln>
          </p:spPr>
          <p:txBody>
            <a:bodyPr/>
            <a:lstStyle/>
            <a:p>
              <a:endParaRPr lang="ru-RU"/>
            </a:p>
          </p:txBody>
        </p:sp>
        <p:sp>
          <p:nvSpPr>
            <p:cNvPr id="18647" name="Freeform 1471"/>
            <p:cNvSpPr>
              <a:spLocks/>
            </p:cNvSpPr>
            <p:nvPr/>
          </p:nvSpPr>
          <p:spPr bwMode="auto">
            <a:xfrm>
              <a:off x="2928937" y="4225290"/>
              <a:ext cx="359093" cy="240030"/>
            </a:xfrm>
            <a:custGeom>
              <a:avLst/>
              <a:gdLst>
                <a:gd name="T0" fmla="*/ 2147483647 w 556"/>
                <a:gd name="T1" fmla="*/ 2147483647 h 395"/>
                <a:gd name="T2" fmla="*/ 2147483647 w 556"/>
                <a:gd name="T3" fmla="*/ 2147483647 h 395"/>
                <a:gd name="T4" fmla="*/ 2147483647 w 556"/>
                <a:gd name="T5" fmla="*/ 2147483647 h 395"/>
                <a:gd name="T6" fmla="*/ 2147483647 w 556"/>
                <a:gd name="T7" fmla="*/ 2147483647 h 395"/>
                <a:gd name="T8" fmla="*/ 2147483647 w 556"/>
                <a:gd name="T9" fmla="*/ 2147483647 h 395"/>
                <a:gd name="T10" fmla="*/ 2147483647 w 556"/>
                <a:gd name="T11" fmla="*/ 2147483647 h 395"/>
                <a:gd name="T12" fmla="*/ 2147483647 w 556"/>
                <a:gd name="T13" fmla="*/ 2147483647 h 395"/>
                <a:gd name="T14" fmla="*/ 2147483647 w 556"/>
                <a:gd name="T15" fmla="*/ 2147483647 h 395"/>
                <a:gd name="T16" fmla="*/ 2147483647 w 556"/>
                <a:gd name="T17" fmla="*/ 2147483647 h 395"/>
                <a:gd name="T18" fmla="*/ 2147483647 w 556"/>
                <a:gd name="T19" fmla="*/ 2147483647 h 395"/>
                <a:gd name="T20" fmla="*/ 2147483647 w 556"/>
                <a:gd name="T21" fmla="*/ 2147483647 h 395"/>
                <a:gd name="T22" fmla="*/ 2147483647 w 556"/>
                <a:gd name="T23" fmla="*/ 2147483647 h 395"/>
                <a:gd name="T24" fmla="*/ 2147483647 w 556"/>
                <a:gd name="T25" fmla="*/ 2147483647 h 395"/>
                <a:gd name="T26" fmla="*/ 2147483647 w 556"/>
                <a:gd name="T27" fmla="*/ 2147483647 h 395"/>
                <a:gd name="T28" fmla="*/ 2147483647 w 556"/>
                <a:gd name="T29" fmla="*/ 2147483647 h 395"/>
                <a:gd name="T30" fmla="*/ 2147483647 w 556"/>
                <a:gd name="T31" fmla="*/ 2147483647 h 395"/>
                <a:gd name="T32" fmla="*/ 2147483647 w 556"/>
                <a:gd name="T33" fmla="*/ 2147483647 h 395"/>
                <a:gd name="T34" fmla="*/ 2147483647 w 556"/>
                <a:gd name="T35" fmla="*/ 2147483647 h 395"/>
                <a:gd name="T36" fmla="*/ 2147483647 w 556"/>
                <a:gd name="T37" fmla="*/ 2147483647 h 395"/>
                <a:gd name="T38" fmla="*/ 2147483647 w 556"/>
                <a:gd name="T39" fmla="*/ 2147483647 h 395"/>
                <a:gd name="T40" fmla="*/ 2147483647 w 556"/>
                <a:gd name="T41" fmla="*/ 2147483647 h 395"/>
                <a:gd name="T42" fmla="*/ 2147483647 w 556"/>
                <a:gd name="T43" fmla="*/ 2147483647 h 395"/>
                <a:gd name="T44" fmla="*/ 2147483647 w 556"/>
                <a:gd name="T45" fmla="*/ 2147483647 h 395"/>
                <a:gd name="T46" fmla="*/ 2147483647 w 556"/>
                <a:gd name="T47" fmla="*/ 2147483647 h 395"/>
                <a:gd name="T48" fmla="*/ 2147483647 w 556"/>
                <a:gd name="T49" fmla="*/ 2147483647 h 395"/>
                <a:gd name="T50" fmla="*/ 0 w 556"/>
                <a:gd name="T51" fmla="*/ 2147483647 h 395"/>
                <a:gd name="T52" fmla="*/ 2147483647 w 556"/>
                <a:gd name="T53" fmla="*/ 2147483647 h 395"/>
                <a:gd name="T54" fmla="*/ 2147483647 w 556"/>
                <a:gd name="T55" fmla="*/ 2147483647 h 395"/>
                <a:gd name="T56" fmla="*/ 2147483647 w 556"/>
                <a:gd name="T57" fmla="*/ 2147483647 h 395"/>
                <a:gd name="T58" fmla="*/ 2147483647 w 556"/>
                <a:gd name="T59" fmla="*/ 2147483647 h 395"/>
                <a:gd name="T60" fmla="*/ 2147483647 w 556"/>
                <a:gd name="T61" fmla="*/ 2147483647 h 395"/>
                <a:gd name="T62" fmla="*/ 2147483647 w 556"/>
                <a:gd name="T63" fmla="*/ 2147483647 h 395"/>
                <a:gd name="T64" fmla="*/ 2147483647 w 556"/>
                <a:gd name="T65" fmla="*/ 2147483647 h 395"/>
                <a:gd name="T66" fmla="*/ 2147483647 w 556"/>
                <a:gd name="T67" fmla="*/ 2147483647 h 395"/>
                <a:gd name="T68" fmla="*/ 2147483647 w 556"/>
                <a:gd name="T69" fmla="*/ 2147483647 h 395"/>
                <a:gd name="T70" fmla="*/ 2147483647 w 556"/>
                <a:gd name="T71" fmla="*/ 2147483647 h 395"/>
                <a:gd name="T72" fmla="*/ 2147483647 w 556"/>
                <a:gd name="T73" fmla="*/ 2147483647 h 395"/>
                <a:gd name="T74" fmla="*/ 2147483647 w 556"/>
                <a:gd name="T75" fmla="*/ 2147483647 h 395"/>
                <a:gd name="T76" fmla="*/ 2147483647 w 556"/>
                <a:gd name="T77" fmla="*/ 2147483647 h 395"/>
                <a:gd name="T78" fmla="*/ 2147483647 w 556"/>
                <a:gd name="T79" fmla="*/ 2147483647 h 395"/>
                <a:gd name="T80" fmla="*/ 2147483647 w 556"/>
                <a:gd name="T81" fmla="*/ 2147483647 h 395"/>
                <a:gd name="T82" fmla="*/ 2147483647 w 556"/>
                <a:gd name="T83" fmla="*/ 2147483647 h 395"/>
                <a:gd name="T84" fmla="*/ 2147483647 w 556"/>
                <a:gd name="T85" fmla="*/ 2147483647 h 395"/>
                <a:gd name="T86" fmla="*/ 2147483647 w 556"/>
                <a:gd name="T87" fmla="*/ 2147483647 h 395"/>
                <a:gd name="T88" fmla="*/ 2147483647 w 556"/>
                <a:gd name="T89" fmla="*/ 2147483647 h 395"/>
                <a:gd name="T90" fmla="*/ 2147483647 w 556"/>
                <a:gd name="T91" fmla="*/ 2147483647 h 395"/>
                <a:gd name="T92" fmla="*/ 2147483647 w 556"/>
                <a:gd name="T93" fmla="*/ 2147483647 h 395"/>
                <a:gd name="T94" fmla="*/ 2147483647 w 556"/>
                <a:gd name="T95" fmla="*/ 2147483647 h 395"/>
                <a:gd name="T96" fmla="*/ 2147483647 w 556"/>
                <a:gd name="T97" fmla="*/ 2147483647 h 395"/>
                <a:gd name="T98" fmla="*/ 2147483647 w 556"/>
                <a:gd name="T99" fmla="*/ 2147483647 h 395"/>
                <a:gd name="T100" fmla="*/ 2147483647 w 556"/>
                <a:gd name="T101" fmla="*/ 2147483647 h 395"/>
                <a:gd name="T102" fmla="*/ 2147483647 w 556"/>
                <a:gd name="T103" fmla="*/ 2147483647 h 395"/>
                <a:gd name="T104" fmla="*/ 2147483647 w 556"/>
                <a:gd name="T105" fmla="*/ 2147483647 h 395"/>
                <a:gd name="T106" fmla="*/ 2147483647 w 556"/>
                <a:gd name="T107" fmla="*/ 2147483647 h 395"/>
                <a:gd name="T108" fmla="*/ 2147483647 w 556"/>
                <a:gd name="T109" fmla="*/ 2147483647 h 395"/>
                <a:gd name="T110" fmla="*/ 2147483647 w 556"/>
                <a:gd name="T111" fmla="*/ 2147483647 h 395"/>
                <a:gd name="T112" fmla="*/ 2147483647 w 556"/>
                <a:gd name="T113" fmla="*/ 2147483647 h 395"/>
                <a:gd name="T114" fmla="*/ 2147483647 w 556"/>
                <a:gd name="T115" fmla="*/ 2147483647 h 395"/>
                <a:gd name="T116" fmla="*/ 2147483647 w 556"/>
                <a:gd name="T117" fmla="*/ 2147483647 h 395"/>
                <a:gd name="T118" fmla="*/ 2147483647 w 556"/>
                <a:gd name="T119" fmla="*/ 2147483647 h 395"/>
                <a:gd name="T120" fmla="*/ 2147483647 w 556"/>
                <a:gd name="T121" fmla="*/ 2147483647 h 395"/>
                <a:gd name="T122" fmla="*/ 2147483647 w 556"/>
                <a:gd name="T123" fmla="*/ 2147483647 h 395"/>
                <a:gd name="T124" fmla="*/ 2147483647 w 556"/>
                <a:gd name="T125" fmla="*/ 2147483647 h 3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6"/>
                <a:gd name="T190" fmla="*/ 0 h 395"/>
                <a:gd name="T191" fmla="*/ 556 w 556"/>
                <a:gd name="T192" fmla="*/ 395 h 3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6" h="395">
                  <a:moveTo>
                    <a:pt x="539" y="379"/>
                  </a:moveTo>
                  <a:lnTo>
                    <a:pt x="540" y="380"/>
                  </a:lnTo>
                  <a:lnTo>
                    <a:pt x="542" y="383"/>
                  </a:lnTo>
                  <a:lnTo>
                    <a:pt x="541" y="387"/>
                  </a:lnTo>
                  <a:lnTo>
                    <a:pt x="533" y="388"/>
                  </a:lnTo>
                  <a:lnTo>
                    <a:pt x="527" y="388"/>
                  </a:lnTo>
                  <a:lnTo>
                    <a:pt x="523" y="387"/>
                  </a:lnTo>
                  <a:lnTo>
                    <a:pt x="518" y="387"/>
                  </a:lnTo>
                  <a:lnTo>
                    <a:pt x="514" y="388"/>
                  </a:lnTo>
                  <a:lnTo>
                    <a:pt x="510" y="388"/>
                  </a:lnTo>
                  <a:lnTo>
                    <a:pt x="506" y="389"/>
                  </a:lnTo>
                  <a:lnTo>
                    <a:pt x="501" y="390"/>
                  </a:lnTo>
                  <a:lnTo>
                    <a:pt x="495" y="392"/>
                  </a:lnTo>
                  <a:lnTo>
                    <a:pt x="488" y="393"/>
                  </a:lnTo>
                  <a:lnTo>
                    <a:pt x="482" y="394"/>
                  </a:lnTo>
                  <a:lnTo>
                    <a:pt x="478" y="395"/>
                  </a:lnTo>
                  <a:lnTo>
                    <a:pt x="473" y="395"/>
                  </a:lnTo>
                  <a:lnTo>
                    <a:pt x="468" y="395"/>
                  </a:lnTo>
                  <a:lnTo>
                    <a:pt x="464" y="394"/>
                  </a:lnTo>
                  <a:lnTo>
                    <a:pt x="459" y="394"/>
                  </a:lnTo>
                  <a:lnTo>
                    <a:pt x="453" y="393"/>
                  </a:lnTo>
                  <a:lnTo>
                    <a:pt x="449" y="393"/>
                  </a:lnTo>
                  <a:lnTo>
                    <a:pt x="444" y="393"/>
                  </a:lnTo>
                  <a:lnTo>
                    <a:pt x="440" y="394"/>
                  </a:lnTo>
                  <a:lnTo>
                    <a:pt x="435" y="395"/>
                  </a:lnTo>
                  <a:lnTo>
                    <a:pt x="430" y="395"/>
                  </a:lnTo>
                  <a:lnTo>
                    <a:pt x="427" y="395"/>
                  </a:lnTo>
                  <a:lnTo>
                    <a:pt x="422" y="394"/>
                  </a:lnTo>
                  <a:lnTo>
                    <a:pt x="419" y="392"/>
                  </a:lnTo>
                  <a:lnTo>
                    <a:pt x="414" y="386"/>
                  </a:lnTo>
                  <a:lnTo>
                    <a:pt x="413" y="380"/>
                  </a:lnTo>
                  <a:lnTo>
                    <a:pt x="409" y="375"/>
                  </a:lnTo>
                  <a:lnTo>
                    <a:pt x="397" y="372"/>
                  </a:lnTo>
                  <a:lnTo>
                    <a:pt x="389" y="371"/>
                  </a:lnTo>
                  <a:lnTo>
                    <a:pt x="382" y="368"/>
                  </a:lnTo>
                  <a:lnTo>
                    <a:pt x="376" y="366"/>
                  </a:lnTo>
                  <a:lnTo>
                    <a:pt x="372" y="364"/>
                  </a:lnTo>
                  <a:lnTo>
                    <a:pt x="368" y="362"/>
                  </a:lnTo>
                  <a:lnTo>
                    <a:pt x="365" y="359"/>
                  </a:lnTo>
                  <a:lnTo>
                    <a:pt x="362" y="358"/>
                  </a:lnTo>
                  <a:lnTo>
                    <a:pt x="359" y="356"/>
                  </a:lnTo>
                  <a:lnTo>
                    <a:pt x="354" y="352"/>
                  </a:lnTo>
                  <a:lnTo>
                    <a:pt x="350" y="351"/>
                  </a:lnTo>
                  <a:lnTo>
                    <a:pt x="344" y="352"/>
                  </a:lnTo>
                  <a:lnTo>
                    <a:pt x="335" y="357"/>
                  </a:lnTo>
                  <a:lnTo>
                    <a:pt x="324" y="362"/>
                  </a:lnTo>
                  <a:lnTo>
                    <a:pt x="316" y="363"/>
                  </a:lnTo>
                  <a:lnTo>
                    <a:pt x="309" y="365"/>
                  </a:lnTo>
                  <a:lnTo>
                    <a:pt x="304" y="370"/>
                  </a:lnTo>
                  <a:lnTo>
                    <a:pt x="297" y="377"/>
                  </a:lnTo>
                  <a:lnTo>
                    <a:pt x="290" y="381"/>
                  </a:lnTo>
                  <a:lnTo>
                    <a:pt x="283" y="381"/>
                  </a:lnTo>
                  <a:lnTo>
                    <a:pt x="276" y="377"/>
                  </a:lnTo>
                  <a:lnTo>
                    <a:pt x="271" y="373"/>
                  </a:lnTo>
                  <a:lnTo>
                    <a:pt x="267" y="370"/>
                  </a:lnTo>
                  <a:lnTo>
                    <a:pt x="262" y="366"/>
                  </a:lnTo>
                  <a:lnTo>
                    <a:pt x="259" y="363"/>
                  </a:lnTo>
                  <a:lnTo>
                    <a:pt x="256" y="358"/>
                  </a:lnTo>
                  <a:lnTo>
                    <a:pt x="256" y="355"/>
                  </a:lnTo>
                  <a:lnTo>
                    <a:pt x="260" y="350"/>
                  </a:lnTo>
                  <a:lnTo>
                    <a:pt x="268" y="344"/>
                  </a:lnTo>
                  <a:lnTo>
                    <a:pt x="277" y="340"/>
                  </a:lnTo>
                  <a:lnTo>
                    <a:pt x="283" y="337"/>
                  </a:lnTo>
                  <a:lnTo>
                    <a:pt x="288" y="337"/>
                  </a:lnTo>
                  <a:lnTo>
                    <a:pt x="291" y="337"/>
                  </a:lnTo>
                  <a:lnTo>
                    <a:pt x="293" y="337"/>
                  </a:lnTo>
                  <a:lnTo>
                    <a:pt x="296" y="336"/>
                  </a:lnTo>
                  <a:lnTo>
                    <a:pt x="300" y="334"/>
                  </a:lnTo>
                  <a:lnTo>
                    <a:pt x="305" y="329"/>
                  </a:lnTo>
                  <a:lnTo>
                    <a:pt x="316" y="320"/>
                  </a:lnTo>
                  <a:lnTo>
                    <a:pt x="326" y="313"/>
                  </a:lnTo>
                  <a:lnTo>
                    <a:pt x="330" y="307"/>
                  </a:lnTo>
                  <a:lnTo>
                    <a:pt x="327" y="301"/>
                  </a:lnTo>
                  <a:lnTo>
                    <a:pt x="318" y="295"/>
                  </a:lnTo>
                  <a:lnTo>
                    <a:pt x="308" y="292"/>
                  </a:lnTo>
                  <a:lnTo>
                    <a:pt x="305" y="287"/>
                  </a:lnTo>
                  <a:lnTo>
                    <a:pt x="309" y="273"/>
                  </a:lnTo>
                  <a:lnTo>
                    <a:pt x="320" y="258"/>
                  </a:lnTo>
                  <a:lnTo>
                    <a:pt x="328" y="246"/>
                  </a:lnTo>
                  <a:lnTo>
                    <a:pt x="327" y="235"/>
                  </a:lnTo>
                  <a:lnTo>
                    <a:pt x="315" y="218"/>
                  </a:lnTo>
                  <a:lnTo>
                    <a:pt x="306" y="208"/>
                  </a:lnTo>
                  <a:lnTo>
                    <a:pt x="297" y="200"/>
                  </a:lnTo>
                  <a:lnTo>
                    <a:pt x="289" y="193"/>
                  </a:lnTo>
                  <a:lnTo>
                    <a:pt x="282" y="188"/>
                  </a:lnTo>
                  <a:lnTo>
                    <a:pt x="274" y="183"/>
                  </a:lnTo>
                  <a:lnTo>
                    <a:pt x="267" y="180"/>
                  </a:lnTo>
                  <a:lnTo>
                    <a:pt x="260" y="176"/>
                  </a:lnTo>
                  <a:lnTo>
                    <a:pt x="252" y="173"/>
                  </a:lnTo>
                  <a:lnTo>
                    <a:pt x="244" y="169"/>
                  </a:lnTo>
                  <a:lnTo>
                    <a:pt x="236" y="166"/>
                  </a:lnTo>
                  <a:lnTo>
                    <a:pt x="228" y="161"/>
                  </a:lnTo>
                  <a:lnTo>
                    <a:pt x="221" y="156"/>
                  </a:lnTo>
                  <a:lnTo>
                    <a:pt x="214" y="152"/>
                  </a:lnTo>
                  <a:lnTo>
                    <a:pt x="208" y="148"/>
                  </a:lnTo>
                  <a:lnTo>
                    <a:pt x="202" y="145"/>
                  </a:lnTo>
                  <a:lnTo>
                    <a:pt x="199" y="142"/>
                  </a:lnTo>
                  <a:lnTo>
                    <a:pt x="191" y="137"/>
                  </a:lnTo>
                  <a:lnTo>
                    <a:pt x="183" y="132"/>
                  </a:lnTo>
                  <a:lnTo>
                    <a:pt x="178" y="131"/>
                  </a:lnTo>
                  <a:lnTo>
                    <a:pt x="179" y="137"/>
                  </a:lnTo>
                  <a:lnTo>
                    <a:pt x="185" y="146"/>
                  </a:lnTo>
                  <a:lnTo>
                    <a:pt x="186" y="152"/>
                  </a:lnTo>
                  <a:lnTo>
                    <a:pt x="183" y="155"/>
                  </a:lnTo>
                  <a:lnTo>
                    <a:pt x="171" y="155"/>
                  </a:lnTo>
                  <a:lnTo>
                    <a:pt x="163" y="155"/>
                  </a:lnTo>
                  <a:lnTo>
                    <a:pt x="159" y="155"/>
                  </a:lnTo>
                  <a:lnTo>
                    <a:pt x="154" y="156"/>
                  </a:lnTo>
                  <a:lnTo>
                    <a:pt x="151" y="159"/>
                  </a:lnTo>
                  <a:lnTo>
                    <a:pt x="147" y="161"/>
                  </a:lnTo>
                  <a:lnTo>
                    <a:pt x="142" y="162"/>
                  </a:lnTo>
                  <a:lnTo>
                    <a:pt x="138" y="163"/>
                  </a:lnTo>
                  <a:lnTo>
                    <a:pt x="131" y="165"/>
                  </a:lnTo>
                  <a:lnTo>
                    <a:pt x="124" y="166"/>
                  </a:lnTo>
                  <a:lnTo>
                    <a:pt x="118" y="167"/>
                  </a:lnTo>
                  <a:lnTo>
                    <a:pt x="114" y="168"/>
                  </a:lnTo>
                  <a:lnTo>
                    <a:pt x="110" y="169"/>
                  </a:lnTo>
                  <a:lnTo>
                    <a:pt x="106" y="170"/>
                  </a:lnTo>
                  <a:lnTo>
                    <a:pt x="101" y="170"/>
                  </a:lnTo>
                  <a:lnTo>
                    <a:pt x="95" y="170"/>
                  </a:lnTo>
                  <a:lnTo>
                    <a:pt x="87" y="169"/>
                  </a:lnTo>
                  <a:lnTo>
                    <a:pt x="74" y="166"/>
                  </a:lnTo>
                  <a:lnTo>
                    <a:pt x="70" y="162"/>
                  </a:lnTo>
                  <a:lnTo>
                    <a:pt x="66" y="160"/>
                  </a:lnTo>
                  <a:lnTo>
                    <a:pt x="60" y="161"/>
                  </a:lnTo>
                  <a:lnTo>
                    <a:pt x="51" y="166"/>
                  </a:lnTo>
                  <a:lnTo>
                    <a:pt x="47" y="168"/>
                  </a:lnTo>
                  <a:lnTo>
                    <a:pt x="43" y="168"/>
                  </a:lnTo>
                  <a:lnTo>
                    <a:pt x="35" y="163"/>
                  </a:lnTo>
                  <a:lnTo>
                    <a:pt x="30" y="160"/>
                  </a:lnTo>
                  <a:lnTo>
                    <a:pt x="24" y="156"/>
                  </a:lnTo>
                  <a:lnTo>
                    <a:pt x="18" y="153"/>
                  </a:lnTo>
                  <a:lnTo>
                    <a:pt x="13" y="151"/>
                  </a:lnTo>
                  <a:lnTo>
                    <a:pt x="10" y="148"/>
                  </a:lnTo>
                  <a:lnTo>
                    <a:pt x="9" y="145"/>
                  </a:lnTo>
                  <a:lnTo>
                    <a:pt x="11" y="143"/>
                  </a:lnTo>
                  <a:lnTo>
                    <a:pt x="16" y="140"/>
                  </a:lnTo>
                  <a:lnTo>
                    <a:pt x="23" y="138"/>
                  </a:lnTo>
                  <a:lnTo>
                    <a:pt x="30" y="137"/>
                  </a:lnTo>
                  <a:lnTo>
                    <a:pt x="36" y="136"/>
                  </a:lnTo>
                  <a:lnTo>
                    <a:pt x="41" y="135"/>
                  </a:lnTo>
                  <a:lnTo>
                    <a:pt x="45" y="133"/>
                  </a:lnTo>
                  <a:lnTo>
                    <a:pt x="45" y="132"/>
                  </a:lnTo>
                  <a:lnTo>
                    <a:pt x="42" y="130"/>
                  </a:lnTo>
                  <a:lnTo>
                    <a:pt x="35" y="128"/>
                  </a:lnTo>
                  <a:lnTo>
                    <a:pt x="27" y="125"/>
                  </a:lnTo>
                  <a:lnTo>
                    <a:pt x="19" y="123"/>
                  </a:lnTo>
                  <a:lnTo>
                    <a:pt x="13" y="122"/>
                  </a:lnTo>
                  <a:lnTo>
                    <a:pt x="9" y="121"/>
                  </a:lnTo>
                  <a:lnTo>
                    <a:pt x="4" y="118"/>
                  </a:lnTo>
                  <a:lnTo>
                    <a:pt x="2" y="116"/>
                  </a:lnTo>
                  <a:lnTo>
                    <a:pt x="0" y="112"/>
                  </a:lnTo>
                  <a:lnTo>
                    <a:pt x="0" y="105"/>
                  </a:lnTo>
                  <a:lnTo>
                    <a:pt x="0" y="93"/>
                  </a:lnTo>
                  <a:lnTo>
                    <a:pt x="0" y="85"/>
                  </a:lnTo>
                  <a:lnTo>
                    <a:pt x="0" y="76"/>
                  </a:lnTo>
                  <a:lnTo>
                    <a:pt x="1" y="60"/>
                  </a:lnTo>
                  <a:lnTo>
                    <a:pt x="5" y="39"/>
                  </a:lnTo>
                  <a:lnTo>
                    <a:pt x="12" y="21"/>
                  </a:lnTo>
                  <a:lnTo>
                    <a:pt x="22" y="9"/>
                  </a:lnTo>
                  <a:lnTo>
                    <a:pt x="31" y="3"/>
                  </a:lnTo>
                  <a:lnTo>
                    <a:pt x="39" y="3"/>
                  </a:lnTo>
                  <a:lnTo>
                    <a:pt x="46" y="6"/>
                  </a:lnTo>
                  <a:lnTo>
                    <a:pt x="50" y="10"/>
                  </a:lnTo>
                  <a:lnTo>
                    <a:pt x="49" y="19"/>
                  </a:lnTo>
                  <a:lnTo>
                    <a:pt x="43" y="40"/>
                  </a:lnTo>
                  <a:lnTo>
                    <a:pt x="42" y="56"/>
                  </a:lnTo>
                  <a:lnTo>
                    <a:pt x="45" y="70"/>
                  </a:lnTo>
                  <a:lnTo>
                    <a:pt x="50" y="80"/>
                  </a:lnTo>
                  <a:lnTo>
                    <a:pt x="56" y="90"/>
                  </a:lnTo>
                  <a:lnTo>
                    <a:pt x="62" y="97"/>
                  </a:lnTo>
                  <a:lnTo>
                    <a:pt x="68" y="102"/>
                  </a:lnTo>
                  <a:lnTo>
                    <a:pt x="71" y="108"/>
                  </a:lnTo>
                  <a:lnTo>
                    <a:pt x="70" y="107"/>
                  </a:lnTo>
                  <a:lnTo>
                    <a:pt x="63" y="87"/>
                  </a:lnTo>
                  <a:lnTo>
                    <a:pt x="56" y="62"/>
                  </a:lnTo>
                  <a:lnTo>
                    <a:pt x="55" y="41"/>
                  </a:lnTo>
                  <a:lnTo>
                    <a:pt x="58" y="26"/>
                  </a:lnTo>
                  <a:lnTo>
                    <a:pt x="62" y="12"/>
                  </a:lnTo>
                  <a:lnTo>
                    <a:pt x="69" y="3"/>
                  </a:lnTo>
                  <a:lnTo>
                    <a:pt x="79" y="0"/>
                  </a:lnTo>
                  <a:lnTo>
                    <a:pt x="91" y="2"/>
                  </a:lnTo>
                  <a:lnTo>
                    <a:pt x="100" y="7"/>
                  </a:lnTo>
                  <a:lnTo>
                    <a:pt x="106" y="14"/>
                  </a:lnTo>
                  <a:lnTo>
                    <a:pt x="109" y="21"/>
                  </a:lnTo>
                  <a:lnTo>
                    <a:pt x="111" y="26"/>
                  </a:lnTo>
                  <a:lnTo>
                    <a:pt x="114" y="32"/>
                  </a:lnTo>
                  <a:lnTo>
                    <a:pt x="115" y="39"/>
                  </a:lnTo>
                  <a:lnTo>
                    <a:pt x="116" y="47"/>
                  </a:lnTo>
                  <a:lnTo>
                    <a:pt x="118" y="53"/>
                  </a:lnTo>
                  <a:lnTo>
                    <a:pt x="124" y="54"/>
                  </a:lnTo>
                  <a:lnTo>
                    <a:pt x="132" y="52"/>
                  </a:lnTo>
                  <a:lnTo>
                    <a:pt x="140" y="47"/>
                  </a:lnTo>
                  <a:lnTo>
                    <a:pt x="146" y="41"/>
                  </a:lnTo>
                  <a:lnTo>
                    <a:pt x="147" y="36"/>
                  </a:lnTo>
                  <a:lnTo>
                    <a:pt x="149" y="31"/>
                  </a:lnTo>
                  <a:lnTo>
                    <a:pt x="156" y="27"/>
                  </a:lnTo>
                  <a:lnTo>
                    <a:pt x="164" y="23"/>
                  </a:lnTo>
                  <a:lnTo>
                    <a:pt x="169" y="19"/>
                  </a:lnTo>
                  <a:lnTo>
                    <a:pt x="175" y="19"/>
                  </a:lnTo>
                  <a:lnTo>
                    <a:pt x="185" y="24"/>
                  </a:lnTo>
                  <a:lnTo>
                    <a:pt x="197" y="32"/>
                  </a:lnTo>
                  <a:lnTo>
                    <a:pt x="202" y="38"/>
                  </a:lnTo>
                  <a:lnTo>
                    <a:pt x="206" y="44"/>
                  </a:lnTo>
                  <a:lnTo>
                    <a:pt x="209" y="49"/>
                  </a:lnTo>
                  <a:lnTo>
                    <a:pt x="214" y="55"/>
                  </a:lnTo>
                  <a:lnTo>
                    <a:pt x="221" y="60"/>
                  </a:lnTo>
                  <a:lnTo>
                    <a:pt x="227" y="61"/>
                  </a:lnTo>
                  <a:lnTo>
                    <a:pt x="231" y="56"/>
                  </a:lnTo>
                  <a:lnTo>
                    <a:pt x="237" y="49"/>
                  </a:lnTo>
                  <a:lnTo>
                    <a:pt x="246" y="46"/>
                  </a:lnTo>
                  <a:lnTo>
                    <a:pt x="256" y="46"/>
                  </a:lnTo>
                  <a:lnTo>
                    <a:pt x="263" y="49"/>
                  </a:lnTo>
                  <a:lnTo>
                    <a:pt x="266" y="54"/>
                  </a:lnTo>
                  <a:lnTo>
                    <a:pt x="268" y="56"/>
                  </a:lnTo>
                  <a:lnTo>
                    <a:pt x="271" y="59"/>
                  </a:lnTo>
                  <a:lnTo>
                    <a:pt x="281" y="61"/>
                  </a:lnTo>
                  <a:lnTo>
                    <a:pt x="288" y="62"/>
                  </a:lnTo>
                  <a:lnTo>
                    <a:pt x="296" y="62"/>
                  </a:lnTo>
                  <a:lnTo>
                    <a:pt x="304" y="63"/>
                  </a:lnTo>
                  <a:lnTo>
                    <a:pt x="311" y="63"/>
                  </a:lnTo>
                  <a:lnTo>
                    <a:pt x="318" y="63"/>
                  </a:lnTo>
                  <a:lnTo>
                    <a:pt x="321" y="64"/>
                  </a:lnTo>
                  <a:lnTo>
                    <a:pt x="323" y="67"/>
                  </a:lnTo>
                  <a:lnTo>
                    <a:pt x="321" y="69"/>
                  </a:lnTo>
                  <a:lnTo>
                    <a:pt x="319" y="72"/>
                  </a:lnTo>
                  <a:lnTo>
                    <a:pt x="322" y="72"/>
                  </a:lnTo>
                  <a:lnTo>
                    <a:pt x="329" y="72"/>
                  </a:lnTo>
                  <a:lnTo>
                    <a:pt x="335" y="74"/>
                  </a:lnTo>
                  <a:lnTo>
                    <a:pt x="339" y="78"/>
                  </a:lnTo>
                  <a:lnTo>
                    <a:pt x="345" y="83"/>
                  </a:lnTo>
                  <a:lnTo>
                    <a:pt x="349" y="86"/>
                  </a:lnTo>
                  <a:lnTo>
                    <a:pt x="351" y="87"/>
                  </a:lnTo>
                  <a:lnTo>
                    <a:pt x="350" y="87"/>
                  </a:lnTo>
                  <a:lnTo>
                    <a:pt x="345" y="89"/>
                  </a:lnTo>
                  <a:lnTo>
                    <a:pt x="342" y="91"/>
                  </a:lnTo>
                  <a:lnTo>
                    <a:pt x="339" y="93"/>
                  </a:lnTo>
                  <a:lnTo>
                    <a:pt x="343" y="97"/>
                  </a:lnTo>
                  <a:lnTo>
                    <a:pt x="352" y="100"/>
                  </a:lnTo>
                  <a:lnTo>
                    <a:pt x="361" y="102"/>
                  </a:lnTo>
                  <a:lnTo>
                    <a:pt x="361" y="105"/>
                  </a:lnTo>
                  <a:lnTo>
                    <a:pt x="357" y="107"/>
                  </a:lnTo>
                  <a:lnTo>
                    <a:pt x="353" y="108"/>
                  </a:lnTo>
                  <a:lnTo>
                    <a:pt x="351" y="110"/>
                  </a:lnTo>
                  <a:lnTo>
                    <a:pt x="351" y="115"/>
                  </a:lnTo>
                  <a:lnTo>
                    <a:pt x="350" y="118"/>
                  </a:lnTo>
                  <a:lnTo>
                    <a:pt x="349" y="123"/>
                  </a:lnTo>
                  <a:lnTo>
                    <a:pt x="349" y="127"/>
                  </a:lnTo>
                  <a:lnTo>
                    <a:pt x="353" y="132"/>
                  </a:lnTo>
                  <a:lnTo>
                    <a:pt x="361" y="135"/>
                  </a:lnTo>
                  <a:lnTo>
                    <a:pt x="371" y="133"/>
                  </a:lnTo>
                  <a:lnTo>
                    <a:pt x="377" y="133"/>
                  </a:lnTo>
                  <a:lnTo>
                    <a:pt x="384" y="136"/>
                  </a:lnTo>
                  <a:lnTo>
                    <a:pt x="392" y="143"/>
                  </a:lnTo>
                  <a:lnTo>
                    <a:pt x="400" y="150"/>
                  </a:lnTo>
                  <a:lnTo>
                    <a:pt x="407" y="152"/>
                  </a:lnTo>
                  <a:lnTo>
                    <a:pt x="409" y="150"/>
                  </a:lnTo>
                  <a:lnTo>
                    <a:pt x="406" y="144"/>
                  </a:lnTo>
                  <a:lnTo>
                    <a:pt x="403" y="139"/>
                  </a:lnTo>
                  <a:lnTo>
                    <a:pt x="403" y="137"/>
                  </a:lnTo>
                  <a:lnTo>
                    <a:pt x="409" y="139"/>
                  </a:lnTo>
                  <a:lnTo>
                    <a:pt x="414" y="140"/>
                  </a:lnTo>
                  <a:lnTo>
                    <a:pt x="421" y="142"/>
                  </a:lnTo>
                  <a:lnTo>
                    <a:pt x="429" y="143"/>
                  </a:lnTo>
                  <a:lnTo>
                    <a:pt x="436" y="143"/>
                  </a:lnTo>
                  <a:lnTo>
                    <a:pt x="442" y="144"/>
                  </a:lnTo>
                  <a:lnTo>
                    <a:pt x="447" y="145"/>
                  </a:lnTo>
                  <a:lnTo>
                    <a:pt x="450" y="146"/>
                  </a:lnTo>
                  <a:lnTo>
                    <a:pt x="451" y="148"/>
                  </a:lnTo>
                  <a:lnTo>
                    <a:pt x="450" y="152"/>
                  </a:lnTo>
                  <a:lnTo>
                    <a:pt x="451" y="154"/>
                  </a:lnTo>
                  <a:lnTo>
                    <a:pt x="453" y="155"/>
                  </a:lnTo>
                  <a:lnTo>
                    <a:pt x="457" y="155"/>
                  </a:lnTo>
                  <a:lnTo>
                    <a:pt x="461" y="155"/>
                  </a:lnTo>
                  <a:lnTo>
                    <a:pt x="466" y="153"/>
                  </a:lnTo>
                  <a:lnTo>
                    <a:pt x="472" y="152"/>
                  </a:lnTo>
                  <a:lnTo>
                    <a:pt x="480" y="152"/>
                  </a:lnTo>
                  <a:lnTo>
                    <a:pt x="490" y="153"/>
                  </a:lnTo>
                  <a:lnTo>
                    <a:pt x="501" y="154"/>
                  </a:lnTo>
                  <a:lnTo>
                    <a:pt x="509" y="158"/>
                  </a:lnTo>
                  <a:lnTo>
                    <a:pt x="511" y="163"/>
                  </a:lnTo>
                  <a:lnTo>
                    <a:pt x="508" y="169"/>
                  </a:lnTo>
                  <a:lnTo>
                    <a:pt x="501" y="173"/>
                  </a:lnTo>
                  <a:lnTo>
                    <a:pt x="496" y="176"/>
                  </a:lnTo>
                  <a:lnTo>
                    <a:pt x="496" y="180"/>
                  </a:lnTo>
                  <a:lnTo>
                    <a:pt x="501" y="183"/>
                  </a:lnTo>
                  <a:lnTo>
                    <a:pt x="505" y="186"/>
                  </a:lnTo>
                  <a:lnTo>
                    <a:pt x="510" y="191"/>
                  </a:lnTo>
                  <a:lnTo>
                    <a:pt x="511" y="196"/>
                  </a:lnTo>
                  <a:lnTo>
                    <a:pt x="511" y="200"/>
                  </a:lnTo>
                  <a:lnTo>
                    <a:pt x="509" y="204"/>
                  </a:lnTo>
                  <a:lnTo>
                    <a:pt x="505" y="207"/>
                  </a:lnTo>
                  <a:lnTo>
                    <a:pt x="501" y="209"/>
                  </a:lnTo>
                  <a:lnTo>
                    <a:pt x="497" y="212"/>
                  </a:lnTo>
                  <a:lnTo>
                    <a:pt x="497" y="214"/>
                  </a:lnTo>
                  <a:lnTo>
                    <a:pt x="499" y="219"/>
                  </a:lnTo>
                  <a:lnTo>
                    <a:pt x="505" y="223"/>
                  </a:lnTo>
                  <a:lnTo>
                    <a:pt x="511" y="228"/>
                  </a:lnTo>
                  <a:lnTo>
                    <a:pt x="514" y="234"/>
                  </a:lnTo>
                  <a:lnTo>
                    <a:pt x="514" y="239"/>
                  </a:lnTo>
                  <a:lnTo>
                    <a:pt x="511" y="244"/>
                  </a:lnTo>
                  <a:lnTo>
                    <a:pt x="506" y="248"/>
                  </a:lnTo>
                  <a:lnTo>
                    <a:pt x="503" y="249"/>
                  </a:lnTo>
                  <a:lnTo>
                    <a:pt x="501" y="249"/>
                  </a:lnTo>
                  <a:lnTo>
                    <a:pt x="495" y="245"/>
                  </a:lnTo>
                  <a:lnTo>
                    <a:pt x="487" y="242"/>
                  </a:lnTo>
                  <a:lnTo>
                    <a:pt x="480" y="238"/>
                  </a:lnTo>
                  <a:lnTo>
                    <a:pt x="474" y="235"/>
                  </a:lnTo>
                  <a:lnTo>
                    <a:pt x="468" y="231"/>
                  </a:lnTo>
                  <a:lnTo>
                    <a:pt x="465" y="229"/>
                  </a:lnTo>
                  <a:lnTo>
                    <a:pt x="460" y="228"/>
                  </a:lnTo>
                  <a:lnTo>
                    <a:pt x="456" y="226"/>
                  </a:lnTo>
                  <a:lnTo>
                    <a:pt x="449" y="223"/>
                  </a:lnTo>
                  <a:lnTo>
                    <a:pt x="440" y="220"/>
                  </a:lnTo>
                  <a:lnTo>
                    <a:pt x="432" y="219"/>
                  </a:lnTo>
                  <a:lnTo>
                    <a:pt x="425" y="220"/>
                  </a:lnTo>
                  <a:lnTo>
                    <a:pt x="421" y="224"/>
                  </a:lnTo>
                  <a:lnTo>
                    <a:pt x="421" y="230"/>
                  </a:lnTo>
                  <a:lnTo>
                    <a:pt x="423" y="236"/>
                  </a:lnTo>
                  <a:lnTo>
                    <a:pt x="428" y="243"/>
                  </a:lnTo>
                  <a:lnTo>
                    <a:pt x="435" y="251"/>
                  </a:lnTo>
                  <a:lnTo>
                    <a:pt x="440" y="254"/>
                  </a:lnTo>
                  <a:lnTo>
                    <a:pt x="443" y="259"/>
                  </a:lnTo>
                  <a:lnTo>
                    <a:pt x="449" y="262"/>
                  </a:lnTo>
                  <a:lnTo>
                    <a:pt x="453" y="265"/>
                  </a:lnTo>
                  <a:lnTo>
                    <a:pt x="459" y="268"/>
                  </a:lnTo>
                  <a:lnTo>
                    <a:pt x="465" y="271"/>
                  </a:lnTo>
                  <a:lnTo>
                    <a:pt x="471" y="272"/>
                  </a:lnTo>
                  <a:lnTo>
                    <a:pt x="476" y="273"/>
                  </a:lnTo>
                  <a:lnTo>
                    <a:pt x="487" y="275"/>
                  </a:lnTo>
                  <a:lnTo>
                    <a:pt x="495" y="277"/>
                  </a:lnTo>
                  <a:lnTo>
                    <a:pt x="501" y="281"/>
                  </a:lnTo>
                  <a:lnTo>
                    <a:pt x="505" y="286"/>
                  </a:lnTo>
                  <a:lnTo>
                    <a:pt x="512" y="289"/>
                  </a:lnTo>
                  <a:lnTo>
                    <a:pt x="520" y="291"/>
                  </a:lnTo>
                  <a:lnTo>
                    <a:pt x="528" y="294"/>
                  </a:lnTo>
                  <a:lnTo>
                    <a:pt x="533" y="301"/>
                  </a:lnTo>
                  <a:lnTo>
                    <a:pt x="534" y="307"/>
                  </a:lnTo>
                  <a:lnTo>
                    <a:pt x="533" y="311"/>
                  </a:lnTo>
                  <a:lnTo>
                    <a:pt x="533" y="315"/>
                  </a:lnTo>
                  <a:lnTo>
                    <a:pt x="536" y="324"/>
                  </a:lnTo>
                  <a:lnTo>
                    <a:pt x="541" y="332"/>
                  </a:lnTo>
                  <a:lnTo>
                    <a:pt x="543" y="337"/>
                  </a:lnTo>
                  <a:lnTo>
                    <a:pt x="544" y="342"/>
                  </a:lnTo>
                  <a:lnTo>
                    <a:pt x="548" y="345"/>
                  </a:lnTo>
                  <a:lnTo>
                    <a:pt x="552" y="350"/>
                  </a:lnTo>
                  <a:lnTo>
                    <a:pt x="556" y="354"/>
                  </a:lnTo>
                  <a:lnTo>
                    <a:pt x="555" y="357"/>
                  </a:lnTo>
                  <a:lnTo>
                    <a:pt x="549" y="356"/>
                  </a:lnTo>
                  <a:lnTo>
                    <a:pt x="544" y="352"/>
                  </a:lnTo>
                  <a:lnTo>
                    <a:pt x="541" y="349"/>
                  </a:lnTo>
                  <a:lnTo>
                    <a:pt x="535" y="345"/>
                  </a:lnTo>
                  <a:lnTo>
                    <a:pt x="525" y="345"/>
                  </a:lnTo>
                  <a:lnTo>
                    <a:pt x="513" y="348"/>
                  </a:lnTo>
                  <a:lnTo>
                    <a:pt x="505" y="349"/>
                  </a:lnTo>
                  <a:lnTo>
                    <a:pt x="499" y="349"/>
                  </a:lnTo>
                  <a:lnTo>
                    <a:pt x="493" y="345"/>
                  </a:lnTo>
                  <a:lnTo>
                    <a:pt x="488" y="343"/>
                  </a:lnTo>
                  <a:lnTo>
                    <a:pt x="483" y="342"/>
                  </a:lnTo>
                  <a:lnTo>
                    <a:pt x="478" y="340"/>
                  </a:lnTo>
                  <a:lnTo>
                    <a:pt x="472" y="339"/>
                  </a:lnTo>
                  <a:lnTo>
                    <a:pt x="466" y="337"/>
                  </a:lnTo>
                  <a:lnTo>
                    <a:pt x="461" y="337"/>
                  </a:lnTo>
                  <a:lnTo>
                    <a:pt x="457" y="337"/>
                  </a:lnTo>
                  <a:lnTo>
                    <a:pt x="453" y="337"/>
                  </a:lnTo>
                  <a:lnTo>
                    <a:pt x="451" y="340"/>
                  </a:lnTo>
                  <a:lnTo>
                    <a:pt x="455" y="343"/>
                  </a:lnTo>
                  <a:lnTo>
                    <a:pt x="463" y="347"/>
                  </a:lnTo>
                  <a:lnTo>
                    <a:pt x="476" y="352"/>
                  </a:lnTo>
                  <a:lnTo>
                    <a:pt x="485" y="355"/>
                  </a:lnTo>
                  <a:lnTo>
                    <a:pt x="490" y="357"/>
                  </a:lnTo>
                  <a:lnTo>
                    <a:pt x="496" y="358"/>
                  </a:lnTo>
                  <a:lnTo>
                    <a:pt x="499" y="358"/>
                  </a:lnTo>
                  <a:lnTo>
                    <a:pt x="503" y="359"/>
                  </a:lnTo>
                  <a:lnTo>
                    <a:pt x="506" y="360"/>
                  </a:lnTo>
                  <a:lnTo>
                    <a:pt x="509" y="362"/>
                  </a:lnTo>
                  <a:lnTo>
                    <a:pt x="511" y="364"/>
                  </a:lnTo>
                  <a:lnTo>
                    <a:pt x="517" y="367"/>
                  </a:lnTo>
                  <a:lnTo>
                    <a:pt x="525" y="371"/>
                  </a:lnTo>
                  <a:lnTo>
                    <a:pt x="533" y="374"/>
                  </a:lnTo>
                  <a:lnTo>
                    <a:pt x="539" y="379"/>
                  </a:lnTo>
                  <a:close/>
                </a:path>
              </a:pathLst>
            </a:custGeom>
            <a:solidFill>
              <a:srgbClr val="00B050"/>
            </a:solidFill>
            <a:ln w="9525">
              <a:solidFill>
                <a:srgbClr val="FFFF00"/>
              </a:solidFill>
              <a:round/>
              <a:headEnd/>
              <a:tailEnd/>
            </a:ln>
          </p:spPr>
          <p:txBody>
            <a:bodyPr/>
            <a:lstStyle/>
            <a:p>
              <a:endParaRPr lang="ru-RU"/>
            </a:p>
          </p:txBody>
        </p:sp>
        <p:sp>
          <p:nvSpPr>
            <p:cNvPr id="18648" name="Freeform 1472"/>
            <p:cNvSpPr>
              <a:spLocks/>
            </p:cNvSpPr>
            <p:nvPr/>
          </p:nvSpPr>
          <p:spPr bwMode="auto">
            <a:xfrm>
              <a:off x="2618422" y="4185285"/>
              <a:ext cx="95250" cy="87630"/>
            </a:xfrm>
            <a:custGeom>
              <a:avLst/>
              <a:gdLst>
                <a:gd name="T0" fmla="*/ 2147483647 w 148"/>
                <a:gd name="T1" fmla="*/ 2147483647 h 146"/>
                <a:gd name="T2" fmla="*/ 2147483647 w 148"/>
                <a:gd name="T3" fmla="*/ 2147483647 h 146"/>
                <a:gd name="T4" fmla="*/ 2147483647 w 148"/>
                <a:gd name="T5" fmla="*/ 2147483647 h 146"/>
                <a:gd name="T6" fmla="*/ 2147483647 w 148"/>
                <a:gd name="T7" fmla="*/ 2147483647 h 146"/>
                <a:gd name="T8" fmla="*/ 2147483647 w 148"/>
                <a:gd name="T9" fmla="*/ 2147483647 h 146"/>
                <a:gd name="T10" fmla="*/ 2147483647 w 148"/>
                <a:gd name="T11" fmla="*/ 2147483647 h 146"/>
                <a:gd name="T12" fmla="*/ 2147483647 w 148"/>
                <a:gd name="T13" fmla="*/ 2147483647 h 146"/>
                <a:gd name="T14" fmla="*/ 2147483647 w 148"/>
                <a:gd name="T15" fmla="*/ 2147483647 h 146"/>
                <a:gd name="T16" fmla="*/ 2147483647 w 148"/>
                <a:gd name="T17" fmla="*/ 2147483647 h 146"/>
                <a:gd name="T18" fmla="*/ 2147483647 w 148"/>
                <a:gd name="T19" fmla="*/ 0 h 146"/>
                <a:gd name="T20" fmla="*/ 2147483647 w 148"/>
                <a:gd name="T21" fmla="*/ 2147483647 h 146"/>
                <a:gd name="T22" fmla="*/ 2147483647 w 148"/>
                <a:gd name="T23" fmla="*/ 2147483647 h 146"/>
                <a:gd name="T24" fmla="*/ 2147483647 w 148"/>
                <a:gd name="T25" fmla="*/ 2147483647 h 146"/>
                <a:gd name="T26" fmla="*/ 2147483647 w 148"/>
                <a:gd name="T27" fmla="*/ 2147483647 h 146"/>
                <a:gd name="T28" fmla="*/ 2147483647 w 148"/>
                <a:gd name="T29" fmla="*/ 2147483647 h 146"/>
                <a:gd name="T30" fmla="*/ 2147483647 w 148"/>
                <a:gd name="T31" fmla="*/ 2147483647 h 146"/>
                <a:gd name="T32" fmla="*/ 2147483647 w 148"/>
                <a:gd name="T33" fmla="*/ 2147483647 h 146"/>
                <a:gd name="T34" fmla="*/ 2147483647 w 148"/>
                <a:gd name="T35" fmla="*/ 2147483647 h 146"/>
                <a:gd name="T36" fmla="*/ 2147483647 w 148"/>
                <a:gd name="T37" fmla="*/ 2147483647 h 146"/>
                <a:gd name="T38" fmla="*/ 2147483647 w 148"/>
                <a:gd name="T39" fmla="*/ 2147483647 h 146"/>
                <a:gd name="T40" fmla="*/ 2147483647 w 148"/>
                <a:gd name="T41" fmla="*/ 2147483647 h 146"/>
                <a:gd name="T42" fmla="*/ 2147483647 w 148"/>
                <a:gd name="T43" fmla="*/ 2147483647 h 146"/>
                <a:gd name="T44" fmla="*/ 2147483647 w 148"/>
                <a:gd name="T45" fmla="*/ 2147483647 h 146"/>
                <a:gd name="T46" fmla="*/ 2147483647 w 148"/>
                <a:gd name="T47" fmla="*/ 2147483647 h 146"/>
                <a:gd name="T48" fmla="*/ 2147483647 w 148"/>
                <a:gd name="T49" fmla="*/ 2147483647 h 146"/>
                <a:gd name="T50" fmla="*/ 2147483647 w 148"/>
                <a:gd name="T51" fmla="*/ 2147483647 h 146"/>
                <a:gd name="T52" fmla="*/ 2147483647 w 148"/>
                <a:gd name="T53" fmla="*/ 2147483647 h 146"/>
                <a:gd name="T54" fmla="*/ 2147483647 w 148"/>
                <a:gd name="T55" fmla="*/ 2147483647 h 146"/>
                <a:gd name="T56" fmla="*/ 2147483647 w 148"/>
                <a:gd name="T57" fmla="*/ 2147483647 h 146"/>
                <a:gd name="T58" fmla="*/ 2147483647 w 148"/>
                <a:gd name="T59" fmla="*/ 2147483647 h 146"/>
                <a:gd name="T60" fmla="*/ 2147483647 w 148"/>
                <a:gd name="T61" fmla="*/ 2147483647 h 146"/>
                <a:gd name="T62" fmla="*/ 2147483647 w 148"/>
                <a:gd name="T63" fmla="*/ 2147483647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8"/>
                <a:gd name="T97" fmla="*/ 0 h 146"/>
                <a:gd name="T98" fmla="*/ 148 w 148"/>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8" h="146">
                  <a:moveTo>
                    <a:pt x="148" y="71"/>
                  </a:moveTo>
                  <a:lnTo>
                    <a:pt x="146" y="67"/>
                  </a:lnTo>
                  <a:lnTo>
                    <a:pt x="145" y="56"/>
                  </a:lnTo>
                  <a:lnTo>
                    <a:pt x="141" y="44"/>
                  </a:lnTo>
                  <a:lnTo>
                    <a:pt x="135" y="36"/>
                  </a:lnTo>
                  <a:lnTo>
                    <a:pt x="129" y="33"/>
                  </a:lnTo>
                  <a:lnTo>
                    <a:pt x="125" y="33"/>
                  </a:lnTo>
                  <a:lnTo>
                    <a:pt x="120" y="35"/>
                  </a:lnTo>
                  <a:lnTo>
                    <a:pt x="115" y="32"/>
                  </a:lnTo>
                  <a:lnTo>
                    <a:pt x="111" y="26"/>
                  </a:lnTo>
                  <a:lnTo>
                    <a:pt x="108" y="20"/>
                  </a:lnTo>
                  <a:lnTo>
                    <a:pt x="104" y="14"/>
                  </a:lnTo>
                  <a:lnTo>
                    <a:pt x="95" y="12"/>
                  </a:lnTo>
                  <a:lnTo>
                    <a:pt x="88" y="10"/>
                  </a:lnTo>
                  <a:lnTo>
                    <a:pt x="82" y="9"/>
                  </a:lnTo>
                  <a:lnTo>
                    <a:pt x="77" y="7"/>
                  </a:lnTo>
                  <a:lnTo>
                    <a:pt x="73" y="3"/>
                  </a:lnTo>
                  <a:lnTo>
                    <a:pt x="68" y="1"/>
                  </a:lnTo>
                  <a:lnTo>
                    <a:pt x="65" y="0"/>
                  </a:lnTo>
                  <a:lnTo>
                    <a:pt x="62" y="0"/>
                  </a:lnTo>
                  <a:lnTo>
                    <a:pt x="60" y="2"/>
                  </a:lnTo>
                  <a:lnTo>
                    <a:pt x="58" y="8"/>
                  </a:lnTo>
                  <a:lnTo>
                    <a:pt x="58" y="15"/>
                  </a:lnTo>
                  <a:lnTo>
                    <a:pt x="57" y="20"/>
                  </a:lnTo>
                  <a:lnTo>
                    <a:pt x="55" y="24"/>
                  </a:lnTo>
                  <a:lnTo>
                    <a:pt x="50" y="31"/>
                  </a:lnTo>
                  <a:lnTo>
                    <a:pt x="42" y="40"/>
                  </a:lnTo>
                  <a:lnTo>
                    <a:pt x="32" y="50"/>
                  </a:lnTo>
                  <a:lnTo>
                    <a:pt x="27" y="55"/>
                  </a:lnTo>
                  <a:lnTo>
                    <a:pt x="20" y="62"/>
                  </a:lnTo>
                  <a:lnTo>
                    <a:pt x="11" y="71"/>
                  </a:lnTo>
                  <a:lnTo>
                    <a:pt x="3" y="82"/>
                  </a:lnTo>
                  <a:lnTo>
                    <a:pt x="0" y="90"/>
                  </a:lnTo>
                  <a:lnTo>
                    <a:pt x="3" y="91"/>
                  </a:lnTo>
                  <a:lnTo>
                    <a:pt x="4" y="91"/>
                  </a:lnTo>
                  <a:lnTo>
                    <a:pt x="6" y="94"/>
                  </a:lnTo>
                  <a:lnTo>
                    <a:pt x="11" y="107"/>
                  </a:lnTo>
                  <a:lnTo>
                    <a:pt x="14" y="123"/>
                  </a:lnTo>
                  <a:lnTo>
                    <a:pt x="14" y="136"/>
                  </a:lnTo>
                  <a:lnTo>
                    <a:pt x="15" y="144"/>
                  </a:lnTo>
                  <a:lnTo>
                    <a:pt x="20" y="146"/>
                  </a:lnTo>
                  <a:lnTo>
                    <a:pt x="27" y="143"/>
                  </a:lnTo>
                  <a:lnTo>
                    <a:pt x="32" y="139"/>
                  </a:lnTo>
                  <a:lnTo>
                    <a:pt x="36" y="137"/>
                  </a:lnTo>
                  <a:lnTo>
                    <a:pt x="39" y="138"/>
                  </a:lnTo>
                  <a:lnTo>
                    <a:pt x="44" y="143"/>
                  </a:lnTo>
                  <a:lnTo>
                    <a:pt x="50" y="146"/>
                  </a:lnTo>
                  <a:lnTo>
                    <a:pt x="55" y="145"/>
                  </a:lnTo>
                  <a:lnTo>
                    <a:pt x="60" y="135"/>
                  </a:lnTo>
                  <a:lnTo>
                    <a:pt x="66" y="124"/>
                  </a:lnTo>
                  <a:lnTo>
                    <a:pt x="75" y="119"/>
                  </a:lnTo>
                  <a:lnTo>
                    <a:pt x="83" y="116"/>
                  </a:lnTo>
                  <a:lnTo>
                    <a:pt x="87" y="111"/>
                  </a:lnTo>
                  <a:lnTo>
                    <a:pt x="87" y="104"/>
                  </a:lnTo>
                  <a:lnTo>
                    <a:pt x="87" y="99"/>
                  </a:lnTo>
                  <a:lnTo>
                    <a:pt x="91" y="96"/>
                  </a:lnTo>
                  <a:lnTo>
                    <a:pt x="104" y="92"/>
                  </a:lnTo>
                  <a:lnTo>
                    <a:pt x="112" y="90"/>
                  </a:lnTo>
                  <a:lnTo>
                    <a:pt x="120" y="89"/>
                  </a:lnTo>
                  <a:lnTo>
                    <a:pt x="128" y="86"/>
                  </a:lnTo>
                  <a:lnTo>
                    <a:pt x="135" y="84"/>
                  </a:lnTo>
                  <a:lnTo>
                    <a:pt x="140" y="82"/>
                  </a:lnTo>
                  <a:lnTo>
                    <a:pt x="144" y="78"/>
                  </a:lnTo>
                  <a:lnTo>
                    <a:pt x="146" y="75"/>
                  </a:lnTo>
                  <a:lnTo>
                    <a:pt x="148" y="71"/>
                  </a:lnTo>
                  <a:close/>
                </a:path>
              </a:pathLst>
            </a:custGeom>
            <a:solidFill>
              <a:srgbClr val="00B050"/>
            </a:solidFill>
            <a:ln w="9525">
              <a:solidFill>
                <a:srgbClr val="FFFF00"/>
              </a:solidFill>
              <a:round/>
              <a:headEnd/>
              <a:tailEnd/>
            </a:ln>
          </p:spPr>
          <p:txBody>
            <a:bodyPr/>
            <a:lstStyle/>
            <a:p>
              <a:endParaRPr lang="ru-RU"/>
            </a:p>
          </p:txBody>
        </p:sp>
        <p:sp>
          <p:nvSpPr>
            <p:cNvPr id="18649" name="Freeform 1473"/>
            <p:cNvSpPr>
              <a:spLocks/>
            </p:cNvSpPr>
            <p:nvPr/>
          </p:nvSpPr>
          <p:spPr bwMode="auto">
            <a:xfrm>
              <a:off x="2719387" y="4152900"/>
              <a:ext cx="86678" cy="56197"/>
            </a:xfrm>
            <a:custGeom>
              <a:avLst/>
              <a:gdLst>
                <a:gd name="T0" fmla="*/ 2147483647 w 133"/>
                <a:gd name="T1" fmla="*/ 2147483647 h 91"/>
                <a:gd name="T2" fmla="*/ 2147483647 w 133"/>
                <a:gd name="T3" fmla="*/ 2147483647 h 91"/>
                <a:gd name="T4" fmla="*/ 2147483647 w 133"/>
                <a:gd name="T5" fmla="*/ 2147483647 h 91"/>
                <a:gd name="T6" fmla="*/ 2147483647 w 133"/>
                <a:gd name="T7" fmla="*/ 2147483647 h 91"/>
                <a:gd name="T8" fmla="*/ 2147483647 w 133"/>
                <a:gd name="T9" fmla="*/ 2147483647 h 91"/>
                <a:gd name="T10" fmla="*/ 2147483647 w 133"/>
                <a:gd name="T11" fmla="*/ 2147483647 h 91"/>
                <a:gd name="T12" fmla="*/ 2147483647 w 133"/>
                <a:gd name="T13" fmla="*/ 2147483647 h 91"/>
                <a:gd name="T14" fmla="*/ 2147483647 w 133"/>
                <a:gd name="T15" fmla="*/ 2147483647 h 91"/>
                <a:gd name="T16" fmla="*/ 2147483647 w 133"/>
                <a:gd name="T17" fmla="*/ 2147483647 h 91"/>
                <a:gd name="T18" fmla="*/ 2147483647 w 133"/>
                <a:gd name="T19" fmla="*/ 2147483647 h 91"/>
                <a:gd name="T20" fmla="*/ 2147483647 w 133"/>
                <a:gd name="T21" fmla="*/ 2147483647 h 91"/>
                <a:gd name="T22" fmla="*/ 2147483647 w 133"/>
                <a:gd name="T23" fmla="*/ 2147483647 h 91"/>
                <a:gd name="T24" fmla="*/ 2147483647 w 133"/>
                <a:gd name="T25" fmla="*/ 2147483647 h 91"/>
                <a:gd name="T26" fmla="*/ 2147483647 w 133"/>
                <a:gd name="T27" fmla="*/ 2147483647 h 91"/>
                <a:gd name="T28" fmla="*/ 2147483647 w 133"/>
                <a:gd name="T29" fmla="*/ 2147483647 h 91"/>
                <a:gd name="T30" fmla="*/ 2147483647 w 133"/>
                <a:gd name="T31" fmla="*/ 2147483647 h 91"/>
                <a:gd name="T32" fmla="*/ 2147483647 w 133"/>
                <a:gd name="T33" fmla="*/ 2147483647 h 91"/>
                <a:gd name="T34" fmla="*/ 2147483647 w 133"/>
                <a:gd name="T35" fmla="*/ 2147483647 h 91"/>
                <a:gd name="T36" fmla="*/ 2147483647 w 133"/>
                <a:gd name="T37" fmla="*/ 2147483647 h 91"/>
                <a:gd name="T38" fmla="*/ 2147483647 w 133"/>
                <a:gd name="T39" fmla="*/ 2147483647 h 91"/>
                <a:gd name="T40" fmla="*/ 2147483647 w 133"/>
                <a:gd name="T41" fmla="*/ 2147483647 h 91"/>
                <a:gd name="T42" fmla="*/ 2147483647 w 133"/>
                <a:gd name="T43" fmla="*/ 2147483647 h 91"/>
                <a:gd name="T44" fmla="*/ 2147483647 w 133"/>
                <a:gd name="T45" fmla="*/ 2147483647 h 91"/>
                <a:gd name="T46" fmla="*/ 2147483647 w 133"/>
                <a:gd name="T47" fmla="*/ 2147483647 h 91"/>
                <a:gd name="T48" fmla="*/ 2147483647 w 133"/>
                <a:gd name="T49" fmla="*/ 2147483647 h 91"/>
                <a:gd name="T50" fmla="*/ 2147483647 w 133"/>
                <a:gd name="T51" fmla="*/ 2147483647 h 91"/>
                <a:gd name="T52" fmla="*/ 2147483647 w 133"/>
                <a:gd name="T53" fmla="*/ 2147483647 h 91"/>
                <a:gd name="T54" fmla="*/ 2147483647 w 133"/>
                <a:gd name="T55" fmla="*/ 2147483647 h 91"/>
                <a:gd name="T56" fmla="*/ 0 w 133"/>
                <a:gd name="T57" fmla="*/ 2147483647 h 91"/>
                <a:gd name="T58" fmla="*/ 2147483647 w 133"/>
                <a:gd name="T59" fmla="*/ 2147483647 h 91"/>
                <a:gd name="T60" fmla="*/ 2147483647 w 133"/>
                <a:gd name="T61" fmla="*/ 2147483647 h 91"/>
                <a:gd name="T62" fmla="*/ 2147483647 w 133"/>
                <a:gd name="T63" fmla="*/ 2147483647 h 91"/>
                <a:gd name="T64" fmla="*/ 2147483647 w 133"/>
                <a:gd name="T65" fmla="*/ 2147483647 h 91"/>
                <a:gd name="T66" fmla="*/ 2147483647 w 133"/>
                <a:gd name="T67" fmla="*/ 2147483647 h 91"/>
                <a:gd name="T68" fmla="*/ 2147483647 w 133"/>
                <a:gd name="T69" fmla="*/ 0 h 91"/>
                <a:gd name="T70" fmla="*/ 2147483647 w 133"/>
                <a:gd name="T71" fmla="*/ 2147483647 h 91"/>
                <a:gd name="T72" fmla="*/ 2147483647 w 133"/>
                <a:gd name="T73" fmla="*/ 2147483647 h 91"/>
                <a:gd name="T74" fmla="*/ 2147483647 w 133"/>
                <a:gd name="T75" fmla="*/ 2147483647 h 91"/>
                <a:gd name="T76" fmla="*/ 2147483647 w 133"/>
                <a:gd name="T77" fmla="*/ 2147483647 h 91"/>
                <a:gd name="T78" fmla="*/ 2147483647 w 133"/>
                <a:gd name="T79" fmla="*/ 2147483647 h 91"/>
                <a:gd name="T80" fmla="*/ 2147483647 w 133"/>
                <a:gd name="T81" fmla="*/ 2147483647 h 91"/>
                <a:gd name="T82" fmla="*/ 2147483647 w 133"/>
                <a:gd name="T83" fmla="*/ 2147483647 h 91"/>
                <a:gd name="T84" fmla="*/ 2147483647 w 133"/>
                <a:gd name="T85" fmla="*/ 2147483647 h 91"/>
                <a:gd name="T86" fmla="*/ 2147483647 w 133"/>
                <a:gd name="T87" fmla="*/ 2147483647 h 91"/>
                <a:gd name="T88" fmla="*/ 2147483647 w 133"/>
                <a:gd name="T89" fmla="*/ 2147483647 h 91"/>
                <a:gd name="T90" fmla="*/ 2147483647 w 133"/>
                <a:gd name="T91" fmla="*/ 2147483647 h 91"/>
                <a:gd name="T92" fmla="*/ 2147483647 w 133"/>
                <a:gd name="T93" fmla="*/ 2147483647 h 91"/>
                <a:gd name="T94" fmla="*/ 2147483647 w 133"/>
                <a:gd name="T95" fmla="*/ 2147483647 h 91"/>
                <a:gd name="T96" fmla="*/ 2147483647 w 133"/>
                <a:gd name="T97" fmla="*/ 2147483647 h 91"/>
                <a:gd name="T98" fmla="*/ 2147483647 w 133"/>
                <a:gd name="T99" fmla="*/ 2147483647 h 91"/>
                <a:gd name="T100" fmla="*/ 2147483647 w 133"/>
                <a:gd name="T101" fmla="*/ 2147483647 h 91"/>
                <a:gd name="T102" fmla="*/ 2147483647 w 133"/>
                <a:gd name="T103" fmla="*/ 2147483647 h 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3"/>
                <a:gd name="T157" fmla="*/ 0 h 91"/>
                <a:gd name="T158" fmla="*/ 133 w 133"/>
                <a:gd name="T159" fmla="*/ 91 h 9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3" h="91">
                  <a:moveTo>
                    <a:pt x="104" y="0"/>
                  </a:moveTo>
                  <a:lnTo>
                    <a:pt x="104" y="4"/>
                  </a:lnTo>
                  <a:lnTo>
                    <a:pt x="103" y="13"/>
                  </a:lnTo>
                  <a:lnTo>
                    <a:pt x="103" y="23"/>
                  </a:lnTo>
                  <a:lnTo>
                    <a:pt x="102" y="30"/>
                  </a:lnTo>
                  <a:lnTo>
                    <a:pt x="101" y="35"/>
                  </a:lnTo>
                  <a:lnTo>
                    <a:pt x="101" y="39"/>
                  </a:lnTo>
                  <a:lnTo>
                    <a:pt x="102" y="44"/>
                  </a:lnTo>
                  <a:lnTo>
                    <a:pt x="107" y="46"/>
                  </a:lnTo>
                  <a:lnTo>
                    <a:pt x="111" y="43"/>
                  </a:lnTo>
                  <a:lnTo>
                    <a:pt x="113" y="37"/>
                  </a:lnTo>
                  <a:lnTo>
                    <a:pt x="115" y="34"/>
                  </a:lnTo>
                  <a:lnTo>
                    <a:pt x="121" y="36"/>
                  </a:lnTo>
                  <a:lnTo>
                    <a:pt x="128" y="42"/>
                  </a:lnTo>
                  <a:lnTo>
                    <a:pt x="132" y="45"/>
                  </a:lnTo>
                  <a:lnTo>
                    <a:pt x="133" y="49"/>
                  </a:lnTo>
                  <a:lnTo>
                    <a:pt x="132" y="54"/>
                  </a:lnTo>
                  <a:lnTo>
                    <a:pt x="132" y="60"/>
                  </a:lnTo>
                  <a:lnTo>
                    <a:pt x="132" y="62"/>
                  </a:lnTo>
                  <a:lnTo>
                    <a:pt x="131" y="66"/>
                  </a:lnTo>
                  <a:lnTo>
                    <a:pt x="128" y="72"/>
                  </a:lnTo>
                  <a:lnTo>
                    <a:pt x="123" y="78"/>
                  </a:lnTo>
                  <a:lnTo>
                    <a:pt x="121" y="82"/>
                  </a:lnTo>
                  <a:lnTo>
                    <a:pt x="116" y="84"/>
                  </a:lnTo>
                  <a:lnTo>
                    <a:pt x="107" y="83"/>
                  </a:lnTo>
                  <a:lnTo>
                    <a:pt x="96" y="81"/>
                  </a:lnTo>
                  <a:lnTo>
                    <a:pt x="88" y="78"/>
                  </a:lnTo>
                  <a:lnTo>
                    <a:pt x="83" y="77"/>
                  </a:lnTo>
                  <a:lnTo>
                    <a:pt x="79" y="80"/>
                  </a:lnTo>
                  <a:lnTo>
                    <a:pt x="76" y="83"/>
                  </a:lnTo>
                  <a:lnTo>
                    <a:pt x="72" y="85"/>
                  </a:lnTo>
                  <a:lnTo>
                    <a:pt x="68" y="88"/>
                  </a:lnTo>
                  <a:lnTo>
                    <a:pt x="61" y="90"/>
                  </a:lnTo>
                  <a:lnTo>
                    <a:pt x="54" y="91"/>
                  </a:lnTo>
                  <a:lnTo>
                    <a:pt x="49" y="91"/>
                  </a:lnTo>
                  <a:lnTo>
                    <a:pt x="45" y="91"/>
                  </a:lnTo>
                  <a:lnTo>
                    <a:pt x="39" y="91"/>
                  </a:lnTo>
                  <a:lnTo>
                    <a:pt x="32" y="89"/>
                  </a:lnTo>
                  <a:lnTo>
                    <a:pt x="24" y="85"/>
                  </a:lnTo>
                  <a:lnTo>
                    <a:pt x="18" y="82"/>
                  </a:lnTo>
                  <a:lnTo>
                    <a:pt x="19" y="78"/>
                  </a:lnTo>
                  <a:lnTo>
                    <a:pt x="25" y="77"/>
                  </a:lnTo>
                  <a:lnTo>
                    <a:pt x="32" y="77"/>
                  </a:lnTo>
                  <a:lnTo>
                    <a:pt x="38" y="77"/>
                  </a:lnTo>
                  <a:lnTo>
                    <a:pt x="43" y="75"/>
                  </a:lnTo>
                  <a:lnTo>
                    <a:pt x="48" y="70"/>
                  </a:lnTo>
                  <a:lnTo>
                    <a:pt x="49" y="64"/>
                  </a:lnTo>
                  <a:lnTo>
                    <a:pt x="48" y="60"/>
                  </a:lnTo>
                  <a:lnTo>
                    <a:pt x="42" y="60"/>
                  </a:lnTo>
                  <a:lnTo>
                    <a:pt x="35" y="65"/>
                  </a:lnTo>
                  <a:lnTo>
                    <a:pt x="32" y="67"/>
                  </a:lnTo>
                  <a:lnTo>
                    <a:pt x="27" y="67"/>
                  </a:lnTo>
                  <a:lnTo>
                    <a:pt x="20" y="62"/>
                  </a:lnTo>
                  <a:lnTo>
                    <a:pt x="14" y="57"/>
                  </a:lnTo>
                  <a:lnTo>
                    <a:pt x="8" y="53"/>
                  </a:lnTo>
                  <a:lnTo>
                    <a:pt x="4" y="51"/>
                  </a:lnTo>
                  <a:lnTo>
                    <a:pt x="2" y="46"/>
                  </a:lnTo>
                  <a:lnTo>
                    <a:pt x="0" y="42"/>
                  </a:lnTo>
                  <a:lnTo>
                    <a:pt x="0" y="38"/>
                  </a:lnTo>
                  <a:lnTo>
                    <a:pt x="2" y="35"/>
                  </a:lnTo>
                  <a:lnTo>
                    <a:pt x="8" y="30"/>
                  </a:lnTo>
                  <a:lnTo>
                    <a:pt x="12" y="25"/>
                  </a:lnTo>
                  <a:lnTo>
                    <a:pt x="14" y="22"/>
                  </a:lnTo>
                  <a:lnTo>
                    <a:pt x="15" y="20"/>
                  </a:lnTo>
                  <a:lnTo>
                    <a:pt x="18" y="14"/>
                  </a:lnTo>
                  <a:lnTo>
                    <a:pt x="23" y="7"/>
                  </a:lnTo>
                  <a:lnTo>
                    <a:pt x="25" y="4"/>
                  </a:lnTo>
                  <a:lnTo>
                    <a:pt x="28" y="1"/>
                  </a:lnTo>
                  <a:lnTo>
                    <a:pt x="34" y="0"/>
                  </a:lnTo>
                  <a:lnTo>
                    <a:pt x="41" y="0"/>
                  </a:lnTo>
                  <a:lnTo>
                    <a:pt x="45" y="2"/>
                  </a:lnTo>
                  <a:lnTo>
                    <a:pt x="46" y="5"/>
                  </a:lnTo>
                  <a:lnTo>
                    <a:pt x="45" y="8"/>
                  </a:lnTo>
                  <a:lnTo>
                    <a:pt x="46" y="13"/>
                  </a:lnTo>
                  <a:lnTo>
                    <a:pt x="50" y="15"/>
                  </a:lnTo>
                  <a:lnTo>
                    <a:pt x="55" y="19"/>
                  </a:lnTo>
                  <a:lnTo>
                    <a:pt x="56" y="23"/>
                  </a:lnTo>
                  <a:lnTo>
                    <a:pt x="56" y="28"/>
                  </a:lnTo>
                  <a:lnTo>
                    <a:pt x="61" y="31"/>
                  </a:lnTo>
                  <a:lnTo>
                    <a:pt x="65" y="35"/>
                  </a:lnTo>
                  <a:lnTo>
                    <a:pt x="68" y="39"/>
                  </a:lnTo>
                  <a:lnTo>
                    <a:pt x="68" y="44"/>
                  </a:lnTo>
                  <a:lnTo>
                    <a:pt x="68" y="47"/>
                  </a:lnTo>
                  <a:lnTo>
                    <a:pt x="70" y="50"/>
                  </a:lnTo>
                  <a:lnTo>
                    <a:pt x="75" y="52"/>
                  </a:lnTo>
                  <a:lnTo>
                    <a:pt x="80" y="55"/>
                  </a:lnTo>
                  <a:lnTo>
                    <a:pt x="86" y="59"/>
                  </a:lnTo>
                  <a:lnTo>
                    <a:pt x="90" y="59"/>
                  </a:lnTo>
                  <a:lnTo>
                    <a:pt x="91" y="54"/>
                  </a:lnTo>
                  <a:lnTo>
                    <a:pt x="91" y="47"/>
                  </a:lnTo>
                  <a:lnTo>
                    <a:pt x="91" y="42"/>
                  </a:lnTo>
                  <a:lnTo>
                    <a:pt x="91" y="37"/>
                  </a:lnTo>
                  <a:lnTo>
                    <a:pt x="91" y="32"/>
                  </a:lnTo>
                  <a:lnTo>
                    <a:pt x="88" y="30"/>
                  </a:lnTo>
                  <a:lnTo>
                    <a:pt x="86" y="30"/>
                  </a:lnTo>
                  <a:lnTo>
                    <a:pt x="85" y="29"/>
                  </a:lnTo>
                  <a:lnTo>
                    <a:pt x="84" y="24"/>
                  </a:lnTo>
                  <a:lnTo>
                    <a:pt x="84" y="19"/>
                  </a:lnTo>
                  <a:lnTo>
                    <a:pt x="84" y="14"/>
                  </a:lnTo>
                  <a:lnTo>
                    <a:pt x="85" y="11"/>
                  </a:lnTo>
                  <a:lnTo>
                    <a:pt x="88" y="8"/>
                  </a:lnTo>
                  <a:lnTo>
                    <a:pt x="94" y="6"/>
                  </a:lnTo>
                  <a:lnTo>
                    <a:pt x="99" y="4"/>
                  </a:lnTo>
                  <a:lnTo>
                    <a:pt x="103" y="1"/>
                  </a:lnTo>
                  <a:lnTo>
                    <a:pt x="104" y="0"/>
                  </a:lnTo>
                  <a:close/>
                </a:path>
              </a:pathLst>
            </a:custGeom>
            <a:solidFill>
              <a:srgbClr val="00B050"/>
            </a:solidFill>
            <a:ln w="9525">
              <a:solidFill>
                <a:srgbClr val="FFFF00"/>
              </a:solidFill>
              <a:round/>
              <a:headEnd/>
              <a:tailEnd/>
            </a:ln>
          </p:spPr>
          <p:txBody>
            <a:bodyPr/>
            <a:lstStyle/>
            <a:p>
              <a:endParaRPr lang="ru-RU"/>
            </a:p>
          </p:txBody>
        </p:sp>
        <p:sp>
          <p:nvSpPr>
            <p:cNvPr id="18650" name="Freeform 1474"/>
            <p:cNvSpPr>
              <a:spLocks/>
            </p:cNvSpPr>
            <p:nvPr/>
          </p:nvSpPr>
          <p:spPr bwMode="auto">
            <a:xfrm>
              <a:off x="2683192" y="4123372"/>
              <a:ext cx="65722" cy="37148"/>
            </a:xfrm>
            <a:custGeom>
              <a:avLst/>
              <a:gdLst>
                <a:gd name="T0" fmla="*/ 2147483647 w 102"/>
                <a:gd name="T1" fmla="*/ 2147483647 h 60"/>
                <a:gd name="T2" fmla="*/ 2147483647 w 102"/>
                <a:gd name="T3" fmla="*/ 2147483647 h 60"/>
                <a:gd name="T4" fmla="*/ 2147483647 w 102"/>
                <a:gd name="T5" fmla="*/ 2147483647 h 60"/>
                <a:gd name="T6" fmla="*/ 2147483647 w 102"/>
                <a:gd name="T7" fmla="*/ 2147483647 h 60"/>
                <a:gd name="T8" fmla="*/ 2147483647 w 102"/>
                <a:gd name="T9" fmla="*/ 2147483647 h 60"/>
                <a:gd name="T10" fmla="*/ 2147483647 w 102"/>
                <a:gd name="T11" fmla="*/ 2147483647 h 60"/>
                <a:gd name="T12" fmla="*/ 2147483647 w 102"/>
                <a:gd name="T13" fmla="*/ 2147483647 h 60"/>
                <a:gd name="T14" fmla="*/ 2147483647 w 102"/>
                <a:gd name="T15" fmla="*/ 2147483647 h 60"/>
                <a:gd name="T16" fmla="*/ 2147483647 w 102"/>
                <a:gd name="T17" fmla="*/ 2147483647 h 60"/>
                <a:gd name="T18" fmla="*/ 2147483647 w 102"/>
                <a:gd name="T19" fmla="*/ 2147483647 h 60"/>
                <a:gd name="T20" fmla="*/ 2147483647 w 102"/>
                <a:gd name="T21" fmla="*/ 2147483647 h 60"/>
                <a:gd name="T22" fmla="*/ 2147483647 w 102"/>
                <a:gd name="T23" fmla="*/ 2147483647 h 60"/>
                <a:gd name="T24" fmla="*/ 2147483647 w 102"/>
                <a:gd name="T25" fmla="*/ 2147483647 h 60"/>
                <a:gd name="T26" fmla="*/ 2147483647 w 102"/>
                <a:gd name="T27" fmla="*/ 2147483647 h 60"/>
                <a:gd name="T28" fmla="*/ 2147483647 w 102"/>
                <a:gd name="T29" fmla="*/ 2147483647 h 60"/>
                <a:gd name="T30" fmla="*/ 2147483647 w 102"/>
                <a:gd name="T31" fmla="*/ 2147483647 h 60"/>
                <a:gd name="T32" fmla="*/ 2147483647 w 102"/>
                <a:gd name="T33" fmla="*/ 2147483647 h 60"/>
                <a:gd name="T34" fmla="*/ 2147483647 w 102"/>
                <a:gd name="T35" fmla="*/ 2147483647 h 60"/>
                <a:gd name="T36" fmla="*/ 2147483647 w 102"/>
                <a:gd name="T37" fmla="*/ 2147483647 h 60"/>
                <a:gd name="T38" fmla="*/ 2147483647 w 102"/>
                <a:gd name="T39" fmla="*/ 2147483647 h 60"/>
                <a:gd name="T40" fmla="*/ 2147483647 w 102"/>
                <a:gd name="T41" fmla="*/ 2147483647 h 60"/>
                <a:gd name="T42" fmla="*/ 2147483647 w 102"/>
                <a:gd name="T43" fmla="*/ 2147483647 h 60"/>
                <a:gd name="T44" fmla="*/ 2147483647 w 102"/>
                <a:gd name="T45" fmla="*/ 2147483647 h 60"/>
                <a:gd name="T46" fmla="*/ 0 w 102"/>
                <a:gd name="T47" fmla="*/ 2147483647 h 60"/>
                <a:gd name="T48" fmla="*/ 2147483647 w 102"/>
                <a:gd name="T49" fmla="*/ 2147483647 h 60"/>
                <a:gd name="T50" fmla="*/ 2147483647 w 102"/>
                <a:gd name="T51" fmla="*/ 2147483647 h 60"/>
                <a:gd name="T52" fmla="*/ 2147483647 w 102"/>
                <a:gd name="T53" fmla="*/ 2147483647 h 60"/>
                <a:gd name="T54" fmla="*/ 2147483647 w 102"/>
                <a:gd name="T55" fmla="*/ 2147483647 h 60"/>
                <a:gd name="T56" fmla="*/ 2147483647 w 102"/>
                <a:gd name="T57" fmla="*/ 2147483647 h 60"/>
                <a:gd name="T58" fmla="*/ 2147483647 w 102"/>
                <a:gd name="T59" fmla="*/ 2147483647 h 60"/>
                <a:gd name="T60" fmla="*/ 2147483647 w 102"/>
                <a:gd name="T61" fmla="*/ 2147483647 h 60"/>
                <a:gd name="T62" fmla="*/ 2147483647 w 102"/>
                <a:gd name="T63" fmla="*/ 2147483647 h 60"/>
                <a:gd name="T64" fmla="*/ 2147483647 w 102"/>
                <a:gd name="T65" fmla="*/ 0 h 60"/>
                <a:gd name="T66" fmla="*/ 2147483647 w 102"/>
                <a:gd name="T67" fmla="*/ 0 h 60"/>
                <a:gd name="T68" fmla="*/ 2147483647 w 102"/>
                <a:gd name="T69" fmla="*/ 0 h 60"/>
                <a:gd name="T70" fmla="*/ 2147483647 w 102"/>
                <a:gd name="T71" fmla="*/ 0 h 60"/>
                <a:gd name="T72" fmla="*/ 2147483647 w 102"/>
                <a:gd name="T73" fmla="*/ 0 h 60"/>
                <a:gd name="T74" fmla="*/ 2147483647 w 102"/>
                <a:gd name="T75" fmla="*/ 0 h 60"/>
                <a:gd name="T76" fmla="*/ 2147483647 w 102"/>
                <a:gd name="T77" fmla="*/ 2147483647 h 60"/>
                <a:gd name="T78" fmla="*/ 2147483647 w 102"/>
                <a:gd name="T79" fmla="*/ 2147483647 h 60"/>
                <a:gd name="T80" fmla="*/ 2147483647 w 102"/>
                <a:gd name="T81" fmla="*/ 2147483647 h 60"/>
                <a:gd name="T82" fmla="*/ 2147483647 w 102"/>
                <a:gd name="T83" fmla="*/ 2147483647 h 60"/>
                <a:gd name="T84" fmla="*/ 2147483647 w 102"/>
                <a:gd name="T85" fmla="*/ 2147483647 h 60"/>
                <a:gd name="T86" fmla="*/ 2147483647 w 102"/>
                <a:gd name="T87" fmla="*/ 2147483647 h 60"/>
                <a:gd name="T88" fmla="*/ 2147483647 w 102"/>
                <a:gd name="T89" fmla="*/ 2147483647 h 60"/>
                <a:gd name="T90" fmla="*/ 2147483647 w 102"/>
                <a:gd name="T91" fmla="*/ 2147483647 h 60"/>
                <a:gd name="T92" fmla="*/ 2147483647 w 102"/>
                <a:gd name="T93" fmla="*/ 2147483647 h 60"/>
                <a:gd name="T94" fmla="*/ 2147483647 w 102"/>
                <a:gd name="T95" fmla="*/ 2147483647 h 60"/>
                <a:gd name="T96" fmla="*/ 2147483647 w 102"/>
                <a:gd name="T97" fmla="*/ 2147483647 h 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2"/>
                <a:gd name="T148" fmla="*/ 0 h 60"/>
                <a:gd name="T149" fmla="*/ 102 w 102"/>
                <a:gd name="T150" fmla="*/ 60 h 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2" h="60">
                  <a:moveTo>
                    <a:pt x="76" y="40"/>
                  </a:moveTo>
                  <a:lnTo>
                    <a:pt x="75" y="41"/>
                  </a:lnTo>
                  <a:lnTo>
                    <a:pt x="72" y="45"/>
                  </a:lnTo>
                  <a:lnTo>
                    <a:pt x="68" y="46"/>
                  </a:lnTo>
                  <a:lnTo>
                    <a:pt x="66" y="42"/>
                  </a:lnTo>
                  <a:lnTo>
                    <a:pt x="64" y="35"/>
                  </a:lnTo>
                  <a:lnTo>
                    <a:pt x="61" y="30"/>
                  </a:lnTo>
                  <a:lnTo>
                    <a:pt x="58" y="27"/>
                  </a:lnTo>
                  <a:lnTo>
                    <a:pt x="56" y="31"/>
                  </a:lnTo>
                  <a:lnTo>
                    <a:pt x="55" y="38"/>
                  </a:lnTo>
                  <a:lnTo>
                    <a:pt x="55" y="44"/>
                  </a:lnTo>
                  <a:lnTo>
                    <a:pt x="53" y="47"/>
                  </a:lnTo>
                  <a:lnTo>
                    <a:pt x="48" y="47"/>
                  </a:lnTo>
                  <a:lnTo>
                    <a:pt x="42" y="47"/>
                  </a:lnTo>
                  <a:lnTo>
                    <a:pt x="38" y="52"/>
                  </a:lnTo>
                  <a:lnTo>
                    <a:pt x="38" y="57"/>
                  </a:lnTo>
                  <a:lnTo>
                    <a:pt x="38" y="60"/>
                  </a:lnTo>
                  <a:lnTo>
                    <a:pt x="37" y="57"/>
                  </a:lnTo>
                  <a:lnTo>
                    <a:pt x="33" y="54"/>
                  </a:lnTo>
                  <a:lnTo>
                    <a:pt x="27" y="50"/>
                  </a:lnTo>
                  <a:lnTo>
                    <a:pt x="22" y="48"/>
                  </a:lnTo>
                  <a:lnTo>
                    <a:pt x="15" y="48"/>
                  </a:lnTo>
                  <a:lnTo>
                    <a:pt x="6" y="48"/>
                  </a:lnTo>
                  <a:lnTo>
                    <a:pt x="0" y="46"/>
                  </a:lnTo>
                  <a:lnTo>
                    <a:pt x="4" y="40"/>
                  </a:lnTo>
                  <a:lnTo>
                    <a:pt x="11" y="34"/>
                  </a:lnTo>
                  <a:lnTo>
                    <a:pt x="17" y="30"/>
                  </a:lnTo>
                  <a:lnTo>
                    <a:pt x="23" y="25"/>
                  </a:lnTo>
                  <a:lnTo>
                    <a:pt x="35" y="19"/>
                  </a:lnTo>
                  <a:lnTo>
                    <a:pt x="46" y="12"/>
                  </a:lnTo>
                  <a:lnTo>
                    <a:pt x="55" y="7"/>
                  </a:lnTo>
                  <a:lnTo>
                    <a:pt x="60" y="2"/>
                  </a:lnTo>
                  <a:lnTo>
                    <a:pt x="68" y="0"/>
                  </a:lnTo>
                  <a:lnTo>
                    <a:pt x="76" y="0"/>
                  </a:lnTo>
                  <a:lnTo>
                    <a:pt x="80" y="0"/>
                  </a:lnTo>
                  <a:lnTo>
                    <a:pt x="83" y="0"/>
                  </a:lnTo>
                  <a:lnTo>
                    <a:pt x="87" y="0"/>
                  </a:lnTo>
                  <a:lnTo>
                    <a:pt x="93" y="0"/>
                  </a:lnTo>
                  <a:lnTo>
                    <a:pt x="98" y="2"/>
                  </a:lnTo>
                  <a:lnTo>
                    <a:pt x="102" y="6"/>
                  </a:lnTo>
                  <a:lnTo>
                    <a:pt x="99" y="10"/>
                  </a:lnTo>
                  <a:lnTo>
                    <a:pt x="95" y="15"/>
                  </a:lnTo>
                  <a:lnTo>
                    <a:pt x="93" y="17"/>
                  </a:lnTo>
                  <a:lnTo>
                    <a:pt x="93" y="19"/>
                  </a:lnTo>
                  <a:lnTo>
                    <a:pt x="91" y="24"/>
                  </a:lnTo>
                  <a:lnTo>
                    <a:pt x="89" y="31"/>
                  </a:lnTo>
                  <a:lnTo>
                    <a:pt x="86" y="35"/>
                  </a:lnTo>
                  <a:lnTo>
                    <a:pt x="81" y="39"/>
                  </a:lnTo>
                  <a:lnTo>
                    <a:pt x="76" y="40"/>
                  </a:lnTo>
                  <a:close/>
                </a:path>
              </a:pathLst>
            </a:custGeom>
            <a:solidFill>
              <a:srgbClr val="00B050"/>
            </a:solidFill>
            <a:ln w="9525">
              <a:solidFill>
                <a:srgbClr val="FFFF00"/>
              </a:solidFill>
              <a:round/>
              <a:headEnd/>
              <a:tailEnd/>
            </a:ln>
          </p:spPr>
          <p:txBody>
            <a:bodyPr/>
            <a:lstStyle/>
            <a:p>
              <a:endParaRPr lang="ru-RU"/>
            </a:p>
          </p:txBody>
        </p:sp>
        <p:sp>
          <p:nvSpPr>
            <p:cNvPr id="18651" name="Freeform 1475"/>
            <p:cNvSpPr>
              <a:spLocks/>
            </p:cNvSpPr>
            <p:nvPr/>
          </p:nvSpPr>
          <p:spPr bwMode="auto">
            <a:xfrm>
              <a:off x="2812733" y="4160520"/>
              <a:ext cx="55245" cy="48577"/>
            </a:xfrm>
            <a:custGeom>
              <a:avLst/>
              <a:gdLst>
                <a:gd name="T0" fmla="*/ 2147483647 w 86"/>
                <a:gd name="T1" fmla="*/ 2147483647 h 80"/>
                <a:gd name="T2" fmla="*/ 2147483647 w 86"/>
                <a:gd name="T3" fmla="*/ 0 h 80"/>
                <a:gd name="T4" fmla="*/ 2147483647 w 86"/>
                <a:gd name="T5" fmla="*/ 2147483647 h 80"/>
                <a:gd name="T6" fmla="*/ 2147483647 w 86"/>
                <a:gd name="T7" fmla="*/ 2147483647 h 80"/>
                <a:gd name="T8" fmla="*/ 2147483647 w 86"/>
                <a:gd name="T9" fmla="*/ 2147483647 h 80"/>
                <a:gd name="T10" fmla="*/ 2147483647 w 86"/>
                <a:gd name="T11" fmla="*/ 2147483647 h 80"/>
                <a:gd name="T12" fmla="*/ 2147483647 w 86"/>
                <a:gd name="T13" fmla="*/ 2147483647 h 80"/>
                <a:gd name="T14" fmla="*/ 2147483647 w 86"/>
                <a:gd name="T15" fmla="*/ 2147483647 h 80"/>
                <a:gd name="T16" fmla="*/ 2147483647 w 86"/>
                <a:gd name="T17" fmla="*/ 2147483647 h 80"/>
                <a:gd name="T18" fmla="*/ 2147483647 w 86"/>
                <a:gd name="T19" fmla="*/ 2147483647 h 80"/>
                <a:gd name="T20" fmla="*/ 2147483647 w 86"/>
                <a:gd name="T21" fmla="*/ 2147483647 h 80"/>
                <a:gd name="T22" fmla="*/ 2147483647 w 86"/>
                <a:gd name="T23" fmla="*/ 2147483647 h 80"/>
                <a:gd name="T24" fmla="*/ 2147483647 w 86"/>
                <a:gd name="T25" fmla="*/ 2147483647 h 80"/>
                <a:gd name="T26" fmla="*/ 2147483647 w 86"/>
                <a:gd name="T27" fmla="*/ 2147483647 h 80"/>
                <a:gd name="T28" fmla="*/ 2147483647 w 86"/>
                <a:gd name="T29" fmla="*/ 2147483647 h 80"/>
                <a:gd name="T30" fmla="*/ 2147483647 w 86"/>
                <a:gd name="T31" fmla="*/ 2147483647 h 80"/>
                <a:gd name="T32" fmla="*/ 2147483647 w 86"/>
                <a:gd name="T33" fmla="*/ 2147483647 h 80"/>
                <a:gd name="T34" fmla="*/ 2147483647 w 86"/>
                <a:gd name="T35" fmla="*/ 2147483647 h 80"/>
                <a:gd name="T36" fmla="*/ 2147483647 w 86"/>
                <a:gd name="T37" fmla="*/ 2147483647 h 80"/>
                <a:gd name="T38" fmla="*/ 2147483647 w 86"/>
                <a:gd name="T39" fmla="*/ 2147483647 h 80"/>
                <a:gd name="T40" fmla="*/ 2147483647 w 86"/>
                <a:gd name="T41" fmla="*/ 2147483647 h 80"/>
                <a:gd name="T42" fmla="*/ 2147483647 w 86"/>
                <a:gd name="T43" fmla="*/ 2147483647 h 80"/>
                <a:gd name="T44" fmla="*/ 2147483647 w 86"/>
                <a:gd name="T45" fmla="*/ 2147483647 h 80"/>
                <a:gd name="T46" fmla="*/ 2147483647 w 86"/>
                <a:gd name="T47" fmla="*/ 2147483647 h 80"/>
                <a:gd name="T48" fmla="*/ 2147483647 w 86"/>
                <a:gd name="T49" fmla="*/ 2147483647 h 80"/>
                <a:gd name="T50" fmla="*/ 2147483647 w 86"/>
                <a:gd name="T51" fmla="*/ 2147483647 h 80"/>
                <a:gd name="T52" fmla="*/ 2147483647 w 86"/>
                <a:gd name="T53" fmla="*/ 2147483647 h 80"/>
                <a:gd name="T54" fmla="*/ 2147483647 w 86"/>
                <a:gd name="T55" fmla="*/ 2147483647 h 80"/>
                <a:gd name="T56" fmla="*/ 2147483647 w 86"/>
                <a:gd name="T57" fmla="*/ 2147483647 h 80"/>
                <a:gd name="T58" fmla="*/ 2147483647 w 86"/>
                <a:gd name="T59" fmla="*/ 2147483647 h 80"/>
                <a:gd name="T60" fmla="*/ 2147483647 w 86"/>
                <a:gd name="T61" fmla="*/ 2147483647 h 80"/>
                <a:gd name="T62" fmla="*/ 2147483647 w 86"/>
                <a:gd name="T63" fmla="*/ 2147483647 h 80"/>
                <a:gd name="T64" fmla="*/ 2147483647 w 86"/>
                <a:gd name="T65" fmla="*/ 2147483647 h 80"/>
                <a:gd name="T66" fmla="*/ 2147483647 w 86"/>
                <a:gd name="T67" fmla="*/ 2147483647 h 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80"/>
                <a:gd name="T104" fmla="*/ 86 w 86"/>
                <a:gd name="T105" fmla="*/ 80 h 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80">
                  <a:moveTo>
                    <a:pt x="20" y="16"/>
                  </a:moveTo>
                  <a:lnTo>
                    <a:pt x="17" y="12"/>
                  </a:lnTo>
                  <a:lnTo>
                    <a:pt x="10" y="5"/>
                  </a:lnTo>
                  <a:lnTo>
                    <a:pt x="3" y="0"/>
                  </a:lnTo>
                  <a:lnTo>
                    <a:pt x="0" y="2"/>
                  </a:lnTo>
                  <a:lnTo>
                    <a:pt x="1" y="9"/>
                  </a:lnTo>
                  <a:lnTo>
                    <a:pt x="2" y="15"/>
                  </a:lnTo>
                  <a:lnTo>
                    <a:pt x="3" y="22"/>
                  </a:lnTo>
                  <a:lnTo>
                    <a:pt x="4" y="27"/>
                  </a:lnTo>
                  <a:lnTo>
                    <a:pt x="5" y="33"/>
                  </a:lnTo>
                  <a:lnTo>
                    <a:pt x="8" y="38"/>
                  </a:lnTo>
                  <a:lnTo>
                    <a:pt x="11" y="41"/>
                  </a:lnTo>
                  <a:lnTo>
                    <a:pt x="15" y="42"/>
                  </a:lnTo>
                  <a:lnTo>
                    <a:pt x="18" y="42"/>
                  </a:lnTo>
                  <a:lnTo>
                    <a:pt x="22" y="42"/>
                  </a:lnTo>
                  <a:lnTo>
                    <a:pt x="24" y="43"/>
                  </a:lnTo>
                  <a:lnTo>
                    <a:pt x="23" y="47"/>
                  </a:lnTo>
                  <a:lnTo>
                    <a:pt x="20" y="52"/>
                  </a:lnTo>
                  <a:lnTo>
                    <a:pt x="22" y="54"/>
                  </a:lnTo>
                  <a:lnTo>
                    <a:pt x="24" y="54"/>
                  </a:lnTo>
                  <a:lnTo>
                    <a:pt x="31" y="54"/>
                  </a:lnTo>
                  <a:lnTo>
                    <a:pt x="38" y="53"/>
                  </a:lnTo>
                  <a:lnTo>
                    <a:pt x="41" y="53"/>
                  </a:lnTo>
                  <a:lnTo>
                    <a:pt x="42" y="54"/>
                  </a:lnTo>
                  <a:lnTo>
                    <a:pt x="42" y="58"/>
                  </a:lnTo>
                  <a:lnTo>
                    <a:pt x="40" y="65"/>
                  </a:lnTo>
                  <a:lnTo>
                    <a:pt x="38" y="73"/>
                  </a:lnTo>
                  <a:lnTo>
                    <a:pt x="38" y="79"/>
                  </a:lnTo>
                  <a:lnTo>
                    <a:pt x="43" y="80"/>
                  </a:lnTo>
                  <a:lnTo>
                    <a:pt x="54" y="77"/>
                  </a:lnTo>
                  <a:lnTo>
                    <a:pt x="64" y="72"/>
                  </a:lnTo>
                  <a:lnTo>
                    <a:pt x="72" y="66"/>
                  </a:lnTo>
                  <a:lnTo>
                    <a:pt x="76" y="64"/>
                  </a:lnTo>
                  <a:lnTo>
                    <a:pt x="75" y="62"/>
                  </a:lnTo>
                  <a:lnTo>
                    <a:pt x="72" y="57"/>
                  </a:lnTo>
                  <a:lnTo>
                    <a:pt x="72" y="54"/>
                  </a:lnTo>
                  <a:lnTo>
                    <a:pt x="75" y="54"/>
                  </a:lnTo>
                  <a:lnTo>
                    <a:pt x="79" y="56"/>
                  </a:lnTo>
                  <a:lnTo>
                    <a:pt x="84" y="58"/>
                  </a:lnTo>
                  <a:lnTo>
                    <a:pt x="86" y="57"/>
                  </a:lnTo>
                  <a:lnTo>
                    <a:pt x="83" y="50"/>
                  </a:lnTo>
                  <a:lnTo>
                    <a:pt x="77" y="42"/>
                  </a:lnTo>
                  <a:lnTo>
                    <a:pt x="72" y="39"/>
                  </a:lnTo>
                  <a:lnTo>
                    <a:pt x="71" y="37"/>
                  </a:lnTo>
                  <a:lnTo>
                    <a:pt x="72" y="31"/>
                  </a:lnTo>
                  <a:lnTo>
                    <a:pt x="76" y="22"/>
                  </a:lnTo>
                  <a:lnTo>
                    <a:pt x="77" y="15"/>
                  </a:lnTo>
                  <a:lnTo>
                    <a:pt x="76" y="9"/>
                  </a:lnTo>
                  <a:lnTo>
                    <a:pt x="71" y="7"/>
                  </a:lnTo>
                  <a:lnTo>
                    <a:pt x="65" y="8"/>
                  </a:lnTo>
                  <a:lnTo>
                    <a:pt x="64" y="10"/>
                  </a:lnTo>
                  <a:lnTo>
                    <a:pt x="63" y="12"/>
                  </a:lnTo>
                  <a:lnTo>
                    <a:pt x="60" y="11"/>
                  </a:lnTo>
                  <a:lnTo>
                    <a:pt x="55" y="8"/>
                  </a:lnTo>
                  <a:lnTo>
                    <a:pt x="50" y="3"/>
                  </a:lnTo>
                  <a:lnTo>
                    <a:pt x="47" y="2"/>
                  </a:lnTo>
                  <a:lnTo>
                    <a:pt x="45" y="3"/>
                  </a:lnTo>
                  <a:lnTo>
                    <a:pt x="45" y="7"/>
                  </a:lnTo>
                  <a:lnTo>
                    <a:pt x="47" y="11"/>
                  </a:lnTo>
                  <a:lnTo>
                    <a:pt x="48" y="13"/>
                  </a:lnTo>
                  <a:lnTo>
                    <a:pt x="47" y="16"/>
                  </a:lnTo>
                  <a:lnTo>
                    <a:pt x="43" y="15"/>
                  </a:lnTo>
                  <a:lnTo>
                    <a:pt x="39" y="11"/>
                  </a:lnTo>
                  <a:lnTo>
                    <a:pt x="35" y="9"/>
                  </a:lnTo>
                  <a:lnTo>
                    <a:pt x="32" y="11"/>
                  </a:lnTo>
                  <a:lnTo>
                    <a:pt x="28" y="15"/>
                  </a:lnTo>
                  <a:lnTo>
                    <a:pt x="25" y="16"/>
                  </a:lnTo>
                  <a:lnTo>
                    <a:pt x="22" y="16"/>
                  </a:lnTo>
                  <a:lnTo>
                    <a:pt x="20" y="16"/>
                  </a:lnTo>
                  <a:close/>
                </a:path>
              </a:pathLst>
            </a:custGeom>
            <a:solidFill>
              <a:srgbClr val="00B050"/>
            </a:solidFill>
            <a:ln w="9525">
              <a:solidFill>
                <a:srgbClr val="FFFF00"/>
              </a:solidFill>
              <a:round/>
              <a:headEnd/>
              <a:tailEnd/>
            </a:ln>
          </p:spPr>
          <p:txBody>
            <a:bodyPr/>
            <a:lstStyle/>
            <a:p>
              <a:endParaRPr lang="ru-RU"/>
            </a:p>
          </p:txBody>
        </p:sp>
        <p:sp>
          <p:nvSpPr>
            <p:cNvPr id="18652" name="Freeform 1476"/>
            <p:cNvSpPr>
              <a:spLocks/>
            </p:cNvSpPr>
            <p:nvPr/>
          </p:nvSpPr>
          <p:spPr bwMode="auto">
            <a:xfrm>
              <a:off x="2868930" y="4190047"/>
              <a:ext cx="21907" cy="27623"/>
            </a:xfrm>
            <a:custGeom>
              <a:avLst/>
              <a:gdLst>
                <a:gd name="T0" fmla="*/ 2147483647 w 34"/>
                <a:gd name="T1" fmla="*/ 2147483647 h 46"/>
                <a:gd name="T2" fmla="*/ 2147483647 w 34"/>
                <a:gd name="T3" fmla="*/ 2147483647 h 46"/>
                <a:gd name="T4" fmla="*/ 2147483647 w 34"/>
                <a:gd name="T5" fmla="*/ 2147483647 h 46"/>
                <a:gd name="T6" fmla="*/ 2147483647 w 34"/>
                <a:gd name="T7" fmla="*/ 2147483647 h 46"/>
                <a:gd name="T8" fmla="*/ 2147483647 w 34"/>
                <a:gd name="T9" fmla="*/ 2147483647 h 46"/>
                <a:gd name="T10" fmla="*/ 2147483647 w 34"/>
                <a:gd name="T11" fmla="*/ 2147483647 h 46"/>
                <a:gd name="T12" fmla="*/ 2147483647 w 34"/>
                <a:gd name="T13" fmla="*/ 2147483647 h 46"/>
                <a:gd name="T14" fmla="*/ 0 w 34"/>
                <a:gd name="T15" fmla="*/ 2147483647 h 46"/>
                <a:gd name="T16" fmla="*/ 2147483647 w 34"/>
                <a:gd name="T17" fmla="*/ 2147483647 h 46"/>
                <a:gd name="T18" fmla="*/ 2147483647 w 34"/>
                <a:gd name="T19" fmla="*/ 2147483647 h 46"/>
                <a:gd name="T20" fmla="*/ 2147483647 w 34"/>
                <a:gd name="T21" fmla="*/ 2147483647 h 46"/>
                <a:gd name="T22" fmla="*/ 2147483647 w 34"/>
                <a:gd name="T23" fmla="*/ 2147483647 h 46"/>
                <a:gd name="T24" fmla="*/ 2147483647 w 34"/>
                <a:gd name="T25" fmla="*/ 2147483647 h 46"/>
                <a:gd name="T26" fmla="*/ 2147483647 w 34"/>
                <a:gd name="T27" fmla="*/ 2147483647 h 46"/>
                <a:gd name="T28" fmla="*/ 2147483647 w 34"/>
                <a:gd name="T29" fmla="*/ 2147483647 h 46"/>
                <a:gd name="T30" fmla="*/ 2147483647 w 34"/>
                <a:gd name="T31" fmla="*/ 2147483647 h 46"/>
                <a:gd name="T32" fmla="*/ 2147483647 w 34"/>
                <a:gd name="T33" fmla="*/ 2147483647 h 46"/>
                <a:gd name="T34" fmla="*/ 2147483647 w 34"/>
                <a:gd name="T35" fmla="*/ 2147483647 h 46"/>
                <a:gd name="T36" fmla="*/ 2147483647 w 34"/>
                <a:gd name="T37" fmla="*/ 2147483647 h 46"/>
                <a:gd name="T38" fmla="*/ 2147483647 w 34"/>
                <a:gd name="T39" fmla="*/ 2147483647 h 46"/>
                <a:gd name="T40" fmla="*/ 2147483647 w 34"/>
                <a:gd name="T41" fmla="*/ 2147483647 h 46"/>
                <a:gd name="T42" fmla="*/ 2147483647 w 34"/>
                <a:gd name="T43" fmla="*/ 2147483647 h 46"/>
                <a:gd name="T44" fmla="*/ 2147483647 w 34"/>
                <a:gd name="T45" fmla="*/ 2147483647 h 46"/>
                <a:gd name="T46" fmla="*/ 2147483647 w 34"/>
                <a:gd name="T47" fmla="*/ 2147483647 h 46"/>
                <a:gd name="T48" fmla="*/ 2147483647 w 34"/>
                <a:gd name="T49" fmla="*/ 0 h 46"/>
                <a:gd name="T50" fmla="*/ 2147483647 w 34"/>
                <a:gd name="T51" fmla="*/ 0 h 46"/>
                <a:gd name="T52" fmla="*/ 2147483647 w 34"/>
                <a:gd name="T53" fmla="*/ 0 h 46"/>
                <a:gd name="T54" fmla="*/ 2147483647 w 34"/>
                <a:gd name="T55" fmla="*/ 2147483647 h 46"/>
                <a:gd name="T56" fmla="*/ 2147483647 w 34"/>
                <a:gd name="T57" fmla="*/ 2147483647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
                <a:gd name="T88" fmla="*/ 0 h 46"/>
                <a:gd name="T89" fmla="*/ 34 w 34"/>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 h="46">
                  <a:moveTo>
                    <a:pt x="14" y="4"/>
                  </a:moveTo>
                  <a:lnTo>
                    <a:pt x="14" y="5"/>
                  </a:lnTo>
                  <a:lnTo>
                    <a:pt x="13" y="7"/>
                  </a:lnTo>
                  <a:lnTo>
                    <a:pt x="11" y="12"/>
                  </a:lnTo>
                  <a:lnTo>
                    <a:pt x="7" y="15"/>
                  </a:lnTo>
                  <a:lnTo>
                    <a:pt x="4" y="18"/>
                  </a:lnTo>
                  <a:lnTo>
                    <a:pt x="1" y="23"/>
                  </a:lnTo>
                  <a:lnTo>
                    <a:pt x="0" y="28"/>
                  </a:lnTo>
                  <a:lnTo>
                    <a:pt x="3" y="31"/>
                  </a:lnTo>
                  <a:lnTo>
                    <a:pt x="7" y="35"/>
                  </a:lnTo>
                  <a:lnTo>
                    <a:pt x="12" y="37"/>
                  </a:lnTo>
                  <a:lnTo>
                    <a:pt x="16" y="40"/>
                  </a:lnTo>
                  <a:lnTo>
                    <a:pt x="19" y="44"/>
                  </a:lnTo>
                  <a:lnTo>
                    <a:pt x="22" y="46"/>
                  </a:lnTo>
                  <a:lnTo>
                    <a:pt x="27" y="44"/>
                  </a:lnTo>
                  <a:lnTo>
                    <a:pt x="31" y="40"/>
                  </a:lnTo>
                  <a:lnTo>
                    <a:pt x="34" y="35"/>
                  </a:lnTo>
                  <a:lnTo>
                    <a:pt x="34" y="29"/>
                  </a:lnTo>
                  <a:lnTo>
                    <a:pt x="33" y="24"/>
                  </a:lnTo>
                  <a:lnTo>
                    <a:pt x="30" y="20"/>
                  </a:lnTo>
                  <a:lnTo>
                    <a:pt x="30" y="15"/>
                  </a:lnTo>
                  <a:lnTo>
                    <a:pt x="29" y="9"/>
                  </a:lnTo>
                  <a:lnTo>
                    <a:pt x="27" y="5"/>
                  </a:lnTo>
                  <a:lnTo>
                    <a:pt x="23" y="1"/>
                  </a:lnTo>
                  <a:lnTo>
                    <a:pt x="22" y="0"/>
                  </a:lnTo>
                  <a:lnTo>
                    <a:pt x="21" y="0"/>
                  </a:lnTo>
                  <a:lnTo>
                    <a:pt x="19" y="0"/>
                  </a:lnTo>
                  <a:lnTo>
                    <a:pt x="16" y="1"/>
                  </a:lnTo>
                  <a:lnTo>
                    <a:pt x="14" y="4"/>
                  </a:lnTo>
                  <a:close/>
                </a:path>
              </a:pathLst>
            </a:custGeom>
            <a:solidFill>
              <a:srgbClr val="00B050"/>
            </a:solidFill>
            <a:ln w="9525">
              <a:solidFill>
                <a:srgbClr val="FFFF00"/>
              </a:solidFill>
              <a:round/>
              <a:headEnd/>
              <a:tailEnd/>
            </a:ln>
          </p:spPr>
          <p:txBody>
            <a:bodyPr/>
            <a:lstStyle/>
            <a:p>
              <a:endParaRPr lang="ru-RU"/>
            </a:p>
          </p:txBody>
        </p:sp>
        <p:sp>
          <p:nvSpPr>
            <p:cNvPr id="18653" name="Freeform 1477"/>
            <p:cNvSpPr>
              <a:spLocks/>
            </p:cNvSpPr>
            <p:nvPr/>
          </p:nvSpPr>
          <p:spPr bwMode="auto">
            <a:xfrm>
              <a:off x="2863215" y="4151947"/>
              <a:ext cx="129541" cy="61913"/>
            </a:xfrm>
            <a:custGeom>
              <a:avLst/>
              <a:gdLst>
                <a:gd name="T0" fmla="*/ 2147483647 w 202"/>
                <a:gd name="T1" fmla="*/ 2147483647 h 100"/>
                <a:gd name="T2" fmla="*/ 2147483647 w 202"/>
                <a:gd name="T3" fmla="*/ 2147483647 h 100"/>
                <a:gd name="T4" fmla="*/ 2147483647 w 202"/>
                <a:gd name="T5" fmla="*/ 2147483647 h 100"/>
                <a:gd name="T6" fmla="*/ 2147483647 w 202"/>
                <a:gd name="T7" fmla="*/ 2147483647 h 100"/>
                <a:gd name="T8" fmla="*/ 2147483647 w 202"/>
                <a:gd name="T9" fmla="*/ 2147483647 h 100"/>
                <a:gd name="T10" fmla="*/ 2147483647 w 202"/>
                <a:gd name="T11" fmla="*/ 2147483647 h 100"/>
                <a:gd name="T12" fmla="*/ 2147483647 w 202"/>
                <a:gd name="T13" fmla="*/ 2147483647 h 100"/>
                <a:gd name="T14" fmla="*/ 2147483647 w 202"/>
                <a:gd name="T15" fmla="*/ 2147483647 h 100"/>
                <a:gd name="T16" fmla="*/ 2147483647 w 202"/>
                <a:gd name="T17" fmla="*/ 2147483647 h 100"/>
                <a:gd name="T18" fmla="*/ 2147483647 w 202"/>
                <a:gd name="T19" fmla="*/ 2147483647 h 100"/>
                <a:gd name="T20" fmla="*/ 2147483647 w 202"/>
                <a:gd name="T21" fmla="*/ 2147483647 h 100"/>
                <a:gd name="T22" fmla="*/ 2147483647 w 202"/>
                <a:gd name="T23" fmla="*/ 2147483647 h 100"/>
                <a:gd name="T24" fmla="*/ 2147483647 w 202"/>
                <a:gd name="T25" fmla="*/ 2147483647 h 100"/>
                <a:gd name="T26" fmla="*/ 2147483647 w 202"/>
                <a:gd name="T27" fmla="*/ 2147483647 h 100"/>
                <a:gd name="T28" fmla="*/ 2147483647 w 202"/>
                <a:gd name="T29" fmla="*/ 2147483647 h 100"/>
                <a:gd name="T30" fmla="*/ 2147483647 w 202"/>
                <a:gd name="T31" fmla="*/ 2147483647 h 100"/>
                <a:gd name="T32" fmla="*/ 2147483647 w 202"/>
                <a:gd name="T33" fmla="*/ 2147483647 h 100"/>
                <a:gd name="T34" fmla="*/ 2147483647 w 202"/>
                <a:gd name="T35" fmla="*/ 2147483647 h 100"/>
                <a:gd name="T36" fmla="*/ 2147483647 w 202"/>
                <a:gd name="T37" fmla="*/ 2147483647 h 100"/>
                <a:gd name="T38" fmla="*/ 2147483647 w 202"/>
                <a:gd name="T39" fmla="*/ 2147483647 h 100"/>
                <a:gd name="T40" fmla="*/ 2147483647 w 202"/>
                <a:gd name="T41" fmla="*/ 2147483647 h 100"/>
                <a:gd name="T42" fmla="*/ 2147483647 w 202"/>
                <a:gd name="T43" fmla="*/ 2147483647 h 100"/>
                <a:gd name="T44" fmla="*/ 2147483647 w 202"/>
                <a:gd name="T45" fmla="*/ 2147483647 h 100"/>
                <a:gd name="T46" fmla="*/ 2147483647 w 202"/>
                <a:gd name="T47" fmla="*/ 2147483647 h 100"/>
                <a:gd name="T48" fmla="*/ 2147483647 w 202"/>
                <a:gd name="T49" fmla="*/ 2147483647 h 100"/>
                <a:gd name="T50" fmla="*/ 2147483647 w 202"/>
                <a:gd name="T51" fmla="*/ 2147483647 h 100"/>
                <a:gd name="T52" fmla="*/ 2147483647 w 202"/>
                <a:gd name="T53" fmla="*/ 2147483647 h 100"/>
                <a:gd name="T54" fmla="*/ 0 w 202"/>
                <a:gd name="T55" fmla="*/ 2147483647 h 100"/>
                <a:gd name="T56" fmla="*/ 2147483647 w 202"/>
                <a:gd name="T57" fmla="*/ 2147483647 h 100"/>
                <a:gd name="T58" fmla="*/ 2147483647 w 202"/>
                <a:gd name="T59" fmla="*/ 0 h 100"/>
                <a:gd name="T60" fmla="*/ 2147483647 w 202"/>
                <a:gd name="T61" fmla="*/ 2147483647 h 100"/>
                <a:gd name="T62" fmla="*/ 2147483647 w 202"/>
                <a:gd name="T63" fmla="*/ 2147483647 h 100"/>
                <a:gd name="T64" fmla="*/ 2147483647 w 202"/>
                <a:gd name="T65" fmla="*/ 2147483647 h 100"/>
                <a:gd name="T66" fmla="*/ 2147483647 w 202"/>
                <a:gd name="T67" fmla="*/ 2147483647 h 100"/>
                <a:gd name="T68" fmla="*/ 2147483647 w 202"/>
                <a:gd name="T69" fmla="*/ 2147483647 h 100"/>
                <a:gd name="T70" fmla="*/ 2147483647 w 202"/>
                <a:gd name="T71" fmla="*/ 2147483647 h 100"/>
                <a:gd name="T72" fmla="*/ 2147483647 w 202"/>
                <a:gd name="T73" fmla="*/ 2147483647 h 100"/>
                <a:gd name="T74" fmla="*/ 2147483647 w 202"/>
                <a:gd name="T75" fmla="*/ 2147483647 h 100"/>
                <a:gd name="T76" fmla="*/ 2147483647 w 202"/>
                <a:gd name="T77" fmla="*/ 2147483647 h 100"/>
                <a:gd name="T78" fmla="*/ 2147483647 w 202"/>
                <a:gd name="T79" fmla="*/ 2147483647 h 100"/>
                <a:gd name="T80" fmla="*/ 2147483647 w 202"/>
                <a:gd name="T81" fmla="*/ 2147483647 h 100"/>
                <a:gd name="T82" fmla="*/ 2147483647 w 202"/>
                <a:gd name="T83" fmla="*/ 2147483647 h 100"/>
                <a:gd name="T84" fmla="*/ 2147483647 w 202"/>
                <a:gd name="T85" fmla="*/ 2147483647 h 100"/>
                <a:gd name="T86" fmla="*/ 2147483647 w 202"/>
                <a:gd name="T87" fmla="*/ 2147483647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2"/>
                <a:gd name="T133" fmla="*/ 0 h 100"/>
                <a:gd name="T134" fmla="*/ 202 w 202"/>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2" h="100">
                  <a:moveTo>
                    <a:pt x="166" y="28"/>
                  </a:moveTo>
                  <a:lnTo>
                    <a:pt x="169" y="29"/>
                  </a:lnTo>
                  <a:lnTo>
                    <a:pt x="176" y="30"/>
                  </a:lnTo>
                  <a:lnTo>
                    <a:pt x="184" y="33"/>
                  </a:lnTo>
                  <a:lnTo>
                    <a:pt x="191" y="37"/>
                  </a:lnTo>
                  <a:lnTo>
                    <a:pt x="196" y="41"/>
                  </a:lnTo>
                  <a:lnTo>
                    <a:pt x="198" y="46"/>
                  </a:lnTo>
                  <a:lnTo>
                    <a:pt x="201" y="52"/>
                  </a:lnTo>
                  <a:lnTo>
                    <a:pt x="201" y="60"/>
                  </a:lnTo>
                  <a:lnTo>
                    <a:pt x="201" y="67"/>
                  </a:lnTo>
                  <a:lnTo>
                    <a:pt x="202" y="69"/>
                  </a:lnTo>
                  <a:lnTo>
                    <a:pt x="201" y="73"/>
                  </a:lnTo>
                  <a:lnTo>
                    <a:pt x="196" y="76"/>
                  </a:lnTo>
                  <a:lnTo>
                    <a:pt x="190" y="81"/>
                  </a:lnTo>
                  <a:lnTo>
                    <a:pt x="186" y="84"/>
                  </a:lnTo>
                  <a:lnTo>
                    <a:pt x="180" y="85"/>
                  </a:lnTo>
                  <a:lnTo>
                    <a:pt x="172" y="85"/>
                  </a:lnTo>
                  <a:lnTo>
                    <a:pt x="166" y="84"/>
                  </a:lnTo>
                  <a:lnTo>
                    <a:pt x="163" y="83"/>
                  </a:lnTo>
                  <a:lnTo>
                    <a:pt x="160" y="84"/>
                  </a:lnTo>
                  <a:lnTo>
                    <a:pt x="156" y="88"/>
                  </a:lnTo>
                  <a:lnTo>
                    <a:pt x="152" y="90"/>
                  </a:lnTo>
                  <a:lnTo>
                    <a:pt x="148" y="91"/>
                  </a:lnTo>
                  <a:lnTo>
                    <a:pt x="142" y="92"/>
                  </a:lnTo>
                  <a:lnTo>
                    <a:pt x="136" y="92"/>
                  </a:lnTo>
                  <a:lnTo>
                    <a:pt x="130" y="93"/>
                  </a:lnTo>
                  <a:lnTo>
                    <a:pt x="125" y="93"/>
                  </a:lnTo>
                  <a:lnTo>
                    <a:pt x="120" y="94"/>
                  </a:lnTo>
                  <a:lnTo>
                    <a:pt x="116" y="96"/>
                  </a:lnTo>
                  <a:lnTo>
                    <a:pt x="111" y="98"/>
                  </a:lnTo>
                  <a:lnTo>
                    <a:pt x="106" y="99"/>
                  </a:lnTo>
                  <a:lnTo>
                    <a:pt x="100" y="100"/>
                  </a:lnTo>
                  <a:lnTo>
                    <a:pt x="92" y="100"/>
                  </a:lnTo>
                  <a:lnTo>
                    <a:pt x="84" y="99"/>
                  </a:lnTo>
                  <a:lnTo>
                    <a:pt x="77" y="99"/>
                  </a:lnTo>
                  <a:lnTo>
                    <a:pt x="73" y="97"/>
                  </a:lnTo>
                  <a:lnTo>
                    <a:pt x="68" y="93"/>
                  </a:lnTo>
                  <a:lnTo>
                    <a:pt x="63" y="90"/>
                  </a:lnTo>
                  <a:lnTo>
                    <a:pt x="58" y="85"/>
                  </a:lnTo>
                  <a:lnTo>
                    <a:pt x="53" y="79"/>
                  </a:lnTo>
                  <a:lnTo>
                    <a:pt x="52" y="71"/>
                  </a:lnTo>
                  <a:lnTo>
                    <a:pt x="53" y="61"/>
                  </a:lnTo>
                  <a:lnTo>
                    <a:pt x="53" y="54"/>
                  </a:lnTo>
                  <a:lnTo>
                    <a:pt x="53" y="48"/>
                  </a:lnTo>
                  <a:lnTo>
                    <a:pt x="51" y="44"/>
                  </a:lnTo>
                  <a:lnTo>
                    <a:pt x="49" y="39"/>
                  </a:lnTo>
                  <a:lnTo>
                    <a:pt x="46" y="35"/>
                  </a:lnTo>
                  <a:lnTo>
                    <a:pt x="42" y="32"/>
                  </a:lnTo>
                  <a:lnTo>
                    <a:pt x="36" y="32"/>
                  </a:lnTo>
                  <a:lnTo>
                    <a:pt x="30" y="33"/>
                  </a:lnTo>
                  <a:lnTo>
                    <a:pt x="28" y="35"/>
                  </a:lnTo>
                  <a:lnTo>
                    <a:pt x="24" y="35"/>
                  </a:lnTo>
                  <a:lnTo>
                    <a:pt x="20" y="31"/>
                  </a:lnTo>
                  <a:lnTo>
                    <a:pt x="12" y="25"/>
                  </a:lnTo>
                  <a:lnTo>
                    <a:pt x="5" y="22"/>
                  </a:lnTo>
                  <a:lnTo>
                    <a:pt x="0" y="16"/>
                  </a:lnTo>
                  <a:lnTo>
                    <a:pt x="1" y="9"/>
                  </a:lnTo>
                  <a:lnTo>
                    <a:pt x="7" y="3"/>
                  </a:lnTo>
                  <a:lnTo>
                    <a:pt x="13" y="0"/>
                  </a:lnTo>
                  <a:lnTo>
                    <a:pt x="19" y="0"/>
                  </a:lnTo>
                  <a:lnTo>
                    <a:pt x="24" y="1"/>
                  </a:lnTo>
                  <a:lnTo>
                    <a:pt x="30" y="6"/>
                  </a:lnTo>
                  <a:lnTo>
                    <a:pt x="34" y="12"/>
                  </a:lnTo>
                  <a:lnTo>
                    <a:pt x="37" y="17"/>
                  </a:lnTo>
                  <a:lnTo>
                    <a:pt x="43" y="21"/>
                  </a:lnTo>
                  <a:lnTo>
                    <a:pt x="49" y="20"/>
                  </a:lnTo>
                  <a:lnTo>
                    <a:pt x="52" y="16"/>
                  </a:lnTo>
                  <a:lnTo>
                    <a:pt x="54" y="13"/>
                  </a:lnTo>
                  <a:lnTo>
                    <a:pt x="59" y="12"/>
                  </a:lnTo>
                  <a:lnTo>
                    <a:pt x="63" y="13"/>
                  </a:lnTo>
                  <a:lnTo>
                    <a:pt x="67" y="13"/>
                  </a:lnTo>
                  <a:lnTo>
                    <a:pt x="69" y="16"/>
                  </a:lnTo>
                  <a:lnTo>
                    <a:pt x="70" y="21"/>
                  </a:lnTo>
                  <a:lnTo>
                    <a:pt x="73" y="29"/>
                  </a:lnTo>
                  <a:lnTo>
                    <a:pt x="80" y="36"/>
                  </a:lnTo>
                  <a:lnTo>
                    <a:pt x="85" y="43"/>
                  </a:lnTo>
                  <a:lnTo>
                    <a:pt x="88" y="50"/>
                  </a:lnTo>
                  <a:lnTo>
                    <a:pt x="91" y="53"/>
                  </a:lnTo>
                  <a:lnTo>
                    <a:pt x="100" y="52"/>
                  </a:lnTo>
                  <a:lnTo>
                    <a:pt x="111" y="51"/>
                  </a:lnTo>
                  <a:lnTo>
                    <a:pt x="119" y="52"/>
                  </a:lnTo>
                  <a:lnTo>
                    <a:pt x="123" y="53"/>
                  </a:lnTo>
                  <a:lnTo>
                    <a:pt x="128" y="51"/>
                  </a:lnTo>
                  <a:lnTo>
                    <a:pt x="133" y="46"/>
                  </a:lnTo>
                  <a:lnTo>
                    <a:pt x="138" y="41"/>
                  </a:lnTo>
                  <a:lnTo>
                    <a:pt x="143" y="37"/>
                  </a:lnTo>
                  <a:lnTo>
                    <a:pt x="149" y="32"/>
                  </a:lnTo>
                  <a:lnTo>
                    <a:pt x="154" y="29"/>
                  </a:lnTo>
                  <a:lnTo>
                    <a:pt x="166" y="28"/>
                  </a:lnTo>
                  <a:close/>
                </a:path>
              </a:pathLst>
            </a:custGeom>
            <a:solidFill>
              <a:srgbClr val="00B050"/>
            </a:solidFill>
            <a:ln w="9525">
              <a:solidFill>
                <a:srgbClr val="FFFF00"/>
              </a:solidFill>
              <a:round/>
              <a:headEnd/>
              <a:tailEnd/>
            </a:ln>
          </p:spPr>
          <p:txBody>
            <a:bodyPr/>
            <a:lstStyle/>
            <a:p>
              <a:endParaRPr lang="ru-RU"/>
            </a:p>
          </p:txBody>
        </p:sp>
        <p:sp>
          <p:nvSpPr>
            <p:cNvPr id="18654" name="Freeform 1478"/>
            <p:cNvSpPr>
              <a:spLocks/>
            </p:cNvSpPr>
            <p:nvPr/>
          </p:nvSpPr>
          <p:spPr bwMode="auto">
            <a:xfrm>
              <a:off x="2761298" y="4112895"/>
              <a:ext cx="26670" cy="22860"/>
            </a:xfrm>
            <a:custGeom>
              <a:avLst/>
              <a:gdLst>
                <a:gd name="T0" fmla="*/ 2147483647 w 40"/>
                <a:gd name="T1" fmla="*/ 2147483647 h 37"/>
                <a:gd name="T2" fmla="*/ 2147483647 w 40"/>
                <a:gd name="T3" fmla="*/ 2147483647 h 37"/>
                <a:gd name="T4" fmla="*/ 2147483647 w 40"/>
                <a:gd name="T5" fmla="*/ 2147483647 h 37"/>
                <a:gd name="T6" fmla="*/ 2147483647 w 40"/>
                <a:gd name="T7" fmla="*/ 2147483647 h 37"/>
                <a:gd name="T8" fmla="*/ 2147483647 w 40"/>
                <a:gd name="T9" fmla="*/ 2147483647 h 37"/>
                <a:gd name="T10" fmla="*/ 2147483647 w 40"/>
                <a:gd name="T11" fmla="*/ 2147483647 h 37"/>
                <a:gd name="T12" fmla="*/ 2147483647 w 40"/>
                <a:gd name="T13" fmla="*/ 2147483647 h 37"/>
                <a:gd name="T14" fmla="*/ 2147483647 w 40"/>
                <a:gd name="T15" fmla="*/ 2147483647 h 37"/>
                <a:gd name="T16" fmla="*/ 2147483647 w 40"/>
                <a:gd name="T17" fmla="*/ 2147483647 h 37"/>
                <a:gd name="T18" fmla="*/ 2147483647 w 40"/>
                <a:gd name="T19" fmla="*/ 2147483647 h 37"/>
                <a:gd name="T20" fmla="*/ 2147483647 w 40"/>
                <a:gd name="T21" fmla="*/ 2147483647 h 37"/>
                <a:gd name="T22" fmla="*/ 2147483647 w 40"/>
                <a:gd name="T23" fmla="*/ 2147483647 h 37"/>
                <a:gd name="T24" fmla="*/ 2147483647 w 40"/>
                <a:gd name="T25" fmla="*/ 2147483647 h 37"/>
                <a:gd name="T26" fmla="*/ 2147483647 w 40"/>
                <a:gd name="T27" fmla="*/ 2147483647 h 37"/>
                <a:gd name="T28" fmla="*/ 0 w 40"/>
                <a:gd name="T29" fmla="*/ 2147483647 h 37"/>
                <a:gd name="T30" fmla="*/ 2147483647 w 40"/>
                <a:gd name="T31" fmla="*/ 2147483647 h 37"/>
                <a:gd name="T32" fmla="*/ 2147483647 w 40"/>
                <a:gd name="T33" fmla="*/ 2147483647 h 37"/>
                <a:gd name="T34" fmla="*/ 2147483647 w 40"/>
                <a:gd name="T35" fmla="*/ 2147483647 h 37"/>
                <a:gd name="T36" fmla="*/ 2147483647 w 40"/>
                <a:gd name="T37" fmla="*/ 2147483647 h 37"/>
                <a:gd name="T38" fmla="*/ 2147483647 w 40"/>
                <a:gd name="T39" fmla="*/ 0 h 37"/>
                <a:gd name="T40" fmla="*/ 2147483647 w 40"/>
                <a:gd name="T41" fmla="*/ 2147483647 h 37"/>
                <a:gd name="T42" fmla="*/ 2147483647 w 40"/>
                <a:gd name="T43" fmla="*/ 2147483647 h 37"/>
                <a:gd name="T44" fmla="*/ 2147483647 w 40"/>
                <a:gd name="T45" fmla="*/ 2147483647 h 37"/>
                <a:gd name="T46" fmla="*/ 2147483647 w 40"/>
                <a:gd name="T47" fmla="*/ 2147483647 h 37"/>
                <a:gd name="T48" fmla="*/ 2147483647 w 40"/>
                <a:gd name="T49" fmla="*/ 2147483647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37"/>
                <a:gd name="T77" fmla="*/ 40 w 40"/>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37">
                  <a:moveTo>
                    <a:pt x="38" y="20"/>
                  </a:moveTo>
                  <a:lnTo>
                    <a:pt x="37" y="21"/>
                  </a:lnTo>
                  <a:lnTo>
                    <a:pt x="35" y="26"/>
                  </a:lnTo>
                  <a:lnTo>
                    <a:pt x="32" y="30"/>
                  </a:lnTo>
                  <a:lnTo>
                    <a:pt x="28" y="34"/>
                  </a:lnTo>
                  <a:lnTo>
                    <a:pt x="24" y="36"/>
                  </a:lnTo>
                  <a:lnTo>
                    <a:pt x="19" y="37"/>
                  </a:lnTo>
                  <a:lnTo>
                    <a:pt x="14" y="37"/>
                  </a:lnTo>
                  <a:lnTo>
                    <a:pt x="13" y="37"/>
                  </a:lnTo>
                  <a:lnTo>
                    <a:pt x="12" y="36"/>
                  </a:lnTo>
                  <a:lnTo>
                    <a:pt x="11" y="34"/>
                  </a:lnTo>
                  <a:lnTo>
                    <a:pt x="9" y="32"/>
                  </a:lnTo>
                  <a:lnTo>
                    <a:pt x="5" y="28"/>
                  </a:lnTo>
                  <a:lnTo>
                    <a:pt x="2" y="24"/>
                  </a:lnTo>
                  <a:lnTo>
                    <a:pt x="0" y="20"/>
                  </a:lnTo>
                  <a:lnTo>
                    <a:pt x="2" y="17"/>
                  </a:lnTo>
                  <a:lnTo>
                    <a:pt x="6" y="12"/>
                  </a:lnTo>
                  <a:lnTo>
                    <a:pt x="12" y="7"/>
                  </a:lnTo>
                  <a:lnTo>
                    <a:pt x="17" y="3"/>
                  </a:lnTo>
                  <a:lnTo>
                    <a:pt x="20" y="0"/>
                  </a:lnTo>
                  <a:lnTo>
                    <a:pt x="25" y="2"/>
                  </a:lnTo>
                  <a:lnTo>
                    <a:pt x="32" y="4"/>
                  </a:lnTo>
                  <a:lnTo>
                    <a:pt x="37" y="7"/>
                  </a:lnTo>
                  <a:lnTo>
                    <a:pt x="40" y="12"/>
                  </a:lnTo>
                  <a:lnTo>
                    <a:pt x="38" y="20"/>
                  </a:lnTo>
                  <a:close/>
                </a:path>
              </a:pathLst>
            </a:custGeom>
            <a:solidFill>
              <a:srgbClr val="00B050"/>
            </a:solidFill>
            <a:ln w="9525">
              <a:solidFill>
                <a:srgbClr val="FFFF00"/>
              </a:solidFill>
              <a:round/>
              <a:headEnd/>
              <a:tailEnd/>
            </a:ln>
          </p:spPr>
          <p:txBody>
            <a:bodyPr/>
            <a:lstStyle/>
            <a:p>
              <a:endParaRPr lang="ru-RU"/>
            </a:p>
          </p:txBody>
        </p:sp>
        <p:sp>
          <p:nvSpPr>
            <p:cNvPr id="18655" name="Freeform 1479"/>
            <p:cNvSpPr>
              <a:spLocks/>
            </p:cNvSpPr>
            <p:nvPr/>
          </p:nvSpPr>
          <p:spPr bwMode="auto">
            <a:xfrm>
              <a:off x="2863215" y="3968115"/>
              <a:ext cx="129541" cy="194310"/>
            </a:xfrm>
            <a:custGeom>
              <a:avLst/>
              <a:gdLst>
                <a:gd name="T0" fmla="*/ 2147483647 w 201"/>
                <a:gd name="T1" fmla="*/ 2147483647 h 319"/>
                <a:gd name="T2" fmla="*/ 2147483647 w 201"/>
                <a:gd name="T3" fmla="*/ 2147483647 h 319"/>
                <a:gd name="T4" fmla="*/ 2147483647 w 201"/>
                <a:gd name="T5" fmla="*/ 2147483647 h 319"/>
                <a:gd name="T6" fmla="*/ 2147483647 w 201"/>
                <a:gd name="T7" fmla="*/ 2147483647 h 319"/>
                <a:gd name="T8" fmla="*/ 2147483647 w 201"/>
                <a:gd name="T9" fmla="*/ 2147483647 h 319"/>
                <a:gd name="T10" fmla="*/ 2147483647 w 201"/>
                <a:gd name="T11" fmla="*/ 2147483647 h 319"/>
                <a:gd name="T12" fmla="*/ 2147483647 w 201"/>
                <a:gd name="T13" fmla="*/ 2147483647 h 319"/>
                <a:gd name="T14" fmla="*/ 2147483647 w 201"/>
                <a:gd name="T15" fmla="*/ 2147483647 h 319"/>
                <a:gd name="T16" fmla="*/ 2147483647 w 201"/>
                <a:gd name="T17" fmla="*/ 2147483647 h 319"/>
                <a:gd name="T18" fmla="*/ 2147483647 w 201"/>
                <a:gd name="T19" fmla="*/ 2147483647 h 319"/>
                <a:gd name="T20" fmla="*/ 2147483647 w 201"/>
                <a:gd name="T21" fmla="*/ 2147483647 h 319"/>
                <a:gd name="T22" fmla="*/ 2147483647 w 201"/>
                <a:gd name="T23" fmla="*/ 2147483647 h 319"/>
                <a:gd name="T24" fmla="*/ 2147483647 w 201"/>
                <a:gd name="T25" fmla="*/ 2147483647 h 319"/>
                <a:gd name="T26" fmla="*/ 2147483647 w 201"/>
                <a:gd name="T27" fmla="*/ 2147483647 h 319"/>
                <a:gd name="T28" fmla="*/ 2147483647 w 201"/>
                <a:gd name="T29" fmla="*/ 2147483647 h 319"/>
                <a:gd name="T30" fmla="*/ 2147483647 w 201"/>
                <a:gd name="T31" fmla="*/ 2147483647 h 319"/>
                <a:gd name="T32" fmla="*/ 2147483647 w 201"/>
                <a:gd name="T33" fmla="*/ 2147483647 h 319"/>
                <a:gd name="T34" fmla="*/ 2147483647 w 201"/>
                <a:gd name="T35" fmla="*/ 2147483647 h 319"/>
                <a:gd name="T36" fmla="*/ 2147483647 w 201"/>
                <a:gd name="T37" fmla="*/ 2147483647 h 319"/>
                <a:gd name="T38" fmla="*/ 2147483647 w 201"/>
                <a:gd name="T39" fmla="*/ 2147483647 h 319"/>
                <a:gd name="T40" fmla="*/ 2147483647 w 201"/>
                <a:gd name="T41" fmla="*/ 2147483647 h 319"/>
                <a:gd name="T42" fmla="*/ 2147483647 w 201"/>
                <a:gd name="T43" fmla="*/ 2147483647 h 319"/>
                <a:gd name="T44" fmla="*/ 2147483647 w 201"/>
                <a:gd name="T45" fmla="*/ 2147483647 h 319"/>
                <a:gd name="T46" fmla="*/ 2147483647 w 201"/>
                <a:gd name="T47" fmla="*/ 2147483647 h 319"/>
                <a:gd name="T48" fmla="*/ 2147483647 w 201"/>
                <a:gd name="T49" fmla="*/ 2147483647 h 319"/>
                <a:gd name="T50" fmla="*/ 2147483647 w 201"/>
                <a:gd name="T51" fmla="*/ 0 h 319"/>
                <a:gd name="T52" fmla="*/ 2147483647 w 201"/>
                <a:gd name="T53" fmla="*/ 2147483647 h 319"/>
                <a:gd name="T54" fmla="*/ 2147483647 w 201"/>
                <a:gd name="T55" fmla="*/ 2147483647 h 319"/>
                <a:gd name="T56" fmla="*/ 2147483647 w 201"/>
                <a:gd name="T57" fmla="*/ 2147483647 h 319"/>
                <a:gd name="T58" fmla="*/ 2147483647 w 201"/>
                <a:gd name="T59" fmla="*/ 2147483647 h 319"/>
                <a:gd name="T60" fmla="*/ 2147483647 w 201"/>
                <a:gd name="T61" fmla="*/ 2147483647 h 319"/>
                <a:gd name="T62" fmla="*/ 2147483647 w 201"/>
                <a:gd name="T63" fmla="*/ 2147483647 h 319"/>
                <a:gd name="T64" fmla="*/ 2147483647 w 201"/>
                <a:gd name="T65" fmla="*/ 2147483647 h 319"/>
                <a:gd name="T66" fmla="*/ 2147483647 w 201"/>
                <a:gd name="T67" fmla="*/ 2147483647 h 319"/>
                <a:gd name="T68" fmla="*/ 2147483647 w 201"/>
                <a:gd name="T69" fmla="*/ 2147483647 h 319"/>
                <a:gd name="T70" fmla="*/ 2147483647 w 201"/>
                <a:gd name="T71" fmla="*/ 2147483647 h 319"/>
                <a:gd name="T72" fmla="*/ 2147483647 w 201"/>
                <a:gd name="T73" fmla="*/ 2147483647 h 319"/>
                <a:gd name="T74" fmla="*/ 2147483647 w 201"/>
                <a:gd name="T75" fmla="*/ 2147483647 h 319"/>
                <a:gd name="T76" fmla="*/ 2147483647 w 201"/>
                <a:gd name="T77" fmla="*/ 2147483647 h 319"/>
                <a:gd name="T78" fmla="*/ 2147483647 w 201"/>
                <a:gd name="T79" fmla="*/ 2147483647 h 319"/>
                <a:gd name="T80" fmla="*/ 2147483647 w 201"/>
                <a:gd name="T81" fmla="*/ 2147483647 h 319"/>
                <a:gd name="T82" fmla="*/ 2147483647 w 201"/>
                <a:gd name="T83" fmla="*/ 2147483647 h 319"/>
                <a:gd name="T84" fmla="*/ 2147483647 w 201"/>
                <a:gd name="T85" fmla="*/ 2147483647 h 319"/>
                <a:gd name="T86" fmla="*/ 0 w 201"/>
                <a:gd name="T87" fmla="*/ 2147483647 h 319"/>
                <a:gd name="T88" fmla="*/ 2147483647 w 201"/>
                <a:gd name="T89" fmla="*/ 2147483647 h 319"/>
                <a:gd name="T90" fmla="*/ 2147483647 w 201"/>
                <a:gd name="T91" fmla="*/ 2147483647 h 319"/>
                <a:gd name="T92" fmla="*/ 2147483647 w 201"/>
                <a:gd name="T93" fmla="*/ 2147483647 h 319"/>
                <a:gd name="T94" fmla="*/ 2147483647 w 201"/>
                <a:gd name="T95" fmla="*/ 2147483647 h 319"/>
                <a:gd name="T96" fmla="*/ 2147483647 w 201"/>
                <a:gd name="T97" fmla="*/ 2147483647 h 319"/>
                <a:gd name="T98" fmla="*/ 2147483647 w 201"/>
                <a:gd name="T99" fmla="*/ 2147483647 h 319"/>
                <a:gd name="T100" fmla="*/ 2147483647 w 201"/>
                <a:gd name="T101" fmla="*/ 2147483647 h 319"/>
                <a:gd name="T102" fmla="*/ 2147483647 w 201"/>
                <a:gd name="T103" fmla="*/ 2147483647 h 319"/>
                <a:gd name="T104" fmla="*/ 2147483647 w 201"/>
                <a:gd name="T105" fmla="*/ 2147483647 h 319"/>
                <a:gd name="T106" fmla="*/ 2147483647 w 201"/>
                <a:gd name="T107" fmla="*/ 2147483647 h 319"/>
                <a:gd name="T108" fmla="*/ 2147483647 w 201"/>
                <a:gd name="T109" fmla="*/ 2147483647 h 319"/>
                <a:gd name="T110" fmla="*/ 2147483647 w 201"/>
                <a:gd name="T111" fmla="*/ 2147483647 h 3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1"/>
                <a:gd name="T169" fmla="*/ 0 h 319"/>
                <a:gd name="T170" fmla="*/ 201 w 201"/>
                <a:gd name="T171" fmla="*/ 319 h 3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1" h="319">
                  <a:moveTo>
                    <a:pt x="84" y="267"/>
                  </a:moveTo>
                  <a:lnTo>
                    <a:pt x="88" y="270"/>
                  </a:lnTo>
                  <a:lnTo>
                    <a:pt x="93" y="277"/>
                  </a:lnTo>
                  <a:lnTo>
                    <a:pt x="97" y="283"/>
                  </a:lnTo>
                  <a:lnTo>
                    <a:pt x="95" y="290"/>
                  </a:lnTo>
                  <a:lnTo>
                    <a:pt x="88" y="294"/>
                  </a:lnTo>
                  <a:lnTo>
                    <a:pt x="82" y="296"/>
                  </a:lnTo>
                  <a:lnTo>
                    <a:pt x="78" y="301"/>
                  </a:lnTo>
                  <a:lnTo>
                    <a:pt x="80" y="308"/>
                  </a:lnTo>
                  <a:lnTo>
                    <a:pt x="82" y="315"/>
                  </a:lnTo>
                  <a:lnTo>
                    <a:pt x="85" y="318"/>
                  </a:lnTo>
                  <a:lnTo>
                    <a:pt x="92" y="319"/>
                  </a:lnTo>
                  <a:lnTo>
                    <a:pt x="104" y="319"/>
                  </a:lnTo>
                  <a:lnTo>
                    <a:pt x="116" y="319"/>
                  </a:lnTo>
                  <a:lnTo>
                    <a:pt x="123" y="318"/>
                  </a:lnTo>
                  <a:lnTo>
                    <a:pt x="129" y="316"/>
                  </a:lnTo>
                  <a:lnTo>
                    <a:pt x="136" y="312"/>
                  </a:lnTo>
                  <a:lnTo>
                    <a:pt x="144" y="309"/>
                  </a:lnTo>
                  <a:lnTo>
                    <a:pt x="151" y="305"/>
                  </a:lnTo>
                  <a:lnTo>
                    <a:pt x="158" y="304"/>
                  </a:lnTo>
                  <a:lnTo>
                    <a:pt x="164" y="304"/>
                  </a:lnTo>
                  <a:lnTo>
                    <a:pt x="171" y="306"/>
                  </a:lnTo>
                  <a:lnTo>
                    <a:pt x="176" y="306"/>
                  </a:lnTo>
                  <a:lnTo>
                    <a:pt x="182" y="305"/>
                  </a:lnTo>
                  <a:lnTo>
                    <a:pt x="187" y="300"/>
                  </a:lnTo>
                  <a:lnTo>
                    <a:pt x="191" y="294"/>
                  </a:lnTo>
                  <a:lnTo>
                    <a:pt x="197" y="289"/>
                  </a:lnTo>
                  <a:lnTo>
                    <a:pt x="198" y="285"/>
                  </a:lnTo>
                  <a:lnTo>
                    <a:pt x="191" y="279"/>
                  </a:lnTo>
                  <a:lnTo>
                    <a:pt x="180" y="273"/>
                  </a:lnTo>
                  <a:lnTo>
                    <a:pt x="173" y="270"/>
                  </a:lnTo>
                  <a:lnTo>
                    <a:pt x="169" y="266"/>
                  </a:lnTo>
                  <a:lnTo>
                    <a:pt x="172" y="263"/>
                  </a:lnTo>
                  <a:lnTo>
                    <a:pt x="177" y="259"/>
                  </a:lnTo>
                  <a:lnTo>
                    <a:pt x="181" y="256"/>
                  </a:lnTo>
                  <a:lnTo>
                    <a:pt x="182" y="251"/>
                  </a:lnTo>
                  <a:lnTo>
                    <a:pt x="182" y="244"/>
                  </a:lnTo>
                  <a:lnTo>
                    <a:pt x="180" y="238"/>
                  </a:lnTo>
                  <a:lnTo>
                    <a:pt x="179" y="235"/>
                  </a:lnTo>
                  <a:lnTo>
                    <a:pt x="179" y="232"/>
                  </a:lnTo>
                  <a:lnTo>
                    <a:pt x="182" y="227"/>
                  </a:lnTo>
                  <a:lnTo>
                    <a:pt x="188" y="219"/>
                  </a:lnTo>
                  <a:lnTo>
                    <a:pt x="195" y="209"/>
                  </a:lnTo>
                  <a:lnTo>
                    <a:pt x="197" y="197"/>
                  </a:lnTo>
                  <a:lnTo>
                    <a:pt x="190" y="187"/>
                  </a:lnTo>
                  <a:lnTo>
                    <a:pt x="177" y="179"/>
                  </a:lnTo>
                  <a:lnTo>
                    <a:pt x="168" y="173"/>
                  </a:lnTo>
                  <a:lnTo>
                    <a:pt x="165" y="168"/>
                  </a:lnTo>
                  <a:lnTo>
                    <a:pt x="168" y="162"/>
                  </a:lnTo>
                  <a:lnTo>
                    <a:pt x="177" y="156"/>
                  </a:lnTo>
                  <a:lnTo>
                    <a:pt x="188" y="149"/>
                  </a:lnTo>
                  <a:lnTo>
                    <a:pt x="195" y="139"/>
                  </a:lnTo>
                  <a:lnTo>
                    <a:pt x="195" y="130"/>
                  </a:lnTo>
                  <a:lnTo>
                    <a:pt x="192" y="120"/>
                  </a:lnTo>
                  <a:lnTo>
                    <a:pt x="194" y="109"/>
                  </a:lnTo>
                  <a:lnTo>
                    <a:pt x="195" y="100"/>
                  </a:lnTo>
                  <a:lnTo>
                    <a:pt x="196" y="90"/>
                  </a:lnTo>
                  <a:lnTo>
                    <a:pt x="197" y="77"/>
                  </a:lnTo>
                  <a:lnTo>
                    <a:pt x="199" y="65"/>
                  </a:lnTo>
                  <a:lnTo>
                    <a:pt x="201" y="55"/>
                  </a:lnTo>
                  <a:lnTo>
                    <a:pt x="196" y="52"/>
                  </a:lnTo>
                  <a:lnTo>
                    <a:pt x="189" y="54"/>
                  </a:lnTo>
                  <a:lnTo>
                    <a:pt x="183" y="54"/>
                  </a:lnTo>
                  <a:lnTo>
                    <a:pt x="183" y="51"/>
                  </a:lnTo>
                  <a:lnTo>
                    <a:pt x="190" y="40"/>
                  </a:lnTo>
                  <a:lnTo>
                    <a:pt x="197" y="29"/>
                  </a:lnTo>
                  <a:lnTo>
                    <a:pt x="199" y="18"/>
                  </a:lnTo>
                  <a:lnTo>
                    <a:pt x="198" y="10"/>
                  </a:lnTo>
                  <a:lnTo>
                    <a:pt x="194" y="6"/>
                  </a:lnTo>
                  <a:lnTo>
                    <a:pt x="192" y="5"/>
                  </a:lnTo>
                  <a:lnTo>
                    <a:pt x="190" y="5"/>
                  </a:lnTo>
                  <a:lnTo>
                    <a:pt x="189" y="5"/>
                  </a:lnTo>
                  <a:lnTo>
                    <a:pt x="187" y="5"/>
                  </a:lnTo>
                  <a:lnTo>
                    <a:pt x="179" y="6"/>
                  </a:lnTo>
                  <a:lnTo>
                    <a:pt x="173" y="3"/>
                  </a:lnTo>
                  <a:lnTo>
                    <a:pt x="168" y="1"/>
                  </a:lnTo>
                  <a:lnTo>
                    <a:pt x="164" y="0"/>
                  </a:lnTo>
                  <a:lnTo>
                    <a:pt x="163" y="0"/>
                  </a:lnTo>
                  <a:lnTo>
                    <a:pt x="161" y="0"/>
                  </a:lnTo>
                  <a:lnTo>
                    <a:pt x="160" y="1"/>
                  </a:lnTo>
                  <a:lnTo>
                    <a:pt x="159" y="2"/>
                  </a:lnTo>
                  <a:lnTo>
                    <a:pt x="156" y="5"/>
                  </a:lnTo>
                  <a:lnTo>
                    <a:pt x="151" y="6"/>
                  </a:lnTo>
                  <a:lnTo>
                    <a:pt x="145" y="6"/>
                  </a:lnTo>
                  <a:lnTo>
                    <a:pt x="139" y="7"/>
                  </a:lnTo>
                  <a:lnTo>
                    <a:pt x="135" y="8"/>
                  </a:lnTo>
                  <a:lnTo>
                    <a:pt x="129" y="9"/>
                  </a:lnTo>
                  <a:lnTo>
                    <a:pt x="126" y="10"/>
                  </a:lnTo>
                  <a:lnTo>
                    <a:pt x="123" y="14"/>
                  </a:lnTo>
                  <a:lnTo>
                    <a:pt x="121" y="17"/>
                  </a:lnTo>
                  <a:lnTo>
                    <a:pt x="119" y="18"/>
                  </a:lnTo>
                  <a:lnTo>
                    <a:pt x="115" y="18"/>
                  </a:lnTo>
                  <a:lnTo>
                    <a:pt x="108" y="20"/>
                  </a:lnTo>
                  <a:lnTo>
                    <a:pt x="100" y="23"/>
                  </a:lnTo>
                  <a:lnTo>
                    <a:pt x="93" y="26"/>
                  </a:lnTo>
                  <a:lnTo>
                    <a:pt x="87" y="31"/>
                  </a:lnTo>
                  <a:lnTo>
                    <a:pt x="82" y="39"/>
                  </a:lnTo>
                  <a:lnTo>
                    <a:pt x="80" y="47"/>
                  </a:lnTo>
                  <a:lnTo>
                    <a:pt x="81" y="54"/>
                  </a:lnTo>
                  <a:lnTo>
                    <a:pt x="81" y="59"/>
                  </a:lnTo>
                  <a:lnTo>
                    <a:pt x="80" y="60"/>
                  </a:lnTo>
                  <a:lnTo>
                    <a:pt x="74" y="61"/>
                  </a:lnTo>
                  <a:lnTo>
                    <a:pt x="67" y="62"/>
                  </a:lnTo>
                  <a:lnTo>
                    <a:pt x="60" y="66"/>
                  </a:lnTo>
                  <a:lnTo>
                    <a:pt x="59" y="70"/>
                  </a:lnTo>
                  <a:lnTo>
                    <a:pt x="57" y="74"/>
                  </a:lnTo>
                  <a:lnTo>
                    <a:pt x="52" y="77"/>
                  </a:lnTo>
                  <a:lnTo>
                    <a:pt x="46" y="81"/>
                  </a:lnTo>
                  <a:lnTo>
                    <a:pt x="43" y="84"/>
                  </a:lnTo>
                  <a:lnTo>
                    <a:pt x="40" y="89"/>
                  </a:lnTo>
                  <a:lnTo>
                    <a:pt x="37" y="93"/>
                  </a:lnTo>
                  <a:lnTo>
                    <a:pt x="35" y="99"/>
                  </a:lnTo>
                  <a:lnTo>
                    <a:pt x="38" y="107"/>
                  </a:lnTo>
                  <a:lnTo>
                    <a:pt x="44" y="115"/>
                  </a:lnTo>
                  <a:lnTo>
                    <a:pt x="47" y="122"/>
                  </a:lnTo>
                  <a:lnTo>
                    <a:pt x="49" y="128"/>
                  </a:lnTo>
                  <a:lnTo>
                    <a:pt x="47" y="132"/>
                  </a:lnTo>
                  <a:lnTo>
                    <a:pt x="45" y="138"/>
                  </a:lnTo>
                  <a:lnTo>
                    <a:pt x="44" y="143"/>
                  </a:lnTo>
                  <a:lnTo>
                    <a:pt x="43" y="143"/>
                  </a:lnTo>
                  <a:lnTo>
                    <a:pt x="38" y="136"/>
                  </a:lnTo>
                  <a:lnTo>
                    <a:pt x="34" y="126"/>
                  </a:lnTo>
                  <a:lnTo>
                    <a:pt x="31" y="118"/>
                  </a:lnTo>
                  <a:lnTo>
                    <a:pt x="28" y="113"/>
                  </a:lnTo>
                  <a:lnTo>
                    <a:pt x="24" y="114"/>
                  </a:lnTo>
                  <a:lnTo>
                    <a:pt x="21" y="118"/>
                  </a:lnTo>
                  <a:lnTo>
                    <a:pt x="16" y="123"/>
                  </a:lnTo>
                  <a:lnTo>
                    <a:pt x="12" y="128"/>
                  </a:lnTo>
                  <a:lnTo>
                    <a:pt x="9" y="132"/>
                  </a:lnTo>
                  <a:lnTo>
                    <a:pt x="7" y="141"/>
                  </a:lnTo>
                  <a:lnTo>
                    <a:pt x="4" y="153"/>
                  </a:lnTo>
                  <a:lnTo>
                    <a:pt x="0" y="166"/>
                  </a:lnTo>
                  <a:lnTo>
                    <a:pt x="0" y="176"/>
                  </a:lnTo>
                  <a:lnTo>
                    <a:pt x="1" y="184"/>
                  </a:lnTo>
                  <a:lnTo>
                    <a:pt x="2" y="190"/>
                  </a:lnTo>
                  <a:lnTo>
                    <a:pt x="6" y="195"/>
                  </a:lnTo>
                  <a:lnTo>
                    <a:pt x="12" y="198"/>
                  </a:lnTo>
                  <a:lnTo>
                    <a:pt x="19" y="199"/>
                  </a:lnTo>
                  <a:lnTo>
                    <a:pt x="23" y="200"/>
                  </a:lnTo>
                  <a:lnTo>
                    <a:pt x="27" y="200"/>
                  </a:lnTo>
                  <a:lnTo>
                    <a:pt x="30" y="199"/>
                  </a:lnTo>
                  <a:lnTo>
                    <a:pt x="31" y="200"/>
                  </a:lnTo>
                  <a:lnTo>
                    <a:pt x="30" y="205"/>
                  </a:lnTo>
                  <a:lnTo>
                    <a:pt x="28" y="211"/>
                  </a:lnTo>
                  <a:lnTo>
                    <a:pt x="24" y="215"/>
                  </a:lnTo>
                  <a:lnTo>
                    <a:pt x="23" y="219"/>
                  </a:lnTo>
                  <a:lnTo>
                    <a:pt x="24" y="224"/>
                  </a:lnTo>
                  <a:lnTo>
                    <a:pt x="28" y="229"/>
                  </a:lnTo>
                  <a:lnTo>
                    <a:pt x="31" y="234"/>
                  </a:lnTo>
                  <a:lnTo>
                    <a:pt x="36" y="238"/>
                  </a:lnTo>
                  <a:lnTo>
                    <a:pt x="44" y="245"/>
                  </a:lnTo>
                  <a:lnTo>
                    <a:pt x="54" y="248"/>
                  </a:lnTo>
                  <a:lnTo>
                    <a:pt x="63" y="244"/>
                  </a:lnTo>
                  <a:lnTo>
                    <a:pt x="70" y="237"/>
                  </a:lnTo>
                  <a:lnTo>
                    <a:pt x="75" y="232"/>
                  </a:lnTo>
                  <a:lnTo>
                    <a:pt x="77" y="229"/>
                  </a:lnTo>
                  <a:lnTo>
                    <a:pt x="82" y="230"/>
                  </a:lnTo>
                  <a:lnTo>
                    <a:pt x="88" y="234"/>
                  </a:lnTo>
                  <a:lnTo>
                    <a:pt x="96" y="240"/>
                  </a:lnTo>
                  <a:lnTo>
                    <a:pt x="104" y="247"/>
                  </a:lnTo>
                  <a:lnTo>
                    <a:pt x="111" y="256"/>
                  </a:lnTo>
                  <a:lnTo>
                    <a:pt x="113" y="263"/>
                  </a:lnTo>
                  <a:lnTo>
                    <a:pt x="113" y="264"/>
                  </a:lnTo>
                  <a:lnTo>
                    <a:pt x="110" y="262"/>
                  </a:lnTo>
                  <a:lnTo>
                    <a:pt x="103" y="256"/>
                  </a:lnTo>
                  <a:lnTo>
                    <a:pt x="93" y="252"/>
                  </a:lnTo>
                  <a:lnTo>
                    <a:pt x="85" y="252"/>
                  </a:lnTo>
                  <a:lnTo>
                    <a:pt x="82" y="258"/>
                  </a:lnTo>
                  <a:lnTo>
                    <a:pt x="84" y="267"/>
                  </a:lnTo>
                  <a:close/>
                </a:path>
              </a:pathLst>
            </a:custGeom>
            <a:solidFill>
              <a:srgbClr val="00B050"/>
            </a:solidFill>
            <a:ln w="9525">
              <a:solidFill>
                <a:srgbClr val="FFFF00"/>
              </a:solidFill>
              <a:round/>
              <a:headEnd/>
              <a:tailEnd/>
            </a:ln>
          </p:spPr>
          <p:txBody>
            <a:bodyPr/>
            <a:lstStyle/>
            <a:p>
              <a:endParaRPr lang="ru-RU"/>
            </a:p>
          </p:txBody>
        </p:sp>
        <p:sp>
          <p:nvSpPr>
            <p:cNvPr id="18656" name="Freeform 1480"/>
            <p:cNvSpPr>
              <a:spLocks/>
            </p:cNvSpPr>
            <p:nvPr/>
          </p:nvSpPr>
          <p:spPr bwMode="auto">
            <a:xfrm>
              <a:off x="2866072" y="4129087"/>
              <a:ext cx="21908" cy="10478"/>
            </a:xfrm>
            <a:custGeom>
              <a:avLst/>
              <a:gdLst>
                <a:gd name="T0" fmla="*/ 2147483647 w 34"/>
                <a:gd name="T1" fmla="*/ 0 h 18"/>
                <a:gd name="T2" fmla="*/ 2147483647 w 34"/>
                <a:gd name="T3" fmla="*/ 2147483647 h 18"/>
                <a:gd name="T4" fmla="*/ 2147483647 w 34"/>
                <a:gd name="T5" fmla="*/ 2147483647 h 18"/>
                <a:gd name="T6" fmla="*/ 2147483647 w 34"/>
                <a:gd name="T7" fmla="*/ 2147483647 h 18"/>
                <a:gd name="T8" fmla="*/ 2147483647 w 34"/>
                <a:gd name="T9" fmla="*/ 2147483647 h 18"/>
                <a:gd name="T10" fmla="*/ 2147483647 w 34"/>
                <a:gd name="T11" fmla="*/ 2147483647 h 18"/>
                <a:gd name="T12" fmla="*/ 2147483647 w 34"/>
                <a:gd name="T13" fmla="*/ 2147483647 h 18"/>
                <a:gd name="T14" fmla="*/ 2147483647 w 34"/>
                <a:gd name="T15" fmla="*/ 2147483647 h 18"/>
                <a:gd name="T16" fmla="*/ 2147483647 w 34"/>
                <a:gd name="T17" fmla="*/ 2147483647 h 18"/>
                <a:gd name="T18" fmla="*/ 2147483647 w 34"/>
                <a:gd name="T19" fmla="*/ 2147483647 h 18"/>
                <a:gd name="T20" fmla="*/ 0 w 34"/>
                <a:gd name="T21" fmla="*/ 2147483647 h 18"/>
                <a:gd name="T22" fmla="*/ 0 w 34"/>
                <a:gd name="T23" fmla="*/ 2147483647 h 18"/>
                <a:gd name="T24" fmla="*/ 2147483647 w 34"/>
                <a:gd name="T25" fmla="*/ 2147483647 h 18"/>
                <a:gd name="T26" fmla="*/ 2147483647 w 34"/>
                <a:gd name="T27" fmla="*/ 2147483647 h 18"/>
                <a:gd name="T28" fmla="*/ 2147483647 w 34"/>
                <a:gd name="T29" fmla="*/ 2147483647 h 18"/>
                <a:gd name="T30" fmla="*/ 2147483647 w 34"/>
                <a:gd name="T31" fmla="*/ 2147483647 h 18"/>
                <a:gd name="T32" fmla="*/ 2147483647 w 34"/>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18"/>
                <a:gd name="T53" fmla="*/ 34 w 34"/>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18">
                  <a:moveTo>
                    <a:pt x="31" y="0"/>
                  </a:moveTo>
                  <a:lnTo>
                    <a:pt x="32" y="1"/>
                  </a:lnTo>
                  <a:lnTo>
                    <a:pt x="34" y="3"/>
                  </a:lnTo>
                  <a:lnTo>
                    <a:pt x="34" y="6"/>
                  </a:lnTo>
                  <a:lnTo>
                    <a:pt x="30" y="10"/>
                  </a:lnTo>
                  <a:lnTo>
                    <a:pt x="24" y="14"/>
                  </a:lnTo>
                  <a:lnTo>
                    <a:pt x="22" y="16"/>
                  </a:lnTo>
                  <a:lnTo>
                    <a:pt x="19" y="18"/>
                  </a:lnTo>
                  <a:lnTo>
                    <a:pt x="12" y="18"/>
                  </a:lnTo>
                  <a:lnTo>
                    <a:pt x="4" y="16"/>
                  </a:lnTo>
                  <a:lnTo>
                    <a:pt x="0" y="13"/>
                  </a:lnTo>
                  <a:lnTo>
                    <a:pt x="0" y="9"/>
                  </a:lnTo>
                  <a:lnTo>
                    <a:pt x="4" y="7"/>
                  </a:lnTo>
                  <a:lnTo>
                    <a:pt x="14" y="4"/>
                  </a:lnTo>
                  <a:lnTo>
                    <a:pt x="22" y="2"/>
                  </a:lnTo>
                  <a:lnTo>
                    <a:pt x="29" y="1"/>
                  </a:lnTo>
                  <a:lnTo>
                    <a:pt x="31" y="0"/>
                  </a:lnTo>
                  <a:close/>
                </a:path>
              </a:pathLst>
            </a:custGeom>
            <a:solidFill>
              <a:srgbClr val="00B050"/>
            </a:solidFill>
            <a:ln w="9525">
              <a:solidFill>
                <a:srgbClr val="FFFF00"/>
              </a:solidFill>
              <a:round/>
              <a:headEnd/>
              <a:tailEnd/>
            </a:ln>
          </p:spPr>
          <p:txBody>
            <a:bodyPr/>
            <a:lstStyle/>
            <a:p>
              <a:endParaRPr lang="ru-RU"/>
            </a:p>
          </p:txBody>
        </p:sp>
        <p:sp>
          <p:nvSpPr>
            <p:cNvPr id="18657" name="Freeform 1481"/>
            <p:cNvSpPr>
              <a:spLocks/>
            </p:cNvSpPr>
            <p:nvPr/>
          </p:nvSpPr>
          <p:spPr bwMode="auto">
            <a:xfrm>
              <a:off x="2854642" y="4101465"/>
              <a:ext cx="20003" cy="28575"/>
            </a:xfrm>
            <a:custGeom>
              <a:avLst/>
              <a:gdLst>
                <a:gd name="T0" fmla="*/ 2147483647 w 34"/>
                <a:gd name="T1" fmla="*/ 2147483647 h 46"/>
                <a:gd name="T2" fmla="*/ 2147483647 w 34"/>
                <a:gd name="T3" fmla="*/ 2147483647 h 46"/>
                <a:gd name="T4" fmla="*/ 2147483647 w 34"/>
                <a:gd name="T5" fmla="*/ 2147483647 h 46"/>
                <a:gd name="T6" fmla="*/ 2147483647 w 34"/>
                <a:gd name="T7" fmla="*/ 0 h 46"/>
                <a:gd name="T8" fmla="*/ 2147483647 w 34"/>
                <a:gd name="T9" fmla="*/ 0 h 46"/>
                <a:gd name="T10" fmla="*/ 2147483647 w 34"/>
                <a:gd name="T11" fmla="*/ 2147483647 h 46"/>
                <a:gd name="T12" fmla="*/ 0 w 34"/>
                <a:gd name="T13" fmla="*/ 2147483647 h 46"/>
                <a:gd name="T14" fmla="*/ 2147483647 w 34"/>
                <a:gd name="T15" fmla="*/ 2147483647 h 46"/>
                <a:gd name="T16" fmla="*/ 2147483647 w 34"/>
                <a:gd name="T17" fmla="*/ 2147483647 h 46"/>
                <a:gd name="T18" fmla="*/ 2147483647 w 34"/>
                <a:gd name="T19" fmla="*/ 2147483647 h 46"/>
                <a:gd name="T20" fmla="*/ 2147483647 w 34"/>
                <a:gd name="T21" fmla="*/ 2147483647 h 46"/>
                <a:gd name="T22" fmla="*/ 2147483647 w 34"/>
                <a:gd name="T23" fmla="*/ 2147483647 h 46"/>
                <a:gd name="T24" fmla="*/ 2147483647 w 34"/>
                <a:gd name="T25" fmla="*/ 2147483647 h 46"/>
                <a:gd name="T26" fmla="*/ 2147483647 w 34"/>
                <a:gd name="T27" fmla="*/ 2147483647 h 46"/>
                <a:gd name="T28" fmla="*/ 2147483647 w 34"/>
                <a:gd name="T29" fmla="*/ 2147483647 h 46"/>
                <a:gd name="T30" fmla="*/ 2147483647 w 34"/>
                <a:gd name="T31" fmla="*/ 2147483647 h 46"/>
                <a:gd name="T32" fmla="*/ 2147483647 w 34"/>
                <a:gd name="T33" fmla="*/ 2147483647 h 46"/>
                <a:gd name="T34" fmla="*/ 2147483647 w 34"/>
                <a:gd name="T35" fmla="*/ 2147483647 h 46"/>
                <a:gd name="T36" fmla="*/ 2147483647 w 34"/>
                <a:gd name="T37" fmla="*/ 2147483647 h 46"/>
                <a:gd name="T38" fmla="*/ 2147483647 w 34"/>
                <a:gd name="T39" fmla="*/ 2147483647 h 46"/>
                <a:gd name="T40" fmla="*/ 2147483647 w 34"/>
                <a:gd name="T41" fmla="*/ 2147483647 h 46"/>
                <a:gd name="T42" fmla="*/ 2147483647 w 34"/>
                <a:gd name="T43" fmla="*/ 2147483647 h 46"/>
                <a:gd name="T44" fmla="*/ 2147483647 w 34"/>
                <a:gd name="T45" fmla="*/ 2147483647 h 46"/>
                <a:gd name="T46" fmla="*/ 2147483647 w 34"/>
                <a:gd name="T47" fmla="*/ 2147483647 h 46"/>
                <a:gd name="T48" fmla="*/ 2147483647 w 34"/>
                <a:gd name="T49" fmla="*/ 2147483647 h 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46"/>
                <a:gd name="T77" fmla="*/ 34 w 34"/>
                <a:gd name="T78" fmla="*/ 46 h 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46">
                  <a:moveTo>
                    <a:pt x="22" y="14"/>
                  </a:moveTo>
                  <a:lnTo>
                    <a:pt x="20" y="10"/>
                  </a:lnTo>
                  <a:lnTo>
                    <a:pt x="14" y="5"/>
                  </a:lnTo>
                  <a:lnTo>
                    <a:pt x="7" y="0"/>
                  </a:lnTo>
                  <a:lnTo>
                    <a:pt x="3" y="0"/>
                  </a:lnTo>
                  <a:lnTo>
                    <a:pt x="1" y="5"/>
                  </a:lnTo>
                  <a:lnTo>
                    <a:pt x="0" y="10"/>
                  </a:lnTo>
                  <a:lnTo>
                    <a:pt x="1" y="15"/>
                  </a:lnTo>
                  <a:lnTo>
                    <a:pt x="1" y="20"/>
                  </a:lnTo>
                  <a:lnTo>
                    <a:pt x="3" y="27"/>
                  </a:lnTo>
                  <a:lnTo>
                    <a:pt x="4" y="36"/>
                  </a:lnTo>
                  <a:lnTo>
                    <a:pt x="7" y="43"/>
                  </a:lnTo>
                  <a:lnTo>
                    <a:pt x="11" y="46"/>
                  </a:lnTo>
                  <a:lnTo>
                    <a:pt x="16" y="46"/>
                  </a:lnTo>
                  <a:lnTo>
                    <a:pt x="21" y="44"/>
                  </a:lnTo>
                  <a:lnTo>
                    <a:pt x="26" y="42"/>
                  </a:lnTo>
                  <a:lnTo>
                    <a:pt x="29" y="38"/>
                  </a:lnTo>
                  <a:lnTo>
                    <a:pt x="31" y="33"/>
                  </a:lnTo>
                  <a:lnTo>
                    <a:pt x="34" y="30"/>
                  </a:lnTo>
                  <a:lnTo>
                    <a:pt x="34" y="27"/>
                  </a:lnTo>
                  <a:lnTo>
                    <a:pt x="30" y="22"/>
                  </a:lnTo>
                  <a:lnTo>
                    <a:pt x="26" y="17"/>
                  </a:lnTo>
                  <a:lnTo>
                    <a:pt x="23" y="15"/>
                  </a:lnTo>
                  <a:lnTo>
                    <a:pt x="22" y="14"/>
                  </a:lnTo>
                  <a:close/>
                </a:path>
              </a:pathLst>
            </a:custGeom>
            <a:solidFill>
              <a:srgbClr val="00B050"/>
            </a:solidFill>
            <a:ln w="9525">
              <a:solidFill>
                <a:srgbClr val="FFFF00"/>
              </a:solidFill>
              <a:round/>
              <a:headEnd/>
              <a:tailEnd/>
            </a:ln>
          </p:spPr>
          <p:txBody>
            <a:bodyPr/>
            <a:lstStyle/>
            <a:p>
              <a:endParaRPr lang="ru-RU"/>
            </a:p>
          </p:txBody>
        </p:sp>
        <p:sp>
          <p:nvSpPr>
            <p:cNvPr id="18658" name="Freeform 1482"/>
            <p:cNvSpPr>
              <a:spLocks/>
            </p:cNvSpPr>
            <p:nvPr/>
          </p:nvSpPr>
          <p:spPr bwMode="auto">
            <a:xfrm>
              <a:off x="2814638" y="4088130"/>
              <a:ext cx="36195" cy="40957"/>
            </a:xfrm>
            <a:custGeom>
              <a:avLst/>
              <a:gdLst>
                <a:gd name="T0" fmla="*/ 2147483647 w 58"/>
                <a:gd name="T1" fmla="*/ 2147483647 h 67"/>
                <a:gd name="T2" fmla="*/ 2147483647 w 58"/>
                <a:gd name="T3" fmla="*/ 2147483647 h 67"/>
                <a:gd name="T4" fmla="*/ 2147483647 w 58"/>
                <a:gd name="T5" fmla="*/ 2147483647 h 67"/>
                <a:gd name="T6" fmla="*/ 2147483647 w 58"/>
                <a:gd name="T7" fmla="*/ 2147483647 h 67"/>
                <a:gd name="T8" fmla="*/ 2147483647 w 58"/>
                <a:gd name="T9" fmla="*/ 2147483647 h 67"/>
                <a:gd name="T10" fmla="*/ 2147483647 w 58"/>
                <a:gd name="T11" fmla="*/ 2147483647 h 67"/>
                <a:gd name="T12" fmla="*/ 2147483647 w 58"/>
                <a:gd name="T13" fmla="*/ 2147483647 h 67"/>
                <a:gd name="T14" fmla="*/ 2147483647 w 58"/>
                <a:gd name="T15" fmla="*/ 2147483647 h 67"/>
                <a:gd name="T16" fmla="*/ 2147483647 w 58"/>
                <a:gd name="T17" fmla="*/ 2147483647 h 67"/>
                <a:gd name="T18" fmla="*/ 2147483647 w 58"/>
                <a:gd name="T19" fmla="*/ 2147483647 h 67"/>
                <a:gd name="T20" fmla="*/ 2147483647 w 58"/>
                <a:gd name="T21" fmla="*/ 2147483647 h 67"/>
                <a:gd name="T22" fmla="*/ 2147483647 w 58"/>
                <a:gd name="T23" fmla="*/ 2147483647 h 67"/>
                <a:gd name="T24" fmla="*/ 2147483647 w 58"/>
                <a:gd name="T25" fmla="*/ 2147483647 h 67"/>
                <a:gd name="T26" fmla="*/ 2147483647 w 58"/>
                <a:gd name="T27" fmla="*/ 2147483647 h 67"/>
                <a:gd name="T28" fmla="*/ 2147483647 w 58"/>
                <a:gd name="T29" fmla="*/ 2147483647 h 67"/>
                <a:gd name="T30" fmla="*/ 2147483647 w 58"/>
                <a:gd name="T31" fmla="*/ 2147483647 h 67"/>
                <a:gd name="T32" fmla="*/ 2147483647 w 58"/>
                <a:gd name="T33" fmla="*/ 2147483647 h 67"/>
                <a:gd name="T34" fmla="*/ 2147483647 w 58"/>
                <a:gd name="T35" fmla="*/ 2147483647 h 67"/>
                <a:gd name="T36" fmla="*/ 2147483647 w 58"/>
                <a:gd name="T37" fmla="*/ 2147483647 h 67"/>
                <a:gd name="T38" fmla="*/ 2147483647 w 58"/>
                <a:gd name="T39" fmla="*/ 2147483647 h 67"/>
                <a:gd name="T40" fmla="*/ 2147483647 w 58"/>
                <a:gd name="T41" fmla="*/ 2147483647 h 67"/>
                <a:gd name="T42" fmla="*/ 2147483647 w 58"/>
                <a:gd name="T43" fmla="*/ 2147483647 h 67"/>
                <a:gd name="T44" fmla="*/ 2147483647 w 58"/>
                <a:gd name="T45" fmla="*/ 2147483647 h 67"/>
                <a:gd name="T46" fmla="*/ 0 w 58"/>
                <a:gd name="T47" fmla="*/ 2147483647 h 67"/>
                <a:gd name="T48" fmla="*/ 2147483647 w 58"/>
                <a:gd name="T49" fmla="*/ 0 h 67"/>
                <a:gd name="T50" fmla="*/ 2147483647 w 58"/>
                <a:gd name="T51" fmla="*/ 0 h 67"/>
                <a:gd name="T52" fmla="*/ 2147483647 w 58"/>
                <a:gd name="T53" fmla="*/ 0 h 67"/>
                <a:gd name="T54" fmla="*/ 2147483647 w 58"/>
                <a:gd name="T55" fmla="*/ 2147483647 h 67"/>
                <a:gd name="T56" fmla="*/ 2147483647 w 58"/>
                <a:gd name="T57" fmla="*/ 2147483647 h 67"/>
                <a:gd name="T58" fmla="*/ 2147483647 w 58"/>
                <a:gd name="T59" fmla="*/ 2147483647 h 67"/>
                <a:gd name="T60" fmla="*/ 2147483647 w 58"/>
                <a:gd name="T61" fmla="*/ 2147483647 h 67"/>
                <a:gd name="T62" fmla="*/ 2147483647 w 58"/>
                <a:gd name="T63" fmla="*/ 2147483647 h 67"/>
                <a:gd name="T64" fmla="*/ 2147483647 w 58"/>
                <a:gd name="T65" fmla="*/ 2147483647 h 67"/>
                <a:gd name="T66" fmla="*/ 2147483647 w 58"/>
                <a:gd name="T67" fmla="*/ 2147483647 h 67"/>
                <a:gd name="T68" fmla="*/ 2147483647 w 58"/>
                <a:gd name="T69" fmla="*/ 2147483647 h 67"/>
                <a:gd name="T70" fmla="*/ 2147483647 w 58"/>
                <a:gd name="T71" fmla="*/ 2147483647 h 67"/>
                <a:gd name="T72" fmla="*/ 2147483647 w 58"/>
                <a:gd name="T73" fmla="*/ 2147483647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
                <a:gd name="T112" fmla="*/ 0 h 67"/>
                <a:gd name="T113" fmla="*/ 58 w 58"/>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 h="67">
                  <a:moveTo>
                    <a:pt x="53" y="34"/>
                  </a:moveTo>
                  <a:lnTo>
                    <a:pt x="54" y="37"/>
                  </a:lnTo>
                  <a:lnTo>
                    <a:pt x="57" y="44"/>
                  </a:lnTo>
                  <a:lnTo>
                    <a:pt x="58" y="53"/>
                  </a:lnTo>
                  <a:lnTo>
                    <a:pt x="57" y="60"/>
                  </a:lnTo>
                  <a:lnTo>
                    <a:pt x="54" y="64"/>
                  </a:lnTo>
                  <a:lnTo>
                    <a:pt x="52" y="66"/>
                  </a:lnTo>
                  <a:lnTo>
                    <a:pt x="48" y="67"/>
                  </a:lnTo>
                  <a:lnTo>
                    <a:pt x="44" y="65"/>
                  </a:lnTo>
                  <a:lnTo>
                    <a:pt x="39" y="62"/>
                  </a:lnTo>
                  <a:lnTo>
                    <a:pt x="35" y="60"/>
                  </a:lnTo>
                  <a:lnTo>
                    <a:pt x="32" y="58"/>
                  </a:lnTo>
                  <a:lnTo>
                    <a:pt x="29" y="53"/>
                  </a:lnTo>
                  <a:lnTo>
                    <a:pt x="24" y="50"/>
                  </a:lnTo>
                  <a:lnTo>
                    <a:pt x="17" y="49"/>
                  </a:lnTo>
                  <a:lnTo>
                    <a:pt x="12" y="47"/>
                  </a:lnTo>
                  <a:lnTo>
                    <a:pt x="8" y="42"/>
                  </a:lnTo>
                  <a:lnTo>
                    <a:pt x="9" y="37"/>
                  </a:lnTo>
                  <a:lnTo>
                    <a:pt x="13" y="37"/>
                  </a:lnTo>
                  <a:lnTo>
                    <a:pt x="15" y="36"/>
                  </a:lnTo>
                  <a:lnTo>
                    <a:pt x="13" y="30"/>
                  </a:lnTo>
                  <a:lnTo>
                    <a:pt x="7" y="20"/>
                  </a:lnTo>
                  <a:lnTo>
                    <a:pt x="2" y="11"/>
                  </a:lnTo>
                  <a:lnTo>
                    <a:pt x="0" y="4"/>
                  </a:lnTo>
                  <a:lnTo>
                    <a:pt x="4" y="0"/>
                  </a:lnTo>
                  <a:lnTo>
                    <a:pt x="9" y="0"/>
                  </a:lnTo>
                  <a:lnTo>
                    <a:pt x="14" y="0"/>
                  </a:lnTo>
                  <a:lnTo>
                    <a:pt x="19" y="2"/>
                  </a:lnTo>
                  <a:lnTo>
                    <a:pt x="23" y="8"/>
                  </a:lnTo>
                  <a:lnTo>
                    <a:pt x="28" y="13"/>
                  </a:lnTo>
                  <a:lnTo>
                    <a:pt x="34" y="15"/>
                  </a:lnTo>
                  <a:lnTo>
                    <a:pt x="38" y="16"/>
                  </a:lnTo>
                  <a:lnTo>
                    <a:pt x="40" y="19"/>
                  </a:lnTo>
                  <a:lnTo>
                    <a:pt x="43" y="24"/>
                  </a:lnTo>
                  <a:lnTo>
                    <a:pt x="47" y="29"/>
                  </a:lnTo>
                  <a:lnTo>
                    <a:pt x="51" y="32"/>
                  </a:lnTo>
                  <a:lnTo>
                    <a:pt x="53" y="34"/>
                  </a:lnTo>
                  <a:close/>
                </a:path>
              </a:pathLst>
            </a:custGeom>
            <a:solidFill>
              <a:srgbClr val="00B050"/>
            </a:solidFill>
            <a:ln w="9525">
              <a:solidFill>
                <a:srgbClr val="FFFF00"/>
              </a:solidFill>
              <a:round/>
              <a:headEnd/>
              <a:tailEnd/>
            </a:ln>
          </p:spPr>
          <p:txBody>
            <a:bodyPr/>
            <a:lstStyle/>
            <a:p>
              <a:endParaRPr lang="ru-RU"/>
            </a:p>
          </p:txBody>
        </p:sp>
        <p:sp>
          <p:nvSpPr>
            <p:cNvPr id="18659" name="Freeform 1483"/>
            <p:cNvSpPr>
              <a:spLocks/>
            </p:cNvSpPr>
            <p:nvPr/>
          </p:nvSpPr>
          <p:spPr bwMode="auto">
            <a:xfrm>
              <a:off x="2668905" y="4236720"/>
              <a:ext cx="161925" cy="140970"/>
            </a:xfrm>
            <a:custGeom>
              <a:avLst/>
              <a:gdLst>
                <a:gd name="T0" fmla="*/ 2147483647 w 249"/>
                <a:gd name="T1" fmla="*/ 2147483647 h 231"/>
                <a:gd name="T2" fmla="*/ 2147483647 w 249"/>
                <a:gd name="T3" fmla="*/ 2147483647 h 231"/>
                <a:gd name="T4" fmla="*/ 2147483647 w 249"/>
                <a:gd name="T5" fmla="*/ 2147483647 h 231"/>
                <a:gd name="T6" fmla="*/ 2147483647 w 249"/>
                <a:gd name="T7" fmla="*/ 2147483647 h 231"/>
                <a:gd name="T8" fmla="*/ 2147483647 w 249"/>
                <a:gd name="T9" fmla="*/ 2147483647 h 231"/>
                <a:gd name="T10" fmla="*/ 2147483647 w 249"/>
                <a:gd name="T11" fmla="*/ 2147483647 h 231"/>
                <a:gd name="T12" fmla="*/ 2147483647 w 249"/>
                <a:gd name="T13" fmla="*/ 2147483647 h 231"/>
                <a:gd name="T14" fmla="*/ 2147483647 w 249"/>
                <a:gd name="T15" fmla="*/ 2147483647 h 231"/>
                <a:gd name="T16" fmla="*/ 2147483647 w 249"/>
                <a:gd name="T17" fmla="*/ 2147483647 h 231"/>
                <a:gd name="T18" fmla="*/ 2147483647 w 249"/>
                <a:gd name="T19" fmla="*/ 2147483647 h 231"/>
                <a:gd name="T20" fmla="*/ 2147483647 w 249"/>
                <a:gd name="T21" fmla="*/ 2147483647 h 231"/>
                <a:gd name="T22" fmla="*/ 2147483647 w 249"/>
                <a:gd name="T23" fmla="*/ 2147483647 h 231"/>
                <a:gd name="T24" fmla="*/ 2147483647 w 249"/>
                <a:gd name="T25" fmla="*/ 2147483647 h 231"/>
                <a:gd name="T26" fmla="*/ 2147483647 w 249"/>
                <a:gd name="T27" fmla="*/ 2147483647 h 231"/>
                <a:gd name="T28" fmla="*/ 2147483647 w 249"/>
                <a:gd name="T29" fmla="*/ 2147483647 h 231"/>
                <a:gd name="T30" fmla="*/ 2147483647 w 249"/>
                <a:gd name="T31" fmla="*/ 2147483647 h 231"/>
                <a:gd name="T32" fmla="*/ 2147483647 w 249"/>
                <a:gd name="T33" fmla="*/ 2147483647 h 231"/>
                <a:gd name="T34" fmla="*/ 2147483647 w 249"/>
                <a:gd name="T35" fmla="*/ 2147483647 h 231"/>
                <a:gd name="T36" fmla="*/ 2147483647 w 249"/>
                <a:gd name="T37" fmla="*/ 2147483647 h 231"/>
                <a:gd name="T38" fmla="*/ 2147483647 w 249"/>
                <a:gd name="T39" fmla="*/ 2147483647 h 231"/>
                <a:gd name="T40" fmla="*/ 2147483647 w 249"/>
                <a:gd name="T41" fmla="*/ 2147483647 h 231"/>
                <a:gd name="T42" fmla="*/ 2147483647 w 249"/>
                <a:gd name="T43" fmla="*/ 2147483647 h 231"/>
                <a:gd name="T44" fmla="*/ 2147483647 w 249"/>
                <a:gd name="T45" fmla="*/ 2147483647 h 231"/>
                <a:gd name="T46" fmla="*/ 2147483647 w 249"/>
                <a:gd name="T47" fmla="*/ 2147483647 h 231"/>
                <a:gd name="T48" fmla="*/ 2147483647 w 249"/>
                <a:gd name="T49" fmla="*/ 2147483647 h 231"/>
                <a:gd name="T50" fmla="*/ 2147483647 w 249"/>
                <a:gd name="T51" fmla="*/ 2147483647 h 231"/>
                <a:gd name="T52" fmla="*/ 2147483647 w 249"/>
                <a:gd name="T53" fmla="*/ 2147483647 h 231"/>
                <a:gd name="T54" fmla="*/ 2147483647 w 249"/>
                <a:gd name="T55" fmla="*/ 2147483647 h 231"/>
                <a:gd name="T56" fmla="*/ 2147483647 w 249"/>
                <a:gd name="T57" fmla="*/ 2147483647 h 231"/>
                <a:gd name="T58" fmla="*/ 2147483647 w 249"/>
                <a:gd name="T59" fmla="*/ 2147483647 h 231"/>
                <a:gd name="T60" fmla="*/ 2147483647 w 249"/>
                <a:gd name="T61" fmla="*/ 2147483647 h 231"/>
                <a:gd name="T62" fmla="*/ 2147483647 w 249"/>
                <a:gd name="T63" fmla="*/ 2147483647 h 231"/>
                <a:gd name="T64" fmla="*/ 2147483647 w 249"/>
                <a:gd name="T65" fmla="*/ 2147483647 h 231"/>
                <a:gd name="T66" fmla="*/ 2147483647 w 249"/>
                <a:gd name="T67" fmla="*/ 2147483647 h 231"/>
                <a:gd name="T68" fmla="*/ 2147483647 w 249"/>
                <a:gd name="T69" fmla="*/ 2147483647 h 231"/>
                <a:gd name="T70" fmla="*/ 2147483647 w 249"/>
                <a:gd name="T71" fmla="*/ 2147483647 h 231"/>
                <a:gd name="T72" fmla="*/ 2147483647 w 249"/>
                <a:gd name="T73" fmla="*/ 2147483647 h 231"/>
                <a:gd name="T74" fmla="*/ 2147483647 w 249"/>
                <a:gd name="T75" fmla="*/ 2147483647 h 231"/>
                <a:gd name="T76" fmla="*/ 2147483647 w 249"/>
                <a:gd name="T77" fmla="*/ 2147483647 h 231"/>
                <a:gd name="T78" fmla="*/ 2147483647 w 249"/>
                <a:gd name="T79" fmla="*/ 2147483647 h 231"/>
                <a:gd name="T80" fmla="*/ 2147483647 w 249"/>
                <a:gd name="T81" fmla="*/ 2147483647 h 231"/>
                <a:gd name="T82" fmla="*/ 2147483647 w 249"/>
                <a:gd name="T83" fmla="*/ 2147483647 h 231"/>
                <a:gd name="T84" fmla="*/ 2147483647 w 249"/>
                <a:gd name="T85" fmla="*/ 2147483647 h 231"/>
                <a:gd name="T86" fmla="*/ 2147483647 w 249"/>
                <a:gd name="T87" fmla="*/ 2147483647 h 231"/>
                <a:gd name="T88" fmla="*/ 2147483647 w 249"/>
                <a:gd name="T89" fmla="*/ 2147483647 h 231"/>
                <a:gd name="T90" fmla="*/ 2147483647 w 249"/>
                <a:gd name="T91" fmla="*/ 2147483647 h 231"/>
                <a:gd name="T92" fmla="*/ 2147483647 w 249"/>
                <a:gd name="T93" fmla="*/ 2147483647 h 231"/>
                <a:gd name="T94" fmla="*/ 2147483647 w 249"/>
                <a:gd name="T95" fmla="*/ 2147483647 h 231"/>
                <a:gd name="T96" fmla="*/ 2147483647 w 249"/>
                <a:gd name="T97" fmla="*/ 2147483647 h 2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9"/>
                <a:gd name="T148" fmla="*/ 0 h 231"/>
                <a:gd name="T149" fmla="*/ 249 w 249"/>
                <a:gd name="T150" fmla="*/ 231 h 23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9" h="231">
                  <a:moveTo>
                    <a:pt x="239" y="162"/>
                  </a:moveTo>
                  <a:lnTo>
                    <a:pt x="241" y="164"/>
                  </a:lnTo>
                  <a:lnTo>
                    <a:pt x="246" y="168"/>
                  </a:lnTo>
                  <a:lnTo>
                    <a:pt x="249" y="175"/>
                  </a:lnTo>
                  <a:lnTo>
                    <a:pt x="248" y="182"/>
                  </a:lnTo>
                  <a:lnTo>
                    <a:pt x="244" y="187"/>
                  </a:lnTo>
                  <a:lnTo>
                    <a:pt x="239" y="188"/>
                  </a:lnTo>
                  <a:lnTo>
                    <a:pt x="236" y="187"/>
                  </a:lnTo>
                  <a:lnTo>
                    <a:pt x="232" y="187"/>
                  </a:lnTo>
                  <a:lnTo>
                    <a:pt x="229" y="187"/>
                  </a:lnTo>
                  <a:lnTo>
                    <a:pt x="226" y="187"/>
                  </a:lnTo>
                  <a:lnTo>
                    <a:pt x="226" y="189"/>
                  </a:lnTo>
                  <a:lnTo>
                    <a:pt x="228" y="195"/>
                  </a:lnTo>
                  <a:lnTo>
                    <a:pt x="230" y="204"/>
                  </a:lnTo>
                  <a:lnTo>
                    <a:pt x="232" y="213"/>
                  </a:lnTo>
                  <a:lnTo>
                    <a:pt x="231" y="220"/>
                  </a:lnTo>
                  <a:lnTo>
                    <a:pt x="224" y="225"/>
                  </a:lnTo>
                  <a:lnTo>
                    <a:pt x="216" y="227"/>
                  </a:lnTo>
                  <a:lnTo>
                    <a:pt x="211" y="230"/>
                  </a:lnTo>
                  <a:lnTo>
                    <a:pt x="205" y="231"/>
                  </a:lnTo>
                  <a:lnTo>
                    <a:pt x="195" y="225"/>
                  </a:lnTo>
                  <a:lnTo>
                    <a:pt x="190" y="220"/>
                  </a:lnTo>
                  <a:lnTo>
                    <a:pt x="184" y="215"/>
                  </a:lnTo>
                  <a:lnTo>
                    <a:pt x="178" y="210"/>
                  </a:lnTo>
                  <a:lnTo>
                    <a:pt x="173" y="205"/>
                  </a:lnTo>
                  <a:lnTo>
                    <a:pt x="170" y="202"/>
                  </a:lnTo>
                  <a:lnTo>
                    <a:pt x="165" y="198"/>
                  </a:lnTo>
                  <a:lnTo>
                    <a:pt x="163" y="196"/>
                  </a:lnTo>
                  <a:lnTo>
                    <a:pt x="161" y="195"/>
                  </a:lnTo>
                  <a:lnTo>
                    <a:pt x="158" y="194"/>
                  </a:lnTo>
                  <a:lnTo>
                    <a:pt x="157" y="194"/>
                  </a:lnTo>
                  <a:lnTo>
                    <a:pt x="154" y="196"/>
                  </a:lnTo>
                  <a:lnTo>
                    <a:pt x="146" y="202"/>
                  </a:lnTo>
                  <a:lnTo>
                    <a:pt x="140" y="206"/>
                  </a:lnTo>
                  <a:lnTo>
                    <a:pt x="132" y="210"/>
                  </a:lnTo>
                  <a:lnTo>
                    <a:pt x="123" y="213"/>
                  </a:lnTo>
                  <a:lnTo>
                    <a:pt x="114" y="216"/>
                  </a:lnTo>
                  <a:lnTo>
                    <a:pt x="104" y="219"/>
                  </a:lnTo>
                  <a:lnTo>
                    <a:pt x="95" y="220"/>
                  </a:lnTo>
                  <a:lnTo>
                    <a:pt x="89" y="221"/>
                  </a:lnTo>
                  <a:lnTo>
                    <a:pt x="85" y="223"/>
                  </a:lnTo>
                  <a:lnTo>
                    <a:pt x="81" y="223"/>
                  </a:lnTo>
                  <a:lnTo>
                    <a:pt x="78" y="223"/>
                  </a:lnTo>
                  <a:lnTo>
                    <a:pt x="73" y="221"/>
                  </a:lnTo>
                  <a:lnTo>
                    <a:pt x="67" y="219"/>
                  </a:lnTo>
                  <a:lnTo>
                    <a:pt x="62" y="218"/>
                  </a:lnTo>
                  <a:lnTo>
                    <a:pt x="57" y="216"/>
                  </a:lnTo>
                  <a:lnTo>
                    <a:pt x="52" y="215"/>
                  </a:lnTo>
                  <a:lnTo>
                    <a:pt x="49" y="215"/>
                  </a:lnTo>
                  <a:lnTo>
                    <a:pt x="46" y="213"/>
                  </a:lnTo>
                  <a:lnTo>
                    <a:pt x="44" y="210"/>
                  </a:lnTo>
                  <a:lnTo>
                    <a:pt x="44" y="204"/>
                  </a:lnTo>
                  <a:lnTo>
                    <a:pt x="43" y="197"/>
                  </a:lnTo>
                  <a:lnTo>
                    <a:pt x="40" y="188"/>
                  </a:lnTo>
                  <a:lnTo>
                    <a:pt x="33" y="180"/>
                  </a:lnTo>
                  <a:lnTo>
                    <a:pt x="25" y="173"/>
                  </a:lnTo>
                  <a:lnTo>
                    <a:pt x="16" y="167"/>
                  </a:lnTo>
                  <a:lnTo>
                    <a:pt x="9" y="164"/>
                  </a:lnTo>
                  <a:lnTo>
                    <a:pt x="3" y="162"/>
                  </a:lnTo>
                  <a:lnTo>
                    <a:pt x="1" y="157"/>
                  </a:lnTo>
                  <a:lnTo>
                    <a:pt x="0" y="151"/>
                  </a:lnTo>
                  <a:lnTo>
                    <a:pt x="0" y="143"/>
                  </a:lnTo>
                  <a:lnTo>
                    <a:pt x="0" y="136"/>
                  </a:lnTo>
                  <a:lnTo>
                    <a:pt x="1" y="130"/>
                  </a:lnTo>
                  <a:lnTo>
                    <a:pt x="5" y="129"/>
                  </a:lnTo>
                  <a:lnTo>
                    <a:pt x="12" y="129"/>
                  </a:lnTo>
                  <a:lnTo>
                    <a:pt x="20" y="128"/>
                  </a:lnTo>
                  <a:lnTo>
                    <a:pt x="27" y="129"/>
                  </a:lnTo>
                  <a:lnTo>
                    <a:pt x="36" y="132"/>
                  </a:lnTo>
                  <a:lnTo>
                    <a:pt x="42" y="135"/>
                  </a:lnTo>
                  <a:lnTo>
                    <a:pt x="49" y="138"/>
                  </a:lnTo>
                  <a:lnTo>
                    <a:pt x="57" y="142"/>
                  </a:lnTo>
                  <a:lnTo>
                    <a:pt x="65" y="147"/>
                  </a:lnTo>
                  <a:lnTo>
                    <a:pt x="72" y="149"/>
                  </a:lnTo>
                  <a:lnTo>
                    <a:pt x="79" y="151"/>
                  </a:lnTo>
                  <a:lnTo>
                    <a:pt x="82" y="151"/>
                  </a:lnTo>
                  <a:lnTo>
                    <a:pt x="85" y="149"/>
                  </a:lnTo>
                  <a:lnTo>
                    <a:pt x="86" y="141"/>
                  </a:lnTo>
                  <a:lnTo>
                    <a:pt x="86" y="133"/>
                  </a:lnTo>
                  <a:lnTo>
                    <a:pt x="81" y="126"/>
                  </a:lnTo>
                  <a:lnTo>
                    <a:pt x="69" y="121"/>
                  </a:lnTo>
                  <a:lnTo>
                    <a:pt x="56" y="118"/>
                  </a:lnTo>
                  <a:lnTo>
                    <a:pt x="50" y="117"/>
                  </a:lnTo>
                  <a:lnTo>
                    <a:pt x="44" y="117"/>
                  </a:lnTo>
                  <a:lnTo>
                    <a:pt x="35" y="115"/>
                  </a:lnTo>
                  <a:lnTo>
                    <a:pt x="24" y="115"/>
                  </a:lnTo>
                  <a:lnTo>
                    <a:pt x="17" y="115"/>
                  </a:lnTo>
                  <a:lnTo>
                    <a:pt x="12" y="114"/>
                  </a:lnTo>
                  <a:lnTo>
                    <a:pt x="8" y="111"/>
                  </a:lnTo>
                  <a:lnTo>
                    <a:pt x="3" y="104"/>
                  </a:lnTo>
                  <a:lnTo>
                    <a:pt x="2" y="96"/>
                  </a:lnTo>
                  <a:lnTo>
                    <a:pt x="2" y="90"/>
                  </a:lnTo>
                  <a:lnTo>
                    <a:pt x="4" y="86"/>
                  </a:lnTo>
                  <a:lnTo>
                    <a:pt x="11" y="84"/>
                  </a:lnTo>
                  <a:lnTo>
                    <a:pt x="20" y="86"/>
                  </a:lnTo>
                  <a:lnTo>
                    <a:pt x="28" y="84"/>
                  </a:lnTo>
                  <a:lnTo>
                    <a:pt x="29" y="79"/>
                  </a:lnTo>
                  <a:lnTo>
                    <a:pt x="26" y="73"/>
                  </a:lnTo>
                  <a:lnTo>
                    <a:pt x="23" y="71"/>
                  </a:lnTo>
                  <a:lnTo>
                    <a:pt x="19" y="68"/>
                  </a:lnTo>
                  <a:lnTo>
                    <a:pt x="13" y="62"/>
                  </a:lnTo>
                  <a:lnTo>
                    <a:pt x="8" y="54"/>
                  </a:lnTo>
                  <a:lnTo>
                    <a:pt x="3" y="49"/>
                  </a:lnTo>
                  <a:lnTo>
                    <a:pt x="3" y="44"/>
                  </a:lnTo>
                  <a:lnTo>
                    <a:pt x="8" y="39"/>
                  </a:lnTo>
                  <a:lnTo>
                    <a:pt x="14" y="37"/>
                  </a:lnTo>
                  <a:lnTo>
                    <a:pt x="19" y="35"/>
                  </a:lnTo>
                  <a:lnTo>
                    <a:pt x="21" y="33"/>
                  </a:lnTo>
                  <a:lnTo>
                    <a:pt x="24" y="27"/>
                  </a:lnTo>
                  <a:lnTo>
                    <a:pt x="25" y="21"/>
                  </a:lnTo>
                  <a:lnTo>
                    <a:pt x="25" y="18"/>
                  </a:lnTo>
                  <a:lnTo>
                    <a:pt x="28" y="15"/>
                  </a:lnTo>
                  <a:lnTo>
                    <a:pt x="33" y="14"/>
                  </a:lnTo>
                  <a:lnTo>
                    <a:pt x="40" y="13"/>
                  </a:lnTo>
                  <a:lnTo>
                    <a:pt x="46" y="9"/>
                  </a:lnTo>
                  <a:lnTo>
                    <a:pt x="51" y="7"/>
                  </a:lnTo>
                  <a:lnTo>
                    <a:pt x="61" y="5"/>
                  </a:lnTo>
                  <a:lnTo>
                    <a:pt x="72" y="3"/>
                  </a:lnTo>
                  <a:lnTo>
                    <a:pt x="81" y="0"/>
                  </a:lnTo>
                  <a:lnTo>
                    <a:pt x="88" y="3"/>
                  </a:lnTo>
                  <a:lnTo>
                    <a:pt x="88" y="9"/>
                  </a:lnTo>
                  <a:lnTo>
                    <a:pt x="85" y="18"/>
                  </a:lnTo>
                  <a:lnTo>
                    <a:pt x="81" y="23"/>
                  </a:lnTo>
                  <a:lnTo>
                    <a:pt x="82" y="27"/>
                  </a:lnTo>
                  <a:lnTo>
                    <a:pt x="88" y="26"/>
                  </a:lnTo>
                  <a:lnTo>
                    <a:pt x="95" y="23"/>
                  </a:lnTo>
                  <a:lnTo>
                    <a:pt x="100" y="24"/>
                  </a:lnTo>
                  <a:lnTo>
                    <a:pt x="102" y="27"/>
                  </a:lnTo>
                  <a:lnTo>
                    <a:pt x="104" y="34"/>
                  </a:lnTo>
                  <a:lnTo>
                    <a:pt x="110" y="41"/>
                  </a:lnTo>
                  <a:lnTo>
                    <a:pt x="117" y="46"/>
                  </a:lnTo>
                  <a:lnTo>
                    <a:pt x="124" y="47"/>
                  </a:lnTo>
                  <a:lnTo>
                    <a:pt x="127" y="45"/>
                  </a:lnTo>
                  <a:lnTo>
                    <a:pt x="127" y="38"/>
                  </a:lnTo>
                  <a:lnTo>
                    <a:pt x="126" y="31"/>
                  </a:lnTo>
                  <a:lnTo>
                    <a:pt x="125" y="27"/>
                  </a:lnTo>
                  <a:lnTo>
                    <a:pt x="129" y="27"/>
                  </a:lnTo>
                  <a:lnTo>
                    <a:pt x="134" y="33"/>
                  </a:lnTo>
                  <a:lnTo>
                    <a:pt x="140" y="39"/>
                  </a:lnTo>
                  <a:lnTo>
                    <a:pt x="145" y="47"/>
                  </a:lnTo>
                  <a:lnTo>
                    <a:pt x="146" y="58"/>
                  </a:lnTo>
                  <a:lnTo>
                    <a:pt x="147" y="69"/>
                  </a:lnTo>
                  <a:lnTo>
                    <a:pt x="148" y="80"/>
                  </a:lnTo>
                  <a:lnTo>
                    <a:pt x="152" y="83"/>
                  </a:lnTo>
                  <a:lnTo>
                    <a:pt x="155" y="75"/>
                  </a:lnTo>
                  <a:lnTo>
                    <a:pt x="158" y="64"/>
                  </a:lnTo>
                  <a:lnTo>
                    <a:pt x="161" y="57"/>
                  </a:lnTo>
                  <a:lnTo>
                    <a:pt x="162" y="51"/>
                  </a:lnTo>
                  <a:lnTo>
                    <a:pt x="160" y="46"/>
                  </a:lnTo>
                  <a:lnTo>
                    <a:pt x="157" y="39"/>
                  </a:lnTo>
                  <a:lnTo>
                    <a:pt x="156" y="33"/>
                  </a:lnTo>
                  <a:lnTo>
                    <a:pt x="157" y="27"/>
                  </a:lnTo>
                  <a:lnTo>
                    <a:pt x="160" y="22"/>
                  </a:lnTo>
                  <a:lnTo>
                    <a:pt x="164" y="20"/>
                  </a:lnTo>
                  <a:lnTo>
                    <a:pt x="169" y="21"/>
                  </a:lnTo>
                  <a:lnTo>
                    <a:pt x="173" y="23"/>
                  </a:lnTo>
                  <a:lnTo>
                    <a:pt x="179" y="26"/>
                  </a:lnTo>
                  <a:lnTo>
                    <a:pt x="181" y="24"/>
                  </a:lnTo>
                  <a:lnTo>
                    <a:pt x="183" y="22"/>
                  </a:lnTo>
                  <a:lnTo>
                    <a:pt x="181" y="19"/>
                  </a:lnTo>
                  <a:lnTo>
                    <a:pt x="181" y="18"/>
                  </a:lnTo>
                  <a:lnTo>
                    <a:pt x="179" y="15"/>
                  </a:lnTo>
                  <a:lnTo>
                    <a:pt x="175" y="11"/>
                  </a:lnTo>
                  <a:lnTo>
                    <a:pt x="172" y="7"/>
                  </a:lnTo>
                  <a:lnTo>
                    <a:pt x="179" y="5"/>
                  </a:lnTo>
                  <a:lnTo>
                    <a:pt x="185" y="5"/>
                  </a:lnTo>
                  <a:lnTo>
                    <a:pt x="192" y="5"/>
                  </a:lnTo>
                  <a:lnTo>
                    <a:pt x="198" y="5"/>
                  </a:lnTo>
                  <a:lnTo>
                    <a:pt x="203" y="6"/>
                  </a:lnTo>
                  <a:lnTo>
                    <a:pt x="208" y="8"/>
                  </a:lnTo>
                  <a:lnTo>
                    <a:pt x="211" y="11"/>
                  </a:lnTo>
                  <a:lnTo>
                    <a:pt x="213" y="15"/>
                  </a:lnTo>
                  <a:lnTo>
                    <a:pt x="211" y="21"/>
                  </a:lnTo>
                  <a:lnTo>
                    <a:pt x="207" y="31"/>
                  </a:lnTo>
                  <a:lnTo>
                    <a:pt x="203" y="37"/>
                  </a:lnTo>
                  <a:lnTo>
                    <a:pt x="199" y="39"/>
                  </a:lnTo>
                  <a:lnTo>
                    <a:pt x="195" y="42"/>
                  </a:lnTo>
                  <a:lnTo>
                    <a:pt x="192" y="45"/>
                  </a:lnTo>
                  <a:lnTo>
                    <a:pt x="193" y="52"/>
                  </a:lnTo>
                  <a:lnTo>
                    <a:pt x="195" y="60"/>
                  </a:lnTo>
                  <a:lnTo>
                    <a:pt x="196" y="69"/>
                  </a:lnTo>
                  <a:lnTo>
                    <a:pt x="198" y="79"/>
                  </a:lnTo>
                  <a:lnTo>
                    <a:pt x="199" y="89"/>
                  </a:lnTo>
                  <a:lnTo>
                    <a:pt x="201" y="98"/>
                  </a:lnTo>
                  <a:lnTo>
                    <a:pt x="201" y="105"/>
                  </a:lnTo>
                  <a:lnTo>
                    <a:pt x="200" y="110"/>
                  </a:lnTo>
                  <a:lnTo>
                    <a:pt x="199" y="112"/>
                  </a:lnTo>
                  <a:lnTo>
                    <a:pt x="198" y="115"/>
                  </a:lnTo>
                  <a:lnTo>
                    <a:pt x="198" y="122"/>
                  </a:lnTo>
                  <a:lnTo>
                    <a:pt x="201" y="130"/>
                  </a:lnTo>
                  <a:lnTo>
                    <a:pt x="205" y="136"/>
                  </a:lnTo>
                  <a:lnTo>
                    <a:pt x="209" y="141"/>
                  </a:lnTo>
                  <a:lnTo>
                    <a:pt x="216" y="147"/>
                  </a:lnTo>
                  <a:lnTo>
                    <a:pt x="224" y="153"/>
                  </a:lnTo>
                  <a:lnTo>
                    <a:pt x="231" y="158"/>
                  </a:lnTo>
                  <a:lnTo>
                    <a:pt x="237" y="160"/>
                  </a:lnTo>
                  <a:lnTo>
                    <a:pt x="239" y="162"/>
                  </a:lnTo>
                  <a:close/>
                </a:path>
              </a:pathLst>
            </a:custGeom>
            <a:solidFill>
              <a:srgbClr val="00B050"/>
            </a:solidFill>
            <a:ln w="9525">
              <a:solidFill>
                <a:srgbClr val="FFFF00"/>
              </a:solidFill>
              <a:round/>
              <a:headEnd/>
              <a:tailEnd/>
            </a:ln>
          </p:spPr>
          <p:txBody>
            <a:bodyPr/>
            <a:lstStyle/>
            <a:p>
              <a:endParaRPr lang="ru-RU"/>
            </a:p>
          </p:txBody>
        </p:sp>
        <p:sp>
          <p:nvSpPr>
            <p:cNvPr id="18660" name="Freeform 1485"/>
            <p:cNvSpPr>
              <a:spLocks/>
            </p:cNvSpPr>
            <p:nvPr/>
          </p:nvSpPr>
          <p:spPr bwMode="auto">
            <a:xfrm>
              <a:off x="3286125" y="5517832"/>
              <a:ext cx="21907" cy="11430"/>
            </a:xfrm>
            <a:custGeom>
              <a:avLst/>
              <a:gdLst>
                <a:gd name="T0" fmla="*/ 2147483647 w 23"/>
                <a:gd name="T1" fmla="*/ 0 h 18"/>
                <a:gd name="T2" fmla="*/ 2147483647 w 23"/>
                <a:gd name="T3" fmla="*/ 2147483647 h 18"/>
                <a:gd name="T4" fmla="*/ 2147483647 w 23"/>
                <a:gd name="T5" fmla="*/ 2147483647 h 18"/>
                <a:gd name="T6" fmla="*/ 0 w 23"/>
                <a:gd name="T7" fmla="*/ 2147483647 h 18"/>
                <a:gd name="T8" fmla="*/ 2147483647 w 23"/>
                <a:gd name="T9" fmla="*/ 0 h 18"/>
                <a:gd name="T10" fmla="*/ 0 60000 65536"/>
                <a:gd name="T11" fmla="*/ 0 60000 65536"/>
                <a:gd name="T12" fmla="*/ 0 60000 65536"/>
                <a:gd name="T13" fmla="*/ 0 60000 65536"/>
                <a:gd name="T14" fmla="*/ 0 60000 65536"/>
                <a:gd name="T15" fmla="*/ 0 w 23"/>
                <a:gd name="T16" fmla="*/ 0 h 18"/>
                <a:gd name="T17" fmla="*/ 23 w 23"/>
                <a:gd name="T18" fmla="*/ 18 h 18"/>
              </a:gdLst>
              <a:ahLst/>
              <a:cxnLst>
                <a:cxn ang="T10">
                  <a:pos x="T0" y="T1"/>
                </a:cxn>
                <a:cxn ang="T11">
                  <a:pos x="T2" y="T3"/>
                </a:cxn>
                <a:cxn ang="T12">
                  <a:pos x="T4" y="T5"/>
                </a:cxn>
                <a:cxn ang="T13">
                  <a:pos x="T6" y="T7"/>
                </a:cxn>
                <a:cxn ang="T14">
                  <a:pos x="T8" y="T9"/>
                </a:cxn>
              </a:cxnLst>
              <a:rect l="T15" t="T16" r="T17" b="T18"/>
              <a:pathLst>
                <a:path w="23" h="18">
                  <a:moveTo>
                    <a:pt x="2" y="0"/>
                  </a:moveTo>
                  <a:lnTo>
                    <a:pt x="23" y="1"/>
                  </a:lnTo>
                  <a:lnTo>
                    <a:pt x="21" y="18"/>
                  </a:lnTo>
                  <a:lnTo>
                    <a:pt x="0" y="13"/>
                  </a:lnTo>
                  <a:lnTo>
                    <a:pt x="2" y="0"/>
                  </a:lnTo>
                  <a:close/>
                </a:path>
              </a:pathLst>
            </a:custGeom>
            <a:solidFill>
              <a:srgbClr val="00B050"/>
            </a:solidFill>
            <a:ln w="6350">
              <a:solidFill>
                <a:srgbClr val="FFFF00"/>
              </a:solidFill>
              <a:round/>
              <a:headEnd/>
              <a:tailEnd/>
            </a:ln>
          </p:spPr>
          <p:txBody>
            <a:bodyPr/>
            <a:lstStyle/>
            <a:p>
              <a:endParaRPr lang="ru-RU"/>
            </a:p>
          </p:txBody>
        </p:sp>
        <p:sp>
          <p:nvSpPr>
            <p:cNvPr id="18661" name="Freeform 1490"/>
            <p:cNvSpPr>
              <a:spLocks/>
            </p:cNvSpPr>
            <p:nvPr/>
          </p:nvSpPr>
          <p:spPr bwMode="auto">
            <a:xfrm>
              <a:off x="3911917" y="4453889"/>
              <a:ext cx="79057" cy="30479"/>
            </a:xfrm>
            <a:custGeom>
              <a:avLst/>
              <a:gdLst>
                <a:gd name="T0" fmla="*/ 2147483647 w 114"/>
                <a:gd name="T1" fmla="*/ 0 h 54"/>
                <a:gd name="T2" fmla="*/ 2147483647 w 114"/>
                <a:gd name="T3" fmla="*/ 2147483647 h 54"/>
                <a:gd name="T4" fmla="*/ 2147483647 w 114"/>
                <a:gd name="T5" fmla="*/ 2147483647 h 54"/>
                <a:gd name="T6" fmla="*/ 2147483647 w 114"/>
                <a:gd name="T7" fmla="*/ 0 h 54"/>
                <a:gd name="T8" fmla="*/ 2147483647 w 114"/>
                <a:gd name="T9" fmla="*/ 2147483647 h 54"/>
                <a:gd name="T10" fmla="*/ 2147483647 w 114"/>
                <a:gd name="T11" fmla="*/ 2147483647 h 54"/>
                <a:gd name="T12" fmla="*/ 2147483647 w 114"/>
                <a:gd name="T13" fmla="*/ 2147483647 h 54"/>
                <a:gd name="T14" fmla="*/ 2147483647 w 114"/>
                <a:gd name="T15" fmla="*/ 2147483647 h 54"/>
                <a:gd name="T16" fmla="*/ 2147483647 w 114"/>
                <a:gd name="T17" fmla="*/ 2147483647 h 54"/>
                <a:gd name="T18" fmla="*/ 2147483647 w 114"/>
                <a:gd name="T19" fmla="*/ 2147483647 h 54"/>
                <a:gd name="T20" fmla="*/ 2147483647 w 114"/>
                <a:gd name="T21" fmla="*/ 2147483647 h 54"/>
                <a:gd name="T22" fmla="*/ 0 w 114"/>
                <a:gd name="T23" fmla="*/ 2147483647 h 54"/>
                <a:gd name="T24" fmla="*/ 2147483647 w 114"/>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54"/>
                <a:gd name="T41" fmla="*/ 114 w 114"/>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54">
                  <a:moveTo>
                    <a:pt x="14" y="0"/>
                  </a:moveTo>
                  <a:lnTo>
                    <a:pt x="26" y="14"/>
                  </a:lnTo>
                  <a:lnTo>
                    <a:pt x="54" y="4"/>
                  </a:lnTo>
                  <a:lnTo>
                    <a:pt x="88" y="0"/>
                  </a:lnTo>
                  <a:lnTo>
                    <a:pt x="114" y="18"/>
                  </a:lnTo>
                  <a:lnTo>
                    <a:pt x="96" y="38"/>
                  </a:lnTo>
                  <a:lnTo>
                    <a:pt x="68" y="54"/>
                  </a:lnTo>
                  <a:lnTo>
                    <a:pt x="30" y="42"/>
                  </a:lnTo>
                  <a:lnTo>
                    <a:pt x="10" y="44"/>
                  </a:lnTo>
                  <a:lnTo>
                    <a:pt x="26" y="36"/>
                  </a:lnTo>
                  <a:lnTo>
                    <a:pt x="16" y="22"/>
                  </a:lnTo>
                  <a:lnTo>
                    <a:pt x="0" y="16"/>
                  </a:lnTo>
                  <a:lnTo>
                    <a:pt x="14" y="0"/>
                  </a:lnTo>
                  <a:close/>
                </a:path>
              </a:pathLst>
            </a:custGeom>
            <a:solidFill>
              <a:srgbClr val="00B050"/>
            </a:solidFill>
            <a:ln w="9525">
              <a:solidFill>
                <a:srgbClr val="FFFF00"/>
              </a:solidFill>
              <a:round/>
              <a:headEnd/>
              <a:tailEnd/>
            </a:ln>
          </p:spPr>
          <p:txBody>
            <a:bodyPr anchor="ctr"/>
            <a:lstStyle/>
            <a:p>
              <a:endParaRPr lang="ru-RU"/>
            </a:p>
          </p:txBody>
        </p:sp>
      </p:grpSp>
      <p:sp>
        <p:nvSpPr>
          <p:cNvPr id="18598" name="Freeform 1491"/>
          <p:cNvSpPr>
            <a:spLocks/>
          </p:cNvSpPr>
          <p:nvPr/>
        </p:nvSpPr>
        <p:spPr bwMode="auto">
          <a:xfrm>
            <a:off x="6311900" y="1985963"/>
            <a:ext cx="130175" cy="111125"/>
          </a:xfrm>
          <a:custGeom>
            <a:avLst/>
            <a:gdLst>
              <a:gd name="T0" fmla="*/ 2147483647 w 575"/>
              <a:gd name="T1" fmla="*/ 2147483647 h 488"/>
              <a:gd name="T2" fmla="*/ 2147483647 w 575"/>
              <a:gd name="T3" fmla="*/ 2147483647 h 488"/>
              <a:gd name="T4" fmla="*/ 2147483647 w 575"/>
              <a:gd name="T5" fmla="*/ 2147483647 h 488"/>
              <a:gd name="T6" fmla="*/ 2147483647 w 575"/>
              <a:gd name="T7" fmla="*/ 2147483647 h 488"/>
              <a:gd name="T8" fmla="*/ 2147483647 w 575"/>
              <a:gd name="T9" fmla="*/ 0 h 488"/>
              <a:gd name="T10" fmla="*/ 2147483647 w 575"/>
              <a:gd name="T11" fmla="*/ 2147483647 h 488"/>
              <a:gd name="T12" fmla="*/ 0 w 575"/>
              <a:gd name="T13" fmla="*/ 2147483647 h 488"/>
              <a:gd name="T14" fmla="*/ 2147483647 w 575"/>
              <a:gd name="T15" fmla="*/ 2147483647 h 488"/>
              <a:gd name="T16" fmla="*/ 2147483647 w 575"/>
              <a:gd name="T17" fmla="*/ 2147483647 h 488"/>
              <a:gd name="T18" fmla="*/ 2147483647 w 575"/>
              <a:gd name="T19" fmla="*/ 2147483647 h 488"/>
              <a:gd name="T20" fmla="*/ 2147483647 w 575"/>
              <a:gd name="T21" fmla="*/ 2147483647 h 488"/>
              <a:gd name="T22" fmla="*/ 2147483647 w 575"/>
              <a:gd name="T23" fmla="*/ 2147483647 h 488"/>
              <a:gd name="T24" fmla="*/ 2147483647 w 575"/>
              <a:gd name="T25" fmla="*/ 2147483647 h 488"/>
              <a:gd name="T26" fmla="*/ 2147483647 w 575"/>
              <a:gd name="T27" fmla="*/ 2147483647 h 488"/>
              <a:gd name="T28" fmla="*/ 2147483647 w 575"/>
              <a:gd name="T29" fmla="*/ 2147483647 h 488"/>
              <a:gd name="T30" fmla="*/ 2147483647 w 575"/>
              <a:gd name="T31" fmla="*/ 2147483647 h 488"/>
              <a:gd name="T32" fmla="*/ 2147483647 w 575"/>
              <a:gd name="T33" fmla="*/ 2147483647 h 488"/>
              <a:gd name="T34" fmla="*/ 2147483647 w 575"/>
              <a:gd name="T35" fmla="*/ 2147483647 h 488"/>
              <a:gd name="T36" fmla="*/ 2147483647 w 575"/>
              <a:gd name="T37" fmla="*/ 2147483647 h 488"/>
              <a:gd name="T38" fmla="*/ 2147483647 w 575"/>
              <a:gd name="T39" fmla="*/ 2147483647 h 488"/>
              <a:gd name="T40" fmla="*/ 2147483647 w 575"/>
              <a:gd name="T41" fmla="*/ 2147483647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5"/>
              <a:gd name="T64" fmla="*/ 0 h 488"/>
              <a:gd name="T65" fmla="*/ 575 w 575"/>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5" h="488">
                <a:moveTo>
                  <a:pt x="410" y="71"/>
                </a:moveTo>
                <a:lnTo>
                  <a:pt x="321" y="142"/>
                </a:lnTo>
                <a:lnTo>
                  <a:pt x="233" y="142"/>
                </a:lnTo>
                <a:lnTo>
                  <a:pt x="178" y="71"/>
                </a:lnTo>
                <a:lnTo>
                  <a:pt x="107" y="0"/>
                </a:lnTo>
                <a:lnTo>
                  <a:pt x="36" y="19"/>
                </a:lnTo>
                <a:lnTo>
                  <a:pt x="0" y="90"/>
                </a:lnTo>
                <a:lnTo>
                  <a:pt x="72" y="124"/>
                </a:lnTo>
                <a:lnTo>
                  <a:pt x="89" y="159"/>
                </a:lnTo>
                <a:lnTo>
                  <a:pt x="107" y="213"/>
                </a:lnTo>
                <a:lnTo>
                  <a:pt x="160" y="213"/>
                </a:lnTo>
                <a:lnTo>
                  <a:pt x="197" y="230"/>
                </a:lnTo>
                <a:lnTo>
                  <a:pt x="321" y="283"/>
                </a:lnTo>
                <a:lnTo>
                  <a:pt x="446" y="353"/>
                </a:lnTo>
                <a:lnTo>
                  <a:pt x="465" y="389"/>
                </a:lnTo>
                <a:lnTo>
                  <a:pt x="393" y="424"/>
                </a:lnTo>
                <a:lnTo>
                  <a:pt x="465" y="442"/>
                </a:lnTo>
                <a:lnTo>
                  <a:pt x="518" y="459"/>
                </a:lnTo>
                <a:lnTo>
                  <a:pt x="575" y="488"/>
                </a:lnTo>
                <a:lnTo>
                  <a:pt x="575" y="122"/>
                </a:lnTo>
                <a:lnTo>
                  <a:pt x="410" y="71"/>
                </a:lnTo>
                <a:close/>
              </a:path>
            </a:pathLst>
          </a:custGeom>
          <a:solidFill>
            <a:srgbClr val="00B050"/>
          </a:solidFill>
          <a:ln w="9525">
            <a:solidFill>
              <a:srgbClr val="FFFF00"/>
            </a:solidFill>
            <a:round/>
            <a:headEnd/>
            <a:tailEnd/>
          </a:ln>
        </p:spPr>
        <p:txBody>
          <a:bodyPr/>
          <a:lstStyle/>
          <a:p>
            <a:endParaRPr lang="ru-RU"/>
          </a:p>
        </p:txBody>
      </p:sp>
      <p:sp>
        <p:nvSpPr>
          <p:cNvPr id="18599" name="Freeform 1492"/>
          <p:cNvSpPr>
            <a:spLocks/>
          </p:cNvSpPr>
          <p:nvPr/>
        </p:nvSpPr>
        <p:spPr bwMode="auto">
          <a:xfrm>
            <a:off x="6442075" y="2012950"/>
            <a:ext cx="104775" cy="101600"/>
          </a:xfrm>
          <a:custGeom>
            <a:avLst/>
            <a:gdLst>
              <a:gd name="T0" fmla="*/ 2147483647 w 460"/>
              <a:gd name="T1" fmla="*/ 2147483647 h 443"/>
              <a:gd name="T2" fmla="*/ 2147483647 w 460"/>
              <a:gd name="T3" fmla="*/ 2147483647 h 443"/>
              <a:gd name="T4" fmla="*/ 2147483647 w 460"/>
              <a:gd name="T5" fmla="*/ 2147483647 h 443"/>
              <a:gd name="T6" fmla="*/ 2147483647 w 460"/>
              <a:gd name="T7" fmla="*/ 2147483647 h 443"/>
              <a:gd name="T8" fmla="*/ 2147483647 w 460"/>
              <a:gd name="T9" fmla="*/ 2147483647 h 443"/>
              <a:gd name="T10" fmla="*/ 2147483647 w 460"/>
              <a:gd name="T11" fmla="*/ 2147483647 h 443"/>
              <a:gd name="T12" fmla="*/ 0 w 460"/>
              <a:gd name="T13" fmla="*/ 0 h 443"/>
              <a:gd name="T14" fmla="*/ 0 w 460"/>
              <a:gd name="T15" fmla="*/ 2147483647 h 443"/>
              <a:gd name="T16" fmla="*/ 2147483647 w 460"/>
              <a:gd name="T17" fmla="*/ 2147483647 h 443"/>
              <a:gd name="T18" fmla="*/ 2147483647 w 460"/>
              <a:gd name="T19" fmla="*/ 2147483647 h 443"/>
              <a:gd name="T20" fmla="*/ 2147483647 w 460"/>
              <a:gd name="T21" fmla="*/ 2147483647 h 443"/>
              <a:gd name="T22" fmla="*/ 2147483647 w 460"/>
              <a:gd name="T23" fmla="*/ 2147483647 h 443"/>
              <a:gd name="T24" fmla="*/ 2147483647 w 460"/>
              <a:gd name="T25" fmla="*/ 2147483647 h 443"/>
              <a:gd name="T26" fmla="*/ 2147483647 w 460"/>
              <a:gd name="T27" fmla="*/ 2147483647 h 443"/>
              <a:gd name="T28" fmla="*/ 2147483647 w 460"/>
              <a:gd name="T29" fmla="*/ 2147483647 h 443"/>
              <a:gd name="T30" fmla="*/ 2147483647 w 460"/>
              <a:gd name="T31" fmla="*/ 2147483647 h 443"/>
              <a:gd name="T32" fmla="*/ 2147483647 w 460"/>
              <a:gd name="T33" fmla="*/ 2147483647 h 4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0"/>
              <a:gd name="T52" fmla="*/ 0 h 443"/>
              <a:gd name="T53" fmla="*/ 460 w 460"/>
              <a:gd name="T54" fmla="*/ 443 h 4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0" h="443">
                <a:moveTo>
                  <a:pt x="353" y="302"/>
                </a:moveTo>
                <a:lnTo>
                  <a:pt x="336" y="249"/>
                </a:lnTo>
                <a:lnTo>
                  <a:pt x="372" y="214"/>
                </a:lnTo>
                <a:lnTo>
                  <a:pt x="283" y="161"/>
                </a:lnTo>
                <a:lnTo>
                  <a:pt x="247" y="108"/>
                </a:lnTo>
                <a:lnTo>
                  <a:pt x="122" y="37"/>
                </a:lnTo>
                <a:lnTo>
                  <a:pt x="0" y="0"/>
                </a:lnTo>
                <a:lnTo>
                  <a:pt x="0" y="366"/>
                </a:lnTo>
                <a:lnTo>
                  <a:pt x="14" y="373"/>
                </a:lnTo>
                <a:lnTo>
                  <a:pt x="67" y="373"/>
                </a:lnTo>
                <a:lnTo>
                  <a:pt x="122" y="320"/>
                </a:lnTo>
                <a:lnTo>
                  <a:pt x="211" y="284"/>
                </a:lnTo>
                <a:lnTo>
                  <a:pt x="264" y="320"/>
                </a:lnTo>
                <a:lnTo>
                  <a:pt x="389" y="408"/>
                </a:lnTo>
                <a:lnTo>
                  <a:pt x="460" y="443"/>
                </a:lnTo>
                <a:lnTo>
                  <a:pt x="460" y="337"/>
                </a:lnTo>
                <a:lnTo>
                  <a:pt x="353" y="302"/>
                </a:lnTo>
                <a:close/>
              </a:path>
            </a:pathLst>
          </a:custGeom>
          <a:solidFill>
            <a:srgbClr val="00B050"/>
          </a:solidFill>
          <a:ln w="9525">
            <a:solidFill>
              <a:srgbClr val="FFFF00"/>
            </a:solidFill>
            <a:round/>
            <a:headEnd/>
            <a:tailEnd/>
          </a:ln>
        </p:spPr>
        <p:txBody>
          <a:bodyPr/>
          <a:lstStyle/>
          <a:p>
            <a:endParaRPr lang="ru-RU"/>
          </a:p>
        </p:txBody>
      </p:sp>
      <p:grpSp>
        <p:nvGrpSpPr>
          <p:cNvPr id="3" name="Group 1493"/>
          <p:cNvGrpSpPr>
            <a:grpSpLocks/>
          </p:cNvGrpSpPr>
          <p:nvPr/>
        </p:nvGrpSpPr>
        <p:grpSpPr bwMode="auto">
          <a:xfrm>
            <a:off x="4198619" y="939165"/>
            <a:ext cx="150495" cy="220980"/>
            <a:chOff x="2201" y="1250"/>
            <a:chExt cx="133" cy="193"/>
          </a:xfrm>
          <a:solidFill>
            <a:srgbClr val="00B050"/>
          </a:solidFill>
        </p:grpSpPr>
        <p:sp>
          <p:nvSpPr>
            <p:cNvPr id="248" name="Freeform 1494"/>
            <p:cNvSpPr>
              <a:spLocks/>
            </p:cNvSpPr>
            <p:nvPr/>
          </p:nvSpPr>
          <p:spPr bwMode="auto">
            <a:xfrm>
              <a:off x="2234" y="1250"/>
              <a:ext cx="100" cy="193"/>
            </a:xfrm>
            <a:custGeom>
              <a:avLst/>
              <a:gdLst/>
              <a:ahLst/>
              <a:cxnLst>
                <a:cxn ang="0">
                  <a:pos x="6" y="35"/>
                </a:cxn>
                <a:cxn ang="0">
                  <a:pos x="4" y="33"/>
                </a:cxn>
                <a:cxn ang="0">
                  <a:pos x="10" y="29"/>
                </a:cxn>
                <a:cxn ang="0">
                  <a:pos x="9" y="25"/>
                </a:cxn>
                <a:cxn ang="0">
                  <a:pos x="8" y="22"/>
                </a:cxn>
                <a:cxn ang="0">
                  <a:pos x="3" y="22"/>
                </a:cxn>
                <a:cxn ang="0">
                  <a:pos x="4" y="16"/>
                </a:cxn>
                <a:cxn ang="0">
                  <a:pos x="1" y="18"/>
                </a:cxn>
                <a:cxn ang="0">
                  <a:pos x="0" y="13"/>
                </a:cxn>
                <a:cxn ang="0">
                  <a:pos x="0" y="8"/>
                </a:cxn>
                <a:cxn ang="0">
                  <a:pos x="1" y="4"/>
                </a:cxn>
                <a:cxn ang="0">
                  <a:pos x="5" y="0"/>
                </a:cxn>
                <a:cxn ang="0">
                  <a:pos x="8" y="1"/>
                </a:cxn>
                <a:cxn ang="0">
                  <a:pos x="7" y="6"/>
                </a:cxn>
                <a:cxn ang="0">
                  <a:pos x="13" y="6"/>
                </a:cxn>
                <a:cxn ang="0">
                  <a:pos x="11" y="11"/>
                </a:cxn>
                <a:cxn ang="0">
                  <a:pos x="9" y="15"/>
                </a:cxn>
                <a:cxn ang="0">
                  <a:pos x="13" y="17"/>
                </a:cxn>
                <a:cxn ang="0">
                  <a:pos x="17" y="24"/>
                </a:cxn>
                <a:cxn ang="0">
                  <a:pos x="19" y="29"/>
                </a:cxn>
                <a:cxn ang="0">
                  <a:pos x="19" y="32"/>
                </a:cxn>
                <a:cxn ang="0">
                  <a:pos x="23" y="32"/>
                </a:cxn>
                <a:cxn ang="0">
                  <a:pos x="22" y="39"/>
                </a:cxn>
                <a:cxn ang="0">
                  <a:pos x="24" y="40"/>
                </a:cxn>
                <a:cxn ang="0">
                  <a:pos x="17" y="43"/>
                </a:cxn>
                <a:cxn ang="0">
                  <a:pos x="11" y="44"/>
                </a:cxn>
                <a:cxn ang="0">
                  <a:pos x="8" y="45"/>
                </a:cxn>
                <a:cxn ang="0">
                  <a:pos x="4" y="45"/>
                </a:cxn>
                <a:cxn ang="0">
                  <a:pos x="1" y="46"/>
                </a:cxn>
                <a:cxn ang="0">
                  <a:pos x="5" y="42"/>
                </a:cxn>
                <a:cxn ang="0">
                  <a:pos x="6" y="38"/>
                </a:cxn>
                <a:cxn ang="0">
                  <a:pos x="3" y="37"/>
                </a:cxn>
              </a:cxnLst>
              <a:rect l="0" t="0" r="r" b="b"/>
              <a:pathLst>
                <a:path w="24" h="47">
                  <a:moveTo>
                    <a:pt x="3" y="37"/>
                  </a:moveTo>
                  <a:cubicBezTo>
                    <a:pt x="6" y="35"/>
                    <a:pt x="6" y="35"/>
                    <a:pt x="6" y="35"/>
                  </a:cubicBezTo>
                  <a:cubicBezTo>
                    <a:pt x="6" y="33"/>
                    <a:pt x="6" y="33"/>
                    <a:pt x="6" y="33"/>
                  </a:cubicBezTo>
                  <a:cubicBezTo>
                    <a:pt x="4" y="33"/>
                    <a:pt x="4" y="33"/>
                    <a:pt x="4" y="33"/>
                  </a:cubicBezTo>
                  <a:cubicBezTo>
                    <a:pt x="6" y="30"/>
                    <a:pt x="6" y="30"/>
                    <a:pt x="6" y="30"/>
                  </a:cubicBezTo>
                  <a:cubicBezTo>
                    <a:pt x="10" y="29"/>
                    <a:pt x="10" y="29"/>
                    <a:pt x="10" y="29"/>
                  </a:cubicBezTo>
                  <a:cubicBezTo>
                    <a:pt x="9" y="26"/>
                    <a:pt x="9" y="26"/>
                    <a:pt x="9" y="26"/>
                  </a:cubicBezTo>
                  <a:cubicBezTo>
                    <a:pt x="9" y="25"/>
                    <a:pt x="9" y="25"/>
                    <a:pt x="9" y="25"/>
                  </a:cubicBezTo>
                  <a:cubicBezTo>
                    <a:pt x="8" y="23"/>
                    <a:pt x="8" y="23"/>
                    <a:pt x="8" y="23"/>
                  </a:cubicBezTo>
                  <a:cubicBezTo>
                    <a:pt x="8" y="22"/>
                    <a:pt x="8" y="22"/>
                    <a:pt x="8" y="22"/>
                  </a:cubicBezTo>
                  <a:cubicBezTo>
                    <a:pt x="5" y="22"/>
                    <a:pt x="5" y="22"/>
                    <a:pt x="5" y="22"/>
                  </a:cubicBezTo>
                  <a:cubicBezTo>
                    <a:pt x="3" y="22"/>
                    <a:pt x="3" y="22"/>
                    <a:pt x="3" y="22"/>
                  </a:cubicBezTo>
                  <a:cubicBezTo>
                    <a:pt x="3" y="20"/>
                    <a:pt x="3" y="20"/>
                    <a:pt x="3" y="20"/>
                  </a:cubicBezTo>
                  <a:cubicBezTo>
                    <a:pt x="4" y="16"/>
                    <a:pt x="4" y="16"/>
                    <a:pt x="4" y="16"/>
                  </a:cubicBezTo>
                  <a:cubicBezTo>
                    <a:pt x="2" y="16"/>
                    <a:pt x="2" y="16"/>
                    <a:pt x="2" y="16"/>
                  </a:cubicBezTo>
                  <a:cubicBezTo>
                    <a:pt x="1" y="18"/>
                    <a:pt x="1" y="18"/>
                    <a:pt x="1" y="18"/>
                  </a:cubicBezTo>
                  <a:cubicBezTo>
                    <a:pt x="1" y="18"/>
                    <a:pt x="0" y="17"/>
                    <a:pt x="0" y="16"/>
                  </a:cubicBezTo>
                  <a:cubicBezTo>
                    <a:pt x="0" y="15"/>
                    <a:pt x="0" y="13"/>
                    <a:pt x="0" y="13"/>
                  </a:cubicBezTo>
                  <a:cubicBezTo>
                    <a:pt x="0" y="11"/>
                    <a:pt x="0" y="11"/>
                    <a:pt x="0" y="11"/>
                  </a:cubicBezTo>
                  <a:cubicBezTo>
                    <a:pt x="0" y="8"/>
                    <a:pt x="0" y="8"/>
                    <a:pt x="0" y="8"/>
                  </a:cubicBezTo>
                  <a:cubicBezTo>
                    <a:pt x="0" y="6"/>
                    <a:pt x="0" y="6"/>
                    <a:pt x="0" y="6"/>
                  </a:cubicBezTo>
                  <a:cubicBezTo>
                    <a:pt x="1" y="4"/>
                    <a:pt x="1" y="4"/>
                    <a:pt x="1" y="4"/>
                  </a:cubicBezTo>
                  <a:cubicBezTo>
                    <a:pt x="3" y="0"/>
                    <a:pt x="3" y="0"/>
                    <a:pt x="3" y="0"/>
                  </a:cubicBezTo>
                  <a:cubicBezTo>
                    <a:pt x="5" y="0"/>
                    <a:pt x="5" y="0"/>
                    <a:pt x="5" y="0"/>
                  </a:cubicBezTo>
                  <a:cubicBezTo>
                    <a:pt x="8" y="0"/>
                    <a:pt x="8" y="0"/>
                    <a:pt x="8" y="0"/>
                  </a:cubicBezTo>
                  <a:cubicBezTo>
                    <a:pt x="8" y="1"/>
                    <a:pt x="8" y="1"/>
                    <a:pt x="8" y="1"/>
                  </a:cubicBezTo>
                  <a:cubicBezTo>
                    <a:pt x="6" y="5"/>
                    <a:pt x="6" y="5"/>
                    <a:pt x="6" y="5"/>
                  </a:cubicBezTo>
                  <a:cubicBezTo>
                    <a:pt x="7" y="6"/>
                    <a:pt x="7" y="6"/>
                    <a:pt x="7" y="6"/>
                  </a:cubicBezTo>
                  <a:cubicBezTo>
                    <a:pt x="10" y="5"/>
                    <a:pt x="10" y="5"/>
                    <a:pt x="10" y="5"/>
                  </a:cubicBezTo>
                  <a:cubicBezTo>
                    <a:pt x="13" y="6"/>
                    <a:pt x="13" y="6"/>
                    <a:pt x="13" y="6"/>
                  </a:cubicBezTo>
                  <a:cubicBezTo>
                    <a:pt x="12" y="8"/>
                    <a:pt x="12" y="8"/>
                    <a:pt x="12" y="8"/>
                  </a:cubicBezTo>
                  <a:cubicBezTo>
                    <a:pt x="11" y="11"/>
                    <a:pt x="11" y="11"/>
                    <a:pt x="11" y="11"/>
                  </a:cubicBezTo>
                  <a:cubicBezTo>
                    <a:pt x="9" y="14"/>
                    <a:pt x="9" y="14"/>
                    <a:pt x="9" y="14"/>
                  </a:cubicBezTo>
                  <a:cubicBezTo>
                    <a:pt x="9" y="15"/>
                    <a:pt x="9" y="15"/>
                    <a:pt x="9" y="15"/>
                  </a:cubicBezTo>
                  <a:cubicBezTo>
                    <a:pt x="11" y="16"/>
                    <a:pt x="11" y="16"/>
                    <a:pt x="11" y="16"/>
                  </a:cubicBezTo>
                  <a:cubicBezTo>
                    <a:pt x="13" y="17"/>
                    <a:pt x="13" y="17"/>
                    <a:pt x="13" y="17"/>
                  </a:cubicBezTo>
                  <a:cubicBezTo>
                    <a:pt x="15" y="22"/>
                    <a:pt x="15" y="22"/>
                    <a:pt x="15" y="22"/>
                  </a:cubicBezTo>
                  <a:cubicBezTo>
                    <a:pt x="17" y="24"/>
                    <a:pt x="17" y="24"/>
                    <a:pt x="17" y="24"/>
                  </a:cubicBezTo>
                  <a:cubicBezTo>
                    <a:pt x="20" y="28"/>
                    <a:pt x="20" y="28"/>
                    <a:pt x="20" y="28"/>
                  </a:cubicBezTo>
                  <a:cubicBezTo>
                    <a:pt x="19" y="29"/>
                    <a:pt x="19" y="29"/>
                    <a:pt x="19" y="29"/>
                  </a:cubicBezTo>
                  <a:cubicBezTo>
                    <a:pt x="19" y="30"/>
                    <a:pt x="19" y="30"/>
                    <a:pt x="19" y="30"/>
                  </a:cubicBezTo>
                  <a:cubicBezTo>
                    <a:pt x="19" y="32"/>
                    <a:pt x="19" y="32"/>
                    <a:pt x="19" y="32"/>
                  </a:cubicBezTo>
                  <a:cubicBezTo>
                    <a:pt x="21" y="32"/>
                    <a:pt x="21" y="32"/>
                    <a:pt x="21" y="32"/>
                  </a:cubicBezTo>
                  <a:cubicBezTo>
                    <a:pt x="23" y="32"/>
                    <a:pt x="23" y="32"/>
                    <a:pt x="23" y="32"/>
                  </a:cubicBezTo>
                  <a:cubicBezTo>
                    <a:pt x="24" y="36"/>
                    <a:pt x="24" y="36"/>
                    <a:pt x="24" y="36"/>
                  </a:cubicBezTo>
                  <a:cubicBezTo>
                    <a:pt x="22" y="39"/>
                    <a:pt x="22" y="39"/>
                    <a:pt x="22" y="39"/>
                  </a:cubicBezTo>
                  <a:cubicBezTo>
                    <a:pt x="22" y="40"/>
                    <a:pt x="22" y="40"/>
                    <a:pt x="22" y="40"/>
                  </a:cubicBezTo>
                  <a:cubicBezTo>
                    <a:pt x="24" y="40"/>
                    <a:pt x="24" y="40"/>
                    <a:pt x="24" y="40"/>
                  </a:cubicBezTo>
                  <a:cubicBezTo>
                    <a:pt x="22" y="41"/>
                    <a:pt x="22" y="41"/>
                    <a:pt x="22" y="41"/>
                  </a:cubicBezTo>
                  <a:cubicBezTo>
                    <a:pt x="17" y="43"/>
                    <a:pt x="17" y="43"/>
                    <a:pt x="17" y="43"/>
                  </a:cubicBezTo>
                  <a:cubicBezTo>
                    <a:pt x="14" y="43"/>
                    <a:pt x="14" y="43"/>
                    <a:pt x="14" y="43"/>
                  </a:cubicBezTo>
                  <a:cubicBezTo>
                    <a:pt x="11" y="44"/>
                    <a:pt x="11" y="44"/>
                    <a:pt x="11" y="44"/>
                  </a:cubicBezTo>
                  <a:cubicBezTo>
                    <a:pt x="11" y="44"/>
                    <a:pt x="10" y="43"/>
                    <a:pt x="9" y="43"/>
                  </a:cubicBezTo>
                  <a:cubicBezTo>
                    <a:pt x="9" y="43"/>
                    <a:pt x="8" y="45"/>
                    <a:pt x="8" y="45"/>
                  </a:cubicBezTo>
                  <a:cubicBezTo>
                    <a:pt x="6" y="45"/>
                    <a:pt x="6" y="45"/>
                    <a:pt x="6" y="45"/>
                  </a:cubicBezTo>
                  <a:cubicBezTo>
                    <a:pt x="4" y="45"/>
                    <a:pt x="4" y="45"/>
                    <a:pt x="4" y="45"/>
                  </a:cubicBezTo>
                  <a:cubicBezTo>
                    <a:pt x="3" y="47"/>
                    <a:pt x="3" y="47"/>
                    <a:pt x="3" y="47"/>
                  </a:cubicBezTo>
                  <a:cubicBezTo>
                    <a:pt x="1" y="46"/>
                    <a:pt x="1" y="46"/>
                    <a:pt x="1" y="46"/>
                  </a:cubicBezTo>
                  <a:cubicBezTo>
                    <a:pt x="2" y="44"/>
                    <a:pt x="2" y="44"/>
                    <a:pt x="2" y="44"/>
                  </a:cubicBezTo>
                  <a:cubicBezTo>
                    <a:pt x="5" y="42"/>
                    <a:pt x="5" y="42"/>
                    <a:pt x="5" y="42"/>
                  </a:cubicBezTo>
                  <a:cubicBezTo>
                    <a:pt x="8" y="39"/>
                    <a:pt x="8" y="39"/>
                    <a:pt x="8" y="39"/>
                  </a:cubicBezTo>
                  <a:cubicBezTo>
                    <a:pt x="6" y="38"/>
                    <a:pt x="6" y="38"/>
                    <a:pt x="6" y="38"/>
                  </a:cubicBezTo>
                  <a:cubicBezTo>
                    <a:pt x="4" y="38"/>
                    <a:pt x="4" y="38"/>
                    <a:pt x="4" y="38"/>
                  </a:cubicBezTo>
                  <a:lnTo>
                    <a:pt x="3" y="37"/>
                  </a:lnTo>
                  <a:close/>
                </a:path>
              </a:pathLst>
            </a:custGeom>
            <a:grp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
          <p:nvSpPr>
            <p:cNvPr id="249" name="Freeform 1495"/>
            <p:cNvSpPr>
              <a:spLocks/>
            </p:cNvSpPr>
            <p:nvPr/>
          </p:nvSpPr>
          <p:spPr bwMode="auto">
            <a:xfrm>
              <a:off x="2201" y="1331"/>
              <a:ext cx="34" cy="22"/>
            </a:xfrm>
            <a:custGeom>
              <a:avLst/>
              <a:gdLst/>
              <a:ahLst/>
              <a:cxnLst>
                <a:cxn ang="0">
                  <a:pos x="24" y="22"/>
                </a:cxn>
                <a:cxn ang="0">
                  <a:pos x="0" y="18"/>
                </a:cxn>
                <a:cxn ang="0">
                  <a:pos x="13" y="0"/>
                </a:cxn>
                <a:cxn ang="0">
                  <a:pos x="27" y="3"/>
                </a:cxn>
                <a:cxn ang="0">
                  <a:pos x="34" y="15"/>
                </a:cxn>
                <a:cxn ang="0">
                  <a:pos x="24" y="22"/>
                </a:cxn>
              </a:cxnLst>
              <a:rect l="0" t="0" r="r" b="b"/>
              <a:pathLst>
                <a:path w="34" h="22">
                  <a:moveTo>
                    <a:pt x="24" y="22"/>
                  </a:moveTo>
                  <a:lnTo>
                    <a:pt x="0" y="18"/>
                  </a:lnTo>
                  <a:lnTo>
                    <a:pt x="13" y="0"/>
                  </a:lnTo>
                  <a:lnTo>
                    <a:pt x="27" y="3"/>
                  </a:lnTo>
                  <a:lnTo>
                    <a:pt x="34" y="15"/>
                  </a:lnTo>
                  <a:lnTo>
                    <a:pt x="24" y="22"/>
                  </a:lnTo>
                  <a:close/>
                </a:path>
              </a:pathLst>
            </a:custGeom>
            <a:grpFill/>
            <a:ln w="9525" cap="flat" cmpd="sng">
              <a:solidFill>
                <a:srgbClr val="FFFF00"/>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
        <p:nvSpPr>
          <p:cNvPr id="18601" name="Freeform 1496"/>
          <p:cNvSpPr>
            <a:spLocks/>
          </p:cNvSpPr>
          <p:nvPr/>
        </p:nvSpPr>
        <p:spPr bwMode="auto">
          <a:xfrm>
            <a:off x="4522788" y="1227138"/>
            <a:ext cx="41275" cy="28575"/>
          </a:xfrm>
          <a:custGeom>
            <a:avLst/>
            <a:gdLst>
              <a:gd name="T0" fmla="*/ 2147483647 w 44"/>
              <a:gd name="T1" fmla="*/ 2147483647 h 34"/>
              <a:gd name="T2" fmla="*/ 2147483647 w 44"/>
              <a:gd name="T3" fmla="*/ 2147483647 h 34"/>
              <a:gd name="T4" fmla="*/ 2147483647 w 44"/>
              <a:gd name="T5" fmla="*/ 2147483647 h 34"/>
              <a:gd name="T6" fmla="*/ 2147483647 w 44"/>
              <a:gd name="T7" fmla="*/ 2147483647 h 34"/>
              <a:gd name="T8" fmla="*/ 2147483647 w 44"/>
              <a:gd name="T9" fmla="*/ 2147483647 h 34"/>
              <a:gd name="T10" fmla="*/ 2147483647 w 44"/>
              <a:gd name="T11" fmla="*/ 2147483647 h 34"/>
              <a:gd name="T12" fmla="*/ 2147483647 w 44"/>
              <a:gd name="T13" fmla="*/ 2147483647 h 34"/>
              <a:gd name="T14" fmla="*/ 2147483647 w 44"/>
              <a:gd name="T15" fmla="*/ 2147483647 h 34"/>
              <a:gd name="T16" fmla="*/ 2147483647 w 44"/>
              <a:gd name="T17" fmla="*/ 2147483647 h 34"/>
              <a:gd name="T18" fmla="*/ 2147483647 w 44"/>
              <a:gd name="T19" fmla="*/ 2147483647 h 34"/>
              <a:gd name="T20" fmla="*/ 2147483647 w 44"/>
              <a:gd name="T21" fmla="*/ 2147483647 h 34"/>
              <a:gd name="T22" fmla="*/ 2147483647 w 44"/>
              <a:gd name="T23" fmla="*/ 2147483647 h 34"/>
              <a:gd name="T24" fmla="*/ 2147483647 w 44"/>
              <a:gd name="T25" fmla="*/ 2147483647 h 34"/>
              <a:gd name="T26" fmla="*/ 2147483647 w 44"/>
              <a:gd name="T27" fmla="*/ 2147483647 h 34"/>
              <a:gd name="T28" fmla="*/ 2147483647 w 44"/>
              <a:gd name="T29" fmla="*/ 2147483647 h 34"/>
              <a:gd name="T30" fmla="*/ 2147483647 w 44"/>
              <a:gd name="T31" fmla="*/ 2147483647 h 34"/>
              <a:gd name="T32" fmla="*/ 2147483647 w 44"/>
              <a:gd name="T33" fmla="*/ 2147483647 h 34"/>
              <a:gd name="T34" fmla="*/ 2147483647 w 44"/>
              <a:gd name="T35" fmla="*/ 2147483647 h 34"/>
              <a:gd name="T36" fmla="*/ 2147483647 w 44"/>
              <a:gd name="T37" fmla="*/ 2147483647 h 34"/>
              <a:gd name="T38" fmla="*/ 2147483647 w 44"/>
              <a:gd name="T39" fmla="*/ 2147483647 h 34"/>
              <a:gd name="T40" fmla="*/ 2147483647 w 44"/>
              <a:gd name="T41" fmla="*/ 2147483647 h 34"/>
              <a:gd name="T42" fmla="*/ 2147483647 w 44"/>
              <a:gd name="T43" fmla="*/ 2147483647 h 34"/>
              <a:gd name="T44" fmla="*/ 2147483647 w 44"/>
              <a:gd name="T45" fmla="*/ 2147483647 h 34"/>
              <a:gd name="T46" fmla="*/ 2147483647 w 44"/>
              <a:gd name="T47" fmla="*/ 2147483647 h 34"/>
              <a:gd name="T48" fmla="*/ 2147483647 w 44"/>
              <a:gd name="T49" fmla="*/ 2147483647 h 34"/>
              <a:gd name="T50" fmla="*/ 2147483647 w 44"/>
              <a:gd name="T51" fmla="*/ 2147483647 h 34"/>
              <a:gd name="T52" fmla="*/ 2147483647 w 44"/>
              <a:gd name="T53" fmla="*/ 2147483647 h 34"/>
              <a:gd name="T54" fmla="*/ 2147483647 w 44"/>
              <a:gd name="T55" fmla="*/ 2147483647 h 34"/>
              <a:gd name="T56" fmla="*/ 2147483647 w 44"/>
              <a:gd name="T57" fmla="*/ 0 h 34"/>
              <a:gd name="T58" fmla="*/ 2147483647 w 44"/>
              <a:gd name="T59" fmla="*/ 2147483647 h 34"/>
              <a:gd name="T60" fmla="*/ 2147483647 w 44"/>
              <a:gd name="T61" fmla="*/ 2147483647 h 34"/>
              <a:gd name="T62" fmla="*/ 2147483647 w 44"/>
              <a:gd name="T63" fmla="*/ 2147483647 h 34"/>
              <a:gd name="T64" fmla="*/ 2147483647 w 44"/>
              <a:gd name="T65" fmla="*/ 2147483647 h 34"/>
              <a:gd name="T66" fmla="*/ 2147483647 w 44"/>
              <a:gd name="T67" fmla="*/ 2147483647 h 34"/>
              <a:gd name="T68" fmla="*/ 2147483647 w 44"/>
              <a:gd name="T69" fmla="*/ 2147483647 h 34"/>
              <a:gd name="T70" fmla="*/ 2147483647 w 44"/>
              <a:gd name="T71" fmla="*/ 2147483647 h 34"/>
              <a:gd name="T72" fmla="*/ 2147483647 w 44"/>
              <a:gd name="T73" fmla="*/ 2147483647 h 34"/>
              <a:gd name="T74" fmla="*/ 2147483647 w 44"/>
              <a:gd name="T75" fmla="*/ 2147483647 h 34"/>
              <a:gd name="T76" fmla="*/ 2147483647 w 44"/>
              <a:gd name="T77" fmla="*/ 2147483647 h 34"/>
              <a:gd name="T78" fmla="*/ 2147483647 w 44"/>
              <a:gd name="T79" fmla="*/ 2147483647 h 34"/>
              <a:gd name="T80" fmla="*/ 2147483647 w 44"/>
              <a:gd name="T81" fmla="*/ 2147483647 h 34"/>
              <a:gd name="T82" fmla="*/ 2147483647 w 44"/>
              <a:gd name="T83" fmla="*/ 2147483647 h 34"/>
              <a:gd name="T84" fmla="*/ 2147483647 w 44"/>
              <a:gd name="T85" fmla="*/ 2147483647 h 34"/>
              <a:gd name="T86" fmla="*/ 2147483647 w 44"/>
              <a:gd name="T87" fmla="*/ 2147483647 h 34"/>
              <a:gd name="T88" fmla="*/ 2147483647 w 44"/>
              <a:gd name="T89" fmla="*/ 2147483647 h 34"/>
              <a:gd name="T90" fmla="*/ 2147483647 w 44"/>
              <a:gd name="T91" fmla="*/ 2147483647 h 34"/>
              <a:gd name="T92" fmla="*/ 2147483647 w 44"/>
              <a:gd name="T93" fmla="*/ 2147483647 h 34"/>
              <a:gd name="T94" fmla="*/ 2147483647 w 44"/>
              <a:gd name="T95" fmla="*/ 2147483647 h 34"/>
              <a:gd name="T96" fmla="*/ 2147483647 w 44"/>
              <a:gd name="T97" fmla="*/ 2147483647 h 34"/>
              <a:gd name="T98" fmla="*/ 0 w 44"/>
              <a:gd name="T99" fmla="*/ 2147483647 h 34"/>
              <a:gd name="T100" fmla="*/ 2147483647 w 44"/>
              <a:gd name="T101" fmla="*/ 2147483647 h 34"/>
              <a:gd name="T102" fmla="*/ 2147483647 w 44"/>
              <a:gd name="T103" fmla="*/ 2147483647 h 34"/>
              <a:gd name="T104" fmla="*/ 2147483647 w 44"/>
              <a:gd name="T105" fmla="*/ 2147483647 h 34"/>
              <a:gd name="T106" fmla="*/ 2147483647 w 44"/>
              <a:gd name="T107" fmla="*/ 2147483647 h 34"/>
              <a:gd name="T108" fmla="*/ 2147483647 w 44"/>
              <a:gd name="T109" fmla="*/ 2147483647 h 34"/>
              <a:gd name="T110" fmla="*/ 2147483647 w 44"/>
              <a:gd name="T111" fmla="*/ 2147483647 h 34"/>
              <a:gd name="T112" fmla="*/ 2147483647 w 44"/>
              <a:gd name="T113" fmla="*/ 2147483647 h 34"/>
              <a:gd name="T114" fmla="*/ 2147483647 w 44"/>
              <a:gd name="T115" fmla="*/ 2147483647 h 34"/>
              <a:gd name="T116" fmla="*/ 2147483647 w 44"/>
              <a:gd name="T117" fmla="*/ 2147483647 h 34"/>
              <a:gd name="T118" fmla="*/ 2147483647 w 44"/>
              <a:gd name="T119" fmla="*/ 2147483647 h 34"/>
              <a:gd name="T120" fmla="*/ 2147483647 w 44"/>
              <a:gd name="T121" fmla="*/ 2147483647 h 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
              <a:gd name="T184" fmla="*/ 0 h 34"/>
              <a:gd name="T185" fmla="*/ 44 w 44"/>
              <a:gd name="T186" fmla="*/ 34 h 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 h="34">
                <a:moveTo>
                  <a:pt x="3" y="33"/>
                </a:moveTo>
                <a:lnTo>
                  <a:pt x="6" y="33"/>
                </a:lnTo>
                <a:lnTo>
                  <a:pt x="9" y="32"/>
                </a:lnTo>
                <a:lnTo>
                  <a:pt x="13" y="33"/>
                </a:lnTo>
                <a:lnTo>
                  <a:pt x="17" y="28"/>
                </a:lnTo>
                <a:lnTo>
                  <a:pt x="20" y="34"/>
                </a:lnTo>
                <a:lnTo>
                  <a:pt x="21" y="32"/>
                </a:lnTo>
                <a:lnTo>
                  <a:pt x="25" y="34"/>
                </a:lnTo>
                <a:lnTo>
                  <a:pt x="27" y="33"/>
                </a:lnTo>
                <a:lnTo>
                  <a:pt x="26" y="30"/>
                </a:lnTo>
                <a:lnTo>
                  <a:pt x="28" y="29"/>
                </a:lnTo>
                <a:lnTo>
                  <a:pt x="26" y="28"/>
                </a:lnTo>
                <a:lnTo>
                  <a:pt x="29" y="25"/>
                </a:lnTo>
                <a:lnTo>
                  <a:pt x="31" y="25"/>
                </a:lnTo>
                <a:lnTo>
                  <a:pt x="32" y="25"/>
                </a:lnTo>
                <a:lnTo>
                  <a:pt x="32" y="20"/>
                </a:lnTo>
                <a:lnTo>
                  <a:pt x="30" y="19"/>
                </a:lnTo>
                <a:lnTo>
                  <a:pt x="31" y="16"/>
                </a:lnTo>
                <a:lnTo>
                  <a:pt x="33" y="16"/>
                </a:lnTo>
                <a:lnTo>
                  <a:pt x="37" y="13"/>
                </a:lnTo>
                <a:lnTo>
                  <a:pt x="38" y="12"/>
                </a:lnTo>
                <a:lnTo>
                  <a:pt x="40" y="13"/>
                </a:lnTo>
                <a:lnTo>
                  <a:pt x="39" y="10"/>
                </a:lnTo>
                <a:lnTo>
                  <a:pt x="41" y="9"/>
                </a:lnTo>
                <a:lnTo>
                  <a:pt x="44" y="11"/>
                </a:lnTo>
                <a:lnTo>
                  <a:pt x="42" y="7"/>
                </a:lnTo>
                <a:lnTo>
                  <a:pt x="41" y="5"/>
                </a:lnTo>
                <a:lnTo>
                  <a:pt x="40" y="2"/>
                </a:lnTo>
                <a:lnTo>
                  <a:pt x="38" y="0"/>
                </a:lnTo>
                <a:lnTo>
                  <a:pt x="36" y="3"/>
                </a:lnTo>
                <a:lnTo>
                  <a:pt x="36" y="6"/>
                </a:lnTo>
                <a:lnTo>
                  <a:pt x="34" y="5"/>
                </a:lnTo>
                <a:lnTo>
                  <a:pt x="33" y="5"/>
                </a:lnTo>
                <a:lnTo>
                  <a:pt x="31" y="6"/>
                </a:lnTo>
                <a:lnTo>
                  <a:pt x="30" y="6"/>
                </a:lnTo>
                <a:lnTo>
                  <a:pt x="29" y="7"/>
                </a:lnTo>
                <a:lnTo>
                  <a:pt x="28" y="7"/>
                </a:lnTo>
                <a:lnTo>
                  <a:pt x="25" y="7"/>
                </a:lnTo>
                <a:lnTo>
                  <a:pt x="23" y="7"/>
                </a:lnTo>
                <a:lnTo>
                  <a:pt x="22" y="7"/>
                </a:lnTo>
                <a:lnTo>
                  <a:pt x="21" y="7"/>
                </a:lnTo>
                <a:lnTo>
                  <a:pt x="17" y="11"/>
                </a:lnTo>
                <a:lnTo>
                  <a:pt x="16" y="13"/>
                </a:lnTo>
                <a:lnTo>
                  <a:pt x="12" y="11"/>
                </a:lnTo>
                <a:lnTo>
                  <a:pt x="8" y="10"/>
                </a:lnTo>
                <a:lnTo>
                  <a:pt x="5" y="10"/>
                </a:lnTo>
                <a:lnTo>
                  <a:pt x="4" y="11"/>
                </a:lnTo>
                <a:lnTo>
                  <a:pt x="0" y="15"/>
                </a:lnTo>
                <a:lnTo>
                  <a:pt x="1" y="17"/>
                </a:lnTo>
                <a:lnTo>
                  <a:pt x="4" y="17"/>
                </a:lnTo>
                <a:lnTo>
                  <a:pt x="3" y="19"/>
                </a:lnTo>
                <a:lnTo>
                  <a:pt x="1" y="19"/>
                </a:lnTo>
                <a:lnTo>
                  <a:pt x="2" y="21"/>
                </a:lnTo>
                <a:lnTo>
                  <a:pt x="3" y="22"/>
                </a:lnTo>
                <a:lnTo>
                  <a:pt x="2" y="26"/>
                </a:lnTo>
                <a:lnTo>
                  <a:pt x="5" y="29"/>
                </a:lnTo>
                <a:lnTo>
                  <a:pt x="5" y="31"/>
                </a:lnTo>
                <a:lnTo>
                  <a:pt x="3" y="32"/>
                </a:lnTo>
                <a:lnTo>
                  <a:pt x="3" y="33"/>
                </a:lnTo>
                <a:close/>
              </a:path>
            </a:pathLst>
          </a:custGeom>
          <a:solidFill>
            <a:srgbClr val="00B050"/>
          </a:solidFill>
          <a:ln w="9525">
            <a:solidFill>
              <a:srgbClr val="FFFF00"/>
            </a:solidFill>
            <a:round/>
            <a:headEnd/>
            <a:tailEnd/>
          </a:ln>
        </p:spPr>
        <p:txBody>
          <a:bodyPr/>
          <a:lstStyle/>
          <a:p>
            <a:endParaRPr lang="ru-RU"/>
          </a:p>
        </p:txBody>
      </p:sp>
      <p:sp>
        <p:nvSpPr>
          <p:cNvPr id="18602" name="Freeform 1498"/>
          <p:cNvSpPr>
            <a:spLocks/>
          </p:cNvSpPr>
          <p:nvPr/>
        </p:nvSpPr>
        <p:spPr bwMode="auto">
          <a:xfrm>
            <a:off x="4789488" y="1449388"/>
            <a:ext cx="42862" cy="26987"/>
          </a:xfrm>
          <a:custGeom>
            <a:avLst/>
            <a:gdLst>
              <a:gd name="T0" fmla="*/ 0 w 46"/>
              <a:gd name="T1" fmla="*/ 2147483647 h 28"/>
              <a:gd name="T2" fmla="*/ 2147483647 w 46"/>
              <a:gd name="T3" fmla="*/ 2147483647 h 28"/>
              <a:gd name="T4" fmla="*/ 2147483647 w 46"/>
              <a:gd name="T5" fmla="*/ 2147483647 h 28"/>
              <a:gd name="T6" fmla="*/ 2147483647 w 46"/>
              <a:gd name="T7" fmla="*/ 2147483647 h 28"/>
              <a:gd name="T8" fmla="*/ 2147483647 w 46"/>
              <a:gd name="T9" fmla="*/ 2147483647 h 28"/>
              <a:gd name="T10" fmla="*/ 2147483647 w 46"/>
              <a:gd name="T11" fmla="*/ 0 h 28"/>
              <a:gd name="T12" fmla="*/ 2147483647 w 46"/>
              <a:gd name="T13" fmla="*/ 2147483647 h 28"/>
              <a:gd name="T14" fmla="*/ 2147483647 w 46"/>
              <a:gd name="T15" fmla="*/ 2147483647 h 28"/>
              <a:gd name="T16" fmla="*/ 2147483647 w 46"/>
              <a:gd name="T17" fmla="*/ 2147483647 h 28"/>
              <a:gd name="T18" fmla="*/ 2147483647 w 46"/>
              <a:gd name="T19" fmla="*/ 2147483647 h 28"/>
              <a:gd name="T20" fmla="*/ 2147483647 w 46"/>
              <a:gd name="T21" fmla="*/ 2147483647 h 28"/>
              <a:gd name="T22" fmla="*/ 2147483647 w 46"/>
              <a:gd name="T23" fmla="*/ 2147483647 h 28"/>
              <a:gd name="T24" fmla="*/ 2147483647 w 46"/>
              <a:gd name="T25" fmla="*/ 2147483647 h 28"/>
              <a:gd name="T26" fmla="*/ 2147483647 w 46"/>
              <a:gd name="T27" fmla="*/ 2147483647 h 28"/>
              <a:gd name="T28" fmla="*/ 0 w 46"/>
              <a:gd name="T29" fmla="*/ 2147483647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28"/>
              <a:gd name="T47" fmla="*/ 46 w 46"/>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28">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00B050"/>
          </a:solidFill>
          <a:ln w="9525">
            <a:solidFill>
              <a:srgbClr val="FFFF00"/>
            </a:solidFill>
            <a:round/>
            <a:headEnd/>
            <a:tailEnd/>
          </a:ln>
        </p:spPr>
        <p:txBody>
          <a:bodyPr/>
          <a:lstStyle/>
          <a:p>
            <a:endParaRPr lang="ru-RU"/>
          </a:p>
        </p:txBody>
      </p:sp>
      <p:sp>
        <p:nvSpPr>
          <p:cNvPr id="18603" name="Freeform 1499"/>
          <p:cNvSpPr>
            <a:spLocks/>
          </p:cNvSpPr>
          <p:nvPr/>
        </p:nvSpPr>
        <p:spPr bwMode="auto">
          <a:xfrm>
            <a:off x="5427663" y="1079500"/>
            <a:ext cx="904875" cy="628650"/>
          </a:xfrm>
          <a:custGeom>
            <a:avLst/>
            <a:gdLst>
              <a:gd name="T0" fmla="*/ 2147483647 w 950"/>
              <a:gd name="T1" fmla="*/ 2147483647 h 660"/>
              <a:gd name="T2" fmla="*/ 2147483647 w 950"/>
              <a:gd name="T3" fmla="*/ 2147483647 h 660"/>
              <a:gd name="T4" fmla="*/ 2147483647 w 950"/>
              <a:gd name="T5" fmla="*/ 2147483647 h 660"/>
              <a:gd name="T6" fmla="*/ 2147483647 w 950"/>
              <a:gd name="T7" fmla="*/ 2147483647 h 660"/>
              <a:gd name="T8" fmla="*/ 2147483647 w 950"/>
              <a:gd name="T9" fmla="*/ 2147483647 h 660"/>
              <a:gd name="T10" fmla="*/ 2147483647 w 950"/>
              <a:gd name="T11" fmla="*/ 2147483647 h 660"/>
              <a:gd name="T12" fmla="*/ 2147483647 w 950"/>
              <a:gd name="T13" fmla="*/ 2147483647 h 660"/>
              <a:gd name="T14" fmla="*/ 2147483647 w 950"/>
              <a:gd name="T15" fmla="*/ 2147483647 h 660"/>
              <a:gd name="T16" fmla="*/ 2147483647 w 950"/>
              <a:gd name="T17" fmla="*/ 2147483647 h 660"/>
              <a:gd name="T18" fmla="*/ 2147483647 w 950"/>
              <a:gd name="T19" fmla="*/ 2147483647 h 660"/>
              <a:gd name="T20" fmla="*/ 2147483647 w 950"/>
              <a:gd name="T21" fmla="*/ 2147483647 h 660"/>
              <a:gd name="T22" fmla="*/ 2147483647 w 950"/>
              <a:gd name="T23" fmla="*/ 2147483647 h 660"/>
              <a:gd name="T24" fmla="*/ 2147483647 w 950"/>
              <a:gd name="T25" fmla="*/ 2147483647 h 660"/>
              <a:gd name="T26" fmla="*/ 2147483647 w 950"/>
              <a:gd name="T27" fmla="*/ 2147483647 h 660"/>
              <a:gd name="T28" fmla="*/ 2147483647 w 950"/>
              <a:gd name="T29" fmla="*/ 2147483647 h 660"/>
              <a:gd name="T30" fmla="*/ 2147483647 w 950"/>
              <a:gd name="T31" fmla="*/ 2147483647 h 660"/>
              <a:gd name="T32" fmla="*/ 2147483647 w 950"/>
              <a:gd name="T33" fmla="*/ 2147483647 h 660"/>
              <a:gd name="T34" fmla="*/ 2147483647 w 950"/>
              <a:gd name="T35" fmla="*/ 2147483647 h 660"/>
              <a:gd name="T36" fmla="*/ 2147483647 w 950"/>
              <a:gd name="T37" fmla="*/ 2147483647 h 660"/>
              <a:gd name="T38" fmla="*/ 2147483647 w 950"/>
              <a:gd name="T39" fmla="*/ 2147483647 h 660"/>
              <a:gd name="T40" fmla="*/ 2147483647 w 950"/>
              <a:gd name="T41" fmla="*/ 2147483647 h 660"/>
              <a:gd name="T42" fmla="*/ 2147483647 w 950"/>
              <a:gd name="T43" fmla="*/ 2147483647 h 660"/>
              <a:gd name="T44" fmla="*/ 2147483647 w 950"/>
              <a:gd name="T45" fmla="*/ 2147483647 h 660"/>
              <a:gd name="T46" fmla="*/ 2147483647 w 950"/>
              <a:gd name="T47" fmla="*/ 2147483647 h 660"/>
              <a:gd name="T48" fmla="*/ 2147483647 w 950"/>
              <a:gd name="T49" fmla="*/ 2147483647 h 660"/>
              <a:gd name="T50" fmla="*/ 2147483647 w 950"/>
              <a:gd name="T51" fmla="*/ 2147483647 h 660"/>
              <a:gd name="T52" fmla="*/ 2147483647 w 950"/>
              <a:gd name="T53" fmla="*/ 2147483647 h 660"/>
              <a:gd name="T54" fmla="*/ 2147483647 w 950"/>
              <a:gd name="T55" fmla="*/ 2147483647 h 660"/>
              <a:gd name="T56" fmla="*/ 2147483647 w 950"/>
              <a:gd name="T57" fmla="*/ 2147483647 h 660"/>
              <a:gd name="T58" fmla="*/ 2147483647 w 950"/>
              <a:gd name="T59" fmla="*/ 2147483647 h 660"/>
              <a:gd name="T60" fmla="*/ 2147483647 w 950"/>
              <a:gd name="T61" fmla="*/ 2147483647 h 660"/>
              <a:gd name="T62" fmla="*/ 2147483647 w 950"/>
              <a:gd name="T63" fmla="*/ 2147483647 h 660"/>
              <a:gd name="T64" fmla="*/ 2147483647 w 950"/>
              <a:gd name="T65" fmla="*/ 2147483647 h 660"/>
              <a:gd name="T66" fmla="*/ 2147483647 w 950"/>
              <a:gd name="T67" fmla="*/ 2147483647 h 660"/>
              <a:gd name="T68" fmla="*/ 2147483647 w 950"/>
              <a:gd name="T69" fmla="*/ 2147483647 h 660"/>
              <a:gd name="T70" fmla="*/ 2147483647 w 950"/>
              <a:gd name="T71" fmla="*/ 2147483647 h 660"/>
              <a:gd name="T72" fmla="*/ 2147483647 w 950"/>
              <a:gd name="T73" fmla="*/ 2147483647 h 660"/>
              <a:gd name="T74" fmla="*/ 2147483647 w 950"/>
              <a:gd name="T75" fmla="*/ 2147483647 h 660"/>
              <a:gd name="T76" fmla="*/ 2147483647 w 950"/>
              <a:gd name="T77" fmla="*/ 2147483647 h 660"/>
              <a:gd name="T78" fmla="*/ 2147483647 w 950"/>
              <a:gd name="T79" fmla="*/ 2147483647 h 660"/>
              <a:gd name="T80" fmla="*/ 2147483647 w 950"/>
              <a:gd name="T81" fmla="*/ 2147483647 h 660"/>
              <a:gd name="T82" fmla="*/ 2147483647 w 950"/>
              <a:gd name="T83" fmla="*/ 2147483647 h 660"/>
              <a:gd name="T84" fmla="*/ 2147483647 w 950"/>
              <a:gd name="T85" fmla="*/ 2147483647 h 660"/>
              <a:gd name="T86" fmla="*/ 2147483647 w 950"/>
              <a:gd name="T87" fmla="*/ 2147483647 h 660"/>
              <a:gd name="T88" fmla="*/ 2147483647 w 950"/>
              <a:gd name="T89" fmla="*/ 2147483647 h 660"/>
              <a:gd name="T90" fmla="*/ 2147483647 w 950"/>
              <a:gd name="T91" fmla="*/ 2147483647 h 660"/>
              <a:gd name="T92" fmla="*/ 2147483647 w 950"/>
              <a:gd name="T93" fmla="*/ 2147483647 h 660"/>
              <a:gd name="T94" fmla="*/ 2147483647 w 950"/>
              <a:gd name="T95" fmla="*/ 2147483647 h 660"/>
              <a:gd name="T96" fmla="*/ 2147483647 w 950"/>
              <a:gd name="T97" fmla="*/ 2147483647 h 660"/>
              <a:gd name="T98" fmla="*/ 2147483647 w 950"/>
              <a:gd name="T99" fmla="*/ 2147483647 h 660"/>
              <a:gd name="T100" fmla="*/ 2147483647 w 950"/>
              <a:gd name="T101" fmla="*/ 2147483647 h 660"/>
              <a:gd name="T102" fmla="*/ 2147483647 w 950"/>
              <a:gd name="T103" fmla="*/ 2147483647 h 660"/>
              <a:gd name="T104" fmla="*/ 2147483647 w 950"/>
              <a:gd name="T105" fmla="*/ 2147483647 h 660"/>
              <a:gd name="T106" fmla="*/ 2147483647 w 950"/>
              <a:gd name="T107" fmla="*/ 2147483647 h 660"/>
              <a:gd name="T108" fmla="*/ 2147483647 w 950"/>
              <a:gd name="T109" fmla="*/ 2147483647 h 660"/>
              <a:gd name="T110" fmla="*/ 2147483647 w 950"/>
              <a:gd name="T111" fmla="*/ 2147483647 h 660"/>
              <a:gd name="T112" fmla="*/ 2147483647 w 950"/>
              <a:gd name="T113" fmla="*/ 2147483647 h 660"/>
              <a:gd name="T114" fmla="*/ 2147483647 w 950"/>
              <a:gd name="T115" fmla="*/ 2147483647 h 660"/>
              <a:gd name="T116" fmla="*/ 2147483647 w 950"/>
              <a:gd name="T117" fmla="*/ 2147483647 h 660"/>
              <a:gd name="T118" fmla="*/ 2147483647 w 950"/>
              <a:gd name="T119" fmla="*/ 2147483647 h 660"/>
              <a:gd name="T120" fmla="*/ 2147483647 w 950"/>
              <a:gd name="T121" fmla="*/ 2147483647 h 6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0"/>
              <a:gd name="T184" fmla="*/ 0 h 660"/>
              <a:gd name="T185" fmla="*/ 950 w 950"/>
              <a:gd name="T186" fmla="*/ 660 h 6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0" h="660">
                <a:moveTo>
                  <a:pt x="890" y="118"/>
                </a:moveTo>
                <a:lnTo>
                  <a:pt x="890" y="118"/>
                </a:lnTo>
                <a:lnTo>
                  <a:pt x="880" y="98"/>
                </a:lnTo>
                <a:lnTo>
                  <a:pt x="840" y="88"/>
                </a:lnTo>
                <a:lnTo>
                  <a:pt x="792" y="0"/>
                </a:lnTo>
                <a:lnTo>
                  <a:pt x="746" y="0"/>
                </a:lnTo>
                <a:lnTo>
                  <a:pt x="732" y="24"/>
                </a:lnTo>
                <a:lnTo>
                  <a:pt x="702" y="78"/>
                </a:lnTo>
                <a:lnTo>
                  <a:pt x="672" y="78"/>
                </a:lnTo>
                <a:lnTo>
                  <a:pt x="668" y="88"/>
                </a:lnTo>
                <a:lnTo>
                  <a:pt x="668" y="90"/>
                </a:lnTo>
                <a:lnTo>
                  <a:pt x="670" y="90"/>
                </a:lnTo>
                <a:lnTo>
                  <a:pt x="672" y="90"/>
                </a:lnTo>
                <a:lnTo>
                  <a:pt x="672" y="92"/>
                </a:lnTo>
                <a:lnTo>
                  <a:pt x="674" y="92"/>
                </a:lnTo>
                <a:lnTo>
                  <a:pt x="676" y="92"/>
                </a:lnTo>
                <a:lnTo>
                  <a:pt x="676" y="94"/>
                </a:lnTo>
                <a:lnTo>
                  <a:pt x="678" y="94"/>
                </a:lnTo>
                <a:lnTo>
                  <a:pt x="676" y="94"/>
                </a:lnTo>
                <a:lnTo>
                  <a:pt x="676" y="92"/>
                </a:lnTo>
                <a:lnTo>
                  <a:pt x="674" y="92"/>
                </a:lnTo>
                <a:lnTo>
                  <a:pt x="672" y="92"/>
                </a:lnTo>
                <a:lnTo>
                  <a:pt x="672" y="90"/>
                </a:lnTo>
                <a:lnTo>
                  <a:pt x="670" y="90"/>
                </a:lnTo>
                <a:lnTo>
                  <a:pt x="668" y="90"/>
                </a:lnTo>
                <a:lnTo>
                  <a:pt x="668" y="88"/>
                </a:lnTo>
                <a:lnTo>
                  <a:pt x="658" y="108"/>
                </a:lnTo>
                <a:lnTo>
                  <a:pt x="658" y="132"/>
                </a:lnTo>
                <a:lnTo>
                  <a:pt x="702" y="138"/>
                </a:lnTo>
                <a:lnTo>
                  <a:pt x="712" y="158"/>
                </a:lnTo>
                <a:lnTo>
                  <a:pt x="668" y="172"/>
                </a:lnTo>
                <a:lnTo>
                  <a:pt x="632" y="188"/>
                </a:lnTo>
                <a:lnTo>
                  <a:pt x="598" y="202"/>
                </a:lnTo>
                <a:lnTo>
                  <a:pt x="588" y="236"/>
                </a:lnTo>
                <a:lnTo>
                  <a:pt x="534" y="242"/>
                </a:lnTo>
                <a:lnTo>
                  <a:pt x="480" y="276"/>
                </a:lnTo>
                <a:lnTo>
                  <a:pt x="430" y="252"/>
                </a:lnTo>
                <a:lnTo>
                  <a:pt x="370" y="246"/>
                </a:lnTo>
                <a:lnTo>
                  <a:pt x="326" y="202"/>
                </a:lnTo>
                <a:lnTo>
                  <a:pt x="262" y="182"/>
                </a:lnTo>
                <a:lnTo>
                  <a:pt x="256" y="132"/>
                </a:lnTo>
                <a:lnTo>
                  <a:pt x="226" y="118"/>
                </a:lnTo>
                <a:lnTo>
                  <a:pt x="222" y="114"/>
                </a:lnTo>
                <a:lnTo>
                  <a:pt x="220" y="116"/>
                </a:lnTo>
                <a:lnTo>
                  <a:pt x="218" y="120"/>
                </a:lnTo>
                <a:lnTo>
                  <a:pt x="218" y="122"/>
                </a:lnTo>
                <a:lnTo>
                  <a:pt x="218" y="124"/>
                </a:lnTo>
                <a:lnTo>
                  <a:pt x="218" y="122"/>
                </a:lnTo>
                <a:lnTo>
                  <a:pt x="218" y="120"/>
                </a:lnTo>
                <a:lnTo>
                  <a:pt x="222" y="114"/>
                </a:lnTo>
                <a:lnTo>
                  <a:pt x="218" y="108"/>
                </a:lnTo>
                <a:lnTo>
                  <a:pt x="208" y="114"/>
                </a:lnTo>
                <a:lnTo>
                  <a:pt x="208" y="124"/>
                </a:lnTo>
                <a:lnTo>
                  <a:pt x="208" y="114"/>
                </a:lnTo>
                <a:lnTo>
                  <a:pt x="192" y="118"/>
                </a:lnTo>
                <a:lnTo>
                  <a:pt x="182" y="148"/>
                </a:lnTo>
                <a:lnTo>
                  <a:pt x="142" y="142"/>
                </a:lnTo>
                <a:lnTo>
                  <a:pt x="132" y="192"/>
                </a:lnTo>
                <a:lnTo>
                  <a:pt x="98" y="198"/>
                </a:lnTo>
                <a:lnTo>
                  <a:pt x="88" y="256"/>
                </a:lnTo>
                <a:lnTo>
                  <a:pt x="68" y="276"/>
                </a:lnTo>
                <a:lnTo>
                  <a:pt x="44" y="296"/>
                </a:lnTo>
                <a:lnTo>
                  <a:pt x="4" y="306"/>
                </a:lnTo>
                <a:lnTo>
                  <a:pt x="0" y="326"/>
                </a:lnTo>
                <a:lnTo>
                  <a:pt x="10" y="334"/>
                </a:lnTo>
                <a:lnTo>
                  <a:pt x="14" y="350"/>
                </a:lnTo>
                <a:lnTo>
                  <a:pt x="4" y="354"/>
                </a:lnTo>
                <a:lnTo>
                  <a:pt x="14" y="364"/>
                </a:lnTo>
                <a:lnTo>
                  <a:pt x="30" y="370"/>
                </a:lnTo>
                <a:lnTo>
                  <a:pt x="44" y="390"/>
                </a:lnTo>
                <a:lnTo>
                  <a:pt x="64" y="390"/>
                </a:lnTo>
                <a:lnTo>
                  <a:pt x="94" y="390"/>
                </a:lnTo>
                <a:lnTo>
                  <a:pt x="98" y="398"/>
                </a:lnTo>
                <a:lnTo>
                  <a:pt x="78" y="428"/>
                </a:lnTo>
                <a:lnTo>
                  <a:pt x="84" y="444"/>
                </a:lnTo>
                <a:lnTo>
                  <a:pt x="74" y="458"/>
                </a:lnTo>
                <a:lnTo>
                  <a:pt x="84" y="478"/>
                </a:lnTo>
                <a:lnTo>
                  <a:pt x="108" y="488"/>
                </a:lnTo>
                <a:lnTo>
                  <a:pt x="104" y="492"/>
                </a:lnTo>
                <a:lnTo>
                  <a:pt x="114" y="492"/>
                </a:lnTo>
                <a:lnTo>
                  <a:pt x="148" y="508"/>
                </a:lnTo>
                <a:lnTo>
                  <a:pt x="178" y="522"/>
                </a:lnTo>
                <a:lnTo>
                  <a:pt x="208" y="528"/>
                </a:lnTo>
                <a:lnTo>
                  <a:pt x="218" y="536"/>
                </a:lnTo>
                <a:lnTo>
                  <a:pt x="226" y="536"/>
                </a:lnTo>
                <a:lnTo>
                  <a:pt x="242" y="546"/>
                </a:lnTo>
                <a:lnTo>
                  <a:pt x="262" y="546"/>
                </a:lnTo>
                <a:lnTo>
                  <a:pt x="282" y="546"/>
                </a:lnTo>
                <a:lnTo>
                  <a:pt x="296" y="528"/>
                </a:lnTo>
                <a:lnTo>
                  <a:pt x="316" y="512"/>
                </a:lnTo>
                <a:lnTo>
                  <a:pt x="340" y="512"/>
                </a:lnTo>
                <a:lnTo>
                  <a:pt x="360" y="528"/>
                </a:lnTo>
                <a:lnTo>
                  <a:pt x="370" y="528"/>
                </a:lnTo>
                <a:lnTo>
                  <a:pt x="380" y="532"/>
                </a:lnTo>
                <a:lnTo>
                  <a:pt x="386" y="556"/>
                </a:lnTo>
                <a:lnTo>
                  <a:pt x="376" y="586"/>
                </a:lnTo>
                <a:lnTo>
                  <a:pt x="376" y="596"/>
                </a:lnTo>
                <a:lnTo>
                  <a:pt x="390" y="600"/>
                </a:lnTo>
                <a:lnTo>
                  <a:pt x="400" y="616"/>
                </a:lnTo>
                <a:lnTo>
                  <a:pt x="400" y="626"/>
                </a:lnTo>
                <a:lnTo>
                  <a:pt x="424" y="636"/>
                </a:lnTo>
                <a:lnTo>
                  <a:pt x="420" y="640"/>
                </a:lnTo>
                <a:lnTo>
                  <a:pt x="444" y="636"/>
                </a:lnTo>
                <a:lnTo>
                  <a:pt x="450" y="616"/>
                </a:lnTo>
                <a:lnTo>
                  <a:pt x="500" y="616"/>
                </a:lnTo>
                <a:lnTo>
                  <a:pt x="518" y="630"/>
                </a:lnTo>
                <a:lnTo>
                  <a:pt x="524" y="646"/>
                </a:lnTo>
                <a:lnTo>
                  <a:pt x="534" y="640"/>
                </a:lnTo>
                <a:lnTo>
                  <a:pt x="568" y="660"/>
                </a:lnTo>
                <a:lnTo>
                  <a:pt x="568" y="646"/>
                </a:lnTo>
                <a:lnTo>
                  <a:pt x="608" y="630"/>
                </a:lnTo>
                <a:lnTo>
                  <a:pt x="612" y="626"/>
                </a:lnTo>
                <a:lnTo>
                  <a:pt x="622" y="620"/>
                </a:lnTo>
                <a:lnTo>
                  <a:pt x="632" y="626"/>
                </a:lnTo>
                <a:lnTo>
                  <a:pt x="652" y="616"/>
                </a:lnTo>
                <a:lnTo>
                  <a:pt x="678" y="600"/>
                </a:lnTo>
                <a:lnTo>
                  <a:pt x="702" y="582"/>
                </a:lnTo>
                <a:lnTo>
                  <a:pt x="712" y="562"/>
                </a:lnTo>
                <a:lnTo>
                  <a:pt x="726" y="542"/>
                </a:lnTo>
                <a:lnTo>
                  <a:pt x="742" y="512"/>
                </a:lnTo>
                <a:lnTo>
                  <a:pt x="742" y="498"/>
                </a:lnTo>
                <a:lnTo>
                  <a:pt x="736" y="488"/>
                </a:lnTo>
                <a:lnTo>
                  <a:pt x="742" y="472"/>
                </a:lnTo>
                <a:lnTo>
                  <a:pt x="736" y="454"/>
                </a:lnTo>
                <a:lnTo>
                  <a:pt x="712" y="404"/>
                </a:lnTo>
                <a:lnTo>
                  <a:pt x="716" y="398"/>
                </a:lnTo>
                <a:lnTo>
                  <a:pt x="736" y="374"/>
                </a:lnTo>
                <a:lnTo>
                  <a:pt x="752" y="370"/>
                </a:lnTo>
                <a:lnTo>
                  <a:pt x="754" y="368"/>
                </a:lnTo>
                <a:lnTo>
                  <a:pt x="754" y="364"/>
                </a:lnTo>
                <a:lnTo>
                  <a:pt x="752" y="360"/>
                </a:lnTo>
                <a:lnTo>
                  <a:pt x="726" y="354"/>
                </a:lnTo>
                <a:lnTo>
                  <a:pt x="712" y="360"/>
                </a:lnTo>
                <a:lnTo>
                  <a:pt x="702" y="354"/>
                </a:lnTo>
                <a:lnTo>
                  <a:pt x="692" y="340"/>
                </a:lnTo>
                <a:lnTo>
                  <a:pt x="682" y="330"/>
                </a:lnTo>
                <a:lnTo>
                  <a:pt x="706" y="320"/>
                </a:lnTo>
                <a:lnTo>
                  <a:pt x="722" y="306"/>
                </a:lnTo>
                <a:lnTo>
                  <a:pt x="746" y="290"/>
                </a:lnTo>
                <a:lnTo>
                  <a:pt x="756" y="290"/>
                </a:lnTo>
                <a:lnTo>
                  <a:pt x="742" y="310"/>
                </a:lnTo>
                <a:lnTo>
                  <a:pt x="752" y="320"/>
                </a:lnTo>
                <a:lnTo>
                  <a:pt x="762" y="316"/>
                </a:lnTo>
                <a:lnTo>
                  <a:pt x="786" y="306"/>
                </a:lnTo>
                <a:lnTo>
                  <a:pt x="792" y="284"/>
                </a:lnTo>
                <a:lnTo>
                  <a:pt x="806" y="272"/>
                </a:lnTo>
                <a:lnTo>
                  <a:pt x="820" y="282"/>
                </a:lnTo>
                <a:lnTo>
                  <a:pt x="818" y="262"/>
                </a:lnTo>
                <a:lnTo>
                  <a:pt x="838" y="250"/>
                </a:lnTo>
                <a:lnTo>
                  <a:pt x="864" y="254"/>
                </a:lnTo>
                <a:lnTo>
                  <a:pt x="876" y="246"/>
                </a:lnTo>
                <a:lnTo>
                  <a:pt x="890" y="252"/>
                </a:lnTo>
                <a:lnTo>
                  <a:pt x="900" y="198"/>
                </a:lnTo>
                <a:lnTo>
                  <a:pt x="924" y="192"/>
                </a:lnTo>
                <a:lnTo>
                  <a:pt x="950" y="118"/>
                </a:lnTo>
                <a:lnTo>
                  <a:pt x="890" y="118"/>
                </a:lnTo>
                <a:close/>
              </a:path>
            </a:pathLst>
          </a:custGeom>
          <a:solidFill>
            <a:srgbClr val="00B050"/>
          </a:solidFill>
          <a:ln w="9525">
            <a:solidFill>
              <a:srgbClr val="FFFF00"/>
            </a:solidFill>
            <a:round/>
            <a:headEnd/>
            <a:tailEnd/>
          </a:ln>
        </p:spPr>
        <p:txBody>
          <a:bodyPr/>
          <a:lstStyle/>
          <a:p>
            <a:endParaRPr lang="ru-RU"/>
          </a:p>
        </p:txBody>
      </p:sp>
      <p:sp>
        <p:nvSpPr>
          <p:cNvPr id="18604" name="Freeform 1500"/>
          <p:cNvSpPr>
            <a:spLocks/>
          </p:cNvSpPr>
          <p:nvPr/>
        </p:nvSpPr>
        <p:spPr bwMode="auto">
          <a:xfrm>
            <a:off x="6176963" y="1317625"/>
            <a:ext cx="74612" cy="93663"/>
          </a:xfrm>
          <a:custGeom>
            <a:avLst/>
            <a:gdLst>
              <a:gd name="T0" fmla="*/ 2147483647 w 78"/>
              <a:gd name="T1" fmla="*/ 2147483647 h 98"/>
              <a:gd name="T2" fmla="*/ 2147483647 w 78"/>
              <a:gd name="T3" fmla="*/ 2147483647 h 98"/>
              <a:gd name="T4" fmla="*/ 2147483647 w 78"/>
              <a:gd name="T5" fmla="*/ 2147483647 h 98"/>
              <a:gd name="T6" fmla="*/ 2147483647 w 78"/>
              <a:gd name="T7" fmla="*/ 2147483647 h 98"/>
              <a:gd name="T8" fmla="*/ 0 w 78"/>
              <a:gd name="T9" fmla="*/ 2147483647 h 98"/>
              <a:gd name="T10" fmla="*/ 0 w 78"/>
              <a:gd name="T11" fmla="*/ 2147483647 h 98"/>
              <a:gd name="T12" fmla="*/ 2147483647 w 78"/>
              <a:gd name="T13" fmla="*/ 2147483647 h 98"/>
              <a:gd name="T14" fmla="*/ 2147483647 w 78"/>
              <a:gd name="T15" fmla="*/ 2147483647 h 98"/>
              <a:gd name="T16" fmla="*/ 2147483647 w 78"/>
              <a:gd name="T17" fmla="*/ 2147483647 h 98"/>
              <a:gd name="T18" fmla="*/ 2147483647 w 78"/>
              <a:gd name="T19" fmla="*/ 2147483647 h 98"/>
              <a:gd name="T20" fmla="*/ 2147483647 w 78"/>
              <a:gd name="T21" fmla="*/ 2147483647 h 98"/>
              <a:gd name="T22" fmla="*/ 2147483647 w 78"/>
              <a:gd name="T23" fmla="*/ 2147483647 h 98"/>
              <a:gd name="T24" fmla="*/ 2147483647 w 78"/>
              <a:gd name="T25" fmla="*/ 2147483647 h 98"/>
              <a:gd name="T26" fmla="*/ 2147483647 w 78"/>
              <a:gd name="T27" fmla="*/ 2147483647 h 98"/>
              <a:gd name="T28" fmla="*/ 2147483647 w 78"/>
              <a:gd name="T29" fmla="*/ 2147483647 h 98"/>
              <a:gd name="T30" fmla="*/ 2147483647 w 78"/>
              <a:gd name="T31" fmla="*/ 2147483647 h 98"/>
              <a:gd name="T32" fmla="*/ 2147483647 w 78"/>
              <a:gd name="T33" fmla="*/ 2147483647 h 98"/>
              <a:gd name="T34" fmla="*/ 2147483647 w 78"/>
              <a:gd name="T35" fmla="*/ 2147483647 h 98"/>
              <a:gd name="T36" fmla="*/ 2147483647 w 78"/>
              <a:gd name="T37" fmla="*/ 2147483647 h 98"/>
              <a:gd name="T38" fmla="*/ 2147483647 w 78"/>
              <a:gd name="T39" fmla="*/ 2147483647 h 98"/>
              <a:gd name="T40" fmla="*/ 2147483647 w 78"/>
              <a:gd name="T41" fmla="*/ 2147483647 h 98"/>
              <a:gd name="T42" fmla="*/ 2147483647 w 78"/>
              <a:gd name="T43" fmla="*/ 2147483647 h 98"/>
              <a:gd name="T44" fmla="*/ 2147483647 w 78"/>
              <a:gd name="T45" fmla="*/ 2147483647 h 98"/>
              <a:gd name="T46" fmla="*/ 2147483647 w 78"/>
              <a:gd name="T47" fmla="*/ 2147483647 h 98"/>
              <a:gd name="T48" fmla="*/ 2147483647 w 78"/>
              <a:gd name="T49" fmla="*/ 2147483647 h 98"/>
              <a:gd name="T50" fmla="*/ 2147483647 w 78"/>
              <a:gd name="T51" fmla="*/ 2147483647 h 98"/>
              <a:gd name="T52" fmla="*/ 2147483647 w 78"/>
              <a:gd name="T53" fmla="*/ 2147483647 h 98"/>
              <a:gd name="T54" fmla="*/ 2147483647 w 78"/>
              <a:gd name="T55" fmla="*/ 2147483647 h 98"/>
              <a:gd name="T56" fmla="*/ 2147483647 w 78"/>
              <a:gd name="T57" fmla="*/ 2147483647 h 98"/>
              <a:gd name="T58" fmla="*/ 2147483647 w 78"/>
              <a:gd name="T59" fmla="*/ 2147483647 h 98"/>
              <a:gd name="T60" fmla="*/ 2147483647 w 78"/>
              <a:gd name="T61" fmla="*/ 2147483647 h 98"/>
              <a:gd name="T62" fmla="*/ 2147483647 w 78"/>
              <a:gd name="T63" fmla="*/ 0 h 98"/>
              <a:gd name="T64" fmla="*/ 2147483647 w 78"/>
              <a:gd name="T65" fmla="*/ 2147483647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98"/>
              <a:gd name="T101" fmla="*/ 78 w 78"/>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98">
                <a:moveTo>
                  <a:pt x="32" y="12"/>
                </a:moveTo>
                <a:lnTo>
                  <a:pt x="34" y="32"/>
                </a:lnTo>
                <a:lnTo>
                  <a:pt x="20" y="22"/>
                </a:lnTo>
                <a:lnTo>
                  <a:pt x="6" y="34"/>
                </a:lnTo>
                <a:lnTo>
                  <a:pt x="0" y="56"/>
                </a:lnTo>
                <a:lnTo>
                  <a:pt x="6" y="56"/>
                </a:lnTo>
                <a:lnTo>
                  <a:pt x="10" y="56"/>
                </a:lnTo>
                <a:lnTo>
                  <a:pt x="30" y="70"/>
                </a:lnTo>
                <a:lnTo>
                  <a:pt x="34" y="84"/>
                </a:lnTo>
                <a:lnTo>
                  <a:pt x="36" y="92"/>
                </a:lnTo>
                <a:lnTo>
                  <a:pt x="40" y="98"/>
                </a:lnTo>
                <a:lnTo>
                  <a:pt x="70" y="88"/>
                </a:lnTo>
                <a:lnTo>
                  <a:pt x="70" y="84"/>
                </a:lnTo>
                <a:lnTo>
                  <a:pt x="68" y="82"/>
                </a:lnTo>
                <a:lnTo>
                  <a:pt x="66" y="78"/>
                </a:lnTo>
                <a:lnTo>
                  <a:pt x="64" y="76"/>
                </a:lnTo>
                <a:lnTo>
                  <a:pt x="64" y="60"/>
                </a:lnTo>
                <a:lnTo>
                  <a:pt x="64" y="46"/>
                </a:lnTo>
                <a:lnTo>
                  <a:pt x="54" y="26"/>
                </a:lnTo>
                <a:lnTo>
                  <a:pt x="64" y="16"/>
                </a:lnTo>
                <a:lnTo>
                  <a:pt x="78" y="4"/>
                </a:lnTo>
                <a:lnTo>
                  <a:pt x="52" y="0"/>
                </a:lnTo>
                <a:lnTo>
                  <a:pt x="32" y="12"/>
                </a:lnTo>
                <a:close/>
              </a:path>
            </a:pathLst>
          </a:custGeom>
          <a:solidFill>
            <a:srgbClr val="00B050"/>
          </a:solidFill>
          <a:ln w="9525">
            <a:solidFill>
              <a:srgbClr val="FFFF00"/>
            </a:solidFill>
            <a:round/>
            <a:headEnd/>
            <a:tailEnd/>
          </a:ln>
        </p:spPr>
        <p:txBody>
          <a:bodyPr/>
          <a:lstStyle/>
          <a:p>
            <a:endParaRPr lang="ru-RU"/>
          </a:p>
        </p:txBody>
      </p:sp>
      <p:sp>
        <p:nvSpPr>
          <p:cNvPr id="18605" name="Freeform 1501"/>
          <p:cNvSpPr>
            <a:spLocks/>
          </p:cNvSpPr>
          <p:nvPr/>
        </p:nvSpPr>
        <p:spPr bwMode="auto">
          <a:xfrm>
            <a:off x="6205538" y="1401763"/>
            <a:ext cx="50800" cy="63500"/>
          </a:xfrm>
          <a:custGeom>
            <a:avLst/>
            <a:gdLst>
              <a:gd name="T0" fmla="*/ 2147483647 w 54"/>
              <a:gd name="T1" fmla="*/ 2147483647 h 66"/>
              <a:gd name="T2" fmla="*/ 2147483647 w 54"/>
              <a:gd name="T3" fmla="*/ 2147483647 h 66"/>
              <a:gd name="T4" fmla="*/ 2147483647 w 54"/>
              <a:gd name="T5" fmla="*/ 2147483647 h 66"/>
              <a:gd name="T6" fmla="*/ 2147483647 w 54"/>
              <a:gd name="T7" fmla="*/ 2147483647 h 66"/>
              <a:gd name="T8" fmla="*/ 0 w 54"/>
              <a:gd name="T9" fmla="*/ 2147483647 h 66"/>
              <a:gd name="T10" fmla="*/ 0 w 54"/>
              <a:gd name="T11" fmla="*/ 2147483647 h 66"/>
              <a:gd name="T12" fmla="*/ 2147483647 w 54"/>
              <a:gd name="T13" fmla="*/ 2147483647 h 66"/>
              <a:gd name="T14" fmla="*/ 2147483647 w 54"/>
              <a:gd name="T15" fmla="*/ 2147483647 h 66"/>
              <a:gd name="T16" fmla="*/ 2147483647 w 54"/>
              <a:gd name="T17" fmla="*/ 2147483647 h 66"/>
              <a:gd name="T18" fmla="*/ 2147483647 w 54"/>
              <a:gd name="T19" fmla="*/ 2147483647 h 66"/>
              <a:gd name="T20" fmla="*/ 2147483647 w 54"/>
              <a:gd name="T21" fmla="*/ 2147483647 h 66"/>
              <a:gd name="T22" fmla="*/ 2147483647 w 54"/>
              <a:gd name="T23" fmla="*/ 2147483647 h 66"/>
              <a:gd name="T24" fmla="*/ 2147483647 w 54"/>
              <a:gd name="T25" fmla="*/ 2147483647 h 66"/>
              <a:gd name="T26" fmla="*/ 2147483647 w 54"/>
              <a:gd name="T27" fmla="*/ 0 h 66"/>
              <a:gd name="T28" fmla="*/ 2147483647 w 54"/>
              <a:gd name="T29" fmla="*/ 2147483647 h 66"/>
              <a:gd name="T30" fmla="*/ 2147483647 w 54"/>
              <a:gd name="T31" fmla="*/ 2147483647 h 66"/>
              <a:gd name="T32" fmla="*/ 2147483647 w 54"/>
              <a:gd name="T33" fmla="*/ 2147483647 h 66"/>
              <a:gd name="T34" fmla="*/ 2147483647 w 54"/>
              <a:gd name="T35" fmla="*/ 2147483647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66"/>
              <a:gd name="T56" fmla="*/ 54 w 54"/>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66">
                <a:moveTo>
                  <a:pt x="10" y="12"/>
                </a:moveTo>
                <a:lnTo>
                  <a:pt x="10" y="12"/>
                </a:lnTo>
                <a:lnTo>
                  <a:pt x="10" y="36"/>
                </a:lnTo>
                <a:lnTo>
                  <a:pt x="0" y="66"/>
                </a:lnTo>
                <a:lnTo>
                  <a:pt x="20" y="66"/>
                </a:lnTo>
                <a:lnTo>
                  <a:pt x="40" y="60"/>
                </a:lnTo>
                <a:lnTo>
                  <a:pt x="50" y="52"/>
                </a:lnTo>
                <a:lnTo>
                  <a:pt x="54" y="36"/>
                </a:lnTo>
                <a:lnTo>
                  <a:pt x="40" y="0"/>
                </a:lnTo>
                <a:lnTo>
                  <a:pt x="10" y="10"/>
                </a:lnTo>
                <a:lnTo>
                  <a:pt x="10" y="12"/>
                </a:lnTo>
                <a:close/>
              </a:path>
            </a:pathLst>
          </a:custGeom>
          <a:solidFill>
            <a:srgbClr val="00B050"/>
          </a:solidFill>
          <a:ln w="9525">
            <a:solidFill>
              <a:srgbClr val="FFFF00"/>
            </a:solidFill>
            <a:round/>
            <a:headEnd/>
            <a:tailEnd/>
          </a:ln>
        </p:spPr>
        <p:txBody>
          <a:bodyPr/>
          <a:lstStyle/>
          <a:p>
            <a:endParaRPr lang="ru-RU"/>
          </a:p>
        </p:txBody>
      </p:sp>
      <p:sp>
        <p:nvSpPr>
          <p:cNvPr id="7" name="Freeform 1376"/>
          <p:cNvSpPr>
            <a:spLocks/>
          </p:cNvSpPr>
          <p:nvPr/>
        </p:nvSpPr>
        <p:spPr bwMode="auto">
          <a:xfrm>
            <a:off x="5029200" y="3276600"/>
            <a:ext cx="2895600" cy="1447800"/>
          </a:xfrm>
          <a:custGeom>
            <a:avLst/>
            <a:gdLst>
              <a:gd name="T0" fmla="*/ 2147483647 w 483"/>
              <a:gd name="T1" fmla="*/ 2147483647 h 260"/>
              <a:gd name="T2" fmla="*/ 2147483647 w 483"/>
              <a:gd name="T3" fmla="*/ 2147483647 h 260"/>
              <a:gd name="T4" fmla="*/ 2147483647 w 483"/>
              <a:gd name="T5" fmla="*/ 2147483647 h 260"/>
              <a:gd name="T6" fmla="*/ 2147483647 w 483"/>
              <a:gd name="T7" fmla="*/ 2147483647 h 260"/>
              <a:gd name="T8" fmla="*/ 2147483647 w 483"/>
              <a:gd name="T9" fmla="*/ 2147483647 h 260"/>
              <a:gd name="T10" fmla="*/ 2147483647 w 483"/>
              <a:gd name="T11" fmla="*/ 2147483647 h 260"/>
              <a:gd name="T12" fmla="*/ 2147483647 w 483"/>
              <a:gd name="T13" fmla="*/ 2147483647 h 260"/>
              <a:gd name="T14" fmla="*/ 2147483647 w 483"/>
              <a:gd name="T15" fmla="*/ 2147483647 h 260"/>
              <a:gd name="T16" fmla="*/ 2147483647 w 483"/>
              <a:gd name="T17" fmla="*/ 2147483647 h 260"/>
              <a:gd name="T18" fmla="*/ 2147483647 w 483"/>
              <a:gd name="T19" fmla="*/ 2147483647 h 260"/>
              <a:gd name="T20" fmla="*/ 2147483647 w 483"/>
              <a:gd name="T21" fmla="*/ 2147483647 h 260"/>
              <a:gd name="T22" fmla="*/ 2147483647 w 483"/>
              <a:gd name="T23" fmla="*/ 2147483647 h 260"/>
              <a:gd name="T24" fmla="*/ 2147483647 w 483"/>
              <a:gd name="T25" fmla="*/ 2147483647 h 260"/>
              <a:gd name="T26" fmla="*/ 2147483647 w 483"/>
              <a:gd name="T27" fmla="*/ 2147483647 h 260"/>
              <a:gd name="T28" fmla="*/ 2147483647 w 483"/>
              <a:gd name="T29" fmla="*/ 2147483647 h 260"/>
              <a:gd name="T30" fmla="*/ 2147483647 w 483"/>
              <a:gd name="T31" fmla="*/ 2147483647 h 260"/>
              <a:gd name="T32" fmla="*/ 2147483647 w 483"/>
              <a:gd name="T33" fmla="*/ 2147483647 h 260"/>
              <a:gd name="T34" fmla="*/ 2147483647 w 483"/>
              <a:gd name="T35" fmla="*/ 2147483647 h 260"/>
              <a:gd name="T36" fmla="*/ 2147483647 w 483"/>
              <a:gd name="T37" fmla="*/ 2147483647 h 260"/>
              <a:gd name="T38" fmla="*/ 2147483647 w 483"/>
              <a:gd name="T39" fmla="*/ 2147483647 h 260"/>
              <a:gd name="T40" fmla="*/ 2147483647 w 483"/>
              <a:gd name="T41" fmla="*/ 2147483647 h 260"/>
              <a:gd name="T42" fmla="*/ 2147483647 w 483"/>
              <a:gd name="T43" fmla="*/ 2147483647 h 260"/>
              <a:gd name="T44" fmla="*/ 2147483647 w 483"/>
              <a:gd name="T45" fmla="*/ 2147483647 h 260"/>
              <a:gd name="T46" fmla="*/ 2147483647 w 483"/>
              <a:gd name="T47" fmla="*/ 2147483647 h 260"/>
              <a:gd name="T48" fmla="*/ 2147483647 w 483"/>
              <a:gd name="T49" fmla="*/ 2147483647 h 260"/>
              <a:gd name="T50" fmla="*/ 2147483647 w 483"/>
              <a:gd name="T51" fmla="*/ 2147483647 h 260"/>
              <a:gd name="T52" fmla="*/ 2147483647 w 483"/>
              <a:gd name="T53" fmla="*/ 2147483647 h 260"/>
              <a:gd name="T54" fmla="*/ 2147483647 w 483"/>
              <a:gd name="T55" fmla="*/ 2147483647 h 260"/>
              <a:gd name="T56" fmla="*/ 2147483647 w 483"/>
              <a:gd name="T57" fmla="*/ 2147483647 h 260"/>
              <a:gd name="T58" fmla="*/ 2147483647 w 483"/>
              <a:gd name="T59" fmla="*/ 2147483647 h 260"/>
              <a:gd name="T60" fmla="*/ 2147483647 w 483"/>
              <a:gd name="T61" fmla="*/ 2147483647 h 260"/>
              <a:gd name="T62" fmla="*/ 2147483647 w 483"/>
              <a:gd name="T63" fmla="*/ 2147483647 h 260"/>
              <a:gd name="T64" fmla="*/ 2147483647 w 483"/>
              <a:gd name="T65" fmla="*/ 2147483647 h 260"/>
              <a:gd name="T66" fmla="*/ 2147483647 w 483"/>
              <a:gd name="T67" fmla="*/ 2147483647 h 260"/>
              <a:gd name="T68" fmla="*/ 2147483647 w 483"/>
              <a:gd name="T69" fmla="*/ 2147483647 h 260"/>
              <a:gd name="T70" fmla="*/ 2147483647 w 483"/>
              <a:gd name="T71" fmla="*/ 2147483647 h 260"/>
              <a:gd name="T72" fmla="*/ 2147483647 w 483"/>
              <a:gd name="T73" fmla="*/ 2147483647 h 260"/>
              <a:gd name="T74" fmla="*/ 2147483647 w 483"/>
              <a:gd name="T75" fmla="*/ 2147483647 h 260"/>
              <a:gd name="T76" fmla="*/ 2147483647 w 483"/>
              <a:gd name="T77" fmla="*/ 2147483647 h 260"/>
              <a:gd name="T78" fmla="*/ 2147483647 w 483"/>
              <a:gd name="T79" fmla="*/ 2147483647 h 260"/>
              <a:gd name="T80" fmla="*/ 2147483647 w 483"/>
              <a:gd name="T81" fmla="*/ 2147483647 h 260"/>
              <a:gd name="T82" fmla="*/ 2147483647 w 483"/>
              <a:gd name="T83" fmla="*/ 2147483647 h 260"/>
              <a:gd name="T84" fmla="*/ 2147483647 w 483"/>
              <a:gd name="T85" fmla="*/ 2147483647 h 260"/>
              <a:gd name="T86" fmla="*/ 2147483647 w 483"/>
              <a:gd name="T87" fmla="*/ 2147483647 h 260"/>
              <a:gd name="T88" fmla="*/ 2147483647 w 483"/>
              <a:gd name="T89" fmla="*/ 2147483647 h 260"/>
              <a:gd name="T90" fmla="*/ 2147483647 w 483"/>
              <a:gd name="T91" fmla="*/ 2147483647 h 260"/>
              <a:gd name="T92" fmla="*/ 2147483647 w 483"/>
              <a:gd name="T93" fmla="*/ 2147483647 h 260"/>
              <a:gd name="T94" fmla="*/ 2147483647 w 483"/>
              <a:gd name="T95" fmla="*/ 2147483647 h 260"/>
              <a:gd name="T96" fmla="*/ 2147483647 w 483"/>
              <a:gd name="T97" fmla="*/ 2147483647 h 260"/>
              <a:gd name="T98" fmla="*/ 2147483647 w 483"/>
              <a:gd name="T99" fmla="*/ 2147483647 h 260"/>
              <a:gd name="T100" fmla="*/ 2147483647 w 483"/>
              <a:gd name="T101" fmla="*/ 2147483647 h 260"/>
              <a:gd name="T102" fmla="*/ 2147483647 w 483"/>
              <a:gd name="T103" fmla="*/ 2147483647 h 260"/>
              <a:gd name="T104" fmla="*/ 2147483647 w 483"/>
              <a:gd name="T105" fmla="*/ 2147483647 h 260"/>
              <a:gd name="T106" fmla="*/ 2147483647 w 483"/>
              <a:gd name="T107" fmla="*/ 2147483647 h 260"/>
              <a:gd name="T108" fmla="*/ 2147483647 w 483"/>
              <a:gd name="T109" fmla="*/ 2147483647 h 260"/>
              <a:gd name="T110" fmla="*/ 2147483647 w 483"/>
              <a:gd name="T111" fmla="*/ 2147483647 h 260"/>
              <a:gd name="T112" fmla="*/ 2147483647 w 483"/>
              <a:gd name="T113" fmla="*/ 2147483647 h 260"/>
              <a:gd name="T114" fmla="*/ 2147483647 w 483"/>
              <a:gd name="T115" fmla="*/ 2147483647 h 260"/>
              <a:gd name="T116" fmla="*/ 2147483647 w 483"/>
              <a:gd name="T117" fmla="*/ 2147483647 h 260"/>
              <a:gd name="T118" fmla="*/ 2147483647 w 483"/>
              <a:gd name="T119" fmla="*/ 2147483647 h 260"/>
              <a:gd name="T120" fmla="*/ 2147483647 w 483"/>
              <a:gd name="T121" fmla="*/ 2147483647 h 260"/>
              <a:gd name="T122" fmla="*/ 2147483647 w 483"/>
              <a:gd name="T123" fmla="*/ 2147483647 h 2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3"/>
              <a:gd name="T187" fmla="*/ 0 h 260"/>
              <a:gd name="T188" fmla="*/ 483 w 483"/>
              <a:gd name="T189" fmla="*/ 260 h 2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3" h="260">
                <a:moveTo>
                  <a:pt x="482" y="127"/>
                </a:moveTo>
                <a:cubicBezTo>
                  <a:pt x="483" y="96"/>
                  <a:pt x="483" y="96"/>
                  <a:pt x="483" y="96"/>
                </a:cubicBezTo>
                <a:cubicBezTo>
                  <a:pt x="480" y="95"/>
                  <a:pt x="480" y="95"/>
                  <a:pt x="480" y="95"/>
                </a:cubicBezTo>
                <a:cubicBezTo>
                  <a:pt x="478" y="94"/>
                  <a:pt x="478" y="94"/>
                  <a:pt x="478" y="94"/>
                </a:cubicBezTo>
                <a:cubicBezTo>
                  <a:pt x="478" y="94"/>
                  <a:pt x="474" y="90"/>
                  <a:pt x="474" y="90"/>
                </a:cubicBezTo>
                <a:cubicBezTo>
                  <a:pt x="473" y="89"/>
                  <a:pt x="470" y="89"/>
                  <a:pt x="470" y="89"/>
                </a:cubicBezTo>
                <a:cubicBezTo>
                  <a:pt x="463" y="88"/>
                  <a:pt x="463" y="88"/>
                  <a:pt x="463" y="88"/>
                </a:cubicBezTo>
                <a:cubicBezTo>
                  <a:pt x="459" y="87"/>
                  <a:pt x="459" y="87"/>
                  <a:pt x="459" y="87"/>
                </a:cubicBezTo>
                <a:cubicBezTo>
                  <a:pt x="456" y="87"/>
                  <a:pt x="456" y="87"/>
                  <a:pt x="456" y="87"/>
                </a:cubicBezTo>
                <a:cubicBezTo>
                  <a:pt x="454" y="87"/>
                  <a:pt x="454" y="87"/>
                  <a:pt x="454" y="87"/>
                </a:cubicBezTo>
                <a:cubicBezTo>
                  <a:pt x="455" y="95"/>
                  <a:pt x="455" y="95"/>
                  <a:pt x="455" y="95"/>
                </a:cubicBezTo>
                <a:cubicBezTo>
                  <a:pt x="455" y="95"/>
                  <a:pt x="451" y="97"/>
                  <a:pt x="451" y="97"/>
                </a:cubicBezTo>
                <a:cubicBezTo>
                  <a:pt x="450" y="97"/>
                  <a:pt x="448" y="94"/>
                  <a:pt x="448" y="94"/>
                </a:cubicBezTo>
                <a:cubicBezTo>
                  <a:pt x="445" y="91"/>
                  <a:pt x="445" y="91"/>
                  <a:pt x="445" y="91"/>
                </a:cubicBezTo>
                <a:cubicBezTo>
                  <a:pt x="445" y="89"/>
                  <a:pt x="445" y="89"/>
                  <a:pt x="445" y="89"/>
                </a:cubicBezTo>
                <a:cubicBezTo>
                  <a:pt x="440" y="89"/>
                  <a:pt x="440" y="89"/>
                  <a:pt x="440" y="89"/>
                </a:cubicBezTo>
                <a:cubicBezTo>
                  <a:pt x="437" y="90"/>
                  <a:pt x="437" y="90"/>
                  <a:pt x="437" y="90"/>
                </a:cubicBezTo>
                <a:cubicBezTo>
                  <a:pt x="431" y="89"/>
                  <a:pt x="431" y="89"/>
                  <a:pt x="431" y="89"/>
                </a:cubicBezTo>
                <a:cubicBezTo>
                  <a:pt x="426" y="89"/>
                  <a:pt x="426" y="89"/>
                  <a:pt x="426" y="89"/>
                </a:cubicBezTo>
                <a:cubicBezTo>
                  <a:pt x="423" y="90"/>
                  <a:pt x="423" y="90"/>
                  <a:pt x="423" y="90"/>
                </a:cubicBezTo>
                <a:cubicBezTo>
                  <a:pt x="419" y="87"/>
                  <a:pt x="419" y="87"/>
                  <a:pt x="419" y="87"/>
                </a:cubicBezTo>
                <a:cubicBezTo>
                  <a:pt x="419" y="80"/>
                  <a:pt x="419" y="80"/>
                  <a:pt x="419" y="80"/>
                </a:cubicBezTo>
                <a:cubicBezTo>
                  <a:pt x="413" y="77"/>
                  <a:pt x="413" y="77"/>
                  <a:pt x="413" y="77"/>
                </a:cubicBezTo>
                <a:cubicBezTo>
                  <a:pt x="403" y="77"/>
                  <a:pt x="403" y="77"/>
                  <a:pt x="403" y="77"/>
                </a:cubicBezTo>
                <a:cubicBezTo>
                  <a:pt x="394" y="77"/>
                  <a:pt x="394" y="77"/>
                  <a:pt x="394" y="77"/>
                </a:cubicBezTo>
                <a:cubicBezTo>
                  <a:pt x="393" y="75"/>
                  <a:pt x="393" y="75"/>
                  <a:pt x="393" y="75"/>
                </a:cubicBezTo>
                <a:cubicBezTo>
                  <a:pt x="392" y="72"/>
                  <a:pt x="392" y="72"/>
                  <a:pt x="392" y="72"/>
                </a:cubicBezTo>
                <a:cubicBezTo>
                  <a:pt x="386" y="69"/>
                  <a:pt x="386" y="69"/>
                  <a:pt x="386" y="69"/>
                </a:cubicBezTo>
                <a:cubicBezTo>
                  <a:pt x="386" y="64"/>
                  <a:pt x="386" y="64"/>
                  <a:pt x="386" y="64"/>
                </a:cubicBezTo>
                <a:cubicBezTo>
                  <a:pt x="362" y="59"/>
                  <a:pt x="362" y="59"/>
                  <a:pt x="362" y="59"/>
                </a:cubicBezTo>
                <a:cubicBezTo>
                  <a:pt x="361" y="61"/>
                  <a:pt x="361" y="61"/>
                  <a:pt x="361" y="61"/>
                </a:cubicBezTo>
                <a:cubicBezTo>
                  <a:pt x="356" y="65"/>
                  <a:pt x="356" y="65"/>
                  <a:pt x="356" y="65"/>
                </a:cubicBezTo>
                <a:cubicBezTo>
                  <a:pt x="357" y="71"/>
                  <a:pt x="357" y="71"/>
                  <a:pt x="357" y="71"/>
                </a:cubicBezTo>
                <a:cubicBezTo>
                  <a:pt x="351" y="73"/>
                  <a:pt x="351" y="73"/>
                  <a:pt x="351" y="73"/>
                </a:cubicBezTo>
                <a:cubicBezTo>
                  <a:pt x="347" y="72"/>
                  <a:pt x="347" y="72"/>
                  <a:pt x="347" y="72"/>
                </a:cubicBezTo>
                <a:cubicBezTo>
                  <a:pt x="342" y="70"/>
                  <a:pt x="342" y="70"/>
                  <a:pt x="342" y="70"/>
                </a:cubicBezTo>
                <a:cubicBezTo>
                  <a:pt x="340" y="72"/>
                  <a:pt x="340" y="72"/>
                  <a:pt x="340" y="72"/>
                </a:cubicBezTo>
                <a:cubicBezTo>
                  <a:pt x="336" y="71"/>
                  <a:pt x="336" y="71"/>
                  <a:pt x="336" y="71"/>
                </a:cubicBezTo>
                <a:cubicBezTo>
                  <a:pt x="332" y="68"/>
                  <a:pt x="332" y="68"/>
                  <a:pt x="332" y="68"/>
                </a:cubicBezTo>
                <a:cubicBezTo>
                  <a:pt x="331" y="74"/>
                  <a:pt x="331" y="74"/>
                  <a:pt x="331" y="74"/>
                </a:cubicBezTo>
                <a:cubicBezTo>
                  <a:pt x="328" y="78"/>
                  <a:pt x="328" y="78"/>
                  <a:pt x="328" y="78"/>
                </a:cubicBezTo>
                <a:cubicBezTo>
                  <a:pt x="323" y="73"/>
                  <a:pt x="323" y="73"/>
                  <a:pt x="323" y="73"/>
                </a:cubicBezTo>
                <a:cubicBezTo>
                  <a:pt x="320" y="67"/>
                  <a:pt x="320" y="67"/>
                  <a:pt x="320" y="67"/>
                </a:cubicBezTo>
                <a:cubicBezTo>
                  <a:pt x="323" y="60"/>
                  <a:pt x="323" y="60"/>
                  <a:pt x="323" y="60"/>
                </a:cubicBezTo>
                <a:cubicBezTo>
                  <a:pt x="323" y="57"/>
                  <a:pt x="323" y="57"/>
                  <a:pt x="323" y="57"/>
                </a:cubicBezTo>
                <a:cubicBezTo>
                  <a:pt x="320" y="52"/>
                  <a:pt x="320" y="52"/>
                  <a:pt x="320" y="52"/>
                </a:cubicBezTo>
                <a:cubicBezTo>
                  <a:pt x="316" y="51"/>
                  <a:pt x="316" y="51"/>
                  <a:pt x="316" y="51"/>
                </a:cubicBezTo>
                <a:cubicBezTo>
                  <a:pt x="312" y="51"/>
                  <a:pt x="312" y="51"/>
                  <a:pt x="312" y="51"/>
                </a:cubicBezTo>
                <a:cubicBezTo>
                  <a:pt x="310" y="49"/>
                  <a:pt x="310" y="49"/>
                  <a:pt x="310" y="49"/>
                </a:cubicBezTo>
                <a:cubicBezTo>
                  <a:pt x="306" y="46"/>
                  <a:pt x="306" y="46"/>
                  <a:pt x="306" y="46"/>
                </a:cubicBezTo>
                <a:cubicBezTo>
                  <a:pt x="303" y="50"/>
                  <a:pt x="303" y="50"/>
                  <a:pt x="303" y="50"/>
                </a:cubicBezTo>
                <a:cubicBezTo>
                  <a:pt x="301" y="55"/>
                  <a:pt x="301" y="55"/>
                  <a:pt x="301" y="55"/>
                </a:cubicBezTo>
                <a:cubicBezTo>
                  <a:pt x="292" y="55"/>
                  <a:pt x="292" y="55"/>
                  <a:pt x="292" y="55"/>
                </a:cubicBezTo>
                <a:cubicBezTo>
                  <a:pt x="287" y="53"/>
                  <a:pt x="287" y="53"/>
                  <a:pt x="287" y="53"/>
                </a:cubicBezTo>
                <a:cubicBezTo>
                  <a:pt x="286" y="49"/>
                  <a:pt x="286" y="49"/>
                  <a:pt x="286" y="49"/>
                </a:cubicBezTo>
                <a:cubicBezTo>
                  <a:pt x="277" y="49"/>
                  <a:pt x="277" y="49"/>
                  <a:pt x="277" y="49"/>
                </a:cubicBezTo>
                <a:cubicBezTo>
                  <a:pt x="272" y="52"/>
                  <a:pt x="272" y="52"/>
                  <a:pt x="272" y="52"/>
                </a:cubicBezTo>
                <a:cubicBezTo>
                  <a:pt x="271" y="49"/>
                  <a:pt x="271" y="49"/>
                  <a:pt x="271" y="49"/>
                </a:cubicBezTo>
                <a:cubicBezTo>
                  <a:pt x="268" y="45"/>
                  <a:pt x="268" y="45"/>
                  <a:pt x="268" y="45"/>
                </a:cubicBezTo>
                <a:cubicBezTo>
                  <a:pt x="264" y="44"/>
                  <a:pt x="264" y="44"/>
                  <a:pt x="264" y="44"/>
                </a:cubicBezTo>
                <a:cubicBezTo>
                  <a:pt x="259" y="49"/>
                  <a:pt x="259" y="49"/>
                  <a:pt x="259" y="49"/>
                </a:cubicBezTo>
                <a:cubicBezTo>
                  <a:pt x="253" y="52"/>
                  <a:pt x="253" y="52"/>
                  <a:pt x="253" y="52"/>
                </a:cubicBezTo>
                <a:cubicBezTo>
                  <a:pt x="247" y="57"/>
                  <a:pt x="247" y="57"/>
                  <a:pt x="247" y="57"/>
                </a:cubicBezTo>
                <a:cubicBezTo>
                  <a:pt x="251" y="51"/>
                  <a:pt x="251" y="51"/>
                  <a:pt x="251" y="51"/>
                </a:cubicBezTo>
                <a:cubicBezTo>
                  <a:pt x="255" y="48"/>
                  <a:pt x="255" y="48"/>
                  <a:pt x="255" y="48"/>
                </a:cubicBezTo>
                <a:cubicBezTo>
                  <a:pt x="262" y="39"/>
                  <a:pt x="262" y="39"/>
                  <a:pt x="262" y="39"/>
                </a:cubicBezTo>
                <a:cubicBezTo>
                  <a:pt x="266" y="35"/>
                  <a:pt x="266" y="35"/>
                  <a:pt x="266" y="35"/>
                </a:cubicBezTo>
                <a:cubicBezTo>
                  <a:pt x="270" y="29"/>
                  <a:pt x="270" y="29"/>
                  <a:pt x="270" y="29"/>
                </a:cubicBezTo>
                <a:cubicBezTo>
                  <a:pt x="268" y="19"/>
                  <a:pt x="268" y="19"/>
                  <a:pt x="268" y="19"/>
                </a:cubicBezTo>
                <a:cubicBezTo>
                  <a:pt x="260" y="12"/>
                  <a:pt x="260" y="12"/>
                  <a:pt x="260" y="12"/>
                </a:cubicBezTo>
                <a:cubicBezTo>
                  <a:pt x="254" y="11"/>
                  <a:pt x="254" y="11"/>
                  <a:pt x="254" y="11"/>
                </a:cubicBezTo>
                <a:cubicBezTo>
                  <a:pt x="254" y="8"/>
                  <a:pt x="254" y="8"/>
                  <a:pt x="254" y="8"/>
                </a:cubicBezTo>
                <a:cubicBezTo>
                  <a:pt x="249" y="1"/>
                  <a:pt x="249" y="1"/>
                  <a:pt x="249" y="1"/>
                </a:cubicBezTo>
                <a:cubicBezTo>
                  <a:pt x="249" y="1"/>
                  <a:pt x="242" y="0"/>
                  <a:pt x="241" y="0"/>
                </a:cubicBezTo>
                <a:cubicBezTo>
                  <a:pt x="241" y="1"/>
                  <a:pt x="233" y="9"/>
                  <a:pt x="233" y="9"/>
                </a:cubicBezTo>
                <a:cubicBezTo>
                  <a:pt x="231" y="16"/>
                  <a:pt x="231" y="16"/>
                  <a:pt x="231" y="16"/>
                </a:cubicBezTo>
                <a:cubicBezTo>
                  <a:pt x="222" y="22"/>
                  <a:pt x="222" y="22"/>
                  <a:pt x="222" y="22"/>
                </a:cubicBezTo>
                <a:cubicBezTo>
                  <a:pt x="216" y="19"/>
                  <a:pt x="216" y="19"/>
                  <a:pt x="216" y="19"/>
                </a:cubicBezTo>
                <a:cubicBezTo>
                  <a:pt x="206" y="23"/>
                  <a:pt x="206" y="23"/>
                  <a:pt x="206" y="23"/>
                </a:cubicBezTo>
                <a:cubicBezTo>
                  <a:pt x="195" y="29"/>
                  <a:pt x="195" y="29"/>
                  <a:pt x="195" y="29"/>
                </a:cubicBezTo>
                <a:cubicBezTo>
                  <a:pt x="190" y="35"/>
                  <a:pt x="190" y="35"/>
                  <a:pt x="190" y="35"/>
                </a:cubicBezTo>
                <a:cubicBezTo>
                  <a:pt x="190" y="35"/>
                  <a:pt x="189" y="46"/>
                  <a:pt x="188" y="46"/>
                </a:cubicBezTo>
                <a:cubicBezTo>
                  <a:pt x="187" y="46"/>
                  <a:pt x="172" y="50"/>
                  <a:pt x="172" y="50"/>
                </a:cubicBezTo>
                <a:cubicBezTo>
                  <a:pt x="169" y="54"/>
                  <a:pt x="169" y="54"/>
                  <a:pt x="169" y="54"/>
                </a:cubicBezTo>
                <a:cubicBezTo>
                  <a:pt x="169" y="54"/>
                  <a:pt x="171" y="63"/>
                  <a:pt x="170" y="64"/>
                </a:cubicBezTo>
                <a:cubicBezTo>
                  <a:pt x="170" y="64"/>
                  <a:pt x="167" y="63"/>
                  <a:pt x="167" y="63"/>
                </a:cubicBezTo>
                <a:cubicBezTo>
                  <a:pt x="162" y="61"/>
                  <a:pt x="162" y="61"/>
                  <a:pt x="162" y="61"/>
                </a:cubicBezTo>
                <a:cubicBezTo>
                  <a:pt x="162" y="61"/>
                  <a:pt x="160" y="65"/>
                  <a:pt x="158" y="66"/>
                </a:cubicBezTo>
                <a:cubicBezTo>
                  <a:pt x="155" y="67"/>
                  <a:pt x="155" y="62"/>
                  <a:pt x="155" y="62"/>
                </a:cubicBezTo>
                <a:cubicBezTo>
                  <a:pt x="152" y="59"/>
                  <a:pt x="152" y="59"/>
                  <a:pt x="152" y="59"/>
                </a:cubicBezTo>
                <a:cubicBezTo>
                  <a:pt x="150" y="59"/>
                  <a:pt x="150" y="59"/>
                  <a:pt x="150" y="59"/>
                </a:cubicBezTo>
                <a:cubicBezTo>
                  <a:pt x="148" y="65"/>
                  <a:pt x="148" y="65"/>
                  <a:pt x="148" y="65"/>
                </a:cubicBezTo>
                <a:cubicBezTo>
                  <a:pt x="148" y="65"/>
                  <a:pt x="148" y="70"/>
                  <a:pt x="148" y="70"/>
                </a:cubicBezTo>
                <a:cubicBezTo>
                  <a:pt x="149" y="71"/>
                  <a:pt x="148" y="79"/>
                  <a:pt x="148" y="79"/>
                </a:cubicBezTo>
                <a:cubicBezTo>
                  <a:pt x="145" y="80"/>
                  <a:pt x="145" y="80"/>
                  <a:pt x="145" y="80"/>
                </a:cubicBezTo>
                <a:cubicBezTo>
                  <a:pt x="143" y="76"/>
                  <a:pt x="143" y="76"/>
                  <a:pt x="143" y="76"/>
                </a:cubicBezTo>
                <a:cubicBezTo>
                  <a:pt x="145" y="68"/>
                  <a:pt x="145" y="68"/>
                  <a:pt x="145" y="68"/>
                </a:cubicBezTo>
                <a:cubicBezTo>
                  <a:pt x="144" y="63"/>
                  <a:pt x="144" y="63"/>
                  <a:pt x="144" y="63"/>
                </a:cubicBezTo>
                <a:cubicBezTo>
                  <a:pt x="143" y="58"/>
                  <a:pt x="143" y="58"/>
                  <a:pt x="143" y="58"/>
                </a:cubicBezTo>
                <a:cubicBezTo>
                  <a:pt x="137" y="56"/>
                  <a:pt x="137" y="56"/>
                  <a:pt x="137" y="56"/>
                </a:cubicBezTo>
                <a:cubicBezTo>
                  <a:pt x="131" y="56"/>
                  <a:pt x="131" y="56"/>
                  <a:pt x="131" y="56"/>
                </a:cubicBezTo>
                <a:cubicBezTo>
                  <a:pt x="128" y="70"/>
                  <a:pt x="128" y="70"/>
                  <a:pt x="128" y="70"/>
                </a:cubicBezTo>
                <a:cubicBezTo>
                  <a:pt x="125" y="73"/>
                  <a:pt x="125" y="73"/>
                  <a:pt x="125" y="73"/>
                </a:cubicBezTo>
                <a:cubicBezTo>
                  <a:pt x="123" y="76"/>
                  <a:pt x="123" y="76"/>
                  <a:pt x="123" y="76"/>
                </a:cubicBezTo>
                <a:cubicBezTo>
                  <a:pt x="126" y="81"/>
                  <a:pt x="126" y="81"/>
                  <a:pt x="126" y="81"/>
                </a:cubicBezTo>
                <a:cubicBezTo>
                  <a:pt x="125" y="86"/>
                  <a:pt x="125" y="86"/>
                  <a:pt x="125" y="86"/>
                </a:cubicBezTo>
                <a:cubicBezTo>
                  <a:pt x="126" y="88"/>
                  <a:pt x="126" y="88"/>
                  <a:pt x="126" y="88"/>
                </a:cubicBezTo>
                <a:cubicBezTo>
                  <a:pt x="132" y="94"/>
                  <a:pt x="132" y="94"/>
                  <a:pt x="132" y="94"/>
                </a:cubicBezTo>
                <a:cubicBezTo>
                  <a:pt x="128" y="101"/>
                  <a:pt x="128" y="101"/>
                  <a:pt x="128" y="101"/>
                </a:cubicBezTo>
                <a:cubicBezTo>
                  <a:pt x="121" y="94"/>
                  <a:pt x="121" y="94"/>
                  <a:pt x="121" y="94"/>
                </a:cubicBezTo>
                <a:cubicBezTo>
                  <a:pt x="113" y="88"/>
                  <a:pt x="113" y="88"/>
                  <a:pt x="113" y="88"/>
                </a:cubicBezTo>
                <a:cubicBezTo>
                  <a:pt x="108" y="88"/>
                  <a:pt x="108" y="88"/>
                  <a:pt x="108" y="88"/>
                </a:cubicBezTo>
                <a:cubicBezTo>
                  <a:pt x="103" y="88"/>
                  <a:pt x="103" y="88"/>
                  <a:pt x="103" y="88"/>
                </a:cubicBezTo>
                <a:cubicBezTo>
                  <a:pt x="104" y="95"/>
                  <a:pt x="104" y="95"/>
                  <a:pt x="104" y="95"/>
                </a:cubicBezTo>
                <a:cubicBezTo>
                  <a:pt x="102" y="96"/>
                  <a:pt x="102" y="96"/>
                  <a:pt x="102" y="96"/>
                </a:cubicBezTo>
                <a:cubicBezTo>
                  <a:pt x="98" y="95"/>
                  <a:pt x="98" y="95"/>
                  <a:pt x="98" y="95"/>
                </a:cubicBezTo>
                <a:cubicBezTo>
                  <a:pt x="93" y="97"/>
                  <a:pt x="93" y="97"/>
                  <a:pt x="93" y="97"/>
                </a:cubicBezTo>
                <a:cubicBezTo>
                  <a:pt x="89" y="98"/>
                  <a:pt x="89" y="98"/>
                  <a:pt x="89" y="98"/>
                </a:cubicBezTo>
                <a:cubicBezTo>
                  <a:pt x="85" y="99"/>
                  <a:pt x="85" y="99"/>
                  <a:pt x="85" y="99"/>
                </a:cubicBezTo>
                <a:cubicBezTo>
                  <a:pt x="83" y="97"/>
                  <a:pt x="83" y="97"/>
                  <a:pt x="83" y="97"/>
                </a:cubicBezTo>
                <a:cubicBezTo>
                  <a:pt x="79" y="98"/>
                  <a:pt x="79" y="98"/>
                  <a:pt x="79" y="98"/>
                </a:cubicBezTo>
                <a:cubicBezTo>
                  <a:pt x="73" y="102"/>
                  <a:pt x="73" y="102"/>
                  <a:pt x="73" y="102"/>
                </a:cubicBezTo>
                <a:cubicBezTo>
                  <a:pt x="66" y="106"/>
                  <a:pt x="66" y="106"/>
                  <a:pt x="66" y="106"/>
                </a:cubicBezTo>
                <a:cubicBezTo>
                  <a:pt x="64" y="107"/>
                  <a:pt x="64" y="107"/>
                  <a:pt x="64" y="107"/>
                </a:cubicBezTo>
                <a:cubicBezTo>
                  <a:pt x="62" y="112"/>
                  <a:pt x="62" y="112"/>
                  <a:pt x="62" y="112"/>
                </a:cubicBezTo>
                <a:cubicBezTo>
                  <a:pt x="59" y="112"/>
                  <a:pt x="59" y="112"/>
                  <a:pt x="59" y="112"/>
                </a:cubicBezTo>
                <a:cubicBezTo>
                  <a:pt x="56" y="109"/>
                  <a:pt x="56" y="109"/>
                  <a:pt x="56" y="109"/>
                </a:cubicBezTo>
                <a:cubicBezTo>
                  <a:pt x="57" y="106"/>
                  <a:pt x="57" y="106"/>
                  <a:pt x="57" y="106"/>
                </a:cubicBezTo>
                <a:cubicBezTo>
                  <a:pt x="60" y="104"/>
                  <a:pt x="60" y="104"/>
                  <a:pt x="60" y="104"/>
                </a:cubicBezTo>
                <a:cubicBezTo>
                  <a:pt x="59" y="100"/>
                  <a:pt x="59" y="100"/>
                  <a:pt x="59" y="100"/>
                </a:cubicBezTo>
                <a:cubicBezTo>
                  <a:pt x="55" y="99"/>
                  <a:pt x="55" y="99"/>
                  <a:pt x="55" y="99"/>
                </a:cubicBezTo>
                <a:cubicBezTo>
                  <a:pt x="53" y="99"/>
                  <a:pt x="53" y="99"/>
                  <a:pt x="53" y="99"/>
                </a:cubicBezTo>
                <a:cubicBezTo>
                  <a:pt x="50" y="98"/>
                  <a:pt x="50" y="98"/>
                  <a:pt x="50" y="98"/>
                </a:cubicBezTo>
                <a:cubicBezTo>
                  <a:pt x="52" y="102"/>
                  <a:pt x="52" y="102"/>
                  <a:pt x="52" y="102"/>
                </a:cubicBezTo>
                <a:cubicBezTo>
                  <a:pt x="52" y="109"/>
                  <a:pt x="52" y="109"/>
                  <a:pt x="52" y="109"/>
                </a:cubicBezTo>
                <a:cubicBezTo>
                  <a:pt x="54" y="112"/>
                  <a:pt x="54" y="112"/>
                  <a:pt x="54" y="112"/>
                </a:cubicBezTo>
                <a:cubicBezTo>
                  <a:pt x="52" y="118"/>
                  <a:pt x="52" y="118"/>
                  <a:pt x="52" y="118"/>
                </a:cubicBezTo>
                <a:cubicBezTo>
                  <a:pt x="49" y="116"/>
                  <a:pt x="49" y="116"/>
                  <a:pt x="49" y="116"/>
                </a:cubicBezTo>
                <a:cubicBezTo>
                  <a:pt x="46" y="116"/>
                  <a:pt x="46" y="116"/>
                  <a:pt x="46" y="116"/>
                </a:cubicBezTo>
                <a:cubicBezTo>
                  <a:pt x="43" y="118"/>
                  <a:pt x="43" y="118"/>
                  <a:pt x="43" y="118"/>
                </a:cubicBezTo>
                <a:cubicBezTo>
                  <a:pt x="40" y="121"/>
                  <a:pt x="40" y="121"/>
                  <a:pt x="40" y="121"/>
                </a:cubicBezTo>
                <a:cubicBezTo>
                  <a:pt x="38" y="123"/>
                  <a:pt x="38" y="123"/>
                  <a:pt x="38" y="123"/>
                </a:cubicBezTo>
                <a:cubicBezTo>
                  <a:pt x="41" y="130"/>
                  <a:pt x="41" y="130"/>
                  <a:pt x="41" y="130"/>
                </a:cubicBezTo>
                <a:cubicBezTo>
                  <a:pt x="41" y="130"/>
                  <a:pt x="39" y="129"/>
                  <a:pt x="39" y="129"/>
                </a:cubicBezTo>
                <a:cubicBezTo>
                  <a:pt x="38" y="128"/>
                  <a:pt x="33" y="128"/>
                  <a:pt x="33" y="128"/>
                </a:cubicBezTo>
                <a:cubicBezTo>
                  <a:pt x="30" y="127"/>
                  <a:pt x="30" y="127"/>
                  <a:pt x="30" y="127"/>
                </a:cubicBezTo>
                <a:cubicBezTo>
                  <a:pt x="30" y="129"/>
                  <a:pt x="30" y="129"/>
                  <a:pt x="30" y="129"/>
                </a:cubicBezTo>
                <a:cubicBezTo>
                  <a:pt x="32" y="132"/>
                  <a:pt x="32" y="132"/>
                  <a:pt x="32" y="132"/>
                </a:cubicBezTo>
                <a:cubicBezTo>
                  <a:pt x="33" y="135"/>
                  <a:pt x="33" y="135"/>
                  <a:pt x="33" y="135"/>
                </a:cubicBezTo>
                <a:cubicBezTo>
                  <a:pt x="31" y="136"/>
                  <a:pt x="31" y="136"/>
                  <a:pt x="31" y="136"/>
                </a:cubicBezTo>
                <a:cubicBezTo>
                  <a:pt x="26" y="133"/>
                  <a:pt x="26" y="133"/>
                  <a:pt x="26" y="133"/>
                </a:cubicBezTo>
                <a:cubicBezTo>
                  <a:pt x="23" y="130"/>
                  <a:pt x="23" y="130"/>
                  <a:pt x="23" y="130"/>
                </a:cubicBezTo>
                <a:cubicBezTo>
                  <a:pt x="23" y="128"/>
                  <a:pt x="23" y="128"/>
                  <a:pt x="23" y="128"/>
                </a:cubicBezTo>
                <a:cubicBezTo>
                  <a:pt x="21" y="123"/>
                  <a:pt x="21" y="123"/>
                  <a:pt x="21" y="123"/>
                </a:cubicBezTo>
                <a:cubicBezTo>
                  <a:pt x="23" y="121"/>
                  <a:pt x="23" y="121"/>
                  <a:pt x="23" y="121"/>
                </a:cubicBezTo>
                <a:cubicBezTo>
                  <a:pt x="23" y="118"/>
                  <a:pt x="23" y="118"/>
                  <a:pt x="23" y="118"/>
                </a:cubicBezTo>
                <a:cubicBezTo>
                  <a:pt x="19" y="116"/>
                  <a:pt x="19" y="116"/>
                  <a:pt x="19" y="116"/>
                </a:cubicBezTo>
                <a:cubicBezTo>
                  <a:pt x="15" y="113"/>
                  <a:pt x="15" y="113"/>
                  <a:pt x="15" y="113"/>
                </a:cubicBezTo>
                <a:cubicBezTo>
                  <a:pt x="14" y="111"/>
                  <a:pt x="14" y="111"/>
                  <a:pt x="14" y="111"/>
                </a:cubicBezTo>
                <a:cubicBezTo>
                  <a:pt x="16" y="111"/>
                  <a:pt x="16" y="111"/>
                  <a:pt x="16" y="111"/>
                </a:cubicBezTo>
                <a:cubicBezTo>
                  <a:pt x="18" y="112"/>
                  <a:pt x="18" y="112"/>
                  <a:pt x="18" y="112"/>
                </a:cubicBezTo>
                <a:cubicBezTo>
                  <a:pt x="18" y="112"/>
                  <a:pt x="22" y="113"/>
                  <a:pt x="22" y="113"/>
                </a:cubicBezTo>
                <a:cubicBezTo>
                  <a:pt x="23" y="113"/>
                  <a:pt x="24" y="116"/>
                  <a:pt x="24" y="116"/>
                </a:cubicBezTo>
                <a:cubicBezTo>
                  <a:pt x="31" y="118"/>
                  <a:pt x="31" y="118"/>
                  <a:pt x="31" y="118"/>
                </a:cubicBezTo>
                <a:cubicBezTo>
                  <a:pt x="38" y="117"/>
                  <a:pt x="38" y="117"/>
                  <a:pt x="38" y="117"/>
                </a:cubicBezTo>
                <a:cubicBezTo>
                  <a:pt x="42" y="114"/>
                  <a:pt x="42" y="114"/>
                  <a:pt x="42" y="114"/>
                </a:cubicBezTo>
                <a:cubicBezTo>
                  <a:pt x="43" y="109"/>
                  <a:pt x="43" y="109"/>
                  <a:pt x="43" y="109"/>
                </a:cubicBezTo>
                <a:cubicBezTo>
                  <a:pt x="36" y="101"/>
                  <a:pt x="36" y="101"/>
                  <a:pt x="36" y="101"/>
                </a:cubicBezTo>
                <a:cubicBezTo>
                  <a:pt x="30" y="97"/>
                  <a:pt x="30" y="97"/>
                  <a:pt x="30" y="97"/>
                </a:cubicBezTo>
                <a:cubicBezTo>
                  <a:pt x="26" y="93"/>
                  <a:pt x="26" y="93"/>
                  <a:pt x="26" y="93"/>
                </a:cubicBezTo>
                <a:cubicBezTo>
                  <a:pt x="20" y="91"/>
                  <a:pt x="20" y="91"/>
                  <a:pt x="20" y="91"/>
                </a:cubicBezTo>
                <a:cubicBezTo>
                  <a:pt x="17" y="90"/>
                  <a:pt x="17" y="90"/>
                  <a:pt x="17" y="90"/>
                </a:cubicBezTo>
                <a:cubicBezTo>
                  <a:pt x="17" y="87"/>
                  <a:pt x="17" y="87"/>
                  <a:pt x="17" y="87"/>
                </a:cubicBezTo>
                <a:cubicBezTo>
                  <a:pt x="13" y="87"/>
                  <a:pt x="13" y="87"/>
                  <a:pt x="13" y="87"/>
                </a:cubicBezTo>
                <a:cubicBezTo>
                  <a:pt x="10" y="87"/>
                  <a:pt x="10" y="87"/>
                  <a:pt x="10" y="87"/>
                </a:cubicBezTo>
                <a:cubicBezTo>
                  <a:pt x="9" y="87"/>
                  <a:pt x="9" y="87"/>
                  <a:pt x="9" y="87"/>
                </a:cubicBezTo>
                <a:cubicBezTo>
                  <a:pt x="8" y="89"/>
                  <a:pt x="8" y="89"/>
                  <a:pt x="8" y="89"/>
                </a:cubicBezTo>
                <a:cubicBezTo>
                  <a:pt x="4" y="93"/>
                  <a:pt x="4" y="93"/>
                  <a:pt x="4" y="93"/>
                </a:cubicBezTo>
                <a:cubicBezTo>
                  <a:pt x="4" y="93"/>
                  <a:pt x="4" y="93"/>
                  <a:pt x="4" y="93"/>
                </a:cubicBezTo>
                <a:cubicBezTo>
                  <a:pt x="4" y="94"/>
                  <a:pt x="4" y="94"/>
                  <a:pt x="4" y="94"/>
                </a:cubicBezTo>
                <a:cubicBezTo>
                  <a:pt x="3" y="95"/>
                  <a:pt x="3" y="95"/>
                  <a:pt x="3" y="95"/>
                </a:cubicBezTo>
                <a:cubicBezTo>
                  <a:pt x="3" y="96"/>
                  <a:pt x="3" y="96"/>
                  <a:pt x="3" y="96"/>
                </a:cubicBezTo>
                <a:cubicBezTo>
                  <a:pt x="2" y="99"/>
                  <a:pt x="2" y="99"/>
                  <a:pt x="2" y="99"/>
                </a:cubicBezTo>
                <a:cubicBezTo>
                  <a:pt x="3" y="100"/>
                  <a:pt x="3" y="100"/>
                  <a:pt x="3" y="100"/>
                </a:cubicBezTo>
                <a:cubicBezTo>
                  <a:pt x="6" y="102"/>
                  <a:pt x="6" y="102"/>
                  <a:pt x="6" y="102"/>
                </a:cubicBezTo>
                <a:cubicBezTo>
                  <a:pt x="8" y="107"/>
                  <a:pt x="8" y="107"/>
                  <a:pt x="8" y="107"/>
                </a:cubicBezTo>
                <a:cubicBezTo>
                  <a:pt x="4" y="112"/>
                  <a:pt x="4" y="112"/>
                  <a:pt x="4" y="112"/>
                </a:cubicBezTo>
                <a:cubicBezTo>
                  <a:pt x="8" y="122"/>
                  <a:pt x="8" y="122"/>
                  <a:pt x="8" y="122"/>
                </a:cubicBezTo>
                <a:cubicBezTo>
                  <a:pt x="6" y="124"/>
                  <a:pt x="6" y="124"/>
                  <a:pt x="6" y="124"/>
                </a:cubicBezTo>
                <a:cubicBezTo>
                  <a:pt x="7" y="126"/>
                  <a:pt x="7" y="126"/>
                  <a:pt x="7" y="126"/>
                </a:cubicBezTo>
                <a:cubicBezTo>
                  <a:pt x="6" y="127"/>
                  <a:pt x="6" y="127"/>
                  <a:pt x="6" y="127"/>
                </a:cubicBezTo>
                <a:cubicBezTo>
                  <a:pt x="8" y="129"/>
                  <a:pt x="8" y="129"/>
                  <a:pt x="8" y="129"/>
                </a:cubicBezTo>
                <a:cubicBezTo>
                  <a:pt x="8" y="129"/>
                  <a:pt x="7" y="131"/>
                  <a:pt x="7" y="131"/>
                </a:cubicBezTo>
                <a:cubicBezTo>
                  <a:pt x="8" y="131"/>
                  <a:pt x="9" y="133"/>
                  <a:pt x="9" y="133"/>
                </a:cubicBezTo>
                <a:cubicBezTo>
                  <a:pt x="8" y="137"/>
                  <a:pt x="8" y="137"/>
                  <a:pt x="8" y="137"/>
                </a:cubicBezTo>
                <a:cubicBezTo>
                  <a:pt x="10" y="140"/>
                  <a:pt x="10" y="140"/>
                  <a:pt x="10" y="140"/>
                </a:cubicBezTo>
                <a:cubicBezTo>
                  <a:pt x="12" y="141"/>
                  <a:pt x="12" y="141"/>
                  <a:pt x="12" y="141"/>
                </a:cubicBezTo>
                <a:cubicBezTo>
                  <a:pt x="11" y="143"/>
                  <a:pt x="11" y="143"/>
                  <a:pt x="11" y="143"/>
                </a:cubicBezTo>
                <a:cubicBezTo>
                  <a:pt x="0" y="157"/>
                  <a:pt x="0" y="157"/>
                  <a:pt x="0" y="157"/>
                </a:cubicBezTo>
                <a:cubicBezTo>
                  <a:pt x="2" y="157"/>
                  <a:pt x="2" y="157"/>
                  <a:pt x="2" y="157"/>
                </a:cubicBezTo>
                <a:cubicBezTo>
                  <a:pt x="4" y="158"/>
                  <a:pt x="4" y="158"/>
                  <a:pt x="4" y="158"/>
                </a:cubicBezTo>
                <a:cubicBezTo>
                  <a:pt x="4" y="163"/>
                  <a:pt x="4" y="163"/>
                  <a:pt x="4" y="163"/>
                </a:cubicBezTo>
                <a:cubicBezTo>
                  <a:pt x="1" y="163"/>
                  <a:pt x="1" y="163"/>
                  <a:pt x="1" y="163"/>
                </a:cubicBezTo>
                <a:cubicBezTo>
                  <a:pt x="2" y="164"/>
                  <a:pt x="2" y="164"/>
                  <a:pt x="2" y="164"/>
                </a:cubicBezTo>
                <a:cubicBezTo>
                  <a:pt x="1" y="168"/>
                  <a:pt x="1" y="168"/>
                  <a:pt x="1" y="168"/>
                </a:cubicBezTo>
                <a:cubicBezTo>
                  <a:pt x="1" y="171"/>
                  <a:pt x="1" y="171"/>
                  <a:pt x="1" y="171"/>
                </a:cubicBezTo>
                <a:cubicBezTo>
                  <a:pt x="0" y="178"/>
                  <a:pt x="0" y="178"/>
                  <a:pt x="0" y="178"/>
                </a:cubicBezTo>
                <a:cubicBezTo>
                  <a:pt x="2" y="183"/>
                  <a:pt x="2" y="183"/>
                  <a:pt x="2" y="183"/>
                </a:cubicBezTo>
                <a:cubicBezTo>
                  <a:pt x="6" y="185"/>
                  <a:pt x="6" y="185"/>
                  <a:pt x="6" y="185"/>
                </a:cubicBezTo>
                <a:cubicBezTo>
                  <a:pt x="9" y="186"/>
                  <a:pt x="9" y="186"/>
                  <a:pt x="9" y="186"/>
                </a:cubicBezTo>
                <a:cubicBezTo>
                  <a:pt x="13" y="195"/>
                  <a:pt x="13" y="195"/>
                  <a:pt x="13" y="195"/>
                </a:cubicBezTo>
                <a:cubicBezTo>
                  <a:pt x="16" y="197"/>
                  <a:pt x="16" y="197"/>
                  <a:pt x="16" y="197"/>
                </a:cubicBezTo>
                <a:cubicBezTo>
                  <a:pt x="15" y="199"/>
                  <a:pt x="15" y="199"/>
                  <a:pt x="15" y="199"/>
                </a:cubicBezTo>
                <a:cubicBezTo>
                  <a:pt x="12" y="201"/>
                  <a:pt x="12" y="201"/>
                  <a:pt x="12" y="201"/>
                </a:cubicBezTo>
                <a:cubicBezTo>
                  <a:pt x="13" y="204"/>
                  <a:pt x="13" y="204"/>
                  <a:pt x="13" y="204"/>
                </a:cubicBezTo>
                <a:cubicBezTo>
                  <a:pt x="15" y="205"/>
                  <a:pt x="15" y="205"/>
                  <a:pt x="15" y="205"/>
                </a:cubicBezTo>
                <a:cubicBezTo>
                  <a:pt x="18" y="205"/>
                  <a:pt x="18" y="205"/>
                  <a:pt x="18" y="205"/>
                </a:cubicBezTo>
                <a:cubicBezTo>
                  <a:pt x="21" y="208"/>
                  <a:pt x="21" y="208"/>
                  <a:pt x="21" y="208"/>
                </a:cubicBezTo>
                <a:cubicBezTo>
                  <a:pt x="22" y="209"/>
                  <a:pt x="22" y="209"/>
                  <a:pt x="22" y="209"/>
                </a:cubicBezTo>
                <a:cubicBezTo>
                  <a:pt x="34" y="214"/>
                  <a:pt x="34" y="214"/>
                  <a:pt x="34" y="214"/>
                </a:cubicBezTo>
                <a:cubicBezTo>
                  <a:pt x="35" y="214"/>
                  <a:pt x="35" y="214"/>
                  <a:pt x="35" y="214"/>
                </a:cubicBezTo>
                <a:cubicBezTo>
                  <a:pt x="34" y="219"/>
                  <a:pt x="34" y="219"/>
                  <a:pt x="34" y="219"/>
                </a:cubicBezTo>
                <a:cubicBezTo>
                  <a:pt x="32" y="220"/>
                  <a:pt x="32" y="220"/>
                  <a:pt x="32" y="220"/>
                </a:cubicBezTo>
                <a:cubicBezTo>
                  <a:pt x="30" y="223"/>
                  <a:pt x="30" y="223"/>
                  <a:pt x="30" y="223"/>
                </a:cubicBezTo>
                <a:cubicBezTo>
                  <a:pt x="28" y="225"/>
                  <a:pt x="28" y="225"/>
                  <a:pt x="28" y="225"/>
                </a:cubicBezTo>
                <a:cubicBezTo>
                  <a:pt x="31" y="224"/>
                  <a:pt x="31" y="224"/>
                  <a:pt x="31" y="224"/>
                </a:cubicBezTo>
                <a:cubicBezTo>
                  <a:pt x="29" y="228"/>
                  <a:pt x="29" y="228"/>
                  <a:pt x="29" y="228"/>
                </a:cubicBezTo>
                <a:cubicBezTo>
                  <a:pt x="26" y="232"/>
                  <a:pt x="26" y="232"/>
                  <a:pt x="26" y="232"/>
                </a:cubicBezTo>
                <a:cubicBezTo>
                  <a:pt x="29" y="236"/>
                  <a:pt x="29" y="236"/>
                  <a:pt x="29" y="236"/>
                </a:cubicBezTo>
                <a:cubicBezTo>
                  <a:pt x="35" y="239"/>
                  <a:pt x="35" y="239"/>
                  <a:pt x="35" y="239"/>
                </a:cubicBezTo>
                <a:cubicBezTo>
                  <a:pt x="40" y="244"/>
                  <a:pt x="40" y="244"/>
                  <a:pt x="40" y="244"/>
                </a:cubicBezTo>
                <a:cubicBezTo>
                  <a:pt x="40" y="247"/>
                  <a:pt x="40" y="247"/>
                  <a:pt x="40" y="247"/>
                </a:cubicBezTo>
                <a:cubicBezTo>
                  <a:pt x="42" y="248"/>
                  <a:pt x="42" y="248"/>
                  <a:pt x="42" y="248"/>
                </a:cubicBezTo>
                <a:cubicBezTo>
                  <a:pt x="45" y="248"/>
                  <a:pt x="45" y="248"/>
                  <a:pt x="45" y="248"/>
                </a:cubicBezTo>
                <a:cubicBezTo>
                  <a:pt x="47" y="250"/>
                  <a:pt x="47" y="250"/>
                  <a:pt x="47" y="250"/>
                </a:cubicBezTo>
                <a:cubicBezTo>
                  <a:pt x="50" y="255"/>
                  <a:pt x="50" y="255"/>
                  <a:pt x="50" y="255"/>
                </a:cubicBezTo>
                <a:cubicBezTo>
                  <a:pt x="49" y="256"/>
                  <a:pt x="49" y="256"/>
                  <a:pt x="49" y="256"/>
                </a:cubicBezTo>
                <a:cubicBezTo>
                  <a:pt x="52" y="259"/>
                  <a:pt x="52" y="259"/>
                  <a:pt x="52" y="259"/>
                </a:cubicBezTo>
                <a:cubicBezTo>
                  <a:pt x="56" y="259"/>
                  <a:pt x="56" y="259"/>
                  <a:pt x="56" y="259"/>
                </a:cubicBezTo>
                <a:cubicBezTo>
                  <a:pt x="59" y="256"/>
                  <a:pt x="59" y="256"/>
                  <a:pt x="59" y="256"/>
                </a:cubicBezTo>
                <a:cubicBezTo>
                  <a:pt x="61" y="258"/>
                  <a:pt x="61" y="258"/>
                  <a:pt x="61" y="258"/>
                </a:cubicBezTo>
                <a:cubicBezTo>
                  <a:pt x="61" y="260"/>
                  <a:pt x="61" y="260"/>
                  <a:pt x="61" y="260"/>
                </a:cubicBezTo>
                <a:cubicBezTo>
                  <a:pt x="62" y="260"/>
                  <a:pt x="62" y="260"/>
                  <a:pt x="62" y="260"/>
                </a:cubicBezTo>
                <a:cubicBezTo>
                  <a:pt x="64" y="257"/>
                  <a:pt x="64" y="257"/>
                  <a:pt x="64" y="257"/>
                </a:cubicBezTo>
                <a:cubicBezTo>
                  <a:pt x="67" y="253"/>
                  <a:pt x="67" y="253"/>
                  <a:pt x="67" y="253"/>
                </a:cubicBezTo>
                <a:cubicBezTo>
                  <a:pt x="67" y="253"/>
                  <a:pt x="64" y="244"/>
                  <a:pt x="63" y="244"/>
                </a:cubicBezTo>
                <a:cubicBezTo>
                  <a:pt x="62" y="243"/>
                  <a:pt x="56" y="235"/>
                  <a:pt x="56" y="235"/>
                </a:cubicBezTo>
                <a:cubicBezTo>
                  <a:pt x="59" y="229"/>
                  <a:pt x="59" y="229"/>
                  <a:pt x="59" y="229"/>
                </a:cubicBezTo>
                <a:cubicBezTo>
                  <a:pt x="63" y="226"/>
                  <a:pt x="63" y="226"/>
                  <a:pt x="63" y="226"/>
                </a:cubicBezTo>
                <a:cubicBezTo>
                  <a:pt x="63" y="225"/>
                  <a:pt x="63" y="225"/>
                  <a:pt x="63" y="225"/>
                </a:cubicBezTo>
                <a:cubicBezTo>
                  <a:pt x="64" y="226"/>
                  <a:pt x="64" y="226"/>
                  <a:pt x="64" y="226"/>
                </a:cubicBezTo>
                <a:cubicBezTo>
                  <a:pt x="63" y="224"/>
                  <a:pt x="63" y="224"/>
                  <a:pt x="63" y="224"/>
                </a:cubicBezTo>
                <a:cubicBezTo>
                  <a:pt x="63" y="224"/>
                  <a:pt x="63" y="224"/>
                  <a:pt x="63" y="224"/>
                </a:cubicBezTo>
                <a:cubicBezTo>
                  <a:pt x="63" y="224"/>
                  <a:pt x="63" y="224"/>
                  <a:pt x="63" y="224"/>
                </a:cubicBezTo>
                <a:cubicBezTo>
                  <a:pt x="60" y="222"/>
                  <a:pt x="60" y="222"/>
                  <a:pt x="60" y="222"/>
                </a:cubicBezTo>
                <a:cubicBezTo>
                  <a:pt x="63" y="214"/>
                  <a:pt x="63" y="214"/>
                  <a:pt x="63" y="214"/>
                </a:cubicBezTo>
                <a:cubicBezTo>
                  <a:pt x="73" y="210"/>
                  <a:pt x="73" y="210"/>
                  <a:pt x="73" y="210"/>
                </a:cubicBezTo>
                <a:cubicBezTo>
                  <a:pt x="82" y="209"/>
                  <a:pt x="82" y="209"/>
                  <a:pt x="82" y="209"/>
                </a:cubicBezTo>
                <a:cubicBezTo>
                  <a:pt x="87" y="212"/>
                  <a:pt x="87" y="212"/>
                  <a:pt x="87" y="212"/>
                </a:cubicBezTo>
                <a:cubicBezTo>
                  <a:pt x="93" y="211"/>
                  <a:pt x="93" y="211"/>
                  <a:pt x="93" y="211"/>
                </a:cubicBezTo>
                <a:cubicBezTo>
                  <a:pt x="100" y="213"/>
                  <a:pt x="100" y="213"/>
                  <a:pt x="100" y="213"/>
                </a:cubicBezTo>
                <a:cubicBezTo>
                  <a:pt x="107" y="211"/>
                  <a:pt x="107" y="211"/>
                  <a:pt x="107" y="211"/>
                </a:cubicBezTo>
                <a:cubicBezTo>
                  <a:pt x="105" y="205"/>
                  <a:pt x="105" y="205"/>
                  <a:pt x="105" y="205"/>
                </a:cubicBezTo>
                <a:cubicBezTo>
                  <a:pt x="109" y="196"/>
                  <a:pt x="109" y="196"/>
                  <a:pt x="109" y="196"/>
                </a:cubicBezTo>
                <a:cubicBezTo>
                  <a:pt x="122" y="191"/>
                  <a:pt x="122" y="191"/>
                  <a:pt x="122" y="191"/>
                </a:cubicBezTo>
                <a:cubicBezTo>
                  <a:pt x="134" y="189"/>
                  <a:pt x="134" y="189"/>
                  <a:pt x="134" y="189"/>
                </a:cubicBezTo>
                <a:cubicBezTo>
                  <a:pt x="142" y="198"/>
                  <a:pt x="142" y="198"/>
                  <a:pt x="142" y="198"/>
                </a:cubicBezTo>
                <a:cubicBezTo>
                  <a:pt x="151" y="195"/>
                  <a:pt x="151" y="195"/>
                  <a:pt x="151" y="195"/>
                </a:cubicBezTo>
                <a:cubicBezTo>
                  <a:pt x="156" y="194"/>
                  <a:pt x="156" y="194"/>
                  <a:pt x="156" y="194"/>
                </a:cubicBezTo>
                <a:cubicBezTo>
                  <a:pt x="160" y="203"/>
                  <a:pt x="160" y="203"/>
                  <a:pt x="160" y="203"/>
                </a:cubicBezTo>
                <a:cubicBezTo>
                  <a:pt x="164" y="212"/>
                  <a:pt x="164" y="212"/>
                  <a:pt x="164" y="212"/>
                </a:cubicBezTo>
                <a:cubicBezTo>
                  <a:pt x="174" y="212"/>
                  <a:pt x="174" y="212"/>
                  <a:pt x="174" y="212"/>
                </a:cubicBezTo>
                <a:cubicBezTo>
                  <a:pt x="182" y="216"/>
                  <a:pt x="182" y="216"/>
                  <a:pt x="182" y="216"/>
                </a:cubicBezTo>
                <a:cubicBezTo>
                  <a:pt x="189" y="217"/>
                  <a:pt x="189" y="217"/>
                  <a:pt x="189" y="217"/>
                </a:cubicBezTo>
                <a:cubicBezTo>
                  <a:pt x="189" y="223"/>
                  <a:pt x="189" y="223"/>
                  <a:pt x="189" y="223"/>
                </a:cubicBezTo>
                <a:cubicBezTo>
                  <a:pt x="191" y="222"/>
                  <a:pt x="191" y="222"/>
                  <a:pt x="191" y="222"/>
                </a:cubicBezTo>
                <a:cubicBezTo>
                  <a:pt x="192" y="223"/>
                  <a:pt x="192" y="223"/>
                  <a:pt x="192" y="223"/>
                </a:cubicBezTo>
                <a:cubicBezTo>
                  <a:pt x="194" y="219"/>
                  <a:pt x="194" y="219"/>
                  <a:pt x="194" y="219"/>
                </a:cubicBezTo>
                <a:cubicBezTo>
                  <a:pt x="201" y="214"/>
                  <a:pt x="201" y="214"/>
                  <a:pt x="201" y="214"/>
                </a:cubicBezTo>
                <a:cubicBezTo>
                  <a:pt x="212" y="213"/>
                  <a:pt x="212" y="213"/>
                  <a:pt x="212" y="213"/>
                </a:cubicBezTo>
                <a:cubicBezTo>
                  <a:pt x="220" y="217"/>
                  <a:pt x="220" y="217"/>
                  <a:pt x="220" y="217"/>
                </a:cubicBezTo>
                <a:cubicBezTo>
                  <a:pt x="224" y="211"/>
                  <a:pt x="224" y="211"/>
                  <a:pt x="224" y="211"/>
                </a:cubicBezTo>
                <a:cubicBezTo>
                  <a:pt x="228" y="206"/>
                  <a:pt x="228" y="206"/>
                  <a:pt x="228" y="206"/>
                </a:cubicBezTo>
                <a:cubicBezTo>
                  <a:pt x="240" y="211"/>
                  <a:pt x="240" y="211"/>
                  <a:pt x="240" y="211"/>
                </a:cubicBezTo>
                <a:cubicBezTo>
                  <a:pt x="243" y="215"/>
                  <a:pt x="243" y="215"/>
                  <a:pt x="243" y="215"/>
                </a:cubicBezTo>
                <a:cubicBezTo>
                  <a:pt x="253" y="215"/>
                  <a:pt x="253" y="215"/>
                  <a:pt x="253" y="215"/>
                </a:cubicBezTo>
                <a:cubicBezTo>
                  <a:pt x="259" y="220"/>
                  <a:pt x="259" y="220"/>
                  <a:pt x="259" y="220"/>
                </a:cubicBezTo>
                <a:cubicBezTo>
                  <a:pt x="275" y="216"/>
                  <a:pt x="275" y="216"/>
                  <a:pt x="275" y="216"/>
                </a:cubicBezTo>
                <a:cubicBezTo>
                  <a:pt x="282" y="218"/>
                  <a:pt x="282" y="218"/>
                  <a:pt x="282" y="218"/>
                </a:cubicBezTo>
                <a:cubicBezTo>
                  <a:pt x="283" y="216"/>
                  <a:pt x="283" y="216"/>
                  <a:pt x="283" y="216"/>
                </a:cubicBezTo>
                <a:cubicBezTo>
                  <a:pt x="289" y="216"/>
                  <a:pt x="289" y="216"/>
                  <a:pt x="289" y="216"/>
                </a:cubicBezTo>
                <a:cubicBezTo>
                  <a:pt x="295" y="205"/>
                  <a:pt x="295" y="205"/>
                  <a:pt x="295" y="205"/>
                </a:cubicBezTo>
                <a:cubicBezTo>
                  <a:pt x="298" y="200"/>
                  <a:pt x="298" y="200"/>
                  <a:pt x="298" y="200"/>
                </a:cubicBezTo>
                <a:cubicBezTo>
                  <a:pt x="307" y="200"/>
                  <a:pt x="307" y="200"/>
                  <a:pt x="307" y="200"/>
                </a:cubicBezTo>
                <a:cubicBezTo>
                  <a:pt x="317" y="218"/>
                  <a:pt x="317" y="218"/>
                  <a:pt x="317" y="218"/>
                </a:cubicBezTo>
                <a:cubicBezTo>
                  <a:pt x="325" y="220"/>
                  <a:pt x="325" y="220"/>
                  <a:pt x="325" y="220"/>
                </a:cubicBezTo>
                <a:cubicBezTo>
                  <a:pt x="327" y="224"/>
                  <a:pt x="327" y="224"/>
                  <a:pt x="327" y="224"/>
                </a:cubicBezTo>
                <a:cubicBezTo>
                  <a:pt x="339" y="223"/>
                  <a:pt x="339" y="223"/>
                  <a:pt x="339" y="223"/>
                </a:cubicBezTo>
                <a:cubicBezTo>
                  <a:pt x="334" y="238"/>
                  <a:pt x="334" y="238"/>
                  <a:pt x="334" y="238"/>
                </a:cubicBezTo>
                <a:cubicBezTo>
                  <a:pt x="329" y="239"/>
                  <a:pt x="329" y="239"/>
                  <a:pt x="329" y="239"/>
                </a:cubicBezTo>
                <a:cubicBezTo>
                  <a:pt x="326" y="250"/>
                  <a:pt x="326" y="250"/>
                  <a:pt x="326" y="250"/>
                </a:cubicBezTo>
                <a:cubicBezTo>
                  <a:pt x="327" y="250"/>
                  <a:pt x="327" y="250"/>
                  <a:pt x="327" y="250"/>
                </a:cubicBezTo>
                <a:cubicBezTo>
                  <a:pt x="329" y="250"/>
                  <a:pt x="329" y="250"/>
                  <a:pt x="329" y="250"/>
                </a:cubicBezTo>
                <a:cubicBezTo>
                  <a:pt x="331" y="249"/>
                  <a:pt x="331" y="249"/>
                  <a:pt x="331" y="249"/>
                </a:cubicBezTo>
                <a:cubicBezTo>
                  <a:pt x="332" y="249"/>
                  <a:pt x="332" y="249"/>
                  <a:pt x="332" y="249"/>
                </a:cubicBezTo>
                <a:cubicBezTo>
                  <a:pt x="335" y="250"/>
                  <a:pt x="335" y="250"/>
                  <a:pt x="335" y="250"/>
                </a:cubicBezTo>
                <a:cubicBezTo>
                  <a:pt x="342" y="245"/>
                  <a:pt x="342" y="245"/>
                  <a:pt x="342" y="245"/>
                </a:cubicBezTo>
                <a:cubicBezTo>
                  <a:pt x="345" y="241"/>
                  <a:pt x="345" y="241"/>
                  <a:pt x="345" y="241"/>
                </a:cubicBezTo>
                <a:cubicBezTo>
                  <a:pt x="353" y="230"/>
                  <a:pt x="353" y="230"/>
                  <a:pt x="353" y="230"/>
                </a:cubicBezTo>
                <a:cubicBezTo>
                  <a:pt x="357" y="223"/>
                  <a:pt x="357" y="223"/>
                  <a:pt x="357" y="223"/>
                </a:cubicBezTo>
                <a:cubicBezTo>
                  <a:pt x="358" y="214"/>
                  <a:pt x="358" y="214"/>
                  <a:pt x="358" y="214"/>
                </a:cubicBezTo>
                <a:cubicBezTo>
                  <a:pt x="360" y="203"/>
                  <a:pt x="360" y="203"/>
                  <a:pt x="360" y="203"/>
                </a:cubicBezTo>
                <a:cubicBezTo>
                  <a:pt x="360" y="199"/>
                  <a:pt x="360" y="199"/>
                  <a:pt x="360" y="199"/>
                </a:cubicBezTo>
                <a:cubicBezTo>
                  <a:pt x="355" y="194"/>
                  <a:pt x="355" y="194"/>
                  <a:pt x="355" y="194"/>
                </a:cubicBezTo>
                <a:cubicBezTo>
                  <a:pt x="355" y="194"/>
                  <a:pt x="349" y="198"/>
                  <a:pt x="349" y="198"/>
                </a:cubicBezTo>
                <a:cubicBezTo>
                  <a:pt x="348" y="198"/>
                  <a:pt x="346" y="196"/>
                  <a:pt x="346" y="196"/>
                </a:cubicBezTo>
                <a:cubicBezTo>
                  <a:pt x="344" y="192"/>
                  <a:pt x="344" y="192"/>
                  <a:pt x="344" y="192"/>
                </a:cubicBezTo>
                <a:cubicBezTo>
                  <a:pt x="341" y="192"/>
                  <a:pt x="341" y="192"/>
                  <a:pt x="341" y="192"/>
                </a:cubicBezTo>
                <a:cubicBezTo>
                  <a:pt x="344" y="190"/>
                  <a:pt x="344" y="190"/>
                  <a:pt x="344" y="190"/>
                </a:cubicBezTo>
                <a:cubicBezTo>
                  <a:pt x="349" y="185"/>
                  <a:pt x="349" y="185"/>
                  <a:pt x="349" y="185"/>
                </a:cubicBezTo>
                <a:cubicBezTo>
                  <a:pt x="353" y="180"/>
                  <a:pt x="353" y="180"/>
                  <a:pt x="353" y="180"/>
                </a:cubicBezTo>
                <a:cubicBezTo>
                  <a:pt x="354" y="178"/>
                  <a:pt x="354" y="178"/>
                  <a:pt x="354" y="178"/>
                </a:cubicBezTo>
                <a:cubicBezTo>
                  <a:pt x="367" y="165"/>
                  <a:pt x="367" y="165"/>
                  <a:pt x="367" y="165"/>
                </a:cubicBezTo>
                <a:cubicBezTo>
                  <a:pt x="371" y="164"/>
                  <a:pt x="371" y="164"/>
                  <a:pt x="371" y="164"/>
                </a:cubicBezTo>
                <a:cubicBezTo>
                  <a:pt x="381" y="164"/>
                  <a:pt x="381" y="164"/>
                  <a:pt x="381" y="164"/>
                </a:cubicBezTo>
                <a:cubicBezTo>
                  <a:pt x="386" y="163"/>
                  <a:pt x="386" y="163"/>
                  <a:pt x="386" y="163"/>
                </a:cubicBezTo>
                <a:cubicBezTo>
                  <a:pt x="392" y="165"/>
                  <a:pt x="392" y="165"/>
                  <a:pt x="392" y="165"/>
                </a:cubicBezTo>
                <a:cubicBezTo>
                  <a:pt x="392" y="168"/>
                  <a:pt x="392" y="168"/>
                  <a:pt x="392" y="168"/>
                </a:cubicBezTo>
                <a:cubicBezTo>
                  <a:pt x="392" y="168"/>
                  <a:pt x="400" y="166"/>
                  <a:pt x="401" y="166"/>
                </a:cubicBezTo>
                <a:cubicBezTo>
                  <a:pt x="401" y="167"/>
                  <a:pt x="403" y="166"/>
                  <a:pt x="403" y="166"/>
                </a:cubicBezTo>
                <a:cubicBezTo>
                  <a:pt x="402" y="164"/>
                  <a:pt x="402" y="164"/>
                  <a:pt x="402" y="164"/>
                </a:cubicBezTo>
                <a:cubicBezTo>
                  <a:pt x="403" y="159"/>
                  <a:pt x="403" y="159"/>
                  <a:pt x="403" y="159"/>
                </a:cubicBezTo>
                <a:cubicBezTo>
                  <a:pt x="406" y="153"/>
                  <a:pt x="406" y="153"/>
                  <a:pt x="406" y="153"/>
                </a:cubicBezTo>
                <a:cubicBezTo>
                  <a:pt x="411" y="149"/>
                  <a:pt x="411" y="149"/>
                  <a:pt x="411" y="149"/>
                </a:cubicBezTo>
                <a:cubicBezTo>
                  <a:pt x="419" y="150"/>
                  <a:pt x="419" y="150"/>
                  <a:pt x="419" y="150"/>
                </a:cubicBezTo>
                <a:cubicBezTo>
                  <a:pt x="421" y="155"/>
                  <a:pt x="421" y="155"/>
                  <a:pt x="421" y="155"/>
                </a:cubicBezTo>
                <a:cubicBezTo>
                  <a:pt x="426" y="151"/>
                  <a:pt x="426" y="151"/>
                  <a:pt x="426" y="151"/>
                </a:cubicBezTo>
                <a:cubicBezTo>
                  <a:pt x="433" y="144"/>
                  <a:pt x="433" y="144"/>
                  <a:pt x="433" y="144"/>
                </a:cubicBezTo>
                <a:cubicBezTo>
                  <a:pt x="433" y="152"/>
                  <a:pt x="433" y="152"/>
                  <a:pt x="433" y="152"/>
                </a:cubicBezTo>
                <a:cubicBezTo>
                  <a:pt x="427" y="158"/>
                  <a:pt x="427" y="158"/>
                  <a:pt x="427" y="158"/>
                </a:cubicBezTo>
                <a:cubicBezTo>
                  <a:pt x="423" y="160"/>
                  <a:pt x="423" y="160"/>
                  <a:pt x="423" y="160"/>
                </a:cubicBezTo>
                <a:cubicBezTo>
                  <a:pt x="419" y="166"/>
                  <a:pt x="419" y="166"/>
                  <a:pt x="419" y="166"/>
                </a:cubicBezTo>
                <a:cubicBezTo>
                  <a:pt x="416" y="171"/>
                  <a:pt x="416" y="171"/>
                  <a:pt x="416" y="171"/>
                </a:cubicBezTo>
                <a:cubicBezTo>
                  <a:pt x="416" y="171"/>
                  <a:pt x="411" y="173"/>
                  <a:pt x="411" y="174"/>
                </a:cubicBezTo>
                <a:cubicBezTo>
                  <a:pt x="410" y="174"/>
                  <a:pt x="409" y="175"/>
                  <a:pt x="409" y="175"/>
                </a:cubicBezTo>
                <a:cubicBezTo>
                  <a:pt x="405" y="186"/>
                  <a:pt x="405" y="186"/>
                  <a:pt x="405" y="186"/>
                </a:cubicBezTo>
                <a:cubicBezTo>
                  <a:pt x="410" y="210"/>
                  <a:pt x="410" y="210"/>
                  <a:pt x="410" y="210"/>
                </a:cubicBezTo>
                <a:cubicBezTo>
                  <a:pt x="416" y="202"/>
                  <a:pt x="416" y="202"/>
                  <a:pt x="416" y="202"/>
                </a:cubicBezTo>
                <a:cubicBezTo>
                  <a:pt x="418" y="201"/>
                  <a:pt x="418" y="201"/>
                  <a:pt x="418" y="201"/>
                </a:cubicBezTo>
                <a:cubicBezTo>
                  <a:pt x="420" y="196"/>
                  <a:pt x="420" y="196"/>
                  <a:pt x="420" y="196"/>
                </a:cubicBezTo>
                <a:cubicBezTo>
                  <a:pt x="422" y="193"/>
                  <a:pt x="422" y="193"/>
                  <a:pt x="422" y="193"/>
                </a:cubicBezTo>
                <a:cubicBezTo>
                  <a:pt x="426" y="191"/>
                  <a:pt x="426" y="191"/>
                  <a:pt x="426" y="191"/>
                </a:cubicBezTo>
                <a:cubicBezTo>
                  <a:pt x="426" y="186"/>
                  <a:pt x="426" y="186"/>
                  <a:pt x="426" y="186"/>
                </a:cubicBezTo>
                <a:cubicBezTo>
                  <a:pt x="427" y="184"/>
                  <a:pt x="427" y="184"/>
                  <a:pt x="427" y="184"/>
                </a:cubicBezTo>
                <a:cubicBezTo>
                  <a:pt x="429" y="177"/>
                  <a:pt x="429" y="177"/>
                  <a:pt x="429" y="177"/>
                </a:cubicBezTo>
                <a:cubicBezTo>
                  <a:pt x="429" y="175"/>
                  <a:pt x="429" y="175"/>
                  <a:pt x="429" y="175"/>
                </a:cubicBezTo>
                <a:cubicBezTo>
                  <a:pt x="426" y="174"/>
                  <a:pt x="426" y="174"/>
                  <a:pt x="426" y="174"/>
                </a:cubicBezTo>
                <a:cubicBezTo>
                  <a:pt x="430" y="165"/>
                  <a:pt x="430" y="165"/>
                  <a:pt x="430" y="165"/>
                </a:cubicBezTo>
                <a:cubicBezTo>
                  <a:pt x="432" y="162"/>
                  <a:pt x="432" y="162"/>
                  <a:pt x="432" y="162"/>
                </a:cubicBezTo>
                <a:cubicBezTo>
                  <a:pt x="435" y="161"/>
                  <a:pt x="435" y="161"/>
                  <a:pt x="435" y="161"/>
                </a:cubicBezTo>
                <a:cubicBezTo>
                  <a:pt x="438" y="160"/>
                  <a:pt x="438" y="160"/>
                  <a:pt x="438" y="160"/>
                </a:cubicBezTo>
                <a:cubicBezTo>
                  <a:pt x="439" y="162"/>
                  <a:pt x="439" y="162"/>
                  <a:pt x="439" y="162"/>
                </a:cubicBezTo>
                <a:cubicBezTo>
                  <a:pt x="446" y="157"/>
                  <a:pt x="446" y="157"/>
                  <a:pt x="446" y="157"/>
                </a:cubicBezTo>
                <a:cubicBezTo>
                  <a:pt x="446" y="157"/>
                  <a:pt x="452" y="162"/>
                  <a:pt x="452" y="162"/>
                </a:cubicBezTo>
                <a:cubicBezTo>
                  <a:pt x="453" y="162"/>
                  <a:pt x="454" y="157"/>
                  <a:pt x="454" y="157"/>
                </a:cubicBezTo>
                <a:cubicBezTo>
                  <a:pt x="457" y="156"/>
                  <a:pt x="457" y="156"/>
                  <a:pt x="457" y="156"/>
                </a:cubicBezTo>
                <a:cubicBezTo>
                  <a:pt x="457" y="156"/>
                  <a:pt x="463" y="150"/>
                  <a:pt x="464" y="149"/>
                </a:cubicBezTo>
                <a:cubicBezTo>
                  <a:pt x="464" y="149"/>
                  <a:pt x="472" y="145"/>
                  <a:pt x="472" y="145"/>
                </a:cubicBezTo>
                <a:cubicBezTo>
                  <a:pt x="473" y="145"/>
                  <a:pt x="476" y="145"/>
                  <a:pt x="476" y="145"/>
                </a:cubicBezTo>
                <a:cubicBezTo>
                  <a:pt x="480" y="146"/>
                  <a:pt x="480" y="146"/>
                  <a:pt x="480" y="146"/>
                </a:cubicBezTo>
                <a:cubicBezTo>
                  <a:pt x="480" y="144"/>
                  <a:pt x="480" y="144"/>
                  <a:pt x="480" y="144"/>
                </a:cubicBezTo>
                <a:cubicBezTo>
                  <a:pt x="479" y="140"/>
                  <a:pt x="479" y="140"/>
                  <a:pt x="479" y="140"/>
                </a:cubicBezTo>
                <a:cubicBezTo>
                  <a:pt x="478" y="135"/>
                  <a:pt x="478" y="135"/>
                  <a:pt x="478" y="135"/>
                </a:cubicBezTo>
                <a:cubicBezTo>
                  <a:pt x="474" y="131"/>
                  <a:pt x="474" y="131"/>
                  <a:pt x="474" y="131"/>
                </a:cubicBezTo>
                <a:cubicBezTo>
                  <a:pt x="477" y="129"/>
                  <a:pt x="477" y="129"/>
                  <a:pt x="477" y="129"/>
                </a:cubicBezTo>
                <a:lnTo>
                  <a:pt x="482" y="127"/>
                </a:lnTo>
                <a:close/>
              </a:path>
            </a:pathLst>
          </a:custGeom>
          <a:solidFill>
            <a:srgbClr val="FFC000"/>
          </a:solidFill>
          <a:ln w="9525">
            <a:solidFill>
              <a:srgbClr val="FFFF00"/>
            </a:solidFill>
            <a:round/>
            <a:headEnd/>
            <a:tailEnd/>
          </a:ln>
        </p:spPr>
        <p:txBody>
          <a:bodyPr/>
          <a:lstStyle/>
          <a:p>
            <a:endParaRPr lang="ru-RU"/>
          </a:p>
        </p:txBody>
      </p:sp>
      <p:sp>
        <p:nvSpPr>
          <p:cNvPr id="9" name="Rectangle 8"/>
          <p:cNvSpPr/>
          <p:nvPr/>
        </p:nvSpPr>
        <p:spPr>
          <a:xfrm>
            <a:off x="-54864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Г</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pic>
        <p:nvPicPr>
          <p:cNvPr id="186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3206750"/>
            <a:ext cx="6675437"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Rectangle 214"/>
          <p:cNvSpPr/>
          <p:nvPr/>
        </p:nvSpPr>
        <p:spPr>
          <a:xfrm>
            <a:off x="-5181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Е</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16" name="Rectangle 215"/>
          <p:cNvSpPr/>
          <p:nvPr/>
        </p:nvSpPr>
        <p:spPr>
          <a:xfrm>
            <a:off x="-4800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О</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17" name="Rectangle 216"/>
          <p:cNvSpPr/>
          <p:nvPr/>
        </p:nvSpPr>
        <p:spPr>
          <a:xfrm>
            <a:off x="-4419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Э</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2" name="Rectangle 221"/>
          <p:cNvSpPr/>
          <p:nvPr/>
        </p:nvSpPr>
        <p:spPr>
          <a:xfrm>
            <a:off x="-4038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К</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3" name="Rectangle 222"/>
          <p:cNvSpPr/>
          <p:nvPr/>
        </p:nvSpPr>
        <p:spPr>
          <a:xfrm>
            <a:off x="-3657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О</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4" name="Rectangle 223"/>
          <p:cNvSpPr/>
          <p:nvPr/>
        </p:nvSpPr>
        <p:spPr>
          <a:xfrm>
            <a:off x="-3276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Н</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5" name="Rectangle 224"/>
          <p:cNvSpPr/>
          <p:nvPr/>
        </p:nvSpPr>
        <p:spPr>
          <a:xfrm>
            <a:off x="-28956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О</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6" name="Rectangle 225"/>
          <p:cNvSpPr/>
          <p:nvPr/>
        </p:nvSpPr>
        <p:spPr>
          <a:xfrm>
            <a:off x="-24384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М</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7" name="Rectangle 226"/>
          <p:cNvSpPr/>
          <p:nvPr/>
        </p:nvSpPr>
        <p:spPr>
          <a:xfrm>
            <a:off x="-19812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И</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8" name="Rectangle 227"/>
          <p:cNvSpPr/>
          <p:nvPr/>
        </p:nvSpPr>
        <p:spPr>
          <a:xfrm>
            <a:off x="-16002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К</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29" name="Rectangle 228"/>
          <p:cNvSpPr/>
          <p:nvPr/>
        </p:nvSpPr>
        <p:spPr>
          <a:xfrm>
            <a:off x="-1219200" y="1905000"/>
            <a:ext cx="1295400" cy="861774"/>
          </a:xfrm>
          <a:prstGeom prst="rect">
            <a:avLst/>
          </a:prstGeom>
          <a:noFill/>
        </p:spPr>
        <p:txBody>
          <a:bodyPr>
            <a:spAutoFit/>
          </a:bodyPr>
          <a:lstStyle/>
          <a:p>
            <a:pPr algn="ctr" fontAlgn="auto">
              <a:spcBef>
                <a:spcPts val="0"/>
              </a:spcBef>
              <a:spcAft>
                <a:spcPts val="0"/>
              </a:spcAft>
              <a:defRPr/>
            </a:pPr>
            <a:r>
              <a:rPr lang="ru-RU"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А</a:t>
            </a:r>
            <a:endParaRPr lang="en-US" sz="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endParaRPr>
          </a:p>
        </p:txBody>
      </p:sp>
      <p:sp>
        <p:nvSpPr>
          <p:cNvPr id="231" name="Freeform 1438"/>
          <p:cNvSpPr>
            <a:spLocks/>
          </p:cNvSpPr>
          <p:nvPr/>
        </p:nvSpPr>
        <p:spPr bwMode="auto">
          <a:xfrm>
            <a:off x="1828800" y="3657600"/>
            <a:ext cx="1524000" cy="1066800"/>
          </a:xfrm>
          <a:custGeom>
            <a:avLst/>
            <a:gdLst>
              <a:gd name="T0" fmla="*/ 2147483647 w 1622"/>
              <a:gd name="T1" fmla="*/ 2147483647 h 1117"/>
              <a:gd name="T2" fmla="*/ 2147483647 w 1622"/>
              <a:gd name="T3" fmla="*/ 2147483647 h 1117"/>
              <a:gd name="T4" fmla="*/ 2147483647 w 1622"/>
              <a:gd name="T5" fmla="*/ 2147483647 h 1117"/>
              <a:gd name="T6" fmla="*/ 2147483647 w 1622"/>
              <a:gd name="T7" fmla="*/ 2147483647 h 1117"/>
              <a:gd name="T8" fmla="*/ 2147483647 w 1622"/>
              <a:gd name="T9" fmla="*/ 2147483647 h 1117"/>
              <a:gd name="T10" fmla="*/ 2147483647 w 1622"/>
              <a:gd name="T11" fmla="*/ 2147483647 h 1117"/>
              <a:gd name="T12" fmla="*/ 2147483647 w 1622"/>
              <a:gd name="T13" fmla="*/ 2147483647 h 1117"/>
              <a:gd name="T14" fmla="*/ 2147483647 w 1622"/>
              <a:gd name="T15" fmla="*/ 2147483647 h 1117"/>
              <a:gd name="T16" fmla="*/ 2147483647 w 1622"/>
              <a:gd name="T17" fmla="*/ 2147483647 h 1117"/>
              <a:gd name="T18" fmla="*/ 2147483647 w 1622"/>
              <a:gd name="T19" fmla="*/ 2147483647 h 1117"/>
              <a:gd name="T20" fmla="*/ 2147483647 w 1622"/>
              <a:gd name="T21" fmla="*/ 2147483647 h 1117"/>
              <a:gd name="T22" fmla="*/ 2147483647 w 1622"/>
              <a:gd name="T23" fmla="*/ 2147483647 h 1117"/>
              <a:gd name="T24" fmla="*/ 2147483647 w 1622"/>
              <a:gd name="T25" fmla="*/ 2147483647 h 1117"/>
              <a:gd name="T26" fmla="*/ 2147483647 w 1622"/>
              <a:gd name="T27" fmla="*/ 2147483647 h 1117"/>
              <a:gd name="T28" fmla="*/ 2147483647 w 1622"/>
              <a:gd name="T29" fmla="*/ 2147483647 h 1117"/>
              <a:gd name="T30" fmla="*/ 2147483647 w 1622"/>
              <a:gd name="T31" fmla="*/ 2147483647 h 1117"/>
              <a:gd name="T32" fmla="*/ 2147483647 w 1622"/>
              <a:gd name="T33" fmla="*/ 2147483647 h 1117"/>
              <a:gd name="T34" fmla="*/ 2147483647 w 1622"/>
              <a:gd name="T35" fmla="*/ 2147483647 h 1117"/>
              <a:gd name="T36" fmla="*/ 2147483647 w 1622"/>
              <a:gd name="T37" fmla="*/ 2147483647 h 1117"/>
              <a:gd name="T38" fmla="*/ 2147483647 w 1622"/>
              <a:gd name="T39" fmla="*/ 2147483647 h 1117"/>
              <a:gd name="T40" fmla="*/ 2147483647 w 1622"/>
              <a:gd name="T41" fmla="*/ 2147483647 h 1117"/>
              <a:gd name="T42" fmla="*/ 2147483647 w 1622"/>
              <a:gd name="T43" fmla="*/ 2147483647 h 1117"/>
              <a:gd name="T44" fmla="*/ 2147483647 w 1622"/>
              <a:gd name="T45" fmla="*/ 2147483647 h 1117"/>
              <a:gd name="T46" fmla="*/ 2147483647 w 1622"/>
              <a:gd name="T47" fmla="*/ 2147483647 h 1117"/>
              <a:gd name="T48" fmla="*/ 2147483647 w 1622"/>
              <a:gd name="T49" fmla="*/ 2147483647 h 1117"/>
              <a:gd name="T50" fmla="*/ 2147483647 w 1622"/>
              <a:gd name="T51" fmla="*/ 2147483647 h 1117"/>
              <a:gd name="T52" fmla="*/ 2147483647 w 1622"/>
              <a:gd name="T53" fmla="*/ 2147483647 h 1117"/>
              <a:gd name="T54" fmla="*/ 2147483647 w 1622"/>
              <a:gd name="T55" fmla="*/ 2147483647 h 1117"/>
              <a:gd name="T56" fmla="*/ 2147483647 w 1622"/>
              <a:gd name="T57" fmla="*/ 2147483647 h 1117"/>
              <a:gd name="T58" fmla="*/ 2147483647 w 1622"/>
              <a:gd name="T59" fmla="*/ 2147483647 h 1117"/>
              <a:gd name="T60" fmla="*/ 2147483647 w 1622"/>
              <a:gd name="T61" fmla="*/ 2147483647 h 1117"/>
              <a:gd name="T62" fmla="*/ 2147483647 w 1622"/>
              <a:gd name="T63" fmla="*/ 2147483647 h 1117"/>
              <a:gd name="T64" fmla="*/ 2147483647 w 1622"/>
              <a:gd name="T65" fmla="*/ 2147483647 h 1117"/>
              <a:gd name="T66" fmla="*/ 2147483647 w 1622"/>
              <a:gd name="T67" fmla="*/ 2147483647 h 1117"/>
              <a:gd name="T68" fmla="*/ 2147483647 w 1622"/>
              <a:gd name="T69" fmla="*/ 2147483647 h 1117"/>
              <a:gd name="T70" fmla="*/ 2147483647 w 1622"/>
              <a:gd name="T71" fmla="*/ 2147483647 h 1117"/>
              <a:gd name="T72" fmla="*/ 2147483647 w 1622"/>
              <a:gd name="T73" fmla="*/ 2147483647 h 1117"/>
              <a:gd name="T74" fmla="*/ 2147483647 w 1622"/>
              <a:gd name="T75" fmla="*/ 2147483647 h 1117"/>
              <a:gd name="T76" fmla="*/ 2147483647 w 1622"/>
              <a:gd name="T77" fmla="*/ 2147483647 h 1117"/>
              <a:gd name="T78" fmla="*/ 2147483647 w 1622"/>
              <a:gd name="T79" fmla="*/ 2147483647 h 1117"/>
              <a:gd name="T80" fmla="*/ 2147483647 w 1622"/>
              <a:gd name="T81" fmla="*/ 0 h 1117"/>
              <a:gd name="T82" fmla="*/ 2147483647 w 1622"/>
              <a:gd name="T83" fmla="*/ 2147483647 h 1117"/>
              <a:gd name="T84" fmla="*/ 2147483647 w 1622"/>
              <a:gd name="T85" fmla="*/ 2147483647 h 1117"/>
              <a:gd name="T86" fmla="*/ 2147483647 w 1622"/>
              <a:gd name="T87" fmla="*/ 2147483647 h 1117"/>
              <a:gd name="T88" fmla="*/ 2147483647 w 1622"/>
              <a:gd name="T89" fmla="*/ 2147483647 h 1117"/>
              <a:gd name="T90" fmla="*/ 2147483647 w 1622"/>
              <a:gd name="T91" fmla="*/ 2147483647 h 1117"/>
              <a:gd name="T92" fmla="*/ 2147483647 w 1622"/>
              <a:gd name="T93" fmla="*/ 2147483647 h 1117"/>
              <a:gd name="T94" fmla="*/ 2147483647 w 1622"/>
              <a:gd name="T95" fmla="*/ 2147483647 h 1117"/>
              <a:gd name="T96" fmla="*/ 2147483647 w 1622"/>
              <a:gd name="T97" fmla="*/ 2147483647 h 1117"/>
              <a:gd name="T98" fmla="*/ 2147483647 w 1622"/>
              <a:gd name="T99" fmla="*/ 2147483647 h 1117"/>
              <a:gd name="T100" fmla="*/ 2147483647 w 1622"/>
              <a:gd name="T101" fmla="*/ 2147483647 h 1117"/>
              <a:gd name="T102" fmla="*/ 2147483647 w 1622"/>
              <a:gd name="T103" fmla="*/ 2147483647 h 1117"/>
              <a:gd name="T104" fmla="*/ 2147483647 w 1622"/>
              <a:gd name="T105" fmla="*/ 2147483647 h 1117"/>
              <a:gd name="T106" fmla="*/ 2147483647 w 1622"/>
              <a:gd name="T107" fmla="*/ 2147483647 h 1117"/>
              <a:gd name="T108" fmla="*/ 2147483647 w 1622"/>
              <a:gd name="T109" fmla="*/ 2147483647 h 1117"/>
              <a:gd name="T110" fmla="*/ 0 w 1622"/>
              <a:gd name="T111" fmla="*/ 2147483647 h 1117"/>
              <a:gd name="T112" fmla="*/ 2147483647 w 1622"/>
              <a:gd name="T113" fmla="*/ 2147483647 h 1117"/>
              <a:gd name="T114" fmla="*/ 2147483647 w 1622"/>
              <a:gd name="T115" fmla="*/ 2147483647 h 1117"/>
              <a:gd name="T116" fmla="*/ 2147483647 w 1622"/>
              <a:gd name="T117" fmla="*/ 2147483647 h 1117"/>
              <a:gd name="T118" fmla="*/ 2147483647 w 1622"/>
              <a:gd name="T119" fmla="*/ 2147483647 h 1117"/>
              <a:gd name="T120" fmla="*/ 2147483647 w 1622"/>
              <a:gd name="T121" fmla="*/ 2147483647 h 1117"/>
              <a:gd name="T122" fmla="*/ 2147483647 w 1622"/>
              <a:gd name="T123" fmla="*/ 2147483647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22"/>
              <a:gd name="T187" fmla="*/ 0 h 1117"/>
              <a:gd name="T188" fmla="*/ 1622 w 1622"/>
              <a:gd name="T189" fmla="*/ 1117 h 11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22" h="1117">
                <a:moveTo>
                  <a:pt x="931" y="943"/>
                </a:moveTo>
                <a:lnTo>
                  <a:pt x="973" y="955"/>
                </a:lnTo>
                <a:lnTo>
                  <a:pt x="1075" y="1003"/>
                </a:lnTo>
                <a:lnTo>
                  <a:pt x="1111" y="1081"/>
                </a:lnTo>
                <a:lnTo>
                  <a:pt x="1111" y="1117"/>
                </a:lnTo>
                <a:lnTo>
                  <a:pt x="1190" y="1093"/>
                </a:lnTo>
                <a:lnTo>
                  <a:pt x="1232" y="1057"/>
                </a:lnTo>
                <a:lnTo>
                  <a:pt x="1262" y="1051"/>
                </a:lnTo>
                <a:lnTo>
                  <a:pt x="1322" y="1039"/>
                </a:lnTo>
                <a:lnTo>
                  <a:pt x="1370" y="979"/>
                </a:lnTo>
                <a:lnTo>
                  <a:pt x="1394" y="985"/>
                </a:lnTo>
                <a:lnTo>
                  <a:pt x="1406" y="1045"/>
                </a:lnTo>
                <a:lnTo>
                  <a:pt x="1430" y="1027"/>
                </a:lnTo>
                <a:lnTo>
                  <a:pt x="1448" y="1033"/>
                </a:lnTo>
                <a:lnTo>
                  <a:pt x="1436" y="1051"/>
                </a:lnTo>
                <a:lnTo>
                  <a:pt x="1448" y="1075"/>
                </a:lnTo>
                <a:lnTo>
                  <a:pt x="1502" y="1033"/>
                </a:lnTo>
                <a:lnTo>
                  <a:pt x="1520" y="1009"/>
                </a:lnTo>
                <a:lnTo>
                  <a:pt x="1466" y="1003"/>
                </a:lnTo>
                <a:lnTo>
                  <a:pt x="1442" y="967"/>
                </a:lnTo>
                <a:lnTo>
                  <a:pt x="1460" y="949"/>
                </a:lnTo>
                <a:lnTo>
                  <a:pt x="1466" y="925"/>
                </a:lnTo>
                <a:lnTo>
                  <a:pt x="1382" y="943"/>
                </a:lnTo>
                <a:lnTo>
                  <a:pt x="1340" y="979"/>
                </a:lnTo>
                <a:lnTo>
                  <a:pt x="1358" y="937"/>
                </a:lnTo>
                <a:lnTo>
                  <a:pt x="1400" y="913"/>
                </a:lnTo>
                <a:lnTo>
                  <a:pt x="1424" y="889"/>
                </a:lnTo>
                <a:lnTo>
                  <a:pt x="1496" y="895"/>
                </a:lnTo>
                <a:lnTo>
                  <a:pt x="1550" y="889"/>
                </a:lnTo>
                <a:lnTo>
                  <a:pt x="1592" y="859"/>
                </a:lnTo>
                <a:lnTo>
                  <a:pt x="1622" y="835"/>
                </a:lnTo>
                <a:lnTo>
                  <a:pt x="1598" y="775"/>
                </a:lnTo>
                <a:lnTo>
                  <a:pt x="1592" y="745"/>
                </a:lnTo>
                <a:lnTo>
                  <a:pt x="1514" y="703"/>
                </a:lnTo>
                <a:lnTo>
                  <a:pt x="1514" y="679"/>
                </a:lnTo>
                <a:lnTo>
                  <a:pt x="1448" y="553"/>
                </a:lnTo>
                <a:lnTo>
                  <a:pt x="1430" y="607"/>
                </a:lnTo>
                <a:lnTo>
                  <a:pt x="1388" y="619"/>
                </a:lnTo>
                <a:lnTo>
                  <a:pt x="1376" y="607"/>
                </a:lnTo>
                <a:lnTo>
                  <a:pt x="1358" y="607"/>
                </a:lnTo>
                <a:lnTo>
                  <a:pt x="1358" y="522"/>
                </a:lnTo>
                <a:lnTo>
                  <a:pt x="1322" y="516"/>
                </a:lnTo>
                <a:lnTo>
                  <a:pt x="1292" y="474"/>
                </a:lnTo>
                <a:lnTo>
                  <a:pt x="1262" y="480"/>
                </a:lnTo>
                <a:lnTo>
                  <a:pt x="1226" y="468"/>
                </a:lnTo>
                <a:lnTo>
                  <a:pt x="1202" y="474"/>
                </a:lnTo>
                <a:lnTo>
                  <a:pt x="1202" y="504"/>
                </a:lnTo>
                <a:lnTo>
                  <a:pt x="1202" y="535"/>
                </a:lnTo>
                <a:lnTo>
                  <a:pt x="1196" y="601"/>
                </a:lnTo>
                <a:lnTo>
                  <a:pt x="1190" y="625"/>
                </a:lnTo>
                <a:lnTo>
                  <a:pt x="1226" y="697"/>
                </a:lnTo>
                <a:lnTo>
                  <a:pt x="1166" y="751"/>
                </a:lnTo>
                <a:lnTo>
                  <a:pt x="1178" y="841"/>
                </a:lnTo>
                <a:lnTo>
                  <a:pt x="1154" y="859"/>
                </a:lnTo>
                <a:lnTo>
                  <a:pt x="1130" y="847"/>
                </a:lnTo>
                <a:lnTo>
                  <a:pt x="1117" y="739"/>
                </a:lnTo>
                <a:lnTo>
                  <a:pt x="1057" y="733"/>
                </a:lnTo>
                <a:lnTo>
                  <a:pt x="943" y="667"/>
                </a:lnTo>
                <a:lnTo>
                  <a:pt x="919" y="667"/>
                </a:lnTo>
                <a:lnTo>
                  <a:pt x="901" y="613"/>
                </a:lnTo>
                <a:lnTo>
                  <a:pt x="883" y="595"/>
                </a:lnTo>
                <a:lnTo>
                  <a:pt x="931" y="450"/>
                </a:lnTo>
                <a:lnTo>
                  <a:pt x="961" y="420"/>
                </a:lnTo>
                <a:lnTo>
                  <a:pt x="991" y="402"/>
                </a:lnTo>
                <a:lnTo>
                  <a:pt x="1009" y="402"/>
                </a:lnTo>
                <a:lnTo>
                  <a:pt x="1027" y="342"/>
                </a:lnTo>
                <a:lnTo>
                  <a:pt x="1039" y="294"/>
                </a:lnTo>
                <a:lnTo>
                  <a:pt x="1099" y="282"/>
                </a:lnTo>
                <a:lnTo>
                  <a:pt x="1130" y="258"/>
                </a:lnTo>
                <a:lnTo>
                  <a:pt x="1111" y="204"/>
                </a:lnTo>
                <a:lnTo>
                  <a:pt x="1124" y="168"/>
                </a:lnTo>
                <a:lnTo>
                  <a:pt x="1099" y="138"/>
                </a:lnTo>
                <a:lnTo>
                  <a:pt x="1063" y="132"/>
                </a:lnTo>
                <a:lnTo>
                  <a:pt x="1051" y="192"/>
                </a:lnTo>
                <a:lnTo>
                  <a:pt x="1015" y="246"/>
                </a:lnTo>
                <a:lnTo>
                  <a:pt x="1003" y="180"/>
                </a:lnTo>
                <a:lnTo>
                  <a:pt x="985" y="156"/>
                </a:lnTo>
                <a:lnTo>
                  <a:pt x="961" y="186"/>
                </a:lnTo>
                <a:lnTo>
                  <a:pt x="949" y="156"/>
                </a:lnTo>
                <a:lnTo>
                  <a:pt x="925" y="114"/>
                </a:lnTo>
                <a:lnTo>
                  <a:pt x="913" y="60"/>
                </a:lnTo>
                <a:lnTo>
                  <a:pt x="877" y="0"/>
                </a:lnTo>
                <a:lnTo>
                  <a:pt x="847" y="84"/>
                </a:lnTo>
                <a:lnTo>
                  <a:pt x="847" y="114"/>
                </a:lnTo>
                <a:lnTo>
                  <a:pt x="889" y="150"/>
                </a:lnTo>
                <a:lnTo>
                  <a:pt x="895" y="186"/>
                </a:lnTo>
                <a:lnTo>
                  <a:pt x="865" y="216"/>
                </a:lnTo>
                <a:lnTo>
                  <a:pt x="847" y="204"/>
                </a:lnTo>
                <a:lnTo>
                  <a:pt x="823" y="204"/>
                </a:lnTo>
                <a:lnTo>
                  <a:pt x="811" y="234"/>
                </a:lnTo>
                <a:lnTo>
                  <a:pt x="769" y="222"/>
                </a:lnTo>
                <a:lnTo>
                  <a:pt x="709" y="222"/>
                </a:lnTo>
                <a:lnTo>
                  <a:pt x="673" y="198"/>
                </a:lnTo>
                <a:lnTo>
                  <a:pt x="619" y="210"/>
                </a:lnTo>
                <a:lnTo>
                  <a:pt x="625" y="228"/>
                </a:lnTo>
                <a:lnTo>
                  <a:pt x="631" y="264"/>
                </a:lnTo>
                <a:lnTo>
                  <a:pt x="613" y="258"/>
                </a:lnTo>
                <a:lnTo>
                  <a:pt x="583" y="222"/>
                </a:lnTo>
                <a:lnTo>
                  <a:pt x="517" y="234"/>
                </a:lnTo>
                <a:lnTo>
                  <a:pt x="487" y="210"/>
                </a:lnTo>
                <a:lnTo>
                  <a:pt x="499" y="186"/>
                </a:lnTo>
                <a:lnTo>
                  <a:pt x="457" y="174"/>
                </a:lnTo>
                <a:lnTo>
                  <a:pt x="409" y="150"/>
                </a:lnTo>
                <a:lnTo>
                  <a:pt x="343" y="132"/>
                </a:lnTo>
                <a:lnTo>
                  <a:pt x="301" y="144"/>
                </a:lnTo>
                <a:lnTo>
                  <a:pt x="259" y="96"/>
                </a:lnTo>
                <a:lnTo>
                  <a:pt x="145" y="150"/>
                </a:lnTo>
                <a:lnTo>
                  <a:pt x="115" y="180"/>
                </a:lnTo>
                <a:lnTo>
                  <a:pt x="67" y="168"/>
                </a:lnTo>
                <a:lnTo>
                  <a:pt x="37" y="138"/>
                </a:lnTo>
                <a:lnTo>
                  <a:pt x="0" y="126"/>
                </a:lnTo>
                <a:lnTo>
                  <a:pt x="0" y="553"/>
                </a:lnTo>
                <a:lnTo>
                  <a:pt x="61" y="583"/>
                </a:lnTo>
                <a:lnTo>
                  <a:pt x="109" y="559"/>
                </a:lnTo>
                <a:lnTo>
                  <a:pt x="175" y="679"/>
                </a:lnTo>
                <a:lnTo>
                  <a:pt x="217" y="709"/>
                </a:lnTo>
                <a:lnTo>
                  <a:pt x="211" y="757"/>
                </a:lnTo>
                <a:lnTo>
                  <a:pt x="229" y="793"/>
                </a:lnTo>
                <a:lnTo>
                  <a:pt x="277" y="859"/>
                </a:lnTo>
                <a:lnTo>
                  <a:pt x="343" y="901"/>
                </a:lnTo>
                <a:lnTo>
                  <a:pt x="349" y="931"/>
                </a:lnTo>
                <a:lnTo>
                  <a:pt x="871" y="931"/>
                </a:lnTo>
                <a:lnTo>
                  <a:pt x="931" y="943"/>
                </a:lnTo>
                <a:close/>
              </a:path>
            </a:pathLst>
          </a:custGeom>
          <a:solidFill>
            <a:srgbClr val="FFFF00"/>
          </a:solidFill>
          <a:ln w="9525">
            <a:solidFill>
              <a:srgbClr val="FFFF00"/>
            </a:solidFill>
            <a:round/>
            <a:headEnd/>
            <a:tailEnd/>
          </a:ln>
        </p:spPr>
        <p:txBody>
          <a:bodyPr/>
          <a:lstStyle/>
          <a:p>
            <a:endParaRPr lang="ru-RU"/>
          </a:p>
        </p:txBody>
      </p:sp>
      <p:sp>
        <p:nvSpPr>
          <p:cNvPr id="232" name="Freeform 1439"/>
          <p:cNvSpPr>
            <a:spLocks/>
          </p:cNvSpPr>
          <p:nvPr/>
        </p:nvSpPr>
        <p:spPr bwMode="auto">
          <a:xfrm>
            <a:off x="2057400" y="4495800"/>
            <a:ext cx="1143000" cy="609600"/>
          </a:xfrm>
          <a:custGeom>
            <a:avLst/>
            <a:gdLst/>
            <a:ahLst/>
            <a:cxnLst>
              <a:cxn ang="0">
                <a:pos x="300" y="439"/>
              </a:cxn>
              <a:cxn ang="0">
                <a:pos x="348" y="433"/>
              </a:cxn>
              <a:cxn ang="0">
                <a:pos x="432" y="475"/>
              </a:cxn>
              <a:cxn ang="0">
                <a:pos x="474" y="523"/>
              </a:cxn>
              <a:cxn ang="0">
                <a:pos x="528" y="553"/>
              </a:cxn>
              <a:cxn ang="0">
                <a:pos x="528" y="511"/>
              </a:cxn>
              <a:cxn ang="0">
                <a:pos x="570" y="469"/>
              </a:cxn>
              <a:cxn ang="0">
                <a:pos x="666" y="475"/>
              </a:cxn>
              <a:cxn ang="0">
                <a:pos x="744" y="463"/>
              </a:cxn>
              <a:cxn ang="0">
                <a:pos x="780" y="487"/>
              </a:cxn>
              <a:cxn ang="0">
                <a:pos x="829" y="565"/>
              </a:cxn>
              <a:cxn ang="0">
                <a:pos x="841" y="511"/>
              </a:cxn>
              <a:cxn ang="0">
                <a:pos x="847" y="409"/>
              </a:cxn>
              <a:cxn ang="0">
                <a:pos x="931" y="343"/>
              </a:cxn>
              <a:cxn ang="0">
                <a:pos x="919" y="271"/>
              </a:cxn>
              <a:cxn ang="0">
                <a:pos x="943" y="277"/>
              </a:cxn>
              <a:cxn ang="0">
                <a:pos x="949" y="253"/>
              </a:cxn>
              <a:cxn ang="0">
                <a:pos x="979" y="217"/>
              </a:cxn>
              <a:cxn ang="0">
                <a:pos x="1039" y="193"/>
              </a:cxn>
              <a:cxn ang="0">
                <a:pos x="1099" y="114"/>
              </a:cxn>
              <a:cxn ang="0">
                <a:pos x="1063" y="48"/>
              </a:cxn>
              <a:cxn ang="0">
                <a:pos x="955" y="120"/>
              </a:cxn>
              <a:cxn ang="0">
                <a:pos x="883" y="162"/>
              </a:cxn>
              <a:cxn ang="0">
                <a:pos x="804" y="150"/>
              </a:cxn>
              <a:cxn ang="0">
                <a:pos x="666" y="24"/>
              </a:cxn>
              <a:cxn ang="0">
                <a:pos x="564" y="0"/>
              </a:cxn>
              <a:cxn ang="0">
                <a:pos x="48" y="36"/>
              </a:cxn>
              <a:cxn ang="0">
                <a:pos x="36" y="24"/>
              </a:cxn>
              <a:cxn ang="0">
                <a:pos x="18" y="78"/>
              </a:cxn>
              <a:cxn ang="0">
                <a:pos x="0" y="174"/>
              </a:cxn>
              <a:cxn ang="0">
                <a:pos x="12" y="235"/>
              </a:cxn>
              <a:cxn ang="0">
                <a:pos x="66" y="337"/>
              </a:cxn>
              <a:cxn ang="0">
                <a:pos x="138" y="403"/>
              </a:cxn>
              <a:cxn ang="0">
                <a:pos x="192" y="409"/>
              </a:cxn>
            </a:cxnLst>
            <a:rect l="0" t="0" r="r" b="b"/>
            <a:pathLst>
              <a:path w="1099" h="571">
                <a:moveTo>
                  <a:pt x="252" y="439"/>
                </a:moveTo>
                <a:lnTo>
                  <a:pt x="300" y="439"/>
                </a:lnTo>
                <a:lnTo>
                  <a:pt x="318" y="427"/>
                </a:lnTo>
                <a:lnTo>
                  <a:pt x="348" y="433"/>
                </a:lnTo>
                <a:lnTo>
                  <a:pt x="396" y="487"/>
                </a:lnTo>
                <a:lnTo>
                  <a:pt x="432" y="475"/>
                </a:lnTo>
                <a:lnTo>
                  <a:pt x="456" y="493"/>
                </a:lnTo>
                <a:lnTo>
                  <a:pt x="474" y="523"/>
                </a:lnTo>
                <a:lnTo>
                  <a:pt x="498" y="547"/>
                </a:lnTo>
                <a:lnTo>
                  <a:pt x="528" y="553"/>
                </a:lnTo>
                <a:lnTo>
                  <a:pt x="528" y="553"/>
                </a:lnTo>
                <a:lnTo>
                  <a:pt x="528" y="511"/>
                </a:lnTo>
                <a:lnTo>
                  <a:pt x="552" y="487"/>
                </a:lnTo>
                <a:lnTo>
                  <a:pt x="570" y="469"/>
                </a:lnTo>
                <a:lnTo>
                  <a:pt x="630" y="475"/>
                </a:lnTo>
                <a:lnTo>
                  <a:pt x="666" y="475"/>
                </a:lnTo>
                <a:lnTo>
                  <a:pt x="714" y="463"/>
                </a:lnTo>
                <a:lnTo>
                  <a:pt x="744" y="463"/>
                </a:lnTo>
                <a:lnTo>
                  <a:pt x="774" y="457"/>
                </a:lnTo>
                <a:lnTo>
                  <a:pt x="780" y="487"/>
                </a:lnTo>
                <a:lnTo>
                  <a:pt x="792" y="529"/>
                </a:lnTo>
                <a:lnTo>
                  <a:pt x="829" y="565"/>
                </a:lnTo>
                <a:lnTo>
                  <a:pt x="847" y="571"/>
                </a:lnTo>
                <a:lnTo>
                  <a:pt x="841" y="511"/>
                </a:lnTo>
                <a:lnTo>
                  <a:pt x="817" y="445"/>
                </a:lnTo>
                <a:lnTo>
                  <a:pt x="847" y="409"/>
                </a:lnTo>
                <a:lnTo>
                  <a:pt x="877" y="397"/>
                </a:lnTo>
                <a:lnTo>
                  <a:pt x="931" y="343"/>
                </a:lnTo>
                <a:lnTo>
                  <a:pt x="925" y="307"/>
                </a:lnTo>
                <a:lnTo>
                  <a:pt x="919" y="271"/>
                </a:lnTo>
                <a:lnTo>
                  <a:pt x="937" y="283"/>
                </a:lnTo>
                <a:lnTo>
                  <a:pt x="943" y="277"/>
                </a:lnTo>
                <a:lnTo>
                  <a:pt x="937" y="253"/>
                </a:lnTo>
                <a:lnTo>
                  <a:pt x="949" y="253"/>
                </a:lnTo>
                <a:lnTo>
                  <a:pt x="967" y="247"/>
                </a:lnTo>
                <a:lnTo>
                  <a:pt x="979" y="217"/>
                </a:lnTo>
                <a:lnTo>
                  <a:pt x="1003" y="211"/>
                </a:lnTo>
                <a:lnTo>
                  <a:pt x="1039" y="193"/>
                </a:lnTo>
                <a:lnTo>
                  <a:pt x="1039" y="144"/>
                </a:lnTo>
                <a:lnTo>
                  <a:pt x="1099" y="114"/>
                </a:lnTo>
                <a:lnTo>
                  <a:pt x="1087" y="54"/>
                </a:lnTo>
                <a:lnTo>
                  <a:pt x="1063" y="48"/>
                </a:lnTo>
                <a:lnTo>
                  <a:pt x="1015" y="108"/>
                </a:lnTo>
                <a:lnTo>
                  <a:pt x="955" y="120"/>
                </a:lnTo>
                <a:lnTo>
                  <a:pt x="925" y="126"/>
                </a:lnTo>
                <a:lnTo>
                  <a:pt x="883" y="162"/>
                </a:lnTo>
                <a:lnTo>
                  <a:pt x="804" y="186"/>
                </a:lnTo>
                <a:lnTo>
                  <a:pt x="804" y="150"/>
                </a:lnTo>
                <a:lnTo>
                  <a:pt x="768" y="72"/>
                </a:lnTo>
                <a:lnTo>
                  <a:pt x="666" y="24"/>
                </a:lnTo>
                <a:lnTo>
                  <a:pt x="624" y="12"/>
                </a:lnTo>
                <a:lnTo>
                  <a:pt x="564" y="0"/>
                </a:lnTo>
                <a:lnTo>
                  <a:pt x="42" y="0"/>
                </a:lnTo>
                <a:lnTo>
                  <a:pt x="48" y="36"/>
                </a:lnTo>
                <a:lnTo>
                  <a:pt x="30" y="48"/>
                </a:lnTo>
                <a:lnTo>
                  <a:pt x="36" y="24"/>
                </a:lnTo>
                <a:lnTo>
                  <a:pt x="0" y="12"/>
                </a:lnTo>
                <a:lnTo>
                  <a:pt x="18" y="78"/>
                </a:lnTo>
                <a:lnTo>
                  <a:pt x="12" y="126"/>
                </a:lnTo>
                <a:lnTo>
                  <a:pt x="0" y="174"/>
                </a:lnTo>
                <a:lnTo>
                  <a:pt x="12" y="211"/>
                </a:lnTo>
                <a:lnTo>
                  <a:pt x="12" y="235"/>
                </a:lnTo>
                <a:lnTo>
                  <a:pt x="42" y="295"/>
                </a:lnTo>
                <a:lnTo>
                  <a:pt x="66" y="337"/>
                </a:lnTo>
                <a:lnTo>
                  <a:pt x="84" y="367"/>
                </a:lnTo>
                <a:lnTo>
                  <a:pt x="138" y="403"/>
                </a:lnTo>
                <a:lnTo>
                  <a:pt x="144" y="415"/>
                </a:lnTo>
                <a:lnTo>
                  <a:pt x="192" y="409"/>
                </a:lnTo>
                <a:lnTo>
                  <a:pt x="252" y="439"/>
                </a:lnTo>
                <a:close/>
              </a:path>
            </a:pathLst>
          </a:custGeom>
          <a:solidFill>
            <a:schemeClr val="accent6">
              <a:lumMod val="75000"/>
            </a:schemeClr>
          </a:solid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
        <p:nvSpPr>
          <p:cNvPr id="233" name="Freeform 1499"/>
          <p:cNvSpPr>
            <a:spLocks/>
          </p:cNvSpPr>
          <p:nvPr/>
        </p:nvSpPr>
        <p:spPr bwMode="auto">
          <a:xfrm>
            <a:off x="5867400" y="4343400"/>
            <a:ext cx="1219200" cy="914400"/>
          </a:xfrm>
          <a:custGeom>
            <a:avLst/>
            <a:gdLst>
              <a:gd name="T0" fmla="*/ 2147483647 w 950"/>
              <a:gd name="T1" fmla="*/ 2147483647 h 660"/>
              <a:gd name="T2" fmla="*/ 2147483647 w 950"/>
              <a:gd name="T3" fmla="*/ 2147483647 h 660"/>
              <a:gd name="T4" fmla="*/ 2147483647 w 950"/>
              <a:gd name="T5" fmla="*/ 2147483647 h 660"/>
              <a:gd name="T6" fmla="*/ 2147483647 w 950"/>
              <a:gd name="T7" fmla="*/ 2147483647 h 660"/>
              <a:gd name="T8" fmla="*/ 2147483647 w 950"/>
              <a:gd name="T9" fmla="*/ 2147483647 h 660"/>
              <a:gd name="T10" fmla="*/ 2147483647 w 950"/>
              <a:gd name="T11" fmla="*/ 2147483647 h 660"/>
              <a:gd name="T12" fmla="*/ 2147483647 w 950"/>
              <a:gd name="T13" fmla="*/ 2147483647 h 660"/>
              <a:gd name="T14" fmla="*/ 2147483647 w 950"/>
              <a:gd name="T15" fmla="*/ 2147483647 h 660"/>
              <a:gd name="T16" fmla="*/ 2147483647 w 950"/>
              <a:gd name="T17" fmla="*/ 2147483647 h 660"/>
              <a:gd name="T18" fmla="*/ 2147483647 w 950"/>
              <a:gd name="T19" fmla="*/ 2147483647 h 660"/>
              <a:gd name="T20" fmla="*/ 2147483647 w 950"/>
              <a:gd name="T21" fmla="*/ 2147483647 h 660"/>
              <a:gd name="T22" fmla="*/ 2147483647 w 950"/>
              <a:gd name="T23" fmla="*/ 2147483647 h 660"/>
              <a:gd name="T24" fmla="*/ 2147483647 w 950"/>
              <a:gd name="T25" fmla="*/ 2147483647 h 660"/>
              <a:gd name="T26" fmla="*/ 2147483647 w 950"/>
              <a:gd name="T27" fmla="*/ 2147483647 h 660"/>
              <a:gd name="T28" fmla="*/ 2147483647 w 950"/>
              <a:gd name="T29" fmla="*/ 2147483647 h 660"/>
              <a:gd name="T30" fmla="*/ 2147483647 w 950"/>
              <a:gd name="T31" fmla="*/ 2147483647 h 660"/>
              <a:gd name="T32" fmla="*/ 2147483647 w 950"/>
              <a:gd name="T33" fmla="*/ 2147483647 h 660"/>
              <a:gd name="T34" fmla="*/ 2147483647 w 950"/>
              <a:gd name="T35" fmla="*/ 2147483647 h 660"/>
              <a:gd name="T36" fmla="*/ 2147483647 w 950"/>
              <a:gd name="T37" fmla="*/ 2147483647 h 660"/>
              <a:gd name="T38" fmla="*/ 2147483647 w 950"/>
              <a:gd name="T39" fmla="*/ 2147483647 h 660"/>
              <a:gd name="T40" fmla="*/ 2147483647 w 950"/>
              <a:gd name="T41" fmla="*/ 2147483647 h 660"/>
              <a:gd name="T42" fmla="*/ 2147483647 w 950"/>
              <a:gd name="T43" fmla="*/ 2147483647 h 660"/>
              <a:gd name="T44" fmla="*/ 2147483647 w 950"/>
              <a:gd name="T45" fmla="*/ 2147483647 h 660"/>
              <a:gd name="T46" fmla="*/ 2147483647 w 950"/>
              <a:gd name="T47" fmla="*/ 2147483647 h 660"/>
              <a:gd name="T48" fmla="*/ 2147483647 w 950"/>
              <a:gd name="T49" fmla="*/ 2147483647 h 660"/>
              <a:gd name="T50" fmla="*/ 2147483647 w 950"/>
              <a:gd name="T51" fmla="*/ 2147483647 h 660"/>
              <a:gd name="T52" fmla="*/ 2147483647 w 950"/>
              <a:gd name="T53" fmla="*/ 2147483647 h 660"/>
              <a:gd name="T54" fmla="*/ 2147483647 w 950"/>
              <a:gd name="T55" fmla="*/ 2147483647 h 660"/>
              <a:gd name="T56" fmla="*/ 2147483647 w 950"/>
              <a:gd name="T57" fmla="*/ 2147483647 h 660"/>
              <a:gd name="T58" fmla="*/ 2147483647 w 950"/>
              <a:gd name="T59" fmla="*/ 2147483647 h 660"/>
              <a:gd name="T60" fmla="*/ 2147483647 w 950"/>
              <a:gd name="T61" fmla="*/ 2147483647 h 660"/>
              <a:gd name="T62" fmla="*/ 2147483647 w 950"/>
              <a:gd name="T63" fmla="*/ 2147483647 h 660"/>
              <a:gd name="T64" fmla="*/ 2147483647 w 950"/>
              <a:gd name="T65" fmla="*/ 2147483647 h 660"/>
              <a:gd name="T66" fmla="*/ 2147483647 w 950"/>
              <a:gd name="T67" fmla="*/ 2147483647 h 660"/>
              <a:gd name="T68" fmla="*/ 2147483647 w 950"/>
              <a:gd name="T69" fmla="*/ 2147483647 h 660"/>
              <a:gd name="T70" fmla="*/ 2147483647 w 950"/>
              <a:gd name="T71" fmla="*/ 2147483647 h 660"/>
              <a:gd name="T72" fmla="*/ 2147483647 w 950"/>
              <a:gd name="T73" fmla="*/ 2147483647 h 660"/>
              <a:gd name="T74" fmla="*/ 2147483647 w 950"/>
              <a:gd name="T75" fmla="*/ 2147483647 h 660"/>
              <a:gd name="T76" fmla="*/ 2147483647 w 950"/>
              <a:gd name="T77" fmla="*/ 2147483647 h 660"/>
              <a:gd name="T78" fmla="*/ 2147483647 w 950"/>
              <a:gd name="T79" fmla="*/ 2147483647 h 660"/>
              <a:gd name="T80" fmla="*/ 2147483647 w 950"/>
              <a:gd name="T81" fmla="*/ 2147483647 h 660"/>
              <a:gd name="T82" fmla="*/ 2147483647 w 950"/>
              <a:gd name="T83" fmla="*/ 2147483647 h 660"/>
              <a:gd name="T84" fmla="*/ 2147483647 w 950"/>
              <a:gd name="T85" fmla="*/ 2147483647 h 660"/>
              <a:gd name="T86" fmla="*/ 2147483647 w 950"/>
              <a:gd name="T87" fmla="*/ 2147483647 h 660"/>
              <a:gd name="T88" fmla="*/ 2147483647 w 950"/>
              <a:gd name="T89" fmla="*/ 2147483647 h 660"/>
              <a:gd name="T90" fmla="*/ 2147483647 w 950"/>
              <a:gd name="T91" fmla="*/ 2147483647 h 660"/>
              <a:gd name="T92" fmla="*/ 2147483647 w 950"/>
              <a:gd name="T93" fmla="*/ 2147483647 h 660"/>
              <a:gd name="T94" fmla="*/ 2147483647 w 950"/>
              <a:gd name="T95" fmla="*/ 2147483647 h 660"/>
              <a:gd name="T96" fmla="*/ 2147483647 w 950"/>
              <a:gd name="T97" fmla="*/ 2147483647 h 660"/>
              <a:gd name="T98" fmla="*/ 2147483647 w 950"/>
              <a:gd name="T99" fmla="*/ 2147483647 h 660"/>
              <a:gd name="T100" fmla="*/ 2147483647 w 950"/>
              <a:gd name="T101" fmla="*/ 2147483647 h 660"/>
              <a:gd name="T102" fmla="*/ 2147483647 w 950"/>
              <a:gd name="T103" fmla="*/ 2147483647 h 660"/>
              <a:gd name="T104" fmla="*/ 2147483647 w 950"/>
              <a:gd name="T105" fmla="*/ 2147483647 h 660"/>
              <a:gd name="T106" fmla="*/ 2147483647 w 950"/>
              <a:gd name="T107" fmla="*/ 2147483647 h 660"/>
              <a:gd name="T108" fmla="*/ 2147483647 w 950"/>
              <a:gd name="T109" fmla="*/ 2147483647 h 660"/>
              <a:gd name="T110" fmla="*/ 2147483647 w 950"/>
              <a:gd name="T111" fmla="*/ 2147483647 h 660"/>
              <a:gd name="T112" fmla="*/ 2147483647 w 950"/>
              <a:gd name="T113" fmla="*/ 2147483647 h 660"/>
              <a:gd name="T114" fmla="*/ 2147483647 w 950"/>
              <a:gd name="T115" fmla="*/ 2147483647 h 660"/>
              <a:gd name="T116" fmla="*/ 2147483647 w 950"/>
              <a:gd name="T117" fmla="*/ 2147483647 h 660"/>
              <a:gd name="T118" fmla="*/ 2147483647 w 950"/>
              <a:gd name="T119" fmla="*/ 2147483647 h 660"/>
              <a:gd name="T120" fmla="*/ 2147483647 w 950"/>
              <a:gd name="T121" fmla="*/ 2147483647 h 6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0"/>
              <a:gd name="T184" fmla="*/ 0 h 660"/>
              <a:gd name="T185" fmla="*/ 950 w 950"/>
              <a:gd name="T186" fmla="*/ 660 h 6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0" h="660">
                <a:moveTo>
                  <a:pt x="890" y="118"/>
                </a:moveTo>
                <a:lnTo>
                  <a:pt x="890" y="118"/>
                </a:lnTo>
                <a:lnTo>
                  <a:pt x="880" y="98"/>
                </a:lnTo>
                <a:lnTo>
                  <a:pt x="840" y="88"/>
                </a:lnTo>
                <a:lnTo>
                  <a:pt x="792" y="0"/>
                </a:lnTo>
                <a:lnTo>
                  <a:pt x="746" y="0"/>
                </a:lnTo>
                <a:lnTo>
                  <a:pt x="732" y="24"/>
                </a:lnTo>
                <a:lnTo>
                  <a:pt x="702" y="78"/>
                </a:lnTo>
                <a:lnTo>
                  <a:pt x="672" y="78"/>
                </a:lnTo>
                <a:lnTo>
                  <a:pt x="668" y="88"/>
                </a:lnTo>
                <a:lnTo>
                  <a:pt x="668" y="90"/>
                </a:lnTo>
                <a:lnTo>
                  <a:pt x="670" y="90"/>
                </a:lnTo>
                <a:lnTo>
                  <a:pt x="672" y="90"/>
                </a:lnTo>
                <a:lnTo>
                  <a:pt x="672" y="92"/>
                </a:lnTo>
                <a:lnTo>
                  <a:pt x="674" y="92"/>
                </a:lnTo>
                <a:lnTo>
                  <a:pt x="676" y="92"/>
                </a:lnTo>
                <a:lnTo>
                  <a:pt x="676" y="94"/>
                </a:lnTo>
                <a:lnTo>
                  <a:pt x="678" y="94"/>
                </a:lnTo>
                <a:lnTo>
                  <a:pt x="676" y="94"/>
                </a:lnTo>
                <a:lnTo>
                  <a:pt x="676" y="92"/>
                </a:lnTo>
                <a:lnTo>
                  <a:pt x="674" y="92"/>
                </a:lnTo>
                <a:lnTo>
                  <a:pt x="672" y="92"/>
                </a:lnTo>
                <a:lnTo>
                  <a:pt x="672" y="90"/>
                </a:lnTo>
                <a:lnTo>
                  <a:pt x="670" y="90"/>
                </a:lnTo>
                <a:lnTo>
                  <a:pt x="668" y="90"/>
                </a:lnTo>
                <a:lnTo>
                  <a:pt x="668" y="88"/>
                </a:lnTo>
                <a:lnTo>
                  <a:pt x="658" y="108"/>
                </a:lnTo>
                <a:lnTo>
                  <a:pt x="658" y="132"/>
                </a:lnTo>
                <a:lnTo>
                  <a:pt x="702" y="138"/>
                </a:lnTo>
                <a:lnTo>
                  <a:pt x="712" y="158"/>
                </a:lnTo>
                <a:lnTo>
                  <a:pt x="668" y="172"/>
                </a:lnTo>
                <a:lnTo>
                  <a:pt x="632" y="188"/>
                </a:lnTo>
                <a:lnTo>
                  <a:pt x="598" y="202"/>
                </a:lnTo>
                <a:lnTo>
                  <a:pt x="588" y="236"/>
                </a:lnTo>
                <a:lnTo>
                  <a:pt x="534" y="242"/>
                </a:lnTo>
                <a:lnTo>
                  <a:pt x="480" y="276"/>
                </a:lnTo>
                <a:lnTo>
                  <a:pt x="430" y="252"/>
                </a:lnTo>
                <a:lnTo>
                  <a:pt x="370" y="246"/>
                </a:lnTo>
                <a:lnTo>
                  <a:pt x="326" y="202"/>
                </a:lnTo>
                <a:lnTo>
                  <a:pt x="262" y="182"/>
                </a:lnTo>
                <a:lnTo>
                  <a:pt x="256" y="132"/>
                </a:lnTo>
                <a:lnTo>
                  <a:pt x="226" y="118"/>
                </a:lnTo>
                <a:lnTo>
                  <a:pt x="222" y="114"/>
                </a:lnTo>
                <a:lnTo>
                  <a:pt x="220" y="116"/>
                </a:lnTo>
                <a:lnTo>
                  <a:pt x="218" y="120"/>
                </a:lnTo>
                <a:lnTo>
                  <a:pt x="218" y="122"/>
                </a:lnTo>
                <a:lnTo>
                  <a:pt x="218" y="124"/>
                </a:lnTo>
                <a:lnTo>
                  <a:pt x="218" y="122"/>
                </a:lnTo>
                <a:lnTo>
                  <a:pt x="218" y="120"/>
                </a:lnTo>
                <a:lnTo>
                  <a:pt x="222" y="114"/>
                </a:lnTo>
                <a:lnTo>
                  <a:pt x="218" y="108"/>
                </a:lnTo>
                <a:lnTo>
                  <a:pt x="208" y="114"/>
                </a:lnTo>
                <a:lnTo>
                  <a:pt x="208" y="124"/>
                </a:lnTo>
                <a:lnTo>
                  <a:pt x="208" y="114"/>
                </a:lnTo>
                <a:lnTo>
                  <a:pt x="192" y="118"/>
                </a:lnTo>
                <a:lnTo>
                  <a:pt x="182" y="148"/>
                </a:lnTo>
                <a:lnTo>
                  <a:pt x="142" y="142"/>
                </a:lnTo>
                <a:lnTo>
                  <a:pt x="132" y="192"/>
                </a:lnTo>
                <a:lnTo>
                  <a:pt x="98" y="198"/>
                </a:lnTo>
                <a:lnTo>
                  <a:pt x="88" y="256"/>
                </a:lnTo>
                <a:lnTo>
                  <a:pt x="68" y="276"/>
                </a:lnTo>
                <a:lnTo>
                  <a:pt x="44" y="296"/>
                </a:lnTo>
                <a:lnTo>
                  <a:pt x="4" y="306"/>
                </a:lnTo>
                <a:lnTo>
                  <a:pt x="0" y="326"/>
                </a:lnTo>
                <a:lnTo>
                  <a:pt x="10" y="334"/>
                </a:lnTo>
                <a:lnTo>
                  <a:pt x="14" y="350"/>
                </a:lnTo>
                <a:lnTo>
                  <a:pt x="4" y="354"/>
                </a:lnTo>
                <a:lnTo>
                  <a:pt x="14" y="364"/>
                </a:lnTo>
                <a:lnTo>
                  <a:pt x="30" y="370"/>
                </a:lnTo>
                <a:lnTo>
                  <a:pt x="44" y="390"/>
                </a:lnTo>
                <a:lnTo>
                  <a:pt x="64" y="390"/>
                </a:lnTo>
                <a:lnTo>
                  <a:pt x="94" y="390"/>
                </a:lnTo>
                <a:lnTo>
                  <a:pt x="98" y="398"/>
                </a:lnTo>
                <a:lnTo>
                  <a:pt x="78" y="428"/>
                </a:lnTo>
                <a:lnTo>
                  <a:pt x="84" y="444"/>
                </a:lnTo>
                <a:lnTo>
                  <a:pt x="74" y="458"/>
                </a:lnTo>
                <a:lnTo>
                  <a:pt x="84" y="478"/>
                </a:lnTo>
                <a:lnTo>
                  <a:pt x="108" y="488"/>
                </a:lnTo>
                <a:lnTo>
                  <a:pt x="104" y="492"/>
                </a:lnTo>
                <a:lnTo>
                  <a:pt x="114" y="492"/>
                </a:lnTo>
                <a:lnTo>
                  <a:pt x="148" y="508"/>
                </a:lnTo>
                <a:lnTo>
                  <a:pt x="178" y="522"/>
                </a:lnTo>
                <a:lnTo>
                  <a:pt x="208" y="528"/>
                </a:lnTo>
                <a:lnTo>
                  <a:pt x="218" y="536"/>
                </a:lnTo>
                <a:lnTo>
                  <a:pt x="226" y="536"/>
                </a:lnTo>
                <a:lnTo>
                  <a:pt x="242" y="546"/>
                </a:lnTo>
                <a:lnTo>
                  <a:pt x="262" y="546"/>
                </a:lnTo>
                <a:lnTo>
                  <a:pt x="282" y="546"/>
                </a:lnTo>
                <a:lnTo>
                  <a:pt x="296" y="528"/>
                </a:lnTo>
                <a:lnTo>
                  <a:pt x="316" y="512"/>
                </a:lnTo>
                <a:lnTo>
                  <a:pt x="340" y="512"/>
                </a:lnTo>
                <a:lnTo>
                  <a:pt x="360" y="528"/>
                </a:lnTo>
                <a:lnTo>
                  <a:pt x="370" y="528"/>
                </a:lnTo>
                <a:lnTo>
                  <a:pt x="380" y="532"/>
                </a:lnTo>
                <a:lnTo>
                  <a:pt x="386" y="556"/>
                </a:lnTo>
                <a:lnTo>
                  <a:pt x="376" y="586"/>
                </a:lnTo>
                <a:lnTo>
                  <a:pt x="376" y="596"/>
                </a:lnTo>
                <a:lnTo>
                  <a:pt x="390" y="600"/>
                </a:lnTo>
                <a:lnTo>
                  <a:pt x="400" y="616"/>
                </a:lnTo>
                <a:lnTo>
                  <a:pt x="400" y="626"/>
                </a:lnTo>
                <a:lnTo>
                  <a:pt x="424" y="636"/>
                </a:lnTo>
                <a:lnTo>
                  <a:pt x="420" y="640"/>
                </a:lnTo>
                <a:lnTo>
                  <a:pt x="444" y="636"/>
                </a:lnTo>
                <a:lnTo>
                  <a:pt x="450" y="616"/>
                </a:lnTo>
                <a:lnTo>
                  <a:pt x="500" y="616"/>
                </a:lnTo>
                <a:lnTo>
                  <a:pt x="518" y="630"/>
                </a:lnTo>
                <a:lnTo>
                  <a:pt x="524" y="646"/>
                </a:lnTo>
                <a:lnTo>
                  <a:pt x="534" y="640"/>
                </a:lnTo>
                <a:lnTo>
                  <a:pt x="568" y="660"/>
                </a:lnTo>
                <a:lnTo>
                  <a:pt x="568" y="646"/>
                </a:lnTo>
                <a:lnTo>
                  <a:pt x="608" y="630"/>
                </a:lnTo>
                <a:lnTo>
                  <a:pt x="612" y="626"/>
                </a:lnTo>
                <a:lnTo>
                  <a:pt x="622" y="620"/>
                </a:lnTo>
                <a:lnTo>
                  <a:pt x="632" y="626"/>
                </a:lnTo>
                <a:lnTo>
                  <a:pt x="652" y="616"/>
                </a:lnTo>
                <a:lnTo>
                  <a:pt x="678" y="600"/>
                </a:lnTo>
                <a:lnTo>
                  <a:pt x="702" y="582"/>
                </a:lnTo>
                <a:lnTo>
                  <a:pt x="712" y="562"/>
                </a:lnTo>
                <a:lnTo>
                  <a:pt x="726" y="542"/>
                </a:lnTo>
                <a:lnTo>
                  <a:pt x="742" y="512"/>
                </a:lnTo>
                <a:lnTo>
                  <a:pt x="742" y="498"/>
                </a:lnTo>
                <a:lnTo>
                  <a:pt x="736" y="488"/>
                </a:lnTo>
                <a:lnTo>
                  <a:pt x="742" y="472"/>
                </a:lnTo>
                <a:lnTo>
                  <a:pt x="736" y="454"/>
                </a:lnTo>
                <a:lnTo>
                  <a:pt x="712" y="404"/>
                </a:lnTo>
                <a:lnTo>
                  <a:pt x="716" y="398"/>
                </a:lnTo>
                <a:lnTo>
                  <a:pt x="736" y="374"/>
                </a:lnTo>
                <a:lnTo>
                  <a:pt x="752" y="370"/>
                </a:lnTo>
                <a:lnTo>
                  <a:pt x="754" y="368"/>
                </a:lnTo>
                <a:lnTo>
                  <a:pt x="754" y="364"/>
                </a:lnTo>
                <a:lnTo>
                  <a:pt x="752" y="360"/>
                </a:lnTo>
                <a:lnTo>
                  <a:pt x="726" y="354"/>
                </a:lnTo>
                <a:lnTo>
                  <a:pt x="712" y="360"/>
                </a:lnTo>
                <a:lnTo>
                  <a:pt x="702" y="354"/>
                </a:lnTo>
                <a:lnTo>
                  <a:pt x="692" y="340"/>
                </a:lnTo>
                <a:lnTo>
                  <a:pt x="682" y="330"/>
                </a:lnTo>
                <a:lnTo>
                  <a:pt x="706" y="320"/>
                </a:lnTo>
                <a:lnTo>
                  <a:pt x="722" y="306"/>
                </a:lnTo>
                <a:lnTo>
                  <a:pt x="746" y="290"/>
                </a:lnTo>
                <a:lnTo>
                  <a:pt x="756" y="290"/>
                </a:lnTo>
                <a:lnTo>
                  <a:pt x="742" y="310"/>
                </a:lnTo>
                <a:lnTo>
                  <a:pt x="752" y="320"/>
                </a:lnTo>
                <a:lnTo>
                  <a:pt x="762" y="316"/>
                </a:lnTo>
                <a:lnTo>
                  <a:pt x="786" y="306"/>
                </a:lnTo>
                <a:lnTo>
                  <a:pt x="792" y="284"/>
                </a:lnTo>
                <a:lnTo>
                  <a:pt x="806" y="272"/>
                </a:lnTo>
                <a:lnTo>
                  <a:pt x="820" y="282"/>
                </a:lnTo>
                <a:lnTo>
                  <a:pt x="818" y="262"/>
                </a:lnTo>
                <a:lnTo>
                  <a:pt x="838" y="250"/>
                </a:lnTo>
                <a:lnTo>
                  <a:pt x="864" y="254"/>
                </a:lnTo>
                <a:lnTo>
                  <a:pt x="876" y="246"/>
                </a:lnTo>
                <a:lnTo>
                  <a:pt x="890" y="252"/>
                </a:lnTo>
                <a:lnTo>
                  <a:pt x="900" y="198"/>
                </a:lnTo>
                <a:lnTo>
                  <a:pt x="924" y="192"/>
                </a:lnTo>
                <a:lnTo>
                  <a:pt x="950" y="118"/>
                </a:lnTo>
                <a:lnTo>
                  <a:pt x="890" y="118"/>
                </a:lnTo>
                <a:close/>
              </a:path>
            </a:pathLst>
          </a:custGeom>
          <a:solidFill>
            <a:srgbClr val="7030A0"/>
          </a:solidFill>
          <a:ln w="9525">
            <a:solidFill>
              <a:srgbClr val="FFFF00"/>
            </a:solidFill>
            <a:round/>
            <a:headEnd/>
            <a:tailEnd/>
          </a:ln>
        </p:spPr>
        <p:txBody>
          <a:bodyPr/>
          <a:lstStyle/>
          <a:p>
            <a:endParaRPr lang="ru-RU"/>
          </a:p>
        </p:txBody>
      </p:sp>
      <p:sp>
        <p:nvSpPr>
          <p:cNvPr id="234" name="Freeform 1453"/>
          <p:cNvSpPr>
            <a:spLocks/>
          </p:cNvSpPr>
          <p:nvPr/>
        </p:nvSpPr>
        <p:spPr bwMode="auto">
          <a:xfrm>
            <a:off x="3048000" y="5486400"/>
            <a:ext cx="762000" cy="762000"/>
          </a:xfrm>
          <a:custGeom>
            <a:avLst/>
            <a:gdLst/>
            <a:ahLst/>
            <a:cxnLst>
              <a:cxn ang="0">
                <a:pos x="62" y="102"/>
              </a:cxn>
              <a:cxn ang="0">
                <a:pos x="57" y="110"/>
              </a:cxn>
              <a:cxn ang="0">
                <a:pos x="50" y="117"/>
              </a:cxn>
              <a:cxn ang="0">
                <a:pos x="50" y="117"/>
              </a:cxn>
              <a:cxn ang="0">
                <a:pos x="58" y="121"/>
              </a:cxn>
              <a:cxn ang="0">
                <a:pos x="64" y="130"/>
              </a:cxn>
              <a:cxn ang="0">
                <a:pos x="69" y="123"/>
              </a:cxn>
              <a:cxn ang="0">
                <a:pos x="78" y="105"/>
              </a:cxn>
              <a:cxn ang="0">
                <a:pos x="92" y="92"/>
              </a:cxn>
              <a:cxn ang="0">
                <a:pos x="101" y="90"/>
              </a:cxn>
              <a:cxn ang="0">
                <a:pos x="104" y="82"/>
              </a:cxn>
              <a:cxn ang="0">
                <a:pos x="108" y="75"/>
              </a:cxn>
              <a:cxn ang="0">
                <a:pos x="112" y="57"/>
              </a:cxn>
              <a:cxn ang="0">
                <a:pos x="122" y="41"/>
              </a:cxn>
              <a:cxn ang="0">
                <a:pos x="114" y="32"/>
              </a:cxn>
              <a:cxn ang="0">
                <a:pos x="95" y="26"/>
              </a:cxn>
              <a:cxn ang="0">
                <a:pos x="90" y="22"/>
              </a:cxn>
              <a:cxn ang="0">
                <a:pos x="75" y="15"/>
              </a:cxn>
              <a:cxn ang="0">
                <a:pos x="71" y="3"/>
              </a:cxn>
              <a:cxn ang="0">
                <a:pos x="66" y="9"/>
              </a:cxn>
              <a:cxn ang="0">
                <a:pos x="61" y="10"/>
              </a:cxn>
              <a:cxn ang="0">
                <a:pos x="56" y="10"/>
              </a:cxn>
              <a:cxn ang="0">
                <a:pos x="53" y="11"/>
              </a:cxn>
              <a:cxn ang="0">
                <a:pos x="48" y="12"/>
              </a:cxn>
              <a:cxn ang="0">
                <a:pos x="42" y="10"/>
              </a:cxn>
              <a:cxn ang="0">
                <a:pos x="41" y="1"/>
              </a:cxn>
              <a:cxn ang="0">
                <a:pos x="40" y="2"/>
              </a:cxn>
              <a:cxn ang="0">
                <a:pos x="27" y="4"/>
              </a:cxn>
              <a:cxn ang="0">
                <a:pos x="31" y="12"/>
              </a:cxn>
              <a:cxn ang="0">
                <a:pos x="19" y="12"/>
              </a:cxn>
              <a:cxn ang="0">
                <a:pos x="12" y="19"/>
              </a:cxn>
              <a:cxn ang="0">
                <a:pos x="8" y="28"/>
              </a:cxn>
              <a:cxn ang="0">
                <a:pos x="4" y="33"/>
              </a:cxn>
              <a:cxn ang="0">
                <a:pos x="0" y="45"/>
              </a:cxn>
              <a:cxn ang="0">
                <a:pos x="9" y="46"/>
              </a:cxn>
              <a:cxn ang="0">
                <a:pos x="12" y="52"/>
              </a:cxn>
              <a:cxn ang="0">
                <a:pos x="16" y="52"/>
              </a:cxn>
              <a:cxn ang="0">
                <a:pos x="26" y="50"/>
              </a:cxn>
              <a:cxn ang="0">
                <a:pos x="33" y="59"/>
              </a:cxn>
              <a:cxn ang="0">
                <a:pos x="40" y="66"/>
              </a:cxn>
              <a:cxn ang="0">
                <a:pos x="48" y="70"/>
              </a:cxn>
              <a:cxn ang="0">
                <a:pos x="48" y="81"/>
              </a:cxn>
            </a:cxnLst>
            <a:rect l="0" t="0" r="r" b="b"/>
            <a:pathLst>
              <a:path w="122" h="130">
                <a:moveTo>
                  <a:pt x="61" y="101"/>
                </a:moveTo>
                <a:cubicBezTo>
                  <a:pt x="62" y="102"/>
                  <a:pt x="62" y="102"/>
                  <a:pt x="62" y="102"/>
                </a:cubicBezTo>
                <a:cubicBezTo>
                  <a:pt x="60" y="108"/>
                  <a:pt x="60" y="108"/>
                  <a:pt x="60" y="108"/>
                </a:cubicBezTo>
                <a:cubicBezTo>
                  <a:pt x="57" y="110"/>
                  <a:pt x="57" y="110"/>
                  <a:pt x="57" y="110"/>
                </a:cubicBezTo>
                <a:cubicBezTo>
                  <a:pt x="50" y="117"/>
                  <a:pt x="50" y="117"/>
                  <a:pt x="50" y="117"/>
                </a:cubicBezTo>
                <a:cubicBezTo>
                  <a:pt x="50" y="117"/>
                  <a:pt x="50" y="117"/>
                  <a:pt x="50" y="117"/>
                </a:cubicBezTo>
                <a:cubicBezTo>
                  <a:pt x="51" y="117"/>
                  <a:pt x="51" y="117"/>
                  <a:pt x="51" y="117"/>
                </a:cubicBezTo>
                <a:cubicBezTo>
                  <a:pt x="50" y="117"/>
                  <a:pt x="50" y="117"/>
                  <a:pt x="50" y="117"/>
                </a:cubicBezTo>
                <a:cubicBezTo>
                  <a:pt x="53" y="118"/>
                  <a:pt x="53" y="118"/>
                  <a:pt x="53" y="118"/>
                </a:cubicBezTo>
                <a:cubicBezTo>
                  <a:pt x="58" y="121"/>
                  <a:pt x="58" y="121"/>
                  <a:pt x="58" y="121"/>
                </a:cubicBezTo>
                <a:cubicBezTo>
                  <a:pt x="61" y="124"/>
                  <a:pt x="61" y="124"/>
                  <a:pt x="61" y="124"/>
                </a:cubicBezTo>
                <a:cubicBezTo>
                  <a:pt x="64" y="130"/>
                  <a:pt x="64" y="130"/>
                  <a:pt x="64" y="130"/>
                </a:cubicBezTo>
                <a:cubicBezTo>
                  <a:pt x="65" y="127"/>
                  <a:pt x="65" y="127"/>
                  <a:pt x="65" y="127"/>
                </a:cubicBezTo>
                <a:cubicBezTo>
                  <a:pt x="69" y="123"/>
                  <a:pt x="69" y="123"/>
                  <a:pt x="69" y="123"/>
                </a:cubicBezTo>
                <a:cubicBezTo>
                  <a:pt x="74" y="118"/>
                  <a:pt x="74" y="118"/>
                  <a:pt x="74" y="118"/>
                </a:cubicBezTo>
                <a:cubicBezTo>
                  <a:pt x="78" y="105"/>
                  <a:pt x="78" y="105"/>
                  <a:pt x="78" y="105"/>
                </a:cubicBezTo>
                <a:cubicBezTo>
                  <a:pt x="81" y="99"/>
                  <a:pt x="81" y="99"/>
                  <a:pt x="81" y="99"/>
                </a:cubicBezTo>
                <a:cubicBezTo>
                  <a:pt x="92" y="92"/>
                  <a:pt x="92" y="92"/>
                  <a:pt x="92" y="92"/>
                </a:cubicBezTo>
                <a:cubicBezTo>
                  <a:pt x="99" y="91"/>
                  <a:pt x="99" y="91"/>
                  <a:pt x="99" y="91"/>
                </a:cubicBezTo>
                <a:cubicBezTo>
                  <a:pt x="101" y="90"/>
                  <a:pt x="101" y="90"/>
                  <a:pt x="101" y="90"/>
                </a:cubicBezTo>
                <a:cubicBezTo>
                  <a:pt x="103" y="86"/>
                  <a:pt x="103" y="86"/>
                  <a:pt x="103" y="86"/>
                </a:cubicBezTo>
                <a:cubicBezTo>
                  <a:pt x="104" y="82"/>
                  <a:pt x="104" y="82"/>
                  <a:pt x="104" y="82"/>
                </a:cubicBezTo>
                <a:cubicBezTo>
                  <a:pt x="107" y="77"/>
                  <a:pt x="107" y="77"/>
                  <a:pt x="107" y="77"/>
                </a:cubicBezTo>
                <a:cubicBezTo>
                  <a:pt x="108" y="75"/>
                  <a:pt x="108" y="75"/>
                  <a:pt x="108" y="75"/>
                </a:cubicBezTo>
                <a:cubicBezTo>
                  <a:pt x="109" y="58"/>
                  <a:pt x="109" y="58"/>
                  <a:pt x="109" y="58"/>
                </a:cubicBezTo>
                <a:cubicBezTo>
                  <a:pt x="112" y="57"/>
                  <a:pt x="112" y="57"/>
                  <a:pt x="112" y="57"/>
                </a:cubicBezTo>
                <a:cubicBezTo>
                  <a:pt x="122" y="44"/>
                  <a:pt x="122" y="44"/>
                  <a:pt x="122" y="44"/>
                </a:cubicBezTo>
                <a:cubicBezTo>
                  <a:pt x="122" y="41"/>
                  <a:pt x="122" y="41"/>
                  <a:pt x="122" y="41"/>
                </a:cubicBezTo>
                <a:cubicBezTo>
                  <a:pt x="120" y="34"/>
                  <a:pt x="120" y="34"/>
                  <a:pt x="120" y="34"/>
                </a:cubicBezTo>
                <a:cubicBezTo>
                  <a:pt x="114" y="32"/>
                  <a:pt x="114" y="32"/>
                  <a:pt x="114" y="32"/>
                </a:cubicBezTo>
                <a:cubicBezTo>
                  <a:pt x="105" y="27"/>
                  <a:pt x="105" y="27"/>
                  <a:pt x="105" y="27"/>
                </a:cubicBezTo>
                <a:cubicBezTo>
                  <a:pt x="95" y="26"/>
                  <a:pt x="95" y="26"/>
                  <a:pt x="95" y="26"/>
                </a:cubicBezTo>
                <a:cubicBezTo>
                  <a:pt x="92" y="25"/>
                  <a:pt x="92" y="25"/>
                  <a:pt x="92" y="25"/>
                </a:cubicBezTo>
                <a:cubicBezTo>
                  <a:pt x="90" y="22"/>
                  <a:pt x="90" y="22"/>
                  <a:pt x="90" y="22"/>
                </a:cubicBezTo>
                <a:cubicBezTo>
                  <a:pt x="82" y="19"/>
                  <a:pt x="82" y="19"/>
                  <a:pt x="82" y="19"/>
                </a:cubicBezTo>
                <a:cubicBezTo>
                  <a:pt x="75" y="15"/>
                  <a:pt x="75" y="15"/>
                  <a:pt x="75" y="15"/>
                </a:cubicBezTo>
                <a:cubicBezTo>
                  <a:pt x="74" y="11"/>
                  <a:pt x="74" y="11"/>
                  <a:pt x="74" y="11"/>
                </a:cubicBezTo>
                <a:cubicBezTo>
                  <a:pt x="71" y="3"/>
                  <a:pt x="71" y="3"/>
                  <a:pt x="71" y="3"/>
                </a:cubicBezTo>
                <a:cubicBezTo>
                  <a:pt x="70" y="3"/>
                  <a:pt x="70" y="3"/>
                  <a:pt x="70" y="3"/>
                </a:cubicBezTo>
                <a:cubicBezTo>
                  <a:pt x="66" y="9"/>
                  <a:pt x="66" y="9"/>
                  <a:pt x="66" y="9"/>
                </a:cubicBezTo>
                <a:cubicBezTo>
                  <a:pt x="62" y="11"/>
                  <a:pt x="62" y="11"/>
                  <a:pt x="62" y="11"/>
                </a:cubicBezTo>
                <a:cubicBezTo>
                  <a:pt x="61" y="10"/>
                  <a:pt x="61" y="10"/>
                  <a:pt x="61" y="10"/>
                </a:cubicBezTo>
                <a:cubicBezTo>
                  <a:pt x="61" y="10"/>
                  <a:pt x="61" y="10"/>
                  <a:pt x="61" y="10"/>
                </a:cubicBezTo>
                <a:cubicBezTo>
                  <a:pt x="56" y="10"/>
                  <a:pt x="56" y="10"/>
                  <a:pt x="56" y="10"/>
                </a:cubicBezTo>
                <a:cubicBezTo>
                  <a:pt x="54" y="11"/>
                  <a:pt x="54" y="11"/>
                  <a:pt x="54" y="11"/>
                </a:cubicBezTo>
                <a:cubicBezTo>
                  <a:pt x="53" y="11"/>
                  <a:pt x="53" y="11"/>
                  <a:pt x="53" y="11"/>
                </a:cubicBezTo>
                <a:cubicBezTo>
                  <a:pt x="53" y="11"/>
                  <a:pt x="53" y="11"/>
                  <a:pt x="53" y="11"/>
                </a:cubicBezTo>
                <a:cubicBezTo>
                  <a:pt x="48" y="12"/>
                  <a:pt x="48" y="12"/>
                  <a:pt x="48" y="12"/>
                </a:cubicBezTo>
                <a:cubicBezTo>
                  <a:pt x="45" y="13"/>
                  <a:pt x="45" y="13"/>
                  <a:pt x="45" y="13"/>
                </a:cubicBezTo>
                <a:cubicBezTo>
                  <a:pt x="42" y="10"/>
                  <a:pt x="42" y="10"/>
                  <a:pt x="42" y="10"/>
                </a:cubicBezTo>
                <a:cubicBezTo>
                  <a:pt x="43" y="4"/>
                  <a:pt x="43" y="4"/>
                  <a:pt x="43" y="4"/>
                </a:cubicBezTo>
                <a:cubicBezTo>
                  <a:pt x="41" y="1"/>
                  <a:pt x="41" y="1"/>
                  <a:pt x="41" y="1"/>
                </a:cubicBezTo>
                <a:cubicBezTo>
                  <a:pt x="39" y="0"/>
                  <a:pt x="39" y="0"/>
                  <a:pt x="39" y="0"/>
                </a:cubicBezTo>
                <a:cubicBezTo>
                  <a:pt x="40" y="2"/>
                  <a:pt x="40" y="2"/>
                  <a:pt x="40" y="2"/>
                </a:cubicBezTo>
                <a:cubicBezTo>
                  <a:pt x="35" y="4"/>
                  <a:pt x="35" y="4"/>
                  <a:pt x="35" y="4"/>
                </a:cubicBezTo>
                <a:cubicBezTo>
                  <a:pt x="27" y="4"/>
                  <a:pt x="27" y="4"/>
                  <a:pt x="27" y="4"/>
                </a:cubicBezTo>
                <a:cubicBezTo>
                  <a:pt x="30" y="9"/>
                  <a:pt x="30" y="9"/>
                  <a:pt x="30" y="9"/>
                </a:cubicBezTo>
                <a:cubicBezTo>
                  <a:pt x="31" y="12"/>
                  <a:pt x="31" y="12"/>
                  <a:pt x="31" y="12"/>
                </a:cubicBezTo>
                <a:cubicBezTo>
                  <a:pt x="22" y="15"/>
                  <a:pt x="22" y="15"/>
                  <a:pt x="22" y="15"/>
                </a:cubicBezTo>
                <a:cubicBezTo>
                  <a:pt x="19" y="12"/>
                  <a:pt x="19" y="12"/>
                  <a:pt x="19" y="12"/>
                </a:cubicBezTo>
                <a:cubicBezTo>
                  <a:pt x="11" y="14"/>
                  <a:pt x="11" y="14"/>
                  <a:pt x="11" y="14"/>
                </a:cubicBezTo>
                <a:cubicBezTo>
                  <a:pt x="12" y="19"/>
                  <a:pt x="12" y="19"/>
                  <a:pt x="12" y="19"/>
                </a:cubicBezTo>
                <a:cubicBezTo>
                  <a:pt x="10" y="30"/>
                  <a:pt x="10" y="30"/>
                  <a:pt x="10" y="30"/>
                </a:cubicBezTo>
                <a:cubicBezTo>
                  <a:pt x="8" y="28"/>
                  <a:pt x="8" y="28"/>
                  <a:pt x="8" y="28"/>
                </a:cubicBezTo>
                <a:cubicBezTo>
                  <a:pt x="7" y="31"/>
                  <a:pt x="7" y="31"/>
                  <a:pt x="7" y="31"/>
                </a:cubicBezTo>
                <a:cubicBezTo>
                  <a:pt x="4" y="33"/>
                  <a:pt x="4" y="33"/>
                  <a:pt x="4" y="33"/>
                </a:cubicBezTo>
                <a:cubicBezTo>
                  <a:pt x="0" y="39"/>
                  <a:pt x="0" y="39"/>
                  <a:pt x="0" y="39"/>
                </a:cubicBezTo>
                <a:cubicBezTo>
                  <a:pt x="0" y="45"/>
                  <a:pt x="0" y="45"/>
                  <a:pt x="0" y="45"/>
                </a:cubicBezTo>
                <a:cubicBezTo>
                  <a:pt x="4" y="48"/>
                  <a:pt x="4" y="48"/>
                  <a:pt x="4" y="48"/>
                </a:cubicBezTo>
                <a:cubicBezTo>
                  <a:pt x="9" y="46"/>
                  <a:pt x="9" y="46"/>
                  <a:pt x="9" y="46"/>
                </a:cubicBezTo>
                <a:cubicBezTo>
                  <a:pt x="10" y="52"/>
                  <a:pt x="10" y="52"/>
                  <a:pt x="10" y="52"/>
                </a:cubicBezTo>
                <a:cubicBezTo>
                  <a:pt x="12" y="52"/>
                  <a:pt x="12" y="52"/>
                  <a:pt x="12" y="52"/>
                </a:cubicBezTo>
                <a:cubicBezTo>
                  <a:pt x="12" y="53"/>
                  <a:pt x="12" y="53"/>
                  <a:pt x="12" y="53"/>
                </a:cubicBezTo>
                <a:cubicBezTo>
                  <a:pt x="16" y="52"/>
                  <a:pt x="16" y="52"/>
                  <a:pt x="16" y="52"/>
                </a:cubicBezTo>
                <a:cubicBezTo>
                  <a:pt x="20" y="49"/>
                  <a:pt x="20" y="49"/>
                  <a:pt x="20" y="49"/>
                </a:cubicBezTo>
                <a:cubicBezTo>
                  <a:pt x="26" y="50"/>
                  <a:pt x="26" y="50"/>
                  <a:pt x="26" y="50"/>
                </a:cubicBezTo>
                <a:cubicBezTo>
                  <a:pt x="27" y="56"/>
                  <a:pt x="27" y="56"/>
                  <a:pt x="27" y="56"/>
                </a:cubicBezTo>
                <a:cubicBezTo>
                  <a:pt x="33" y="59"/>
                  <a:pt x="33" y="59"/>
                  <a:pt x="33" y="59"/>
                </a:cubicBezTo>
                <a:cubicBezTo>
                  <a:pt x="40" y="62"/>
                  <a:pt x="40" y="62"/>
                  <a:pt x="40" y="62"/>
                </a:cubicBezTo>
                <a:cubicBezTo>
                  <a:pt x="40" y="66"/>
                  <a:pt x="40" y="66"/>
                  <a:pt x="40" y="66"/>
                </a:cubicBezTo>
                <a:cubicBezTo>
                  <a:pt x="40" y="66"/>
                  <a:pt x="42" y="69"/>
                  <a:pt x="42" y="69"/>
                </a:cubicBezTo>
                <a:cubicBezTo>
                  <a:pt x="43" y="69"/>
                  <a:pt x="48" y="70"/>
                  <a:pt x="48" y="70"/>
                </a:cubicBezTo>
                <a:cubicBezTo>
                  <a:pt x="48" y="74"/>
                  <a:pt x="48" y="74"/>
                  <a:pt x="48" y="74"/>
                </a:cubicBezTo>
                <a:cubicBezTo>
                  <a:pt x="48" y="81"/>
                  <a:pt x="48" y="81"/>
                  <a:pt x="48" y="81"/>
                </a:cubicBezTo>
              </a:path>
            </a:pathLst>
          </a:custGeom>
          <a:solidFill>
            <a:schemeClr val="accent2">
              <a:lumMod val="60000"/>
              <a:lumOff val="40000"/>
            </a:schemeClr>
          </a:solidFill>
          <a:ln w="9525" cap="flat" cmpd="sng">
            <a:solidFill>
              <a:srgbClr val="FFFF00"/>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35" name="Freeform 1308"/>
          <p:cNvSpPr>
            <a:spLocks/>
          </p:cNvSpPr>
          <p:nvPr/>
        </p:nvSpPr>
        <p:spPr bwMode="auto">
          <a:xfrm>
            <a:off x="6629400" y="5791200"/>
            <a:ext cx="838200" cy="598488"/>
          </a:xfrm>
          <a:custGeom>
            <a:avLst/>
            <a:gdLst>
              <a:gd name="T0" fmla="*/ 2147483647 w 757"/>
              <a:gd name="T1" fmla="*/ 2147483647 h 577"/>
              <a:gd name="T2" fmla="*/ 2147483647 w 757"/>
              <a:gd name="T3" fmla="*/ 2147483647 h 577"/>
              <a:gd name="T4" fmla="*/ 0 w 757"/>
              <a:gd name="T5" fmla="*/ 2147483647 h 577"/>
              <a:gd name="T6" fmla="*/ 2147483647 w 757"/>
              <a:gd name="T7" fmla="*/ 2147483647 h 577"/>
              <a:gd name="T8" fmla="*/ 2147483647 w 757"/>
              <a:gd name="T9" fmla="*/ 2147483647 h 577"/>
              <a:gd name="T10" fmla="*/ 2147483647 w 757"/>
              <a:gd name="T11" fmla="*/ 2147483647 h 577"/>
              <a:gd name="T12" fmla="*/ 2147483647 w 757"/>
              <a:gd name="T13" fmla="*/ 2147483647 h 577"/>
              <a:gd name="T14" fmla="*/ 2147483647 w 757"/>
              <a:gd name="T15" fmla="*/ 2147483647 h 577"/>
              <a:gd name="T16" fmla="*/ 2147483647 w 757"/>
              <a:gd name="T17" fmla="*/ 2147483647 h 577"/>
              <a:gd name="T18" fmla="*/ 2147483647 w 757"/>
              <a:gd name="T19" fmla="*/ 2147483647 h 577"/>
              <a:gd name="T20" fmla="*/ 2147483647 w 757"/>
              <a:gd name="T21" fmla="*/ 0 h 577"/>
              <a:gd name="T22" fmla="*/ 2147483647 w 757"/>
              <a:gd name="T23" fmla="*/ 2147483647 h 577"/>
              <a:gd name="T24" fmla="*/ 2147483647 w 757"/>
              <a:gd name="T25" fmla="*/ 2147483647 h 577"/>
              <a:gd name="T26" fmla="*/ 2147483647 w 757"/>
              <a:gd name="T27" fmla="*/ 2147483647 h 577"/>
              <a:gd name="T28" fmla="*/ 2147483647 w 757"/>
              <a:gd name="T29" fmla="*/ 2147483647 h 577"/>
              <a:gd name="T30" fmla="*/ 2147483647 w 757"/>
              <a:gd name="T31" fmla="*/ 2147483647 h 577"/>
              <a:gd name="T32" fmla="*/ 2147483647 w 757"/>
              <a:gd name="T33" fmla="*/ 2147483647 h 577"/>
              <a:gd name="T34" fmla="*/ 2147483647 w 757"/>
              <a:gd name="T35" fmla="*/ 2147483647 h 577"/>
              <a:gd name="T36" fmla="*/ 2147483647 w 757"/>
              <a:gd name="T37" fmla="*/ 2147483647 h 577"/>
              <a:gd name="T38" fmla="*/ 2147483647 w 757"/>
              <a:gd name="T39" fmla="*/ 2147483647 h 577"/>
              <a:gd name="T40" fmla="*/ 2147483647 w 757"/>
              <a:gd name="T41" fmla="*/ 2147483647 h 577"/>
              <a:gd name="T42" fmla="*/ 2147483647 w 757"/>
              <a:gd name="T43" fmla="*/ 2147483647 h 577"/>
              <a:gd name="T44" fmla="*/ 2147483647 w 757"/>
              <a:gd name="T45" fmla="*/ 2147483647 h 577"/>
              <a:gd name="T46" fmla="*/ 2147483647 w 757"/>
              <a:gd name="T47" fmla="*/ 2147483647 h 577"/>
              <a:gd name="T48" fmla="*/ 2147483647 w 757"/>
              <a:gd name="T49" fmla="*/ 2147483647 h 577"/>
              <a:gd name="T50" fmla="*/ 2147483647 w 757"/>
              <a:gd name="T51" fmla="*/ 2147483647 h 577"/>
              <a:gd name="T52" fmla="*/ 2147483647 w 757"/>
              <a:gd name="T53" fmla="*/ 2147483647 h 577"/>
              <a:gd name="T54" fmla="*/ 2147483647 w 757"/>
              <a:gd name="T55" fmla="*/ 2147483647 h 577"/>
              <a:gd name="T56" fmla="*/ 2147483647 w 757"/>
              <a:gd name="T57" fmla="*/ 2147483647 h 577"/>
              <a:gd name="T58" fmla="*/ 2147483647 w 757"/>
              <a:gd name="T59" fmla="*/ 2147483647 h 577"/>
              <a:gd name="T60" fmla="*/ 2147483647 w 757"/>
              <a:gd name="T61" fmla="*/ 2147483647 h 577"/>
              <a:gd name="T62" fmla="*/ 2147483647 w 757"/>
              <a:gd name="T63" fmla="*/ 2147483647 h 577"/>
              <a:gd name="T64" fmla="*/ 2147483647 w 757"/>
              <a:gd name="T65" fmla="*/ 2147483647 h 577"/>
              <a:gd name="T66" fmla="*/ 2147483647 w 757"/>
              <a:gd name="T67" fmla="*/ 2147483647 h 577"/>
              <a:gd name="T68" fmla="*/ 2147483647 w 757"/>
              <a:gd name="T69" fmla="*/ 2147483647 h 577"/>
              <a:gd name="T70" fmla="*/ 2147483647 w 757"/>
              <a:gd name="T71" fmla="*/ 2147483647 h 5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7"/>
              <a:gd name="T109" fmla="*/ 0 h 577"/>
              <a:gd name="T110" fmla="*/ 757 w 757"/>
              <a:gd name="T111" fmla="*/ 577 h 5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7" h="577">
                <a:moveTo>
                  <a:pt x="30" y="463"/>
                </a:moveTo>
                <a:lnTo>
                  <a:pt x="36" y="415"/>
                </a:lnTo>
                <a:lnTo>
                  <a:pt x="30" y="385"/>
                </a:lnTo>
                <a:lnTo>
                  <a:pt x="6" y="307"/>
                </a:lnTo>
                <a:lnTo>
                  <a:pt x="6" y="283"/>
                </a:lnTo>
                <a:lnTo>
                  <a:pt x="0" y="247"/>
                </a:lnTo>
                <a:lnTo>
                  <a:pt x="6" y="217"/>
                </a:lnTo>
                <a:lnTo>
                  <a:pt x="30" y="193"/>
                </a:lnTo>
                <a:lnTo>
                  <a:pt x="78" y="175"/>
                </a:lnTo>
                <a:lnTo>
                  <a:pt x="114" y="151"/>
                </a:lnTo>
                <a:lnTo>
                  <a:pt x="144" y="145"/>
                </a:lnTo>
                <a:lnTo>
                  <a:pt x="156" y="109"/>
                </a:lnTo>
                <a:lnTo>
                  <a:pt x="180" y="97"/>
                </a:lnTo>
                <a:lnTo>
                  <a:pt x="204" y="90"/>
                </a:lnTo>
                <a:lnTo>
                  <a:pt x="240" y="60"/>
                </a:lnTo>
                <a:lnTo>
                  <a:pt x="264" y="48"/>
                </a:lnTo>
                <a:lnTo>
                  <a:pt x="282" y="60"/>
                </a:lnTo>
                <a:lnTo>
                  <a:pt x="300" y="66"/>
                </a:lnTo>
                <a:lnTo>
                  <a:pt x="312" y="42"/>
                </a:lnTo>
                <a:lnTo>
                  <a:pt x="330" y="24"/>
                </a:lnTo>
                <a:lnTo>
                  <a:pt x="360" y="18"/>
                </a:lnTo>
                <a:lnTo>
                  <a:pt x="372" y="0"/>
                </a:lnTo>
                <a:lnTo>
                  <a:pt x="396" y="6"/>
                </a:lnTo>
                <a:lnTo>
                  <a:pt x="438" y="12"/>
                </a:lnTo>
                <a:lnTo>
                  <a:pt x="432" y="36"/>
                </a:lnTo>
                <a:lnTo>
                  <a:pt x="420" y="66"/>
                </a:lnTo>
                <a:lnTo>
                  <a:pt x="438" y="78"/>
                </a:lnTo>
                <a:lnTo>
                  <a:pt x="468" y="78"/>
                </a:lnTo>
                <a:lnTo>
                  <a:pt x="492" y="115"/>
                </a:lnTo>
                <a:lnTo>
                  <a:pt x="510" y="109"/>
                </a:lnTo>
                <a:lnTo>
                  <a:pt x="540" y="90"/>
                </a:lnTo>
                <a:lnTo>
                  <a:pt x="540" y="30"/>
                </a:lnTo>
                <a:lnTo>
                  <a:pt x="564" y="0"/>
                </a:lnTo>
                <a:lnTo>
                  <a:pt x="576" y="42"/>
                </a:lnTo>
                <a:lnTo>
                  <a:pt x="582" y="54"/>
                </a:lnTo>
                <a:lnTo>
                  <a:pt x="594" y="60"/>
                </a:lnTo>
                <a:lnTo>
                  <a:pt x="612" y="121"/>
                </a:lnTo>
                <a:lnTo>
                  <a:pt x="642" y="151"/>
                </a:lnTo>
                <a:lnTo>
                  <a:pt x="678" y="163"/>
                </a:lnTo>
                <a:lnTo>
                  <a:pt x="690" y="199"/>
                </a:lnTo>
                <a:lnTo>
                  <a:pt x="708" y="211"/>
                </a:lnTo>
                <a:lnTo>
                  <a:pt x="714" y="241"/>
                </a:lnTo>
                <a:lnTo>
                  <a:pt x="751" y="265"/>
                </a:lnTo>
                <a:lnTo>
                  <a:pt x="751" y="289"/>
                </a:lnTo>
                <a:lnTo>
                  <a:pt x="757" y="325"/>
                </a:lnTo>
                <a:lnTo>
                  <a:pt x="757" y="379"/>
                </a:lnTo>
                <a:lnTo>
                  <a:pt x="714" y="469"/>
                </a:lnTo>
                <a:lnTo>
                  <a:pt x="696" y="523"/>
                </a:lnTo>
                <a:lnTo>
                  <a:pt x="696" y="547"/>
                </a:lnTo>
                <a:lnTo>
                  <a:pt x="684" y="547"/>
                </a:lnTo>
                <a:lnTo>
                  <a:pt x="660" y="559"/>
                </a:lnTo>
                <a:lnTo>
                  <a:pt x="636" y="577"/>
                </a:lnTo>
                <a:lnTo>
                  <a:pt x="618" y="577"/>
                </a:lnTo>
                <a:lnTo>
                  <a:pt x="594" y="559"/>
                </a:lnTo>
                <a:lnTo>
                  <a:pt x="576" y="571"/>
                </a:lnTo>
                <a:lnTo>
                  <a:pt x="534" y="553"/>
                </a:lnTo>
                <a:lnTo>
                  <a:pt x="498" y="535"/>
                </a:lnTo>
                <a:lnTo>
                  <a:pt x="480" y="505"/>
                </a:lnTo>
                <a:lnTo>
                  <a:pt x="468" y="481"/>
                </a:lnTo>
                <a:lnTo>
                  <a:pt x="444" y="487"/>
                </a:lnTo>
                <a:lnTo>
                  <a:pt x="420" y="463"/>
                </a:lnTo>
                <a:lnTo>
                  <a:pt x="378" y="421"/>
                </a:lnTo>
                <a:lnTo>
                  <a:pt x="312" y="409"/>
                </a:lnTo>
                <a:lnTo>
                  <a:pt x="264" y="415"/>
                </a:lnTo>
                <a:lnTo>
                  <a:pt x="204" y="433"/>
                </a:lnTo>
                <a:lnTo>
                  <a:pt x="198" y="451"/>
                </a:lnTo>
                <a:lnTo>
                  <a:pt x="162" y="457"/>
                </a:lnTo>
                <a:lnTo>
                  <a:pt x="138" y="457"/>
                </a:lnTo>
                <a:lnTo>
                  <a:pt x="120" y="475"/>
                </a:lnTo>
                <a:lnTo>
                  <a:pt x="84" y="487"/>
                </a:lnTo>
                <a:lnTo>
                  <a:pt x="60" y="487"/>
                </a:lnTo>
                <a:lnTo>
                  <a:pt x="30" y="463"/>
                </a:lnTo>
                <a:close/>
              </a:path>
            </a:pathLst>
          </a:custGeom>
          <a:solidFill>
            <a:srgbClr val="0070C0"/>
          </a:solidFill>
          <a:ln w="9525">
            <a:solidFill>
              <a:srgbClr val="FFFF00"/>
            </a:solidFill>
            <a:round/>
            <a:headEnd/>
            <a:tailEnd/>
          </a:ln>
        </p:spPr>
        <p:txBody>
          <a:bodyPr/>
          <a:lstStyle/>
          <a:p>
            <a:endParaRPr lang="ru-RU"/>
          </a:p>
        </p:txBody>
      </p:sp>
      <p:sp>
        <p:nvSpPr>
          <p:cNvPr id="236" name="Freeform 1373"/>
          <p:cNvSpPr>
            <a:spLocks/>
          </p:cNvSpPr>
          <p:nvPr/>
        </p:nvSpPr>
        <p:spPr bwMode="auto">
          <a:xfrm>
            <a:off x="6172200" y="4419600"/>
            <a:ext cx="609600" cy="381000"/>
          </a:xfrm>
          <a:custGeom>
            <a:avLst/>
            <a:gdLst>
              <a:gd name="T0" fmla="*/ 2147483647 w 595"/>
              <a:gd name="T1" fmla="*/ 2147483647 h 301"/>
              <a:gd name="T2" fmla="*/ 2147483647 w 595"/>
              <a:gd name="T3" fmla="*/ 2147483647 h 301"/>
              <a:gd name="T4" fmla="*/ 2147483647 w 595"/>
              <a:gd name="T5" fmla="*/ 2147483647 h 301"/>
              <a:gd name="T6" fmla="*/ 2147483647 w 595"/>
              <a:gd name="T7" fmla="*/ 2147483647 h 301"/>
              <a:gd name="T8" fmla="*/ 2147483647 w 595"/>
              <a:gd name="T9" fmla="*/ 2147483647 h 301"/>
              <a:gd name="T10" fmla="*/ 2147483647 w 595"/>
              <a:gd name="T11" fmla="*/ 2147483647 h 301"/>
              <a:gd name="T12" fmla="*/ 2147483647 w 595"/>
              <a:gd name="T13" fmla="*/ 2147483647 h 301"/>
              <a:gd name="T14" fmla="*/ 2147483647 w 595"/>
              <a:gd name="T15" fmla="*/ 2147483647 h 301"/>
              <a:gd name="T16" fmla="*/ 2147483647 w 595"/>
              <a:gd name="T17" fmla="*/ 2147483647 h 301"/>
              <a:gd name="T18" fmla="*/ 2147483647 w 595"/>
              <a:gd name="T19" fmla="*/ 2147483647 h 301"/>
              <a:gd name="T20" fmla="*/ 2147483647 w 595"/>
              <a:gd name="T21" fmla="*/ 2147483647 h 301"/>
              <a:gd name="T22" fmla="*/ 2147483647 w 595"/>
              <a:gd name="T23" fmla="*/ 2147483647 h 301"/>
              <a:gd name="T24" fmla="*/ 2147483647 w 595"/>
              <a:gd name="T25" fmla="*/ 2147483647 h 301"/>
              <a:gd name="T26" fmla="*/ 2147483647 w 595"/>
              <a:gd name="T27" fmla="*/ 2147483647 h 301"/>
              <a:gd name="T28" fmla="*/ 2147483647 w 595"/>
              <a:gd name="T29" fmla="*/ 2147483647 h 301"/>
              <a:gd name="T30" fmla="*/ 2147483647 w 595"/>
              <a:gd name="T31" fmla="*/ 2147483647 h 301"/>
              <a:gd name="T32" fmla="*/ 2147483647 w 595"/>
              <a:gd name="T33" fmla="*/ 2147483647 h 301"/>
              <a:gd name="T34" fmla="*/ 2147483647 w 595"/>
              <a:gd name="T35" fmla="*/ 2147483647 h 301"/>
              <a:gd name="T36" fmla="*/ 2147483647 w 595"/>
              <a:gd name="T37" fmla="*/ 2147483647 h 301"/>
              <a:gd name="T38" fmla="*/ 2147483647 w 595"/>
              <a:gd name="T39" fmla="*/ 2147483647 h 301"/>
              <a:gd name="T40" fmla="*/ 2147483647 w 595"/>
              <a:gd name="T41" fmla="*/ 2147483647 h 301"/>
              <a:gd name="T42" fmla="*/ 2147483647 w 595"/>
              <a:gd name="T43" fmla="*/ 0 h 301"/>
              <a:gd name="T44" fmla="*/ 2147483647 w 595"/>
              <a:gd name="T45" fmla="*/ 2147483647 h 301"/>
              <a:gd name="T46" fmla="*/ 2147483647 w 595"/>
              <a:gd name="T47" fmla="*/ 2147483647 h 301"/>
              <a:gd name="T48" fmla="*/ 2147483647 w 595"/>
              <a:gd name="T49" fmla="*/ 2147483647 h 301"/>
              <a:gd name="T50" fmla="*/ 2147483647 w 595"/>
              <a:gd name="T51" fmla="*/ 2147483647 h 301"/>
              <a:gd name="T52" fmla="*/ 2147483647 w 595"/>
              <a:gd name="T53" fmla="*/ 2147483647 h 301"/>
              <a:gd name="T54" fmla="*/ 0 w 595"/>
              <a:gd name="T55" fmla="*/ 2147483647 h 301"/>
              <a:gd name="T56" fmla="*/ 2147483647 w 595"/>
              <a:gd name="T57" fmla="*/ 2147483647 h 301"/>
              <a:gd name="T58" fmla="*/ 2147483647 w 595"/>
              <a:gd name="T59" fmla="*/ 2147483647 h 3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5"/>
              <a:gd name="T91" fmla="*/ 0 h 301"/>
              <a:gd name="T92" fmla="*/ 595 w 595"/>
              <a:gd name="T93" fmla="*/ 301 h 30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5" h="301">
                <a:moveTo>
                  <a:pt x="42" y="126"/>
                </a:moveTo>
                <a:lnTo>
                  <a:pt x="48" y="186"/>
                </a:lnTo>
                <a:lnTo>
                  <a:pt x="127" y="210"/>
                </a:lnTo>
                <a:lnTo>
                  <a:pt x="181" y="264"/>
                </a:lnTo>
                <a:lnTo>
                  <a:pt x="253" y="270"/>
                </a:lnTo>
                <a:lnTo>
                  <a:pt x="313" y="301"/>
                </a:lnTo>
                <a:lnTo>
                  <a:pt x="379" y="258"/>
                </a:lnTo>
                <a:lnTo>
                  <a:pt x="445" y="252"/>
                </a:lnTo>
                <a:lnTo>
                  <a:pt x="457" y="210"/>
                </a:lnTo>
                <a:lnTo>
                  <a:pt x="499" y="192"/>
                </a:lnTo>
                <a:lnTo>
                  <a:pt x="541" y="174"/>
                </a:lnTo>
                <a:lnTo>
                  <a:pt x="595" y="156"/>
                </a:lnTo>
                <a:lnTo>
                  <a:pt x="583" y="132"/>
                </a:lnTo>
                <a:lnTo>
                  <a:pt x="529" y="126"/>
                </a:lnTo>
                <a:lnTo>
                  <a:pt x="529" y="96"/>
                </a:lnTo>
                <a:lnTo>
                  <a:pt x="541" y="72"/>
                </a:lnTo>
                <a:lnTo>
                  <a:pt x="499" y="60"/>
                </a:lnTo>
                <a:lnTo>
                  <a:pt x="403" y="84"/>
                </a:lnTo>
                <a:lnTo>
                  <a:pt x="367" y="54"/>
                </a:lnTo>
                <a:lnTo>
                  <a:pt x="307" y="54"/>
                </a:lnTo>
                <a:lnTo>
                  <a:pt x="289" y="36"/>
                </a:lnTo>
                <a:lnTo>
                  <a:pt x="217" y="0"/>
                </a:lnTo>
                <a:lnTo>
                  <a:pt x="193" y="30"/>
                </a:lnTo>
                <a:lnTo>
                  <a:pt x="169" y="66"/>
                </a:lnTo>
                <a:lnTo>
                  <a:pt x="121" y="48"/>
                </a:lnTo>
                <a:lnTo>
                  <a:pt x="54" y="54"/>
                </a:lnTo>
                <a:lnTo>
                  <a:pt x="12" y="78"/>
                </a:lnTo>
                <a:lnTo>
                  <a:pt x="0" y="102"/>
                </a:lnTo>
                <a:lnTo>
                  <a:pt x="6" y="108"/>
                </a:lnTo>
                <a:lnTo>
                  <a:pt x="42" y="126"/>
                </a:lnTo>
                <a:close/>
              </a:path>
            </a:pathLst>
          </a:custGeom>
          <a:solidFill>
            <a:srgbClr val="00B050"/>
          </a:solidFill>
          <a:ln w="9525">
            <a:solidFill>
              <a:srgbClr val="FFFF00"/>
            </a:solidFill>
            <a:round/>
            <a:headEnd/>
            <a:tailEnd/>
          </a:ln>
        </p:spPr>
        <p:txBody>
          <a:bodyPr/>
          <a:lstStyle/>
          <a:p>
            <a:endParaRPr lang="ru-RU"/>
          </a:p>
        </p:txBody>
      </p:sp>
      <p:sp>
        <p:nvSpPr>
          <p:cNvPr id="237" name="Freeform 1336"/>
          <p:cNvSpPr>
            <a:spLocks/>
          </p:cNvSpPr>
          <p:nvPr/>
        </p:nvSpPr>
        <p:spPr bwMode="auto">
          <a:xfrm>
            <a:off x="5867400" y="4876800"/>
            <a:ext cx="381000" cy="609600"/>
          </a:xfrm>
          <a:custGeom>
            <a:avLst/>
            <a:gdLst/>
            <a:ahLst/>
            <a:cxnLst>
              <a:cxn ang="0">
                <a:pos x="511" y="234"/>
              </a:cxn>
              <a:cxn ang="0">
                <a:pos x="547" y="180"/>
              </a:cxn>
              <a:cxn ang="0">
                <a:pos x="553" y="168"/>
              </a:cxn>
              <a:cxn ang="0">
                <a:pos x="499" y="150"/>
              </a:cxn>
              <a:cxn ang="0">
                <a:pos x="456" y="192"/>
              </a:cxn>
              <a:cxn ang="0">
                <a:pos x="408" y="192"/>
              </a:cxn>
              <a:cxn ang="0">
                <a:pos x="378" y="180"/>
              </a:cxn>
              <a:cxn ang="0">
                <a:pos x="354" y="198"/>
              </a:cxn>
              <a:cxn ang="0">
                <a:pos x="288" y="186"/>
              </a:cxn>
              <a:cxn ang="0">
                <a:pos x="246" y="120"/>
              </a:cxn>
              <a:cxn ang="0">
                <a:pos x="204" y="84"/>
              </a:cxn>
              <a:cxn ang="0">
                <a:pos x="210" y="48"/>
              </a:cxn>
              <a:cxn ang="0">
                <a:pos x="228" y="0"/>
              </a:cxn>
              <a:cxn ang="0">
                <a:pos x="168" y="0"/>
              </a:cxn>
              <a:cxn ang="0">
                <a:pos x="180" y="12"/>
              </a:cxn>
              <a:cxn ang="0">
                <a:pos x="114" y="54"/>
              </a:cxn>
              <a:cxn ang="0">
                <a:pos x="120" y="96"/>
              </a:cxn>
              <a:cxn ang="0">
                <a:pos x="72" y="174"/>
              </a:cxn>
              <a:cxn ang="0">
                <a:pos x="30" y="192"/>
              </a:cxn>
              <a:cxn ang="0">
                <a:pos x="60" y="240"/>
              </a:cxn>
              <a:cxn ang="0">
                <a:pos x="12" y="258"/>
              </a:cxn>
              <a:cxn ang="0">
                <a:pos x="0" y="264"/>
              </a:cxn>
              <a:cxn ang="0">
                <a:pos x="42" y="318"/>
              </a:cxn>
              <a:cxn ang="0">
                <a:pos x="90" y="408"/>
              </a:cxn>
              <a:cxn ang="0">
                <a:pos x="138" y="511"/>
              </a:cxn>
              <a:cxn ang="0">
                <a:pos x="174" y="571"/>
              </a:cxn>
              <a:cxn ang="0">
                <a:pos x="216" y="523"/>
              </a:cxn>
              <a:cxn ang="0">
                <a:pos x="228" y="457"/>
              </a:cxn>
              <a:cxn ang="0">
                <a:pos x="276" y="384"/>
              </a:cxn>
              <a:cxn ang="0">
                <a:pos x="342" y="330"/>
              </a:cxn>
              <a:cxn ang="0">
                <a:pos x="390" y="294"/>
              </a:cxn>
              <a:cxn ang="0">
                <a:pos x="372" y="234"/>
              </a:cxn>
              <a:cxn ang="0">
                <a:pos x="384" y="216"/>
              </a:cxn>
              <a:cxn ang="0">
                <a:pos x="420" y="228"/>
              </a:cxn>
              <a:cxn ang="0">
                <a:pos x="450" y="246"/>
              </a:cxn>
              <a:cxn ang="0">
                <a:pos x="462" y="264"/>
              </a:cxn>
              <a:cxn ang="0">
                <a:pos x="462" y="306"/>
              </a:cxn>
              <a:cxn ang="0">
                <a:pos x="493" y="252"/>
              </a:cxn>
            </a:cxnLst>
            <a:rect l="0" t="0" r="r" b="b"/>
            <a:pathLst>
              <a:path w="553" h="571">
                <a:moveTo>
                  <a:pt x="493" y="252"/>
                </a:moveTo>
                <a:lnTo>
                  <a:pt x="511" y="234"/>
                </a:lnTo>
                <a:lnTo>
                  <a:pt x="523" y="198"/>
                </a:lnTo>
                <a:lnTo>
                  <a:pt x="547" y="180"/>
                </a:lnTo>
                <a:lnTo>
                  <a:pt x="553" y="168"/>
                </a:lnTo>
                <a:lnTo>
                  <a:pt x="553" y="168"/>
                </a:lnTo>
                <a:lnTo>
                  <a:pt x="529" y="150"/>
                </a:lnTo>
                <a:lnTo>
                  <a:pt x="499" y="150"/>
                </a:lnTo>
                <a:lnTo>
                  <a:pt x="474" y="168"/>
                </a:lnTo>
                <a:lnTo>
                  <a:pt x="456" y="192"/>
                </a:lnTo>
                <a:lnTo>
                  <a:pt x="432" y="192"/>
                </a:lnTo>
                <a:lnTo>
                  <a:pt x="408" y="192"/>
                </a:lnTo>
                <a:lnTo>
                  <a:pt x="390" y="180"/>
                </a:lnTo>
                <a:lnTo>
                  <a:pt x="378" y="180"/>
                </a:lnTo>
                <a:lnTo>
                  <a:pt x="366" y="198"/>
                </a:lnTo>
                <a:lnTo>
                  <a:pt x="354" y="198"/>
                </a:lnTo>
                <a:lnTo>
                  <a:pt x="330" y="192"/>
                </a:lnTo>
                <a:lnTo>
                  <a:pt x="288" y="186"/>
                </a:lnTo>
                <a:lnTo>
                  <a:pt x="228" y="156"/>
                </a:lnTo>
                <a:lnTo>
                  <a:pt x="246" y="120"/>
                </a:lnTo>
                <a:lnTo>
                  <a:pt x="216" y="108"/>
                </a:lnTo>
                <a:lnTo>
                  <a:pt x="204" y="84"/>
                </a:lnTo>
                <a:lnTo>
                  <a:pt x="216" y="66"/>
                </a:lnTo>
                <a:lnTo>
                  <a:pt x="210" y="48"/>
                </a:lnTo>
                <a:lnTo>
                  <a:pt x="234" y="12"/>
                </a:lnTo>
                <a:lnTo>
                  <a:pt x="228" y="0"/>
                </a:lnTo>
                <a:lnTo>
                  <a:pt x="192" y="0"/>
                </a:lnTo>
                <a:lnTo>
                  <a:pt x="168" y="0"/>
                </a:lnTo>
                <a:lnTo>
                  <a:pt x="174" y="6"/>
                </a:lnTo>
                <a:lnTo>
                  <a:pt x="180" y="12"/>
                </a:lnTo>
                <a:lnTo>
                  <a:pt x="114" y="24"/>
                </a:lnTo>
                <a:lnTo>
                  <a:pt x="114" y="54"/>
                </a:lnTo>
                <a:lnTo>
                  <a:pt x="132" y="66"/>
                </a:lnTo>
                <a:lnTo>
                  <a:pt x="120" y="96"/>
                </a:lnTo>
                <a:lnTo>
                  <a:pt x="108" y="120"/>
                </a:lnTo>
                <a:lnTo>
                  <a:pt x="72" y="174"/>
                </a:lnTo>
                <a:lnTo>
                  <a:pt x="48" y="174"/>
                </a:lnTo>
                <a:lnTo>
                  <a:pt x="30" y="192"/>
                </a:lnTo>
                <a:lnTo>
                  <a:pt x="42" y="216"/>
                </a:lnTo>
                <a:lnTo>
                  <a:pt x="60" y="240"/>
                </a:lnTo>
                <a:lnTo>
                  <a:pt x="36" y="252"/>
                </a:lnTo>
                <a:lnTo>
                  <a:pt x="12" y="258"/>
                </a:lnTo>
                <a:lnTo>
                  <a:pt x="0" y="264"/>
                </a:lnTo>
                <a:lnTo>
                  <a:pt x="0" y="264"/>
                </a:lnTo>
                <a:lnTo>
                  <a:pt x="24" y="294"/>
                </a:lnTo>
                <a:lnTo>
                  <a:pt x="42" y="318"/>
                </a:lnTo>
                <a:lnTo>
                  <a:pt x="78" y="294"/>
                </a:lnTo>
                <a:lnTo>
                  <a:pt x="90" y="408"/>
                </a:lnTo>
                <a:lnTo>
                  <a:pt x="108" y="457"/>
                </a:lnTo>
                <a:lnTo>
                  <a:pt x="138" y="511"/>
                </a:lnTo>
                <a:lnTo>
                  <a:pt x="156" y="541"/>
                </a:lnTo>
                <a:lnTo>
                  <a:pt x="174" y="571"/>
                </a:lnTo>
                <a:lnTo>
                  <a:pt x="192" y="553"/>
                </a:lnTo>
                <a:lnTo>
                  <a:pt x="216" y="523"/>
                </a:lnTo>
                <a:lnTo>
                  <a:pt x="222" y="499"/>
                </a:lnTo>
                <a:lnTo>
                  <a:pt x="228" y="457"/>
                </a:lnTo>
                <a:lnTo>
                  <a:pt x="234" y="420"/>
                </a:lnTo>
                <a:lnTo>
                  <a:pt x="276" y="384"/>
                </a:lnTo>
                <a:lnTo>
                  <a:pt x="318" y="354"/>
                </a:lnTo>
                <a:lnTo>
                  <a:pt x="342" y="330"/>
                </a:lnTo>
                <a:lnTo>
                  <a:pt x="360" y="300"/>
                </a:lnTo>
                <a:lnTo>
                  <a:pt x="390" y="294"/>
                </a:lnTo>
                <a:lnTo>
                  <a:pt x="378" y="246"/>
                </a:lnTo>
                <a:lnTo>
                  <a:pt x="372" y="234"/>
                </a:lnTo>
                <a:lnTo>
                  <a:pt x="378" y="228"/>
                </a:lnTo>
                <a:lnTo>
                  <a:pt x="384" y="216"/>
                </a:lnTo>
                <a:lnTo>
                  <a:pt x="402" y="216"/>
                </a:lnTo>
                <a:lnTo>
                  <a:pt x="420" y="228"/>
                </a:lnTo>
                <a:lnTo>
                  <a:pt x="456" y="234"/>
                </a:lnTo>
                <a:lnTo>
                  <a:pt x="450" y="246"/>
                </a:lnTo>
                <a:lnTo>
                  <a:pt x="444" y="258"/>
                </a:lnTo>
                <a:lnTo>
                  <a:pt x="462" y="264"/>
                </a:lnTo>
                <a:lnTo>
                  <a:pt x="456" y="288"/>
                </a:lnTo>
                <a:lnTo>
                  <a:pt x="462" y="306"/>
                </a:lnTo>
                <a:lnTo>
                  <a:pt x="474" y="282"/>
                </a:lnTo>
                <a:lnTo>
                  <a:pt x="493" y="252"/>
                </a:lnTo>
                <a:close/>
              </a:path>
            </a:pathLst>
          </a:custGeom>
          <a:solidFill>
            <a:schemeClr val="accent6">
              <a:lumMod val="20000"/>
              <a:lumOff val="80000"/>
            </a:schemeClr>
          </a:solid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
        <p:nvSpPr>
          <p:cNvPr id="238" name="Freeform 1400"/>
          <p:cNvSpPr>
            <a:spLocks/>
          </p:cNvSpPr>
          <p:nvPr/>
        </p:nvSpPr>
        <p:spPr bwMode="auto">
          <a:xfrm>
            <a:off x="4800600" y="4343400"/>
            <a:ext cx="152400" cy="141288"/>
          </a:xfrm>
          <a:custGeom>
            <a:avLst/>
            <a:gdLst/>
            <a:ahLst/>
            <a:cxnLst>
              <a:cxn ang="0">
                <a:pos x="1" y="9"/>
              </a:cxn>
              <a:cxn ang="0">
                <a:pos x="1" y="10"/>
              </a:cxn>
              <a:cxn ang="0">
                <a:pos x="1" y="13"/>
              </a:cxn>
              <a:cxn ang="0">
                <a:pos x="2" y="17"/>
              </a:cxn>
              <a:cxn ang="0">
                <a:pos x="2" y="20"/>
              </a:cxn>
              <a:cxn ang="0">
                <a:pos x="6" y="22"/>
              </a:cxn>
              <a:cxn ang="0">
                <a:pos x="10" y="24"/>
              </a:cxn>
              <a:cxn ang="0">
                <a:pos x="15" y="26"/>
              </a:cxn>
              <a:cxn ang="0">
                <a:pos x="15" y="26"/>
              </a:cxn>
              <a:cxn ang="0">
                <a:pos x="19" y="28"/>
              </a:cxn>
              <a:cxn ang="0">
                <a:pos x="23" y="28"/>
              </a:cxn>
              <a:cxn ang="0">
                <a:pos x="25" y="28"/>
              </a:cxn>
              <a:cxn ang="0">
                <a:pos x="27" y="28"/>
              </a:cxn>
              <a:cxn ang="0">
                <a:pos x="29" y="23"/>
              </a:cxn>
              <a:cxn ang="0">
                <a:pos x="31" y="21"/>
              </a:cxn>
              <a:cxn ang="0">
                <a:pos x="30" y="17"/>
              </a:cxn>
              <a:cxn ang="0">
                <a:pos x="30" y="15"/>
              </a:cxn>
              <a:cxn ang="0">
                <a:pos x="29" y="12"/>
              </a:cxn>
              <a:cxn ang="0">
                <a:pos x="31" y="10"/>
              </a:cxn>
              <a:cxn ang="0">
                <a:pos x="30" y="6"/>
              </a:cxn>
              <a:cxn ang="0">
                <a:pos x="28" y="3"/>
              </a:cxn>
              <a:cxn ang="0">
                <a:pos x="27" y="3"/>
              </a:cxn>
              <a:cxn ang="0">
                <a:pos x="20" y="2"/>
              </a:cxn>
              <a:cxn ang="0">
                <a:pos x="18" y="0"/>
              </a:cxn>
              <a:cxn ang="0">
                <a:pos x="18" y="1"/>
              </a:cxn>
              <a:cxn ang="0">
                <a:pos x="15" y="1"/>
              </a:cxn>
              <a:cxn ang="0">
                <a:pos x="14" y="0"/>
              </a:cxn>
              <a:cxn ang="0">
                <a:pos x="13" y="0"/>
              </a:cxn>
              <a:cxn ang="0">
                <a:pos x="5" y="3"/>
              </a:cxn>
              <a:cxn ang="0">
                <a:pos x="1" y="5"/>
              </a:cxn>
              <a:cxn ang="0">
                <a:pos x="0" y="4"/>
              </a:cxn>
              <a:cxn ang="0">
                <a:pos x="0" y="6"/>
              </a:cxn>
              <a:cxn ang="0">
                <a:pos x="1" y="9"/>
              </a:cxn>
            </a:cxnLst>
            <a:rect l="0" t="0" r="r" b="b"/>
            <a:pathLst>
              <a:path w="31" h="28">
                <a:moveTo>
                  <a:pt x="1" y="9"/>
                </a:moveTo>
                <a:cubicBezTo>
                  <a:pt x="1" y="10"/>
                  <a:pt x="1" y="10"/>
                  <a:pt x="1" y="10"/>
                </a:cubicBezTo>
                <a:cubicBezTo>
                  <a:pt x="1" y="13"/>
                  <a:pt x="1" y="13"/>
                  <a:pt x="1" y="13"/>
                </a:cubicBezTo>
                <a:cubicBezTo>
                  <a:pt x="1" y="13"/>
                  <a:pt x="1" y="17"/>
                  <a:pt x="2" y="17"/>
                </a:cubicBezTo>
                <a:cubicBezTo>
                  <a:pt x="2" y="17"/>
                  <a:pt x="2" y="19"/>
                  <a:pt x="2" y="20"/>
                </a:cubicBezTo>
                <a:cubicBezTo>
                  <a:pt x="6" y="22"/>
                  <a:pt x="6" y="22"/>
                  <a:pt x="6" y="22"/>
                </a:cubicBezTo>
                <a:cubicBezTo>
                  <a:pt x="10" y="24"/>
                  <a:pt x="10" y="24"/>
                  <a:pt x="10" y="24"/>
                </a:cubicBezTo>
                <a:cubicBezTo>
                  <a:pt x="15" y="26"/>
                  <a:pt x="15" y="26"/>
                  <a:pt x="15" y="26"/>
                </a:cubicBezTo>
                <a:cubicBezTo>
                  <a:pt x="15" y="26"/>
                  <a:pt x="15" y="26"/>
                  <a:pt x="15" y="26"/>
                </a:cubicBezTo>
                <a:cubicBezTo>
                  <a:pt x="19" y="28"/>
                  <a:pt x="19" y="28"/>
                  <a:pt x="19" y="28"/>
                </a:cubicBezTo>
                <a:cubicBezTo>
                  <a:pt x="23" y="28"/>
                  <a:pt x="23" y="28"/>
                  <a:pt x="23" y="28"/>
                </a:cubicBezTo>
                <a:cubicBezTo>
                  <a:pt x="25" y="28"/>
                  <a:pt x="25" y="28"/>
                  <a:pt x="25" y="28"/>
                </a:cubicBezTo>
                <a:cubicBezTo>
                  <a:pt x="27" y="28"/>
                  <a:pt x="27" y="28"/>
                  <a:pt x="27" y="28"/>
                </a:cubicBezTo>
                <a:cubicBezTo>
                  <a:pt x="29" y="23"/>
                  <a:pt x="29" y="23"/>
                  <a:pt x="29" y="23"/>
                </a:cubicBezTo>
                <a:cubicBezTo>
                  <a:pt x="31" y="21"/>
                  <a:pt x="31" y="21"/>
                  <a:pt x="31" y="21"/>
                </a:cubicBezTo>
                <a:cubicBezTo>
                  <a:pt x="30" y="17"/>
                  <a:pt x="30" y="17"/>
                  <a:pt x="30" y="17"/>
                </a:cubicBezTo>
                <a:cubicBezTo>
                  <a:pt x="30" y="15"/>
                  <a:pt x="30" y="15"/>
                  <a:pt x="30" y="15"/>
                </a:cubicBezTo>
                <a:cubicBezTo>
                  <a:pt x="29" y="12"/>
                  <a:pt x="29" y="12"/>
                  <a:pt x="29" y="12"/>
                </a:cubicBezTo>
                <a:cubicBezTo>
                  <a:pt x="31" y="10"/>
                  <a:pt x="31" y="10"/>
                  <a:pt x="31" y="10"/>
                </a:cubicBezTo>
                <a:cubicBezTo>
                  <a:pt x="30" y="6"/>
                  <a:pt x="30" y="6"/>
                  <a:pt x="30" y="6"/>
                </a:cubicBezTo>
                <a:cubicBezTo>
                  <a:pt x="28" y="3"/>
                  <a:pt x="28" y="3"/>
                  <a:pt x="28" y="3"/>
                </a:cubicBezTo>
                <a:cubicBezTo>
                  <a:pt x="27" y="3"/>
                  <a:pt x="27" y="3"/>
                  <a:pt x="27" y="3"/>
                </a:cubicBezTo>
                <a:cubicBezTo>
                  <a:pt x="20" y="2"/>
                  <a:pt x="20" y="2"/>
                  <a:pt x="20" y="2"/>
                </a:cubicBezTo>
                <a:cubicBezTo>
                  <a:pt x="18" y="0"/>
                  <a:pt x="18" y="0"/>
                  <a:pt x="18" y="0"/>
                </a:cubicBezTo>
                <a:cubicBezTo>
                  <a:pt x="18" y="1"/>
                  <a:pt x="18" y="1"/>
                  <a:pt x="18" y="1"/>
                </a:cubicBezTo>
                <a:cubicBezTo>
                  <a:pt x="18" y="1"/>
                  <a:pt x="15" y="1"/>
                  <a:pt x="15" y="1"/>
                </a:cubicBezTo>
                <a:cubicBezTo>
                  <a:pt x="14" y="1"/>
                  <a:pt x="14" y="0"/>
                  <a:pt x="14" y="0"/>
                </a:cubicBezTo>
                <a:cubicBezTo>
                  <a:pt x="13" y="0"/>
                  <a:pt x="13" y="0"/>
                  <a:pt x="13" y="0"/>
                </a:cubicBezTo>
                <a:cubicBezTo>
                  <a:pt x="5" y="3"/>
                  <a:pt x="5" y="3"/>
                  <a:pt x="5" y="3"/>
                </a:cubicBezTo>
                <a:cubicBezTo>
                  <a:pt x="1" y="5"/>
                  <a:pt x="1" y="5"/>
                  <a:pt x="1" y="5"/>
                </a:cubicBezTo>
                <a:cubicBezTo>
                  <a:pt x="0" y="4"/>
                  <a:pt x="0" y="4"/>
                  <a:pt x="0" y="4"/>
                </a:cubicBezTo>
                <a:cubicBezTo>
                  <a:pt x="0" y="6"/>
                  <a:pt x="0" y="6"/>
                  <a:pt x="0" y="6"/>
                </a:cubicBezTo>
                <a:lnTo>
                  <a:pt x="1" y="9"/>
                </a:lnTo>
                <a:close/>
              </a:path>
            </a:pathLst>
          </a:custGeom>
          <a:solidFill>
            <a:schemeClr val="accent2">
              <a:lumMod val="50000"/>
            </a:schemeClr>
          </a:solid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
        <p:nvSpPr>
          <p:cNvPr id="239" name="Freeform 1417"/>
          <p:cNvSpPr>
            <a:spLocks/>
          </p:cNvSpPr>
          <p:nvPr/>
        </p:nvSpPr>
        <p:spPr bwMode="auto">
          <a:xfrm>
            <a:off x="4724400" y="5486400"/>
            <a:ext cx="381000" cy="307975"/>
          </a:xfrm>
          <a:custGeom>
            <a:avLst/>
            <a:gdLst/>
            <a:ahLst/>
            <a:cxnLst>
              <a:cxn ang="0">
                <a:pos x="21" y="6"/>
              </a:cxn>
              <a:cxn ang="0">
                <a:pos x="18" y="18"/>
              </a:cxn>
              <a:cxn ang="0">
                <a:pos x="15" y="21"/>
              </a:cxn>
              <a:cxn ang="0">
                <a:pos x="11" y="29"/>
              </a:cxn>
              <a:cxn ang="0">
                <a:pos x="7" y="32"/>
              </a:cxn>
              <a:cxn ang="0">
                <a:pos x="3" y="32"/>
              </a:cxn>
              <a:cxn ang="0">
                <a:pos x="0" y="35"/>
              </a:cxn>
              <a:cxn ang="0">
                <a:pos x="1" y="38"/>
              </a:cxn>
              <a:cxn ang="0">
                <a:pos x="1" y="38"/>
              </a:cxn>
              <a:cxn ang="0">
                <a:pos x="4" y="36"/>
              </a:cxn>
              <a:cxn ang="0">
                <a:pos x="12" y="36"/>
              </a:cxn>
              <a:cxn ang="0">
                <a:pos x="18" y="42"/>
              </a:cxn>
              <a:cxn ang="0">
                <a:pos x="21" y="42"/>
              </a:cxn>
              <a:cxn ang="0">
                <a:pos x="24" y="40"/>
              </a:cxn>
              <a:cxn ang="0">
                <a:pos x="30" y="40"/>
              </a:cxn>
              <a:cxn ang="0">
                <a:pos x="32" y="52"/>
              </a:cxn>
              <a:cxn ang="0">
                <a:pos x="38" y="53"/>
              </a:cxn>
              <a:cxn ang="0">
                <a:pos x="43" y="53"/>
              </a:cxn>
              <a:cxn ang="0">
                <a:pos x="49" y="56"/>
              </a:cxn>
              <a:cxn ang="0">
                <a:pos x="55" y="59"/>
              </a:cxn>
              <a:cxn ang="0">
                <a:pos x="55" y="57"/>
              </a:cxn>
              <a:cxn ang="0">
                <a:pos x="52" y="53"/>
              </a:cxn>
              <a:cxn ang="0">
                <a:pos x="53" y="50"/>
              </a:cxn>
              <a:cxn ang="0">
                <a:pos x="54" y="44"/>
              </a:cxn>
              <a:cxn ang="0">
                <a:pos x="57" y="43"/>
              </a:cxn>
              <a:cxn ang="0">
                <a:pos x="55" y="37"/>
              </a:cxn>
              <a:cxn ang="0">
                <a:pos x="54" y="31"/>
              </a:cxn>
              <a:cxn ang="0">
                <a:pos x="53" y="25"/>
              </a:cxn>
              <a:cxn ang="0">
                <a:pos x="55" y="18"/>
              </a:cxn>
              <a:cxn ang="0">
                <a:pos x="59" y="11"/>
              </a:cxn>
              <a:cxn ang="0">
                <a:pos x="59" y="10"/>
              </a:cxn>
              <a:cxn ang="0">
                <a:pos x="59" y="5"/>
              </a:cxn>
              <a:cxn ang="0">
                <a:pos x="56" y="3"/>
              </a:cxn>
              <a:cxn ang="0">
                <a:pos x="51" y="3"/>
              </a:cxn>
              <a:cxn ang="0">
                <a:pos x="49" y="0"/>
              </a:cxn>
              <a:cxn ang="0">
                <a:pos x="41" y="1"/>
              </a:cxn>
              <a:cxn ang="0">
                <a:pos x="32" y="3"/>
              </a:cxn>
              <a:cxn ang="0">
                <a:pos x="27" y="1"/>
              </a:cxn>
              <a:cxn ang="0">
                <a:pos x="21" y="2"/>
              </a:cxn>
              <a:cxn ang="0">
                <a:pos x="21" y="6"/>
              </a:cxn>
            </a:cxnLst>
            <a:rect l="0" t="0" r="r" b="b"/>
            <a:pathLst>
              <a:path w="59" h="59">
                <a:moveTo>
                  <a:pt x="21" y="6"/>
                </a:moveTo>
                <a:cubicBezTo>
                  <a:pt x="18" y="18"/>
                  <a:pt x="18" y="18"/>
                  <a:pt x="18" y="18"/>
                </a:cubicBezTo>
                <a:cubicBezTo>
                  <a:pt x="15" y="21"/>
                  <a:pt x="15" y="21"/>
                  <a:pt x="15" y="21"/>
                </a:cubicBezTo>
                <a:cubicBezTo>
                  <a:pt x="11" y="29"/>
                  <a:pt x="11" y="29"/>
                  <a:pt x="11" y="29"/>
                </a:cubicBezTo>
                <a:cubicBezTo>
                  <a:pt x="7" y="32"/>
                  <a:pt x="7" y="32"/>
                  <a:pt x="7" y="32"/>
                </a:cubicBezTo>
                <a:cubicBezTo>
                  <a:pt x="3" y="32"/>
                  <a:pt x="3" y="32"/>
                  <a:pt x="3" y="32"/>
                </a:cubicBezTo>
                <a:cubicBezTo>
                  <a:pt x="0" y="35"/>
                  <a:pt x="0" y="35"/>
                  <a:pt x="0" y="35"/>
                </a:cubicBezTo>
                <a:cubicBezTo>
                  <a:pt x="1" y="38"/>
                  <a:pt x="1" y="38"/>
                  <a:pt x="1" y="38"/>
                </a:cubicBezTo>
                <a:cubicBezTo>
                  <a:pt x="1" y="38"/>
                  <a:pt x="1" y="38"/>
                  <a:pt x="1" y="38"/>
                </a:cubicBezTo>
                <a:cubicBezTo>
                  <a:pt x="4" y="36"/>
                  <a:pt x="4" y="36"/>
                  <a:pt x="4" y="36"/>
                </a:cubicBezTo>
                <a:cubicBezTo>
                  <a:pt x="4" y="36"/>
                  <a:pt x="11" y="36"/>
                  <a:pt x="12" y="36"/>
                </a:cubicBezTo>
                <a:cubicBezTo>
                  <a:pt x="13" y="36"/>
                  <a:pt x="17" y="42"/>
                  <a:pt x="18" y="42"/>
                </a:cubicBezTo>
                <a:cubicBezTo>
                  <a:pt x="19" y="42"/>
                  <a:pt x="20" y="43"/>
                  <a:pt x="21" y="42"/>
                </a:cubicBezTo>
                <a:cubicBezTo>
                  <a:pt x="22" y="42"/>
                  <a:pt x="24" y="40"/>
                  <a:pt x="24" y="40"/>
                </a:cubicBezTo>
                <a:cubicBezTo>
                  <a:pt x="25" y="40"/>
                  <a:pt x="30" y="40"/>
                  <a:pt x="30" y="40"/>
                </a:cubicBezTo>
                <a:cubicBezTo>
                  <a:pt x="32" y="52"/>
                  <a:pt x="32" y="52"/>
                  <a:pt x="32" y="52"/>
                </a:cubicBezTo>
                <a:cubicBezTo>
                  <a:pt x="38" y="53"/>
                  <a:pt x="38" y="53"/>
                  <a:pt x="38" y="53"/>
                </a:cubicBezTo>
                <a:cubicBezTo>
                  <a:pt x="43" y="53"/>
                  <a:pt x="43" y="53"/>
                  <a:pt x="43" y="53"/>
                </a:cubicBezTo>
                <a:cubicBezTo>
                  <a:pt x="49" y="56"/>
                  <a:pt x="49" y="56"/>
                  <a:pt x="49" y="56"/>
                </a:cubicBezTo>
                <a:cubicBezTo>
                  <a:pt x="55" y="59"/>
                  <a:pt x="55" y="59"/>
                  <a:pt x="55" y="59"/>
                </a:cubicBezTo>
                <a:cubicBezTo>
                  <a:pt x="55" y="57"/>
                  <a:pt x="55" y="57"/>
                  <a:pt x="55" y="57"/>
                </a:cubicBezTo>
                <a:cubicBezTo>
                  <a:pt x="52" y="53"/>
                  <a:pt x="52" y="53"/>
                  <a:pt x="52" y="53"/>
                </a:cubicBezTo>
                <a:cubicBezTo>
                  <a:pt x="53" y="50"/>
                  <a:pt x="53" y="50"/>
                  <a:pt x="53" y="50"/>
                </a:cubicBezTo>
                <a:cubicBezTo>
                  <a:pt x="54" y="44"/>
                  <a:pt x="54" y="44"/>
                  <a:pt x="54" y="44"/>
                </a:cubicBezTo>
                <a:cubicBezTo>
                  <a:pt x="57" y="43"/>
                  <a:pt x="57" y="43"/>
                  <a:pt x="57" y="43"/>
                </a:cubicBezTo>
                <a:cubicBezTo>
                  <a:pt x="55" y="37"/>
                  <a:pt x="55" y="37"/>
                  <a:pt x="55" y="37"/>
                </a:cubicBezTo>
                <a:cubicBezTo>
                  <a:pt x="54" y="31"/>
                  <a:pt x="54" y="31"/>
                  <a:pt x="54" y="31"/>
                </a:cubicBezTo>
                <a:cubicBezTo>
                  <a:pt x="53" y="25"/>
                  <a:pt x="53" y="25"/>
                  <a:pt x="53" y="25"/>
                </a:cubicBezTo>
                <a:cubicBezTo>
                  <a:pt x="55" y="18"/>
                  <a:pt x="55" y="18"/>
                  <a:pt x="55" y="18"/>
                </a:cubicBezTo>
                <a:cubicBezTo>
                  <a:pt x="59" y="11"/>
                  <a:pt x="59" y="11"/>
                  <a:pt x="59" y="11"/>
                </a:cubicBezTo>
                <a:cubicBezTo>
                  <a:pt x="59" y="10"/>
                  <a:pt x="59" y="10"/>
                  <a:pt x="59" y="10"/>
                </a:cubicBezTo>
                <a:cubicBezTo>
                  <a:pt x="59" y="5"/>
                  <a:pt x="59" y="5"/>
                  <a:pt x="59" y="5"/>
                </a:cubicBezTo>
                <a:cubicBezTo>
                  <a:pt x="56" y="3"/>
                  <a:pt x="56" y="3"/>
                  <a:pt x="56" y="3"/>
                </a:cubicBezTo>
                <a:cubicBezTo>
                  <a:pt x="51" y="3"/>
                  <a:pt x="51" y="3"/>
                  <a:pt x="51" y="3"/>
                </a:cubicBezTo>
                <a:cubicBezTo>
                  <a:pt x="49" y="0"/>
                  <a:pt x="49" y="0"/>
                  <a:pt x="49" y="0"/>
                </a:cubicBezTo>
                <a:cubicBezTo>
                  <a:pt x="41" y="1"/>
                  <a:pt x="41" y="1"/>
                  <a:pt x="41" y="1"/>
                </a:cubicBezTo>
                <a:cubicBezTo>
                  <a:pt x="32" y="3"/>
                  <a:pt x="32" y="3"/>
                  <a:pt x="32" y="3"/>
                </a:cubicBezTo>
                <a:cubicBezTo>
                  <a:pt x="27" y="1"/>
                  <a:pt x="27" y="1"/>
                  <a:pt x="27" y="1"/>
                </a:cubicBezTo>
                <a:cubicBezTo>
                  <a:pt x="21" y="2"/>
                  <a:pt x="21" y="2"/>
                  <a:pt x="21" y="2"/>
                </a:cubicBezTo>
                <a:cubicBezTo>
                  <a:pt x="21" y="6"/>
                  <a:pt x="21" y="6"/>
                  <a:pt x="21" y="6"/>
                </a:cubicBezTo>
              </a:path>
            </a:pathLst>
          </a:custGeom>
          <a:solidFill>
            <a:schemeClr val="accent3">
              <a:lumMod val="75000"/>
            </a:schemeClr>
          </a:solid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
        <p:nvSpPr>
          <p:cNvPr id="240" name="Freeform 1382"/>
          <p:cNvSpPr>
            <a:spLocks/>
          </p:cNvSpPr>
          <p:nvPr/>
        </p:nvSpPr>
        <p:spPr bwMode="auto">
          <a:xfrm>
            <a:off x="4367213" y="4406900"/>
            <a:ext cx="280987" cy="165100"/>
          </a:xfrm>
          <a:custGeom>
            <a:avLst/>
            <a:gdLst/>
            <a:ahLst/>
            <a:cxnLst>
              <a:cxn ang="0">
                <a:pos x="36" y="29"/>
              </a:cxn>
              <a:cxn ang="0">
                <a:pos x="37" y="27"/>
              </a:cxn>
              <a:cxn ang="0">
                <a:pos x="37" y="25"/>
              </a:cxn>
              <a:cxn ang="0">
                <a:pos x="37" y="25"/>
              </a:cxn>
              <a:cxn ang="0">
                <a:pos x="36" y="23"/>
              </a:cxn>
              <a:cxn ang="0">
                <a:pos x="34" y="23"/>
              </a:cxn>
              <a:cxn ang="0">
                <a:pos x="34" y="21"/>
              </a:cxn>
              <a:cxn ang="0">
                <a:pos x="37" y="18"/>
              </a:cxn>
              <a:cxn ang="0">
                <a:pos x="38" y="17"/>
              </a:cxn>
              <a:cxn ang="0">
                <a:pos x="38" y="17"/>
              </a:cxn>
              <a:cxn ang="0">
                <a:pos x="38" y="13"/>
              </a:cxn>
              <a:cxn ang="0">
                <a:pos x="40" y="11"/>
              </a:cxn>
              <a:cxn ang="0">
                <a:pos x="37" y="10"/>
              </a:cxn>
              <a:cxn ang="0">
                <a:pos x="35" y="9"/>
              </a:cxn>
              <a:cxn ang="0">
                <a:pos x="32" y="8"/>
              </a:cxn>
              <a:cxn ang="0">
                <a:pos x="31" y="7"/>
              </a:cxn>
              <a:cxn ang="0">
                <a:pos x="29" y="6"/>
              </a:cxn>
              <a:cxn ang="0">
                <a:pos x="27" y="5"/>
              </a:cxn>
              <a:cxn ang="0">
                <a:pos x="26" y="3"/>
              </a:cxn>
              <a:cxn ang="0">
                <a:pos x="24" y="2"/>
              </a:cxn>
              <a:cxn ang="0">
                <a:pos x="23" y="0"/>
              </a:cxn>
              <a:cxn ang="0">
                <a:pos x="21" y="1"/>
              </a:cxn>
              <a:cxn ang="0">
                <a:pos x="19" y="5"/>
              </a:cxn>
              <a:cxn ang="0">
                <a:pos x="18" y="6"/>
              </a:cxn>
              <a:cxn ang="0">
                <a:pos x="16" y="9"/>
              </a:cxn>
              <a:cxn ang="0">
                <a:pos x="12" y="9"/>
              </a:cxn>
              <a:cxn ang="0">
                <a:pos x="11" y="8"/>
              </a:cxn>
              <a:cxn ang="0">
                <a:pos x="9" y="8"/>
              </a:cxn>
              <a:cxn ang="0">
                <a:pos x="9" y="10"/>
              </a:cxn>
              <a:cxn ang="0">
                <a:pos x="10" y="12"/>
              </a:cxn>
              <a:cxn ang="0">
                <a:pos x="7" y="12"/>
              </a:cxn>
              <a:cxn ang="0">
                <a:pos x="6" y="12"/>
              </a:cxn>
              <a:cxn ang="0">
                <a:pos x="3" y="12"/>
              </a:cxn>
              <a:cxn ang="0">
                <a:pos x="0" y="13"/>
              </a:cxn>
              <a:cxn ang="0">
                <a:pos x="0" y="14"/>
              </a:cxn>
              <a:cxn ang="0">
                <a:pos x="0" y="16"/>
              </a:cxn>
              <a:cxn ang="0">
                <a:pos x="4" y="18"/>
              </a:cxn>
              <a:cxn ang="0">
                <a:pos x="7" y="18"/>
              </a:cxn>
              <a:cxn ang="0">
                <a:pos x="8" y="19"/>
              </a:cxn>
              <a:cxn ang="0">
                <a:pos x="8" y="20"/>
              </a:cxn>
              <a:cxn ang="0">
                <a:pos x="9" y="22"/>
              </a:cxn>
              <a:cxn ang="0">
                <a:pos x="10" y="25"/>
              </a:cxn>
              <a:cxn ang="0">
                <a:pos x="11" y="26"/>
              </a:cxn>
              <a:cxn ang="0">
                <a:pos x="11" y="29"/>
              </a:cxn>
              <a:cxn ang="0">
                <a:pos x="10" y="37"/>
              </a:cxn>
              <a:cxn ang="0">
                <a:pos x="10" y="37"/>
              </a:cxn>
              <a:cxn ang="0">
                <a:pos x="11" y="39"/>
              </a:cxn>
              <a:cxn ang="0">
                <a:pos x="12" y="39"/>
              </a:cxn>
              <a:cxn ang="0">
                <a:pos x="14" y="39"/>
              </a:cxn>
              <a:cxn ang="0">
                <a:pos x="17" y="40"/>
              </a:cxn>
              <a:cxn ang="0">
                <a:pos x="19" y="40"/>
              </a:cxn>
              <a:cxn ang="0">
                <a:pos x="22" y="41"/>
              </a:cxn>
              <a:cxn ang="0">
                <a:pos x="24" y="41"/>
              </a:cxn>
              <a:cxn ang="0">
                <a:pos x="25" y="38"/>
              </a:cxn>
              <a:cxn ang="0">
                <a:pos x="28" y="37"/>
              </a:cxn>
              <a:cxn ang="0">
                <a:pos x="32" y="38"/>
              </a:cxn>
              <a:cxn ang="0">
                <a:pos x="38" y="34"/>
              </a:cxn>
              <a:cxn ang="0">
                <a:pos x="39" y="34"/>
              </a:cxn>
              <a:cxn ang="0">
                <a:pos x="37" y="32"/>
              </a:cxn>
              <a:cxn ang="0">
                <a:pos x="36" y="29"/>
              </a:cxn>
            </a:cxnLst>
            <a:rect l="0" t="0" r="r" b="b"/>
            <a:pathLst>
              <a:path w="40" h="41">
                <a:moveTo>
                  <a:pt x="36" y="29"/>
                </a:moveTo>
                <a:cubicBezTo>
                  <a:pt x="37" y="27"/>
                  <a:pt x="37" y="27"/>
                  <a:pt x="37" y="27"/>
                </a:cubicBezTo>
                <a:cubicBezTo>
                  <a:pt x="37" y="25"/>
                  <a:pt x="37" y="25"/>
                  <a:pt x="37" y="25"/>
                </a:cubicBezTo>
                <a:cubicBezTo>
                  <a:pt x="37" y="25"/>
                  <a:pt x="37" y="25"/>
                  <a:pt x="37" y="25"/>
                </a:cubicBezTo>
                <a:cubicBezTo>
                  <a:pt x="36" y="23"/>
                  <a:pt x="36" y="23"/>
                  <a:pt x="36" y="23"/>
                </a:cubicBezTo>
                <a:cubicBezTo>
                  <a:pt x="34" y="23"/>
                  <a:pt x="34" y="23"/>
                  <a:pt x="34" y="23"/>
                </a:cubicBezTo>
                <a:cubicBezTo>
                  <a:pt x="34" y="21"/>
                  <a:pt x="34" y="21"/>
                  <a:pt x="34" y="21"/>
                </a:cubicBezTo>
                <a:cubicBezTo>
                  <a:pt x="37" y="18"/>
                  <a:pt x="37" y="18"/>
                  <a:pt x="37" y="18"/>
                </a:cubicBezTo>
                <a:cubicBezTo>
                  <a:pt x="38" y="17"/>
                  <a:pt x="38" y="17"/>
                  <a:pt x="38" y="17"/>
                </a:cubicBezTo>
                <a:cubicBezTo>
                  <a:pt x="38" y="17"/>
                  <a:pt x="38" y="17"/>
                  <a:pt x="38" y="17"/>
                </a:cubicBezTo>
                <a:cubicBezTo>
                  <a:pt x="38" y="13"/>
                  <a:pt x="38" y="13"/>
                  <a:pt x="38" y="13"/>
                </a:cubicBezTo>
                <a:cubicBezTo>
                  <a:pt x="40" y="11"/>
                  <a:pt x="40" y="11"/>
                  <a:pt x="40" y="11"/>
                </a:cubicBezTo>
                <a:cubicBezTo>
                  <a:pt x="37" y="10"/>
                  <a:pt x="37" y="10"/>
                  <a:pt x="37" y="10"/>
                </a:cubicBezTo>
                <a:cubicBezTo>
                  <a:pt x="35" y="9"/>
                  <a:pt x="35" y="9"/>
                  <a:pt x="35" y="9"/>
                </a:cubicBezTo>
                <a:cubicBezTo>
                  <a:pt x="32" y="8"/>
                  <a:pt x="32" y="8"/>
                  <a:pt x="32" y="8"/>
                </a:cubicBezTo>
                <a:cubicBezTo>
                  <a:pt x="31" y="7"/>
                  <a:pt x="31" y="7"/>
                  <a:pt x="31" y="7"/>
                </a:cubicBezTo>
                <a:cubicBezTo>
                  <a:pt x="29" y="6"/>
                  <a:pt x="29" y="6"/>
                  <a:pt x="29" y="6"/>
                </a:cubicBezTo>
                <a:cubicBezTo>
                  <a:pt x="27" y="5"/>
                  <a:pt x="27" y="5"/>
                  <a:pt x="27" y="5"/>
                </a:cubicBezTo>
                <a:cubicBezTo>
                  <a:pt x="26" y="3"/>
                  <a:pt x="26" y="3"/>
                  <a:pt x="26" y="3"/>
                </a:cubicBezTo>
                <a:cubicBezTo>
                  <a:pt x="24" y="2"/>
                  <a:pt x="24" y="2"/>
                  <a:pt x="24" y="2"/>
                </a:cubicBezTo>
                <a:cubicBezTo>
                  <a:pt x="23" y="0"/>
                  <a:pt x="23" y="0"/>
                  <a:pt x="23" y="0"/>
                </a:cubicBezTo>
                <a:cubicBezTo>
                  <a:pt x="21" y="1"/>
                  <a:pt x="21" y="1"/>
                  <a:pt x="21" y="1"/>
                </a:cubicBezTo>
                <a:cubicBezTo>
                  <a:pt x="19" y="5"/>
                  <a:pt x="19" y="5"/>
                  <a:pt x="19" y="5"/>
                </a:cubicBezTo>
                <a:cubicBezTo>
                  <a:pt x="18" y="6"/>
                  <a:pt x="18" y="6"/>
                  <a:pt x="18" y="6"/>
                </a:cubicBezTo>
                <a:cubicBezTo>
                  <a:pt x="16" y="9"/>
                  <a:pt x="16" y="9"/>
                  <a:pt x="16" y="9"/>
                </a:cubicBezTo>
                <a:cubicBezTo>
                  <a:pt x="12" y="9"/>
                  <a:pt x="12" y="9"/>
                  <a:pt x="12" y="9"/>
                </a:cubicBezTo>
                <a:cubicBezTo>
                  <a:pt x="11" y="8"/>
                  <a:pt x="11" y="8"/>
                  <a:pt x="11" y="8"/>
                </a:cubicBezTo>
                <a:cubicBezTo>
                  <a:pt x="9" y="8"/>
                  <a:pt x="9" y="8"/>
                  <a:pt x="9" y="8"/>
                </a:cubicBezTo>
                <a:cubicBezTo>
                  <a:pt x="9" y="10"/>
                  <a:pt x="9" y="10"/>
                  <a:pt x="9" y="10"/>
                </a:cubicBezTo>
                <a:cubicBezTo>
                  <a:pt x="10" y="12"/>
                  <a:pt x="10" y="12"/>
                  <a:pt x="10" y="12"/>
                </a:cubicBezTo>
                <a:cubicBezTo>
                  <a:pt x="7" y="12"/>
                  <a:pt x="7" y="12"/>
                  <a:pt x="7" y="12"/>
                </a:cubicBezTo>
                <a:cubicBezTo>
                  <a:pt x="6" y="12"/>
                  <a:pt x="6" y="12"/>
                  <a:pt x="6" y="12"/>
                </a:cubicBezTo>
                <a:cubicBezTo>
                  <a:pt x="3" y="12"/>
                  <a:pt x="3" y="12"/>
                  <a:pt x="3" y="12"/>
                </a:cubicBezTo>
                <a:cubicBezTo>
                  <a:pt x="0" y="13"/>
                  <a:pt x="0" y="13"/>
                  <a:pt x="0" y="13"/>
                </a:cubicBezTo>
                <a:cubicBezTo>
                  <a:pt x="0" y="14"/>
                  <a:pt x="0" y="14"/>
                  <a:pt x="0" y="14"/>
                </a:cubicBezTo>
                <a:cubicBezTo>
                  <a:pt x="0" y="16"/>
                  <a:pt x="0" y="16"/>
                  <a:pt x="0" y="16"/>
                </a:cubicBezTo>
                <a:cubicBezTo>
                  <a:pt x="4" y="18"/>
                  <a:pt x="4" y="18"/>
                  <a:pt x="4" y="18"/>
                </a:cubicBezTo>
                <a:cubicBezTo>
                  <a:pt x="7" y="18"/>
                  <a:pt x="7" y="18"/>
                  <a:pt x="7" y="18"/>
                </a:cubicBezTo>
                <a:cubicBezTo>
                  <a:pt x="8" y="19"/>
                  <a:pt x="8" y="19"/>
                  <a:pt x="8" y="19"/>
                </a:cubicBezTo>
                <a:cubicBezTo>
                  <a:pt x="8" y="20"/>
                  <a:pt x="8" y="20"/>
                  <a:pt x="8" y="20"/>
                </a:cubicBezTo>
                <a:cubicBezTo>
                  <a:pt x="9" y="22"/>
                  <a:pt x="9" y="22"/>
                  <a:pt x="9" y="22"/>
                </a:cubicBezTo>
                <a:cubicBezTo>
                  <a:pt x="10" y="25"/>
                  <a:pt x="10" y="25"/>
                  <a:pt x="10" y="25"/>
                </a:cubicBezTo>
                <a:cubicBezTo>
                  <a:pt x="11" y="26"/>
                  <a:pt x="11" y="26"/>
                  <a:pt x="11" y="26"/>
                </a:cubicBezTo>
                <a:cubicBezTo>
                  <a:pt x="11" y="29"/>
                  <a:pt x="11" y="29"/>
                  <a:pt x="11" y="29"/>
                </a:cubicBezTo>
                <a:cubicBezTo>
                  <a:pt x="10" y="37"/>
                  <a:pt x="10" y="37"/>
                  <a:pt x="10" y="37"/>
                </a:cubicBezTo>
                <a:cubicBezTo>
                  <a:pt x="10" y="37"/>
                  <a:pt x="10" y="37"/>
                  <a:pt x="10" y="37"/>
                </a:cubicBezTo>
                <a:cubicBezTo>
                  <a:pt x="11" y="39"/>
                  <a:pt x="11" y="39"/>
                  <a:pt x="11" y="39"/>
                </a:cubicBezTo>
                <a:cubicBezTo>
                  <a:pt x="12" y="39"/>
                  <a:pt x="12" y="39"/>
                  <a:pt x="12" y="39"/>
                </a:cubicBezTo>
                <a:cubicBezTo>
                  <a:pt x="14" y="39"/>
                  <a:pt x="14" y="39"/>
                  <a:pt x="14" y="39"/>
                </a:cubicBezTo>
                <a:cubicBezTo>
                  <a:pt x="14" y="39"/>
                  <a:pt x="17" y="40"/>
                  <a:pt x="17" y="40"/>
                </a:cubicBezTo>
                <a:cubicBezTo>
                  <a:pt x="18" y="40"/>
                  <a:pt x="19" y="40"/>
                  <a:pt x="19" y="40"/>
                </a:cubicBezTo>
                <a:cubicBezTo>
                  <a:pt x="22" y="41"/>
                  <a:pt x="22" y="41"/>
                  <a:pt x="22" y="41"/>
                </a:cubicBezTo>
                <a:cubicBezTo>
                  <a:pt x="24" y="41"/>
                  <a:pt x="24" y="41"/>
                  <a:pt x="24" y="41"/>
                </a:cubicBezTo>
                <a:cubicBezTo>
                  <a:pt x="25" y="38"/>
                  <a:pt x="25" y="38"/>
                  <a:pt x="25" y="38"/>
                </a:cubicBezTo>
                <a:cubicBezTo>
                  <a:pt x="28" y="37"/>
                  <a:pt x="28" y="37"/>
                  <a:pt x="28" y="37"/>
                </a:cubicBezTo>
                <a:cubicBezTo>
                  <a:pt x="32" y="38"/>
                  <a:pt x="32" y="38"/>
                  <a:pt x="32" y="38"/>
                </a:cubicBezTo>
                <a:cubicBezTo>
                  <a:pt x="38" y="34"/>
                  <a:pt x="38" y="34"/>
                  <a:pt x="38" y="34"/>
                </a:cubicBezTo>
                <a:cubicBezTo>
                  <a:pt x="39" y="34"/>
                  <a:pt x="39" y="34"/>
                  <a:pt x="39" y="34"/>
                </a:cubicBezTo>
                <a:cubicBezTo>
                  <a:pt x="37" y="32"/>
                  <a:pt x="37" y="32"/>
                  <a:pt x="37" y="32"/>
                </a:cubicBezTo>
                <a:lnTo>
                  <a:pt x="36" y="29"/>
                </a:lnTo>
                <a:close/>
              </a:path>
            </a:pathLst>
          </a:custGeom>
          <a:solidFill>
            <a:schemeClr val="accent1">
              <a:lumMod val="75000"/>
            </a:schemeClr>
          </a:solid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
        <p:nvSpPr>
          <p:cNvPr id="241" name="Freeform 1358"/>
          <p:cNvSpPr>
            <a:spLocks/>
          </p:cNvSpPr>
          <p:nvPr/>
        </p:nvSpPr>
        <p:spPr bwMode="auto">
          <a:xfrm>
            <a:off x="4343400" y="4800600"/>
            <a:ext cx="381000" cy="428625"/>
          </a:xfrm>
          <a:custGeom>
            <a:avLst/>
            <a:gdLst/>
            <a:ahLst/>
            <a:cxnLst>
              <a:cxn ang="0">
                <a:pos x="60" y="270"/>
              </a:cxn>
              <a:cxn ang="0">
                <a:pos x="216" y="378"/>
              </a:cxn>
              <a:cxn ang="0">
                <a:pos x="228" y="390"/>
              </a:cxn>
              <a:cxn ang="0">
                <a:pos x="246" y="390"/>
              </a:cxn>
              <a:cxn ang="0">
                <a:pos x="282" y="372"/>
              </a:cxn>
              <a:cxn ang="0">
                <a:pos x="390" y="300"/>
              </a:cxn>
              <a:cxn ang="0">
                <a:pos x="384" y="300"/>
              </a:cxn>
              <a:cxn ang="0">
                <a:pos x="366" y="276"/>
              </a:cxn>
              <a:cxn ang="0">
                <a:pos x="354" y="270"/>
              </a:cxn>
              <a:cxn ang="0">
                <a:pos x="342" y="246"/>
              </a:cxn>
              <a:cxn ang="0">
                <a:pos x="348" y="234"/>
              </a:cxn>
              <a:cxn ang="0">
                <a:pos x="348" y="174"/>
              </a:cxn>
              <a:cxn ang="0">
                <a:pos x="342" y="162"/>
              </a:cxn>
              <a:cxn ang="0">
                <a:pos x="348" y="150"/>
              </a:cxn>
              <a:cxn ang="0">
                <a:pos x="342" y="144"/>
              </a:cxn>
              <a:cxn ang="0">
                <a:pos x="342" y="120"/>
              </a:cxn>
              <a:cxn ang="0">
                <a:pos x="324" y="108"/>
              </a:cxn>
              <a:cxn ang="0">
                <a:pos x="318" y="102"/>
              </a:cxn>
              <a:cxn ang="0">
                <a:pos x="306" y="90"/>
              </a:cxn>
              <a:cxn ang="0">
                <a:pos x="306" y="78"/>
              </a:cxn>
              <a:cxn ang="0">
                <a:pos x="324" y="54"/>
              </a:cxn>
              <a:cxn ang="0">
                <a:pos x="324" y="30"/>
              </a:cxn>
              <a:cxn ang="0">
                <a:pos x="324" y="12"/>
              </a:cxn>
              <a:cxn ang="0">
                <a:pos x="330" y="6"/>
              </a:cxn>
              <a:cxn ang="0">
                <a:pos x="330" y="0"/>
              </a:cxn>
              <a:cxn ang="0">
                <a:pos x="318" y="6"/>
              </a:cxn>
              <a:cxn ang="0">
                <a:pos x="288" y="12"/>
              </a:cxn>
              <a:cxn ang="0">
                <a:pos x="222" y="12"/>
              </a:cxn>
              <a:cxn ang="0">
                <a:pos x="162" y="30"/>
              </a:cxn>
              <a:cxn ang="0">
                <a:pos x="132" y="48"/>
              </a:cxn>
              <a:cxn ang="0">
                <a:pos x="138" y="78"/>
              </a:cxn>
              <a:cxn ang="0">
                <a:pos x="144" y="108"/>
              </a:cxn>
              <a:cxn ang="0">
                <a:pos x="132" y="114"/>
              </a:cxn>
              <a:cxn ang="0">
                <a:pos x="108" y="120"/>
              </a:cxn>
              <a:cxn ang="0">
                <a:pos x="102" y="132"/>
              </a:cxn>
              <a:cxn ang="0">
                <a:pos x="96" y="144"/>
              </a:cxn>
              <a:cxn ang="0">
                <a:pos x="60" y="156"/>
              </a:cxn>
              <a:cxn ang="0">
                <a:pos x="30" y="174"/>
              </a:cxn>
              <a:cxn ang="0">
                <a:pos x="6" y="192"/>
              </a:cxn>
              <a:cxn ang="0">
                <a:pos x="0" y="210"/>
              </a:cxn>
              <a:cxn ang="0">
                <a:pos x="6" y="210"/>
              </a:cxn>
              <a:cxn ang="0">
                <a:pos x="6" y="228"/>
              </a:cxn>
              <a:cxn ang="0">
                <a:pos x="60" y="270"/>
              </a:cxn>
            </a:cxnLst>
            <a:rect l="0" t="0" r="r" b="b"/>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chemeClr val="tx2">
              <a:lumMod val="20000"/>
              <a:lumOff val="80000"/>
            </a:schemeClr>
          </a:solidFill>
          <a:ln w="9525">
            <a:solidFill>
              <a:srgbClr val="FFFF00"/>
            </a:solidFill>
            <a:round/>
            <a:headEnd/>
            <a:tailEnd/>
          </a:ln>
        </p:spPr>
        <p:txBody>
          <a:bodyPr/>
          <a:lstStyle/>
          <a:p>
            <a:pPr fontAlgn="auto">
              <a:spcBef>
                <a:spcPts val="0"/>
              </a:spcBef>
              <a:spcAft>
                <a:spcPts val="0"/>
              </a:spcAft>
              <a:defRPr/>
            </a:pPr>
            <a:endParaRPr lang="en-US">
              <a:latin typeface="+mn-lt"/>
              <a:cs typeface="+mn-cs"/>
            </a:endParaRPr>
          </a:p>
        </p:txBody>
      </p:sp>
    </p:spTree>
    <p:extLst>
      <p:ext uri="{BB962C8B-B14F-4D97-AF65-F5344CB8AC3E}">
        <p14:creationId xmlns:p14="http://schemas.microsoft.com/office/powerpoint/2010/main" val="20845493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0.06458 -3.70953E-6 C -0.06336 -0.01526 -0.06336 -0.0296 -0.05781 -0.04347 C -0.05833 -0.0666 -0.05468 -0.11817 -0.06458 -0.14847 C -0.0677 -0.1716 -0.071 -0.1931 -0.07465 -0.21577 C -0.07586 -0.22317 -0.07691 -0.23473 -0.08159 -0.24098 C -0.0967 -0.26179 -0.08628 -0.2426 -0.10173 -0.2611 C -0.10399 -0.26364 -0.10486 -0.26711 -0.10677 -0.27012 C -0.10833 -0.2722 -0.11007 -0.27359 -0.1118 -0.27544 C -0.11701 -0.28723 -0.1368 -0.30874 -0.14705 -0.31521 C -0.15764 -0.3314 -0.17326 -0.3543 -0.18923 -0.36424 C -0.1927 -0.36632 -0.19739 -0.36609 -0.20104 -0.36794 C -0.21493 -0.37534 -0.22274 -0.37581 -0.23993 -0.37696 C -0.25295 -0.37766 -0.26562 -0.37812 -0.27847 -0.37881 C -0.30052 -0.37766 -0.32239 -0.37673 -0.34427 -0.37511 C -0.3658 -0.37326 -0.39618 -0.34297 -0.40989 -0.32816 C -0.41458 -0.32308 -0.41718 -0.31683 -0.4217 -0.31174 C -0.42378 -0.30573 -0.42708 -0.30273 -0.4302 -0.29717 C -0.43472 -0.28839 -0.43784 -0.2789 -0.44201 -0.27012 C -0.44357 -0.26017 -0.44687 -0.25254 -0.44878 -0.24283 C -0.44809 -0.22294 -0.45 -0.20282 -0.44705 -0.18293 C -0.44635 -0.17923 -0.44132 -0.17853 -0.43871 -0.17599 C -0.43211 -0.16975 -0.42534 -0.16443 -0.41666 -0.16119 C -0.40468 -0.15148 -0.39548 -0.15356 -0.37968 -0.1524 C -0.37205 -0.15009 -0.36562 -0.14801 -0.35781 -0.14685 C -0.34878 -0.14176 -0.3375 -0.13783 -0.32743 -0.13598 C -0.16267 -0.13783 -0.23107 -0.12766 -0.17083 -0.14153 C -0.16284 -0.14546 -0.15607 -0.15055 -0.14895 -0.15587 C -0.13975 -0.16211 -0.1283 -0.16535 -0.12014 -0.17391 C -0.11198 -0.1827 -0.10486 -0.19241 -0.09496 -0.19935 C -0.08871 -0.20929 -0.08541 -0.22132 -0.07986 -0.23196 C -0.0783 -0.2382 -0.07673 -0.24398 -0.07465 -0.25 C -0.07205 -0.27266 -0.06875 -0.29926 -0.08159 -0.31891 C -0.08316 -0.32909 -0.08524 -0.33325 -0.08819 -0.3425 C -0.09236 -0.35615 -0.09357 -0.36447 -0.10347 -0.37511 C -0.10711 -0.38806 -0.10173 -0.3728 -0.11007 -0.38413 C -0.11111 -0.38552 -0.11093 -0.38806 -0.1118 -0.38968 C -0.11267 -0.39153 -0.11371 -0.39338 -0.1151 -0.395 C -0.1243 -0.4061 -0.13125 -0.40772 -0.14392 -0.41327 C -0.1927 -0.41258 -0.24166 -0.4142 -0.29045 -0.41142 C -0.29652 -0.41119 -0.30156 -0.40587 -0.30729 -0.40402 C -0.32465 -0.39847 -0.33958 -0.38991 -0.35625 -0.38228 C -0.36302 -0.38298 -0.36979 -0.38228 -0.37639 -0.38413 C -0.38246 -0.38575 -0.38194 -0.39038 -0.38645 -0.39315 C -0.38906 -0.39477 -0.39201 -0.39569 -0.39479 -0.39685 C -0.40139 -0.40356 -0.40798 -0.40703 -0.41336 -0.41489 C -0.41562 -0.42252 -0.4217 -0.42553 -0.425 -0.43293 " pathEditMode="relative" rAng="0" ptsTypes="fffffffffffffffffffffffffffffffffffffffffffffA">
                                      <p:cBhvr>
                                        <p:cTn id="6" dur="2000" fill="hold"/>
                                        <p:tgtEl>
                                          <p:spTgt spid="7"/>
                                        </p:tgtEl>
                                        <p:attrNameLst>
                                          <p:attrName>ppt_x</p:attrName>
                                          <p:attrName>ppt_y</p:attrName>
                                        </p:attrNameLst>
                                      </p:cBhvr>
                                      <p:rCtr x="-18800" y="-21600"/>
                                    </p:animMotion>
                                  </p:childTnLst>
                                </p:cTn>
                              </p:par>
                              <p:par>
                                <p:cTn id="7" presetID="9" presetClass="emph" presetSubtype="0" nodeType="withEffect">
                                  <p:stCondLst>
                                    <p:cond delay="0"/>
                                  </p:stCondLst>
                                  <p:childTnLst>
                                    <p:set>
                                      <p:cBhvr rctx="PPT">
                                        <p:cTn id="8" dur="indefinite"/>
                                        <p:tgtEl>
                                          <p:spTgt spid="9"/>
                                        </p:tgtEl>
                                        <p:attrNameLst>
                                          <p:attrName>style.opacity</p:attrName>
                                        </p:attrNameLst>
                                      </p:cBhvr>
                                      <p:to>
                                        <p:strVal val="0"/>
                                      </p:to>
                                    </p:set>
                                    <p:animEffect filter="image" prLst="opacity: 0">
                                      <p:cBhvr rctx="IE">
                                        <p:cTn id="9" dur="indefinite"/>
                                        <p:tgtEl>
                                          <p:spTgt spid="9"/>
                                        </p:tgtEl>
                                      </p:cBhvr>
                                    </p:animEffect>
                                  </p:childTnLst>
                                </p:cTn>
                              </p:par>
                              <p:par>
                                <p:cTn id="10" presetID="0" presetClass="path" presetSubtype="0" accel="50000" decel="50000" fill="hold" nodeType="withEffect">
                                  <p:stCondLst>
                                    <p:cond delay="0"/>
                                  </p:stCondLst>
                                  <p:childTnLst>
                                    <p:animMotion origin="layout" path="M 0.0625 -4.26457E-6 C 0.06667 -0.01364 0.06285 -0.00832 0.08681 -0.02197 C 0.12934 -0.04625 0.16025 -0.05457 0.21459 -0.05666 C 0.28125 -0.05943 0.34792 -0.06151 0.41493 -0.06406 C 0.45521 -0.06984 0.48976 -0.074 0.52743 -0.08395 C 0.53316 -0.08556 0.5382 -0.08857 0.54445 -0.0895 C 0.55712 -0.09158 0.58334 -0.0932 0.58334 -0.09297 C 0.61632 -0.09181 0.64618 -0.08926 0.679 -0.09135 C 0.68143 -0.09204 0.68403 -0.09297 0.68646 -0.0932 C 0.69931 -0.09482 0.71285 -0.09412 0.72552 -0.0969 C 0.72795 -0.09736 0.72639 -0.10083 0.72795 -0.10222 C 0.73039 -0.10453 0.7342 -0.10615 0.73768 -0.10777 C 0.75556 -0.11632 0.77118 -0.12025 0.79167 -0.12419 C 0.79375 -0.13089 0.78976 -0.13968 0.79653 -0.14431 C 0.80157 -0.14754 0.80955 -0.14546 0.81615 -0.14616 C 0.81962 -0.15333 0.81858 -0.14963 0.81858 -0.15703 " pathEditMode="relative" rAng="0" ptsTypes="fffffffffffffffA">
                                      <p:cBhvr>
                                        <p:cTn id="11" dur="2000" fill="hold"/>
                                        <p:tgtEl>
                                          <p:spTgt spid="9"/>
                                        </p:tgtEl>
                                        <p:attrNameLst>
                                          <p:attrName>ppt_x</p:attrName>
                                          <p:attrName>ppt_y</p:attrName>
                                        </p:attrNameLst>
                                      </p:cBhvr>
                                      <p:rCtr x="37900" y="-7900"/>
                                    </p:animMotion>
                                  </p:childTnLst>
                                </p:cTn>
                              </p:par>
                              <p:par>
                                <p:cTn id="12" presetID="9" presetClass="emph" presetSubtype="0" nodeType="withEffect">
                                  <p:stCondLst>
                                    <p:cond delay="0"/>
                                  </p:stCondLst>
                                  <p:childTnLst>
                                    <p:set>
                                      <p:cBhvr rctx="PPT">
                                        <p:cTn id="13" dur="indefinite"/>
                                        <p:tgtEl>
                                          <p:spTgt spid="215"/>
                                        </p:tgtEl>
                                        <p:attrNameLst>
                                          <p:attrName>style.opacity</p:attrName>
                                        </p:attrNameLst>
                                      </p:cBhvr>
                                      <p:to>
                                        <p:strVal val="0"/>
                                      </p:to>
                                    </p:set>
                                    <p:animEffect filter="image" prLst="opacity: 0">
                                      <p:cBhvr rctx="IE">
                                        <p:cTn id="14" dur="indefinite"/>
                                        <p:tgtEl>
                                          <p:spTgt spid="215"/>
                                        </p:tgtEl>
                                      </p:cBhvr>
                                    </p:animEffect>
                                  </p:childTnLst>
                                </p:cTn>
                              </p:par>
                              <p:par>
                                <p:cTn id="15" presetID="0" presetClass="path" presetSubtype="0" accel="50000" decel="50000" fill="hold" nodeType="withEffect">
                                  <p:stCondLst>
                                    <p:cond delay="0"/>
                                  </p:stCondLst>
                                  <p:childTnLst>
                                    <p:animMotion origin="layout" path="M 0.0625 -4.26457E-6 C 0.06666 -0.01364 0.06284 -0.00832 0.0868 -0.02197 C 0.12934 -0.04625 0.16024 -0.05457 0.21458 -0.05666 C 0.28125 -0.05943 0.34791 -0.06151 0.41493 -0.06406 C 0.4552 -0.06984 0.48975 -0.074 0.52743 -0.08395 C 0.53316 -0.08556 0.53819 -0.08857 0.54444 -0.0895 C 0.55711 -0.09158 0.58333 -0.0932 0.58333 -0.09297 C 0.61632 -0.09181 0.64618 -0.08926 0.67899 -0.09135 C 0.68142 -0.09204 0.68402 -0.09297 0.68646 -0.0932 C 0.6993 -0.09482 0.71284 -0.09412 0.72552 -0.0969 C 0.72795 -0.09736 0.72639 -0.10083 0.72795 -0.10222 C 0.73038 -0.10453 0.7342 -0.10615 0.73767 -0.10777 C 0.75555 -0.11632 0.77118 -0.12025 0.79166 -0.12419 C 0.79375 -0.13089 0.78975 -0.13968 0.79652 -0.14431 C 0.80156 -0.14754 0.80955 -0.14546 0.81614 -0.14616 C 0.81961 -0.15333 0.81857 -0.14963 0.81857 -0.15703 " pathEditMode="relative" rAng="0" ptsTypes="fffffffffffffffA">
                                      <p:cBhvr>
                                        <p:cTn id="16" dur="2000" fill="hold"/>
                                        <p:tgtEl>
                                          <p:spTgt spid="215"/>
                                        </p:tgtEl>
                                        <p:attrNameLst>
                                          <p:attrName>ppt_x</p:attrName>
                                          <p:attrName>ppt_y</p:attrName>
                                        </p:attrNameLst>
                                      </p:cBhvr>
                                      <p:rCtr x="37900" y="-7900"/>
                                    </p:animMotion>
                                  </p:childTnLst>
                                </p:cTn>
                              </p:par>
                              <p:par>
                                <p:cTn id="17" presetID="9" presetClass="emph" presetSubtype="0" nodeType="withEffect">
                                  <p:stCondLst>
                                    <p:cond delay="0"/>
                                  </p:stCondLst>
                                  <p:childTnLst>
                                    <p:set>
                                      <p:cBhvr rctx="PPT">
                                        <p:cTn id="18" dur="indefinite"/>
                                        <p:tgtEl>
                                          <p:spTgt spid="216"/>
                                        </p:tgtEl>
                                        <p:attrNameLst>
                                          <p:attrName>style.opacity</p:attrName>
                                        </p:attrNameLst>
                                      </p:cBhvr>
                                      <p:to>
                                        <p:strVal val="0"/>
                                      </p:to>
                                    </p:set>
                                    <p:animEffect filter="image" prLst="opacity: 0">
                                      <p:cBhvr rctx="IE">
                                        <p:cTn id="19" dur="indefinite"/>
                                        <p:tgtEl>
                                          <p:spTgt spid="216"/>
                                        </p:tgtEl>
                                      </p:cBhvr>
                                    </p:animEffect>
                                  </p:childTnLst>
                                </p:cTn>
                              </p:par>
                              <p:par>
                                <p:cTn id="20" presetID="0" presetClass="path" presetSubtype="0" accel="50000" decel="50000" fill="hold" nodeType="withEffect">
                                  <p:stCondLst>
                                    <p:cond delay="0"/>
                                  </p:stCondLst>
                                  <p:childTnLst>
                                    <p:animMotion origin="layout" path="M 0.0625 -4.26457E-6 C 0.06667 -0.01364 0.06285 -0.00832 0.08681 -0.02197 C 0.12934 -0.04625 0.16025 -0.05457 0.21459 -0.05666 C 0.28125 -0.05943 0.34792 -0.06151 0.41493 -0.06406 C 0.45521 -0.06984 0.48976 -0.074 0.52743 -0.08395 C 0.53316 -0.08556 0.5382 -0.08857 0.54445 -0.0895 C 0.55712 -0.09158 0.58334 -0.0932 0.58334 -0.09297 C 0.61632 -0.09181 0.64618 -0.08926 0.679 -0.09135 C 0.68143 -0.09204 0.68403 -0.09297 0.68646 -0.0932 C 0.69931 -0.09482 0.71285 -0.09412 0.72552 -0.0969 C 0.72795 -0.09736 0.72639 -0.10083 0.72795 -0.10222 C 0.73039 -0.10453 0.7342 -0.10615 0.73768 -0.10777 C 0.75556 -0.11632 0.77118 -0.12025 0.79167 -0.12419 C 0.79375 -0.13089 0.78976 -0.13968 0.79653 -0.14431 C 0.80157 -0.14754 0.80955 -0.14546 0.81615 -0.14616 C 0.81962 -0.15333 0.81858 -0.14963 0.81858 -0.15703 " pathEditMode="relative" rAng="0" ptsTypes="fffffffffffffffA">
                                      <p:cBhvr>
                                        <p:cTn id="21" dur="2000" fill="hold"/>
                                        <p:tgtEl>
                                          <p:spTgt spid="216"/>
                                        </p:tgtEl>
                                        <p:attrNameLst>
                                          <p:attrName>ppt_x</p:attrName>
                                          <p:attrName>ppt_y</p:attrName>
                                        </p:attrNameLst>
                                      </p:cBhvr>
                                      <p:rCtr x="37900" y="-7900"/>
                                    </p:animMotion>
                                  </p:childTnLst>
                                </p:cTn>
                              </p:par>
                              <p:par>
                                <p:cTn id="22" presetID="9" presetClass="emph" presetSubtype="0" nodeType="withEffect">
                                  <p:stCondLst>
                                    <p:cond delay="0"/>
                                  </p:stCondLst>
                                  <p:childTnLst>
                                    <p:set>
                                      <p:cBhvr rctx="PPT">
                                        <p:cTn id="23" dur="indefinite"/>
                                        <p:tgtEl>
                                          <p:spTgt spid="217"/>
                                        </p:tgtEl>
                                        <p:attrNameLst>
                                          <p:attrName>style.opacity</p:attrName>
                                        </p:attrNameLst>
                                      </p:cBhvr>
                                      <p:to>
                                        <p:strVal val="0"/>
                                      </p:to>
                                    </p:set>
                                    <p:animEffect filter="image" prLst="opacity: 0">
                                      <p:cBhvr rctx="IE">
                                        <p:cTn id="24" dur="indefinite"/>
                                        <p:tgtEl>
                                          <p:spTgt spid="217"/>
                                        </p:tgtEl>
                                      </p:cBhvr>
                                    </p:animEffect>
                                  </p:childTnLst>
                                </p:cTn>
                              </p:par>
                              <p:par>
                                <p:cTn id="25" presetID="0" presetClass="path" presetSubtype="0" accel="50000" decel="50000" fill="hold" nodeType="withEffect">
                                  <p:stCondLst>
                                    <p:cond delay="0"/>
                                  </p:stCondLst>
                                  <p:childTnLst>
                                    <p:animMotion origin="layout" path="M 0.0625 -4.26457E-6 C 0.06667 -0.01364 0.06285 -0.00832 0.08681 -0.02197 C 0.12934 -0.04625 0.16024 -0.05457 0.21458 -0.05666 C 0.28125 -0.05943 0.34792 -0.06151 0.41493 -0.06406 C 0.45521 -0.06984 0.48976 -0.074 0.52743 -0.08395 C 0.53316 -0.08556 0.53819 -0.08857 0.54444 -0.0895 C 0.55712 -0.09158 0.58333 -0.0932 0.58333 -0.09297 C 0.61632 -0.09181 0.64618 -0.08926 0.67899 -0.09135 C 0.68142 -0.09204 0.68403 -0.09297 0.68646 -0.0932 C 0.69931 -0.09482 0.71285 -0.09412 0.72552 -0.0969 C 0.72795 -0.09736 0.72639 -0.10083 0.72795 -0.10222 C 0.73038 -0.10453 0.7342 -0.10615 0.73767 -0.10777 C 0.75556 -0.11632 0.77118 -0.12025 0.79167 -0.12419 C 0.79375 -0.13089 0.78976 -0.13968 0.79653 -0.14431 C 0.80156 -0.14754 0.80955 -0.14546 0.81615 -0.14616 C 0.81962 -0.15333 0.81858 -0.14963 0.81858 -0.15703 " pathEditMode="relative" rAng="0" ptsTypes="fffffffffffffffA">
                                      <p:cBhvr>
                                        <p:cTn id="26" dur="2000" fill="hold"/>
                                        <p:tgtEl>
                                          <p:spTgt spid="217"/>
                                        </p:tgtEl>
                                        <p:attrNameLst>
                                          <p:attrName>ppt_x</p:attrName>
                                          <p:attrName>ppt_y</p:attrName>
                                        </p:attrNameLst>
                                      </p:cBhvr>
                                      <p:rCtr x="37800" y="-7900"/>
                                    </p:animMotion>
                                  </p:childTnLst>
                                </p:cTn>
                              </p:par>
                              <p:par>
                                <p:cTn id="27" presetID="9" presetClass="emph" presetSubtype="0" nodeType="withEffect">
                                  <p:stCondLst>
                                    <p:cond delay="0"/>
                                  </p:stCondLst>
                                  <p:childTnLst>
                                    <p:set>
                                      <p:cBhvr rctx="PPT">
                                        <p:cTn id="28" dur="indefinite"/>
                                        <p:tgtEl>
                                          <p:spTgt spid="222"/>
                                        </p:tgtEl>
                                        <p:attrNameLst>
                                          <p:attrName>style.opacity</p:attrName>
                                        </p:attrNameLst>
                                      </p:cBhvr>
                                      <p:to>
                                        <p:strVal val="0"/>
                                      </p:to>
                                    </p:set>
                                    <p:animEffect filter="image" prLst="opacity: 0">
                                      <p:cBhvr rctx="IE">
                                        <p:cTn id="29" dur="indefinite"/>
                                        <p:tgtEl>
                                          <p:spTgt spid="222"/>
                                        </p:tgtEl>
                                      </p:cBhvr>
                                    </p:animEffect>
                                  </p:childTnLst>
                                </p:cTn>
                              </p:par>
                              <p:par>
                                <p:cTn id="30" presetID="0" presetClass="path" presetSubtype="0" accel="50000" decel="50000" fill="hold" nodeType="withEffect">
                                  <p:stCondLst>
                                    <p:cond delay="0"/>
                                  </p:stCondLst>
                                  <p:childTnLst>
                                    <p:animMotion origin="layout" path="M 0.0625 -4.26457E-6 C 0.06666 -0.01364 0.06284 -0.00832 0.0868 -0.02197 C 0.12934 -0.04625 0.16024 -0.05457 0.21458 -0.05666 C 0.28125 -0.05943 0.34791 -0.06151 0.41493 -0.06406 C 0.45521 -0.06984 0.48975 -0.074 0.52743 -0.08395 C 0.53316 -0.08556 0.53819 -0.08857 0.54444 -0.0895 C 0.55711 -0.09158 0.58333 -0.0932 0.58333 -0.09297 C 0.61632 -0.09181 0.64618 -0.08926 0.67899 -0.09135 C 0.68142 -0.09204 0.68402 -0.09297 0.68646 -0.0932 C 0.6993 -0.09482 0.71284 -0.09412 0.72552 -0.0969 C 0.72795 -0.09736 0.72639 -0.10083 0.72795 -0.10222 C 0.73038 -0.10453 0.7342 -0.10615 0.73767 -0.10777 C 0.75555 -0.11632 0.77118 -0.12025 0.79166 -0.12419 C 0.79375 -0.13089 0.78975 -0.13968 0.79652 -0.14431 C 0.80156 -0.14754 0.80955 -0.14546 0.81614 -0.14616 C 0.81961 -0.15333 0.81857 -0.14963 0.81857 -0.15703 " pathEditMode="relative" rAng="0" ptsTypes="fffffffffffffffA">
                                      <p:cBhvr>
                                        <p:cTn id="31" dur="2000" fill="hold"/>
                                        <p:tgtEl>
                                          <p:spTgt spid="222"/>
                                        </p:tgtEl>
                                        <p:attrNameLst>
                                          <p:attrName>ppt_x</p:attrName>
                                          <p:attrName>ppt_y</p:attrName>
                                        </p:attrNameLst>
                                      </p:cBhvr>
                                      <p:rCtr x="37800" y="-7900"/>
                                    </p:animMotion>
                                  </p:childTnLst>
                                </p:cTn>
                              </p:par>
                              <p:par>
                                <p:cTn id="32" presetID="9" presetClass="emph" presetSubtype="0" nodeType="withEffect">
                                  <p:stCondLst>
                                    <p:cond delay="0"/>
                                  </p:stCondLst>
                                  <p:childTnLst>
                                    <p:set>
                                      <p:cBhvr rctx="PPT">
                                        <p:cTn id="33" dur="indefinite"/>
                                        <p:tgtEl>
                                          <p:spTgt spid="223"/>
                                        </p:tgtEl>
                                        <p:attrNameLst>
                                          <p:attrName>style.opacity</p:attrName>
                                        </p:attrNameLst>
                                      </p:cBhvr>
                                      <p:to>
                                        <p:strVal val="0"/>
                                      </p:to>
                                    </p:set>
                                    <p:animEffect filter="image" prLst="opacity: 0">
                                      <p:cBhvr rctx="IE">
                                        <p:cTn id="34" dur="indefinite"/>
                                        <p:tgtEl>
                                          <p:spTgt spid="223"/>
                                        </p:tgtEl>
                                      </p:cBhvr>
                                    </p:animEffect>
                                  </p:childTnLst>
                                </p:cTn>
                              </p:par>
                              <p:par>
                                <p:cTn id="35" presetID="0" presetClass="path" presetSubtype="0" accel="50000" decel="50000" fill="hold" nodeType="withEffect">
                                  <p:stCondLst>
                                    <p:cond delay="0"/>
                                  </p:stCondLst>
                                  <p:childTnLst>
                                    <p:animMotion origin="layout" path="M 0.0625 -4.26457E-6 C 0.06667 -0.01364 0.06285 -0.00832 0.08681 -0.02197 C 0.12934 -0.04625 0.16025 -0.05457 0.21459 -0.05666 C 0.28125 -0.05943 0.34792 -0.06151 0.41493 -0.06406 C 0.45521 -0.06984 0.48976 -0.074 0.52743 -0.08395 C 0.53316 -0.08556 0.5382 -0.08857 0.54445 -0.0895 C 0.55712 -0.09158 0.58334 -0.0932 0.58334 -0.09297 C 0.61632 -0.09181 0.64618 -0.08926 0.679 -0.09135 C 0.68143 -0.09204 0.68403 -0.09297 0.68646 -0.0932 C 0.69931 -0.09482 0.71285 -0.09412 0.72552 -0.0969 C 0.72795 -0.09736 0.72639 -0.10083 0.72795 -0.10222 C 0.73039 -0.10453 0.7342 -0.10615 0.73768 -0.10777 C 0.75556 -0.11632 0.77118 -0.12025 0.79167 -0.12419 C 0.79375 -0.13089 0.78976 -0.13968 0.79653 -0.14431 C 0.80157 -0.14754 0.80955 -0.14546 0.81615 -0.14616 C 0.81962 -0.15333 0.81858 -0.14963 0.81858 -0.15703 " pathEditMode="relative" rAng="0" ptsTypes="fffffffffffffffA">
                                      <p:cBhvr>
                                        <p:cTn id="36" dur="2000" fill="hold"/>
                                        <p:tgtEl>
                                          <p:spTgt spid="223"/>
                                        </p:tgtEl>
                                        <p:attrNameLst>
                                          <p:attrName>ppt_x</p:attrName>
                                          <p:attrName>ppt_y</p:attrName>
                                        </p:attrNameLst>
                                      </p:cBhvr>
                                      <p:rCtr x="37800" y="-7900"/>
                                    </p:animMotion>
                                  </p:childTnLst>
                                </p:cTn>
                              </p:par>
                              <p:par>
                                <p:cTn id="37" presetID="9" presetClass="emph" presetSubtype="0" nodeType="withEffect">
                                  <p:stCondLst>
                                    <p:cond delay="0"/>
                                  </p:stCondLst>
                                  <p:childTnLst>
                                    <p:set>
                                      <p:cBhvr rctx="PPT">
                                        <p:cTn id="38" dur="indefinite"/>
                                        <p:tgtEl>
                                          <p:spTgt spid="224"/>
                                        </p:tgtEl>
                                        <p:attrNameLst>
                                          <p:attrName>style.opacity</p:attrName>
                                        </p:attrNameLst>
                                      </p:cBhvr>
                                      <p:to>
                                        <p:strVal val="0"/>
                                      </p:to>
                                    </p:set>
                                    <p:animEffect filter="image" prLst="opacity: 0">
                                      <p:cBhvr rctx="IE">
                                        <p:cTn id="39" dur="indefinite"/>
                                        <p:tgtEl>
                                          <p:spTgt spid="224"/>
                                        </p:tgtEl>
                                      </p:cBhvr>
                                    </p:animEffect>
                                  </p:childTnLst>
                                </p:cTn>
                              </p:par>
                              <p:par>
                                <p:cTn id="40" presetID="0" presetClass="path" presetSubtype="0" accel="50000" decel="50000" fill="hold" nodeType="withEffect">
                                  <p:stCondLst>
                                    <p:cond delay="0"/>
                                  </p:stCondLst>
                                  <p:childTnLst>
                                    <p:animMotion origin="layout" path="M 0.0625 -4.26457E-6 C 0.06667 -0.01364 0.06285 -0.00832 0.08681 -0.02197 C 0.12934 -0.04625 0.16024 -0.05457 0.21458 -0.05666 C 0.28125 -0.05943 0.34792 -0.06151 0.41493 -0.06406 C 0.45521 -0.06984 0.48976 -0.074 0.52743 -0.08395 C 0.53316 -0.08556 0.53819 -0.08857 0.54444 -0.0895 C 0.55712 -0.09158 0.58333 -0.0932 0.58333 -0.09297 C 0.61632 -0.09181 0.64618 -0.08926 0.67899 -0.09135 C 0.68142 -0.09204 0.68403 -0.09297 0.68646 -0.0932 C 0.69931 -0.09482 0.71285 -0.09412 0.72552 -0.0969 C 0.72795 -0.09736 0.72639 -0.10083 0.72795 -0.10222 C 0.73038 -0.10453 0.7342 -0.10615 0.73767 -0.10777 C 0.75556 -0.11632 0.77118 -0.12025 0.79167 -0.12419 C 0.79375 -0.13089 0.78976 -0.13968 0.79653 -0.14431 C 0.80156 -0.14754 0.80955 -0.14546 0.81615 -0.14616 C 0.81962 -0.15333 0.81858 -0.14963 0.81858 -0.15703 " pathEditMode="relative" rAng="0" ptsTypes="fffffffffffffffA">
                                      <p:cBhvr>
                                        <p:cTn id="41" dur="2000" fill="hold"/>
                                        <p:tgtEl>
                                          <p:spTgt spid="224"/>
                                        </p:tgtEl>
                                        <p:attrNameLst>
                                          <p:attrName>ppt_x</p:attrName>
                                          <p:attrName>ppt_y</p:attrName>
                                        </p:attrNameLst>
                                      </p:cBhvr>
                                      <p:rCtr x="37800" y="-7900"/>
                                    </p:animMotion>
                                  </p:childTnLst>
                                </p:cTn>
                              </p:par>
                              <p:par>
                                <p:cTn id="42" presetID="9" presetClass="emph" presetSubtype="0" nodeType="withEffect">
                                  <p:stCondLst>
                                    <p:cond delay="0"/>
                                  </p:stCondLst>
                                  <p:childTnLst>
                                    <p:set>
                                      <p:cBhvr rctx="PPT">
                                        <p:cTn id="43" dur="indefinite"/>
                                        <p:tgtEl>
                                          <p:spTgt spid="225"/>
                                        </p:tgtEl>
                                        <p:attrNameLst>
                                          <p:attrName>style.opacity</p:attrName>
                                        </p:attrNameLst>
                                      </p:cBhvr>
                                      <p:to>
                                        <p:strVal val="0"/>
                                      </p:to>
                                    </p:set>
                                    <p:animEffect filter="image" prLst="opacity: 0">
                                      <p:cBhvr rctx="IE">
                                        <p:cTn id="44" dur="indefinite"/>
                                        <p:tgtEl>
                                          <p:spTgt spid="225"/>
                                        </p:tgtEl>
                                      </p:cBhvr>
                                    </p:animEffect>
                                  </p:childTnLst>
                                </p:cTn>
                              </p:par>
                              <p:par>
                                <p:cTn id="45" presetID="0" presetClass="path" presetSubtype="0" accel="50000" decel="50000" fill="hold" nodeType="withEffect">
                                  <p:stCondLst>
                                    <p:cond delay="0"/>
                                  </p:stCondLst>
                                  <p:childTnLst>
                                    <p:animMotion origin="layout" path="M 0.0625 -4.26457E-6 C 0.06666 -0.01364 0.06284 -0.00832 0.0868 -0.02197 C 0.12934 -0.04625 0.16024 -0.05457 0.21458 -0.05666 C 0.28125 -0.05943 0.34791 -0.06151 0.41493 -0.06406 C 0.45521 -0.06984 0.48975 -0.074 0.52743 -0.08395 C 0.53316 -0.08556 0.53819 -0.08857 0.54444 -0.0895 C 0.55711 -0.09158 0.58333 -0.0932 0.58333 -0.09297 C 0.61632 -0.09181 0.64618 -0.08926 0.67899 -0.09135 C 0.68142 -0.09204 0.68402 -0.09297 0.68646 -0.0932 C 0.6993 -0.09482 0.71284 -0.09412 0.72552 -0.0969 C 0.72795 -0.09736 0.72639 -0.10083 0.72795 -0.10222 C 0.73038 -0.10453 0.7342 -0.10615 0.73767 -0.10777 C 0.75555 -0.11632 0.77118 -0.12025 0.79166 -0.12419 C 0.79375 -0.13089 0.78975 -0.13968 0.79652 -0.14431 C 0.80156 -0.14754 0.80955 -0.14546 0.81614 -0.14616 C 0.81961 -0.15333 0.81857 -0.14963 0.81857 -0.15703 " pathEditMode="relative" rAng="0" ptsTypes="fffffffffffffffA">
                                      <p:cBhvr>
                                        <p:cTn id="46" dur="2000" fill="hold"/>
                                        <p:tgtEl>
                                          <p:spTgt spid="225"/>
                                        </p:tgtEl>
                                        <p:attrNameLst>
                                          <p:attrName>ppt_x</p:attrName>
                                          <p:attrName>ppt_y</p:attrName>
                                        </p:attrNameLst>
                                      </p:cBhvr>
                                      <p:rCtr x="37800" y="-7900"/>
                                    </p:animMotion>
                                  </p:childTnLst>
                                </p:cTn>
                              </p:par>
                              <p:par>
                                <p:cTn id="47" presetID="9" presetClass="emph" presetSubtype="0" nodeType="withEffect">
                                  <p:stCondLst>
                                    <p:cond delay="0"/>
                                  </p:stCondLst>
                                  <p:childTnLst>
                                    <p:set>
                                      <p:cBhvr rctx="PPT">
                                        <p:cTn id="48" dur="indefinite"/>
                                        <p:tgtEl>
                                          <p:spTgt spid="226"/>
                                        </p:tgtEl>
                                        <p:attrNameLst>
                                          <p:attrName>style.opacity</p:attrName>
                                        </p:attrNameLst>
                                      </p:cBhvr>
                                      <p:to>
                                        <p:strVal val="0"/>
                                      </p:to>
                                    </p:set>
                                    <p:animEffect filter="image" prLst="opacity: 0">
                                      <p:cBhvr rctx="IE">
                                        <p:cTn id="49" dur="indefinite"/>
                                        <p:tgtEl>
                                          <p:spTgt spid="226"/>
                                        </p:tgtEl>
                                      </p:cBhvr>
                                    </p:animEffect>
                                  </p:childTnLst>
                                </p:cTn>
                              </p:par>
                              <p:par>
                                <p:cTn id="50" presetID="0" presetClass="path" presetSubtype="0" accel="50000" decel="50000" fill="hold" nodeType="withEffect">
                                  <p:stCondLst>
                                    <p:cond delay="0"/>
                                  </p:stCondLst>
                                  <p:childTnLst>
                                    <p:animMotion origin="layout" path="M 0.0625 -4.26457E-6 C 0.06666 -0.01364 0.06284 -0.00832 0.0868 -0.02197 C 0.12934 -0.04625 0.16024 -0.05457 0.21458 -0.05666 C 0.28125 -0.05943 0.34791 -0.06151 0.41493 -0.06406 C 0.45521 -0.06984 0.48975 -0.074 0.52743 -0.08395 C 0.53316 -0.08556 0.53819 -0.08857 0.54444 -0.0895 C 0.55711 -0.09158 0.58333 -0.0932 0.58333 -0.09297 C 0.61632 -0.09181 0.64618 -0.08926 0.67899 -0.09135 C 0.68142 -0.09204 0.68402 -0.09297 0.68646 -0.0932 C 0.6993 -0.09482 0.71284 -0.09412 0.72552 -0.0969 C 0.72795 -0.09736 0.72639 -0.10083 0.72795 -0.10222 C 0.73038 -0.10453 0.7342 -0.10615 0.73767 -0.10777 C 0.75555 -0.11632 0.77118 -0.12025 0.79166 -0.12419 C 0.79375 -0.13089 0.78975 -0.13968 0.79652 -0.14431 C 0.80156 -0.14754 0.80955 -0.14546 0.81614 -0.14616 C 0.81961 -0.15333 0.81857 -0.14963 0.81857 -0.15703 " pathEditMode="relative" rAng="0" ptsTypes="fffffffffffffffA">
                                      <p:cBhvr>
                                        <p:cTn id="51" dur="2000" fill="hold"/>
                                        <p:tgtEl>
                                          <p:spTgt spid="226"/>
                                        </p:tgtEl>
                                        <p:attrNameLst>
                                          <p:attrName>ppt_x</p:attrName>
                                          <p:attrName>ppt_y</p:attrName>
                                        </p:attrNameLst>
                                      </p:cBhvr>
                                      <p:rCtr x="37800" y="-7900"/>
                                    </p:animMotion>
                                  </p:childTnLst>
                                </p:cTn>
                              </p:par>
                              <p:par>
                                <p:cTn id="52" presetID="9" presetClass="emph" presetSubtype="0" nodeType="withEffect">
                                  <p:stCondLst>
                                    <p:cond delay="0"/>
                                  </p:stCondLst>
                                  <p:childTnLst>
                                    <p:set>
                                      <p:cBhvr rctx="PPT">
                                        <p:cTn id="53" dur="indefinite"/>
                                        <p:tgtEl>
                                          <p:spTgt spid="227"/>
                                        </p:tgtEl>
                                        <p:attrNameLst>
                                          <p:attrName>style.opacity</p:attrName>
                                        </p:attrNameLst>
                                      </p:cBhvr>
                                      <p:to>
                                        <p:strVal val="0"/>
                                      </p:to>
                                    </p:set>
                                    <p:animEffect filter="image" prLst="opacity: 0">
                                      <p:cBhvr rctx="IE">
                                        <p:cTn id="54" dur="indefinite"/>
                                        <p:tgtEl>
                                          <p:spTgt spid="227"/>
                                        </p:tgtEl>
                                      </p:cBhvr>
                                    </p:animEffect>
                                  </p:childTnLst>
                                </p:cTn>
                              </p:par>
                              <p:par>
                                <p:cTn id="55" presetID="0" presetClass="path" presetSubtype="0" accel="50000" decel="50000" fill="hold" nodeType="withEffect">
                                  <p:stCondLst>
                                    <p:cond delay="0"/>
                                  </p:stCondLst>
                                  <p:childTnLst>
                                    <p:animMotion origin="layout" path="M 0.0625 -4.26457E-6 C 0.06666 -0.01364 0.06284 -0.00832 0.0868 -0.02197 C 0.12934 -0.04625 0.16024 -0.05457 0.21458 -0.05666 C 0.28125 -0.05943 0.34791 -0.06151 0.41493 -0.06406 C 0.45521 -0.06984 0.48975 -0.074 0.52743 -0.08395 C 0.53316 -0.08556 0.53819 -0.08857 0.54444 -0.0895 C 0.55711 -0.09158 0.58333 -0.0932 0.58333 -0.09297 C 0.61632 -0.09181 0.64618 -0.08926 0.67899 -0.09135 C 0.68142 -0.09204 0.68402 -0.09297 0.68646 -0.0932 C 0.6993 -0.09482 0.71284 -0.09412 0.72552 -0.0969 C 0.72795 -0.09736 0.72639 -0.10083 0.72795 -0.10222 C 0.73038 -0.10453 0.7342 -0.10615 0.73767 -0.10777 C 0.75555 -0.11632 0.77118 -0.12025 0.79166 -0.12419 C 0.79375 -0.13089 0.78975 -0.13968 0.79652 -0.14431 C 0.80156 -0.14754 0.80955 -0.14546 0.81614 -0.14616 C 0.81961 -0.15333 0.81857 -0.14963 0.81857 -0.15703 " pathEditMode="relative" rAng="0" ptsTypes="fffffffffffffffA">
                                      <p:cBhvr>
                                        <p:cTn id="56" dur="2000" fill="hold"/>
                                        <p:tgtEl>
                                          <p:spTgt spid="227"/>
                                        </p:tgtEl>
                                        <p:attrNameLst>
                                          <p:attrName>ppt_x</p:attrName>
                                          <p:attrName>ppt_y</p:attrName>
                                        </p:attrNameLst>
                                      </p:cBhvr>
                                      <p:rCtr x="37800" y="-7900"/>
                                    </p:animMotion>
                                  </p:childTnLst>
                                </p:cTn>
                              </p:par>
                              <p:par>
                                <p:cTn id="57" presetID="9" presetClass="emph" presetSubtype="0" nodeType="withEffect">
                                  <p:stCondLst>
                                    <p:cond delay="0"/>
                                  </p:stCondLst>
                                  <p:childTnLst>
                                    <p:set>
                                      <p:cBhvr rctx="PPT">
                                        <p:cTn id="58" dur="indefinite"/>
                                        <p:tgtEl>
                                          <p:spTgt spid="228"/>
                                        </p:tgtEl>
                                        <p:attrNameLst>
                                          <p:attrName>style.opacity</p:attrName>
                                        </p:attrNameLst>
                                      </p:cBhvr>
                                      <p:to>
                                        <p:strVal val="0"/>
                                      </p:to>
                                    </p:set>
                                    <p:animEffect filter="image" prLst="opacity: 0">
                                      <p:cBhvr rctx="IE">
                                        <p:cTn id="59" dur="indefinite"/>
                                        <p:tgtEl>
                                          <p:spTgt spid="228"/>
                                        </p:tgtEl>
                                      </p:cBhvr>
                                    </p:animEffect>
                                  </p:childTnLst>
                                </p:cTn>
                              </p:par>
                              <p:par>
                                <p:cTn id="60" presetID="0" presetClass="path" presetSubtype="0" accel="50000" decel="50000" fill="hold" nodeType="withEffect">
                                  <p:stCondLst>
                                    <p:cond delay="0"/>
                                  </p:stCondLst>
                                  <p:childTnLst>
                                    <p:animMotion origin="layout" path="M 0.0625 -4.26457E-6 C 0.06667 -0.01364 0.06285 -0.00832 0.08681 -0.02197 C 0.12934 -0.04625 0.16025 -0.05457 0.21459 -0.05666 C 0.28125 -0.05943 0.34792 -0.06151 0.41493 -0.06406 C 0.45521 -0.06984 0.48976 -0.074 0.52743 -0.08395 C 0.53316 -0.08556 0.5382 -0.08857 0.54445 -0.0895 C 0.55712 -0.09158 0.58334 -0.0932 0.58334 -0.09297 C 0.61632 -0.09181 0.64618 -0.08926 0.679 -0.09135 C 0.68143 -0.09204 0.68403 -0.09297 0.68646 -0.0932 C 0.69931 -0.09482 0.71285 -0.09412 0.72552 -0.0969 C 0.72795 -0.09736 0.72639 -0.10083 0.72795 -0.10222 C 0.73039 -0.10453 0.7342 -0.10615 0.73768 -0.10777 C 0.75556 -0.11632 0.77118 -0.12025 0.79167 -0.12419 C 0.79375 -0.13089 0.78976 -0.13968 0.79653 -0.14431 C 0.80157 -0.14754 0.80955 -0.14546 0.81615 -0.14616 C 0.81962 -0.15333 0.81858 -0.14963 0.81858 -0.15703 " pathEditMode="relative" rAng="0" ptsTypes="fffffffffffffffA">
                                      <p:cBhvr>
                                        <p:cTn id="61" dur="2000" fill="hold"/>
                                        <p:tgtEl>
                                          <p:spTgt spid="228"/>
                                        </p:tgtEl>
                                        <p:attrNameLst>
                                          <p:attrName>ppt_x</p:attrName>
                                          <p:attrName>ppt_y</p:attrName>
                                        </p:attrNameLst>
                                      </p:cBhvr>
                                      <p:rCtr x="37800" y="-7900"/>
                                    </p:animMotion>
                                  </p:childTnLst>
                                </p:cTn>
                              </p:par>
                              <p:par>
                                <p:cTn id="62" presetID="9" presetClass="emph" presetSubtype="0" nodeType="withEffect">
                                  <p:stCondLst>
                                    <p:cond delay="0"/>
                                  </p:stCondLst>
                                  <p:childTnLst>
                                    <p:set>
                                      <p:cBhvr rctx="PPT">
                                        <p:cTn id="63" dur="indefinite"/>
                                        <p:tgtEl>
                                          <p:spTgt spid="229"/>
                                        </p:tgtEl>
                                        <p:attrNameLst>
                                          <p:attrName>style.opacity</p:attrName>
                                        </p:attrNameLst>
                                      </p:cBhvr>
                                      <p:to>
                                        <p:strVal val="0"/>
                                      </p:to>
                                    </p:set>
                                    <p:animEffect filter="image" prLst="opacity: 0">
                                      <p:cBhvr rctx="IE">
                                        <p:cTn id="64" dur="indefinite"/>
                                        <p:tgtEl>
                                          <p:spTgt spid="229"/>
                                        </p:tgtEl>
                                      </p:cBhvr>
                                    </p:animEffect>
                                  </p:childTnLst>
                                </p:cTn>
                              </p:par>
                              <p:par>
                                <p:cTn id="65" presetID="0" presetClass="path" presetSubtype="0" accel="50000" decel="50000" fill="hold" nodeType="withEffect">
                                  <p:stCondLst>
                                    <p:cond delay="0"/>
                                  </p:stCondLst>
                                  <p:childTnLst>
                                    <p:animMotion origin="layout" path="M 0.0625 -4.26457E-6 C 0.06667 -0.01364 0.06285 -0.00832 0.08681 -0.02197 C 0.12934 -0.04625 0.16024 -0.05457 0.21458 -0.05666 C 0.28125 -0.05943 0.34792 -0.06151 0.41493 -0.06406 C 0.45521 -0.06984 0.48976 -0.074 0.52743 -0.08395 C 0.53316 -0.08556 0.53819 -0.08857 0.54444 -0.0895 C 0.55712 -0.09158 0.58333 -0.0932 0.58333 -0.09297 C 0.61632 -0.09181 0.64618 -0.08926 0.67899 -0.09135 C 0.68142 -0.09204 0.68403 -0.09297 0.68646 -0.0932 C 0.69931 -0.09482 0.71285 -0.09412 0.72552 -0.0969 C 0.72795 -0.09736 0.72639 -0.10083 0.72795 -0.10222 C 0.73038 -0.10453 0.7342 -0.10615 0.73767 -0.10777 C 0.75556 -0.11632 0.77118 -0.12025 0.79167 -0.12419 C 0.79375 -0.13089 0.78976 -0.13968 0.79653 -0.14431 C 0.80156 -0.14754 0.80955 -0.14546 0.81615 -0.14616 C 0.81962 -0.15333 0.81858 -0.14963 0.81858 -0.15703 " pathEditMode="relative" rAng="0" ptsTypes="fffffffffffffffA">
                                      <p:cBhvr>
                                        <p:cTn id="66" dur="2000" fill="hold"/>
                                        <p:tgtEl>
                                          <p:spTgt spid="229"/>
                                        </p:tgtEl>
                                        <p:attrNameLst>
                                          <p:attrName>ppt_x</p:attrName>
                                          <p:attrName>ppt_y</p:attrName>
                                        </p:attrNameLst>
                                      </p:cBhvr>
                                      <p:rCtr x="37800" y="-7900"/>
                                    </p:animMotion>
                                  </p:childTnLst>
                                </p:cTn>
                              </p:par>
                            </p:childTnLst>
                          </p:cTn>
                        </p:par>
                        <p:par>
                          <p:cTn id="67" fill="hold" nodeType="afterGroup">
                            <p:stCondLst>
                              <p:cond delay="2000"/>
                            </p:stCondLst>
                            <p:childTnLst>
                              <p:par>
                                <p:cTn id="68" presetID="6" presetClass="emph" presetSubtype="0" fill="hold" nodeType="afterEffect">
                                  <p:stCondLst>
                                    <p:cond delay="0"/>
                                  </p:stCondLst>
                                  <p:childTnLst>
                                    <p:animScale>
                                      <p:cBhvr>
                                        <p:cTn id="69" dur="2000" fill="hold"/>
                                        <p:tgtEl>
                                          <p:spTgt spid="7"/>
                                        </p:tgtEl>
                                      </p:cBhvr>
                                      <p:by x="0" y="0"/>
                                    </p:animScale>
                                  </p:childTnLst>
                                </p:cTn>
                              </p:par>
                            </p:childTnLst>
                          </p:cTn>
                        </p:par>
                        <p:par>
                          <p:cTn id="70" fill="hold" nodeType="afterGroup">
                            <p:stCondLst>
                              <p:cond delay="4000"/>
                            </p:stCondLst>
                            <p:childTnLst>
                              <p:par>
                                <p:cTn id="71" presetID="9" presetClass="emph" presetSubtype="0" nodeType="afterEffect">
                                  <p:stCondLst>
                                    <p:cond delay="0"/>
                                  </p:stCondLst>
                                  <p:childTnLst>
                                    <p:set>
                                      <p:cBhvr rctx="PPT">
                                        <p:cTn id="72" dur="indefinite"/>
                                        <p:tgtEl>
                                          <p:spTgt spid="9"/>
                                        </p:tgtEl>
                                        <p:attrNameLst>
                                          <p:attrName>style.opacity</p:attrName>
                                        </p:attrNameLst>
                                      </p:cBhvr>
                                      <p:to>
                                        <p:strVal val="1"/>
                                      </p:to>
                                    </p:set>
                                    <p:animEffect filter="image" prLst="opacity: 1">
                                      <p:cBhvr rctx="IE">
                                        <p:cTn id="73" dur="indefinite"/>
                                        <p:tgtEl>
                                          <p:spTgt spid="9"/>
                                        </p:tgtEl>
                                      </p:cBhvr>
                                    </p:animEffect>
                                  </p:childTnLst>
                                </p:cTn>
                              </p:par>
                            </p:childTnLst>
                          </p:cTn>
                        </p:par>
                        <p:par>
                          <p:cTn id="74" fill="hold" nodeType="afterGroup">
                            <p:stCondLst>
                              <p:cond delay="4000"/>
                            </p:stCondLst>
                            <p:childTnLst>
                              <p:par>
                                <p:cTn id="75" presetID="0" presetClass="path" presetSubtype="0" accel="50000" decel="50000" fill="hold" nodeType="afterEffect">
                                  <p:stCondLst>
                                    <p:cond delay="0"/>
                                  </p:stCondLst>
                                  <p:childTnLst>
                                    <p:animMotion origin="layout" path="M -0.075 0.01063 C -0.06701 -0.00532 -0.04444 -0.01457 -0.03385 -0.02036 C -0.0092 -0.03354 0.02448 -0.03331 0.04705 -0.04788 C 0.07934 -0.06869 0.0908 -0.08442 0.11545 -0.12073 C 0.12587 -0.13622 0.13976 -0.14385 0.15105 -0.15727 C 0.16632 -0.17623 0.17535 -0.19704 0.19497 -0.21023 C 0.20087 -0.20907 0.20747 -0.21023 0.21268 -0.20676 C 0.21667 -0.20375 0.22101 -0.19196 0.22101 -0.19172 C 0.22431 -0.16999 0.22309 -0.17993 0.225 -0.16282 C 0.22223 -0.09667 0.21875 0.01549 0.18542 0.07446 C 0.17466 0.09366 0.16216 0.1184 0.14427 0.12557 C 0.13976 0.12742 0.13525 0.12835 0.13056 0.12927 C 0.12327 0.13089 0.10868 0.13297 0.10868 0.13321 C 0.08681 0.12835 0.06302 0.12511 0.04289 0.111 C 0.03855 0.108 0.0349 0.10314 0.03056 0.09967 C 0.0198 0.09181 0.00973 0.08556 0.00035 0.07446 C -0.00434 0.06891 -0.00677 0.06059 -0.01059 0.05434 C -0.02708 0.02775 -0.03645 0.02312 -0.04479 -0.02036 C -0.04843 -0.03932 -0.05139 -0.05782 -0.05434 -0.07702 C -0.05347 -0.12373 -0.05607 -0.15241 -0.04618 -0.19196 C -0.04496 -0.19658 -0.03541 -0.19797 -0.03246 -0.19936 C -0.02361 -0.2137 -0.01979 -0.2315 -0.01198 -0.24677 C -0.00277 -0.26457 0.0092 -0.27984 0.01823 -0.29788 C 0.0198 -0.30574 0.02309 -0.31661 0.02639 -0.32332 C 0.0323 -0.33511 0.04132 -0.3439 0.04705 -0.35616 C 0.05105 -0.36448 0.0533 -0.37581 0.05521 -0.3853 C 0.05417 -0.40102 0.05139 -0.42507 0.04011 -0.43456 C 0.03855 -0.44103 0.03542 -0.45468 0.02917 -0.45468 " pathEditMode="relative" rAng="0" ptsTypes="fffffffffffffffffffffffffffA">
                                      <p:cBhvr>
                                        <p:cTn id="76" dur="2000" fill="hold"/>
                                        <p:tgtEl>
                                          <p:spTgt spid="231"/>
                                        </p:tgtEl>
                                        <p:attrNameLst>
                                          <p:attrName>ppt_x</p:attrName>
                                          <p:attrName>ppt_y</p:attrName>
                                        </p:attrNameLst>
                                      </p:cBhvr>
                                      <p:rCtr x="15000" y="-17100"/>
                                    </p:animMotion>
                                  </p:childTnLst>
                                </p:cTn>
                              </p:par>
                            </p:childTnLst>
                          </p:cTn>
                        </p:par>
                        <p:par>
                          <p:cTn id="77" fill="hold" nodeType="afterGroup">
                            <p:stCondLst>
                              <p:cond delay="6000"/>
                            </p:stCondLst>
                            <p:childTnLst>
                              <p:par>
                                <p:cTn id="78" presetID="6" presetClass="emph" presetSubtype="0" fill="hold" nodeType="afterEffect">
                                  <p:stCondLst>
                                    <p:cond delay="0"/>
                                  </p:stCondLst>
                                  <p:childTnLst>
                                    <p:animScale>
                                      <p:cBhvr>
                                        <p:cTn id="79" dur="2000" fill="hold"/>
                                        <p:tgtEl>
                                          <p:spTgt spid="231"/>
                                        </p:tgtEl>
                                      </p:cBhvr>
                                      <p:by x="0" y="0"/>
                                    </p:animScale>
                                  </p:childTnLst>
                                </p:cTn>
                              </p:par>
                            </p:childTnLst>
                          </p:cTn>
                        </p:par>
                        <p:par>
                          <p:cTn id="80" fill="hold" nodeType="afterGroup">
                            <p:stCondLst>
                              <p:cond delay="8000"/>
                            </p:stCondLst>
                            <p:childTnLst>
                              <p:par>
                                <p:cTn id="81" presetID="9" presetClass="emph" presetSubtype="0" nodeType="afterEffect">
                                  <p:stCondLst>
                                    <p:cond delay="0"/>
                                  </p:stCondLst>
                                  <p:childTnLst>
                                    <p:set>
                                      <p:cBhvr rctx="PPT">
                                        <p:cTn id="82" dur="indefinite"/>
                                        <p:tgtEl>
                                          <p:spTgt spid="215"/>
                                        </p:tgtEl>
                                        <p:attrNameLst>
                                          <p:attrName>style.opacity</p:attrName>
                                        </p:attrNameLst>
                                      </p:cBhvr>
                                      <p:to>
                                        <p:strVal val="1"/>
                                      </p:to>
                                    </p:set>
                                    <p:animEffect filter="image" prLst="opacity: 1">
                                      <p:cBhvr rctx="IE">
                                        <p:cTn id="83" dur="indefinite"/>
                                        <p:tgtEl>
                                          <p:spTgt spid="215"/>
                                        </p:tgtEl>
                                      </p:cBhvr>
                                    </p:animEffect>
                                  </p:childTnLst>
                                </p:cTn>
                              </p:par>
                            </p:childTnLst>
                          </p:cTn>
                        </p:par>
                        <p:par>
                          <p:cTn id="84" fill="hold" nodeType="afterGroup">
                            <p:stCondLst>
                              <p:cond delay="8000"/>
                            </p:stCondLst>
                            <p:childTnLst>
                              <p:par>
                                <p:cTn id="85" presetID="0" presetClass="path" presetSubtype="0" accel="50000" decel="50000" fill="hold" nodeType="afterEffect">
                                  <p:stCondLst>
                                    <p:cond delay="0"/>
                                  </p:stCondLst>
                                  <p:childTnLst>
                                    <p:animMotion origin="layout" path="M -0.0283 -0.00763 C -0.03976 -0.0067 -0.05104 -0.00578 -0.0625 -0.00393 C -0.06892 -0.003 -0.0816 -0.00046 -0.0816 -0.00046 C -0.10243 0.01157 -0.12135 0.02544 -0.14062 0.0414 C -0.15017 0.04972 -0.15868 0.0562 -0.16528 0.06892 C -0.17309 0.08395 -0.18247 0.10014 -0.18854 0.11656 C -0.19201 0.12604 -0.19809 0.14547 -0.19809 0.14547 C -0.20087 0.17045 -0.20312 0.19565 -0.20625 0.22017 C -0.20573 0.23266 -0.20764 0.24561 -0.20365 0.25694 C -0.19792 0.2729 -0.20208 0.26064 -0.19392 0.27151 C -0.18351 0.28539 -0.17795 0.29487 -0.1625 0.29903 C -0.14618 0.30805 -0.13056 0.31013 -0.11319 0.3136 C -0.09844 0.31129 -0.08403 0.30874 -0.06927 0.3062 C -0.06615 0.30504 -0.06285 0.30389 -0.05972 0.3025 C -0.05052 0.29834 -0.04149 0.29371 -0.03229 0.28978 C -0.0191 0.28423 -0.00486 0.28261 0.00868 0.27891 C 0.02361 0.26989 0.03819 0.26827 0.05399 0.26249 C 0.0717 0.25602 0.08611 0.24653 0.10469 0.24422 C 0.11701 0.24029 0.12344 0.23358 0.13472 0.2278 C 0.14271 0.22341 0.15156 0.22202 0.15938 0.2167 C 0.17118 0.20907 0.18142 0.19889 0.19236 0.18941 C 0.20313 0.1797 0.20556 0.17623 0.21701 0.16374 C 0.22205 0.15842 0.22934 0.14385 0.22934 0.14408 C 0.23212 0.13483 0.23368 0.12581 0.23611 0.11656 C 0.23507 0.08858 0.2375 0.05967 0.23212 0.03261 C 0.22448 -0.00624 0.20608 -0.04764 0.18403 -0.07516 C 0.17153 -0.09089 0.16042 -0.09667 0.14705 -0.10985 C 0.12309 -0.1339 0.0967 -0.16373 0.06771 -0.17738 C 0.0467 -0.18732 0.02257 -0.18779 0.00052 -0.19195 C -0.05799 -0.19033 -0.11632 -0.18871 -0.17483 -0.1864 C -0.20226 -0.18802 -0.23385 -0.18547 -0.26111 -0.1975 C -0.26493 -0.22733 -0.26875 -0.25694 -0.27205 -0.28677 C -0.27257 -0.29163 -0.27378 -0.30689 -0.27483 -0.3129 C -0.27552 -0.31614 -0.2776 -0.32447 -0.2776 -0.32447 C -0.27708 -0.35384 -0.27743 -0.38413 -0.27622 -0.41466 C -0.27587 -0.42391 -0.26927 -0.46138 -0.26528 -0.46739 C -0.25851 -0.4778 -0.25017 -0.48011 -0.24184 -0.48751 C -0.23889 -0.51526 -0.23542 -0.52197 -0.22691 -0.54787 C -0.22187 -0.56313 -0.21701 -0.58002 -0.20764 -0.59158 C -0.20069 -0.60037 -0.19097 -0.60476 -0.18576 -0.61517 C -0.18177 -0.62349 -0.17483 -0.63228 -0.16788 -0.63529 C -0.1599 -0.64361 -0.1533 -0.64755 -0.14323 -0.64986 C -0.1349 -0.66142 -0.12396 -0.66558 -0.11319 -0.67183 C -0.10191 -0.6783 -0.09201 -0.68432 -0.08021 -0.68825 C -0.04358 -0.68617 -0.05226 -0.68617 -0.02691 -0.67923 C -0.00955 -0.66188 0.00816 -0.64246 0.02795 -0.62997 C 0.03351 -0.61864 0.03837 -0.60615 0.04444 -0.59528 C 0.04566 -0.59019 0.04826 -0.5814 0.05122 -0.57701 C 0.05486 -0.57215 0.05972 -0.56915 0.06354 -0.56429 C 0.06597 -0.55805 0.06875 -0.55296 0.07049 -0.54602 C 0.06753 -0.54001 0.06944 -0.54047 0.06632 -0.54047 " pathEditMode="relative" rAng="0" ptsTypes="ffffffffffffffffffffffffffffffffffffffffffffffffffA">
                                      <p:cBhvr>
                                        <p:cTn id="86" dur="2000" fill="hold"/>
                                        <p:tgtEl>
                                          <p:spTgt spid="232"/>
                                        </p:tgtEl>
                                        <p:attrNameLst>
                                          <p:attrName>ppt_x</p:attrName>
                                          <p:attrName>ppt_y</p:attrName>
                                        </p:attrNameLst>
                                      </p:cBhvr>
                                      <p:rCtr x="800" y="-18000"/>
                                    </p:animMotion>
                                  </p:childTnLst>
                                </p:cTn>
                              </p:par>
                            </p:childTnLst>
                          </p:cTn>
                        </p:par>
                        <p:par>
                          <p:cTn id="87" fill="hold" nodeType="afterGroup">
                            <p:stCondLst>
                              <p:cond delay="10000"/>
                            </p:stCondLst>
                            <p:childTnLst>
                              <p:par>
                                <p:cTn id="88" presetID="6" presetClass="emph" presetSubtype="0" fill="hold" nodeType="afterEffect">
                                  <p:stCondLst>
                                    <p:cond delay="0"/>
                                  </p:stCondLst>
                                  <p:childTnLst>
                                    <p:animScale>
                                      <p:cBhvr>
                                        <p:cTn id="89" dur="2000" fill="hold"/>
                                        <p:tgtEl>
                                          <p:spTgt spid="232"/>
                                        </p:tgtEl>
                                      </p:cBhvr>
                                      <p:by x="0" y="0"/>
                                    </p:animScale>
                                  </p:childTnLst>
                                </p:cTn>
                              </p:par>
                            </p:childTnLst>
                          </p:cTn>
                        </p:par>
                        <p:par>
                          <p:cTn id="90" fill="hold" nodeType="afterGroup">
                            <p:stCondLst>
                              <p:cond delay="12000"/>
                            </p:stCondLst>
                            <p:childTnLst>
                              <p:par>
                                <p:cTn id="91" presetID="9" presetClass="emph" presetSubtype="0" nodeType="afterEffect">
                                  <p:stCondLst>
                                    <p:cond delay="0"/>
                                  </p:stCondLst>
                                  <p:childTnLst>
                                    <p:set>
                                      <p:cBhvr rctx="PPT">
                                        <p:cTn id="92" dur="indefinite"/>
                                        <p:tgtEl>
                                          <p:spTgt spid="216"/>
                                        </p:tgtEl>
                                        <p:attrNameLst>
                                          <p:attrName>style.opacity</p:attrName>
                                        </p:attrNameLst>
                                      </p:cBhvr>
                                      <p:to>
                                        <p:strVal val="1"/>
                                      </p:to>
                                    </p:set>
                                    <p:animEffect filter="image" prLst="opacity: 1">
                                      <p:cBhvr rctx="IE">
                                        <p:cTn id="93" dur="indefinite"/>
                                        <p:tgtEl>
                                          <p:spTgt spid="216"/>
                                        </p:tgtEl>
                                      </p:cBhvr>
                                    </p:animEffect>
                                  </p:childTnLst>
                                </p:cTn>
                              </p:par>
                            </p:childTnLst>
                          </p:cTn>
                        </p:par>
                        <p:par>
                          <p:cTn id="94" fill="hold" nodeType="afterGroup">
                            <p:stCondLst>
                              <p:cond delay="12000"/>
                            </p:stCondLst>
                            <p:childTnLst>
                              <p:par>
                                <p:cTn id="95" presetID="0" presetClass="path" presetSubtype="0" accel="50000" decel="50000" fill="hold" nodeType="afterEffect">
                                  <p:stCondLst>
                                    <p:cond delay="0"/>
                                  </p:stCondLst>
                                  <p:childTnLst>
                                    <p:animMotion origin="layout" path="M -3.33333E-6 0.01804 C 0.00052 0.0222 0.00052 0.0266 0.00139 0.03076 C 0.00295 0.03793 0.00955 0.04256 0.01233 0.04903 C 0.02292 0.07424 0.00903 0.04649 0.01789 0.0636 C 0.01962 0.07146 0.0224 0.07563 0.02743 0.08002 C 0.02882 0.08256 0.02986 0.08511 0.03143 0.08742 C 0.0349 0.09251 0.04254 0.10199 0.04254 0.10222 C 0.04549 0.11379 0.05868 0.11934 0.06719 0.12211 C 0.08125 0.12096 0.09549 0.12119 0.10955 0.11841 C 0.11146 0.11795 0.11216 0.11448 0.11372 0.11286 C 0.12032 0.10639 0.12848 0.10292 0.1342 0.09459 C 0.14028 0.08557 0.13941 0.0828 0.14393 0.07285 C 0.15105 0.05736 0.1592 0.04487 0.16719 0.03076 C 0.1757 0.01573 0.17882 -0.00208 0.1849 -0.0185 C 0.18629 -0.02798 0.18907 -0.03515 0.19184 -0.04394 C 0.19427 -0.06059 0.19879 -0.07655 0.20139 -0.0932 C 0.20105 -0.10314 0.20139 -0.15263 0.19323 -0.16998 C 0.1882 -0.18062 0.18125 -0.19102 0.17535 -0.20097 C 0.17379 -0.20351 0.17066 -0.20305 0.16858 -0.20467 C 0.16615 -0.20675 0.16372 -0.20906 0.16164 -0.21184 C 0.1599 -0.21392 0.15903 -0.21716 0.15747 -0.21924 C 0.14202 -0.23982 0.11823 -0.24699 0.09723 -0.25023 C 0.09045 -0.24954 0.08351 -0.25 0.07674 -0.24838 C 0.07518 -0.24792 0.07414 -0.24537 0.07257 -0.24468 C 0.06945 -0.24352 0.06615 -0.24352 0.06302 -0.24283 C 0.03733 -0.23196 0.01598 -0.20536 -0.00955 -0.19357 C -0.02517 -0.1864 -0.04062 -0.18224 -0.05607 -0.1753 C -0.06562 -0.1709 -0.07621 -0.17437 -0.08628 -0.17368 C -0.09357 -0.17322 -0.10086 -0.17252 -0.10816 -0.17183 C -0.12291 -0.16188 -0.13975 -0.15911 -0.15607 -0.15541 C -0.18177 -0.15772 -0.1743 -0.1561 -0.19323 -0.17183 C -0.19843 -0.18224 -0.19253 -0.17299 -0.20139 -0.179 C -0.20573 -0.182 -0.20955 -0.18663 -0.21371 -0.1901 C -0.21545 -0.19311 -0.21701 -0.19634 -0.21909 -0.19912 C -0.22031 -0.20074 -0.22222 -0.20097 -0.22326 -0.20282 C -0.22586 -0.20768 -0.22656 -0.21392 -0.22882 -0.21924 C -0.23437 -0.23242 -0.23923 -0.24607 -0.24514 -0.25925 C -0.24895 -0.27937 -0.2526 -0.29972 -0.25746 -0.31961 C -0.26111 -0.33487 -0.26232 -0.35152 -0.2658 -0.36702 C -0.2677 -0.37534 -0.26944 -0.38853 -0.27257 -0.39616 C -0.27413 -0.40009 -0.27621 -0.40356 -0.27812 -0.40726 C -0.27899 -0.40911 -0.2809 -0.41258 -0.2809 -0.41235 C -0.2835 -0.4246 -0.28472 -0.43617 -0.28906 -0.44727 C -0.28958 -0.45143 -0.28941 -0.45606 -0.29045 -0.45999 C -0.29114 -0.46276 -0.29357 -0.46461 -0.29444 -0.46739 C -0.29791 -0.47895 -0.29843 -0.49375 -0.30139 -0.50578 C -0.30277 -0.51942 -0.30468 -0.53561 -0.31232 -0.54579 " pathEditMode="relative" rAng="0" ptsTypes="ffffffffffffffffffffffffffffffffffffffffffffffA">
                                      <p:cBhvr>
                                        <p:cTn id="96" dur="2000" fill="hold"/>
                                        <p:tgtEl>
                                          <p:spTgt spid="233"/>
                                        </p:tgtEl>
                                        <p:attrNameLst>
                                          <p:attrName>ppt_x</p:attrName>
                                          <p:attrName>ppt_y</p:attrName>
                                        </p:attrNameLst>
                                      </p:cBhvr>
                                      <p:rCtr x="-5600" y="-23000"/>
                                    </p:animMotion>
                                  </p:childTnLst>
                                </p:cTn>
                              </p:par>
                            </p:childTnLst>
                          </p:cTn>
                        </p:par>
                        <p:par>
                          <p:cTn id="97" fill="hold" nodeType="afterGroup">
                            <p:stCondLst>
                              <p:cond delay="14000"/>
                            </p:stCondLst>
                            <p:childTnLst>
                              <p:par>
                                <p:cTn id="98" presetID="6" presetClass="emph" presetSubtype="0" fill="hold" nodeType="afterEffect">
                                  <p:stCondLst>
                                    <p:cond delay="0"/>
                                  </p:stCondLst>
                                  <p:childTnLst>
                                    <p:animScale>
                                      <p:cBhvr>
                                        <p:cTn id="99" dur="2000" fill="hold"/>
                                        <p:tgtEl>
                                          <p:spTgt spid="233"/>
                                        </p:tgtEl>
                                      </p:cBhvr>
                                      <p:by x="0" y="0"/>
                                    </p:animScale>
                                  </p:childTnLst>
                                </p:cTn>
                              </p:par>
                            </p:childTnLst>
                          </p:cTn>
                        </p:par>
                        <p:par>
                          <p:cTn id="100" fill="hold" nodeType="afterGroup">
                            <p:stCondLst>
                              <p:cond delay="16000"/>
                            </p:stCondLst>
                            <p:childTnLst>
                              <p:par>
                                <p:cTn id="101" presetID="9" presetClass="emph" presetSubtype="0" nodeType="afterEffect">
                                  <p:stCondLst>
                                    <p:cond delay="0"/>
                                  </p:stCondLst>
                                  <p:childTnLst>
                                    <p:set>
                                      <p:cBhvr rctx="PPT">
                                        <p:cTn id="102" dur="indefinite"/>
                                        <p:tgtEl>
                                          <p:spTgt spid="217"/>
                                        </p:tgtEl>
                                        <p:attrNameLst>
                                          <p:attrName>style.opacity</p:attrName>
                                        </p:attrNameLst>
                                      </p:cBhvr>
                                      <p:to>
                                        <p:strVal val="1"/>
                                      </p:to>
                                    </p:set>
                                    <p:animEffect filter="image" prLst="opacity: 1">
                                      <p:cBhvr rctx="IE">
                                        <p:cTn id="103" dur="indefinite"/>
                                        <p:tgtEl>
                                          <p:spTgt spid="217"/>
                                        </p:tgtEl>
                                      </p:cBhvr>
                                    </p:animEffect>
                                  </p:childTnLst>
                                </p:cTn>
                              </p:par>
                            </p:childTnLst>
                          </p:cTn>
                        </p:par>
                        <p:par>
                          <p:cTn id="104" fill="hold" nodeType="afterGroup">
                            <p:stCondLst>
                              <p:cond delay="16000"/>
                            </p:stCondLst>
                            <p:childTnLst>
                              <p:par>
                                <p:cTn id="105" presetID="0" presetClass="path" presetSubtype="0" accel="50000" decel="50000" fill="hold" nodeType="afterEffect">
                                  <p:stCondLst>
                                    <p:cond delay="0"/>
                                  </p:stCondLst>
                                  <p:childTnLst>
                                    <p:animMotion origin="layout" path="M 0.01267 -4.10731E-6 C 0.01042 -0.01526 0.00868 -0.03052 0.00573 -0.04556 C 0.00243 -0.09204 0.00503 -0.07146 -0.00104 -0.10754 C -0.00295 -0.13667 -0.00503 -0.16581 -0.0066 -0.19519 C -0.0066 -0.19773 -0.00903 -0.29047 -0.00104 -0.32655 C 0.00313 -0.34551 0.00729 -0.3647 0.01267 -0.38321 C 0.02049 -0.40957 0.02135 -0.40124 0.03455 -0.41975 C 0.05625 -0.45027 0.07431 -0.48496 0.10434 -0.50185 C 0.12431 -0.51318 0.14219 -0.5148 0.16337 -0.51827 C 0.16615 -0.51942 0.16875 -0.52104 0.17153 -0.52197 C 0.17656 -0.52359 0.18663 -0.52544 0.18663 -0.5252 C 0.19809 -0.52335 0.21372 -0.52359 0.225 -0.51827 C 0.23872 -0.51179 0.24774 -0.50647 0.26198 -0.5037 C 0.29479 -0.50485 0.30573 -0.50578 0.33177 -0.51087 C 0.34861 -0.50647 0.35 -0.50763 0.36337 -0.5 C 0.37378 -0.49398 0.38073 -0.48381 0.39201 -0.47988 C 0.41667 -0.45536 0.39688 -0.39824 0.39201 -0.36494 C 0.39097 -0.35777 0.3849 -0.3536 0.38108 -0.34852 C 0.36198 -0.32308 0.37639 -0.3432 0.35503 -0.3247 C 0.33924 -0.31105 0.3309 -0.30249 0.31128 -0.29926 C 0.28073 -0.30041 0.25 -0.30064 0.21944 -0.30296 C 0.19774 -0.30457 0.17639 -0.31336 0.15503 -0.31753 C 0.14028 -0.32516 0.11198 -0.33649 0.09896 -0.35037 C 0.08333 -0.36702 0.07569 -0.39176 0.06875 -0.41605 C 0.06076 -0.48982 0.06597 -0.56614 0.06736 -0.64038 C 0.06771 -0.65402 0.06285 -0.68987 0.08108 -0.68987 " pathEditMode="relative" rAng="0" ptsTypes="fffffffffffffffffffffffffA">
                                      <p:cBhvr>
                                        <p:cTn id="106" dur="2000" fill="hold"/>
                                        <p:tgtEl>
                                          <p:spTgt spid="234"/>
                                        </p:tgtEl>
                                        <p:attrNameLst>
                                          <p:attrName>ppt_x</p:attrName>
                                          <p:attrName>ppt_y</p:attrName>
                                        </p:attrNameLst>
                                      </p:cBhvr>
                                      <p:rCtr x="19100" y="-34500"/>
                                    </p:animMotion>
                                  </p:childTnLst>
                                </p:cTn>
                              </p:par>
                            </p:childTnLst>
                          </p:cTn>
                        </p:par>
                        <p:par>
                          <p:cTn id="107" fill="hold" nodeType="afterGroup">
                            <p:stCondLst>
                              <p:cond delay="18000"/>
                            </p:stCondLst>
                            <p:childTnLst>
                              <p:par>
                                <p:cTn id="108" presetID="6" presetClass="emph" presetSubtype="0" fill="hold" nodeType="afterEffect">
                                  <p:stCondLst>
                                    <p:cond delay="0"/>
                                  </p:stCondLst>
                                  <p:childTnLst>
                                    <p:animScale>
                                      <p:cBhvr>
                                        <p:cTn id="109" dur="2000" fill="hold"/>
                                        <p:tgtEl>
                                          <p:spTgt spid="234"/>
                                        </p:tgtEl>
                                      </p:cBhvr>
                                      <p:by x="0" y="0"/>
                                    </p:animScale>
                                  </p:childTnLst>
                                </p:cTn>
                              </p:par>
                            </p:childTnLst>
                          </p:cTn>
                        </p:par>
                        <p:par>
                          <p:cTn id="110" fill="hold" nodeType="afterGroup">
                            <p:stCondLst>
                              <p:cond delay="20000"/>
                            </p:stCondLst>
                            <p:childTnLst>
                              <p:par>
                                <p:cTn id="111" presetID="9" presetClass="emph" presetSubtype="0" nodeType="afterEffect">
                                  <p:stCondLst>
                                    <p:cond delay="0"/>
                                  </p:stCondLst>
                                  <p:childTnLst>
                                    <p:set>
                                      <p:cBhvr rctx="PPT">
                                        <p:cTn id="112" dur="indefinite"/>
                                        <p:tgtEl>
                                          <p:spTgt spid="222"/>
                                        </p:tgtEl>
                                        <p:attrNameLst>
                                          <p:attrName>style.opacity</p:attrName>
                                        </p:attrNameLst>
                                      </p:cBhvr>
                                      <p:to>
                                        <p:strVal val="1"/>
                                      </p:to>
                                    </p:set>
                                    <p:animEffect filter="image" prLst="opacity: 1">
                                      <p:cBhvr rctx="IE">
                                        <p:cTn id="113" dur="indefinite"/>
                                        <p:tgtEl>
                                          <p:spTgt spid="222"/>
                                        </p:tgtEl>
                                      </p:cBhvr>
                                    </p:animEffect>
                                  </p:childTnLst>
                                </p:cTn>
                              </p:par>
                            </p:childTnLst>
                          </p:cTn>
                        </p:par>
                        <p:par>
                          <p:cTn id="114" fill="hold" nodeType="afterGroup">
                            <p:stCondLst>
                              <p:cond delay="20000"/>
                            </p:stCondLst>
                            <p:childTnLst>
                              <p:par>
                                <p:cTn id="115" presetID="0" presetClass="path" presetSubtype="0" accel="50000" decel="50000" fill="hold" nodeType="afterEffect">
                                  <p:stCondLst>
                                    <p:cond delay="0"/>
                                  </p:stCondLst>
                                  <p:childTnLst>
                                    <p:animMotion origin="layout" path="M 5E-6 1.40611E-6 C -0.04809 0.00254 -0.09288 0.00208 -0.14132 -0.00185 C -0.15452 -0.00694 -0.16684 -0.00994 -0.1783 -0.02197 C -0.20018 -0.04533 -0.21997 -0.07863 -0.23715 -0.10777 C -0.24913 -0.15241 -0.24531 -0.13413 -0.2507 -0.16235 C -0.2533 -0.19033 -0.25399 -0.19496 -0.2507 -0.23358 C -0.24983 -0.24468 -0.23785 -0.25416 -0.23281 -0.26087 C -0.22708 -0.2685 -0.22188 -0.2766 -0.21649 -0.28469 C -0.20764 -0.29833 -0.20087 -0.3099 -0.18924 -0.31938 C -0.17934 -0.32724 -0.16806 -0.33233 -0.15903 -0.34135 C -0.13177 -0.36771 -0.10191 -0.38413 -0.06997 -0.39778 C -0.06042 -0.40171 -0.05191 -0.40865 -0.04254 -0.41235 C -0.03125 -0.41674 -0.01962 -0.41975 -0.00816 -0.42345 C -0.00278 -0.42507 0.00174 -0.42993 0.00695 -0.43247 C 0.01181 -0.43478 0.01685 -0.43663 0.02188 -0.43802 C 0.03595 -0.44195 0.05036 -0.44496 0.06442 -0.44889 C 0.06772 -0.44981 0.07067 -0.4519 0.07397 -0.45259 C 0.08126 -0.45421 0.09567 -0.45629 0.09567 -0.45629 C 0.10365 -0.45513 0.11164 -0.45467 0.11928 -0.45259 C 0.15365 -0.44288 0.17067 -0.3957 0.17952 -0.35592 C 0.18108 -0.3395 0.18352 -0.32331 0.18473 -0.30666 C 0.18473 -0.30481 0.18473 -0.213 0.17119 -0.19519 C 0.16407 -0.18571 0.15331 -0.18178 0.14654 -0.1716 C 0.12032 -0.13228 0.08213 -0.12142 0.04393 -0.11864 C -0.06945 -0.0969 -0.16545 -0.12049 -0.27274 -0.14778 C -0.2908 -0.15241 -0.30938 -0.15402 -0.32743 -0.15888 C -0.36163 -0.1679 -0.39566 -0.18039 -0.43038 -0.18617 C -0.45643 -0.19635 -0.48125 -0.19727 -0.50833 -0.20259 C -0.53056 -0.20698 -0.5533 -0.21438 -0.57535 -0.22086 C -0.59306 -0.23636 -0.61042 -0.24977 -0.63143 -0.25555 C -0.64097 -0.26133 -0.65174 -0.26665 -0.66024 -0.27567 C -0.66806 -0.284 -0.67379 -0.29533 -0.68073 -0.30481 C -0.68542 -0.32007 -0.69132 -0.33372 -0.69306 -0.35037 C -0.69393 -0.35893 -0.69497 -0.36748 -0.69583 -0.37604 C -0.69653 -0.38205 -0.69861 -0.39408 -0.69861 -0.39408 C -0.69913 -0.40333 -0.69931 -0.41235 -0.7 -0.4216 C -0.70156 -0.44103 -0.70538 -0.47988 -0.70538 -0.47988 C -0.70174 -0.5414 -0.70712 -0.63228 -0.64653 -0.64408 C -0.63368 -0.65472 -0.61875 -0.65634 -0.60417 -0.65888 C -0.5882 -0.65819 -0.57205 -0.65842 -0.55608 -0.65703 C -0.53524 -0.65518 -0.51511 -0.64477 -0.49583 -0.63506 C -0.47761 -0.62581 -0.45833 -0.6198 -0.43976 -0.61124 C -0.43524 -0.60916 -0.43056 -0.60777 -0.42604 -0.60592 C -0.41181 -0.59991 -0.3974 -0.59482 -0.38351 -0.58765 C -0.37847 -0.58511 -0.37465 -0.57956 -0.36979 -0.57678 C -0.36511 -0.57401 -0.35972 -0.57354 -0.35486 -0.57123 C -0.29514 -0.54417 -0.23455 -0.51758 -0.17136 -0.50925 C -0.16094 -0.50439 -0.16806 -0.50694 -0.1467 -0.50925 C -0.12483 -0.51156 -0.10261 -0.51249 -0.08073 -0.51642 C -0.06893 -0.5185 -0.04653 -0.5222 -0.03559 -0.52567 C -0.00799 -0.53423 0.05365 -0.57632 0.0672 -0.58395 C 0.08056 -0.59158 0.09306 -0.59991 0.10418 -0.61309 C 0.11615 -0.6272 0.12154 -0.64685 0.13022 -0.6642 C 0.1349 -0.68316 0.13681 -0.70097 0.13838 -0.72086 C 0.13595 -0.75 0.13577 -0.78492 0.12466 -0.81198 C 0.10695 -0.855 0.07327 -0.8876 0.03681 -0.89408 C 0.02605 -0.89362 0.01511 -0.89362 0.00418 -0.89246 C -0.01268 -0.89061 -0.02813 -0.8809 -0.04514 -0.87951 C -0.07292 -0.8772 -0.10538 -0.87789 -0.13281 -0.87049 C -0.14497 -0.86725 -0.15556 -0.858 -0.16719 -0.85407 C -0.1882 -0.8469 -0.20938 -0.83788 -0.22743 -0.82123 C -0.23768 -0.81175 -0.24462 -0.80065 -0.25365 -0.79024 C -0.25938 -0.78353 -0.26684 -0.77937 -0.27274 -0.77197 C -0.27465 -0.76411 -0.27604 -0.75509 -0.27952 -0.74815 C -0.28073 -0.74607 -0.28264 -0.74491 -0.28351 -0.74283 C -0.28715 -0.73589 -0.28906 -0.72734 -0.28906 -0.71901 " pathEditMode="relative" ptsTypes="fffffffffffffffffffffffffffffffffffffffffffffffffffffffffffffffffA">
                                      <p:cBhvr>
                                        <p:cTn id="116" dur="2000" fill="hold"/>
                                        <p:tgtEl>
                                          <p:spTgt spid="235"/>
                                        </p:tgtEl>
                                        <p:attrNameLst>
                                          <p:attrName>ppt_x</p:attrName>
                                          <p:attrName>ppt_y</p:attrName>
                                        </p:attrNameLst>
                                      </p:cBhvr>
                                    </p:animMotion>
                                  </p:childTnLst>
                                </p:cTn>
                              </p:par>
                            </p:childTnLst>
                          </p:cTn>
                        </p:par>
                        <p:par>
                          <p:cTn id="117" fill="hold" nodeType="afterGroup">
                            <p:stCondLst>
                              <p:cond delay="22000"/>
                            </p:stCondLst>
                            <p:childTnLst>
                              <p:par>
                                <p:cTn id="118" presetID="6" presetClass="emph" presetSubtype="0" fill="hold" nodeType="afterEffect">
                                  <p:stCondLst>
                                    <p:cond delay="0"/>
                                  </p:stCondLst>
                                  <p:childTnLst>
                                    <p:animScale>
                                      <p:cBhvr>
                                        <p:cTn id="119" dur="2000" fill="hold"/>
                                        <p:tgtEl>
                                          <p:spTgt spid="235"/>
                                        </p:tgtEl>
                                      </p:cBhvr>
                                      <p:by x="0" y="0"/>
                                    </p:animScale>
                                  </p:childTnLst>
                                </p:cTn>
                              </p:par>
                            </p:childTnLst>
                          </p:cTn>
                        </p:par>
                        <p:par>
                          <p:cTn id="120" fill="hold" nodeType="afterGroup">
                            <p:stCondLst>
                              <p:cond delay="24000"/>
                            </p:stCondLst>
                            <p:childTnLst>
                              <p:par>
                                <p:cTn id="121" presetID="9" presetClass="emph" presetSubtype="0" nodeType="afterEffect">
                                  <p:stCondLst>
                                    <p:cond delay="0"/>
                                  </p:stCondLst>
                                  <p:childTnLst>
                                    <p:set>
                                      <p:cBhvr rctx="PPT">
                                        <p:cTn id="122" dur="indefinite"/>
                                        <p:tgtEl>
                                          <p:spTgt spid="223"/>
                                        </p:tgtEl>
                                        <p:attrNameLst>
                                          <p:attrName>style.opacity</p:attrName>
                                        </p:attrNameLst>
                                      </p:cBhvr>
                                      <p:to>
                                        <p:strVal val="1"/>
                                      </p:to>
                                    </p:set>
                                    <p:animEffect filter="image" prLst="opacity: 1">
                                      <p:cBhvr rctx="IE">
                                        <p:cTn id="123" dur="indefinite"/>
                                        <p:tgtEl>
                                          <p:spTgt spid="223"/>
                                        </p:tgtEl>
                                      </p:cBhvr>
                                    </p:animEffect>
                                  </p:childTnLst>
                                </p:cTn>
                              </p:par>
                            </p:childTnLst>
                          </p:cTn>
                        </p:par>
                        <p:par>
                          <p:cTn id="124" fill="hold" nodeType="afterGroup">
                            <p:stCondLst>
                              <p:cond delay="24000"/>
                            </p:stCondLst>
                            <p:childTnLst>
                              <p:par>
                                <p:cTn id="125" presetID="0" presetClass="path" presetSubtype="0" accel="50000" decel="50000" fill="hold" nodeType="afterEffect">
                                  <p:stCondLst>
                                    <p:cond delay="0"/>
                                  </p:stCondLst>
                                  <p:childTnLst>
                                    <p:animMotion origin="layout" path="M 5.55556E-6 1.26735E-6 C 0.00539 -0.0074 0.00452 -0.01018 0.01233 -0.01272 C 0.02379 -0.02405 0.03595 -0.02822 0.04931 -0.03446 C 0.06268 -0.0407 0.07206 -0.04533 0.08629 -0.04741 C 0.10226 -0.04533 0.11858 -0.04718 0.13421 -0.04186 C 0.16633 -0.03122 0.18664 -0.00763 0.21233 0.01665 C 0.22275 0.02636 0.23265 0.03723 0.23838 0.05296 C 0.24463 0.06984 0.24758 0.09482 0.2507 0.11147 C 0.25192 0.12882 0.25452 0.14547 0.25608 0.16258 C 0.25348 0.2086 0.25417 0.27868 0.23421 0.32123 C 0.2231 0.34505 0.1981 0.36124 0.18074 0.37604 C 0.17657 0.37951 0.17449 0.38043 0.1698 0.38159 C 0.16442 0.38298 0.15348 0.38529 0.15348 0.38529 C 0.13334 0.37951 0.1165 0.37026 0.09723 0.36147 C 0.07813 0.35291 0.05626 0.34875 0.03838 0.33603 C 0.0106 0.31614 -0.00364 0.30111 -0.03558 0.29579 C -0.07864 0.29718 -0.11614 0.29926 -0.15902 0.29764 C -0.16544 0.29533 -0.17187 0.29301 -0.17812 0.29024 C -0.26006 0.29255 -0.24704 0.29394 -0.34253 0.28654 C -0.35763 0.28538 -0.37256 0.2796 -0.38767 0.27752 C -0.42239 0.26711 -0.45815 0.25832 -0.49044 0.23728 C -0.50572 0.22733 -0.521 0.21693 -0.53697 0.20999 C -0.54253 0.1982 -0.54947 0.19056 -0.55624 0.18085 C -0.5585 0.17761 -0.55971 0.17322 -0.56162 0.16952 C -0.56388 0.16536 -0.56596 0.16096 -0.56857 0.1568 C -0.57933 0.14153 -0.57708 0.15032 -0.58905 0.13529 C -0.59253 0.1309 -0.59513 0.12511 -0.5986 0.12049 C -0.60624 0.11031 -0.60989 0.11008 -0.61649 0.09852 C -0.61909 0.09436 -0.62065 0.08857 -0.62326 0.08418 C -0.6276 0.07655 -0.63246 0.06961 -0.63697 0.06221 C -0.64218 0.05388 -0.64878 0.04718 -0.65346 0.03839 C -0.65555 0.03423 -0.66249 0.01341 -0.6644 0.00717 C -0.66579 0.00254 -0.66701 -0.00231 -0.66857 -0.00717 C -0.66944 -0.00995 -0.67048 -0.0118 -0.67135 -0.01434 C -0.67326 -0.02035 -0.67673 -0.03261 -0.67673 -0.03261 C -0.68037 -0.05666 -0.6828 -0.08002 -0.68628 -0.10384 C -0.68923 -0.15241 -0.69808 -0.21346 -0.67256 -0.25347 C -0.67169 -0.29302 -0.67204 -0.33488 -0.66718 -0.37396 C -0.66319 -0.40611 -0.65798 -0.44588 -0.64791 -0.47618 C -0.63871 -0.50416 -0.62447 -0.52891 -0.61232 -0.55458 C -0.60885 -0.56175 -0.6085 -0.57077 -0.60555 -0.5784 C -0.59513 -0.60523 -0.5776 -0.62535 -0.56301 -0.64755 C -0.55728 -0.65634 -0.55208 -0.66605 -0.54652 -0.67507 C -0.54426 -0.67877 -0.5401 -0.6797 -0.53697 -0.68224 C -0.5177 -0.6982 -0.49669 -0.71069 -0.47395 -0.71323 C -0.46666 -0.71207 -0.45902 -0.713 -0.45208 -0.70976 C -0.44669 -0.70722 -0.44218 -0.70236 -0.43836 -0.69681 C -0.43645 -0.69403 -0.43558 -0.68594 -0.43558 -0.68594 C -0.42673 -0.71115 -0.39756 -0.71624 -0.37951 -0.72063 C -0.36301 -0.71947 -0.34652 -0.71878 -0.3302 -0.71693 C -0.31058 -0.71462 -0.29339 -0.70236 -0.27534 -0.69334 C -0.26093 -0.68617 -0.24721 -0.67785 -0.23558 -0.66397 C -0.21787 -0.64269 -0.20485 -0.61656 -0.18767 -0.59482 C -0.18593 -0.58881 -0.18402 -0.58256 -0.18228 -0.57655 C -0.18176 -0.5747 -0.18194 -0.57239 -0.18089 -0.57123 C -0.18037 -0.57031 -0.17135 -0.5673 -0.17135 -0.5673 C -0.1618 -0.55921 -0.16614 -0.56175 -0.15902 -0.55828 C -0.15555 -0.5444 -0.1585 -0.53469 -0.16579 -0.52544 C -0.16857 -0.51804 -0.16961 -0.51758 -0.17395 -0.51272 " pathEditMode="relative" ptsTypes="ffffffffffffffffffffffffffffffffffffffffffffffffffffffffffA">
                                      <p:cBhvr>
                                        <p:cTn id="126" dur="2000" fill="hold"/>
                                        <p:tgtEl>
                                          <p:spTgt spid="236"/>
                                        </p:tgtEl>
                                        <p:attrNameLst>
                                          <p:attrName>ppt_x</p:attrName>
                                          <p:attrName>ppt_y</p:attrName>
                                        </p:attrNameLst>
                                      </p:cBhvr>
                                    </p:animMotion>
                                  </p:childTnLst>
                                </p:cTn>
                              </p:par>
                            </p:childTnLst>
                          </p:cTn>
                        </p:par>
                        <p:par>
                          <p:cTn id="127" fill="hold" nodeType="afterGroup">
                            <p:stCondLst>
                              <p:cond delay="26000"/>
                            </p:stCondLst>
                            <p:childTnLst>
                              <p:par>
                                <p:cTn id="128" presetID="6" presetClass="emph" presetSubtype="0" fill="hold" nodeType="afterEffect">
                                  <p:stCondLst>
                                    <p:cond delay="0"/>
                                  </p:stCondLst>
                                  <p:childTnLst>
                                    <p:animScale>
                                      <p:cBhvr>
                                        <p:cTn id="129" dur="2000" fill="hold"/>
                                        <p:tgtEl>
                                          <p:spTgt spid="236"/>
                                        </p:tgtEl>
                                      </p:cBhvr>
                                      <p:by x="0" y="0"/>
                                    </p:animScale>
                                  </p:childTnLst>
                                </p:cTn>
                              </p:par>
                            </p:childTnLst>
                          </p:cTn>
                        </p:par>
                        <p:par>
                          <p:cTn id="130" fill="hold" nodeType="afterGroup">
                            <p:stCondLst>
                              <p:cond delay="28000"/>
                            </p:stCondLst>
                            <p:childTnLst>
                              <p:par>
                                <p:cTn id="131" presetID="9" presetClass="emph" presetSubtype="0" nodeType="afterEffect">
                                  <p:stCondLst>
                                    <p:cond delay="0"/>
                                  </p:stCondLst>
                                  <p:childTnLst>
                                    <p:set>
                                      <p:cBhvr rctx="PPT">
                                        <p:cTn id="132" dur="indefinite"/>
                                        <p:tgtEl>
                                          <p:spTgt spid="224"/>
                                        </p:tgtEl>
                                        <p:attrNameLst>
                                          <p:attrName>style.opacity</p:attrName>
                                        </p:attrNameLst>
                                      </p:cBhvr>
                                      <p:to>
                                        <p:strVal val="1"/>
                                      </p:to>
                                    </p:set>
                                    <p:animEffect filter="image" prLst="opacity: 1">
                                      <p:cBhvr rctx="IE">
                                        <p:cTn id="133" dur="indefinite"/>
                                        <p:tgtEl>
                                          <p:spTgt spid="224"/>
                                        </p:tgtEl>
                                      </p:cBhvr>
                                    </p:animEffect>
                                  </p:childTnLst>
                                </p:cTn>
                              </p:par>
                            </p:childTnLst>
                          </p:cTn>
                        </p:par>
                        <p:par>
                          <p:cTn id="134" fill="hold" nodeType="afterGroup">
                            <p:stCondLst>
                              <p:cond delay="28000"/>
                            </p:stCondLst>
                            <p:childTnLst>
                              <p:par>
                                <p:cTn id="135" presetID="0" presetClass="path" presetSubtype="0" accel="50000" decel="50000" fill="hold" nodeType="afterEffect">
                                  <p:stCondLst>
                                    <p:cond delay="0"/>
                                  </p:stCondLst>
                                  <p:childTnLst>
                                    <p:animMotion origin="layout" path="M -1.11111E-6 -3.9408E-6 C -0.00052 -0.00185 -0.00156 -0.0037 -0.00139 -0.00555 C -0.00104 -0.00925 0.00139 -0.01642 0.00139 -0.01642 C 0.00365 -0.04047 0.01476 -0.05897 0.02465 -0.07863 C 0.03073 -0.10384 0.04132 -0.12419 0.05191 -0.14616 C 0.05799 -0.15888 0.06094 -0.17345 0.06702 -0.18617 C 0.07587 -0.20444 0.09028 -0.21785 0.1 -0.23543 C 0.10781 -0.24931 0.11111 -0.26734 0.1191 -0.28122 C 0.1217 -0.28561 0.12448 -0.28978 0.12726 -0.29417 C 0.13073 -0.29903 0.13837 -0.30851 0.13837 -0.30851 C 0.1467 -0.33141 0.15695 -0.35338 0.16563 -0.37604 C 0.16945 -0.38622 0.1724 -0.39709 0.17656 -0.40703 C 0.18108 -0.4179 0.19045 -0.44241 0.20139 -0.44727 C 0.20382 -0.46508 0.20087 -0.44704 0.20677 -0.46901 C 0.21267 -0.49075 0.21597 -0.51549 0.22604 -0.53469 C 0.2283 -0.54533 0.23125 -0.55504 0.23281 -0.56591 C 0.23264 -0.58071 0.24167 -0.67692 0.20955 -0.68802 C 0.19948 -0.68733 0.18872 -0.68941 0.17934 -0.68432 C 0.16806 -0.67808 0.15764 -0.66859 0.14792 -0.65888 C 0.14254 -0.65356 0.1375 -0.65125 0.13281 -0.64431 C 0.12622 -0.63437 0.12344 -0.62303 0.11632 -0.61332 C 0.11181 -0.60708 0.10712 -0.60083 0.10399 -0.5932 C 0.09879 -0.58048 0.09792 -0.56545 0.09306 -0.55296 C 0.08438 -0.5303 0.10052 -0.57308 0.0849 -0.52197 C 0.07708 -0.4963 0.0816 -0.50948 0.07118 -0.48196 C 0.06962 -0.47803 0.06962 -0.47317 0.0684 -0.46901 C 0.06736 -0.46531 0.06563 -0.46184 0.06424 -0.45814 C 0.0632 -0.44981 0.06354 -0.44866 0.06024 -0.44172 C 0.05816 -0.43733 0.0533 -0.429 0.0533 -0.429 C 0.05139 -0.42114 0.04774 -0.41466 0.04514 -0.40703 C 0.04288 -0.40009 0.04219 -0.39084 0.03837 -0.38506 C 0.025 -0.36517 0.03386 -0.38182 0.02726 -0.36864 C 0.02517 -0.35592 0.02031 -0.35176 0.01493 -0.34158 C -0.0026 -0.30782 -0.01042 -0.30712 -0.04392 -0.27567 C -0.05451 -0.26573 -0.06146 -0.25092 -0.07396 -0.24468 C -0.08819 -0.23751 -0.10364 -0.23589 -0.11649 -0.22456 C -0.15017 -0.22595 -0.15139 -0.21808 -0.16996 -0.23358 C -0.17326 -0.24491 -0.17535 -0.25301 -0.17951 -0.26295 C -0.18142 -0.26781 -0.18316 -0.27266 -0.18507 -0.27752 C -0.18594 -0.27983 -0.18767 -0.28469 -0.18767 -0.28469 C -0.19149 -0.31522 -0.19132 -0.34158 -0.1809 -0.36864 C -0.17986 -0.37465 -0.1783 -0.38783 -0.17535 -0.39431 C -0.17257 -0.40032 -0.16753 -0.40518 -0.16441 -0.41073 C -0.15868 -0.42114 -0.15278 -0.43108 -0.1467 -0.44172 C -0.14253 -0.44912 -0.13958 -0.45883 -0.13298 -0.46184 C -0.12639 -0.47317 -0.12153 -0.48497 -0.1151 -0.49653 C -0.11406 -0.49815 -0.11371 -0.50069 -0.11233 -0.50185 C -0.10868 -0.50532 -0.1 -0.50925 -0.1 -0.50925 C -0.09844 -0.52752 -0.0967 -0.54579 -0.09462 -0.56406 C -0.0941 -0.56892 -0.09444 -0.574 -0.09323 -0.57863 C -0.09097 -0.58742 -0.08264 -0.59274 -0.07812 -0.59875 " pathEditMode="relative" ptsTypes="ffffffffffffffffffffffffffffffffffffffffffffffffffA">
                                      <p:cBhvr>
                                        <p:cTn id="136" dur="2000" fill="hold"/>
                                        <p:tgtEl>
                                          <p:spTgt spid="237"/>
                                        </p:tgtEl>
                                        <p:attrNameLst>
                                          <p:attrName>ppt_x</p:attrName>
                                          <p:attrName>ppt_y</p:attrName>
                                        </p:attrNameLst>
                                      </p:cBhvr>
                                    </p:animMotion>
                                  </p:childTnLst>
                                </p:cTn>
                              </p:par>
                            </p:childTnLst>
                          </p:cTn>
                        </p:par>
                        <p:par>
                          <p:cTn id="137" fill="hold" nodeType="afterGroup">
                            <p:stCondLst>
                              <p:cond delay="30000"/>
                            </p:stCondLst>
                            <p:childTnLst>
                              <p:par>
                                <p:cTn id="138" presetID="6" presetClass="emph" presetSubtype="0" fill="hold" nodeType="afterEffect">
                                  <p:stCondLst>
                                    <p:cond delay="0"/>
                                  </p:stCondLst>
                                  <p:childTnLst>
                                    <p:animScale>
                                      <p:cBhvr>
                                        <p:cTn id="139" dur="2000" fill="hold"/>
                                        <p:tgtEl>
                                          <p:spTgt spid="237"/>
                                        </p:tgtEl>
                                      </p:cBhvr>
                                      <p:by x="0" y="0"/>
                                    </p:animScale>
                                  </p:childTnLst>
                                </p:cTn>
                              </p:par>
                            </p:childTnLst>
                          </p:cTn>
                        </p:par>
                        <p:par>
                          <p:cTn id="140" fill="hold" nodeType="afterGroup">
                            <p:stCondLst>
                              <p:cond delay="32000"/>
                            </p:stCondLst>
                            <p:childTnLst>
                              <p:par>
                                <p:cTn id="141" presetID="9" presetClass="emph" presetSubtype="0" nodeType="afterEffect">
                                  <p:stCondLst>
                                    <p:cond delay="0"/>
                                  </p:stCondLst>
                                  <p:childTnLst>
                                    <p:set>
                                      <p:cBhvr rctx="PPT">
                                        <p:cTn id="142" dur="indefinite"/>
                                        <p:tgtEl>
                                          <p:spTgt spid="225"/>
                                        </p:tgtEl>
                                        <p:attrNameLst>
                                          <p:attrName>style.opacity</p:attrName>
                                        </p:attrNameLst>
                                      </p:cBhvr>
                                      <p:to>
                                        <p:strVal val="1"/>
                                      </p:to>
                                    </p:set>
                                    <p:animEffect filter="image" prLst="opacity: 1">
                                      <p:cBhvr rctx="IE">
                                        <p:cTn id="143" dur="indefinite"/>
                                        <p:tgtEl>
                                          <p:spTgt spid="225"/>
                                        </p:tgtEl>
                                      </p:cBhvr>
                                    </p:animEffect>
                                  </p:childTnLst>
                                </p:cTn>
                              </p:par>
                            </p:childTnLst>
                          </p:cTn>
                        </p:par>
                        <p:par>
                          <p:cTn id="144" fill="hold" nodeType="afterGroup">
                            <p:stCondLst>
                              <p:cond delay="32000"/>
                            </p:stCondLst>
                            <p:childTnLst>
                              <p:par>
                                <p:cTn id="145" presetID="0" presetClass="path" presetSubtype="0" accel="50000" decel="50000" fill="hold" nodeType="afterEffect">
                                  <p:stCondLst>
                                    <p:cond delay="0"/>
                                  </p:stCondLst>
                                  <p:childTnLst>
                                    <p:animMotion origin="layout" path="M 8.33333E-7 3.66327E-6 C -0.02222 0.00763 -0.05173 -0.01018 -0.07396 -0.01457 C -0.08437 -0.01665 -0.09496 -0.01781 -0.10538 -0.01989 C -0.11684 -0.0222 -0.13958 -0.02729 -0.13958 -0.02729 C -0.16823 -0.04163 -0.18958 -0.06244 -0.21493 -0.0858 C -0.22673 -0.09667 -0.25486 -0.12142 -0.26163 -0.13321 C -0.27118 -0.14963 -0.27135 -0.15056 -0.28212 -0.16605 C -0.28871 -0.1753 -0.29687 -0.18478 -0.3026 -0.19519 C -0.30989 -0.20837 -0.31371 -0.22155 -0.31771 -0.23705 C -0.31996 -0.24538 -0.31944 -0.25 -0.32326 -0.25717 C -0.33298 -0.30874 -0.31649 -0.3587 -0.3026 -0.40495 C -0.29774 -0.42137 -0.29479 -0.43525 -0.28906 -0.45074 C -0.28437 -0.463 -0.28055 -0.46924 -0.27656 -0.48173 C -0.26996 -0.50254 -0.27135 -0.50694 -0.26302 -0.52914 C -0.25486 -0.55088 -0.24062 -0.56822 -0.22864 -0.5858 C -0.2158 -0.60476 -0.21232 -0.63506 -0.19444 -0.64778 C -0.18264 -0.65634 -0.18767 -0.65102 -0.17534 -0.65495 C -0.16892 -0.65703 -0.15607 -0.66235 -0.15607 -0.66235 C -0.13923 -0.66073 -0.1217 -0.66258 -0.10538 -0.6568 C -0.09427 -0.65287 -0.08524 -0.64246 -0.07396 -0.63853 C -0.0526 -0.65009 -0.0651 -0.64639 -0.03559 -0.64408 C -0.03281 -0.64292 -0.03003 -0.64154 -0.02725 -0.64038 C -0.02552 -0.63969 -0.02482 -0.63645 -0.02326 -0.63506 C -0.01944 -0.63136 -0.01666 -0.63113 -0.01232 -0.62951 C -0.01093 -0.62835 -0.00937 -0.6272 -0.00816 -0.62581 C -0.00521 -0.62234 -0.00312 -0.61795 8.33333E-7 -0.61494 C 0.00868 -0.60615 0.0191 -0.59898 0.02604 -0.58742 C 0.03403 -0.57401 0.0415 -0.55735 0.05209 -0.54741 C 0.05556 -0.53353 0.06372 -0.52105 0.07136 -0.51087 C 0.07361 -0.50786 0.07587 -0.50486 0.07813 -0.50185 C 0.07952 -0.5 0.08229 -0.4963 0.08229 -0.4963 C 0.0849 -0.48612 0.08368 -0.4926 0.08368 -0.47618 " pathEditMode="relative" ptsTypes="fffffffffffffffffffffffffffffffA">
                                      <p:cBhvr>
                                        <p:cTn id="146" dur="2000" fill="hold"/>
                                        <p:tgtEl>
                                          <p:spTgt spid="238"/>
                                        </p:tgtEl>
                                        <p:attrNameLst>
                                          <p:attrName>ppt_x</p:attrName>
                                          <p:attrName>ppt_y</p:attrName>
                                        </p:attrNameLst>
                                      </p:cBhvr>
                                    </p:animMotion>
                                  </p:childTnLst>
                                </p:cTn>
                              </p:par>
                            </p:childTnLst>
                          </p:cTn>
                        </p:par>
                        <p:par>
                          <p:cTn id="147" fill="hold" nodeType="afterGroup">
                            <p:stCondLst>
                              <p:cond delay="34000"/>
                            </p:stCondLst>
                            <p:childTnLst>
                              <p:par>
                                <p:cTn id="148" presetID="6" presetClass="emph" presetSubtype="0" fill="hold" nodeType="afterEffect">
                                  <p:stCondLst>
                                    <p:cond delay="0"/>
                                  </p:stCondLst>
                                  <p:childTnLst>
                                    <p:animScale>
                                      <p:cBhvr>
                                        <p:cTn id="149" dur="2000" fill="hold"/>
                                        <p:tgtEl>
                                          <p:spTgt spid="238"/>
                                        </p:tgtEl>
                                      </p:cBhvr>
                                      <p:by x="0" y="0"/>
                                    </p:animScale>
                                  </p:childTnLst>
                                </p:cTn>
                              </p:par>
                            </p:childTnLst>
                          </p:cTn>
                        </p:par>
                        <p:par>
                          <p:cTn id="150" fill="hold" nodeType="afterGroup">
                            <p:stCondLst>
                              <p:cond delay="36000"/>
                            </p:stCondLst>
                            <p:childTnLst>
                              <p:par>
                                <p:cTn id="151" presetID="9" presetClass="emph" presetSubtype="0" nodeType="afterEffect">
                                  <p:stCondLst>
                                    <p:cond delay="0"/>
                                  </p:stCondLst>
                                  <p:childTnLst>
                                    <p:set>
                                      <p:cBhvr rctx="PPT">
                                        <p:cTn id="152" dur="indefinite"/>
                                        <p:tgtEl>
                                          <p:spTgt spid="226"/>
                                        </p:tgtEl>
                                        <p:attrNameLst>
                                          <p:attrName>style.opacity</p:attrName>
                                        </p:attrNameLst>
                                      </p:cBhvr>
                                      <p:to>
                                        <p:strVal val="1"/>
                                      </p:to>
                                    </p:set>
                                    <p:animEffect filter="image" prLst="opacity: 1">
                                      <p:cBhvr rctx="IE">
                                        <p:cTn id="153" dur="indefinite"/>
                                        <p:tgtEl>
                                          <p:spTgt spid="226"/>
                                        </p:tgtEl>
                                      </p:cBhvr>
                                    </p:animEffect>
                                  </p:childTnLst>
                                </p:cTn>
                              </p:par>
                            </p:childTnLst>
                          </p:cTn>
                        </p:par>
                        <p:par>
                          <p:cTn id="154" fill="hold" nodeType="afterGroup">
                            <p:stCondLst>
                              <p:cond delay="36000"/>
                            </p:stCondLst>
                            <p:childTnLst>
                              <p:par>
                                <p:cTn id="155" presetID="0" presetClass="path" presetSubtype="0" accel="50000" decel="50000" fill="hold" nodeType="afterEffect">
                                  <p:stCondLst>
                                    <p:cond delay="0"/>
                                  </p:stCondLst>
                                  <p:childTnLst>
                                    <p:animMotion origin="layout" path="M 5.27778E-6 4.16281E-7 C -0.00485 -0.01943 0.00626 -0.03908 0.01095 -0.05666 C 0.02779 -0.11957 0.03924 -0.14339 0.07119 -0.19334 C 0.08855 -0.2204 0.1014 -0.24584 0.12883 -0.25185 C 0.13352 -0.25509 0.13751 -0.25856 0.14254 -0.26087 C 0.14393 -0.26272 0.14515 -0.2648 0.14654 -0.26642 C 0.14775 -0.26781 0.14949 -0.2685 0.1507 -0.27012 C 0.15227 -0.2722 0.15348 -0.27475 0.15487 -0.27729 C 0.15574 -0.27914 0.15626 -0.28122 0.15747 -0.28284 C 0.16442 -0.29232 0.17709 -0.29556 0.18629 -0.29741 C 0.1922 -0.29556 0.21251 -0.2907 0.22049 -0.28469 C 0.22483 -0.28145 0.2356 -0.26665 0.23838 -0.26272 C 0.26772 -0.22132 0.27622 -0.18247 0.28629 -0.12951 C 0.28716 -0.1161 0.29063 -0.10291 0.29046 -0.0895 C 0.29011 -0.05851 0.29602 0.02151 0.26164 0.03839 C 0.24306 0.04741 0.23629 0.04949 0.22049 0.05481 C 0.154 0.0525 0.09133 0.04995 0.02605 0.03839 C 0.02119 0.03747 0.00591 0.03631 5.27778E-6 0.03469 C -0.0276 0.02683 -0.05364 0.0111 -0.07951 -0.0037 C -0.08662 -0.00786 -0.09617 -0.0111 -0.10277 -0.01642 C -0.10659 -0.01966 -0.11371 -0.02729 -0.11371 -0.02729 C -0.12534 -0.05065 -0.13541 -0.06822 -0.13836 -0.09667 C -0.13992 -0.11124 -0.14253 -0.14061 -0.14253 -0.14061 C -0.14201 -0.17414 -0.14235 -0.20745 -0.14114 -0.24098 C -0.14044 -0.25948 -0.12464 -0.27035 -0.11787 -0.28469 C -0.10659 -0.30828 -0.09409 -0.32054 -0.07812 -0.33765 C -0.06214 -0.35476 -0.04478 -0.38043 -0.02464 -0.39061 C -0.0203 -0.39269 -0.0052 -0.395 5.27778E-6 -0.39593 C 0.00296 -0.39524 0.02709 -0.39061 0.03421 -0.38691 C 0.04706 -0.3802 0.03473 -0.38113 0.04931 -0.37951 C 0.07258 -0.37673 0.09584 -0.37465 0.11911 -0.37234 C 0.12362 -0.37049 0.12848 -0.36933 0.13282 -0.36679 C 0.13629 -0.36517 0.13907 -0.36124 0.14254 -0.35939 C 0.15869 -0.3513 0.17727 -0.34598 0.19445 -0.34297 C 0.21008 -0.34366 0.22553 -0.34366 0.24115 -0.34482 C 0.24966 -0.34551 0.2606 -0.3735 0.26303 -0.38321 C 0.26251 -0.39847 0.26338 -0.41374 0.26164 -0.42877 C 0.26147 -0.43085 0.2547 -0.43409 0.25348 -0.43432 C 0.24671 -0.43594 0.23977 -0.43663 0.23282 -0.43802 C 0.18438 -0.43594 0.13612 -0.42969 0.08768 -0.42692 C 0.07831 -0.42507 0.06945 -0.42183 0.06025 -0.41975 C 0.0356 -0.40726 0.06268 -0.42229 0.03977 -0.40518 C 0.03577 -0.40217 0.03126 -0.40079 0.02744 -0.39778 C 0.0139 -0.38691 0.02466 -0.38992 0.00956 -0.38136 C -0.00867 -0.37118 -0.00138 -0.37673 -0.01232 -0.37234 C -0.0151 -0.37118 -0.02048 -0.36864 -0.02048 -0.36864 C -0.02638 -0.36933 -0.03263 -0.36818 -0.03836 -0.37049 C -0.04305 -0.37234 -0.0453 -0.37951 -0.0493 -0.38321 C -0.0677 -0.39963 -0.05329 -0.38437 -0.06857 -0.40148 C -0.07395 -0.42021 -0.08975 -0.43663 -0.09721 -0.45629 C -0.11058 -0.49098 -0.11596 -0.51896 -0.11926 -0.55828 C -0.11822 -0.58534 -0.12013 -0.62072 -0.11371 -0.64963 C -0.11058 -0.66351 -0.10346 -0.67969 -0.09721 -0.69149 C -0.08714 -0.71022 -0.07621 -0.72803 -0.06579 -0.7463 C -0.04062 -0.79024 0.00886 -0.79602 0.04654 -0.79926 C 0.0632 -0.80481 0.08022 -0.80597 0.09723 -0.80828 C 0.12327 -0.80643 0.11876 -0.81129 0.13282 -0.79186 C 0.13699 -0.77613 0.13039 -0.76295 0.13022 -0.74815 C 0.12987 -0.71785 0.13022 -0.68733 0.13022 -0.65703 " pathEditMode="relative" ptsTypes="ffffffffffffffffffffffffffffffffffffffffffffffffffffffffffA">
                                      <p:cBhvr>
                                        <p:cTn id="156" dur="2000" fill="hold"/>
                                        <p:tgtEl>
                                          <p:spTgt spid="239"/>
                                        </p:tgtEl>
                                        <p:attrNameLst>
                                          <p:attrName>ppt_x</p:attrName>
                                          <p:attrName>ppt_y</p:attrName>
                                        </p:attrNameLst>
                                      </p:cBhvr>
                                    </p:animMotion>
                                  </p:childTnLst>
                                </p:cTn>
                              </p:par>
                            </p:childTnLst>
                          </p:cTn>
                        </p:par>
                        <p:par>
                          <p:cTn id="157" fill="hold" nodeType="afterGroup">
                            <p:stCondLst>
                              <p:cond delay="38000"/>
                            </p:stCondLst>
                            <p:childTnLst>
                              <p:par>
                                <p:cTn id="158" presetID="6" presetClass="emph" presetSubtype="0" fill="hold" nodeType="afterEffect">
                                  <p:stCondLst>
                                    <p:cond delay="0"/>
                                  </p:stCondLst>
                                  <p:childTnLst>
                                    <p:animScale>
                                      <p:cBhvr>
                                        <p:cTn id="159" dur="2000" fill="hold"/>
                                        <p:tgtEl>
                                          <p:spTgt spid="239"/>
                                        </p:tgtEl>
                                      </p:cBhvr>
                                      <p:by x="0" y="0"/>
                                    </p:animScale>
                                  </p:childTnLst>
                                </p:cTn>
                              </p:par>
                            </p:childTnLst>
                          </p:cTn>
                        </p:par>
                        <p:par>
                          <p:cTn id="160" fill="hold" nodeType="afterGroup">
                            <p:stCondLst>
                              <p:cond delay="40000"/>
                            </p:stCondLst>
                            <p:childTnLst>
                              <p:par>
                                <p:cTn id="161" presetID="9" presetClass="emph" presetSubtype="0" nodeType="afterEffect">
                                  <p:stCondLst>
                                    <p:cond delay="0"/>
                                  </p:stCondLst>
                                  <p:childTnLst>
                                    <p:set>
                                      <p:cBhvr rctx="PPT">
                                        <p:cTn id="162" dur="indefinite"/>
                                        <p:tgtEl>
                                          <p:spTgt spid="227"/>
                                        </p:tgtEl>
                                        <p:attrNameLst>
                                          <p:attrName>style.opacity</p:attrName>
                                        </p:attrNameLst>
                                      </p:cBhvr>
                                      <p:to>
                                        <p:strVal val="1"/>
                                      </p:to>
                                    </p:set>
                                    <p:animEffect filter="image" prLst="opacity: 1">
                                      <p:cBhvr rctx="IE">
                                        <p:cTn id="163" dur="indefinite"/>
                                        <p:tgtEl>
                                          <p:spTgt spid="227"/>
                                        </p:tgtEl>
                                      </p:cBhvr>
                                    </p:animEffect>
                                  </p:childTnLst>
                                </p:cTn>
                              </p:par>
                            </p:childTnLst>
                          </p:cTn>
                        </p:par>
                        <p:par>
                          <p:cTn id="164" fill="hold" nodeType="afterGroup">
                            <p:stCondLst>
                              <p:cond delay="40000"/>
                            </p:stCondLst>
                            <p:childTnLst>
                              <p:par>
                                <p:cTn id="165" presetID="0" presetClass="path" presetSubtype="0" accel="50000" decel="50000" fill="hold" nodeType="afterEffect">
                                  <p:stCondLst>
                                    <p:cond delay="0"/>
                                  </p:stCondLst>
                                  <p:childTnLst>
                                    <p:animMotion origin="layout" path="M 0.00434 0.01758 C 0.01042 -0.00115 0.01875 -0.00717 0.02761 -0.02451 C 0.03507 -0.03908 0.03542 -0.04139 0.0441 -0.05365 C 0.05295 -0.06637 0.06597 -0.07724 0.07292 -0.09204 C 0.08212 -0.1117 0.08663 -0.13575 0.09896 -0.15217 C 0.10851 -0.16489 0.12136 -0.17322 0.13038 -0.18686 C 0.16077 -0.23265 0.19879 -0.26341 0.2441 -0.27451 C 0.28021 -0.27197 0.29601 -0.27289 0.325 -0.25624 C 0.34358 -0.23103 0.35521 -0.20767 0.36059 -0.17229 C 0.36111 -0.16073 0.36285 -0.14916 0.36198 -0.1376 C 0.35868 -0.09505 0.33351 -0.01757 0.30712 0.00833 C 0.28768 0.02752 0.25764 0.03423 0.23455 0.03932 C 0.16424 0.03631 0.10191 0.05481 0.04827 -0.00624 C 0.04462 -0.01688 0.03924 -0.02636 0.03594 -0.03723 C 0.03299 -0.04694 0.03229 -0.05781 0.03038 -0.06822 C 0.02361 -0.14754 0.02743 -0.24861 0.07014 -0.31105 C 0.08681 -0.33556 0.10486 -0.35869 0.13038 -0.36378 C 0.14722 -0.3617 0.15695 -0.36285 0.17153 -0.35476 C 0.17761 -0.35129 0.18351 -0.34458 0.18924 -0.34019 C 0.20191 -0.33025 0.21563 -0.32238 0.229 -0.31452 C 0.24011 -0.30804 0.25278 -0.30966 0.26459 -0.30735 C 0.27518 -0.30851 0.28611 -0.30666 0.29618 -0.31105 C 0.3033 -0.31429 0.30799 -0.32331 0.31389 -0.32932 C 0.31615 -0.33163 0.32084 -0.33649 0.32084 -0.33649 C 0.32361 -0.35222 0.32518 -0.3684 0.329 -0.3839 C 0.33004 -0.38806 0.33959 -0.39963 0.34132 -0.40217 C 0.35538 -0.42275 0.36823 -0.44287 0.37969 -0.466 C 0.38646 -0.49699 0.38386 -0.48288 0.38802 -0.50809 C 0.3915 -0.55041 0.39323 -0.61609 0.35226 -0.62303 C 0.33941 -0.62234 0.32674 -0.62234 0.31389 -0.62118 C 0.30816 -0.62072 0.2974 -0.61193 0.29479 -0.61031 C 0.28212 -0.60198 0.27795 -0.59898 0.26597 -0.58834 C 0.26198 -0.57978 0.25538 -0.57446 0.25087 -0.56637 C 0.2441 -0.55434 0.24271 -0.53908 0.23455 -0.52821 C 0.23143 -0.51572 0.23577 -0.52937 0.229 -0.51896 C 0.22691 -0.51572 0.22535 -0.51179 0.22361 -0.50809 C 0.22275 -0.50624 0.22084 -0.50254 0.22084 -0.50254 C 0.22031 -0.49953 0.22031 -0.4963 0.21945 -0.49352 C 0.21893 -0.49144 0.21788 -0.48959 0.21667 -0.48797 C 0.21597 -0.48704 0.21754 -0.49051 0.21806 -0.49167 " pathEditMode="relative" ptsTypes="fffffffffffffffffffffffffffffffffffffffA">
                                      <p:cBhvr>
                                        <p:cTn id="166" dur="2000" fill="hold"/>
                                        <p:tgtEl>
                                          <p:spTgt spid="240"/>
                                        </p:tgtEl>
                                        <p:attrNameLst>
                                          <p:attrName>ppt_x</p:attrName>
                                          <p:attrName>ppt_y</p:attrName>
                                        </p:attrNameLst>
                                      </p:cBhvr>
                                    </p:animMotion>
                                  </p:childTnLst>
                                </p:cTn>
                              </p:par>
                            </p:childTnLst>
                          </p:cTn>
                        </p:par>
                        <p:par>
                          <p:cTn id="167" fill="hold" nodeType="afterGroup">
                            <p:stCondLst>
                              <p:cond delay="42000"/>
                            </p:stCondLst>
                            <p:childTnLst>
                              <p:par>
                                <p:cTn id="168" presetID="6" presetClass="emph" presetSubtype="0" fill="hold" nodeType="afterEffect">
                                  <p:stCondLst>
                                    <p:cond delay="0"/>
                                  </p:stCondLst>
                                  <p:childTnLst>
                                    <p:animScale>
                                      <p:cBhvr>
                                        <p:cTn id="169" dur="2000" fill="hold"/>
                                        <p:tgtEl>
                                          <p:spTgt spid="240"/>
                                        </p:tgtEl>
                                      </p:cBhvr>
                                      <p:by x="0" y="0"/>
                                    </p:animScale>
                                  </p:childTnLst>
                                </p:cTn>
                              </p:par>
                            </p:childTnLst>
                          </p:cTn>
                        </p:par>
                        <p:par>
                          <p:cTn id="170" fill="hold" nodeType="afterGroup">
                            <p:stCondLst>
                              <p:cond delay="44000"/>
                            </p:stCondLst>
                            <p:childTnLst>
                              <p:par>
                                <p:cTn id="171" presetID="9" presetClass="emph" presetSubtype="0" nodeType="afterEffect">
                                  <p:stCondLst>
                                    <p:cond delay="0"/>
                                  </p:stCondLst>
                                  <p:childTnLst>
                                    <p:set>
                                      <p:cBhvr rctx="PPT">
                                        <p:cTn id="172" dur="indefinite"/>
                                        <p:tgtEl>
                                          <p:spTgt spid="228"/>
                                        </p:tgtEl>
                                        <p:attrNameLst>
                                          <p:attrName>style.opacity</p:attrName>
                                        </p:attrNameLst>
                                      </p:cBhvr>
                                      <p:to>
                                        <p:strVal val="1"/>
                                      </p:to>
                                    </p:set>
                                    <p:animEffect filter="image" prLst="opacity: 1">
                                      <p:cBhvr rctx="IE">
                                        <p:cTn id="173" dur="indefinite"/>
                                        <p:tgtEl>
                                          <p:spTgt spid="228"/>
                                        </p:tgtEl>
                                      </p:cBhvr>
                                    </p:animEffect>
                                  </p:childTnLst>
                                </p:cTn>
                              </p:par>
                            </p:childTnLst>
                          </p:cTn>
                        </p:par>
                        <p:par>
                          <p:cTn id="174" fill="hold" nodeType="afterGroup">
                            <p:stCondLst>
                              <p:cond delay="44000"/>
                            </p:stCondLst>
                            <p:childTnLst>
                              <p:par>
                                <p:cTn id="175" presetID="0" presetClass="path" presetSubtype="0" accel="50000" decel="50000" fill="hold" nodeType="afterEffect">
                                  <p:stCondLst>
                                    <p:cond delay="0"/>
                                  </p:stCondLst>
                                  <p:childTnLst>
                                    <p:animMotion origin="layout" path="M 6.66667E-6 4.07956E-6 C -0.01041 0.00347 -0.02117 0.00578 -0.03159 0.00902 C -0.03767 0.01133 -0.04461 0.01688 -0.05069 0.01827 C -0.05607 0.01896 -0.06163 0.01943 -0.06718 0.01989 C -0.10156 0.03145 -0.16544 0.01087 -0.20416 0.0074 C -0.21145 0.00393 -0.21753 -0.00185 -0.22465 -0.00555 C -0.2434 -0.01434 -0.26249 -0.02243 -0.28228 -0.02544 C -0.29044 -0.02937 -0.29895 -0.03192 -0.30694 -0.03631 C -0.31788 -0.04232 -0.3269 -0.06383 -0.33159 -0.07678 C -0.33593 -0.08858 -0.34392 -0.11309 -0.34392 -0.11309 C -0.34791 -0.13622 -0.35051 -0.15888 -0.35208 -0.18247 C -0.35173 -0.20005 -0.3677 -0.26735 -0.34114 -0.27914 C -0.33142 -0.26943 -0.33298 -0.26989 -0.32326 -0.28284 C -0.31683 -0.27983 -0.31093 -0.27475 -0.30416 -0.27382 C -0.30121 -0.27336 -0.2802 -0.2877 -0.27951 -0.28816 C -0.27673 -0.28723 -0.2526 -0.27822 -0.2493 -0.27914 C -0.24357 -0.28076 -0.2394 -0.2877 -0.23437 -0.29186 C -0.22204 -0.29024 -0.20972 -0.28538 -0.19739 -0.28631 C -0.19062 -0.28677 -0.18489 -0.29417 -0.17812 -0.29579 C -0.15867 -0.30065 -0.13888 -0.30296 -0.11926 -0.30643 C -0.10642 -0.30412 -0.09374 -0.29972 -0.0809 -0.29949 C -0.07013 -0.29903 -0.05989 -0.3062 -0.0493 -0.30828 C -0.03784 -0.30412 -0.02656 -0.29972 -0.0151 -0.29579 C -0.00989 -0.29371 -0.0052 -0.30134 6.66667E-6 -0.30296 C 0.00539 -0.30435 0.01094 -0.30389 0.01633 -0.30458 C 0.05313 -0.28862 0.00869 -0.30342 0.06164 -0.30828 C 0.07119 -0.30944 0.08074 -0.30458 0.09028 -0.30296 C 0.0981 -0.30643 0.10574 -0.31106 0.11372 -0.31383 C 0.13126 -0.32007 0.14966 -0.32262 0.16702 -0.33025 C 0.16945 -0.33164 0.16945 -0.33649 0.17119 -0.33927 C 0.17362 -0.34274 0.17622 -0.34621 0.17935 -0.34852 C 0.19028 -0.35731 0.22119 -0.35708 0.22726 -0.35754 C 0.2349 -0.36425 0.24567 -0.36679 0.25469 -0.36841 C 0.26337 -0.37234 0.26459 -0.37442 0.27535 -0.37766 C 0.27761 -0.37951 0.28629 -0.38506 0.28768 -0.38668 C 0.29185 -0.39154 0.29462 -0.39801 0.29862 -0.4031 C 0.30278 -0.41721 0.31025 -0.42761 0.32049 -0.43432 C 0.32501 -0.44612 0.32813 -0.45791 0.33004 -0.47063 C 0.32831 -0.51411 0.33195 -0.53908 0.31633 -0.57285 C 0.31407 -0.58742 0.3066 -0.5969 0.3014 -0.60939 C 0.30035 -0.6117 0.30001 -0.61471 0.29862 -0.61679 C 0.29619 -0.62072 0.29028 -0.62766 0.29028 -0.62766 C 0.28577 -0.6265 0.28108 -0.62581 0.27674 -0.62396 C 0.2724 -0.62211 0.2724 -0.6191 0.2698 -0.61494 C 0.26285 -0.60407 0.25782 -0.59436 0.25469 -0.58025 C 0.25313 -0.57308 0.24931 -0.56799 0.24931 -0.56013 " pathEditMode="relative" ptsTypes="fffffffffffffffffffffffffffffffffffffffffffffA">
                                      <p:cBhvr>
                                        <p:cTn id="176" dur="2000" fill="hold"/>
                                        <p:tgtEl>
                                          <p:spTgt spid="241"/>
                                        </p:tgtEl>
                                        <p:attrNameLst>
                                          <p:attrName>ppt_x</p:attrName>
                                          <p:attrName>ppt_y</p:attrName>
                                        </p:attrNameLst>
                                      </p:cBhvr>
                                    </p:animMotion>
                                  </p:childTnLst>
                                </p:cTn>
                              </p:par>
                            </p:childTnLst>
                          </p:cTn>
                        </p:par>
                        <p:par>
                          <p:cTn id="177" fill="hold" nodeType="afterGroup">
                            <p:stCondLst>
                              <p:cond delay="46000"/>
                            </p:stCondLst>
                            <p:childTnLst>
                              <p:par>
                                <p:cTn id="178" presetID="6" presetClass="emph" presetSubtype="0" fill="hold" nodeType="afterEffect">
                                  <p:stCondLst>
                                    <p:cond delay="0"/>
                                  </p:stCondLst>
                                  <p:childTnLst>
                                    <p:animScale>
                                      <p:cBhvr>
                                        <p:cTn id="179" dur="2000" fill="hold"/>
                                        <p:tgtEl>
                                          <p:spTgt spid="241"/>
                                        </p:tgtEl>
                                      </p:cBhvr>
                                      <p:by x="0" y="0"/>
                                    </p:animScale>
                                  </p:childTnLst>
                                </p:cTn>
                              </p:par>
                            </p:childTnLst>
                          </p:cTn>
                        </p:par>
                        <p:par>
                          <p:cTn id="180" fill="hold" nodeType="afterGroup">
                            <p:stCondLst>
                              <p:cond delay="48000"/>
                            </p:stCondLst>
                            <p:childTnLst>
                              <p:par>
                                <p:cTn id="181" presetID="9" presetClass="emph" presetSubtype="0" nodeType="afterEffect">
                                  <p:stCondLst>
                                    <p:cond delay="0"/>
                                  </p:stCondLst>
                                  <p:childTnLst>
                                    <p:set>
                                      <p:cBhvr rctx="PPT">
                                        <p:cTn id="182" dur="indefinite"/>
                                        <p:tgtEl>
                                          <p:spTgt spid="229"/>
                                        </p:tgtEl>
                                        <p:attrNameLst>
                                          <p:attrName>style.opacity</p:attrName>
                                        </p:attrNameLst>
                                      </p:cBhvr>
                                      <p:to>
                                        <p:strVal val="1"/>
                                      </p:to>
                                    </p:set>
                                    <p:animEffect filter="image" prLst="opacity: 1">
                                      <p:cBhvr rctx="IE">
                                        <p:cTn id="183" dur="indefinite"/>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ru-RU" smtClean="0"/>
              <a:t>Характеристика глобализации</a:t>
            </a:r>
          </a:p>
        </p:txBody>
      </p:sp>
      <p:sp>
        <p:nvSpPr>
          <p:cNvPr id="8195" name="Rectangle 3"/>
          <p:cNvSpPr>
            <a:spLocks noGrp="1" noChangeArrowheads="1"/>
          </p:cNvSpPr>
          <p:nvPr>
            <p:ph type="body" idx="1"/>
          </p:nvPr>
        </p:nvSpPr>
        <p:spPr/>
        <p:txBody>
          <a:bodyPr/>
          <a:lstStyle/>
          <a:p>
            <a:pPr algn="just" eaLnBrk="1" hangingPunct="1">
              <a:lnSpc>
                <a:spcPct val="80000"/>
              </a:lnSpc>
              <a:buFontTx/>
              <a:buNone/>
            </a:pPr>
            <a:r>
              <a:rPr lang="ru-RU" altLang="ru-RU" sz="2000" smtClean="0"/>
              <a:t>      </a:t>
            </a:r>
            <a:r>
              <a:rPr lang="ru-RU" altLang="ru-RU" sz="2000" smtClean="0">
                <a:solidFill>
                  <a:srgbClr val="FF3300"/>
                </a:solidFill>
              </a:rPr>
              <a:t>В начале ХХ</a:t>
            </a:r>
            <a:r>
              <a:rPr lang="en-US" altLang="ru-RU" sz="2000" smtClean="0">
                <a:solidFill>
                  <a:srgbClr val="FF3300"/>
                </a:solidFill>
              </a:rPr>
              <a:t>I</a:t>
            </a:r>
            <a:r>
              <a:rPr lang="ru-RU" altLang="ru-RU" sz="2000" smtClean="0">
                <a:solidFill>
                  <a:srgbClr val="FF3300"/>
                </a:solidFill>
              </a:rPr>
              <a:t> века  этот процесс характеризуется следующими феноменами:</a:t>
            </a:r>
          </a:p>
          <a:p>
            <a:pPr algn="just" eaLnBrk="1" hangingPunct="1">
              <a:lnSpc>
                <a:spcPct val="80000"/>
              </a:lnSpc>
            </a:pPr>
            <a:r>
              <a:rPr lang="ru-RU" altLang="ru-RU" sz="2000" smtClean="0"/>
              <a:t> интеграцией информационного и финансового пространства;</a:t>
            </a:r>
          </a:p>
          <a:p>
            <a:pPr algn="just" eaLnBrk="1" hangingPunct="1">
              <a:lnSpc>
                <a:spcPct val="80000"/>
              </a:lnSpc>
            </a:pPr>
            <a:r>
              <a:rPr lang="ru-RU" altLang="ru-RU" sz="2000" smtClean="0"/>
              <a:t>интеграцией рынков и производственных систем в глобальном масштабе;</a:t>
            </a:r>
          </a:p>
          <a:p>
            <a:pPr algn="just" eaLnBrk="1" hangingPunct="1">
              <a:lnSpc>
                <a:spcPct val="80000"/>
              </a:lnSpc>
            </a:pPr>
            <a:r>
              <a:rPr lang="ru-RU" altLang="ru-RU" sz="2000" smtClean="0"/>
              <a:t>использованием высоких технологий во всех сферах жизнедеятельности общества, что ведет в конечном итоге, к изменениям  в образе жизни людей и их мышлении;</a:t>
            </a:r>
          </a:p>
          <a:p>
            <a:pPr algn="just" eaLnBrk="1" hangingPunct="1">
              <a:lnSpc>
                <a:spcPct val="80000"/>
              </a:lnSpc>
            </a:pPr>
            <a:r>
              <a:rPr lang="ru-RU" altLang="ru-RU" sz="2000" smtClean="0"/>
              <a:t>опережающим развитием информационных, телекоммуникационных технологий и средств транспорта, которые обеспечивают интеграционные процессы;</a:t>
            </a:r>
          </a:p>
          <a:p>
            <a:pPr algn="just" eaLnBrk="1" hangingPunct="1">
              <a:lnSpc>
                <a:spcPct val="80000"/>
              </a:lnSpc>
            </a:pPr>
            <a:r>
              <a:rPr lang="ru-RU" altLang="ru-RU" sz="2000" smtClean="0"/>
              <a:t>смещения центра тяжести в мировой макроструктуре(сельское хозяйство, промышленность и сфера услуг) в сферу услуг, что обусловлено повышением роли образования и качества человеческого капитала в экономическом развитии, использованием науки  в производстве. </a:t>
            </a:r>
          </a:p>
        </p:txBody>
      </p:sp>
    </p:spTree>
    <p:extLst>
      <p:ext uri="{BB962C8B-B14F-4D97-AF65-F5344CB8AC3E}">
        <p14:creationId xmlns:p14="http://schemas.microsoft.com/office/powerpoint/2010/main" val="2426059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randombar(horizontal)">
                                      <p:cBhvr>
                                        <p:cTn id="7" dur="600">
                                          <p:stCondLst>
                                            <p:cond delay="0"/>
                                          </p:stCondLst>
                                        </p:cTn>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randombar(horizontal)">
                                      <p:cBhvr>
                                        <p:cTn id="12" dur="500"/>
                                        <p:tgtEl>
                                          <p:spTgt spid="8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17" dur="500"/>
                                        <p:tgtEl>
                                          <p:spTgt spid="81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22" dur="500"/>
                                        <p:tgtEl>
                                          <p:spTgt spid="81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27" dur="500"/>
                                        <p:tgtEl>
                                          <p:spTgt spid="81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32" dur="500"/>
                                        <p:tgtEl>
                                          <p:spTgt spid="81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37"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p:txBody>
          <a:bodyPr/>
          <a:lstStyle/>
          <a:p>
            <a:r>
              <a:rPr lang="ru-RU" smtClean="0"/>
              <a:t>Факторы и ресурсы</a:t>
            </a:r>
          </a:p>
        </p:txBody>
      </p:sp>
      <p:sp>
        <p:nvSpPr>
          <p:cNvPr id="40963" name="Текст 5"/>
          <p:cNvSpPr>
            <a:spLocks noGrp="1"/>
          </p:cNvSpPr>
          <p:nvPr>
            <p:ph type="body" idx="1"/>
          </p:nvPr>
        </p:nvSpPr>
        <p:spPr/>
        <p:txBody>
          <a:bodyPr/>
          <a:lstStyle/>
          <a:p>
            <a:r>
              <a:rPr lang="ru-RU" smtClean="0"/>
              <a:t>ресурсы</a:t>
            </a:r>
          </a:p>
        </p:txBody>
      </p:sp>
      <p:sp>
        <p:nvSpPr>
          <p:cNvPr id="40964" name="Объект 6"/>
          <p:cNvSpPr>
            <a:spLocks noGrp="1"/>
          </p:cNvSpPr>
          <p:nvPr>
            <p:ph sz="half" idx="2"/>
          </p:nvPr>
        </p:nvSpPr>
        <p:spPr/>
        <p:txBody>
          <a:bodyPr/>
          <a:lstStyle/>
          <a:p>
            <a:pPr algn="just"/>
            <a:r>
              <a:rPr lang="ru-RU" smtClean="0"/>
              <a:t>Необходимые для создания экономических благ элементы</a:t>
            </a:r>
          </a:p>
        </p:txBody>
      </p:sp>
      <p:sp>
        <p:nvSpPr>
          <p:cNvPr id="40965" name="Текст 7"/>
          <p:cNvSpPr>
            <a:spLocks noGrp="1"/>
          </p:cNvSpPr>
          <p:nvPr>
            <p:ph type="body" sz="quarter" idx="3"/>
          </p:nvPr>
        </p:nvSpPr>
        <p:spPr/>
        <p:txBody>
          <a:bodyPr/>
          <a:lstStyle/>
          <a:p>
            <a:r>
              <a:rPr lang="ru-RU" smtClean="0"/>
              <a:t>факторы</a:t>
            </a:r>
          </a:p>
        </p:txBody>
      </p:sp>
      <p:sp>
        <p:nvSpPr>
          <p:cNvPr id="40966" name="Объект 8"/>
          <p:cNvSpPr>
            <a:spLocks noGrp="1"/>
          </p:cNvSpPr>
          <p:nvPr>
            <p:ph sz="quarter" idx="4"/>
          </p:nvPr>
        </p:nvSpPr>
        <p:spPr/>
        <p:txBody>
          <a:bodyPr/>
          <a:lstStyle/>
          <a:p>
            <a:r>
              <a:rPr lang="ru-RU" smtClean="0"/>
              <a:t>Ресурсы, вступившие в производство</a:t>
            </a:r>
          </a:p>
        </p:txBody>
      </p:sp>
      <p:cxnSp>
        <p:nvCxnSpPr>
          <p:cNvPr id="40967" name="Прямая со стрелкой 10"/>
          <p:cNvCxnSpPr>
            <a:cxnSpLocks noChangeShapeType="1"/>
          </p:cNvCxnSpPr>
          <p:nvPr/>
        </p:nvCxnSpPr>
        <p:spPr bwMode="auto">
          <a:xfrm>
            <a:off x="3419475" y="4005263"/>
            <a:ext cx="2447925" cy="0"/>
          </a:xfrm>
          <a:prstGeom prst="straightConnector1">
            <a:avLst/>
          </a:prstGeom>
          <a:noFill/>
          <a:ln w="571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Скругленный прямоугольник 11"/>
          <p:cNvSpPr/>
          <p:nvPr/>
        </p:nvSpPr>
        <p:spPr bwMode="auto">
          <a:xfrm>
            <a:off x="5148263" y="4581525"/>
            <a:ext cx="3455987" cy="180022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ru-RU" sz="1400" b="1" dirty="0"/>
              <a:t>Другие факторы производства:</a:t>
            </a:r>
          </a:p>
          <a:p>
            <a:pPr marL="342900" indent="-342900" algn="l">
              <a:buFont typeface="+mj-lt"/>
              <a:buAutoNum type="arabicPeriod"/>
              <a:defRPr/>
            </a:pPr>
            <a:r>
              <a:rPr lang="ru-RU" sz="1600" dirty="0"/>
              <a:t>Наука</a:t>
            </a:r>
          </a:p>
          <a:p>
            <a:pPr marL="342900" indent="-342900" algn="l">
              <a:buFont typeface="+mj-lt"/>
              <a:buAutoNum type="arabicPeriod"/>
              <a:defRPr/>
            </a:pPr>
            <a:r>
              <a:rPr lang="ru-RU" sz="1600" dirty="0"/>
              <a:t>Информация</a:t>
            </a:r>
          </a:p>
          <a:p>
            <a:pPr marL="342900" indent="-342900" algn="l">
              <a:buFont typeface="+mj-lt"/>
              <a:buAutoNum type="arabicPeriod"/>
              <a:defRPr/>
            </a:pPr>
            <a:r>
              <a:rPr lang="ru-RU" sz="1600" dirty="0"/>
              <a:t>Время</a:t>
            </a:r>
          </a:p>
          <a:p>
            <a:pPr marL="342900" indent="-342900" algn="l">
              <a:buFont typeface="+mj-lt"/>
              <a:buAutoNum type="arabicPeriod"/>
              <a:defRPr/>
            </a:pPr>
            <a:r>
              <a:rPr lang="ru-RU" sz="1600" dirty="0"/>
              <a:t>экология</a:t>
            </a:r>
          </a:p>
        </p:txBody>
      </p:sp>
    </p:spTree>
    <p:extLst>
      <p:ext uri="{BB962C8B-B14F-4D97-AF65-F5344CB8AC3E}">
        <p14:creationId xmlns:p14="http://schemas.microsoft.com/office/powerpoint/2010/main" val="1997299611"/>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288" y="404813"/>
            <a:ext cx="7921625" cy="1139825"/>
          </a:xfrm>
        </p:spPr>
        <p:txBody>
          <a:bodyPr/>
          <a:lstStyle/>
          <a:p>
            <a:pPr eaLnBrk="1" hangingPunct="1">
              <a:defRPr/>
            </a:pPr>
            <a:r>
              <a:rPr lang="ru-RU" sz="4200" smtClean="0"/>
              <a:t>Направления глобализации</a:t>
            </a:r>
          </a:p>
        </p:txBody>
      </p:sp>
      <p:sp>
        <p:nvSpPr>
          <p:cNvPr id="6147" name="Rectangle 3"/>
          <p:cNvSpPr>
            <a:spLocks noGrp="1" noChangeArrowheads="1"/>
          </p:cNvSpPr>
          <p:nvPr>
            <p:ph type="body" idx="1"/>
          </p:nvPr>
        </p:nvSpPr>
        <p:spPr>
          <a:xfrm>
            <a:off x="827088" y="2060575"/>
            <a:ext cx="7850187" cy="4797425"/>
          </a:xfrm>
        </p:spPr>
        <p:txBody>
          <a:bodyPr/>
          <a:lstStyle/>
          <a:p>
            <a:pPr marL="609600" indent="-609600" eaLnBrk="1" hangingPunct="1">
              <a:lnSpc>
                <a:spcPct val="80000"/>
              </a:lnSpc>
              <a:buFontTx/>
              <a:buNone/>
            </a:pPr>
            <a:r>
              <a:rPr lang="ru-RU" altLang="ru-RU" sz="2400" smtClean="0">
                <a:solidFill>
                  <a:srgbClr val="FF3300"/>
                </a:solidFill>
              </a:rPr>
              <a:t>Процесс глобализации  мировой экономики идет главным образом по двум направлениям через</a:t>
            </a:r>
            <a:r>
              <a:rPr lang="ru-RU" altLang="ru-RU" sz="2400" smtClean="0"/>
              <a:t>:</a:t>
            </a:r>
            <a:endParaRPr lang="ru-RU" altLang="ru-RU" sz="2400" b="1" i="1" smtClean="0"/>
          </a:p>
          <a:p>
            <a:pPr marL="609600" indent="-609600" eaLnBrk="1" hangingPunct="1">
              <a:lnSpc>
                <a:spcPct val="80000"/>
              </a:lnSpc>
            </a:pPr>
            <a:r>
              <a:rPr lang="ru-RU" altLang="ru-RU" sz="2800" b="1" i="1" smtClean="0"/>
              <a:t>транснационализацию:</a:t>
            </a:r>
          </a:p>
          <a:p>
            <a:pPr marL="609600" indent="-609600" eaLnBrk="1" hangingPunct="1">
              <a:lnSpc>
                <a:spcPct val="80000"/>
              </a:lnSpc>
              <a:buFont typeface="Wingdings" panose="05000000000000000000" pitchFamily="2" charset="2"/>
              <a:buAutoNum type="arabicPeriod"/>
            </a:pPr>
            <a:r>
              <a:rPr lang="ru-RU" altLang="ru-RU" sz="2000" b="1" i="1" smtClean="0"/>
              <a:t>слияния и поглощения (</a:t>
            </a:r>
            <a:r>
              <a:rPr lang="en-US" altLang="ru-RU" sz="2000" b="1" i="1" smtClean="0"/>
              <a:t>M&amp;A</a:t>
            </a:r>
            <a:r>
              <a:rPr lang="ru-RU" altLang="ru-RU" sz="2000" b="1" i="1" smtClean="0"/>
              <a:t>);</a:t>
            </a:r>
            <a:endParaRPr lang="en-US" altLang="ru-RU" sz="2000" b="1" i="1" smtClean="0"/>
          </a:p>
          <a:p>
            <a:pPr marL="609600" indent="-609600" eaLnBrk="1" hangingPunct="1">
              <a:lnSpc>
                <a:spcPct val="80000"/>
              </a:lnSpc>
              <a:buFont typeface="Wingdings" panose="05000000000000000000" pitchFamily="2" charset="2"/>
              <a:buAutoNum type="arabicPeriod"/>
            </a:pPr>
            <a:r>
              <a:rPr lang="ru-RU" altLang="ru-RU" sz="2000" b="1" i="1" smtClean="0"/>
              <a:t>прямые иностранные инвестиции.</a:t>
            </a:r>
          </a:p>
          <a:p>
            <a:pPr marL="609600" indent="-609600" eaLnBrk="1" hangingPunct="1">
              <a:lnSpc>
                <a:spcPct val="80000"/>
              </a:lnSpc>
            </a:pPr>
            <a:r>
              <a:rPr lang="ru-RU" altLang="ru-RU" sz="2800" b="1" i="1" smtClean="0"/>
              <a:t>регионализацию:</a:t>
            </a:r>
          </a:p>
          <a:p>
            <a:pPr marL="971550" lvl="1" indent="-514350" eaLnBrk="1" hangingPunct="1">
              <a:lnSpc>
                <a:spcPct val="80000"/>
              </a:lnSpc>
              <a:buFont typeface="Wingdings" panose="05000000000000000000" pitchFamily="2" charset="2"/>
              <a:buAutoNum type="arabicPeriod"/>
            </a:pPr>
            <a:r>
              <a:rPr lang="ru-RU" altLang="ru-RU" sz="2500" b="1" i="1" smtClean="0"/>
              <a:t>региональная экономическая интеграция (группировка);</a:t>
            </a:r>
          </a:p>
          <a:p>
            <a:pPr marL="971550" lvl="1" indent="-514350" eaLnBrk="1" hangingPunct="1">
              <a:lnSpc>
                <a:spcPct val="80000"/>
              </a:lnSpc>
              <a:buFont typeface="Wingdings" panose="05000000000000000000" pitchFamily="2" charset="2"/>
              <a:buAutoNum type="arabicPeriod"/>
            </a:pPr>
            <a:r>
              <a:rPr lang="ru-RU" altLang="ru-RU" sz="2500" b="1" i="1" smtClean="0"/>
              <a:t>микрорегионализм </a:t>
            </a:r>
            <a:r>
              <a:rPr lang="ru-RU" altLang="ru-RU" sz="2200" b="1" i="1" smtClean="0"/>
              <a:t>(</a:t>
            </a:r>
            <a:r>
              <a:rPr lang="ru-RU" altLang="ru-RU" sz="1800" b="1" i="1" smtClean="0"/>
              <a:t>создание особых экономических зон и приграничных регионов</a:t>
            </a:r>
            <a:r>
              <a:rPr lang="ru-RU" altLang="ru-RU" sz="2200" b="1" i="1" smtClean="0"/>
              <a:t> );</a:t>
            </a:r>
          </a:p>
          <a:p>
            <a:pPr marL="971550" lvl="1" indent="-514350" eaLnBrk="1" hangingPunct="1">
              <a:lnSpc>
                <a:spcPct val="80000"/>
              </a:lnSpc>
              <a:buFont typeface="Wingdings" panose="05000000000000000000" pitchFamily="2" charset="2"/>
              <a:buAutoNum type="arabicPeriod"/>
            </a:pPr>
            <a:r>
              <a:rPr lang="ru-RU" altLang="ru-RU" sz="2500" b="1" i="1" smtClean="0"/>
              <a:t>двухсторонние соглашения о свободной торговле.</a:t>
            </a:r>
          </a:p>
          <a:p>
            <a:pPr marL="609600" indent="-609600" eaLnBrk="1" hangingPunct="1">
              <a:lnSpc>
                <a:spcPct val="80000"/>
              </a:lnSpc>
              <a:buFontTx/>
              <a:buNone/>
            </a:pPr>
            <a:r>
              <a:rPr lang="ru-RU" altLang="ru-RU" sz="2800" b="1" i="1" smtClean="0"/>
              <a:t>      </a:t>
            </a:r>
          </a:p>
        </p:txBody>
      </p:sp>
    </p:spTree>
    <p:extLst>
      <p:ext uri="{BB962C8B-B14F-4D97-AF65-F5344CB8AC3E}">
        <p14:creationId xmlns:p14="http://schemas.microsoft.com/office/powerpoint/2010/main" val="132756122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ru-RU" smtClean="0"/>
              <a:t>Транснационализация</a:t>
            </a:r>
          </a:p>
        </p:txBody>
      </p:sp>
      <p:sp>
        <p:nvSpPr>
          <p:cNvPr id="7171" name="Rectangle 3"/>
          <p:cNvSpPr>
            <a:spLocks noGrp="1" noChangeArrowheads="1"/>
          </p:cNvSpPr>
          <p:nvPr>
            <p:ph type="body" idx="1"/>
          </p:nvPr>
        </p:nvSpPr>
        <p:spPr/>
        <p:txBody>
          <a:bodyPr/>
          <a:lstStyle/>
          <a:p>
            <a:pPr eaLnBrk="1" hangingPunct="1">
              <a:buFontTx/>
              <a:buNone/>
            </a:pPr>
            <a:r>
              <a:rPr lang="ru-RU" altLang="ru-RU" sz="2800" smtClean="0"/>
              <a:t>     </a:t>
            </a:r>
            <a:r>
              <a:rPr lang="ru-RU" altLang="ru-RU" sz="2800" smtClean="0">
                <a:solidFill>
                  <a:srgbClr val="FF3300"/>
                </a:solidFill>
              </a:rPr>
              <a:t>О транснационализации  компании судят по нескольким показателям:</a:t>
            </a:r>
          </a:p>
          <a:p>
            <a:pPr eaLnBrk="1" hangingPunct="1"/>
            <a:r>
              <a:rPr lang="ru-RU" altLang="ru-RU" sz="2800" smtClean="0"/>
              <a:t>по доле зарубежных активов к суммарному объему ее активов;</a:t>
            </a:r>
          </a:p>
          <a:p>
            <a:pPr eaLnBrk="1" hangingPunct="1"/>
            <a:r>
              <a:rPr lang="ru-RU" altLang="ru-RU" sz="2800" smtClean="0"/>
              <a:t>по доле продаж  за рубежом в общем объеме ее продаж;</a:t>
            </a:r>
          </a:p>
          <a:p>
            <a:pPr eaLnBrk="1" hangingPunct="1"/>
            <a:r>
              <a:rPr lang="ru-RU" altLang="ru-RU" sz="2800" smtClean="0"/>
              <a:t>по доле численности работников, работающих в зарубежных филиалах  в общей численности занятых в компании.</a:t>
            </a:r>
          </a:p>
        </p:txBody>
      </p:sp>
    </p:spTree>
    <p:extLst>
      <p:ext uri="{BB962C8B-B14F-4D97-AF65-F5344CB8AC3E}">
        <p14:creationId xmlns:p14="http://schemas.microsoft.com/office/powerpoint/2010/main" val="62097155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defRPr/>
            </a:pPr>
            <a:r>
              <a:rPr lang="ru-RU" sz="4000" smtClean="0"/>
              <a:t>Расчет индекса транснациональности</a:t>
            </a:r>
          </a:p>
        </p:txBody>
      </p:sp>
      <p:sp>
        <p:nvSpPr>
          <p:cNvPr id="8195" name="Rectangle 3"/>
          <p:cNvSpPr>
            <a:spLocks noGrp="1" noChangeArrowheads="1"/>
          </p:cNvSpPr>
          <p:nvPr>
            <p:ph type="body" idx="1"/>
          </p:nvPr>
        </p:nvSpPr>
        <p:spPr/>
        <p:txBody>
          <a:bodyPr/>
          <a:lstStyle/>
          <a:p>
            <a:pPr eaLnBrk="1" hangingPunct="1">
              <a:lnSpc>
                <a:spcPct val="90000"/>
              </a:lnSpc>
              <a:buFontTx/>
              <a:buNone/>
            </a:pPr>
            <a:r>
              <a:rPr lang="ru-RU" altLang="ru-RU" sz="2400" smtClean="0"/>
              <a:t>      </a:t>
            </a:r>
            <a:r>
              <a:rPr lang="ru-RU" altLang="ru-RU" sz="2400" smtClean="0">
                <a:solidFill>
                  <a:srgbClr val="FF3300"/>
                </a:solidFill>
              </a:rPr>
              <a:t>В последнее время рассчитывается</a:t>
            </a:r>
            <a:r>
              <a:rPr lang="ru-RU" altLang="ru-RU" sz="2400" b="1" smtClean="0">
                <a:solidFill>
                  <a:srgbClr val="FF3300"/>
                </a:solidFill>
              </a:rPr>
              <a:t> </a:t>
            </a:r>
            <a:r>
              <a:rPr lang="ru-RU" altLang="ru-RU" sz="2400" b="1" i="1" smtClean="0">
                <a:solidFill>
                  <a:srgbClr val="FF3300"/>
                </a:solidFill>
              </a:rPr>
              <a:t>индекс транснациональности</a:t>
            </a:r>
            <a:r>
              <a:rPr lang="ru-RU" altLang="ru-RU" sz="2400" smtClean="0">
                <a:solidFill>
                  <a:srgbClr val="FF3300"/>
                </a:solidFill>
              </a:rPr>
              <a:t> </a:t>
            </a:r>
            <a:r>
              <a:rPr lang="ru-RU" altLang="ru-RU" sz="2400" b="1" i="1" smtClean="0">
                <a:solidFill>
                  <a:srgbClr val="FF3300"/>
                </a:solidFill>
              </a:rPr>
              <a:t>принимающих экономик (стран</a:t>
            </a:r>
            <a:r>
              <a:rPr lang="ru-RU" altLang="ru-RU" sz="2400" smtClean="0">
                <a:solidFill>
                  <a:srgbClr val="FF3300"/>
                </a:solidFill>
              </a:rPr>
              <a:t>). Он считается как средняя следующих показателей:</a:t>
            </a:r>
          </a:p>
          <a:p>
            <a:pPr eaLnBrk="1" hangingPunct="1">
              <a:lnSpc>
                <a:spcPct val="90000"/>
              </a:lnSpc>
            </a:pPr>
            <a:r>
              <a:rPr lang="ru-RU" altLang="ru-RU" sz="2400" smtClean="0"/>
              <a:t>показатель притока ПИИ как процент от валового капиталообразования за последние три года; </a:t>
            </a:r>
          </a:p>
          <a:p>
            <a:pPr eaLnBrk="1" hangingPunct="1">
              <a:lnSpc>
                <a:spcPct val="90000"/>
              </a:lnSpc>
            </a:pPr>
            <a:r>
              <a:rPr lang="ru-RU" altLang="ru-RU" sz="2400" smtClean="0"/>
              <a:t> ПИИ в акции принимающей страны  как процент в ВНП;</a:t>
            </a:r>
          </a:p>
          <a:p>
            <a:pPr eaLnBrk="1" hangingPunct="1">
              <a:lnSpc>
                <a:spcPct val="90000"/>
              </a:lnSpc>
            </a:pPr>
            <a:r>
              <a:rPr lang="ru-RU" altLang="ru-RU" sz="2400" smtClean="0"/>
              <a:t>добавленная стоимость иностранных филиалов  как процент в ВНП;</a:t>
            </a:r>
          </a:p>
          <a:p>
            <a:pPr eaLnBrk="1" hangingPunct="1">
              <a:lnSpc>
                <a:spcPct val="90000"/>
              </a:lnSpc>
            </a:pPr>
            <a:r>
              <a:rPr lang="ru-RU" altLang="ru-RU" sz="2400" smtClean="0"/>
              <a:t>численность занятых в иностранных филиалах как процент от общей численности занятости в стране.</a:t>
            </a:r>
          </a:p>
        </p:txBody>
      </p:sp>
    </p:spTree>
    <p:extLst>
      <p:ext uri="{BB962C8B-B14F-4D97-AF65-F5344CB8AC3E}">
        <p14:creationId xmlns:p14="http://schemas.microsoft.com/office/powerpoint/2010/main" val="4107772774"/>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3" name="Rectangle 15"/>
          <p:cNvSpPr>
            <a:spLocks noGrp="1" noChangeArrowheads="1"/>
          </p:cNvSpPr>
          <p:nvPr>
            <p:ph type="title"/>
          </p:nvPr>
        </p:nvSpPr>
        <p:spPr/>
        <p:txBody>
          <a:bodyPr/>
          <a:lstStyle/>
          <a:p>
            <a:pPr eaLnBrk="1" hangingPunct="1">
              <a:defRPr/>
            </a:pPr>
            <a:endParaRPr lang="ru-RU" smtClean="0"/>
          </a:p>
        </p:txBody>
      </p:sp>
      <p:graphicFrame>
        <p:nvGraphicFramePr>
          <p:cNvPr id="73742" name="Group 14"/>
          <p:cNvGraphicFramePr>
            <a:graphicFrameLocks noGrp="1"/>
          </p:cNvGraphicFramePr>
          <p:nvPr>
            <p:ph idx="1"/>
          </p:nvPr>
        </p:nvGraphicFramePr>
        <p:xfrm>
          <a:off x="457200" y="1600200"/>
          <a:ext cx="8229600" cy="4456113"/>
        </p:xfrm>
        <a:graphic>
          <a:graphicData uri="http://schemas.openxmlformats.org/drawingml/2006/table">
            <a:tbl>
              <a:tblPr/>
              <a:tblGrid>
                <a:gridCol w="8229600">
                  <a:extLst>
                    <a:ext uri="{9D8B030D-6E8A-4147-A177-3AD203B41FA5}">
                      <a16:colId xmlns:a16="http://schemas.microsoft.com/office/drawing/2014/main" val="20000"/>
                    </a:ext>
                  </a:extLst>
                </a:gridCol>
              </a:tblGrid>
              <a:tr h="557213">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000000"/>
                          </a:solidFill>
                          <a:effectLst/>
                          <a:latin typeface="Verdana" pitchFamily="34" charset="0"/>
                        </a:rPr>
                        <a:t>Индекс транснациональности</a:t>
                      </a:r>
                      <a:endParaRPr kumimoji="0" lang="ru-RU" sz="1800" b="0" i="0" u="none" strike="noStrike" cap="none" normalizeH="0" baseline="0" smtClean="0">
                        <a:ln>
                          <a:noFill/>
                        </a:ln>
                        <a:solidFill>
                          <a:schemeClr val="tx1"/>
                        </a:solidFill>
                        <a:effectLst/>
                        <a:latin typeface="Verdana" pitchFamily="34" charset="0"/>
                      </a:endParaRPr>
                    </a:p>
                  </a:txBody>
                  <a:tcPr horzOverflow="overflow">
                    <a:lnL cap="flat">
                      <a:noFill/>
                    </a:lnL>
                    <a:lnR cap="flat">
                      <a:noFill/>
                    </a:lnR>
                    <a:lnT cap="flat">
                      <a:noFill/>
                    </a:lnT>
                    <a:lnB>
                      <a:noFill/>
                    </a:lnB>
                    <a:lnTlToBr>
                      <a:noFill/>
                    </a:lnTlToBr>
                    <a:lnBlToTr>
                      <a:noFill/>
                    </a:lnBlToTr>
                    <a:solidFill>
                      <a:srgbClr val="FFF7E6"/>
                    </a:solidFill>
                  </a:tcPr>
                </a:tc>
                <a:extLst>
                  <a:ext uri="{0D108BD9-81ED-4DB2-BD59-A6C34878D82A}">
                    <a16:rowId xmlns:a16="http://schemas.microsoft.com/office/drawing/2014/main" val="10000"/>
                  </a:ext>
                </a:extLst>
              </a:tr>
              <a:tr h="389890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Verdana" pitchFamily="34" charset="0"/>
                        </a:rPr>
                        <a:t>Степень транснационализации компаний можно охарактеризовать индексом транснациональности : </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Iтр = (Аз/Ао + Пз/По + Шз/Шо) : 3, где Iтр ≈ индекс транснациональности ; </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Аз ≈ зарубежные активы;</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Ао ≈ общие активы;</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Пз ≈ объем продаж товаров и услуг зарубежными филиалами;</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По ≈ общий объем продаж товаров и услуг;</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Шз ≈ зарубежный штат;</a:t>
                      </a:r>
                      <a:br>
                        <a:rPr kumimoji="0" lang="ru-RU" sz="1800" b="0" i="0" u="none" strike="noStrike" cap="none" normalizeH="0" baseline="0" smtClean="0">
                          <a:ln>
                            <a:noFill/>
                          </a:ln>
                          <a:solidFill>
                            <a:srgbClr val="000000"/>
                          </a:solidFill>
                          <a:effectLst/>
                          <a:latin typeface="Verdana" pitchFamily="34" charset="0"/>
                        </a:rPr>
                      </a:br>
                      <a:r>
                        <a:rPr kumimoji="0" lang="ru-RU" sz="1800" b="0" i="0" u="none" strike="noStrike" cap="none" normalizeH="0" baseline="0" smtClean="0">
                          <a:ln>
                            <a:noFill/>
                          </a:ln>
                          <a:solidFill>
                            <a:srgbClr val="000000"/>
                          </a:solidFill>
                          <a:effectLst/>
                          <a:latin typeface="Verdana" pitchFamily="34" charset="0"/>
                        </a:rPr>
                        <a:t>Шо ≈ общий штат работников компании</a:t>
                      </a:r>
                      <a:endParaRPr kumimoji="0" lang="ru-RU" sz="1800" b="0" i="0" u="none" strike="noStrike" cap="none" normalizeH="0" baseline="0" smtClean="0">
                        <a:ln>
                          <a:noFill/>
                        </a:ln>
                        <a:solidFill>
                          <a:schemeClr val="tx1"/>
                        </a:solidFill>
                        <a:effectLst/>
                        <a:latin typeface="Verdana" pitchFamily="34" charset="0"/>
                      </a:endParaRP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6281917"/>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ru-RU" smtClean="0"/>
              <a:t>Регионализация</a:t>
            </a:r>
          </a:p>
        </p:txBody>
      </p:sp>
      <p:sp>
        <p:nvSpPr>
          <p:cNvPr id="16387" name="Rectangle 3"/>
          <p:cNvSpPr>
            <a:spLocks noGrp="1" noChangeArrowheads="1"/>
          </p:cNvSpPr>
          <p:nvPr>
            <p:ph type="body" idx="1"/>
          </p:nvPr>
        </p:nvSpPr>
        <p:spPr/>
        <p:txBody>
          <a:bodyPr/>
          <a:lstStyle/>
          <a:p>
            <a:pPr algn="just" eaLnBrk="1" hangingPunct="1">
              <a:lnSpc>
                <a:spcPct val="80000"/>
              </a:lnSpc>
              <a:buFontTx/>
              <a:buNone/>
            </a:pPr>
            <a:r>
              <a:rPr lang="ru-RU" altLang="ru-RU" sz="2000" b="1" i="1" smtClean="0"/>
              <a:t>       </a:t>
            </a:r>
            <a:r>
              <a:rPr lang="ru-RU" altLang="ru-RU" sz="2000" b="1" i="1" smtClean="0">
                <a:solidFill>
                  <a:srgbClr val="FF3300"/>
                </a:solidFill>
              </a:rPr>
              <a:t>Регионализация</a:t>
            </a:r>
            <a:r>
              <a:rPr lang="ru-RU" altLang="ru-RU" sz="2000" smtClean="0"/>
              <a:t> - образование международных экономических регионов, т.е. устойчивых систем экономических связей между странами, однородных по степени и характеру интернационализации, связанное с подготовкой национальных хозяйств к вхождению в мировую экономику за счет: </a:t>
            </a:r>
          </a:p>
          <a:p>
            <a:pPr algn="just" eaLnBrk="1" hangingPunct="1">
              <a:lnSpc>
                <a:spcPct val="80000"/>
              </a:lnSpc>
            </a:pPr>
            <a:r>
              <a:rPr lang="ru-RU" altLang="ru-RU" sz="2000" smtClean="0"/>
              <a:t>- экономической либерализации внутри региона и протекционизма на его границах для поддержания совместного экспортоориентированного производства;</a:t>
            </a:r>
            <a:endParaRPr lang="ru-RU" altLang="ru-RU" sz="2000" b="1" smtClean="0"/>
          </a:p>
          <a:p>
            <a:pPr algn="just" eaLnBrk="1" hangingPunct="1">
              <a:lnSpc>
                <a:spcPct val="80000"/>
              </a:lnSpc>
            </a:pPr>
            <a:r>
              <a:rPr lang="ru-RU" altLang="ru-RU" sz="2000" b="1" smtClean="0"/>
              <a:t>- </a:t>
            </a:r>
            <a:r>
              <a:rPr lang="ru-RU" altLang="ru-RU" sz="2000" smtClean="0"/>
              <a:t>совместного завоевания рынков третьих стран и совместного присоединения к международным правилам осуществления экономических отношений;</a:t>
            </a:r>
          </a:p>
          <a:p>
            <a:pPr algn="just" eaLnBrk="1" hangingPunct="1">
              <a:lnSpc>
                <a:spcPct val="80000"/>
              </a:lnSpc>
            </a:pPr>
            <a:r>
              <a:rPr lang="ru-RU" altLang="ru-RU" sz="2000" smtClean="0"/>
              <a:t>- достижения относительной экономической самодостаточности региона в ходе его ориентации на внутрирегиональный рынок, рынки соседних стран (как потенциальных участников интеграции) и рынки развитых стран (как наиболее устойчивых). </a:t>
            </a:r>
          </a:p>
        </p:txBody>
      </p:sp>
    </p:spTree>
    <p:extLst>
      <p:ext uri="{BB962C8B-B14F-4D97-AF65-F5344CB8AC3E}">
        <p14:creationId xmlns:p14="http://schemas.microsoft.com/office/powerpoint/2010/main" val="422951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20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fade">
                                      <p:cBhvr>
                                        <p:cTn id="12" dur="2000"/>
                                        <p:tgtEl>
                                          <p:spTgt spid="16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fade">
                                      <p:cBhvr>
                                        <p:cTn id="17" dur="2000"/>
                                        <p:tgtEl>
                                          <p:spTgt spid="163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fade">
                                      <p:cBhvr>
                                        <p:cTn id="22" dur="2000"/>
                                        <p:tgtEl>
                                          <p:spTgt spid="163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fade">
                                      <p:cBhvr>
                                        <p:cTn id="27" dur="20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4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extLst/>
          </p:nvPr>
        </p:nvGraphicFramePr>
        <p:xfrm>
          <a:off x="0" y="1768475"/>
          <a:ext cx="9144000" cy="5090100"/>
        </p:xfrm>
        <a:graphic>
          <a:graphicData uri="http://schemas.openxmlformats.org/drawingml/2006/table">
            <a:tbl>
              <a:tblPr/>
              <a:tblGrid>
                <a:gridCol w="1214438">
                  <a:extLst>
                    <a:ext uri="{9D8B030D-6E8A-4147-A177-3AD203B41FA5}">
                      <a16:colId xmlns:a16="http://schemas.microsoft.com/office/drawing/2014/main" val="20000"/>
                    </a:ext>
                  </a:extLst>
                </a:gridCol>
                <a:gridCol w="7929562">
                  <a:extLst>
                    <a:ext uri="{9D8B030D-6E8A-4147-A177-3AD203B41FA5}">
                      <a16:colId xmlns:a16="http://schemas.microsoft.com/office/drawing/2014/main" val="20001"/>
                    </a:ext>
                  </a:extLst>
                </a:gridCol>
              </a:tblGrid>
              <a:tr h="57904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FF3300"/>
                          </a:solidFill>
                          <a:effectLst/>
                          <a:latin typeface="Times New Roman" pitchFamily="18" charset="0"/>
                          <a:cs typeface="Times New Roman" pitchFamily="18" charset="0"/>
                        </a:rPr>
                        <a:t>Европа</a:t>
                      </a:r>
                      <a:endParaRPr kumimoji="0" lang="ru-RU" sz="1600" b="0" i="0" u="none" strike="noStrike" cap="none" normalizeH="0" baseline="0" smtClean="0">
                        <a:ln>
                          <a:noFill/>
                        </a:ln>
                        <a:solidFill>
                          <a:srgbClr val="FF3300"/>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93675"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Европейский союз (ЕС;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EU</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Центрально-европейская зона свободной торговли (ЦЕФТА;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CEFTA</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ru-RU" sz="1600" b="0" i="0" u="none" strike="noStrike" cap="none" normalizeH="0" baseline="0" dirty="0" smtClean="0">
                        <a:ln>
                          <a:noFill/>
                        </a:ln>
                        <a:solidFill>
                          <a:schemeClr val="tx1"/>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85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FF3300"/>
                          </a:solidFill>
                          <a:effectLst/>
                          <a:latin typeface="Times New Roman" pitchFamily="18" charset="0"/>
                          <a:cs typeface="Times New Roman" pitchFamily="18" charset="0"/>
                        </a:rPr>
                        <a:t>Америка</a:t>
                      </a:r>
                      <a:endParaRPr kumimoji="0" lang="ru-RU" sz="1600" b="0" i="0" u="none" strike="noStrike" cap="none" normalizeH="0" baseline="0" smtClean="0">
                        <a:ln>
                          <a:noFill/>
                        </a:ln>
                        <a:solidFill>
                          <a:srgbClr val="FF3300"/>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93675"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Северо-Американская зона свободной торговли (НАФТА;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NAFTA</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Общий рынок Южного конуса (МЕРКОСУР;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MERCOSUR</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Карибское сообщество и общий рынок (КАРИКОМ;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CARICOM</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ru-RU" sz="1600" b="0" i="0" u="none" strike="noStrike" cap="none" normalizeH="0" baseline="0" dirty="0" smtClean="0">
                        <a:ln>
                          <a:noFill/>
                        </a:ln>
                        <a:solidFill>
                          <a:schemeClr val="tx1"/>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66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FF3300"/>
                          </a:solidFill>
                          <a:effectLst/>
                          <a:latin typeface="Times New Roman" pitchFamily="18" charset="0"/>
                          <a:cs typeface="Times New Roman" pitchFamily="18" charset="0"/>
                        </a:rPr>
                        <a:t>Юго-Восточная Азия</a:t>
                      </a:r>
                      <a:endParaRPr kumimoji="0" lang="ru-RU" sz="1600" b="0" i="0" u="none" strike="noStrike" cap="none" normalizeH="0" baseline="0" smtClean="0">
                        <a:ln>
                          <a:noFill/>
                        </a:ln>
                        <a:solidFill>
                          <a:srgbClr val="FF3300"/>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93675"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Азиатско-тихоокеанское экономическое сотрудничество (АТЭС;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APEC</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Ассоциация государств Юго-восточной Азии (АСЕАН;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ASEAN</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Ассоциация регионального сотрудничества Южной Азии (СААРК;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SAARC</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ru-RU" sz="1600" b="0" i="0" u="none" strike="noStrike" cap="none" normalizeH="0" baseline="0" dirty="0" smtClean="0">
                        <a:ln>
                          <a:noFill/>
                        </a:ln>
                        <a:solidFill>
                          <a:schemeClr val="tx1"/>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66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FF3300"/>
                          </a:solidFill>
                          <a:effectLst/>
                          <a:latin typeface="Times New Roman" pitchFamily="18" charset="0"/>
                          <a:cs typeface="Times New Roman" pitchFamily="18" charset="0"/>
                        </a:rPr>
                        <a:t>Африка и Ближний Восток</a:t>
                      </a:r>
                      <a:endParaRPr kumimoji="0" lang="ru-RU" sz="1600" b="0" i="0" u="none" strike="noStrike" cap="none" normalizeH="0" baseline="0" smtClean="0">
                        <a:ln>
                          <a:noFill/>
                        </a:ln>
                        <a:solidFill>
                          <a:srgbClr val="FF3300"/>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93675"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Экономическое сообщество государств Западной Африки (ЭКОВАС;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ECOWAS</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Центрально-Африканский экономический и валютный союз (ЮДЕАК;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UDEAC</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Совет по сотрудничеству Арабских государств Персидского Залива (ССАГПЗ;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GCC</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ru-RU" sz="1600" b="0" i="0" u="none" strike="noStrike" cap="none" normalizeH="0" baseline="0" dirty="0" smtClean="0">
                        <a:ln>
                          <a:noFill/>
                        </a:ln>
                        <a:solidFill>
                          <a:schemeClr val="tx1"/>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5428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FF3300"/>
                          </a:solidFill>
                          <a:effectLst/>
                          <a:latin typeface="Times New Roman" pitchFamily="18" charset="0"/>
                          <a:cs typeface="Times New Roman" pitchFamily="18" charset="0"/>
                        </a:rPr>
                        <a:t>Евразия</a:t>
                      </a:r>
                      <a:endParaRPr kumimoji="0" lang="ru-RU" sz="1600" b="0" i="0" u="none" strike="noStrike" cap="none" normalizeH="0" baseline="0" smtClean="0">
                        <a:ln>
                          <a:noFill/>
                        </a:ln>
                        <a:solidFill>
                          <a:srgbClr val="FF3300"/>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93675"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Содружество независимых государств (СНГ;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CIS</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Центрально-Азиатское сотрудничество (ЦАС)</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Союзное государство Беларуси и России (СГ)</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Евразийское экономическое сообщество (</a:t>
                      </a:r>
                      <a:r>
                        <a:rPr kumimoji="0" lang="ru-RU" sz="1600" b="0" i="0" u="none" strike="noStrike" cap="none" normalizeH="0" baseline="0" dirty="0" err="1" smtClean="0">
                          <a:ln>
                            <a:noFill/>
                          </a:ln>
                          <a:solidFill>
                            <a:schemeClr val="tx1"/>
                          </a:solidFill>
                          <a:effectLst/>
                          <a:latin typeface="Times New Roman" pitchFamily="18" charset="0"/>
                          <a:cs typeface="Times New Roman" pitchFamily="18" charset="0"/>
                        </a:rPr>
                        <a:t>ЕврАзЭС</a:t>
                      </a: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ГУУАМ (Альянс Грузии, Украины, Узбекистана, Армении и Молдовы)</a:t>
                      </a:r>
                    </a:p>
                    <a:p>
                      <a:pPr marL="342900" marR="0" lvl="0" indent="-193675"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Times New Roman" pitchFamily="18" charset="0"/>
                          <a:cs typeface="Times New Roman" pitchFamily="18" charset="0"/>
                        </a:rPr>
                        <a:t>Единое экономическое пространство Беларуси, России, Казахстана и Украины (ЕЭП)</a:t>
                      </a:r>
                      <a:endParaRPr kumimoji="0" lang="ru-RU" sz="1600" b="0" i="0" u="none" strike="noStrike" cap="none" normalizeH="0" baseline="0" dirty="0" smtClean="0">
                        <a:ln>
                          <a:noFill/>
                        </a:ln>
                        <a:solidFill>
                          <a:schemeClr val="tx1"/>
                        </a:solidFill>
                        <a:effectLst/>
                        <a:latin typeface="Verdan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74" name="Rectangle 22"/>
          <p:cNvSpPr>
            <a:spLocks noGrp="1" noChangeArrowheads="1"/>
          </p:cNvSpPr>
          <p:nvPr>
            <p:ph type="title"/>
          </p:nvPr>
        </p:nvSpPr>
        <p:spPr/>
        <p:txBody>
          <a:bodyPr>
            <a:normAutofit fontScale="90000"/>
          </a:bodyPr>
          <a:lstStyle/>
          <a:p>
            <a:pPr eaLnBrk="1" hangingPunct="1">
              <a:defRPr/>
            </a:pPr>
            <a:r>
              <a:rPr lang="ru-RU" sz="4000" b="1" smtClean="0"/>
              <a:t>Примеры региональных интеграционных организаций</a:t>
            </a:r>
          </a:p>
        </p:txBody>
      </p:sp>
    </p:spTree>
    <p:extLst>
      <p:ext uri="{BB962C8B-B14F-4D97-AF65-F5344CB8AC3E}">
        <p14:creationId xmlns:p14="http://schemas.microsoft.com/office/powerpoint/2010/main" val="3740285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74"/>
                                        </p:tgtEl>
                                        <p:attrNameLst>
                                          <p:attrName>style.visibility</p:attrName>
                                        </p:attrNameLst>
                                      </p:cBhvr>
                                      <p:to>
                                        <p:strVal val="visible"/>
                                      </p:to>
                                    </p:set>
                                    <p:animEffect transition="in" filter="fade">
                                      <p:cBhvr>
                                        <p:cTn id="7" dur="2000"/>
                                        <p:tgtEl>
                                          <p:spTgt spid="4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4" grpId="0"/>
    </p:bldLst>
  </p:timing>
</p:sld>
</file>

<file path=ppt/slides/slide4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53" name="Rectangle 333"/>
          <p:cNvSpPr>
            <a:spLocks noGrp="1" noChangeArrowheads="1"/>
          </p:cNvSpPr>
          <p:nvPr>
            <p:ph type="title"/>
          </p:nvPr>
        </p:nvSpPr>
        <p:spPr>
          <a:xfrm>
            <a:off x="442913" y="103188"/>
            <a:ext cx="8243887" cy="893762"/>
          </a:xfrm>
        </p:spPr>
        <p:txBody>
          <a:bodyPr/>
          <a:lstStyle/>
          <a:p>
            <a:pPr eaLnBrk="1" hangingPunct="1">
              <a:defRPr/>
            </a:pPr>
            <a:r>
              <a:rPr lang="ru-RU" sz="2000" smtClean="0"/>
              <a:t>Интеграционные группировки с участием Республики Беларусь</a:t>
            </a:r>
          </a:p>
        </p:txBody>
      </p:sp>
      <p:graphicFrame>
        <p:nvGraphicFramePr>
          <p:cNvPr id="31289" name="Group 569"/>
          <p:cNvGraphicFramePr>
            <a:graphicFrameLocks noGrp="1"/>
          </p:cNvGraphicFramePr>
          <p:nvPr>
            <p:ph idx="1"/>
          </p:nvPr>
        </p:nvGraphicFramePr>
        <p:xfrm>
          <a:off x="457200" y="1600200"/>
          <a:ext cx="8229600" cy="8488362"/>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904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Название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объединения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Страны-участницы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Основополагающие документы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Цель интеграции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Достигнутый</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rgbClr val="FF3300"/>
                          </a:solidFill>
                          <a:effectLst/>
                          <a:latin typeface="Verdana" pitchFamily="34" charset="0"/>
                        </a:rPr>
                        <a:t>этап в 2005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3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Содружество Независимых Государств (СНГ)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1.Азербайджан, 2. Армения, 3. Беларусь, 4. Грузия, 5. Казахстан, 6. Кыргызстан, 7. Молдова, 8. Россия, 9. Таджикистан, 10. Узбекистан, 11.Украина, 12.Туркменистан.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200" b="0" i="0" u="none" strike="noStrike" cap="none" normalizeH="0" baseline="0" smtClean="0">
                          <a:ln>
                            <a:noFill/>
                          </a:ln>
                          <a:solidFill>
                            <a:schemeClr val="tx1"/>
                          </a:solidFill>
                          <a:effectLst/>
                          <a:latin typeface="Verdana" pitchFamily="34" charset="0"/>
                        </a:rPr>
                        <a:t>Соглашение о создании СНГ (8.12.1991); Алма-Атинская Декларация (8.12.1991); Договор о создании Экономического союза (12.09.1993); Соглашение о создании зоны свободной торговли (15.04.1994); Протокол о внесении изменений и дополнений в Соглашение о создании зоны свободной торговли (02.04.1999).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Создание зоны свободной торговли (ЗСТ), таможенного союза (ТС), экономического союза.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Не завершено формирование многостороннего режима ЗСТ.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7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Союзное государство</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Беларуси и России (СГ)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7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Евразийское экономическое сообщество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(ЕврАзЭС)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8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Verdana" pitchFamily="34" charset="0"/>
                        </a:rPr>
                        <a:t>Единое экономическое пространство (ЕЭП)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8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284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1053"/>
                                        </p:tgtEl>
                                        <p:attrNameLst>
                                          <p:attrName>style.visibility</p:attrName>
                                        </p:attrNameLst>
                                      </p:cBhvr>
                                      <p:to>
                                        <p:strVal val="visible"/>
                                      </p:to>
                                    </p:set>
                                    <p:animEffect transition="in" filter="fade">
                                      <p:cBhvr>
                                        <p:cTn id="7" dur="1000">
                                          <p:stCondLst>
                                            <p:cond delay="0"/>
                                          </p:stCondLst>
                                        </p:cTn>
                                        <p:tgtEl>
                                          <p:spTgt spid="3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53" grpId="0"/>
    </p:bld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nchor="ctr"/>
          <a:lstStyle/>
          <a:p>
            <a:pPr eaLnBrk="1" hangingPunct="1">
              <a:defRPr/>
            </a:pPr>
            <a:r>
              <a:rPr lang="ru-RU" i="1" smtClean="0"/>
              <a:t>Микрорегионализм</a:t>
            </a:r>
          </a:p>
        </p:txBody>
      </p:sp>
      <p:sp>
        <p:nvSpPr>
          <p:cNvPr id="16387" name="Rectangle 3"/>
          <p:cNvSpPr>
            <a:spLocks noGrp="1" noChangeArrowheads="1"/>
          </p:cNvSpPr>
          <p:nvPr>
            <p:ph type="body" idx="4294967295"/>
          </p:nvPr>
        </p:nvSpPr>
        <p:spPr/>
        <p:txBody>
          <a:bodyPr/>
          <a:lstStyle/>
          <a:p>
            <a:pPr algn="just" eaLnBrk="1" hangingPunct="1">
              <a:lnSpc>
                <a:spcPct val="90000"/>
              </a:lnSpc>
            </a:pPr>
            <a:r>
              <a:rPr lang="ru-RU" altLang="ru-RU" smtClean="0"/>
              <a:t>– </a:t>
            </a:r>
            <a:r>
              <a:rPr lang="ru-RU" altLang="ru-RU" b="1" smtClean="0"/>
              <a:t>это направление интеграции двух или более стран посредством социально-экономических, культурных, образовательных, экологических и иных мероприятий, которые усиливают, интенсифицируют взаимодействие отдельных регионов,  как правило, географически близко расположенных стран.</a:t>
            </a:r>
          </a:p>
        </p:txBody>
      </p:sp>
    </p:spTree>
    <p:extLst>
      <p:ext uri="{BB962C8B-B14F-4D97-AF65-F5344CB8AC3E}">
        <p14:creationId xmlns:p14="http://schemas.microsoft.com/office/powerpoint/2010/main" val="3819317039"/>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nchor="ctr">
            <a:normAutofit fontScale="90000"/>
          </a:bodyPr>
          <a:lstStyle/>
          <a:p>
            <a:pPr eaLnBrk="1" hangingPunct="1">
              <a:defRPr/>
            </a:pPr>
            <a:r>
              <a:rPr lang="ru-RU" sz="4000" smtClean="0"/>
              <a:t>Микрорегионализм осуществляется двумя путями:</a:t>
            </a:r>
            <a:br>
              <a:rPr lang="ru-RU" sz="4000" smtClean="0"/>
            </a:br>
            <a:endParaRPr lang="ru-RU" sz="4000" smtClean="0"/>
          </a:p>
        </p:txBody>
      </p:sp>
      <p:sp>
        <p:nvSpPr>
          <p:cNvPr id="17411" name="Rectangle 3"/>
          <p:cNvSpPr>
            <a:spLocks noGrp="1" noChangeArrowheads="1"/>
          </p:cNvSpPr>
          <p:nvPr>
            <p:ph type="body" idx="4294967295"/>
          </p:nvPr>
        </p:nvSpPr>
        <p:spPr/>
        <p:txBody>
          <a:bodyPr/>
          <a:lstStyle/>
          <a:p>
            <a:pPr eaLnBrk="1" hangingPunct="1"/>
            <a:r>
              <a:rPr lang="ru-RU" altLang="ru-RU" smtClean="0">
                <a:solidFill>
                  <a:schemeClr val="accent2"/>
                </a:solidFill>
              </a:rPr>
              <a:t>через создание особых экономических зон;</a:t>
            </a:r>
          </a:p>
          <a:p>
            <a:pPr eaLnBrk="1" hangingPunct="1"/>
            <a:r>
              <a:rPr lang="ru-RU" altLang="ru-RU" smtClean="0">
                <a:solidFill>
                  <a:schemeClr val="accent2"/>
                </a:solidFill>
              </a:rPr>
              <a:t>через создание приграничных зон</a:t>
            </a:r>
          </a:p>
          <a:p>
            <a:pPr eaLnBrk="1" hangingPunct="1"/>
            <a:r>
              <a:rPr lang="ru-RU" altLang="ru-RU" smtClean="0">
                <a:solidFill>
                  <a:schemeClr val="accent2"/>
                </a:solidFill>
              </a:rPr>
              <a:t>двухсторонние соглашения о свободной торговле.</a:t>
            </a:r>
          </a:p>
        </p:txBody>
      </p:sp>
    </p:spTree>
    <p:extLst>
      <p:ext uri="{BB962C8B-B14F-4D97-AF65-F5344CB8AC3E}">
        <p14:creationId xmlns:p14="http://schemas.microsoft.com/office/powerpoint/2010/main" val="3562165957"/>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endParaRPr lang="ru-RU"/>
          </a:p>
        </p:txBody>
      </p:sp>
      <p:pic>
        <p:nvPicPr>
          <p:cNvPr id="10" name="Объект 9"/>
          <p:cNvPicPr>
            <a:picLocks noGrp="1" noChangeAspect="1"/>
          </p:cNvPicPr>
          <p:nvPr>
            <p:ph idx="1"/>
          </p:nvPr>
        </p:nvPicPr>
        <p:blipFill>
          <a:blip r:embed="rId2"/>
          <a:stretch>
            <a:fillRect/>
          </a:stretch>
        </p:blipFill>
        <p:spPr>
          <a:xfrm>
            <a:off x="0" y="274638"/>
            <a:ext cx="9144000" cy="6583362"/>
          </a:xfrm>
          <a:prstGeom prst="rect">
            <a:avLst/>
          </a:prstGeom>
        </p:spPr>
      </p:pic>
    </p:spTree>
    <p:extLst>
      <p:ext uri="{BB962C8B-B14F-4D97-AF65-F5344CB8AC3E}">
        <p14:creationId xmlns:p14="http://schemas.microsoft.com/office/powerpoint/2010/main" val="1072576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endParaRPr lang="ru-RU" smtClean="0"/>
          </a:p>
        </p:txBody>
      </p:sp>
      <p:sp>
        <p:nvSpPr>
          <p:cNvPr id="41987" name="Текст 2"/>
          <p:cNvSpPr>
            <a:spLocks noGrp="1"/>
          </p:cNvSpPr>
          <p:nvPr>
            <p:ph type="body" idx="1"/>
          </p:nvPr>
        </p:nvSpPr>
        <p:spPr/>
        <p:txBody>
          <a:bodyPr/>
          <a:lstStyle/>
          <a:p>
            <a:endParaRPr lang="ru-RU" smtClean="0"/>
          </a:p>
        </p:txBody>
      </p:sp>
      <p:sp>
        <p:nvSpPr>
          <p:cNvPr id="41988" name="Объект 3"/>
          <p:cNvSpPr>
            <a:spLocks noGrp="1"/>
          </p:cNvSpPr>
          <p:nvPr>
            <p:ph sz="half" idx="2"/>
          </p:nvPr>
        </p:nvSpPr>
        <p:spPr/>
        <p:txBody>
          <a:bodyPr/>
          <a:lstStyle/>
          <a:p>
            <a:endParaRPr lang="ru-RU" smtClean="0"/>
          </a:p>
        </p:txBody>
      </p:sp>
      <p:sp>
        <p:nvSpPr>
          <p:cNvPr id="41989" name="Текст 4"/>
          <p:cNvSpPr>
            <a:spLocks noGrp="1"/>
          </p:cNvSpPr>
          <p:nvPr>
            <p:ph type="body" sz="quarter" idx="3"/>
          </p:nvPr>
        </p:nvSpPr>
        <p:spPr/>
        <p:txBody>
          <a:bodyPr/>
          <a:lstStyle/>
          <a:p>
            <a:endParaRPr lang="ru-RU" smtClean="0"/>
          </a:p>
        </p:txBody>
      </p:sp>
      <p:sp>
        <p:nvSpPr>
          <p:cNvPr id="41990" name="Объект 5"/>
          <p:cNvSpPr>
            <a:spLocks noGrp="1"/>
          </p:cNvSpPr>
          <p:nvPr>
            <p:ph sz="quarter" idx="4"/>
          </p:nvPr>
        </p:nvSpPr>
        <p:spPr/>
        <p:txBody>
          <a:bodyPr/>
          <a:lstStyle/>
          <a:p>
            <a:endParaRPr lang="ru-RU" smtClean="0"/>
          </a:p>
        </p:txBody>
      </p:sp>
      <p:pic>
        <p:nvPicPr>
          <p:cNvPr id="41991" name="Picture 2" descr="&amp;Rcy;&amp;icy;&amp;scy;. 10. &amp;Ncy;&amp;ocy;&amp;vcy;&amp;ocy;&amp;vcy;&amp;vcy;&amp;iecy;&amp;dcy;&amp;iecy;&amp;ncy;&amp;icy;&amp;yacy; &amp;pcy;&amp;ocy; &amp;SHcy;&amp;ucy;&amp;mcy;&amp;pcy;&amp;iecy;&amp;tcy;&amp;iecy;&amp;rcy;&amp;u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29719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ubTitle" idx="4294967295"/>
          </p:nvPr>
        </p:nvSpPr>
        <p:spPr>
          <a:xfrm>
            <a:off x="0" y="0"/>
            <a:ext cx="9144000" cy="6858000"/>
          </a:xfrm>
        </p:spPr>
        <p:txBody>
          <a:bodyPr/>
          <a:lstStyle/>
          <a:p>
            <a:pPr marL="0" indent="0" algn="just" eaLnBrk="1" hangingPunct="1">
              <a:buFontTx/>
              <a:buNone/>
              <a:defRPr/>
            </a:pPr>
            <a:r>
              <a:rPr lang="ru-RU" b="1" i="1" smtClean="0">
                <a:effectLst>
                  <a:outerShdw blurRad="38100" dist="38100" dir="2700000" algn="tl">
                    <a:srgbClr val="C0C0C0"/>
                  </a:outerShdw>
                </a:effectLst>
              </a:rPr>
              <a:t>Свободные экономические зоны </a:t>
            </a:r>
            <a:r>
              <a:rPr lang="ru-RU" b="1" smtClean="0">
                <a:effectLst>
                  <a:outerShdw blurRad="38100" dist="38100" dir="2700000" algn="tl">
                    <a:srgbClr val="C0C0C0"/>
                  </a:outerShdw>
                </a:effectLst>
              </a:rPr>
              <a:t>представляют собой часть национально-государственной территории, на которой действуют особые льготные экономические условия для иностранных и национальных предпринимателей (льготы таможенного, арендного, валютного, визового, трудового режима и т. д.), что создает условия для развития промышленности и инвестирования иностранного капитала.</a:t>
            </a:r>
          </a:p>
        </p:txBody>
      </p:sp>
    </p:spTree>
    <p:extLst>
      <p:ext uri="{BB962C8B-B14F-4D97-AF65-F5344CB8AC3E}">
        <p14:creationId xmlns:p14="http://schemas.microsoft.com/office/powerpoint/2010/main" val="625270727"/>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0" y="1600200"/>
            <a:ext cx="8229600" cy="4525963"/>
          </a:xfrm>
        </p:spPr>
        <p:txBody>
          <a:bodyPr/>
          <a:lstStyle/>
          <a:p>
            <a:pPr marL="609600" indent="-609600" algn="just" eaLnBrk="1" hangingPunct="1">
              <a:buFontTx/>
              <a:buNone/>
            </a:pPr>
            <a:r>
              <a:rPr lang="ru-RU" altLang="ru-RU" smtClean="0"/>
              <a:t>2.промышленно-производственные зоны создаются для привлечения иностранных инвестиций для стимулирования </a:t>
            </a:r>
            <a:r>
              <a:rPr lang="ru-RU" altLang="ru-RU" b="1" smtClean="0"/>
              <a:t>промышленного производства и экспорта</a:t>
            </a:r>
            <a:r>
              <a:rPr lang="ru-RU" altLang="ru-RU" smtClean="0"/>
              <a:t>. Такие зоны создавались в 80-90-е годы ХХ века вдоль Юго-Восточного побережья Китая, и они сыграли весьма важную роль в его развитии.</a:t>
            </a:r>
          </a:p>
        </p:txBody>
      </p:sp>
    </p:spTree>
    <p:extLst>
      <p:ext uri="{BB962C8B-B14F-4D97-AF65-F5344CB8AC3E}">
        <p14:creationId xmlns:p14="http://schemas.microsoft.com/office/powerpoint/2010/main" val="1115799713"/>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0" y="1600200"/>
            <a:ext cx="8229600" cy="4525963"/>
          </a:xfrm>
        </p:spPr>
        <p:txBody>
          <a:bodyPr/>
          <a:lstStyle/>
          <a:p>
            <a:pPr marL="609600" indent="-609600" algn="just" eaLnBrk="1" hangingPunct="1">
              <a:lnSpc>
                <a:spcPct val="90000"/>
              </a:lnSpc>
              <a:buFontTx/>
              <a:buNone/>
            </a:pPr>
            <a:r>
              <a:rPr lang="ru-RU" altLang="ru-RU" sz="2800" smtClean="0"/>
              <a:t>3.  технико-внедренческие зоны создаются для развития сферы услуг в области наукоёмкого производства и высоких технологий. На территории Республики Беларусь такого рода зона – «Парк высоких технологий»  создается в районе аэропорта «Минск-2».</a:t>
            </a:r>
          </a:p>
          <a:p>
            <a:pPr marL="609600" indent="-609600" algn="just" eaLnBrk="1" hangingPunct="1">
              <a:lnSpc>
                <a:spcPct val="90000"/>
              </a:lnSpc>
              <a:buFontTx/>
              <a:buNone/>
            </a:pPr>
            <a:r>
              <a:rPr lang="ru-RU" altLang="ru-RU" sz="2800" smtClean="0"/>
              <a:t>4.  сервисные зоны или зоны услуг – это зоны, в которых приоритет отдается развитию инфраструктуры сферы услуг за счет привлечения иностранных инвестиций.</a:t>
            </a:r>
          </a:p>
        </p:txBody>
      </p:sp>
    </p:spTree>
    <p:extLst>
      <p:ext uri="{BB962C8B-B14F-4D97-AF65-F5344CB8AC3E}">
        <p14:creationId xmlns:p14="http://schemas.microsoft.com/office/powerpoint/2010/main" val="670979162"/>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nchor="ctr">
            <a:normAutofit fontScale="90000"/>
          </a:bodyPr>
          <a:lstStyle/>
          <a:p>
            <a:pPr eaLnBrk="1" hangingPunct="1">
              <a:defRPr/>
            </a:pPr>
            <a:r>
              <a:rPr lang="ru-RU" sz="4000" smtClean="0"/>
              <a:t>Приграничные территории в Республике Беларусь</a:t>
            </a:r>
          </a:p>
        </p:txBody>
      </p:sp>
      <p:sp>
        <p:nvSpPr>
          <p:cNvPr id="22531" name="Rectangle 3"/>
          <p:cNvSpPr>
            <a:spLocks noGrp="1" noChangeArrowheads="1"/>
          </p:cNvSpPr>
          <p:nvPr>
            <p:ph type="body" idx="4294967295"/>
          </p:nvPr>
        </p:nvSpPr>
        <p:spPr/>
        <p:txBody>
          <a:bodyPr/>
          <a:lstStyle/>
          <a:p>
            <a:pPr algn="just" eaLnBrk="1" hangingPunct="1">
              <a:lnSpc>
                <a:spcPct val="90000"/>
              </a:lnSpc>
            </a:pPr>
            <a:r>
              <a:rPr lang="ru-RU" altLang="ru-RU" sz="2400" smtClean="0"/>
              <a:t>В настоящее время на границах с ЕС с участием Беларуси создано 4 еврорегиона: </a:t>
            </a:r>
            <a:r>
              <a:rPr lang="ru-RU" altLang="ru-RU" sz="2400" i="1" smtClean="0"/>
              <a:t>«Буг»</a:t>
            </a:r>
            <a:r>
              <a:rPr lang="ru-RU" altLang="ru-RU" sz="2400" smtClean="0"/>
              <a:t> (Брестская область, приграничные территории Польши и Украины), </a:t>
            </a:r>
            <a:r>
              <a:rPr lang="ru-RU" altLang="ru-RU" sz="2400" i="1" smtClean="0"/>
              <a:t>«Неман»</a:t>
            </a:r>
            <a:r>
              <a:rPr lang="ru-RU" altLang="ru-RU" sz="2400" smtClean="0"/>
              <a:t> (Гродненская область, приграничные территории Польши, Литвы и Калининградской области), </a:t>
            </a:r>
            <a:r>
              <a:rPr lang="ru-RU" altLang="ru-RU" sz="2400" i="1" smtClean="0"/>
              <a:t>«Беловежская пуща»</a:t>
            </a:r>
            <a:r>
              <a:rPr lang="ru-RU" altLang="ru-RU" sz="2400" smtClean="0"/>
              <a:t> (Свислочский, Пружанский и Каменецкий районы, приграничные территории Польши) и </a:t>
            </a:r>
            <a:r>
              <a:rPr lang="ru-RU" altLang="ru-RU" sz="2400" i="1" smtClean="0"/>
              <a:t>«Озерный край»</a:t>
            </a:r>
            <a:r>
              <a:rPr lang="ru-RU" altLang="ru-RU" sz="2400" smtClean="0"/>
              <a:t> (Браславский, Миорский, Верхнедвинский, Глубокский и Поставский районы Витебской области, приграничные территории Латвии и Литвы).</a:t>
            </a:r>
          </a:p>
        </p:txBody>
      </p:sp>
    </p:spTree>
    <p:extLst>
      <p:ext uri="{BB962C8B-B14F-4D97-AF65-F5344CB8AC3E}">
        <p14:creationId xmlns:p14="http://schemas.microsoft.com/office/powerpoint/2010/main" val="23662206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nchor="ctr">
            <a:normAutofit fontScale="90000"/>
          </a:bodyPr>
          <a:lstStyle/>
          <a:p>
            <a:pPr eaLnBrk="1" hangingPunct="1">
              <a:defRPr/>
            </a:pPr>
            <a:r>
              <a:rPr lang="ru-RU" sz="4000" smtClean="0"/>
              <a:t>Двухсторонние соглашения</a:t>
            </a:r>
            <a:br>
              <a:rPr lang="ru-RU" sz="4000" smtClean="0"/>
            </a:br>
            <a:r>
              <a:rPr lang="ru-RU" sz="4000" smtClean="0"/>
              <a:t>о свободной торговле</a:t>
            </a:r>
          </a:p>
        </p:txBody>
      </p:sp>
      <p:sp>
        <p:nvSpPr>
          <p:cNvPr id="23555" name="Rectangle 3"/>
          <p:cNvSpPr>
            <a:spLocks noGrp="1" noChangeArrowheads="1"/>
          </p:cNvSpPr>
          <p:nvPr>
            <p:ph type="body" idx="4294967295"/>
          </p:nvPr>
        </p:nvSpPr>
        <p:spPr>
          <a:xfrm>
            <a:off x="0" y="1600200"/>
            <a:ext cx="8229600" cy="4525963"/>
          </a:xfrm>
        </p:spPr>
        <p:txBody>
          <a:bodyPr/>
          <a:lstStyle/>
          <a:p>
            <a:pPr algn="just" eaLnBrk="1" hangingPunct="1"/>
            <a:r>
              <a:rPr lang="ru-RU" altLang="ru-RU" smtClean="0"/>
              <a:t>Сущность заключаемых странами двухсторонних соглашений, как правило, сводится к созданию условий для свободной торговли (ЗСТ)  между обеими странами-контрагентами, хотя такого рода соглашения нередко не распространяются на ряд наиболее чувствительных секторов экономики </a:t>
            </a:r>
          </a:p>
        </p:txBody>
      </p:sp>
    </p:spTree>
    <p:extLst>
      <p:ext uri="{BB962C8B-B14F-4D97-AF65-F5344CB8AC3E}">
        <p14:creationId xmlns:p14="http://schemas.microsoft.com/office/powerpoint/2010/main" val="386181730"/>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ru-RU" b="1" i="1" smtClean="0"/>
              <a:t>Тенденции регионализации</a:t>
            </a:r>
            <a:r>
              <a:rPr lang="ru-RU" smtClean="0"/>
              <a:t>:</a:t>
            </a:r>
          </a:p>
        </p:txBody>
      </p:sp>
      <p:sp>
        <p:nvSpPr>
          <p:cNvPr id="24579" name="Rectangle 3"/>
          <p:cNvSpPr>
            <a:spLocks noGrp="1" noChangeArrowheads="1"/>
          </p:cNvSpPr>
          <p:nvPr>
            <p:ph type="body" idx="1"/>
          </p:nvPr>
        </p:nvSpPr>
        <p:spPr/>
        <p:txBody>
          <a:bodyPr/>
          <a:lstStyle/>
          <a:p>
            <a:pPr marL="381000" indent="-381000" algn="just" eaLnBrk="1" hangingPunct="1">
              <a:lnSpc>
                <a:spcPct val="80000"/>
              </a:lnSpc>
            </a:pPr>
            <a:r>
              <a:rPr lang="en-US" altLang="ru-RU" sz="2000" smtClean="0"/>
              <a:t>1.</a:t>
            </a:r>
            <a:r>
              <a:rPr lang="ru-RU" altLang="ru-RU" sz="2000" smtClean="0"/>
              <a:t> Рост темпов вовлечения национальных хозяйств в </a:t>
            </a:r>
            <a:r>
              <a:rPr lang="en-US" altLang="ru-RU" sz="2000" smtClean="0"/>
              <a:t>   </a:t>
            </a:r>
            <a:r>
              <a:rPr lang="ru-RU" altLang="ru-RU" sz="2000" smtClean="0"/>
              <a:t>интеграционные процессы </a:t>
            </a:r>
          </a:p>
          <a:p>
            <a:pPr marL="381000" indent="-381000" algn="just" eaLnBrk="1" hangingPunct="1">
              <a:lnSpc>
                <a:spcPct val="80000"/>
              </a:lnSpc>
            </a:pPr>
            <a:r>
              <a:rPr lang="en-US" altLang="ru-RU" sz="2000" smtClean="0"/>
              <a:t> 2. Появление суб- и межрегиональной интеграции.</a:t>
            </a:r>
            <a:endParaRPr lang="ru-RU" altLang="ru-RU" sz="2000" smtClean="0"/>
          </a:p>
          <a:p>
            <a:pPr marL="381000" indent="-381000" algn="just" eaLnBrk="1" hangingPunct="1">
              <a:lnSpc>
                <a:spcPct val="80000"/>
              </a:lnSpc>
            </a:pPr>
            <a:r>
              <a:rPr lang="en-US" altLang="ru-RU" sz="2000" smtClean="0"/>
              <a:t>3. Появление интеграции между развивающимися (или переходными) и промышленно развитыми странами (Север- Юг, Запад- Восток): ЕС, НАФТА, АТЭС.</a:t>
            </a:r>
            <a:endParaRPr lang="ru-RU" altLang="ru-RU" sz="2000" u="sng" smtClean="0"/>
          </a:p>
          <a:p>
            <a:pPr marL="381000" indent="-381000" algn="just" eaLnBrk="1" hangingPunct="1">
              <a:lnSpc>
                <a:spcPct val="80000"/>
              </a:lnSpc>
            </a:pPr>
            <a:r>
              <a:rPr lang="ru-RU" altLang="ru-RU" sz="2000" u="sng" smtClean="0"/>
              <a:t> </a:t>
            </a:r>
            <a:r>
              <a:rPr lang="en-US" altLang="ru-RU" sz="2000" u="sng" smtClean="0"/>
              <a:t>4. </a:t>
            </a:r>
            <a:r>
              <a:rPr lang="ru-RU" altLang="ru-RU" sz="2000" smtClean="0"/>
              <a:t>Дифференциация объектов интеграции</a:t>
            </a:r>
          </a:p>
          <a:p>
            <a:pPr marL="381000" indent="-381000" algn="just" eaLnBrk="1" hangingPunct="1">
              <a:lnSpc>
                <a:spcPct val="80000"/>
              </a:lnSpc>
            </a:pPr>
            <a:r>
              <a:rPr lang="en-US" altLang="ru-RU" sz="2000" smtClean="0"/>
              <a:t>5. </a:t>
            </a:r>
            <a:r>
              <a:rPr lang="ru-RU" altLang="ru-RU" sz="2000" smtClean="0"/>
              <a:t>Дифференциация субъектов, инициирующих интеграцию: от национальных правительств и международных организаций к неправительственным субъектам</a:t>
            </a:r>
          </a:p>
          <a:p>
            <a:pPr marL="381000" indent="-381000" algn="just" eaLnBrk="1" hangingPunct="1">
              <a:lnSpc>
                <a:spcPct val="80000"/>
              </a:lnSpc>
            </a:pPr>
            <a:r>
              <a:rPr lang="en-US" altLang="ru-RU" sz="2000" smtClean="0"/>
              <a:t>6. </a:t>
            </a:r>
            <a:r>
              <a:rPr lang="ru-RU" altLang="ru-RU" sz="2000" smtClean="0"/>
              <a:t>Локализация интеграции в трех крупнейших регионах: американском, азиатско-тихоокеанском и евро-афро-арабском с центрами в США, Японии и ЕС.  </a:t>
            </a:r>
          </a:p>
          <a:p>
            <a:pPr marL="381000" indent="-381000" algn="just" eaLnBrk="1" hangingPunct="1">
              <a:lnSpc>
                <a:spcPct val="80000"/>
              </a:lnSpc>
            </a:pPr>
            <a:r>
              <a:rPr lang="en-US" altLang="ru-RU" sz="2000" smtClean="0"/>
              <a:t>7. </a:t>
            </a:r>
            <a:r>
              <a:rPr lang="ru-RU" altLang="ru-RU" sz="2000" smtClean="0"/>
              <a:t>Сетевая региональная интеграция</a:t>
            </a:r>
            <a:r>
              <a:rPr lang="ru-RU" altLang="ru-RU" sz="2000" smtClean="0">
                <a:solidFill>
                  <a:srgbClr val="00FF00"/>
                </a:solidFill>
              </a:rPr>
              <a:t>. </a:t>
            </a:r>
          </a:p>
        </p:txBody>
      </p:sp>
    </p:spTree>
    <p:extLst>
      <p:ext uri="{BB962C8B-B14F-4D97-AF65-F5344CB8AC3E}">
        <p14:creationId xmlns:p14="http://schemas.microsoft.com/office/powerpoint/2010/main" val="2951150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Effect transition="in" filter="fade">
                                      <p:cBhvr>
                                        <p:cTn id="9" dur="500"/>
                                        <p:tgtEl>
                                          <p:spTgt spid="245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fade">
                                      <p:cBhvr>
                                        <p:cTn id="14" dur="1000">
                                          <p:stCondLst>
                                            <p:cond delay="0"/>
                                          </p:stCondLst>
                                        </p:cTn>
                                        <p:tgtEl>
                                          <p:spTgt spid="245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579">
                                            <p:txEl>
                                              <p:pRg st="1" end="1"/>
                                            </p:txEl>
                                          </p:spTgt>
                                        </p:tgtEl>
                                        <p:attrNameLst>
                                          <p:attrName>style.visibility</p:attrName>
                                        </p:attrNameLst>
                                      </p:cBhvr>
                                      <p:to>
                                        <p:strVal val="visible"/>
                                      </p:to>
                                    </p:set>
                                    <p:animEffect transition="in" filter="fade">
                                      <p:cBhvr>
                                        <p:cTn id="19" dur="1000">
                                          <p:stCondLst>
                                            <p:cond delay="0"/>
                                          </p:stCondLst>
                                        </p:cTn>
                                        <p:tgtEl>
                                          <p:spTgt spid="2457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579">
                                            <p:txEl>
                                              <p:pRg st="2" end="2"/>
                                            </p:txEl>
                                          </p:spTgt>
                                        </p:tgtEl>
                                        <p:attrNameLst>
                                          <p:attrName>style.visibility</p:attrName>
                                        </p:attrNameLst>
                                      </p:cBhvr>
                                      <p:to>
                                        <p:strVal val="visible"/>
                                      </p:to>
                                    </p:set>
                                    <p:animEffect transition="in" filter="fade">
                                      <p:cBhvr>
                                        <p:cTn id="24" dur="1000">
                                          <p:stCondLst>
                                            <p:cond delay="0"/>
                                          </p:stCondLst>
                                        </p:cTn>
                                        <p:tgtEl>
                                          <p:spTgt spid="2457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579">
                                            <p:txEl>
                                              <p:pRg st="3" end="3"/>
                                            </p:txEl>
                                          </p:spTgt>
                                        </p:tgtEl>
                                        <p:attrNameLst>
                                          <p:attrName>style.visibility</p:attrName>
                                        </p:attrNameLst>
                                      </p:cBhvr>
                                      <p:to>
                                        <p:strVal val="visible"/>
                                      </p:to>
                                    </p:set>
                                    <p:animEffect transition="in" filter="fade">
                                      <p:cBhvr>
                                        <p:cTn id="29" dur="1000">
                                          <p:stCondLst>
                                            <p:cond delay="0"/>
                                          </p:stCondLst>
                                        </p:cTn>
                                        <p:tgtEl>
                                          <p:spTgt spid="24579">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579">
                                            <p:txEl>
                                              <p:pRg st="4" end="4"/>
                                            </p:txEl>
                                          </p:spTgt>
                                        </p:tgtEl>
                                        <p:attrNameLst>
                                          <p:attrName>style.visibility</p:attrName>
                                        </p:attrNameLst>
                                      </p:cBhvr>
                                      <p:to>
                                        <p:strVal val="visible"/>
                                      </p:to>
                                    </p:set>
                                    <p:animEffect transition="in" filter="fade">
                                      <p:cBhvr>
                                        <p:cTn id="34" dur="1000">
                                          <p:stCondLst>
                                            <p:cond delay="0"/>
                                          </p:stCondLst>
                                        </p:cTn>
                                        <p:tgtEl>
                                          <p:spTgt spid="24579">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579">
                                            <p:txEl>
                                              <p:pRg st="5" end="5"/>
                                            </p:txEl>
                                          </p:spTgt>
                                        </p:tgtEl>
                                        <p:attrNameLst>
                                          <p:attrName>style.visibility</p:attrName>
                                        </p:attrNameLst>
                                      </p:cBhvr>
                                      <p:to>
                                        <p:strVal val="visible"/>
                                      </p:to>
                                    </p:set>
                                    <p:animEffect transition="in" filter="fade">
                                      <p:cBhvr>
                                        <p:cTn id="39" dur="1000">
                                          <p:stCondLst>
                                            <p:cond delay="0"/>
                                          </p:stCondLst>
                                        </p:cTn>
                                        <p:tgtEl>
                                          <p:spTgt spid="24579">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579">
                                            <p:txEl>
                                              <p:pRg st="6" end="6"/>
                                            </p:txEl>
                                          </p:spTgt>
                                        </p:tgtEl>
                                        <p:attrNameLst>
                                          <p:attrName>style.visibility</p:attrName>
                                        </p:attrNameLst>
                                      </p:cBhvr>
                                      <p:to>
                                        <p:strVal val="visible"/>
                                      </p:to>
                                    </p:set>
                                    <p:animEffect transition="in" filter="fade">
                                      <p:cBhvr>
                                        <p:cTn id="44" dur="1000">
                                          <p:stCondLst>
                                            <p:cond delay="0"/>
                                          </p:stCondLst>
                                        </p:cTn>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nchor="ctr"/>
          <a:lstStyle/>
          <a:p>
            <a:pPr eaLnBrk="1" hangingPunct="1">
              <a:defRPr/>
            </a:pPr>
            <a:r>
              <a:rPr lang="ru-RU" smtClean="0"/>
              <a:t>Сетевая интеграция</a:t>
            </a:r>
          </a:p>
        </p:txBody>
      </p:sp>
      <p:sp>
        <p:nvSpPr>
          <p:cNvPr id="25603" name="Rectangle 3"/>
          <p:cNvSpPr>
            <a:spLocks noGrp="1" noChangeArrowheads="1"/>
          </p:cNvSpPr>
          <p:nvPr>
            <p:ph type="body" idx="4294967295"/>
          </p:nvPr>
        </p:nvSpPr>
        <p:spPr/>
        <p:txBody>
          <a:bodyPr/>
          <a:lstStyle/>
          <a:p>
            <a:pPr algn="just" eaLnBrk="1" hangingPunct="1">
              <a:lnSpc>
                <a:spcPct val="90000"/>
              </a:lnSpc>
            </a:pPr>
            <a:r>
              <a:rPr lang="ru-RU" altLang="ru-RU" smtClean="0"/>
              <a:t>Такого рода двухсторонние соглашения о ЗСТ особенно между странами не находящимися в географической близости между собой носит т.н. сетевой характер. Иначе говоря, в мире в современных условиях усиливается </a:t>
            </a:r>
            <a:r>
              <a:rPr lang="ru-RU" altLang="ru-RU" i="1" smtClean="0"/>
              <a:t>сетевая интеграция</a:t>
            </a:r>
            <a:r>
              <a:rPr lang="ru-RU" altLang="ru-RU" smtClean="0"/>
              <a:t>. Например, Сингапур-Япония, Сингапур-США, Корея-Чили, Корея-США, Израиль-США, Израиль-ЕС, США-Моррокко. </a:t>
            </a:r>
          </a:p>
        </p:txBody>
      </p:sp>
    </p:spTree>
    <p:extLst>
      <p:ext uri="{BB962C8B-B14F-4D97-AF65-F5344CB8AC3E}">
        <p14:creationId xmlns:p14="http://schemas.microsoft.com/office/powerpoint/2010/main" val="4180807917"/>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ru-RU" sz="2800" smtClean="0"/>
              <a:t>Конкурентные преимущества Республики Беларусь при интеграции в мировое хозяйство</a:t>
            </a:r>
          </a:p>
        </p:txBody>
      </p:sp>
      <p:sp>
        <p:nvSpPr>
          <p:cNvPr id="36867" name="Rectangle 3"/>
          <p:cNvSpPr>
            <a:spLocks noGrp="1" noChangeArrowheads="1"/>
          </p:cNvSpPr>
          <p:nvPr>
            <p:ph type="body" idx="1"/>
          </p:nvPr>
        </p:nvSpPr>
        <p:spPr/>
        <p:txBody>
          <a:bodyPr/>
          <a:lstStyle/>
          <a:p>
            <a:pPr eaLnBrk="1" hangingPunct="1">
              <a:lnSpc>
                <a:spcPct val="80000"/>
              </a:lnSpc>
            </a:pPr>
            <a:r>
              <a:rPr lang="ru-RU" altLang="ru-RU" sz="2000" smtClean="0"/>
              <a:t>выгодное экономико – географическое и геополитическое положение;</a:t>
            </a:r>
          </a:p>
          <a:p>
            <a:pPr eaLnBrk="1" hangingPunct="1">
              <a:lnSpc>
                <a:spcPct val="80000"/>
              </a:lnSpc>
            </a:pPr>
            <a:r>
              <a:rPr lang="ru-RU" altLang="ru-RU" sz="2000" smtClean="0"/>
              <a:t>развитая система транспортных коммуникаций и производственная инфраструктура в целом;</a:t>
            </a:r>
          </a:p>
          <a:p>
            <a:pPr eaLnBrk="1" hangingPunct="1">
              <a:lnSpc>
                <a:spcPct val="80000"/>
              </a:lnSpc>
            </a:pPr>
            <a:r>
              <a:rPr lang="ru-RU" altLang="ru-RU" sz="2000" smtClean="0"/>
              <a:t>значительные земельные, водные и лесные ресурсы, наличие ряда важных полезных ископаемых (калийные и каменные соли, сырье для производства строительных материалов);</a:t>
            </a:r>
          </a:p>
          <a:p>
            <a:pPr eaLnBrk="1" hangingPunct="1">
              <a:lnSpc>
                <a:spcPct val="80000"/>
              </a:lnSpc>
            </a:pPr>
            <a:r>
              <a:rPr lang="ru-RU" altLang="ru-RU" sz="2000" smtClean="0"/>
              <a:t>достаточно мощная строительная база;</a:t>
            </a:r>
          </a:p>
          <a:p>
            <a:pPr eaLnBrk="1" hangingPunct="1">
              <a:lnSpc>
                <a:spcPct val="80000"/>
              </a:lnSpc>
            </a:pPr>
            <a:r>
              <a:rPr lang="ru-RU" altLang="ru-RU" sz="2000" smtClean="0"/>
              <a:t>значительный научно – технический потенциал;</a:t>
            </a:r>
          </a:p>
          <a:p>
            <a:pPr eaLnBrk="1" hangingPunct="1">
              <a:lnSpc>
                <a:spcPct val="80000"/>
              </a:lnSpc>
            </a:pPr>
            <a:r>
              <a:rPr lang="ru-RU" altLang="ru-RU" sz="2000" smtClean="0"/>
              <a:t>высокий общеобразовательный уровень населения при низкой цене рабочей силы и сложившейся системе подготовки квалифицированных кадров;</a:t>
            </a:r>
          </a:p>
          <a:p>
            <a:pPr eaLnBrk="1" hangingPunct="1">
              <a:lnSpc>
                <a:spcPct val="80000"/>
              </a:lnSpc>
            </a:pPr>
            <a:r>
              <a:rPr lang="ru-RU" altLang="ru-RU" sz="2000" smtClean="0"/>
              <a:t>комплексность развития территорий;</a:t>
            </a:r>
          </a:p>
          <a:p>
            <a:pPr eaLnBrk="1" hangingPunct="1">
              <a:lnSpc>
                <a:spcPct val="80000"/>
              </a:lnSpc>
            </a:pPr>
            <a:r>
              <a:rPr lang="ru-RU" altLang="ru-RU" sz="2000" smtClean="0"/>
              <a:t>многовекторные внешнеэкономические связи, способствующие расширению внешних рынков.</a:t>
            </a:r>
          </a:p>
        </p:txBody>
      </p:sp>
    </p:spTree>
    <p:extLst>
      <p:ext uri="{BB962C8B-B14F-4D97-AF65-F5344CB8AC3E}">
        <p14:creationId xmlns:p14="http://schemas.microsoft.com/office/powerpoint/2010/main" val="1253594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fltVal val="0"/>
                                          </p:val>
                                        </p:tav>
                                        <p:tav tm="100000">
                                          <p:val>
                                            <p:strVal val="#ppt_h"/>
                                          </p:val>
                                        </p:tav>
                                      </p:tavLst>
                                    </p:anim>
                                    <p:animEffect transition="in" filter="fade">
                                      <p:cBhvr>
                                        <p:cTn id="9" dur="500"/>
                                        <p:tgtEl>
                                          <p:spTgt spid="368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6867">
                                            <p:txEl>
                                              <p:pRg st="0" end="0"/>
                                            </p:txEl>
                                          </p:spTgt>
                                        </p:tgtEl>
                                        <p:attrNameLst>
                                          <p:attrName>style.visibility</p:attrName>
                                        </p:attrNameLst>
                                      </p:cBhvr>
                                      <p:to>
                                        <p:strVal val="visible"/>
                                      </p:to>
                                    </p:set>
                                    <p:animEffect transition="in" filter="fade">
                                      <p:cBhvr>
                                        <p:cTn id="14" dur="1000">
                                          <p:stCondLst>
                                            <p:cond delay="0"/>
                                          </p:stCondLst>
                                        </p:cTn>
                                        <p:tgtEl>
                                          <p:spTgt spid="3686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Effect transition="in" filter="fade">
                                      <p:cBhvr>
                                        <p:cTn id="19" dur="1000">
                                          <p:stCondLst>
                                            <p:cond delay="0"/>
                                          </p:stCondLst>
                                        </p:cTn>
                                        <p:tgtEl>
                                          <p:spTgt spid="3686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867">
                                            <p:txEl>
                                              <p:pRg st="2" end="2"/>
                                            </p:txEl>
                                          </p:spTgt>
                                        </p:tgtEl>
                                        <p:attrNameLst>
                                          <p:attrName>style.visibility</p:attrName>
                                        </p:attrNameLst>
                                      </p:cBhvr>
                                      <p:to>
                                        <p:strVal val="visible"/>
                                      </p:to>
                                    </p:set>
                                    <p:animEffect transition="in" filter="fade">
                                      <p:cBhvr>
                                        <p:cTn id="24" dur="1000">
                                          <p:stCondLst>
                                            <p:cond delay="0"/>
                                          </p:stCondLst>
                                        </p:cTn>
                                        <p:tgtEl>
                                          <p:spTgt spid="3686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867">
                                            <p:txEl>
                                              <p:pRg st="3" end="3"/>
                                            </p:txEl>
                                          </p:spTgt>
                                        </p:tgtEl>
                                        <p:attrNameLst>
                                          <p:attrName>style.visibility</p:attrName>
                                        </p:attrNameLst>
                                      </p:cBhvr>
                                      <p:to>
                                        <p:strVal val="visible"/>
                                      </p:to>
                                    </p:set>
                                    <p:animEffect transition="in" filter="fade">
                                      <p:cBhvr>
                                        <p:cTn id="29" dur="1000">
                                          <p:stCondLst>
                                            <p:cond delay="0"/>
                                          </p:stCondLst>
                                        </p:cTn>
                                        <p:tgtEl>
                                          <p:spTgt spid="3686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867">
                                            <p:txEl>
                                              <p:pRg st="4" end="4"/>
                                            </p:txEl>
                                          </p:spTgt>
                                        </p:tgtEl>
                                        <p:attrNameLst>
                                          <p:attrName>style.visibility</p:attrName>
                                        </p:attrNameLst>
                                      </p:cBhvr>
                                      <p:to>
                                        <p:strVal val="visible"/>
                                      </p:to>
                                    </p:set>
                                    <p:animEffect transition="in" filter="fade">
                                      <p:cBhvr>
                                        <p:cTn id="34" dur="1000">
                                          <p:stCondLst>
                                            <p:cond delay="0"/>
                                          </p:stCondLst>
                                        </p:cTn>
                                        <p:tgtEl>
                                          <p:spTgt spid="36867">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867">
                                            <p:txEl>
                                              <p:pRg st="5" end="5"/>
                                            </p:txEl>
                                          </p:spTgt>
                                        </p:tgtEl>
                                        <p:attrNameLst>
                                          <p:attrName>style.visibility</p:attrName>
                                        </p:attrNameLst>
                                      </p:cBhvr>
                                      <p:to>
                                        <p:strVal val="visible"/>
                                      </p:to>
                                    </p:set>
                                    <p:animEffect transition="in" filter="fade">
                                      <p:cBhvr>
                                        <p:cTn id="39" dur="1000">
                                          <p:stCondLst>
                                            <p:cond delay="0"/>
                                          </p:stCondLst>
                                        </p:cTn>
                                        <p:tgtEl>
                                          <p:spTgt spid="36867">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867">
                                            <p:txEl>
                                              <p:pRg st="6" end="6"/>
                                            </p:txEl>
                                          </p:spTgt>
                                        </p:tgtEl>
                                        <p:attrNameLst>
                                          <p:attrName>style.visibility</p:attrName>
                                        </p:attrNameLst>
                                      </p:cBhvr>
                                      <p:to>
                                        <p:strVal val="visible"/>
                                      </p:to>
                                    </p:set>
                                    <p:animEffect transition="in" filter="fade">
                                      <p:cBhvr>
                                        <p:cTn id="44" dur="1000">
                                          <p:stCondLst>
                                            <p:cond delay="0"/>
                                          </p:stCondLst>
                                        </p:cTn>
                                        <p:tgtEl>
                                          <p:spTgt spid="36867">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867">
                                            <p:txEl>
                                              <p:pRg st="7" end="7"/>
                                            </p:txEl>
                                          </p:spTgt>
                                        </p:tgtEl>
                                        <p:attrNameLst>
                                          <p:attrName>style.visibility</p:attrName>
                                        </p:attrNameLst>
                                      </p:cBhvr>
                                      <p:to>
                                        <p:strVal val="visible"/>
                                      </p:to>
                                    </p:set>
                                    <p:animEffect transition="in" filter="fade">
                                      <p:cBhvr>
                                        <p:cTn id="49" dur="1000">
                                          <p:stCondLst>
                                            <p:cond delay="0"/>
                                          </p:stCondLst>
                                        </p:cTn>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4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6" name="Rectangle 8"/>
          <p:cNvSpPr>
            <a:spLocks noGrp="1" noChangeArrowheads="1"/>
          </p:cNvSpPr>
          <p:nvPr>
            <p:ph type="title"/>
          </p:nvPr>
        </p:nvSpPr>
        <p:spPr/>
        <p:txBody>
          <a:bodyPr/>
          <a:lstStyle/>
          <a:p>
            <a:pPr eaLnBrk="1" hangingPunct="1">
              <a:defRPr/>
            </a:pPr>
            <a:r>
              <a:rPr lang="ru-RU" smtClean="0">
                <a:solidFill>
                  <a:srgbClr val="FF00FF"/>
                </a:solidFill>
              </a:rPr>
              <a:t>Субъекты глобализации</a:t>
            </a:r>
          </a:p>
        </p:txBody>
      </p:sp>
      <p:sp>
        <p:nvSpPr>
          <p:cNvPr id="37897" name="Rectangle 9"/>
          <p:cNvSpPr>
            <a:spLocks noGrp="1" noChangeArrowheads="1"/>
          </p:cNvSpPr>
          <p:nvPr>
            <p:ph type="body" idx="1"/>
          </p:nvPr>
        </p:nvSpPr>
        <p:spPr/>
        <p:txBody>
          <a:bodyPr/>
          <a:lstStyle/>
          <a:p>
            <a:pPr eaLnBrk="1" hangingPunct="1">
              <a:lnSpc>
                <a:spcPct val="80000"/>
              </a:lnSpc>
              <a:buFontTx/>
              <a:buNone/>
            </a:pPr>
            <a:r>
              <a:rPr lang="ru-RU" altLang="ru-RU" sz="1800" smtClean="0"/>
              <a:t>      Мировая экономика предстает не в виде простой суммы </a:t>
            </a:r>
            <a:r>
              <a:rPr lang="ru-RU" altLang="ru-RU" sz="1800" smtClean="0">
                <a:solidFill>
                  <a:srgbClr val="FF3300"/>
                </a:solidFill>
              </a:rPr>
              <a:t>национальных хозяйств</a:t>
            </a:r>
            <a:r>
              <a:rPr lang="ru-RU" altLang="ru-RU" sz="1800" smtClean="0"/>
              <a:t>, а в виде  реально существующей </a:t>
            </a:r>
            <a:r>
              <a:rPr lang="ru-RU" altLang="ru-RU" sz="1800" smtClean="0">
                <a:solidFill>
                  <a:srgbClr val="FF3300"/>
                </a:solidFill>
              </a:rPr>
              <a:t>геоэкономики</a:t>
            </a:r>
            <a:r>
              <a:rPr lang="ru-RU" altLang="ru-RU" sz="1800" smtClean="0"/>
              <a:t>, т.е. мироцелостной экономической системы с наличием наряду с национальными государствами новых субъектов, таких как </a:t>
            </a:r>
          </a:p>
          <a:p>
            <a:pPr eaLnBrk="1" hangingPunct="1">
              <a:lnSpc>
                <a:spcPct val="80000"/>
              </a:lnSpc>
            </a:pPr>
            <a:r>
              <a:rPr lang="ru-RU" altLang="ru-RU" sz="2000" b="1" smtClean="0"/>
              <a:t> </a:t>
            </a:r>
            <a:r>
              <a:rPr lang="ru-RU" altLang="ru-RU" sz="2000" b="1" smtClean="0">
                <a:solidFill>
                  <a:srgbClr val="00FF00"/>
                </a:solidFill>
              </a:rPr>
              <a:t>транснациональные корпорации</a:t>
            </a:r>
            <a:r>
              <a:rPr lang="ru-RU" altLang="ru-RU" sz="2000" b="1" smtClean="0"/>
              <a:t> (ТНК), </a:t>
            </a:r>
          </a:p>
          <a:p>
            <a:pPr eaLnBrk="1" hangingPunct="1">
              <a:lnSpc>
                <a:spcPct val="80000"/>
              </a:lnSpc>
            </a:pPr>
            <a:r>
              <a:rPr lang="ru-RU" altLang="ru-RU" sz="2000" b="1" smtClean="0">
                <a:solidFill>
                  <a:srgbClr val="00FF00"/>
                </a:solidFill>
              </a:rPr>
              <a:t>международные (</a:t>
            </a:r>
            <a:r>
              <a:rPr lang="ru-RU" altLang="ru-RU" sz="2000" b="1" smtClean="0"/>
              <a:t>межнациональные) </a:t>
            </a:r>
            <a:r>
              <a:rPr lang="ru-RU" altLang="ru-RU" sz="2000" b="1" smtClean="0">
                <a:solidFill>
                  <a:srgbClr val="00FF00"/>
                </a:solidFill>
              </a:rPr>
              <a:t>компании</a:t>
            </a:r>
            <a:r>
              <a:rPr lang="ru-RU" altLang="ru-RU" sz="2000" b="1" smtClean="0"/>
              <a:t> (МНК), </a:t>
            </a:r>
          </a:p>
          <a:p>
            <a:pPr eaLnBrk="1" hangingPunct="1">
              <a:lnSpc>
                <a:spcPct val="80000"/>
              </a:lnSpc>
            </a:pPr>
            <a:r>
              <a:rPr lang="ru-RU" altLang="ru-RU" sz="2000" b="1" smtClean="0">
                <a:solidFill>
                  <a:srgbClr val="00FF00"/>
                </a:solidFill>
              </a:rPr>
              <a:t>их альянсы</a:t>
            </a:r>
            <a:r>
              <a:rPr lang="ru-RU" altLang="ru-RU" sz="2000" b="1" smtClean="0"/>
              <a:t>, </a:t>
            </a:r>
          </a:p>
          <a:p>
            <a:pPr eaLnBrk="1" hangingPunct="1">
              <a:lnSpc>
                <a:spcPct val="80000"/>
              </a:lnSpc>
            </a:pPr>
            <a:r>
              <a:rPr lang="ru-RU" altLang="ru-RU" sz="2000" b="1" smtClean="0">
                <a:solidFill>
                  <a:srgbClr val="00FF00"/>
                </a:solidFill>
              </a:rPr>
              <a:t>банки</a:t>
            </a:r>
          </a:p>
          <a:p>
            <a:pPr eaLnBrk="1" hangingPunct="1">
              <a:lnSpc>
                <a:spcPct val="80000"/>
              </a:lnSpc>
            </a:pPr>
            <a:r>
              <a:rPr lang="ru-RU" altLang="ru-RU" sz="2000" b="1" smtClean="0">
                <a:solidFill>
                  <a:srgbClr val="00FF00"/>
                </a:solidFill>
              </a:rPr>
              <a:t>страховые компании,</a:t>
            </a:r>
          </a:p>
          <a:p>
            <a:pPr eaLnBrk="1" hangingPunct="1">
              <a:lnSpc>
                <a:spcPct val="80000"/>
              </a:lnSpc>
            </a:pPr>
            <a:r>
              <a:rPr lang="ru-RU" altLang="ru-RU" sz="2000" b="1" smtClean="0">
                <a:solidFill>
                  <a:srgbClr val="00FF00"/>
                </a:solidFill>
              </a:rPr>
              <a:t>пенсионные фонды,</a:t>
            </a:r>
          </a:p>
          <a:p>
            <a:pPr eaLnBrk="1" hangingPunct="1">
              <a:lnSpc>
                <a:spcPct val="80000"/>
              </a:lnSpc>
            </a:pPr>
            <a:r>
              <a:rPr lang="ru-RU" altLang="ru-RU" sz="2000" b="1" smtClean="0">
                <a:solidFill>
                  <a:srgbClr val="00FF00"/>
                </a:solidFill>
              </a:rPr>
              <a:t>инвестиционные фонды</a:t>
            </a:r>
          </a:p>
          <a:p>
            <a:pPr eaLnBrk="1" hangingPunct="1">
              <a:lnSpc>
                <a:spcPct val="80000"/>
              </a:lnSpc>
            </a:pPr>
            <a:r>
              <a:rPr lang="ru-RU" altLang="ru-RU" sz="2000" b="1" smtClean="0">
                <a:solidFill>
                  <a:srgbClr val="00FF00"/>
                </a:solidFill>
              </a:rPr>
              <a:t>региональные группировки, </a:t>
            </a:r>
          </a:p>
          <a:p>
            <a:pPr eaLnBrk="1" hangingPunct="1">
              <a:lnSpc>
                <a:spcPct val="80000"/>
              </a:lnSpc>
            </a:pPr>
            <a:r>
              <a:rPr lang="ru-RU" altLang="ru-RU" sz="2000" b="1" smtClean="0">
                <a:solidFill>
                  <a:srgbClr val="00FF00"/>
                </a:solidFill>
              </a:rPr>
              <a:t>международные организации и </a:t>
            </a:r>
          </a:p>
          <a:p>
            <a:pPr eaLnBrk="1" hangingPunct="1">
              <a:lnSpc>
                <a:spcPct val="80000"/>
              </a:lnSpc>
            </a:pPr>
            <a:r>
              <a:rPr lang="ru-RU" altLang="ru-RU" sz="2000" b="1" smtClean="0">
                <a:solidFill>
                  <a:srgbClr val="00FF00"/>
                </a:solidFill>
              </a:rPr>
              <a:t>соответственно отношения между ними</a:t>
            </a:r>
            <a:r>
              <a:rPr lang="ru-RU" altLang="ru-RU" sz="2000" b="1" smtClean="0"/>
              <a:t>. </a:t>
            </a:r>
          </a:p>
        </p:txBody>
      </p:sp>
    </p:spTree>
    <p:extLst>
      <p:ext uri="{BB962C8B-B14F-4D97-AF65-F5344CB8AC3E}">
        <p14:creationId xmlns:p14="http://schemas.microsoft.com/office/powerpoint/2010/main" val="258377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7896"/>
                                        </p:tgtEl>
                                        <p:attrNameLst>
                                          <p:attrName>style.visibility</p:attrName>
                                        </p:attrNameLst>
                                      </p:cBhvr>
                                      <p:to>
                                        <p:strVal val="visible"/>
                                      </p:to>
                                    </p:set>
                                    <p:anim calcmode="lin" valueType="num">
                                      <p:cBhvr>
                                        <p:cTn id="7" dur="500" fill="hold"/>
                                        <p:tgtEl>
                                          <p:spTgt spid="37896"/>
                                        </p:tgtEl>
                                        <p:attrNameLst>
                                          <p:attrName>ppt_w</p:attrName>
                                        </p:attrNameLst>
                                      </p:cBhvr>
                                      <p:tavLst>
                                        <p:tav tm="0">
                                          <p:val>
                                            <p:fltVal val="0"/>
                                          </p:val>
                                        </p:tav>
                                        <p:tav tm="100000">
                                          <p:val>
                                            <p:strVal val="#ppt_w"/>
                                          </p:val>
                                        </p:tav>
                                      </p:tavLst>
                                    </p:anim>
                                    <p:anim calcmode="lin" valueType="num">
                                      <p:cBhvr>
                                        <p:cTn id="8" dur="500" fill="hold"/>
                                        <p:tgtEl>
                                          <p:spTgt spid="37896"/>
                                        </p:tgtEl>
                                        <p:attrNameLst>
                                          <p:attrName>ppt_h</p:attrName>
                                        </p:attrNameLst>
                                      </p:cBhvr>
                                      <p:tavLst>
                                        <p:tav tm="0">
                                          <p:val>
                                            <p:fltVal val="0"/>
                                          </p:val>
                                        </p:tav>
                                        <p:tav tm="100000">
                                          <p:val>
                                            <p:strVal val="#ppt_h"/>
                                          </p:val>
                                        </p:tav>
                                      </p:tavLst>
                                    </p:anim>
                                    <p:animEffect transition="in" filter="fade">
                                      <p:cBhvr>
                                        <p:cTn id="9" dur="500"/>
                                        <p:tgtEl>
                                          <p:spTgt spid="378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7897">
                                            <p:txEl>
                                              <p:pRg st="0" end="0"/>
                                            </p:txEl>
                                          </p:spTgt>
                                        </p:tgtEl>
                                        <p:attrNameLst>
                                          <p:attrName>style.visibility</p:attrName>
                                        </p:attrNameLst>
                                      </p:cBhvr>
                                      <p:to>
                                        <p:strVal val="visible"/>
                                      </p:to>
                                    </p:set>
                                    <p:animEffect transition="in" filter="fade">
                                      <p:cBhvr>
                                        <p:cTn id="14" dur="1000">
                                          <p:stCondLst>
                                            <p:cond delay="0"/>
                                          </p:stCondLst>
                                        </p:cTn>
                                        <p:tgtEl>
                                          <p:spTgt spid="3789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897">
                                            <p:txEl>
                                              <p:pRg st="1" end="1"/>
                                            </p:txEl>
                                          </p:spTgt>
                                        </p:tgtEl>
                                        <p:attrNameLst>
                                          <p:attrName>style.visibility</p:attrName>
                                        </p:attrNameLst>
                                      </p:cBhvr>
                                      <p:to>
                                        <p:strVal val="visible"/>
                                      </p:to>
                                    </p:set>
                                    <p:animEffect transition="in" filter="fade">
                                      <p:cBhvr>
                                        <p:cTn id="19" dur="1000">
                                          <p:stCondLst>
                                            <p:cond delay="0"/>
                                          </p:stCondLst>
                                        </p:cTn>
                                        <p:tgtEl>
                                          <p:spTgt spid="3789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897">
                                            <p:txEl>
                                              <p:pRg st="2" end="2"/>
                                            </p:txEl>
                                          </p:spTgt>
                                        </p:tgtEl>
                                        <p:attrNameLst>
                                          <p:attrName>style.visibility</p:attrName>
                                        </p:attrNameLst>
                                      </p:cBhvr>
                                      <p:to>
                                        <p:strVal val="visible"/>
                                      </p:to>
                                    </p:set>
                                    <p:animEffect transition="in" filter="fade">
                                      <p:cBhvr>
                                        <p:cTn id="24" dur="1000">
                                          <p:stCondLst>
                                            <p:cond delay="0"/>
                                          </p:stCondLst>
                                        </p:cTn>
                                        <p:tgtEl>
                                          <p:spTgt spid="3789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897">
                                            <p:txEl>
                                              <p:pRg st="3" end="3"/>
                                            </p:txEl>
                                          </p:spTgt>
                                        </p:tgtEl>
                                        <p:attrNameLst>
                                          <p:attrName>style.visibility</p:attrName>
                                        </p:attrNameLst>
                                      </p:cBhvr>
                                      <p:to>
                                        <p:strVal val="visible"/>
                                      </p:to>
                                    </p:set>
                                    <p:animEffect transition="in" filter="fade">
                                      <p:cBhvr>
                                        <p:cTn id="29" dur="1000">
                                          <p:stCondLst>
                                            <p:cond delay="0"/>
                                          </p:stCondLst>
                                        </p:cTn>
                                        <p:tgtEl>
                                          <p:spTgt spid="3789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897">
                                            <p:txEl>
                                              <p:pRg st="4" end="4"/>
                                            </p:txEl>
                                          </p:spTgt>
                                        </p:tgtEl>
                                        <p:attrNameLst>
                                          <p:attrName>style.visibility</p:attrName>
                                        </p:attrNameLst>
                                      </p:cBhvr>
                                      <p:to>
                                        <p:strVal val="visible"/>
                                      </p:to>
                                    </p:set>
                                    <p:animEffect transition="in" filter="fade">
                                      <p:cBhvr>
                                        <p:cTn id="34" dur="1000">
                                          <p:stCondLst>
                                            <p:cond delay="0"/>
                                          </p:stCondLst>
                                        </p:cTn>
                                        <p:tgtEl>
                                          <p:spTgt spid="37897">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897">
                                            <p:txEl>
                                              <p:pRg st="5" end="5"/>
                                            </p:txEl>
                                          </p:spTgt>
                                        </p:tgtEl>
                                        <p:attrNameLst>
                                          <p:attrName>style.visibility</p:attrName>
                                        </p:attrNameLst>
                                      </p:cBhvr>
                                      <p:to>
                                        <p:strVal val="visible"/>
                                      </p:to>
                                    </p:set>
                                    <p:animEffect transition="in" filter="fade">
                                      <p:cBhvr>
                                        <p:cTn id="39" dur="1000">
                                          <p:stCondLst>
                                            <p:cond delay="0"/>
                                          </p:stCondLst>
                                        </p:cTn>
                                        <p:tgtEl>
                                          <p:spTgt spid="37897">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7897">
                                            <p:txEl>
                                              <p:pRg st="6" end="6"/>
                                            </p:txEl>
                                          </p:spTgt>
                                        </p:tgtEl>
                                        <p:attrNameLst>
                                          <p:attrName>style.visibility</p:attrName>
                                        </p:attrNameLst>
                                      </p:cBhvr>
                                      <p:to>
                                        <p:strVal val="visible"/>
                                      </p:to>
                                    </p:set>
                                    <p:animEffect transition="in" filter="fade">
                                      <p:cBhvr>
                                        <p:cTn id="44" dur="1000">
                                          <p:stCondLst>
                                            <p:cond delay="0"/>
                                          </p:stCondLst>
                                        </p:cTn>
                                        <p:tgtEl>
                                          <p:spTgt spid="37897">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897">
                                            <p:txEl>
                                              <p:pRg st="7" end="7"/>
                                            </p:txEl>
                                          </p:spTgt>
                                        </p:tgtEl>
                                        <p:attrNameLst>
                                          <p:attrName>style.visibility</p:attrName>
                                        </p:attrNameLst>
                                      </p:cBhvr>
                                      <p:to>
                                        <p:strVal val="visible"/>
                                      </p:to>
                                    </p:set>
                                    <p:animEffect transition="in" filter="fade">
                                      <p:cBhvr>
                                        <p:cTn id="49" dur="1000">
                                          <p:stCondLst>
                                            <p:cond delay="0"/>
                                          </p:stCondLst>
                                        </p:cTn>
                                        <p:tgtEl>
                                          <p:spTgt spid="37897">
                                            <p:txEl>
                                              <p:pRg st="7" end="7"/>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7897">
                                            <p:txEl>
                                              <p:pRg st="8" end="8"/>
                                            </p:txEl>
                                          </p:spTgt>
                                        </p:tgtEl>
                                        <p:attrNameLst>
                                          <p:attrName>style.visibility</p:attrName>
                                        </p:attrNameLst>
                                      </p:cBhvr>
                                      <p:to>
                                        <p:strVal val="visible"/>
                                      </p:to>
                                    </p:set>
                                    <p:animEffect transition="in" filter="fade">
                                      <p:cBhvr>
                                        <p:cTn id="54" dur="1000">
                                          <p:stCondLst>
                                            <p:cond delay="0"/>
                                          </p:stCondLst>
                                        </p:cTn>
                                        <p:tgtEl>
                                          <p:spTgt spid="37897">
                                            <p:txEl>
                                              <p:pRg st="8" end="8"/>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897">
                                            <p:txEl>
                                              <p:pRg st="9" end="9"/>
                                            </p:txEl>
                                          </p:spTgt>
                                        </p:tgtEl>
                                        <p:attrNameLst>
                                          <p:attrName>style.visibility</p:attrName>
                                        </p:attrNameLst>
                                      </p:cBhvr>
                                      <p:to>
                                        <p:strVal val="visible"/>
                                      </p:to>
                                    </p:set>
                                    <p:animEffect transition="in" filter="fade">
                                      <p:cBhvr>
                                        <p:cTn id="59" dur="1000">
                                          <p:stCondLst>
                                            <p:cond delay="0"/>
                                          </p:stCondLst>
                                        </p:cTn>
                                        <p:tgtEl>
                                          <p:spTgt spid="37897">
                                            <p:txEl>
                                              <p:pRg st="9" end="9"/>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897">
                                            <p:txEl>
                                              <p:pRg st="10" end="10"/>
                                            </p:txEl>
                                          </p:spTgt>
                                        </p:tgtEl>
                                        <p:attrNameLst>
                                          <p:attrName>style.visibility</p:attrName>
                                        </p:attrNameLst>
                                      </p:cBhvr>
                                      <p:to>
                                        <p:strVal val="visible"/>
                                      </p:to>
                                    </p:set>
                                    <p:animEffect transition="in" filter="fade">
                                      <p:cBhvr>
                                        <p:cTn id="64" dur="1000">
                                          <p:stCondLst>
                                            <p:cond delay="0"/>
                                          </p:stCondLst>
                                        </p:cTn>
                                        <p:tgtEl>
                                          <p:spTgt spid="378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89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p:cNvSpPr>
            <a:spLocks noGrp="1"/>
          </p:cNvSpPr>
          <p:nvPr>
            <p:ph idx="4294967295"/>
          </p:nvPr>
        </p:nvSpPr>
        <p:spPr>
          <a:xfrm>
            <a:off x="0" y="1600200"/>
            <a:ext cx="8229600" cy="4525963"/>
          </a:xfrm>
        </p:spPr>
        <p:txBody>
          <a:bodyPr/>
          <a:lstStyle/>
          <a:p>
            <a:pPr marL="0" indent="0" algn="ctr">
              <a:buNone/>
            </a:pPr>
            <a:r>
              <a:rPr lang="ru-RU" sz="6600" dirty="0" smtClean="0"/>
              <a:t>3.</a:t>
            </a:r>
            <a:endParaRPr lang="ru-RU" sz="6600" dirty="0"/>
          </a:p>
        </p:txBody>
      </p:sp>
    </p:spTree>
    <p:extLst>
      <p:ext uri="{BB962C8B-B14F-4D97-AF65-F5344CB8AC3E}">
        <p14:creationId xmlns:p14="http://schemas.microsoft.com/office/powerpoint/2010/main" val="4206361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Основной и оборотный капитал</a:t>
            </a:r>
            <a:endParaRPr lang="ru-RU" dirty="0"/>
          </a:p>
        </p:txBody>
      </p:sp>
      <p:sp>
        <p:nvSpPr>
          <p:cNvPr id="3" name="Текст 2"/>
          <p:cNvSpPr>
            <a:spLocks noGrp="1"/>
          </p:cNvSpPr>
          <p:nvPr>
            <p:ph type="body" idx="1"/>
          </p:nvPr>
        </p:nvSpPr>
        <p:spPr/>
        <p:txBody>
          <a:bodyPr/>
          <a:lstStyle/>
          <a:p>
            <a:r>
              <a:rPr lang="ru-RU" dirty="0" smtClean="0"/>
              <a:t>Основной капитал</a:t>
            </a:r>
            <a:endParaRPr lang="ru-RU" dirty="0"/>
          </a:p>
        </p:txBody>
      </p:sp>
      <p:sp>
        <p:nvSpPr>
          <p:cNvPr id="4" name="Объект 3"/>
          <p:cNvSpPr>
            <a:spLocks noGrp="1"/>
          </p:cNvSpPr>
          <p:nvPr>
            <p:ph sz="half" idx="2"/>
          </p:nvPr>
        </p:nvSpPr>
        <p:spPr/>
        <p:txBody>
          <a:bodyPr>
            <a:normAutofit fontScale="85000" lnSpcReduction="10000"/>
          </a:bodyPr>
          <a:lstStyle/>
          <a:p>
            <a:r>
              <a:rPr lang="ru-RU" dirty="0"/>
              <a:t>Капитал, материализованный в зданиях, сооружениях, станках, оборудовании, функционирующий в процессе производства в течение нескольких производственных циклов и переносящий свою стоимость на готовый продукт по частям в течение нескольких производственных циклов, называется </a:t>
            </a:r>
            <a:r>
              <a:rPr lang="ru-RU" b="1" i="1" dirty="0"/>
              <a:t>основным капиталом</a:t>
            </a:r>
            <a:r>
              <a:rPr lang="ru-RU" dirty="0"/>
              <a:t>.</a:t>
            </a:r>
          </a:p>
          <a:p>
            <a:endParaRPr lang="ru-RU" dirty="0"/>
          </a:p>
        </p:txBody>
      </p:sp>
      <p:sp>
        <p:nvSpPr>
          <p:cNvPr id="5" name="Текст 4"/>
          <p:cNvSpPr>
            <a:spLocks noGrp="1"/>
          </p:cNvSpPr>
          <p:nvPr>
            <p:ph type="body" sz="quarter" idx="3"/>
          </p:nvPr>
        </p:nvSpPr>
        <p:spPr/>
        <p:txBody>
          <a:bodyPr/>
          <a:lstStyle/>
          <a:p>
            <a:r>
              <a:rPr lang="ru-RU" dirty="0" smtClean="0"/>
              <a:t>Оборотный капитал</a:t>
            </a:r>
            <a:endParaRPr lang="ru-RU" dirty="0"/>
          </a:p>
        </p:txBody>
      </p:sp>
      <p:sp>
        <p:nvSpPr>
          <p:cNvPr id="6" name="Объект 5"/>
          <p:cNvSpPr>
            <a:spLocks noGrp="1"/>
          </p:cNvSpPr>
          <p:nvPr>
            <p:ph sz="quarter" idx="4"/>
          </p:nvPr>
        </p:nvSpPr>
        <p:spPr/>
        <p:txBody>
          <a:bodyPr/>
          <a:lstStyle/>
          <a:p>
            <a:r>
              <a:rPr lang="ru-RU" dirty="0" smtClean="0"/>
              <a:t>Капитал, воплощенный в сырье, материалах, энергетических ресурсах, расходующийся за один производственный цикл и переносящий свою стоимость на готовый продукт целиком, называется </a:t>
            </a:r>
            <a:r>
              <a:rPr lang="ru-RU" b="1" i="1" dirty="0" smtClean="0"/>
              <a:t>оборотным капиталом</a:t>
            </a:r>
            <a:endParaRPr lang="ru-RU" dirty="0"/>
          </a:p>
        </p:txBody>
      </p:sp>
    </p:spTree>
    <p:extLst>
      <p:ext uri="{BB962C8B-B14F-4D97-AF65-F5344CB8AC3E}">
        <p14:creationId xmlns:p14="http://schemas.microsoft.com/office/powerpoint/2010/main" val="1407918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Износ капитала</a:t>
            </a:r>
            <a:endParaRPr lang="ru-RU" dirty="0"/>
          </a:p>
        </p:txBody>
      </p:sp>
      <p:sp>
        <p:nvSpPr>
          <p:cNvPr id="3" name="Текст 2"/>
          <p:cNvSpPr>
            <a:spLocks noGrp="1"/>
          </p:cNvSpPr>
          <p:nvPr>
            <p:ph type="body" idx="1"/>
          </p:nvPr>
        </p:nvSpPr>
        <p:spPr/>
        <p:txBody>
          <a:bodyPr/>
          <a:lstStyle/>
          <a:p>
            <a:r>
              <a:rPr lang="ru-RU" dirty="0" smtClean="0"/>
              <a:t>Физический износ</a:t>
            </a:r>
            <a:endParaRPr lang="ru-RU" dirty="0"/>
          </a:p>
        </p:txBody>
      </p:sp>
      <p:sp>
        <p:nvSpPr>
          <p:cNvPr id="4" name="Объект 3"/>
          <p:cNvSpPr>
            <a:spLocks noGrp="1"/>
          </p:cNvSpPr>
          <p:nvPr>
            <p:ph sz="half" idx="2"/>
          </p:nvPr>
        </p:nvSpPr>
        <p:spPr/>
        <p:txBody>
          <a:bodyPr>
            <a:normAutofit fontScale="70000" lnSpcReduction="20000"/>
          </a:bodyPr>
          <a:lstStyle/>
          <a:p>
            <a:r>
              <a:rPr lang="ru-RU" dirty="0"/>
              <a:t>В процессе функционирования основной капитал подвергается физическому и моральному износу.</a:t>
            </a:r>
          </a:p>
          <a:p>
            <a:r>
              <a:rPr lang="ru-RU" i="1" dirty="0"/>
              <a:t>Физический износ</a:t>
            </a:r>
            <a:r>
              <a:rPr lang="ru-RU" dirty="0"/>
              <a:t> – это процесс, в результате которого элементы основного капитала становятся физически не пригодными для дальнейшего использования в производстве. Физический износ определяется:</a:t>
            </a:r>
          </a:p>
          <a:p>
            <a:pPr lvl="0"/>
            <a:r>
              <a:rPr lang="ru-RU" dirty="0"/>
              <a:t>продолжительностью и интенсивностью использования основного капитала;</a:t>
            </a:r>
          </a:p>
          <a:p>
            <a:pPr lvl="0"/>
            <a:r>
              <a:rPr lang="ru-RU" dirty="0"/>
              <a:t>особенностями применяемых технологий;</a:t>
            </a:r>
          </a:p>
          <a:p>
            <a:pPr lvl="0"/>
            <a:r>
              <a:rPr lang="ru-RU" dirty="0"/>
              <a:t>воздействием окружающей среды</a:t>
            </a:r>
            <a:r>
              <a:rPr lang="ru-RU" dirty="0" smtClean="0"/>
              <a:t>.</a:t>
            </a:r>
            <a:endParaRPr lang="ru-RU" dirty="0"/>
          </a:p>
        </p:txBody>
      </p:sp>
      <p:sp>
        <p:nvSpPr>
          <p:cNvPr id="5" name="Текст 4"/>
          <p:cNvSpPr>
            <a:spLocks noGrp="1"/>
          </p:cNvSpPr>
          <p:nvPr>
            <p:ph type="body" sz="quarter" idx="3"/>
          </p:nvPr>
        </p:nvSpPr>
        <p:spPr/>
        <p:txBody>
          <a:bodyPr/>
          <a:lstStyle/>
          <a:p>
            <a:r>
              <a:rPr lang="ru-RU" dirty="0" smtClean="0"/>
              <a:t>Моральный износ</a:t>
            </a:r>
            <a:endParaRPr lang="ru-RU" dirty="0"/>
          </a:p>
        </p:txBody>
      </p:sp>
      <p:sp>
        <p:nvSpPr>
          <p:cNvPr id="6" name="Объект 5"/>
          <p:cNvSpPr>
            <a:spLocks noGrp="1"/>
          </p:cNvSpPr>
          <p:nvPr>
            <p:ph sz="quarter" idx="4"/>
          </p:nvPr>
        </p:nvSpPr>
        <p:spPr/>
        <p:txBody>
          <a:bodyPr>
            <a:normAutofit fontScale="85000" lnSpcReduction="10000"/>
          </a:bodyPr>
          <a:lstStyle/>
          <a:p>
            <a:r>
              <a:rPr lang="ru-RU" i="1" dirty="0" smtClean="0"/>
              <a:t>Моральный износ</a:t>
            </a:r>
            <a:r>
              <a:rPr lang="ru-RU" dirty="0" smtClean="0"/>
              <a:t> – это потеря части стоимости основного капитала по причинам:</a:t>
            </a:r>
          </a:p>
          <a:p>
            <a:r>
              <a:rPr lang="ru-RU" dirty="0" smtClean="0"/>
              <a:t>а) создания аналогичных, но более дешевых средств труда (моральный износ первого рода);</a:t>
            </a:r>
          </a:p>
          <a:p>
            <a:r>
              <a:rPr lang="ru-RU" dirty="0" smtClean="0"/>
              <a:t>б) выпуска более производительных средств труда в результате научно-технического прогресса (моральный износ второго рода).</a:t>
            </a:r>
          </a:p>
          <a:p>
            <a:endParaRPr lang="ru-RU" dirty="0" smtClean="0"/>
          </a:p>
          <a:p>
            <a:endParaRPr lang="ru-RU" dirty="0"/>
          </a:p>
        </p:txBody>
      </p:sp>
    </p:spTree>
    <p:extLst>
      <p:ext uri="{BB962C8B-B14F-4D97-AF65-F5344CB8AC3E}">
        <p14:creationId xmlns:p14="http://schemas.microsoft.com/office/powerpoint/2010/main" val="33124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a:xfrm>
            <a:off x="323850" y="333375"/>
            <a:ext cx="8229600" cy="1143000"/>
          </a:xfrm>
        </p:spPr>
        <p:txBody>
          <a:bodyPr/>
          <a:lstStyle/>
          <a:p>
            <a:r>
              <a:rPr lang="ru-RU" smtClean="0"/>
              <a:t>Функции экономики</a:t>
            </a:r>
          </a:p>
        </p:txBody>
      </p:sp>
      <p:sp>
        <p:nvSpPr>
          <p:cNvPr id="3" name="Объект 2"/>
          <p:cNvSpPr>
            <a:spLocks noGrp="1"/>
          </p:cNvSpPr>
          <p:nvPr>
            <p:ph idx="1"/>
          </p:nvPr>
        </p:nvSpPr>
        <p:spPr/>
        <p:txBody>
          <a:bodyPr/>
          <a:lstStyle/>
          <a:p>
            <a:pPr marL="514350" indent="-514350">
              <a:buFontTx/>
              <a:buAutoNum type="arabicPeriod"/>
            </a:pPr>
            <a:r>
              <a:rPr lang="ru-RU" smtClean="0"/>
              <a:t>Производственная;</a:t>
            </a:r>
          </a:p>
          <a:p>
            <a:pPr marL="514350" indent="-514350">
              <a:buFontTx/>
              <a:buAutoNum type="arabicPeriod"/>
            </a:pPr>
            <a:r>
              <a:rPr lang="ru-RU" smtClean="0"/>
              <a:t>Трансакционная;</a:t>
            </a:r>
          </a:p>
          <a:p>
            <a:pPr marL="514350" indent="-514350">
              <a:buFontTx/>
              <a:buAutoNum type="arabicPeriod"/>
            </a:pPr>
            <a:r>
              <a:rPr lang="ru-RU" smtClean="0"/>
              <a:t>Перераспределительная.</a:t>
            </a:r>
          </a:p>
        </p:txBody>
      </p:sp>
    </p:spTree>
    <p:extLst>
      <p:ext uri="{BB962C8B-B14F-4D97-AF65-F5344CB8AC3E}">
        <p14:creationId xmlns:p14="http://schemas.microsoft.com/office/powerpoint/2010/main" val="635928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25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p:txBody>
          <a:bodyPr/>
          <a:lstStyle/>
          <a:p>
            <a:r>
              <a:rPr lang="ru-RU" dirty="0" smtClean="0"/>
              <a:t>Амортизация</a:t>
            </a:r>
            <a:endParaRPr lang="ru-RU" dirty="0"/>
          </a:p>
        </p:txBody>
      </p:sp>
      <p:sp>
        <p:nvSpPr>
          <p:cNvPr id="11" name="Текст 10"/>
          <p:cNvSpPr>
            <a:spLocks noGrp="1"/>
          </p:cNvSpPr>
          <p:nvPr>
            <p:ph type="body" idx="1"/>
          </p:nvPr>
        </p:nvSpPr>
        <p:spPr/>
        <p:txBody>
          <a:bodyPr/>
          <a:lstStyle/>
          <a:p>
            <a:r>
              <a:rPr lang="ru-RU" dirty="0" smtClean="0"/>
              <a:t>Сумма </a:t>
            </a:r>
            <a:r>
              <a:rPr lang="ru-RU" dirty="0" err="1" smtClean="0"/>
              <a:t>амортизациии</a:t>
            </a:r>
            <a:endParaRPr lang="ru-RU" dirty="0"/>
          </a:p>
        </p:txBody>
      </p:sp>
      <p:sp>
        <p:nvSpPr>
          <p:cNvPr id="8" name="Объект 7"/>
          <p:cNvSpPr>
            <a:spLocks noGrp="1"/>
          </p:cNvSpPr>
          <p:nvPr>
            <p:ph sz="half" idx="2"/>
          </p:nvPr>
        </p:nvSpPr>
        <p:spPr/>
        <p:txBody>
          <a:bodyPr>
            <a:normAutofit lnSpcReduction="10000"/>
          </a:bodyPr>
          <a:lstStyle/>
          <a:p>
            <a:r>
              <a:rPr lang="ru-RU" dirty="0"/>
              <a:t>Возмещение физически и морально устаревшего оборудования происходит за счет амортизационных отчислений (часть стоимости основного капитала, которая ежегодно входит в стоимость произведенной продукции).</a:t>
            </a:r>
          </a:p>
          <a:p>
            <a:pPr marL="0" indent="0">
              <a:buNone/>
            </a:pPr>
            <a:r>
              <a:rPr lang="ru-RU" dirty="0"/>
              <a:t> </a:t>
            </a:r>
          </a:p>
          <a:p>
            <a:endParaRPr lang="ru-RU" dirty="0"/>
          </a:p>
        </p:txBody>
      </p:sp>
      <p:sp>
        <p:nvSpPr>
          <p:cNvPr id="12" name="Текст 11"/>
          <p:cNvSpPr>
            <a:spLocks noGrp="1"/>
          </p:cNvSpPr>
          <p:nvPr>
            <p:ph type="body" sz="quarter" idx="3"/>
          </p:nvPr>
        </p:nvSpPr>
        <p:spPr/>
        <p:txBody>
          <a:bodyPr/>
          <a:lstStyle/>
          <a:p>
            <a:r>
              <a:rPr lang="ru-RU" dirty="0" smtClean="0"/>
              <a:t>Норма амортизации</a:t>
            </a:r>
            <a:endParaRPr lang="ru-RU" dirty="0"/>
          </a:p>
        </p:txBody>
      </p:sp>
      <mc:AlternateContent xmlns:mc="http://schemas.openxmlformats.org/markup-compatibility/2006" xmlns:a14="http://schemas.microsoft.com/office/drawing/2010/main">
        <mc:Choice Requires="a14">
          <p:sp>
            <p:nvSpPr>
              <p:cNvPr id="9" name="Объект 8"/>
              <p:cNvSpPr>
                <a:spLocks noGrp="1"/>
              </p:cNvSpPr>
              <p:nvPr>
                <p:ph sz="quarter" idx="4"/>
              </p:nvPr>
            </p:nvSpPr>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ru-RU" b="0" i="1" smtClean="0">
                          <a:latin typeface="Cambria Math"/>
                        </a:rPr>
                        <m:t>=</m:t>
                      </m:r>
                    </m:oMath>
                  </m:oMathPara>
                </a14:m>
                <a:endParaRPr lang="ru-RU" b="0" i="1" dirty="0" smtClean="0">
                  <a:latin typeface="Cambria Math"/>
                </a:endParaRPr>
              </a:p>
              <a:p>
                <a:pPr marL="0" indent="0" algn="ctr">
                  <a:buNone/>
                </a:pPr>
                <a14:m>
                  <m:oMathPara xmlns:m="http://schemas.openxmlformats.org/officeDocument/2006/math">
                    <m:oMathParaPr>
                      <m:jc m:val="centerGroup"/>
                    </m:oMathParaPr>
                    <m:oMath xmlns:m="http://schemas.openxmlformats.org/officeDocument/2006/math">
                      <m:r>
                        <a:rPr lang="ru-RU" b="0" i="1" smtClean="0">
                          <a:latin typeface="Cambria Math"/>
                        </a:rPr>
                        <m:t> </m:t>
                      </m:r>
                      <m:f>
                        <m:fPr>
                          <m:ctrlPr>
                            <a:rPr lang="ru-RU" i="1" smtClean="0">
                              <a:latin typeface="Cambria Math" panose="02040503050406030204" pitchFamily="18" charset="0"/>
                            </a:rPr>
                          </m:ctrlPr>
                        </m:fPr>
                        <m:num>
                          <m:r>
                            <a:rPr lang="ru-RU" b="0" i="1" smtClean="0">
                              <a:latin typeface="Cambria Math"/>
                            </a:rPr>
                            <m:t>Сумма амортизационных отчислений</m:t>
                          </m:r>
                        </m:num>
                        <m:den>
                          <m:r>
                            <a:rPr lang="ru-RU" b="0" i="1" smtClean="0">
                              <a:latin typeface="Cambria Math"/>
                            </a:rPr>
                            <m:t>Стоимость основного капитала</m:t>
                          </m:r>
                        </m:den>
                      </m:f>
                    </m:oMath>
                  </m:oMathPara>
                </a14:m>
                <a:endParaRPr lang="ru-RU" dirty="0" smtClean="0"/>
              </a:p>
              <a:p>
                <a:pPr marL="0" indent="0" algn="ctr">
                  <a:buNone/>
                </a:pPr>
                <a:endParaRPr lang="ru-RU" dirty="0" smtClean="0"/>
              </a:p>
              <a:p>
                <a:pPr marL="0" indent="0" algn="ctr">
                  <a:buNone/>
                </a:pPr>
                <a:r>
                  <a:rPr lang="en-US" dirty="0" smtClean="0"/>
                  <a:t>x</a:t>
                </a:r>
                <a:r>
                  <a:rPr lang="ru-RU" dirty="0" smtClean="0"/>
                  <a:t>100%</a:t>
                </a:r>
                <a:endParaRPr lang="ru-RU" dirty="0"/>
              </a:p>
            </p:txBody>
          </p:sp>
        </mc:Choice>
        <mc:Fallback xmlns="">
          <p:sp>
            <p:nvSpPr>
              <p:cNvPr id="9" name="Объект 8"/>
              <p:cNvSpPr>
                <a:spLocks noGrp="1" noRot="1" noChangeAspect="1" noMove="1" noResize="1" noEditPoints="1" noAdjustHandles="1" noChangeArrowheads="1" noChangeShapeType="1" noTextEdit="1"/>
              </p:cNvSpPr>
              <p:nvPr>
                <p:ph sz="quarter" idx="4"/>
              </p:nvPr>
            </p:nvSpPr>
            <p:spPr>
              <a:blipFill rotWithShape="1">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310006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ubTitle" idx="4294967295"/>
          </p:nvPr>
        </p:nvSpPr>
        <p:spPr>
          <a:xfrm>
            <a:off x="0" y="3886200"/>
            <a:ext cx="6400800" cy="1752600"/>
          </a:xfrm>
        </p:spPr>
        <p:txBody>
          <a:bodyPr/>
          <a:lstStyle/>
          <a:p>
            <a:pPr marL="0" indent="0" algn="ctr" eaLnBrk="1" hangingPunct="1">
              <a:buFontTx/>
              <a:buNone/>
            </a:pPr>
            <a:r>
              <a:rPr lang="ru-RU" sz="6000" smtClean="0"/>
              <a:t>                4.</a:t>
            </a:r>
          </a:p>
        </p:txBody>
      </p:sp>
    </p:spTree>
    <p:extLst>
      <p:ext uri="{BB962C8B-B14F-4D97-AF65-F5344CB8AC3E}">
        <p14:creationId xmlns:p14="http://schemas.microsoft.com/office/powerpoint/2010/main" val="1389391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
          <p:cNvSpPr>
            <a:spLocks noGrp="1"/>
          </p:cNvSpPr>
          <p:nvPr>
            <p:ph type="title"/>
          </p:nvPr>
        </p:nvSpPr>
        <p:spPr>
          <a:xfrm>
            <a:off x="468313" y="333375"/>
            <a:ext cx="8229600" cy="1143000"/>
          </a:xfrm>
        </p:spPr>
        <p:txBody>
          <a:bodyPr/>
          <a:lstStyle/>
          <a:p>
            <a:r>
              <a:rPr lang="ru-RU" b="1" smtClean="0">
                <a:solidFill>
                  <a:schemeClr val="tx1"/>
                </a:solidFill>
              </a:rPr>
              <a:t>Потребление -</a:t>
            </a:r>
          </a:p>
        </p:txBody>
      </p:sp>
      <p:sp>
        <p:nvSpPr>
          <p:cNvPr id="44035" name="Объект 2"/>
          <p:cNvSpPr>
            <a:spLocks noGrp="1"/>
          </p:cNvSpPr>
          <p:nvPr>
            <p:ph idx="1"/>
          </p:nvPr>
        </p:nvSpPr>
        <p:spPr/>
        <p:txBody>
          <a:bodyPr/>
          <a:lstStyle/>
          <a:p>
            <a:pPr marL="0" indent="0" algn="ctr">
              <a:buFontTx/>
              <a:buNone/>
            </a:pPr>
            <a:r>
              <a:rPr lang="ru-RU" sz="4400" b="1" smtClean="0">
                <a:solidFill>
                  <a:srgbClr val="FF0000"/>
                </a:solidFill>
              </a:rPr>
              <a:t>процесс удовлетворения потребностей</a:t>
            </a:r>
            <a:endParaRPr lang="ru-RU" sz="4400" smtClean="0">
              <a:solidFill>
                <a:srgbClr val="FF0000"/>
              </a:solidFill>
            </a:endParaRPr>
          </a:p>
        </p:txBody>
      </p:sp>
    </p:spTree>
    <p:extLst>
      <p:ext uri="{BB962C8B-B14F-4D97-AF65-F5344CB8AC3E}">
        <p14:creationId xmlns:p14="http://schemas.microsoft.com/office/powerpoint/2010/main" val="171000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Заголовок 1"/>
          <p:cNvSpPr>
            <a:spLocks noGrp="1"/>
          </p:cNvSpPr>
          <p:nvPr>
            <p:ph type="title"/>
          </p:nvPr>
        </p:nvSpPr>
        <p:spPr/>
        <p:txBody>
          <a:bodyPr/>
          <a:lstStyle/>
          <a:p>
            <a:r>
              <a:rPr lang="ru-RU" b="1" dirty="0" err="1" smtClean="0">
                <a:solidFill>
                  <a:srgbClr val="FF0000"/>
                </a:solidFill>
              </a:rPr>
              <a:t>Бла́го</a:t>
            </a:r>
            <a:r>
              <a:rPr lang="ru-RU" dirty="0" smtClean="0">
                <a:solidFill>
                  <a:srgbClr val="FF0000"/>
                </a:solidFill>
              </a:rPr>
              <a:t> </a:t>
            </a:r>
          </a:p>
        </p:txBody>
      </p:sp>
      <p:sp>
        <p:nvSpPr>
          <p:cNvPr id="45059" name="Объект 2"/>
          <p:cNvSpPr>
            <a:spLocks noGrp="1"/>
          </p:cNvSpPr>
          <p:nvPr>
            <p:ph sz="half" idx="1"/>
          </p:nvPr>
        </p:nvSpPr>
        <p:spPr/>
        <p:txBody>
          <a:bodyPr/>
          <a:lstStyle/>
          <a:p>
            <a:pPr marL="0" indent="0" algn="just">
              <a:buFontTx/>
              <a:buNone/>
            </a:pPr>
            <a:r>
              <a:rPr lang="ru-RU" smtClean="0"/>
              <a:t>— всё, что способно удовлетворять повседневные жизненные потребности людей, приносить людям пользу, доставлять удовольствие.</a:t>
            </a:r>
          </a:p>
        </p:txBody>
      </p:sp>
      <p:sp>
        <p:nvSpPr>
          <p:cNvPr id="45060" name="Объект 3"/>
          <p:cNvSpPr>
            <a:spLocks noGrp="1"/>
          </p:cNvSpPr>
          <p:nvPr>
            <p:ph sz="half" idx="2"/>
          </p:nvPr>
        </p:nvSpPr>
        <p:spPr/>
        <p:txBody>
          <a:bodyPr/>
          <a:lstStyle/>
          <a:p>
            <a:pPr algn="just"/>
            <a:r>
              <a:rPr lang="ru-RU" sz="2400" smtClean="0"/>
              <a:t>В экономическо-социальном отношении под </a:t>
            </a:r>
            <a:r>
              <a:rPr lang="ru-RU" sz="2400" b="1" smtClean="0"/>
              <a:t>благом</a:t>
            </a:r>
            <a:r>
              <a:rPr lang="ru-RU" sz="2400" smtClean="0"/>
              <a:t> подразумевается все, что, имея ценность, может иметь и </a:t>
            </a:r>
            <a:r>
              <a:rPr lang="ru-RU" sz="2400" smtClean="0">
                <a:solidFill>
                  <a:srgbClr val="FF0000"/>
                </a:solidFill>
              </a:rPr>
              <a:t>рыночную цену</a:t>
            </a:r>
            <a:r>
              <a:rPr lang="ru-RU" sz="2400" smtClean="0"/>
              <a:t>, следовательно, в обширном смысле подразумеваются все </a:t>
            </a:r>
            <a:r>
              <a:rPr lang="ru-RU" sz="2400" smtClean="0">
                <a:solidFill>
                  <a:srgbClr val="FF0000"/>
                </a:solidFill>
              </a:rPr>
              <a:t>имущественные </a:t>
            </a:r>
            <a:r>
              <a:rPr lang="ru-RU" sz="2400" b="1" smtClean="0">
                <a:solidFill>
                  <a:srgbClr val="FF0000"/>
                </a:solidFill>
              </a:rPr>
              <a:t>блага</a:t>
            </a:r>
            <a:endParaRPr lang="ru-RU" sz="2400" smtClean="0">
              <a:solidFill>
                <a:srgbClr val="FF0000"/>
              </a:solidFill>
            </a:endParaRPr>
          </a:p>
        </p:txBody>
      </p:sp>
    </p:spTree>
    <p:extLst>
      <p:ext uri="{BB962C8B-B14F-4D97-AF65-F5344CB8AC3E}">
        <p14:creationId xmlns:p14="http://schemas.microsoft.com/office/powerpoint/2010/main" val="1419712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Заголовок 1"/>
          <p:cNvSpPr>
            <a:spLocks noGrp="1"/>
          </p:cNvSpPr>
          <p:nvPr>
            <p:ph type="title"/>
          </p:nvPr>
        </p:nvSpPr>
        <p:spPr/>
        <p:txBody>
          <a:bodyPr/>
          <a:lstStyle/>
          <a:p>
            <a:r>
              <a:rPr lang="ru-RU" smtClean="0"/>
              <a:t>Потребление и блага</a:t>
            </a:r>
          </a:p>
        </p:txBody>
      </p:sp>
      <p:sp>
        <p:nvSpPr>
          <p:cNvPr id="46083" name="Скругленный прямоугольник 3"/>
          <p:cNvSpPr>
            <a:spLocks noChangeArrowheads="1"/>
          </p:cNvSpPr>
          <p:nvPr/>
        </p:nvSpPr>
        <p:spPr bwMode="auto">
          <a:xfrm>
            <a:off x="827088" y="1916113"/>
            <a:ext cx="2305050" cy="792162"/>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sz="2400"/>
              <a:t>Потребление</a:t>
            </a:r>
          </a:p>
        </p:txBody>
      </p:sp>
      <p:sp>
        <p:nvSpPr>
          <p:cNvPr id="46084" name="Стрелка вправо 4"/>
          <p:cNvSpPr>
            <a:spLocks noChangeArrowheads="1"/>
          </p:cNvSpPr>
          <p:nvPr/>
        </p:nvSpPr>
        <p:spPr bwMode="auto">
          <a:xfrm>
            <a:off x="3563938" y="2312988"/>
            <a:ext cx="1368425" cy="395287"/>
          </a:xfrm>
          <a:prstGeom prst="rightArrow">
            <a:avLst>
              <a:gd name="adj1" fmla="val 50000"/>
              <a:gd name="adj2" fmla="val 5010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85" name="Скругленный прямоугольник 5"/>
          <p:cNvSpPr>
            <a:spLocks noChangeArrowheads="1"/>
          </p:cNvSpPr>
          <p:nvPr/>
        </p:nvSpPr>
        <p:spPr bwMode="auto">
          <a:xfrm>
            <a:off x="5191125" y="2060575"/>
            <a:ext cx="2519363" cy="93662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sz="2000"/>
              <a:t>Это процесс удовлетворения потребностей</a:t>
            </a:r>
          </a:p>
        </p:txBody>
      </p:sp>
      <p:sp>
        <p:nvSpPr>
          <p:cNvPr id="46086" name="Стрелка вниз 6"/>
          <p:cNvSpPr>
            <a:spLocks noChangeArrowheads="1"/>
          </p:cNvSpPr>
          <p:nvPr/>
        </p:nvSpPr>
        <p:spPr bwMode="auto">
          <a:xfrm>
            <a:off x="1835150" y="2852738"/>
            <a:ext cx="433388" cy="1081087"/>
          </a:xfrm>
          <a:prstGeom prst="downArrow">
            <a:avLst>
              <a:gd name="adj1" fmla="val 50000"/>
              <a:gd name="adj2" fmla="val 4989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87" name="Скругленный прямоугольник 7"/>
          <p:cNvSpPr>
            <a:spLocks noChangeArrowheads="1"/>
          </p:cNvSpPr>
          <p:nvPr/>
        </p:nvSpPr>
        <p:spPr bwMode="auto">
          <a:xfrm>
            <a:off x="684213" y="3933825"/>
            <a:ext cx="2447925" cy="1008063"/>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88" name="TextBox 8"/>
          <p:cNvSpPr txBox="1">
            <a:spLocks noChangeArrowheads="1"/>
          </p:cNvSpPr>
          <p:nvPr/>
        </p:nvSpPr>
        <p:spPr bwMode="auto">
          <a:xfrm>
            <a:off x="900113" y="4076700"/>
            <a:ext cx="1628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000"/>
              <a:t>Блага</a:t>
            </a:r>
          </a:p>
        </p:txBody>
      </p:sp>
      <p:sp>
        <p:nvSpPr>
          <p:cNvPr id="46089" name="Стрелка вправо 9"/>
          <p:cNvSpPr>
            <a:spLocks noChangeArrowheads="1"/>
          </p:cNvSpPr>
          <p:nvPr/>
        </p:nvSpPr>
        <p:spPr bwMode="auto">
          <a:xfrm>
            <a:off x="3492500" y="4076700"/>
            <a:ext cx="1439863" cy="400050"/>
          </a:xfrm>
          <a:prstGeom prst="rightArrow">
            <a:avLst>
              <a:gd name="adj1" fmla="val 50000"/>
              <a:gd name="adj2" fmla="val 49989"/>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90" name="Скругленный прямоугольник 10"/>
          <p:cNvSpPr>
            <a:spLocks noChangeArrowheads="1"/>
          </p:cNvSpPr>
          <p:nvPr/>
        </p:nvSpPr>
        <p:spPr bwMode="auto">
          <a:xfrm>
            <a:off x="5292725" y="4076700"/>
            <a:ext cx="2519363" cy="115252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6091" name="TextBox 11"/>
          <p:cNvSpPr txBox="1">
            <a:spLocks noChangeArrowheads="1"/>
          </p:cNvSpPr>
          <p:nvPr/>
        </p:nvSpPr>
        <p:spPr bwMode="auto">
          <a:xfrm>
            <a:off x="5364163" y="4144963"/>
            <a:ext cx="24415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2000"/>
              <a:t>Средство удовлетворения потребностей</a:t>
            </a:r>
          </a:p>
        </p:txBody>
      </p:sp>
    </p:spTree>
    <p:extLst>
      <p:ext uri="{BB962C8B-B14F-4D97-AF65-F5344CB8AC3E}">
        <p14:creationId xmlns:p14="http://schemas.microsoft.com/office/powerpoint/2010/main" val="2892610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p:cNvSpPr>
            <a:spLocks noGrp="1"/>
          </p:cNvSpPr>
          <p:nvPr>
            <p:ph type="title"/>
          </p:nvPr>
        </p:nvSpPr>
        <p:spPr/>
        <p:txBody>
          <a:bodyPr>
            <a:normAutofit fontScale="90000"/>
          </a:bodyPr>
          <a:lstStyle/>
          <a:p>
            <a:r>
              <a:rPr lang="ru-RU" smtClean="0"/>
              <a:t>Фундаментальные вопросы, которое решает общество</a:t>
            </a:r>
          </a:p>
        </p:txBody>
      </p:sp>
      <p:sp>
        <p:nvSpPr>
          <p:cNvPr id="47107" name="Объект 2"/>
          <p:cNvSpPr>
            <a:spLocks noGrp="1"/>
          </p:cNvSpPr>
          <p:nvPr>
            <p:ph sz="half" idx="1"/>
          </p:nvPr>
        </p:nvSpPr>
        <p:spPr>
          <a:xfrm>
            <a:off x="461963" y="1773238"/>
            <a:ext cx="4038600" cy="4525962"/>
          </a:xfrm>
        </p:spPr>
        <p:txBody>
          <a:bodyPr>
            <a:normAutofit lnSpcReduction="10000"/>
          </a:bodyPr>
          <a:lstStyle/>
          <a:p>
            <a:pPr marL="514350" indent="-514350">
              <a:buFontTx/>
              <a:buAutoNum type="arabicPeriod"/>
            </a:pPr>
            <a:r>
              <a:rPr lang="ru-RU" smtClean="0"/>
              <a:t>Что производить?</a:t>
            </a:r>
          </a:p>
          <a:p>
            <a:pPr marL="514350" indent="-514350">
              <a:buFontTx/>
              <a:buAutoNum type="arabicPeriod"/>
            </a:pPr>
            <a:endParaRPr lang="ru-RU" smtClean="0"/>
          </a:p>
          <a:p>
            <a:pPr marL="514350" indent="-514350">
              <a:buFontTx/>
              <a:buAutoNum type="arabicPeriod"/>
            </a:pPr>
            <a:endParaRPr lang="ru-RU" smtClean="0"/>
          </a:p>
          <a:p>
            <a:pPr marL="514350" indent="-514350">
              <a:buFontTx/>
              <a:buAutoNum type="arabicPeriod"/>
            </a:pPr>
            <a:endParaRPr lang="ru-RU" smtClean="0"/>
          </a:p>
          <a:p>
            <a:pPr marL="514350" indent="-514350">
              <a:buFontTx/>
              <a:buAutoNum type="arabicPeriod"/>
            </a:pPr>
            <a:r>
              <a:rPr lang="ru-RU" smtClean="0"/>
              <a:t>Для кого производить?</a:t>
            </a:r>
          </a:p>
          <a:p>
            <a:pPr marL="514350" indent="-514350">
              <a:buFontTx/>
              <a:buAutoNum type="arabicPeriod"/>
            </a:pPr>
            <a:endParaRPr lang="ru-RU" smtClean="0"/>
          </a:p>
          <a:p>
            <a:pPr marL="514350" indent="-514350">
              <a:buFontTx/>
              <a:buAutoNum type="arabicPeriod"/>
            </a:pPr>
            <a:endParaRPr lang="ru-RU" smtClean="0"/>
          </a:p>
          <a:p>
            <a:pPr marL="514350" indent="-514350">
              <a:buFontTx/>
              <a:buAutoNum type="arabicPeriod"/>
            </a:pPr>
            <a:r>
              <a:rPr lang="ru-RU" smtClean="0"/>
              <a:t>Как  производить?</a:t>
            </a:r>
          </a:p>
        </p:txBody>
      </p:sp>
      <p:sp>
        <p:nvSpPr>
          <p:cNvPr id="47108" name="Объект 3"/>
          <p:cNvSpPr>
            <a:spLocks noGrp="1"/>
          </p:cNvSpPr>
          <p:nvPr>
            <p:ph sz="half" idx="2"/>
          </p:nvPr>
        </p:nvSpPr>
        <p:spPr/>
        <p:txBody>
          <a:bodyPr>
            <a:normAutofit lnSpcReduction="10000"/>
          </a:bodyPr>
          <a:lstStyle/>
          <a:p>
            <a:pPr marL="514350" indent="-514350">
              <a:buFontTx/>
              <a:buAutoNum type="arabicPeriod"/>
            </a:pPr>
            <a:r>
              <a:rPr lang="ru-RU" sz="2400" smtClean="0"/>
              <a:t>Какие услуги и товары должны быть произведены в данное время</a:t>
            </a:r>
          </a:p>
          <a:p>
            <a:pPr marL="514350" indent="-514350">
              <a:buFontTx/>
              <a:buAutoNum type="arabicPeriod"/>
            </a:pPr>
            <a:r>
              <a:rPr lang="ru-RU" sz="2400" smtClean="0"/>
              <a:t>Кто будет покупать произведенные товары?</a:t>
            </a:r>
          </a:p>
          <a:p>
            <a:pPr marL="514350" indent="-514350">
              <a:buFontTx/>
              <a:buAutoNum type="arabicPeriod"/>
            </a:pPr>
            <a:r>
              <a:rPr lang="ru-RU" sz="2400" smtClean="0"/>
              <a:t>При каой комбинации факторов и с помощью какой технологии будут произведены товары и услуги</a:t>
            </a:r>
          </a:p>
          <a:p>
            <a:pPr marL="514350" indent="-514350">
              <a:buFontTx/>
              <a:buAutoNum type="arabicPeriod"/>
            </a:pPr>
            <a:endParaRPr lang="ru-RU" smtClean="0"/>
          </a:p>
        </p:txBody>
      </p:sp>
      <p:sp>
        <p:nvSpPr>
          <p:cNvPr id="47109" name="Стрелка вправо 4"/>
          <p:cNvSpPr>
            <a:spLocks noChangeArrowheads="1"/>
          </p:cNvSpPr>
          <p:nvPr/>
        </p:nvSpPr>
        <p:spPr bwMode="auto">
          <a:xfrm>
            <a:off x="4140200" y="1916113"/>
            <a:ext cx="863600" cy="360362"/>
          </a:xfrm>
          <a:prstGeom prst="rightArrow">
            <a:avLst>
              <a:gd name="adj1" fmla="val 50000"/>
              <a:gd name="adj2" fmla="val 4992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7110" name="Стрелка вправо 5"/>
          <p:cNvSpPr>
            <a:spLocks noChangeArrowheads="1"/>
          </p:cNvSpPr>
          <p:nvPr/>
        </p:nvSpPr>
        <p:spPr bwMode="auto">
          <a:xfrm>
            <a:off x="3851275" y="3644900"/>
            <a:ext cx="1296988" cy="647700"/>
          </a:xfrm>
          <a:prstGeom prst="rightArrow">
            <a:avLst>
              <a:gd name="adj1" fmla="val 50000"/>
              <a:gd name="adj2" fmla="val 50061"/>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7111" name="Стрелка вправо 6"/>
          <p:cNvSpPr>
            <a:spLocks noChangeArrowheads="1"/>
          </p:cNvSpPr>
          <p:nvPr/>
        </p:nvSpPr>
        <p:spPr bwMode="auto">
          <a:xfrm>
            <a:off x="4211638" y="5445125"/>
            <a:ext cx="1296987" cy="576263"/>
          </a:xfrm>
          <a:prstGeom prst="rightArrow">
            <a:avLst>
              <a:gd name="adj1" fmla="val 50000"/>
              <a:gd name="adj2" fmla="val 50015"/>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extLst>
      <p:ext uri="{BB962C8B-B14F-4D97-AF65-F5344CB8AC3E}">
        <p14:creationId xmlns:p14="http://schemas.microsoft.com/office/powerpoint/2010/main" val="11544248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noChangeAspect="1"/>
          </p:cNvGrpSpPr>
          <p:nvPr/>
        </p:nvGrpSpPr>
        <p:grpSpPr bwMode="auto">
          <a:xfrm>
            <a:off x="468313" y="908050"/>
            <a:ext cx="11593512" cy="5661025"/>
            <a:chOff x="1967" y="2256"/>
            <a:chExt cx="7574" cy="4461"/>
          </a:xfrm>
        </p:grpSpPr>
        <p:sp>
          <p:nvSpPr>
            <p:cNvPr id="48134" name="AutoShape 3"/>
            <p:cNvSpPr>
              <a:spLocks noChangeAspect="1" noChangeArrowheads="1"/>
            </p:cNvSpPr>
            <p:nvPr/>
          </p:nvSpPr>
          <p:spPr bwMode="auto">
            <a:xfrm>
              <a:off x="1967" y="2256"/>
              <a:ext cx="7574" cy="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48135" name="Line 4"/>
            <p:cNvSpPr>
              <a:spLocks noChangeShapeType="1"/>
            </p:cNvSpPr>
            <p:nvPr/>
          </p:nvSpPr>
          <p:spPr bwMode="auto">
            <a:xfrm flipV="1">
              <a:off x="2996" y="2395"/>
              <a:ext cx="1" cy="2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36" name="Line 5"/>
            <p:cNvSpPr>
              <a:spLocks noChangeShapeType="1"/>
            </p:cNvSpPr>
            <p:nvPr/>
          </p:nvSpPr>
          <p:spPr bwMode="auto">
            <a:xfrm>
              <a:off x="2996" y="4764"/>
              <a:ext cx="2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37" name="Arc 6"/>
            <p:cNvSpPr>
              <a:spLocks/>
            </p:cNvSpPr>
            <p:nvPr/>
          </p:nvSpPr>
          <p:spPr bwMode="auto">
            <a:xfrm>
              <a:off x="2996" y="2813"/>
              <a:ext cx="2057" cy="19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8138" name="Text Box 7"/>
            <p:cNvSpPr txBox="1">
              <a:spLocks noChangeArrowheads="1"/>
            </p:cNvSpPr>
            <p:nvPr/>
          </p:nvSpPr>
          <p:spPr bwMode="auto">
            <a:xfrm>
              <a:off x="2902" y="2535"/>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A</a:t>
              </a:r>
              <a:endParaRPr lang="ru-RU" sz="1800"/>
            </a:p>
          </p:txBody>
        </p:sp>
        <p:sp>
          <p:nvSpPr>
            <p:cNvPr id="48139" name="Text Box 8"/>
            <p:cNvSpPr txBox="1">
              <a:spLocks noChangeArrowheads="1"/>
            </p:cNvSpPr>
            <p:nvPr/>
          </p:nvSpPr>
          <p:spPr bwMode="auto">
            <a:xfrm>
              <a:off x="3183" y="2535"/>
              <a:ext cx="37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B</a:t>
              </a:r>
              <a:endParaRPr lang="ru-RU" sz="1800"/>
            </a:p>
          </p:txBody>
        </p:sp>
        <p:sp>
          <p:nvSpPr>
            <p:cNvPr id="48140" name="Text Box 9"/>
            <p:cNvSpPr txBox="1">
              <a:spLocks noChangeArrowheads="1"/>
            </p:cNvSpPr>
            <p:nvPr/>
          </p:nvSpPr>
          <p:spPr bwMode="auto">
            <a:xfrm>
              <a:off x="3557" y="2674"/>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C</a:t>
              </a:r>
              <a:endParaRPr lang="ru-RU" sz="1800"/>
            </a:p>
          </p:txBody>
        </p:sp>
        <p:sp>
          <p:nvSpPr>
            <p:cNvPr id="48141" name="Text Box 10"/>
            <p:cNvSpPr txBox="1">
              <a:spLocks noChangeArrowheads="1"/>
            </p:cNvSpPr>
            <p:nvPr/>
          </p:nvSpPr>
          <p:spPr bwMode="auto">
            <a:xfrm>
              <a:off x="4118" y="2953"/>
              <a:ext cx="37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D</a:t>
              </a:r>
              <a:endParaRPr lang="ru-RU" sz="1800"/>
            </a:p>
          </p:txBody>
        </p:sp>
        <p:sp>
          <p:nvSpPr>
            <p:cNvPr id="48142" name="Text Box 11"/>
            <p:cNvSpPr txBox="1">
              <a:spLocks noChangeArrowheads="1"/>
            </p:cNvSpPr>
            <p:nvPr/>
          </p:nvSpPr>
          <p:spPr bwMode="auto">
            <a:xfrm>
              <a:off x="4585" y="3371"/>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E</a:t>
              </a:r>
              <a:endParaRPr lang="ru-RU" sz="1800"/>
            </a:p>
          </p:txBody>
        </p:sp>
        <p:sp>
          <p:nvSpPr>
            <p:cNvPr id="48143" name="Text Box 12"/>
            <p:cNvSpPr txBox="1">
              <a:spLocks noChangeArrowheads="1"/>
            </p:cNvSpPr>
            <p:nvPr/>
          </p:nvSpPr>
          <p:spPr bwMode="auto">
            <a:xfrm>
              <a:off x="5053" y="448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F</a:t>
              </a:r>
              <a:endParaRPr lang="ru-RU" sz="1800"/>
            </a:p>
          </p:txBody>
        </p:sp>
        <p:sp>
          <p:nvSpPr>
            <p:cNvPr id="48144" name="Text Box 13"/>
            <p:cNvSpPr txBox="1">
              <a:spLocks noChangeArrowheads="1"/>
            </p:cNvSpPr>
            <p:nvPr/>
          </p:nvSpPr>
          <p:spPr bwMode="auto">
            <a:xfrm>
              <a:off x="2622" y="2535"/>
              <a:ext cx="466"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r>
                <a:rPr lang="ru-RU" sz="900">
                  <a:latin typeface="Verdana" pitchFamily="34" charset="0"/>
                </a:rPr>
                <a:t>  </a:t>
              </a:r>
            </a:p>
            <a:p>
              <a:pPr algn="l" eaLnBrk="1" hangingPunct="1"/>
              <a:endParaRPr lang="ru-RU" sz="900">
                <a:latin typeface="Verdana" pitchFamily="34" charset="0"/>
              </a:endParaRPr>
            </a:p>
            <a:p>
              <a:pPr algn="l" eaLnBrk="1" hangingPunct="1"/>
              <a:r>
                <a:rPr lang="ru-RU" sz="900">
                  <a:latin typeface="Verdana" pitchFamily="34" charset="0"/>
                </a:rPr>
                <a:t>  </a:t>
              </a:r>
              <a:endParaRPr lang="ru-RU" sz="1800"/>
            </a:p>
          </p:txBody>
        </p:sp>
        <p:sp>
          <p:nvSpPr>
            <p:cNvPr id="48145" name="Line 14"/>
            <p:cNvSpPr>
              <a:spLocks noChangeShapeType="1"/>
            </p:cNvSpPr>
            <p:nvPr/>
          </p:nvSpPr>
          <p:spPr bwMode="auto">
            <a:xfrm>
              <a:off x="2996" y="3092"/>
              <a:ext cx="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6" name="Line 15"/>
            <p:cNvSpPr>
              <a:spLocks noChangeShapeType="1"/>
            </p:cNvSpPr>
            <p:nvPr/>
          </p:nvSpPr>
          <p:spPr bwMode="auto">
            <a:xfrm>
              <a:off x="2996" y="351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7" name="Line 16"/>
            <p:cNvSpPr>
              <a:spLocks noChangeShapeType="1"/>
            </p:cNvSpPr>
            <p:nvPr/>
          </p:nvSpPr>
          <p:spPr bwMode="auto">
            <a:xfrm>
              <a:off x="2996" y="4347"/>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8" name="Line 17"/>
            <p:cNvSpPr>
              <a:spLocks noChangeShapeType="1"/>
            </p:cNvSpPr>
            <p:nvPr/>
          </p:nvSpPr>
          <p:spPr bwMode="auto">
            <a:xfrm>
              <a:off x="2996" y="3929"/>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49" name="Line 18"/>
            <p:cNvSpPr>
              <a:spLocks noChangeShapeType="1"/>
            </p:cNvSpPr>
            <p:nvPr/>
          </p:nvSpPr>
          <p:spPr bwMode="auto">
            <a:xfrm>
              <a:off x="3370"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0" name="Line 19"/>
            <p:cNvSpPr>
              <a:spLocks noChangeShapeType="1"/>
            </p:cNvSpPr>
            <p:nvPr/>
          </p:nvSpPr>
          <p:spPr bwMode="auto">
            <a:xfrm>
              <a:off x="3744"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1" name="Line 20"/>
            <p:cNvSpPr>
              <a:spLocks noChangeShapeType="1"/>
            </p:cNvSpPr>
            <p:nvPr/>
          </p:nvSpPr>
          <p:spPr bwMode="auto">
            <a:xfrm>
              <a:off x="4211"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2" name="Line 21"/>
            <p:cNvSpPr>
              <a:spLocks noChangeShapeType="1"/>
            </p:cNvSpPr>
            <p:nvPr/>
          </p:nvSpPr>
          <p:spPr bwMode="auto">
            <a:xfrm>
              <a:off x="4679"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8153" name="Text Box 22"/>
            <p:cNvSpPr txBox="1">
              <a:spLocks noChangeArrowheads="1"/>
            </p:cNvSpPr>
            <p:nvPr/>
          </p:nvSpPr>
          <p:spPr bwMode="auto">
            <a:xfrm>
              <a:off x="2724" y="4743"/>
              <a:ext cx="281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0        1       2        3        4      5</a:t>
              </a:r>
              <a:endParaRPr lang="ru-RU" sz="1800"/>
            </a:p>
          </p:txBody>
        </p:sp>
        <p:sp>
          <p:nvSpPr>
            <p:cNvPr id="48154" name="Text Box 23"/>
            <p:cNvSpPr txBox="1">
              <a:spLocks noChangeArrowheads="1"/>
            </p:cNvSpPr>
            <p:nvPr/>
          </p:nvSpPr>
          <p:spPr bwMode="auto">
            <a:xfrm>
              <a:off x="2911" y="5161"/>
              <a:ext cx="25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Потребительские блага </a:t>
              </a:r>
            </a:p>
          </p:txBody>
        </p:sp>
        <p:sp>
          <p:nvSpPr>
            <p:cNvPr id="48155" name="Text Box 24"/>
            <p:cNvSpPr txBox="1">
              <a:spLocks noChangeArrowheads="1"/>
            </p:cNvSpPr>
            <p:nvPr/>
          </p:nvSpPr>
          <p:spPr bwMode="auto">
            <a:xfrm>
              <a:off x="2248" y="2484"/>
              <a:ext cx="466" cy="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Станки, оборудование(средства производства)</a:t>
              </a:r>
            </a:p>
          </p:txBody>
        </p:sp>
        <p:sp>
          <p:nvSpPr>
            <p:cNvPr id="48156" name="Text Box 25"/>
            <p:cNvSpPr txBox="1">
              <a:spLocks noChangeArrowheads="1"/>
            </p:cNvSpPr>
            <p:nvPr/>
          </p:nvSpPr>
          <p:spPr bwMode="auto">
            <a:xfrm>
              <a:off x="3557" y="3621"/>
              <a:ext cx="36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U</a:t>
              </a:r>
              <a:endParaRPr lang="ru-RU" sz="1800"/>
            </a:p>
          </p:txBody>
        </p:sp>
        <p:sp>
          <p:nvSpPr>
            <p:cNvPr id="48157" name="Text Box 26"/>
            <p:cNvSpPr txBox="1">
              <a:spLocks noChangeArrowheads="1"/>
            </p:cNvSpPr>
            <p:nvPr/>
          </p:nvSpPr>
          <p:spPr bwMode="auto">
            <a:xfrm>
              <a:off x="4866" y="2814"/>
              <a:ext cx="2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I</a:t>
              </a:r>
              <a:endParaRPr lang="ru-RU" sz="1800"/>
            </a:p>
          </p:txBody>
        </p:sp>
      </p:grpSp>
      <p:sp>
        <p:nvSpPr>
          <p:cNvPr id="48131" name="Text Box 27"/>
          <p:cNvSpPr txBox="1">
            <a:spLocks noChangeArrowheads="1"/>
          </p:cNvSpPr>
          <p:nvPr/>
        </p:nvSpPr>
        <p:spPr bwMode="auto">
          <a:xfrm>
            <a:off x="3435350" y="5938838"/>
            <a:ext cx="344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48132" name="Text Box 28"/>
          <p:cNvSpPr txBox="1">
            <a:spLocks noChangeArrowheads="1"/>
          </p:cNvSpPr>
          <p:nvPr/>
        </p:nvSpPr>
        <p:spPr bwMode="auto">
          <a:xfrm>
            <a:off x="827088" y="5734050"/>
            <a:ext cx="806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r>
              <a:rPr lang="ru-RU" sz="2000" b="1"/>
              <a:t>Кривая производственных возможностей (КПВ)</a:t>
            </a:r>
          </a:p>
        </p:txBody>
      </p:sp>
      <p:sp>
        <p:nvSpPr>
          <p:cNvPr id="48133" name="Прямоугольник 1"/>
          <p:cNvSpPr>
            <a:spLocks noChangeArrowheads="1"/>
          </p:cNvSpPr>
          <p:nvPr/>
        </p:nvSpPr>
        <p:spPr bwMode="auto">
          <a:xfrm>
            <a:off x="6156325" y="1262063"/>
            <a:ext cx="2519363" cy="159067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sz="3200"/>
              <a:t>75/25</a:t>
            </a:r>
          </a:p>
        </p:txBody>
      </p:sp>
    </p:spTree>
    <p:extLst>
      <p:ext uri="{BB962C8B-B14F-4D97-AF65-F5344CB8AC3E}">
        <p14:creationId xmlns:p14="http://schemas.microsoft.com/office/powerpoint/2010/main" val="17830984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1"/>
          <p:cNvSpPr>
            <a:spLocks noGrp="1"/>
          </p:cNvSpPr>
          <p:nvPr>
            <p:ph type="title"/>
          </p:nvPr>
        </p:nvSpPr>
        <p:spPr/>
        <p:txBody>
          <a:bodyPr/>
          <a:lstStyle/>
          <a:p>
            <a:r>
              <a:rPr lang="ru-RU" smtClean="0"/>
              <a:t>Альтернативные издержки</a:t>
            </a:r>
          </a:p>
        </p:txBody>
      </p:sp>
      <p:sp>
        <p:nvSpPr>
          <p:cNvPr id="49155" name="Объект 2"/>
          <p:cNvSpPr>
            <a:spLocks noGrp="1"/>
          </p:cNvSpPr>
          <p:nvPr>
            <p:ph idx="1"/>
          </p:nvPr>
        </p:nvSpPr>
        <p:spPr/>
        <p:txBody>
          <a:bodyPr>
            <a:normAutofit lnSpcReduction="10000"/>
          </a:bodyPr>
          <a:lstStyle/>
          <a:p>
            <a:pPr marL="514350" indent="-514350" algn="just">
              <a:buFontTx/>
              <a:buAutoNum type="arabicPeriod"/>
            </a:pPr>
            <a:r>
              <a:rPr lang="ru-RU" smtClean="0"/>
              <a:t>Это цена выбора или упущенная  выгода при смене производственных альтернатив. Она определяется пользой, стоимостью или количеством тех благ, которые принесены в жертву при выборе альтернативных благ</a:t>
            </a:r>
          </a:p>
          <a:p>
            <a:pPr marL="514350" indent="-514350" algn="just">
              <a:buFontTx/>
              <a:buAutoNum type="arabicPeriod"/>
            </a:pPr>
            <a:r>
              <a:rPr lang="ru-RU" smtClean="0"/>
              <a:t>Издержки упущенных возможностей выражаются </a:t>
            </a:r>
            <a:r>
              <a:rPr lang="ru-RU" smtClean="0">
                <a:solidFill>
                  <a:srgbClr val="FF0000"/>
                </a:solidFill>
              </a:rPr>
              <a:t>в деньгах, времени, товарах и др.</a:t>
            </a:r>
          </a:p>
          <a:p>
            <a:pPr marL="514350" indent="-514350">
              <a:buFontTx/>
              <a:buAutoNum type="arabicPeriod"/>
            </a:pPr>
            <a:endParaRPr lang="ru-RU" smtClean="0"/>
          </a:p>
        </p:txBody>
      </p:sp>
    </p:spTree>
    <p:extLst>
      <p:ext uri="{BB962C8B-B14F-4D97-AF65-F5344CB8AC3E}">
        <p14:creationId xmlns:p14="http://schemas.microsoft.com/office/powerpoint/2010/main" val="14392208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Заголовок 1"/>
          <p:cNvSpPr>
            <a:spLocks noGrp="1"/>
          </p:cNvSpPr>
          <p:nvPr>
            <p:ph type="title"/>
          </p:nvPr>
        </p:nvSpPr>
        <p:spPr/>
        <p:txBody>
          <a:bodyPr/>
          <a:lstStyle/>
          <a:p>
            <a:r>
              <a:rPr lang="ru-RU" smtClean="0"/>
              <a:t>Экономический рост</a:t>
            </a:r>
          </a:p>
        </p:txBody>
      </p:sp>
      <p:sp>
        <p:nvSpPr>
          <p:cNvPr id="50179" name="Текст 4"/>
          <p:cNvSpPr>
            <a:spLocks noGrp="1"/>
          </p:cNvSpPr>
          <p:nvPr>
            <p:ph type="body" idx="1"/>
          </p:nvPr>
        </p:nvSpPr>
        <p:spPr/>
        <p:txBody>
          <a:bodyPr>
            <a:normAutofit fontScale="92500" lnSpcReduction="10000"/>
          </a:bodyPr>
          <a:lstStyle/>
          <a:p>
            <a:r>
              <a:rPr lang="ru-RU" sz="4000" smtClean="0"/>
              <a:t>рост</a:t>
            </a:r>
          </a:p>
        </p:txBody>
      </p:sp>
      <p:sp>
        <p:nvSpPr>
          <p:cNvPr id="50180" name="Объект 2"/>
          <p:cNvSpPr>
            <a:spLocks noGrp="1"/>
          </p:cNvSpPr>
          <p:nvPr>
            <p:ph sz="half" idx="2"/>
          </p:nvPr>
        </p:nvSpPr>
        <p:spPr/>
        <p:txBody>
          <a:bodyPr/>
          <a:lstStyle/>
          <a:p>
            <a:pPr algn="just"/>
            <a:r>
              <a:rPr lang="ru-RU" b="1" smtClean="0"/>
              <a:t>Реальное приращение национального производства в результате увеличения количества или качества используемых факторов производства или совершенствования технологи</a:t>
            </a:r>
            <a:r>
              <a:rPr lang="ru-RU" smtClean="0"/>
              <a:t>й</a:t>
            </a:r>
          </a:p>
        </p:txBody>
      </p:sp>
      <p:sp>
        <p:nvSpPr>
          <p:cNvPr id="50181" name="Текст 5"/>
          <p:cNvSpPr>
            <a:spLocks noGrp="1"/>
          </p:cNvSpPr>
          <p:nvPr>
            <p:ph type="body" sz="quarter" idx="3"/>
          </p:nvPr>
        </p:nvSpPr>
        <p:spPr/>
        <p:txBody>
          <a:bodyPr/>
          <a:lstStyle/>
          <a:p>
            <a:r>
              <a:rPr lang="ru-RU" smtClean="0"/>
              <a:t>Факторы роста</a:t>
            </a:r>
          </a:p>
        </p:txBody>
      </p:sp>
      <p:sp>
        <p:nvSpPr>
          <p:cNvPr id="7" name="Объект 6"/>
          <p:cNvSpPr>
            <a:spLocks noGrp="1"/>
          </p:cNvSpPr>
          <p:nvPr>
            <p:ph sz="quarter" idx="4"/>
          </p:nvPr>
        </p:nvSpPr>
        <p:spPr/>
        <p:txBody>
          <a:bodyPr>
            <a:normAutofit fontScale="92500"/>
          </a:bodyPr>
          <a:lstStyle/>
          <a:p>
            <a:r>
              <a:rPr lang="ru-RU" smtClean="0"/>
              <a:t>Количество и качество природных ресурсов</a:t>
            </a:r>
          </a:p>
          <a:p>
            <a:r>
              <a:rPr lang="ru-RU" smtClean="0"/>
              <a:t>Количество и качество трудовых ресурсов</a:t>
            </a:r>
          </a:p>
          <a:p>
            <a:r>
              <a:rPr lang="ru-RU" smtClean="0"/>
              <a:t>Размер основного капитала</a:t>
            </a:r>
          </a:p>
          <a:p>
            <a:r>
              <a:rPr lang="ru-RU" smtClean="0"/>
              <a:t>Факторы, которые повышают спрос на продукцию(размер заработной платы, налоговая политика, склонность населения к сбережению)</a:t>
            </a:r>
          </a:p>
        </p:txBody>
      </p:sp>
    </p:spTree>
    <p:extLst>
      <p:ext uri="{BB962C8B-B14F-4D97-AF65-F5344CB8AC3E}">
        <p14:creationId xmlns:p14="http://schemas.microsoft.com/office/powerpoint/2010/main" val="2962027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noChangeAspect="1"/>
          </p:cNvGrpSpPr>
          <p:nvPr/>
        </p:nvGrpSpPr>
        <p:grpSpPr bwMode="auto">
          <a:xfrm>
            <a:off x="468313" y="908050"/>
            <a:ext cx="11593512" cy="5661025"/>
            <a:chOff x="1967" y="2256"/>
            <a:chExt cx="7574" cy="4461"/>
          </a:xfrm>
        </p:grpSpPr>
        <p:sp>
          <p:nvSpPr>
            <p:cNvPr id="51207" name="AutoShape 3"/>
            <p:cNvSpPr>
              <a:spLocks noChangeAspect="1" noChangeArrowheads="1"/>
            </p:cNvSpPr>
            <p:nvPr/>
          </p:nvSpPr>
          <p:spPr bwMode="auto">
            <a:xfrm>
              <a:off x="1967" y="2256"/>
              <a:ext cx="7574" cy="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51208" name="Line 4"/>
            <p:cNvSpPr>
              <a:spLocks noChangeShapeType="1"/>
            </p:cNvSpPr>
            <p:nvPr/>
          </p:nvSpPr>
          <p:spPr bwMode="auto">
            <a:xfrm flipV="1">
              <a:off x="2996" y="2395"/>
              <a:ext cx="1" cy="2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09" name="Line 5"/>
            <p:cNvSpPr>
              <a:spLocks noChangeShapeType="1"/>
            </p:cNvSpPr>
            <p:nvPr/>
          </p:nvSpPr>
          <p:spPr bwMode="auto">
            <a:xfrm>
              <a:off x="2996" y="4764"/>
              <a:ext cx="2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10" name="Arc 6"/>
            <p:cNvSpPr>
              <a:spLocks/>
            </p:cNvSpPr>
            <p:nvPr/>
          </p:nvSpPr>
          <p:spPr bwMode="auto">
            <a:xfrm>
              <a:off x="2996" y="2813"/>
              <a:ext cx="2057" cy="19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1211" name="Text Box 7"/>
            <p:cNvSpPr txBox="1">
              <a:spLocks noChangeArrowheads="1"/>
            </p:cNvSpPr>
            <p:nvPr/>
          </p:nvSpPr>
          <p:spPr bwMode="auto">
            <a:xfrm>
              <a:off x="2902" y="2535"/>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A</a:t>
              </a:r>
              <a:endParaRPr lang="ru-RU" sz="1800"/>
            </a:p>
          </p:txBody>
        </p:sp>
        <p:sp>
          <p:nvSpPr>
            <p:cNvPr id="51212" name="Text Box 8"/>
            <p:cNvSpPr txBox="1">
              <a:spLocks noChangeArrowheads="1"/>
            </p:cNvSpPr>
            <p:nvPr/>
          </p:nvSpPr>
          <p:spPr bwMode="auto">
            <a:xfrm>
              <a:off x="3183" y="2535"/>
              <a:ext cx="371"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B</a:t>
              </a:r>
              <a:endParaRPr lang="ru-RU" sz="1800"/>
            </a:p>
          </p:txBody>
        </p:sp>
        <p:sp>
          <p:nvSpPr>
            <p:cNvPr id="51213" name="Text Box 9"/>
            <p:cNvSpPr txBox="1">
              <a:spLocks noChangeArrowheads="1"/>
            </p:cNvSpPr>
            <p:nvPr/>
          </p:nvSpPr>
          <p:spPr bwMode="auto">
            <a:xfrm>
              <a:off x="3557" y="2674"/>
              <a:ext cx="46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C</a:t>
              </a:r>
              <a:endParaRPr lang="ru-RU" sz="1800"/>
            </a:p>
          </p:txBody>
        </p:sp>
        <p:sp>
          <p:nvSpPr>
            <p:cNvPr id="51214" name="Text Box 10"/>
            <p:cNvSpPr txBox="1">
              <a:spLocks noChangeArrowheads="1"/>
            </p:cNvSpPr>
            <p:nvPr/>
          </p:nvSpPr>
          <p:spPr bwMode="auto">
            <a:xfrm>
              <a:off x="4118" y="2953"/>
              <a:ext cx="37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D</a:t>
              </a:r>
              <a:endParaRPr lang="ru-RU" sz="1800"/>
            </a:p>
          </p:txBody>
        </p:sp>
        <p:sp>
          <p:nvSpPr>
            <p:cNvPr id="51215" name="Text Box 11"/>
            <p:cNvSpPr txBox="1">
              <a:spLocks noChangeArrowheads="1"/>
            </p:cNvSpPr>
            <p:nvPr/>
          </p:nvSpPr>
          <p:spPr bwMode="auto">
            <a:xfrm>
              <a:off x="4585" y="3371"/>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E</a:t>
              </a:r>
              <a:endParaRPr lang="ru-RU" sz="1800"/>
            </a:p>
          </p:txBody>
        </p:sp>
        <p:sp>
          <p:nvSpPr>
            <p:cNvPr id="51216" name="Text Box 12"/>
            <p:cNvSpPr txBox="1">
              <a:spLocks noChangeArrowheads="1"/>
            </p:cNvSpPr>
            <p:nvPr/>
          </p:nvSpPr>
          <p:spPr bwMode="auto">
            <a:xfrm>
              <a:off x="5053" y="4486"/>
              <a:ext cx="37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F</a:t>
              </a:r>
              <a:endParaRPr lang="ru-RU" sz="1800"/>
            </a:p>
          </p:txBody>
        </p:sp>
        <p:sp>
          <p:nvSpPr>
            <p:cNvPr id="51217" name="Text Box 13"/>
            <p:cNvSpPr txBox="1">
              <a:spLocks noChangeArrowheads="1"/>
            </p:cNvSpPr>
            <p:nvPr/>
          </p:nvSpPr>
          <p:spPr bwMode="auto">
            <a:xfrm>
              <a:off x="2622" y="2535"/>
              <a:ext cx="466" cy="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endParaRPr lang="ru-RU" sz="900">
                <a:latin typeface="Verdana" pitchFamily="34" charset="0"/>
              </a:endParaRPr>
            </a:p>
            <a:p>
              <a:pPr algn="l" eaLnBrk="1" hangingPunct="1"/>
              <a:r>
                <a:rPr lang="ru-RU" sz="900">
                  <a:latin typeface="Verdana" pitchFamily="34" charset="0"/>
                </a:rPr>
                <a:t>  </a:t>
              </a:r>
            </a:p>
            <a:p>
              <a:pPr algn="l" eaLnBrk="1" hangingPunct="1"/>
              <a:endParaRPr lang="ru-RU" sz="900">
                <a:latin typeface="Verdana" pitchFamily="34" charset="0"/>
              </a:endParaRPr>
            </a:p>
            <a:p>
              <a:pPr algn="l" eaLnBrk="1" hangingPunct="1"/>
              <a:r>
                <a:rPr lang="ru-RU" sz="900">
                  <a:latin typeface="Verdana" pitchFamily="34" charset="0"/>
                </a:rPr>
                <a:t>  </a:t>
              </a:r>
              <a:endParaRPr lang="ru-RU" sz="1800"/>
            </a:p>
          </p:txBody>
        </p:sp>
        <p:sp>
          <p:nvSpPr>
            <p:cNvPr id="51218" name="Line 14"/>
            <p:cNvSpPr>
              <a:spLocks noChangeShapeType="1"/>
            </p:cNvSpPr>
            <p:nvPr/>
          </p:nvSpPr>
          <p:spPr bwMode="auto">
            <a:xfrm>
              <a:off x="2996" y="3092"/>
              <a:ext cx="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19" name="Line 15"/>
            <p:cNvSpPr>
              <a:spLocks noChangeShapeType="1"/>
            </p:cNvSpPr>
            <p:nvPr/>
          </p:nvSpPr>
          <p:spPr bwMode="auto">
            <a:xfrm>
              <a:off x="2996" y="3510"/>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0" name="Line 16"/>
            <p:cNvSpPr>
              <a:spLocks noChangeShapeType="1"/>
            </p:cNvSpPr>
            <p:nvPr/>
          </p:nvSpPr>
          <p:spPr bwMode="auto">
            <a:xfrm>
              <a:off x="2996" y="4347"/>
              <a:ext cx="9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1" name="Line 17"/>
            <p:cNvSpPr>
              <a:spLocks noChangeShapeType="1"/>
            </p:cNvSpPr>
            <p:nvPr/>
          </p:nvSpPr>
          <p:spPr bwMode="auto">
            <a:xfrm>
              <a:off x="2996" y="3929"/>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2" name="Line 18"/>
            <p:cNvSpPr>
              <a:spLocks noChangeShapeType="1"/>
            </p:cNvSpPr>
            <p:nvPr/>
          </p:nvSpPr>
          <p:spPr bwMode="auto">
            <a:xfrm>
              <a:off x="3370"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3" name="Line 19"/>
            <p:cNvSpPr>
              <a:spLocks noChangeShapeType="1"/>
            </p:cNvSpPr>
            <p:nvPr/>
          </p:nvSpPr>
          <p:spPr bwMode="auto">
            <a:xfrm>
              <a:off x="3744"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4" name="Line 20"/>
            <p:cNvSpPr>
              <a:spLocks noChangeShapeType="1"/>
            </p:cNvSpPr>
            <p:nvPr/>
          </p:nvSpPr>
          <p:spPr bwMode="auto">
            <a:xfrm>
              <a:off x="4211"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5" name="Line 21"/>
            <p:cNvSpPr>
              <a:spLocks noChangeShapeType="1"/>
            </p:cNvSpPr>
            <p:nvPr/>
          </p:nvSpPr>
          <p:spPr bwMode="auto">
            <a:xfrm>
              <a:off x="4679" y="4625"/>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1226" name="Text Box 22"/>
            <p:cNvSpPr txBox="1">
              <a:spLocks noChangeArrowheads="1"/>
            </p:cNvSpPr>
            <p:nvPr/>
          </p:nvSpPr>
          <p:spPr bwMode="auto">
            <a:xfrm>
              <a:off x="2724" y="4743"/>
              <a:ext cx="281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0        1       2        3        4      5</a:t>
              </a:r>
              <a:endParaRPr lang="ru-RU" sz="1800"/>
            </a:p>
          </p:txBody>
        </p:sp>
        <p:sp>
          <p:nvSpPr>
            <p:cNvPr id="51227" name="Text Box 23"/>
            <p:cNvSpPr txBox="1">
              <a:spLocks noChangeArrowheads="1"/>
            </p:cNvSpPr>
            <p:nvPr/>
          </p:nvSpPr>
          <p:spPr bwMode="auto">
            <a:xfrm>
              <a:off x="2911" y="5161"/>
              <a:ext cx="253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Потребительские блага</a:t>
              </a:r>
            </a:p>
          </p:txBody>
        </p:sp>
        <p:sp>
          <p:nvSpPr>
            <p:cNvPr id="51228" name="Text Box 24"/>
            <p:cNvSpPr txBox="1">
              <a:spLocks noChangeArrowheads="1"/>
            </p:cNvSpPr>
            <p:nvPr/>
          </p:nvSpPr>
          <p:spPr bwMode="auto">
            <a:xfrm>
              <a:off x="2248" y="2953"/>
              <a:ext cx="466"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r>
                <a:rPr lang="ru-RU" sz="1600" b="1"/>
                <a:t>Станки</a:t>
              </a:r>
            </a:p>
          </p:txBody>
        </p:sp>
        <p:sp>
          <p:nvSpPr>
            <p:cNvPr id="51229" name="Text Box 25"/>
            <p:cNvSpPr txBox="1">
              <a:spLocks noChangeArrowheads="1"/>
            </p:cNvSpPr>
            <p:nvPr/>
          </p:nvSpPr>
          <p:spPr bwMode="auto">
            <a:xfrm>
              <a:off x="3557" y="3621"/>
              <a:ext cx="36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U</a:t>
              </a:r>
              <a:endParaRPr lang="ru-RU" sz="1800"/>
            </a:p>
          </p:txBody>
        </p:sp>
        <p:sp>
          <p:nvSpPr>
            <p:cNvPr id="51230" name="Text Box 26"/>
            <p:cNvSpPr txBox="1">
              <a:spLocks noChangeArrowheads="1"/>
            </p:cNvSpPr>
            <p:nvPr/>
          </p:nvSpPr>
          <p:spPr bwMode="auto">
            <a:xfrm>
              <a:off x="4866" y="2814"/>
              <a:ext cx="2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r>
                <a:rPr lang="en-US" sz="1200"/>
                <a:t>I</a:t>
              </a:r>
              <a:endParaRPr lang="ru-RU" sz="1800"/>
            </a:p>
          </p:txBody>
        </p:sp>
      </p:grpSp>
      <p:sp>
        <p:nvSpPr>
          <p:cNvPr id="51203" name="Text Box 27"/>
          <p:cNvSpPr txBox="1">
            <a:spLocks noChangeArrowheads="1"/>
          </p:cNvSpPr>
          <p:nvPr/>
        </p:nvSpPr>
        <p:spPr bwMode="auto">
          <a:xfrm>
            <a:off x="3435350" y="5938838"/>
            <a:ext cx="344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endParaRPr lang="ru-RU" sz="1800"/>
          </a:p>
        </p:txBody>
      </p:sp>
      <p:sp>
        <p:nvSpPr>
          <p:cNvPr id="51204" name="Text Box 28"/>
          <p:cNvSpPr txBox="1">
            <a:spLocks noChangeArrowheads="1"/>
          </p:cNvSpPr>
          <p:nvPr/>
        </p:nvSpPr>
        <p:spPr bwMode="auto">
          <a:xfrm>
            <a:off x="827088" y="5734050"/>
            <a:ext cx="8066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algn="l" eaLnBrk="1" hangingPunct="1">
              <a:spcBef>
                <a:spcPct val="50000"/>
              </a:spcBef>
            </a:pPr>
            <a:r>
              <a:rPr lang="ru-RU" sz="2000" b="1"/>
              <a:t>Кривая производственных возможностей (КПВ) и экономический рост</a:t>
            </a:r>
          </a:p>
        </p:txBody>
      </p:sp>
      <p:sp>
        <p:nvSpPr>
          <p:cNvPr id="2" name="Дуга 1"/>
          <p:cNvSpPr/>
          <p:nvPr/>
        </p:nvSpPr>
        <p:spPr bwMode="auto">
          <a:xfrm>
            <a:off x="2114550" y="1084263"/>
            <a:ext cx="3897313" cy="3929062"/>
          </a:xfrm>
          <a:prstGeom prst="arc">
            <a:avLst>
              <a:gd name="adj1" fmla="val 16887094"/>
              <a:gd name="adj2" fmla="val 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ru-RU"/>
          </a:p>
        </p:txBody>
      </p:sp>
      <p:cxnSp>
        <p:nvCxnSpPr>
          <p:cNvPr id="51206" name="Прямая со стрелкой 3"/>
          <p:cNvCxnSpPr>
            <a:cxnSpLocks noChangeShapeType="1"/>
          </p:cNvCxnSpPr>
          <p:nvPr/>
        </p:nvCxnSpPr>
        <p:spPr bwMode="auto">
          <a:xfrm flipV="1">
            <a:off x="3903663" y="1438275"/>
            <a:ext cx="1001712" cy="6207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16025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p:cNvSpPr>
          <p:nvPr>
            <p:ph type="title"/>
          </p:nvPr>
        </p:nvSpPr>
        <p:spPr/>
        <p:txBody>
          <a:bodyPr/>
          <a:lstStyle/>
          <a:p>
            <a:r>
              <a:rPr lang="ru-RU" smtClean="0"/>
              <a:t>Производственная</a:t>
            </a:r>
          </a:p>
        </p:txBody>
      </p:sp>
      <p:sp>
        <p:nvSpPr>
          <p:cNvPr id="8195" name="Объект 2"/>
          <p:cNvSpPr>
            <a:spLocks noGrp="1"/>
          </p:cNvSpPr>
          <p:nvPr>
            <p:ph idx="1"/>
          </p:nvPr>
        </p:nvSpPr>
        <p:spPr/>
        <p:txBody>
          <a:bodyPr/>
          <a:lstStyle/>
          <a:p>
            <a:pPr marL="0" indent="0" algn="just">
              <a:buFontTx/>
              <a:buNone/>
            </a:pPr>
            <a:r>
              <a:rPr lang="ru-RU" smtClean="0"/>
              <a:t>     В основе жизнедеятельности общества лежит производство. Оно создает самое элементарное и вместе с тем главное условие существования человечества – жизненные блага.</a:t>
            </a:r>
          </a:p>
        </p:txBody>
      </p:sp>
    </p:spTree>
    <p:extLst>
      <p:ext uri="{BB962C8B-B14F-4D97-AF65-F5344CB8AC3E}">
        <p14:creationId xmlns:p14="http://schemas.microsoft.com/office/powerpoint/2010/main" val="2354677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3" name="Group 1"/>
          <p:cNvGrpSpPr>
            <a:grpSpLocks noChangeAspect="1"/>
          </p:cNvGrpSpPr>
          <p:nvPr/>
        </p:nvGrpSpPr>
        <p:grpSpPr bwMode="auto">
          <a:xfrm>
            <a:off x="-43400" y="152400"/>
            <a:ext cx="8740080" cy="6098986"/>
            <a:chOff x="1494" y="4998"/>
            <a:chExt cx="9240" cy="4747"/>
          </a:xfrm>
        </p:grpSpPr>
        <p:sp>
          <p:nvSpPr>
            <p:cNvPr id="4" name="AutoShape 29"/>
            <p:cNvSpPr>
              <a:spLocks noChangeAspect="1" noChangeArrowheads="1" noTextEdit="1"/>
            </p:cNvSpPr>
            <p:nvPr/>
          </p:nvSpPr>
          <p:spPr bwMode="auto">
            <a:xfrm>
              <a:off x="1494" y="5065"/>
              <a:ext cx="9240" cy="46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Text Box 28"/>
            <p:cNvSpPr txBox="1">
              <a:spLocks noChangeArrowheads="1"/>
            </p:cNvSpPr>
            <p:nvPr/>
          </p:nvSpPr>
          <p:spPr bwMode="auto">
            <a:xfrm>
              <a:off x="1941" y="8419"/>
              <a:ext cx="2880" cy="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Рисунок 1 –</a:t>
              </a:r>
              <a:r>
                <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Сдвиг КПВ в случае равномерного увеличения ресурсов</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 Box 27"/>
            <p:cNvSpPr txBox="1">
              <a:spLocks noChangeArrowheads="1"/>
            </p:cNvSpPr>
            <p:nvPr/>
          </p:nvSpPr>
          <p:spPr bwMode="auto">
            <a:xfrm>
              <a:off x="6501" y="8419"/>
              <a:ext cx="2879" cy="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Рисунок 2. –</a:t>
              </a:r>
              <a:r>
                <a:rPr kumimoji="0" 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Сдвиг КПВ при увеличении выпуска одного товара</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 name="Group 2"/>
            <p:cNvGrpSpPr>
              <a:grpSpLocks/>
            </p:cNvGrpSpPr>
            <p:nvPr/>
          </p:nvGrpSpPr>
          <p:grpSpPr bwMode="auto">
            <a:xfrm>
              <a:off x="1701" y="4998"/>
              <a:ext cx="7800" cy="3600"/>
              <a:chOff x="1701" y="4998"/>
              <a:chExt cx="7800" cy="3600"/>
            </a:xfrm>
          </p:grpSpPr>
          <p:sp>
            <p:nvSpPr>
              <p:cNvPr id="8" name="Line 26"/>
              <p:cNvSpPr>
                <a:spLocks noChangeShapeType="1"/>
              </p:cNvSpPr>
              <p:nvPr/>
            </p:nvSpPr>
            <p:spPr bwMode="auto">
              <a:xfrm flipV="1">
                <a:off x="2181" y="5358"/>
                <a:ext cx="0" cy="2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Line 25"/>
              <p:cNvSpPr>
                <a:spLocks noChangeShapeType="1"/>
              </p:cNvSpPr>
              <p:nvPr/>
            </p:nvSpPr>
            <p:spPr bwMode="auto">
              <a:xfrm>
                <a:off x="2181" y="8058"/>
                <a:ext cx="20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rc 24"/>
              <p:cNvSpPr>
                <a:spLocks/>
              </p:cNvSpPr>
              <p:nvPr/>
            </p:nvSpPr>
            <p:spPr bwMode="auto">
              <a:xfrm>
                <a:off x="2181" y="6257"/>
                <a:ext cx="1321" cy="180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Line 23"/>
              <p:cNvSpPr>
                <a:spLocks noChangeShapeType="1"/>
              </p:cNvSpPr>
              <p:nvPr/>
            </p:nvSpPr>
            <p:spPr bwMode="auto">
              <a:xfrm flipV="1">
                <a:off x="2901" y="6257"/>
                <a:ext cx="121" cy="1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Line 22"/>
              <p:cNvSpPr>
                <a:spLocks noChangeShapeType="1"/>
              </p:cNvSpPr>
              <p:nvPr/>
            </p:nvSpPr>
            <p:spPr bwMode="auto">
              <a:xfrm flipV="1">
                <a:off x="3262" y="6799"/>
                <a:ext cx="240" cy="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Text Box 21"/>
              <p:cNvSpPr txBox="1">
                <a:spLocks noChangeArrowheads="1"/>
              </p:cNvSpPr>
              <p:nvPr/>
            </p:nvSpPr>
            <p:spPr bwMode="auto">
              <a:xfrm>
                <a:off x="4341" y="7879"/>
                <a:ext cx="4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Line 20"/>
              <p:cNvSpPr>
                <a:spLocks noChangeShapeType="1"/>
              </p:cNvSpPr>
              <p:nvPr/>
            </p:nvSpPr>
            <p:spPr bwMode="auto">
              <a:xfrm flipV="1">
                <a:off x="6501" y="5358"/>
                <a:ext cx="0" cy="2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Line 19"/>
              <p:cNvSpPr>
                <a:spLocks noChangeShapeType="1"/>
              </p:cNvSpPr>
              <p:nvPr/>
            </p:nvSpPr>
            <p:spPr bwMode="auto">
              <a:xfrm>
                <a:off x="6501" y="8058"/>
                <a:ext cx="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Arc 18"/>
              <p:cNvSpPr>
                <a:spLocks/>
              </p:cNvSpPr>
              <p:nvPr/>
            </p:nvSpPr>
            <p:spPr bwMode="auto">
              <a:xfrm>
                <a:off x="6501" y="5718"/>
                <a:ext cx="1320" cy="23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Arc 17"/>
              <p:cNvSpPr>
                <a:spLocks/>
              </p:cNvSpPr>
              <p:nvPr/>
            </p:nvSpPr>
            <p:spPr bwMode="auto">
              <a:xfrm>
                <a:off x="6501" y="6618"/>
                <a:ext cx="2040" cy="14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Text Box 16"/>
              <p:cNvSpPr txBox="1">
                <a:spLocks noChangeArrowheads="1"/>
              </p:cNvSpPr>
              <p:nvPr/>
            </p:nvSpPr>
            <p:spPr bwMode="auto">
              <a:xfrm>
                <a:off x="9021" y="7879"/>
                <a:ext cx="4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ext Box 15"/>
              <p:cNvSpPr txBox="1">
                <a:spLocks noChangeArrowheads="1"/>
              </p:cNvSpPr>
              <p:nvPr/>
            </p:nvSpPr>
            <p:spPr bwMode="auto">
              <a:xfrm>
                <a:off x="7581" y="8058"/>
                <a:ext cx="48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8301" y="8058"/>
                <a:ext cx="60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1" name="Group 4"/>
              <p:cNvGrpSpPr>
                <a:grpSpLocks/>
              </p:cNvGrpSpPr>
              <p:nvPr/>
            </p:nvGrpSpPr>
            <p:grpSpPr bwMode="auto">
              <a:xfrm>
                <a:off x="1701" y="4998"/>
                <a:ext cx="6120" cy="3599"/>
                <a:chOff x="1701" y="4998"/>
                <a:chExt cx="6120" cy="3599"/>
              </a:xfrm>
            </p:grpSpPr>
            <p:sp>
              <p:nvSpPr>
                <p:cNvPr id="23" name="Arc 13"/>
                <p:cNvSpPr>
                  <a:spLocks/>
                </p:cNvSpPr>
                <p:nvPr/>
              </p:nvSpPr>
              <p:spPr bwMode="auto">
                <a:xfrm>
                  <a:off x="2181" y="5898"/>
                  <a:ext cx="1680" cy="2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Text Box 12"/>
                <p:cNvSpPr txBox="1">
                  <a:spLocks noChangeArrowheads="1"/>
                </p:cNvSpPr>
                <p:nvPr/>
              </p:nvSpPr>
              <p:spPr bwMode="auto">
                <a:xfrm>
                  <a:off x="1822" y="4998"/>
                  <a:ext cx="48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Text Box 11"/>
                <p:cNvSpPr txBox="1">
                  <a:spLocks noChangeArrowheads="1"/>
                </p:cNvSpPr>
                <p:nvPr/>
              </p:nvSpPr>
              <p:spPr bwMode="auto">
                <a:xfrm>
                  <a:off x="3262" y="8058"/>
                  <a:ext cx="48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Text Box 10"/>
                <p:cNvSpPr txBox="1">
                  <a:spLocks noChangeArrowheads="1"/>
                </p:cNvSpPr>
                <p:nvPr/>
              </p:nvSpPr>
              <p:spPr bwMode="auto">
                <a:xfrm>
                  <a:off x="1701" y="6078"/>
                  <a:ext cx="4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Arc 9"/>
                <p:cNvSpPr>
                  <a:spLocks/>
                </p:cNvSpPr>
                <p:nvPr/>
              </p:nvSpPr>
              <p:spPr bwMode="auto">
                <a:xfrm>
                  <a:off x="6501" y="6618"/>
                  <a:ext cx="1320" cy="14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8" name="Text Box 8"/>
                <p:cNvSpPr txBox="1">
                  <a:spLocks noChangeArrowheads="1"/>
                </p:cNvSpPr>
                <p:nvPr/>
              </p:nvSpPr>
              <p:spPr bwMode="auto">
                <a:xfrm>
                  <a:off x="6141" y="4998"/>
                  <a:ext cx="4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Text Box 7"/>
                <p:cNvSpPr txBox="1">
                  <a:spLocks noChangeArrowheads="1"/>
                </p:cNvSpPr>
                <p:nvPr/>
              </p:nvSpPr>
              <p:spPr bwMode="auto">
                <a:xfrm>
                  <a:off x="6021" y="5538"/>
                  <a:ext cx="6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Text Box 6"/>
                <p:cNvSpPr txBox="1">
                  <a:spLocks noChangeArrowheads="1"/>
                </p:cNvSpPr>
                <p:nvPr/>
              </p:nvSpPr>
              <p:spPr bwMode="auto">
                <a:xfrm>
                  <a:off x="6021" y="6438"/>
                  <a:ext cx="4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Text Box 5"/>
                <p:cNvSpPr txBox="1">
                  <a:spLocks noChangeArrowheads="1"/>
                </p:cNvSpPr>
                <p:nvPr/>
              </p:nvSpPr>
              <p:spPr bwMode="auto">
                <a:xfrm>
                  <a:off x="1701" y="5538"/>
                  <a:ext cx="601"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2" name="Text Box 3"/>
              <p:cNvSpPr txBox="1">
                <a:spLocks noChangeArrowheads="1"/>
              </p:cNvSpPr>
              <p:nvPr/>
            </p:nvSpPr>
            <p:spPr bwMode="auto">
              <a:xfrm>
                <a:off x="3742" y="8058"/>
                <a:ext cx="599"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a:t>
                </a:r>
                <a:r>
                  <a:rPr kumimoji="0" lang="en-US" sz="12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Tree>
    <p:extLst>
      <p:ext uri="{BB962C8B-B14F-4D97-AF65-F5344CB8AC3E}">
        <p14:creationId xmlns:p14="http://schemas.microsoft.com/office/powerpoint/2010/main" val="525599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dirty="0" smtClean="0"/>
              <a:t>5.</a:t>
            </a:r>
            <a:endParaRPr lang="ru-RU" dirty="0"/>
          </a:p>
        </p:txBody>
      </p:sp>
    </p:spTree>
    <p:extLst>
      <p:ext uri="{BB962C8B-B14F-4D97-AF65-F5344CB8AC3E}">
        <p14:creationId xmlns:p14="http://schemas.microsoft.com/office/powerpoint/2010/main" val="2902158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Производство</a:t>
            </a:r>
            <a:endParaRPr lang="ru-RU" dirty="0"/>
          </a:p>
        </p:txBody>
      </p:sp>
      <p:sp>
        <p:nvSpPr>
          <p:cNvPr id="3" name="Объект 2"/>
          <p:cNvSpPr>
            <a:spLocks noGrp="1"/>
          </p:cNvSpPr>
          <p:nvPr>
            <p:ph idx="1"/>
          </p:nvPr>
        </p:nvSpPr>
        <p:spPr/>
        <p:txBody>
          <a:bodyPr/>
          <a:lstStyle/>
          <a:p>
            <a:pPr algn="just"/>
            <a:r>
              <a:rPr lang="ru-RU" dirty="0" smtClean="0"/>
              <a:t>– </a:t>
            </a:r>
            <a:r>
              <a:rPr lang="ru-RU" dirty="0"/>
              <a:t>это целесообразная деятельность людей, направленная на удовлетворение их потребностей. В этом процессе соединяются и взаимодействуют основные факторы производства – труд, земля, капитал и предпринимательская способность.</a:t>
            </a:r>
          </a:p>
        </p:txBody>
      </p:sp>
    </p:spTree>
    <p:extLst>
      <p:ext uri="{BB962C8B-B14F-4D97-AF65-F5344CB8AC3E}">
        <p14:creationId xmlns:p14="http://schemas.microsoft.com/office/powerpoint/2010/main" val="617055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Экономическая эффективность</a:t>
            </a:r>
            <a:endParaRPr lang="ru-RU" dirty="0"/>
          </a:p>
        </p:txBody>
      </p:sp>
      <p:sp>
        <p:nvSpPr>
          <p:cNvPr id="4" name="Объект 3"/>
          <p:cNvSpPr>
            <a:spLocks noGrp="1"/>
          </p:cNvSpPr>
          <p:nvPr>
            <p:ph sz="half" idx="1"/>
          </p:nvPr>
        </p:nvSpPr>
        <p:spPr/>
        <p:txBody>
          <a:bodyPr>
            <a:normAutofit fontScale="70000" lnSpcReduction="20000"/>
          </a:bodyPr>
          <a:lstStyle/>
          <a:p>
            <a:pPr algn="just"/>
            <a:r>
              <a:rPr lang="ru-RU" b="1" dirty="0"/>
              <a:t>Экономическая эффективность</a:t>
            </a:r>
            <a:r>
              <a:rPr lang="ru-RU" dirty="0"/>
              <a:t>, по Парето, – это такое состояние экономики, при котором никто не может улучшить свое положение, не ухудшая положения хотя бы одного из участников. По-другому подобная ситуация называется </a:t>
            </a:r>
            <a:r>
              <a:rPr lang="ru-RU" b="1" i="1" dirty="0"/>
              <a:t>оптимумом Парето</a:t>
            </a:r>
            <a:r>
              <a:rPr lang="ru-RU" i="1" dirty="0"/>
              <a:t>.</a:t>
            </a:r>
            <a:r>
              <a:rPr lang="ru-RU" dirty="0"/>
              <a:t> </a:t>
            </a:r>
          </a:p>
          <a:p>
            <a:endParaRPr lang="ru-RU" dirty="0"/>
          </a:p>
        </p:txBody>
      </p:sp>
      <p:sp>
        <p:nvSpPr>
          <p:cNvPr id="6" name="Объект 5"/>
          <p:cNvSpPr>
            <a:spLocks noGrp="1"/>
          </p:cNvSpPr>
          <p:nvPr>
            <p:ph sz="half" idx="2"/>
          </p:nvPr>
        </p:nvSpPr>
        <p:spPr/>
        <p:txBody>
          <a:bodyPr>
            <a:normAutofit fontScale="70000" lnSpcReduction="20000"/>
          </a:bodyPr>
          <a:lstStyle/>
          <a:p>
            <a:pPr algn="just"/>
            <a:r>
              <a:rPr lang="ru-RU" dirty="0"/>
              <a:t>Все точки, лежащие на кривой производственных возможностей, являются эффективными в соответствии с критерием Парето, т. е. эффективна такая комбинация ресурсов, при которой невозможно увеличить производство одного блага без сокращения другого. Достижение при этом эффективности означает оптимальное использование ресурсов на макроуровне (</a:t>
            </a:r>
            <a:r>
              <a:rPr lang="ru-RU" i="1" dirty="0"/>
              <a:t>социально-экономическая эффективность</a:t>
            </a:r>
            <a:r>
              <a:rPr lang="ru-RU" dirty="0"/>
              <a:t>)</a:t>
            </a:r>
          </a:p>
        </p:txBody>
      </p:sp>
    </p:spTree>
    <p:extLst>
      <p:ext uri="{BB962C8B-B14F-4D97-AF65-F5344CB8AC3E}">
        <p14:creationId xmlns:p14="http://schemas.microsoft.com/office/powerpoint/2010/main" val="19430249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Autofit/>
          </a:bodyPr>
          <a:lstStyle/>
          <a:p>
            <a:r>
              <a:rPr lang="ru-RU" sz="2800" b="1" dirty="0" smtClean="0"/>
              <a:t>Эффективность использования ресурсов на микроуровне, или </a:t>
            </a:r>
            <a:r>
              <a:rPr lang="ru-RU" sz="2800" b="1" i="1" dirty="0" smtClean="0"/>
              <a:t>производственно-экономическая</a:t>
            </a:r>
            <a:r>
              <a:rPr lang="ru-RU" sz="2800" b="1" dirty="0" smtClean="0"/>
              <a:t> </a:t>
            </a:r>
            <a:r>
              <a:rPr lang="ru-RU" sz="2800" b="1" i="1" dirty="0" smtClean="0"/>
              <a:t>эффективность</a:t>
            </a:r>
            <a:r>
              <a:rPr lang="ru-RU" sz="2800" b="1" dirty="0" smtClean="0"/>
              <a:t> </a:t>
            </a:r>
            <a:r>
              <a:rPr lang="ru-RU" sz="2800" b="1" i="1" dirty="0" smtClean="0"/>
              <a:t>фирмы</a:t>
            </a:r>
            <a:r>
              <a:rPr lang="ru-RU" sz="2800" b="1" dirty="0" smtClean="0"/>
              <a:t>,</a:t>
            </a:r>
            <a:endParaRPr lang="ru-RU" sz="2800" b="1" dirty="0"/>
          </a:p>
        </p:txBody>
      </p:sp>
      <p:sp>
        <p:nvSpPr>
          <p:cNvPr id="6" name="Объект 5"/>
          <p:cNvSpPr>
            <a:spLocks noGrp="1"/>
          </p:cNvSpPr>
          <p:nvPr>
            <p:ph idx="1"/>
          </p:nvPr>
        </p:nvSpPr>
        <p:spPr/>
        <p:txBody>
          <a:bodyPr/>
          <a:lstStyle/>
          <a:p>
            <a:pPr algn="just"/>
            <a:r>
              <a:rPr lang="ru-RU" dirty="0" smtClean="0"/>
              <a:t>означает</a:t>
            </a:r>
            <a:r>
              <a:rPr lang="ru-RU" dirty="0"/>
              <a:t>, что фирма достигла такого состояния, когда невозможно при данных ресурсах произвести большее количество одного блага, не жертвуя при этом возможностью произвести определенное количество другого.</a:t>
            </a:r>
          </a:p>
        </p:txBody>
      </p:sp>
    </p:spTree>
    <p:extLst>
      <p:ext uri="{BB962C8B-B14F-4D97-AF65-F5344CB8AC3E}">
        <p14:creationId xmlns:p14="http://schemas.microsoft.com/office/powerpoint/2010/main" val="3250374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Показатели эффективности на микроуровне</a:t>
            </a:r>
            <a:endParaRPr lang="ru-RU" dirty="0"/>
          </a:p>
        </p:txBody>
      </p:sp>
      <p:sp>
        <p:nvSpPr>
          <p:cNvPr id="3" name="Объект 2"/>
          <p:cNvSpPr>
            <a:spLocks noGrp="1"/>
          </p:cNvSpPr>
          <p:nvPr>
            <p:ph idx="1"/>
          </p:nvPr>
        </p:nvSpPr>
        <p:spPr/>
        <p:txBody>
          <a:bodyPr>
            <a:normAutofit fontScale="70000" lnSpcReduction="20000"/>
          </a:bodyPr>
          <a:lstStyle/>
          <a:p>
            <a:r>
              <a:rPr lang="ru-RU" i="1" dirty="0" smtClean="0"/>
              <a:t>Рентабельность </a:t>
            </a:r>
            <a:r>
              <a:rPr lang="ru-RU" i="1" dirty="0"/>
              <a:t>производства</a:t>
            </a:r>
            <a:r>
              <a:rPr lang="ru-RU" b="1" dirty="0"/>
              <a:t> </a:t>
            </a:r>
            <a:r>
              <a:rPr lang="ru-RU" dirty="0"/>
              <a:t>(равен отношению чистой прибыли к </a:t>
            </a:r>
            <a:r>
              <a:rPr lang="ru-RU" b="1" dirty="0"/>
              <a:t>стоимости основного капитала фирмы</a:t>
            </a:r>
            <a:r>
              <a:rPr lang="ru-RU" dirty="0"/>
              <a:t>); </a:t>
            </a:r>
            <a:r>
              <a:rPr lang="ru-RU" i="1" dirty="0"/>
              <a:t>рентабельности продукции</a:t>
            </a:r>
            <a:r>
              <a:rPr lang="ru-RU" dirty="0"/>
              <a:t> (рассчитывается как отношение чистой прибыли к </a:t>
            </a:r>
            <a:r>
              <a:rPr lang="ru-RU" b="1" dirty="0"/>
              <a:t>себестоимости продукции</a:t>
            </a:r>
            <a:r>
              <a:rPr lang="ru-RU" dirty="0"/>
              <a:t>).</a:t>
            </a:r>
          </a:p>
          <a:p>
            <a:r>
              <a:rPr lang="ru-RU" dirty="0"/>
              <a:t>К частным показателям эффективности производства можно отнести:</a:t>
            </a:r>
          </a:p>
          <a:p>
            <a:r>
              <a:rPr lang="ru-RU" dirty="0"/>
              <a:t>а) производительность труда = </a:t>
            </a:r>
            <a:r>
              <a:rPr lang="ru-RU" u="sng" dirty="0"/>
              <a:t>результат производства</a:t>
            </a:r>
            <a:r>
              <a:rPr lang="ru-RU" dirty="0"/>
              <a:t>;</a:t>
            </a:r>
          </a:p>
          <a:p>
            <a:r>
              <a:rPr lang="ru-RU" dirty="0"/>
              <a:t>     </a:t>
            </a:r>
            <a:r>
              <a:rPr lang="ru-RU" dirty="0" smtClean="0"/>
              <a:t>                                                         </a:t>
            </a:r>
            <a:r>
              <a:rPr lang="ru-RU" dirty="0"/>
              <a:t>затраты живого труда</a:t>
            </a:r>
          </a:p>
          <a:p>
            <a:r>
              <a:rPr lang="ru-RU" dirty="0"/>
              <a:t>б) трудоемкость = </a:t>
            </a:r>
            <a:r>
              <a:rPr lang="ru-RU" u="sng" dirty="0"/>
              <a:t>затраты живого труда</a:t>
            </a:r>
            <a:r>
              <a:rPr lang="ru-RU" dirty="0"/>
              <a:t>;</a:t>
            </a:r>
          </a:p>
          <a:p>
            <a:r>
              <a:rPr lang="ru-RU" dirty="0"/>
              <a:t>           </a:t>
            </a:r>
            <a:r>
              <a:rPr lang="ru-RU" dirty="0" smtClean="0"/>
              <a:t>                      </a:t>
            </a:r>
            <a:r>
              <a:rPr lang="ru-RU" dirty="0"/>
              <a:t>результат производства</a:t>
            </a:r>
          </a:p>
          <a:p>
            <a:r>
              <a:rPr lang="ru-RU" dirty="0"/>
              <a:t>в) капиталоотдача =  </a:t>
            </a:r>
            <a:r>
              <a:rPr lang="ru-RU" u="sng" dirty="0"/>
              <a:t>                        результат                              </a:t>
            </a:r>
            <a:r>
              <a:rPr lang="ru-RU" dirty="0"/>
              <a:t> ;</a:t>
            </a:r>
          </a:p>
          <a:p>
            <a:r>
              <a:rPr lang="ru-RU" dirty="0"/>
              <a:t>                                    объем используемого основного капитала</a:t>
            </a:r>
          </a:p>
          <a:p>
            <a:r>
              <a:rPr lang="ru-RU" dirty="0"/>
              <a:t>г) капиталоемкость =     </a:t>
            </a:r>
            <a:r>
              <a:rPr lang="ru-RU" u="sng" dirty="0"/>
              <a:t>основной капитал</a:t>
            </a:r>
            <a:r>
              <a:rPr lang="ru-RU" dirty="0"/>
              <a:t>  </a:t>
            </a:r>
          </a:p>
          <a:p>
            <a:r>
              <a:rPr lang="ru-RU" dirty="0"/>
              <a:t>                                     результат производства</a:t>
            </a:r>
          </a:p>
        </p:txBody>
      </p:sp>
    </p:spTree>
    <p:extLst>
      <p:ext uri="{BB962C8B-B14F-4D97-AF65-F5344CB8AC3E}">
        <p14:creationId xmlns:p14="http://schemas.microsoft.com/office/powerpoint/2010/main" val="2787483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Рыночная экономика и ее модели</a:t>
            </a:r>
            <a:endParaRPr lang="ru-RU" dirty="0"/>
          </a:p>
        </p:txBody>
      </p:sp>
      <p:sp>
        <p:nvSpPr>
          <p:cNvPr id="3" name="Подзаголовок 2"/>
          <p:cNvSpPr>
            <a:spLocks noGrp="1"/>
          </p:cNvSpPr>
          <p:nvPr>
            <p:ph type="subTitle" idx="1"/>
          </p:nvPr>
        </p:nvSpPr>
        <p:spPr/>
        <p:txBody>
          <a:bodyPr/>
          <a:lstStyle/>
          <a:p>
            <a:r>
              <a:rPr lang="ru-RU" dirty="0" smtClean="0"/>
              <a:t>Тема 4</a:t>
            </a:r>
            <a:endParaRPr lang="ru-RU" dirty="0"/>
          </a:p>
        </p:txBody>
      </p:sp>
    </p:spTree>
    <p:extLst>
      <p:ext uri="{BB962C8B-B14F-4D97-AF65-F5344CB8AC3E}">
        <p14:creationId xmlns:p14="http://schemas.microsoft.com/office/powerpoint/2010/main" val="42676793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ru-RU" dirty="0" smtClean="0"/>
              <a:t>Натуральное хозяйство – условие возникновения  рыночной системы</a:t>
            </a:r>
          </a:p>
          <a:p>
            <a:pPr marL="514350" indent="-514350">
              <a:buFont typeface="+mj-lt"/>
              <a:buAutoNum type="arabicPeriod"/>
            </a:pPr>
            <a:r>
              <a:rPr lang="ru-RU" dirty="0" smtClean="0"/>
              <a:t>Фиаско рынка и государственное регулирование</a:t>
            </a:r>
          </a:p>
          <a:p>
            <a:pPr marL="514350" indent="-514350">
              <a:buFont typeface="+mj-lt"/>
              <a:buAutoNum type="arabicPeriod"/>
            </a:pPr>
            <a:r>
              <a:rPr lang="ru-RU" dirty="0" smtClean="0"/>
              <a:t>Рыночная структура и конкуренция. Виды конкуренции</a:t>
            </a:r>
          </a:p>
          <a:p>
            <a:pPr marL="514350" indent="-514350">
              <a:buFont typeface="+mj-lt"/>
              <a:buAutoNum type="arabicPeriod"/>
            </a:pPr>
            <a:endParaRPr lang="ru-RU" dirty="0"/>
          </a:p>
        </p:txBody>
      </p:sp>
    </p:spTree>
    <p:extLst>
      <p:ext uri="{BB962C8B-B14F-4D97-AF65-F5344CB8AC3E}">
        <p14:creationId xmlns:p14="http://schemas.microsoft.com/office/powerpoint/2010/main" val="4003715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lstStyle/>
          <a:p>
            <a:pPr marL="0" indent="0" algn="ctr">
              <a:buNone/>
            </a:pPr>
            <a:r>
              <a:rPr lang="ru-RU" dirty="0" smtClean="0"/>
              <a:t>1.</a:t>
            </a:r>
            <a:endParaRPr lang="ru-RU" dirty="0"/>
          </a:p>
        </p:txBody>
      </p:sp>
    </p:spTree>
    <p:extLst>
      <p:ext uri="{BB962C8B-B14F-4D97-AF65-F5344CB8AC3E}">
        <p14:creationId xmlns:p14="http://schemas.microsoft.com/office/powerpoint/2010/main" val="600439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Натуральное хозяйство</a:t>
            </a:r>
            <a:endParaRPr lang="ru-RU" dirty="0"/>
          </a:p>
        </p:txBody>
      </p:sp>
      <p:sp>
        <p:nvSpPr>
          <p:cNvPr id="3" name="Объект 2"/>
          <p:cNvSpPr>
            <a:spLocks noGrp="1"/>
          </p:cNvSpPr>
          <p:nvPr>
            <p:ph idx="1"/>
          </p:nvPr>
        </p:nvSpPr>
        <p:spPr/>
        <p:txBody>
          <a:bodyPr>
            <a:normAutofit fontScale="92500" lnSpcReduction="10000"/>
          </a:bodyPr>
          <a:lstStyle/>
          <a:p>
            <a:r>
              <a:rPr lang="ru-RU" dirty="0"/>
              <a:t>Общим критерием («кирпичиком», «клеточкой») для рыночной системы является рынок. Последний  возникает на основе обмена.</a:t>
            </a:r>
          </a:p>
          <a:p>
            <a:pPr algn="just"/>
            <a:r>
              <a:rPr lang="ru-RU" dirty="0"/>
              <a:t>Обмен продуктами труда, который существует с исконных времен, происходит сначала случайно, излишки продуктов, изредка возникающие, вымениваются спорадически. Исторически обмену предшествовало натуральное хозяйство. </a:t>
            </a:r>
          </a:p>
        </p:txBody>
      </p:sp>
    </p:spTree>
    <p:extLst>
      <p:ext uri="{BB962C8B-B14F-4D97-AF65-F5344CB8AC3E}">
        <p14:creationId xmlns:p14="http://schemas.microsoft.com/office/powerpoint/2010/main" val="25628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smtClean="0"/>
              <a:t>Трансакционная</a:t>
            </a:r>
          </a:p>
        </p:txBody>
      </p:sp>
      <p:sp>
        <p:nvSpPr>
          <p:cNvPr id="9219" name="Объект 2"/>
          <p:cNvSpPr>
            <a:spLocks noGrp="1"/>
          </p:cNvSpPr>
          <p:nvPr>
            <p:ph sz="half" idx="1"/>
          </p:nvPr>
        </p:nvSpPr>
        <p:spPr>
          <a:xfrm>
            <a:off x="468313" y="1557338"/>
            <a:ext cx="4038600" cy="4525962"/>
          </a:xfrm>
        </p:spPr>
        <p:txBody>
          <a:bodyPr/>
          <a:lstStyle/>
          <a:p>
            <a:pPr algn="just"/>
            <a:r>
              <a:rPr lang="ru-RU" sz="2000" smtClean="0"/>
              <a:t>Люди должны обмениваться как продуктами труда между предприятиями, так и деятельностью (своими способностями) в рамках данного производства. Таким образом,  блага необходимо не только произвести, но и обменять, произвести трансакцию. Трансакция означает смену собственника в результате обмена.</a:t>
            </a:r>
          </a:p>
        </p:txBody>
      </p:sp>
      <p:sp>
        <p:nvSpPr>
          <p:cNvPr id="9220" name="Объект 3"/>
          <p:cNvSpPr>
            <a:spLocks noGrp="1"/>
          </p:cNvSpPr>
          <p:nvPr>
            <p:ph sz="half" idx="2"/>
          </p:nvPr>
        </p:nvSpPr>
        <p:spPr>
          <a:xfrm>
            <a:off x="4568825" y="1557338"/>
            <a:ext cx="4038600" cy="4525962"/>
          </a:xfrm>
        </p:spPr>
        <p:txBody>
          <a:bodyPr/>
          <a:lstStyle/>
          <a:p>
            <a:pPr marL="0" indent="0">
              <a:buFontTx/>
              <a:buNone/>
            </a:pPr>
            <a:r>
              <a:rPr lang="ru-RU" sz="8000" b="1" smtClean="0"/>
              <a:t>А</a:t>
            </a:r>
            <a:r>
              <a:rPr lang="ru-RU" sz="8000" smtClean="0"/>
              <a:t>       </a:t>
            </a:r>
            <a:r>
              <a:rPr lang="ru-RU" sz="6000" smtClean="0"/>
              <a:t> </a:t>
            </a:r>
            <a:r>
              <a:rPr lang="ru-RU" sz="8800" b="1" smtClean="0"/>
              <a:t>в</a:t>
            </a:r>
          </a:p>
        </p:txBody>
      </p:sp>
      <p:cxnSp>
        <p:nvCxnSpPr>
          <p:cNvPr id="9221" name="Прямая со стрелкой 6"/>
          <p:cNvCxnSpPr>
            <a:cxnSpLocks noChangeShapeType="1"/>
          </p:cNvCxnSpPr>
          <p:nvPr/>
        </p:nvCxnSpPr>
        <p:spPr bwMode="auto">
          <a:xfrm>
            <a:off x="5867400" y="2492375"/>
            <a:ext cx="1441450" cy="0"/>
          </a:xfrm>
          <a:prstGeom prst="straightConnector1">
            <a:avLst/>
          </a:prstGeom>
          <a:noFill/>
          <a:ln w="762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283672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ru-RU" b="1" i="1" dirty="0" smtClean="0"/>
              <a:t>Натуральное хозяйство</a:t>
            </a:r>
            <a:endParaRPr lang="ru-RU" dirty="0"/>
          </a:p>
        </p:txBody>
      </p:sp>
      <p:sp>
        <p:nvSpPr>
          <p:cNvPr id="3" name="Объект 2"/>
          <p:cNvSpPr>
            <a:spLocks noGrp="1"/>
          </p:cNvSpPr>
          <p:nvPr>
            <p:ph idx="1"/>
          </p:nvPr>
        </p:nvSpPr>
        <p:spPr/>
        <p:txBody>
          <a:bodyPr>
            <a:normAutofit fontScale="92500" lnSpcReduction="20000"/>
          </a:bodyPr>
          <a:lstStyle/>
          <a:p>
            <a:r>
              <a:rPr lang="ru-RU" dirty="0" smtClean="0"/>
              <a:t>– </a:t>
            </a:r>
            <a:r>
              <a:rPr lang="ru-RU" dirty="0"/>
              <a:t>это такое хозяйство, в котором продукты производятся для собственного потребления внутри замкнутого хозяйства, а не для обмена. При натуральном хозяйстве общество состояло из массы однородных хозяйственных единиц – патриархальных крестьянских семей, примитивных сельских общин, феодальных поместий, и каждая такая единица производила все виды хозяйственных работ, начиная от добывания разных видов сырья и заканчивая окончательной их подготовкой к потреблению. </a:t>
            </a:r>
          </a:p>
        </p:txBody>
      </p:sp>
    </p:spTree>
    <p:extLst>
      <p:ext uri="{BB962C8B-B14F-4D97-AF65-F5344CB8AC3E}">
        <p14:creationId xmlns:p14="http://schemas.microsoft.com/office/powerpoint/2010/main" val="30416272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b="1" i="1" dirty="0"/>
              <a:t>Рынок</a:t>
            </a:r>
            <a:r>
              <a:rPr lang="ru-RU" dirty="0"/>
              <a:t> представляет собой либо место, либо сферу, где покупатели и продавцы находятся в контакте, в результате которого устанавливается цена на товар.</a:t>
            </a:r>
          </a:p>
        </p:txBody>
      </p:sp>
    </p:spTree>
    <p:extLst>
      <p:ext uri="{BB962C8B-B14F-4D97-AF65-F5344CB8AC3E}">
        <p14:creationId xmlns:p14="http://schemas.microsoft.com/office/powerpoint/2010/main" val="1780331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sz="4000"/>
              <a:t>Субъекты рынка (рыночные агенты)</a:t>
            </a:r>
          </a:p>
        </p:txBody>
      </p:sp>
      <p:sp>
        <p:nvSpPr>
          <p:cNvPr id="12291" name="Rectangle 3"/>
          <p:cNvSpPr>
            <a:spLocks noGrp="1" noChangeArrowheads="1"/>
          </p:cNvSpPr>
          <p:nvPr>
            <p:ph type="body" idx="1"/>
          </p:nvPr>
        </p:nvSpPr>
        <p:spPr/>
        <p:txBody>
          <a:bodyPr/>
          <a:lstStyle/>
          <a:p>
            <a:r>
              <a:rPr lang="ru-RU"/>
              <a:t>домашние хозяйства, </a:t>
            </a:r>
          </a:p>
          <a:p>
            <a:r>
              <a:rPr lang="ru-RU"/>
              <a:t>фирмы, </a:t>
            </a:r>
          </a:p>
          <a:p>
            <a:r>
              <a:rPr lang="ru-RU"/>
              <a:t>государственные(правительственные) агенты.</a:t>
            </a:r>
          </a:p>
        </p:txBody>
      </p:sp>
    </p:spTree>
    <p:extLst>
      <p:ext uri="{BB962C8B-B14F-4D97-AF65-F5344CB8AC3E}">
        <p14:creationId xmlns:p14="http://schemas.microsoft.com/office/powerpoint/2010/main" val="3547186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ru-RU"/>
              <a:t>Рыночная система</a:t>
            </a:r>
          </a:p>
        </p:txBody>
      </p:sp>
      <p:sp>
        <p:nvSpPr>
          <p:cNvPr id="13315" name="Rectangle 3"/>
          <p:cNvSpPr>
            <a:spLocks noGrp="1" noChangeArrowheads="1"/>
          </p:cNvSpPr>
          <p:nvPr>
            <p:ph type="body" idx="1"/>
          </p:nvPr>
        </p:nvSpPr>
        <p:spPr/>
        <p:txBody>
          <a:bodyPr/>
          <a:lstStyle/>
          <a:p>
            <a:pPr algn="just">
              <a:buFontTx/>
              <a:buNone/>
            </a:pPr>
            <a:endParaRPr lang="ru-RU"/>
          </a:p>
          <a:p>
            <a:pPr algn="just">
              <a:buFontTx/>
              <a:buNone/>
            </a:pPr>
            <a:r>
              <a:rPr lang="ru-RU"/>
              <a:t>представляет собой</a:t>
            </a:r>
            <a:r>
              <a:rPr lang="ru-RU" b="1"/>
              <a:t> </a:t>
            </a:r>
            <a:r>
              <a:rPr lang="ru-RU" b="1" i="1"/>
              <a:t>совокупность хозяйствующих субъектов и институтов для  их функционирования</a:t>
            </a:r>
            <a:r>
              <a:rPr lang="ru-RU" b="1"/>
              <a:t>.</a:t>
            </a:r>
            <a:r>
              <a:rPr lang="ru-RU"/>
              <a:t> </a:t>
            </a:r>
          </a:p>
          <a:p>
            <a:pPr algn="just">
              <a:buFontTx/>
              <a:buNone/>
            </a:pPr>
            <a:r>
              <a:rPr lang="ru-RU" sz="2000" b="1"/>
              <a:t>Институты – это правила игры в экономике и правила поведения в обществе</a:t>
            </a:r>
            <a:r>
              <a:rPr lang="ru-RU" sz="2000"/>
              <a:t>.(Формальные, неформальные и механизмы принуждения) </a:t>
            </a:r>
          </a:p>
        </p:txBody>
      </p:sp>
    </p:spTree>
    <p:extLst>
      <p:ext uri="{BB962C8B-B14F-4D97-AF65-F5344CB8AC3E}">
        <p14:creationId xmlns:p14="http://schemas.microsoft.com/office/powerpoint/2010/main" val="1868907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sz="4000"/>
              <a:t>Субъекты рынка (рыночные агенты)</a:t>
            </a:r>
          </a:p>
        </p:txBody>
      </p:sp>
      <p:sp>
        <p:nvSpPr>
          <p:cNvPr id="12291" name="Rectangle 3"/>
          <p:cNvSpPr>
            <a:spLocks noGrp="1" noChangeArrowheads="1"/>
          </p:cNvSpPr>
          <p:nvPr>
            <p:ph type="body" idx="1"/>
          </p:nvPr>
        </p:nvSpPr>
        <p:spPr/>
        <p:txBody>
          <a:bodyPr/>
          <a:lstStyle/>
          <a:p>
            <a:r>
              <a:rPr lang="ru-RU"/>
              <a:t>домашние хозяйства, </a:t>
            </a:r>
          </a:p>
          <a:p>
            <a:r>
              <a:rPr lang="ru-RU"/>
              <a:t>фирмы, </a:t>
            </a:r>
          </a:p>
          <a:p>
            <a:r>
              <a:rPr lang="ru-RU"/>
              <a:t>государственные(правительственные) агенты.</a:t>
            </a:r>
          </a:p>
        </p:txBody>
      </p:sp>
    </p:spTree>
    <p:extLst>
      <p:ext uri="{BB962C8B-B14F-4D97-AF65-F5344CB8AC3E}">
        <p14:creationId xmlns:p14="http://schemas.microsoft.com/office/powerpoint/2010/main" val="513747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ru-RU"/>
              <a:t>Рыночная система</a:t>
            </a:r>
          </a:p>
        </p:txBody>
      </p:sp>
      <p:sp>
        <p:nvSpPr>
          <p:cNvPr id="13315" name="Rectangle 3"/>
          <p:cNvSpPr>
            <a:spLocks noGrp="1" noChangeArrowheads="1"/>
          </p:cNvSpPr>
          <p:nvPr>
            <p:ph type="body" idx="1"/>
          </p:nvPr>
        </p:nvSpPr>
        <p:spPr/>
        <p:txBody>
          <a:bodyPr/>
          <a:lstStyle/>
          <a:p>
            <a:pPr algn="just">
              <a:buFontTx/>
              <a:buNone/>
            </a:pPr>
            <a:endParaRPr lang="ru-RU"/>
          </a:p>
          <a:p>
            <a:pPr algn="just">
              <a:buFontTx/>
              <a:buNone/>
            </a:pPr>
            <a:r>
              <a:rPr lang="ru-RU"/>
              <a:t>представляет собой</a:t>
            </a:r>
            <a:r>
              <a:rPr lang="ru-RU" b="1"/>
              <a:t> </a:t>
            </a:r>
            <a:r>
              <a:rPr lang="ru-RU" b="1" i="1"/>
              <a:t>совокупность хозяйствующих субъектов и институтов для  их функционирования</a:t>
            </a:r>
            <a:r>
              <a:rPr lang="ru-RU" b="1"/>
              <a:t>.</a:t>
            </a:r>
            <a:r>
              <a:rPr lang="ru-RU"/>
              <a:t> </a:t>
            </a:r>
          </a:p>
          <a:p>
            <a:pPr algn="just">
              <a:buFontTx/>
              <a:buNone/>
            </a:pPr>
            <a:r>
              <a:rPr lang="ru-RU" sz="2000" b="1"/>
              <a:t>Институты – это правила игры в экономике и правила поведения в обществе</a:t>
            </a:r>
            <a:r>
              <a:rPr lang="ru-RU" sz="2000"/>
              <a:t>.(Формальные, неформальные и механизмы принуждения) </a:t>
            </a:r>
          </a:p>
        </p:txBody>
      </p:sp>
    </p:spTree>
    <p:extLst>
      <p:ext uri="{BB962C8B-B14F-4D97-AF65-F5344CB8AC3E}">
        <p14:creationId xmlns:p14="http://schemas.microsoft.com/office/powerpoint/2010/main" val="1507688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ru-RU" sz="4000"/>
              <a:t>Основы функционирования рыночной системы</a:t>
            </a:r>
          </a:p>
        </p:txBody>
      </p:sp>
      <p:sp>
        <p:nvSpPr>
          <p:cNvPr id="14339" name="Rectangle 3"/>
          <p:cNvSpPr>
            <a:spLocks noGrp="1" noChangeArrowheads="1"/>
          </p:cNvSpPr>
          <p:nvPr>
            <p:ph type="body" idx="1"/>
          </p:nvPr>
        </p:nvSpPr>
        <p:spPr/>
        <p:txBody>
          <a:bodyPr/>
          <a:lstStyle/>
          <a:p>
            <a:pPr algn="just">
              <a:lnSpc>
                <a:spcPct val="90000"/>
              </a:lnSpc>
            </a:pPr>
            <a:r>
              <a:rPr lang="ru-RU" sz="2800" b="1" i="1"/>
              <a:t>Мотивационную основу для принятия решений и их осуществления хозяйствующими субъектами составляет частная собственность и право.</a:t>
            </a:r>
            <a:r>
              <a:rPr lang="ru-RU" sz="2800"/>
              <a:t> </a:t>
            </a:r>
          </a:p>
          <a:p>
            <a:pPr algn="just">
              <a:lnSpc>
                <a:spcPct val="90000"/>
              </a:lnSpc>
            </a:pPr>
            <a:r>
              <a:rPr lang="ru-RU" sz="2800" b="1" i="1"/>
              <a:t>Интеграционную и информационную основу рыночной системы представляет свободное колебание спроса, предложения и цен.</a:t>
            </a:r>
            <a:r>
              <a:rPr lang="ru-RU" sz="2800"/>
              <a:t> </a:t>
            </a:r>
          </a:p>
          <a:p>
            <a:pPr algn="just">
              <a:lnSpc>
                <a:spcPct val="90000"/>
              </a:lnSpc>
            </a:pPr>
            <a:r>
              <a:rPr lang="ru-RU" sz="2800" b="1" i="1"/>
              <a:t>Организационную основу   представляет товарное производство</a:t>
            </a:r>
            <a:r>
              <a:rPr lang="ru-RU" sz="2800"/>
              <a:t> </a:t>
            </a:r>
          </a:p>
        </p:txBody>
      </p:sp>
    </p:spTree>
    <p:extLst>
      <p:ext uri="{BB962C8B-B14F-4D97-AF65-F5344CB8AC3E}">
        <p14:creationId xmlns:p14="http://schemas.microsoft.com/office/powerpoint/2010/main" val="27861845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normAutofit/>
          </a:bodyPr>
          <a:lstStyle/>
          <a:p>
            <a:pPr marL="0" indent="0" algn="ctr">
              <a:buNone/>
            </a:pPr>
            <a:r>
              <a:rPr lang="ru-RU" sz="6600" dirty="0" smtClean="0"/>
              <a:t>2.</a:t>
            </a:r>
            <a:endParaRPr lang="ru-RU" sz="6600" dirty="0"/>
          </a:p>
        </p:txBody>
      </p:sp>
    </p:spTree>
    <p:extLst>
      <p:ext uri="{BB962C8B-B14F-4D97-AF65-F5344CB8AC3E}">
        <p14:creationId xmlns:p14="http://schemas.microsoft.com/office/powerpoint/2010/main" val="10586563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Фиаско рынка</a:t>
            </a:r>
            <a:endParaRPr lang="ru-RU" dirty="0"/>
          </a:p>
        </p:txBody>
      </p:sp>
      <p:sp>
        <p:nvSpPr>
          <p:cNvPr id="3" name="Объект 2"/>
          <p:cNvSpPr>
            <a:spLocks noGrp="1"/>
          </p:cNvSpPr>
          <p:nvPr>
            <p:ph idx="1"/>
          </p:nvPr>
        </p:nvSpPr>
        <p:spPr/>
        <p:txBody>
          <a:bodyPr>
            <a:normAutofit fontScale="92500"/>
          </a:bodyPr>
          <a:lstStyle/>
          <a:p>
            <a:r>
              <a:rPr lang="ru-RU" dirty="0" smtClean="0"/>
              <a:t>Представляет собой ситуацию. Когда рынок не в состоянии координировать процессы экономического выбора так, чтобы обеспечить эффективное использование ресурсов</a:t>
            </a:r>
          </a:p>
          <a:p>
            <a:r>
              <a:rPr lang="ru-RU" dirty="0" smtClean="0"/>
              <a:t>Соответственно экономическая роль правительства заключается в том, чтобы вмешаться там, где рынки оказываются неспособными эффективно и </a:t>
            </a:r>
            <a:r>
              <a:rPr lang="ru-RU" dirty="0" err="1" smtClean="0"/>
              <a:t>справедлико</a:t>
            </a:r>
            <a:r>
              <a:rPr lang="ru-RU" dirty="0" smtClean="0"/>
              <a:t> распределять </a:t>
            </a:r>
            <a:r>
              <a:rPr lang="ru-RU" dirty="0" err="1" smtClean="0"/>
              <a:t>ресуурсы</a:t>
            </a:r>
            <a:endParaRPr lang="ru-RU" dirty="0"/>
          </a:p>
        </p:txBody>
      </p:sp>
    </p:spTree>
    <p:extLst>
      <p:ext uri="{BB962C8B-B14F-4D97-AF65-F5344CB8AC3E}">
        <p14:creationId xmlns:p14="http://schemas.microsoft.com/office/powerpoint/2010/main" val="3829284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Фиаско рынка</a:t>
            </a:r>
            <a:endParaRPr lang="ru-RU" dirty="0"/>
          </a:p>
        </p:txBody>
      </p:sp>
      <p:sp>
        <p:nvSpPr>
          <p:cNvPr id="3" name="Объект 2"/>
          <p:cNvSpPr>
            <a:spLocks noGrp="1"/>
          </p:cNvSpPr>
          <p:nvPr>
            <p:ph idx="1"/>
          </p:nvPr>
        </p:nvSpPr>
        <p:spPr/>
        <p:txBody>
          <a:bodyPr>
            <a:normAutofit fontScale="85000" lnSpcReduction="20000"/>
          </a:bodyPr>
          <a:lstStyle/>
          <a:p>
            <a:pPr marL="514350" indent="-514350" algn="just">
              <a:buFont typeface="+mj-lt"/>
              <a:buAutoNum type="arabicPeriod"/>
            </a:pPr>
            <a:r>
              <a:rPr lang="ru-RU" dirty="0" smtClean="0"/>
              <a:t>Внешние эффекты (загрязнение окружающей среды)</a:t>
            </a:r>
          </a:p>
          <a:p>
            <a:pPr marL="514350" indent="-514350" algn="just">
              <a:buFont typeface="+mj-lt"/>
              <a:buAutoNum type="arabicPeriod"/>
            </a:pPr>
            <a:r>
              <a:rPr lang="ru-RU" dirty="0" smtClean="0"/>
              <a:t>Проблема общественных благ(нац. оборона, </a:t>
            </a:r>
            <a:r>
              <a:rPr lang="ru-RU" dirty="0" err="1" smtClean="0"/>
              <a:t>правоохр</a:t>
            </a:r>
            <a:r>
              <a:rPr lang="ru-RU" dirty="0" smtClean="0"/>
              <a:t>. деятельность)</a:t>
            </a:r>
          </a:p>
          <a:p>
            <a:pPr marL="514350" indent="-514350" algn="just">
              <a:buFont typeface="+mj-lt"/>
              <a:buAutoNum type="arabicPeriod"/>
            </a:pPr>
            <a:r>
              <a:rPr lang="ru-RU" dirty="0" smtClean="0"/>
              <a:t>Асимметрия информации(неполнота информации)</a:t>
            </a:r>
          </a:p>
          <a:p>
            <a:pPr marL="514350" indent="-514350" algn="just">
              <a:buFont typeface="+mj-lt"/>
              <a:buAutoNum type="arabicPeriod"/>
            </a:pPr>
            <a:r>
              <a:rPr lang="ru-RU" dirty="0" smtClean="0"/>
              <a:t>Монополизм(фирма захватывает рыночную власть)</a:t>
            </a:r>
          </a:p>
          <a:p>
            <a:pPr marL="514350" indent="-514350" algn="just">
              <a:buFont typeface="+mj-lt"/>
              <a:buAutoNum type="arabicPeriod"/>
            </a:pPr>
            <a:r>
              <a:rPr lang="ru-RU" dirty="0" smtClean="0"/>
              <a:t>Транзакционные издержки(большие административные затраты на создание бизнеса)</a:t>
            </a:r>
          </a:p>
          <a:p>
            <a:pPr marL="514350" indent="-514350" algn="just">
              <a:buFont typeface="+mj-lt"/>
              <a:buAutoNum type="arabicPeriod"/>
            </a:pPr>
            <a:r>
              <a:rPr lang="ru-RU" dirty="0" smtClean="0"/>
              <a:t>Макроэкономическая нестабильность</a:t>
            </a:r>
          </a:p>
          <a:p>
            <a:pPr marL="514350" indent="-514350" algn="just">
              <a:buFont typeface="+mj-lt"/>
              <a:buAutoNum type="arabicPeriod"/>
            </a:pPr>
            <a:r>
              <a:rPr lang="ru-RU" dirty="0" smtClean="0"/>
              <a:t>Социальная политика</a:t>
            </a:r>
            <a:endParaRPr lang="ru-RU" dirty="0"/>
          </a:p>
        </p:txBody>
      </p:sp>
    </p:spTree>
    <p:extLst>
      <p:ext uri="{BB962C8B-B14F-4D97-AF65-F5344CB8AC3E}">
        <p14:creationId xmlns:p14="http://schemas.microsoft.com/office/powerpoint/2010/main" val="262901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4"/>
          <p:cNvSpPr>
            <a:spLocks noGrp="1"/>
          </p:cNvSpPr>
          <p:nvPr>
            <p:ph type="title"/>
          </p:nvPr>
        </p:nvSpPr>
        <p:spPr/>
        <p:txBody>
          <a:bodyPr/>
          <a:lstStyle/>
          <a:p>
            <a:r>
              <a:rPr lang="ru-RU" smtClean="0"/>
              <a:t>Перераспределительная</a:t>
            </a:r>
          </a:p>
        </p:txBody>
      </p:sp>
      <p:sp>
        <p:nvSpPr>
          <p:cNvPr id="10243" name="Объект 5"/>
          <p:cNvSpPr>
            <a:spLocks noGrp="1"/>
          </p:cNvSpPr>
          <p:nvPr>
            <p:ph idx="1"/>
          </p:nvPr>
        </p:nvSpPr>
        <p:spPr/>
        <p:txBody>
          <a:bodyPr/>
          <a:lstStyle/>
          <a:p>
            <a:pPr algn="just"/>
            <a:r>
              <a:rPr lang="ru-RU" sz="2400" smtClean="0"/>
              <a:t>Ни одно современное цивилизованное  общество не может игнорировать социальную сторону своего развития. Ни одна группа не должна пребывать в крайней нищете, когда другие купаются в роскоши. Общество должно обеспечить существование хронических больных, недееспособных, престарелых и других иждивенцев. Следует создать условия для обеспечения  доступа к образованию и здравоохранению каждому члену общества. Вот почему  экономика современного общества </a:t>
            </a:r>
          </a:p>
        </p:txBody>
      </p:sp>
    </p:spTree>
    <p:extLst>
      <p:ext uri="{BB962C8B-B14F-4D97-AF65-F5344CB8AC3E}">
        <p14:creationId xmlns:p14="http://schemas.microsoft.com/office/powerpoint/2010/main" val="25638602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idx="4294967295"/>
          </p:nvPr>
        </p:nvSpPr>
        <p:spPr>
          <a:xfrm>
            <a:off x="0" y="274638"/>
            <a:ext cx="8229600" cy="1143000"/>
          </a:xfrm>
        </p:spPr>
        <p:txBody>
          <a:bodyPr/>
          <a:lstStyle/>
          <a:p>
            <a:r>
              <a:rPr lang="ru-RU" sz="3200" b="0" i="1"/>
              <a:t>Государственное регулирование экономики</a:t>
            </a:r>
          </a:p>
        </p:txBody>
      </p:sp>
      <p:sp>
        <p:nvSpPr>
          <p:cNvPr id="13315" name="Rectangle 3"/>
          <p:cNvSpPr>
            <a:spLocks noGrp="1" noChangeArrowheads="1"/>
          </p:cNvSpPr>
          <p:nvPr>
            <p:ph type="body" idx="4294967295"/>
          </p:nvPr>
        </p:nvSpPr>
        <p:spPr>
          <a:xfrm>
            <a:off x="0" y="1600200"/>
            <a:ext cx="8229600" cy="4525963"/>
          </a:xfrm>
        </p:spPr>
        <p:txBody>
          <a:bodyPr/>
          <a:lstStyle/>
          <a:p>
            <a:pPr algn="just">
              <a:buFont typeface="Wingdings" pitchFamily="2" charset="2"/>
              <a:buNone/>
            </a:pPr>
            <a:r>
              <a:rPr lang="ru-RU"/>
              <a:t>представляет собой систему мер законодательного, исполнительного и контролирующего характера, осуществляемых государственными учреждениями и общественными организациями в целях </a:t>
            </a:r>
            <a:r>
              <a:rPr lang="ru-RU" b="1" i="1"/>
              <a:t>стабилизации и приспособления существующей социально-экономической системы к изменяющимся условиям.</a:t>
            </a:r>
          </a:p>
        </p:txBody>
      </p:sp>
    </p:spTree>
    <p:extLst>
      <p:ext uri="{BB962C8B-B14F-4D97-AF65-F5344CB8AC3E}">
        <p14:creationId xmlns:p14="http://schemas.microsoft.com/office/powerpoint/2010/main" val="782141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ru-RU" sz="3200"/>
              <a:t>Экономические функции государства в рыночной системе</a:t>
            </a:r>
          </a:p>
        </p:txBody>
      </p:sp>
      <p:sp>
        <p:nvSpPr>
          <p:cNvPr id="11267" name="Rectangle 3"/>
          <p:cNvSpPr>
            <a:spLocks noGrp="1" noChangeArrowheads="1"/>
          </p:cNvSpPr>
          <p:nvPr>
            <p:ph type="body" idx="1"/>
          </p:nvPr>
        </p:nvSpPr>
        <p:spPr/>
        <p:txBody>
          <a:bodyPr/>
          <a:lstStyle/>
          <a:p>
            <a:pPr marL="457200" indent="-457200" algn="just">
              <a:lnSpc>
                <a:spcPct val="90000"/>
              </a:lnSpc>
              <a:buFontTx/>
              <a:buAutoNum type="arabicPeriod"/>
            </a:pPr>
            <a:r>
              <a:rPr lang="ru-RU" sz="2000"/>
              <a:t> Защита конкуренции. Путем выполнения этой группы задач </a:t>
            </a:r>
            <a:r>
              <a:rPr lang="ru-RU" sz="2000" b="1"/>
              <a:t>государство</a:t>
            </a:r>
            <a:r>
              <a:rPr lang="ru-RU" sz="2000"/>
              <a:t> усиливает и модифицирует </a:t>
            </a:r>
            <a:r>
              <a:rPr lang="ru-RU" sz="2000" b="1"/>
              <a:t>функционирование рыночной системы</a:t>
            </a:r>
            <a:r>
              <a:rPr lang="ru-RU" sz="2000"/>
              <a:t>. </a:t>
            </a:r>
          </a:p>
          <a:p>
            <a:pPr marL="457200" indent="-457200" algn="just">
              <a:lnSpc>
                <a:spcPct val="90000"/>
              </a:lnSpc>
              <a:buFontTx/>
              <a:buAutoNum type="arabicPeriod"/>
            </a:pPr>
            <a:r>
              <a:rPr lang="ru-RU" sz="2000"/>
              <a:t> Перераспределение дохода и богатства. </a:t>
            </a:r>
          </a:p>
          <a:p>
            <a:pPr marL="457200" indent="-457200" algn="just">
              <a:lnSpc>
                <a:spcPct val="90000"/>
              </a:lnSpc>
              <a:buFontTx/>
              <a:buAutoNum type="arabicPeriod"/>
            </a:pPr>
            <a:r>
              <a:rPr lang="ru-RU" sz="2000"/>
              <a:t> Корректирование распределения ресурсов с целью изменить структуру национального продукта.</a:t>
            </a:r>
          </a:p>
          <a:p>
            <a:pPr marL="457200" indent="-457200" algn="just">
              <a:lnSpc>
                <a:spcPct val="90000"/>
              </a:lnSpc>
              <a:buFontTx/>
              <a:buAutoNum type="arabicPeriod"/>
            </a:pPr>
            <a:r>
              <a:rPr lang="ru-RU" sz="2000"/>
              <a:t>  Стабилизация экономики, то есть контроль за уровнем занятости и инфляции, порождаемых колебаниями экономической конъюнктуры, а также стимулирование экономического роста. </a:t>
            </a:r>
          </a:p>
        </p:txBody>
      </p:sp>
    </p:spTree>
    <p:extLst>
      <p:ext uri="{BB962C8B-B14F-4D97-AF65-F5344CB8AC3E}">
        <p14:creationId xmlns:p14="http://schemas.microsoft.com/office/powerpoint/2010/main" val="2316688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r>
              <a:rPr lang="ru-RU" sz="3200" dirty="0"/>
              <a:t>Блоки настройки рыночной системы</a:t>
            </a:r>
          </a:p>
        </p:txBody>
      </p:sp>
      <p:sp>
        <p:nvSpPr>
          <p:cNvPr id="9219" name="Rectangle 3"/>
          <p:cNvSpPr>
            <a:spLocks noGrp="1" noChangeArrowheads="1"/>
          </p:cNvSpPr>
          <p:nvPr>
            <p:ph type="body" idx="1"/>
          </p:nvPr>
        </p:nvSpPr>
        <p:spPr>
          <a:solidFill>
            <a:schemeClr val="accent1">
              <a:lumMod val="20000"/>
              <a:lumOff val="80000"/>
            </a:schemeClr>
          </a:solidFill>
        </p:spPr>
        <p:txBody>
          <a:bodyPr/>
          <a:lstStyle/>
          <a:p>
            <a:pPr marL="609600" indent="-609600">
              <a:lnSpc>
                <a:spcPct val="80000"/>
              </a:lnSpc>
            </a:pPr>
            <a:r>
              <a:rPr lang="ru-RU" sz="2000" dirty="0">
                <a:solidFill>
                  <a:srgbClr val="000000"/>
                </a:solidFill>
              </a:rPr>
              <a:t>Антимонопольное или антитрестовское регулирование</a:t>
            </a:r>
            <a:r>
              <a:rPr lang="ru-RU" sz="1600" dirty="0">
                <a:solidFill>
                  <a:srgbClr val="000000"/>
                </a:solidFill>
              </a:rPr>
              <a:t>.</a:t>
            </a:r>
          </a:p>
          <a:p>
            <a:pPr marL="609600" indent="-609600">
              <a:lnSpc>
                <a:spcPct val="80000"/>
              </a:lnSpc>
            </a:pPr>
            <a:r>
              <a:rPr lang="ru-RU" sz="2000" dirty="0">
                <a:solidFill>
                  <a:srgbClr val="000000"/>
                </a:solidFill>
              </a:rPr>
              <a:t>Антикризисный или </a:t>
            </a:r>
            <a:r>
              <a:rPr lang="ru-RU" sz="2000" dirty="0" err="1">
                <a:solidFill>
                  <a:srgbClr val="000000"/>
                </a:solidFill>
              </a:rPr>
              <a:t>антициклический</a:t>
            </a:r>
            <a:r>
              <a:rPr lang="ru-RU" sz="2000" dirty="0">
                <a:solidFill>
                  <a:srgbClr val="000000"/>
                </a:solidFill>
              </a:rPr>
              <a:t>.</a:t>
            </a:r>
            <a:r>
              <a:rPr lang="ru-RU" sz="1600" dirty="0">
                <a:solidFill>
                  <a:srgbClr val="000000"/>
                </a:solidFill>
              </a:rPr>
              <a:t> Основы его функционирования были заложены в 30-40 гг. ХХ в. Дж. М. </a:t>
            </a:r>
            <a:r>
              <a:rPr lang="ru-RU" sz="1600" dirty="0" err="1">
                <a:solidFill>
                  <a:srgbClr val="000000"/>
                </a:solidFill>
              </a:rPr>
              <a:t>Кейнсом</a:t>
            </a:r>
            <a:r>
              <a:rPr lang="ru-RU" sz="1600" dirty="0">
                <a:solidFill>
                  <a:srgbClr val="000000"/>
                </a:solidFill>
              </a:rPr>
              <a:t>, реализованы в "Новом курсе" президентом США Ф. Рузвельтом и сводились главным образом к бюджетно-налоговому и кредитно-денежному регулированию воспроизводства рыночной системы;</a:t>
            </a:r>
          </a:p>
          <a:p>
            <a:pPr marL="609600" indent="-609600">
              <a:lnSpc>
                <a:spcPct val="80000"/>
              </a:lnSpc>
            </a:pPr>
            <a:r>
              <a:rPr lang="ru-RU" sz="1600" dirty="0">
                <a:solidFill>
                  <a:srgbClr val="000000"/>
                </a:solidFill>
              </a:rPr>
              <a:t> </a:t>
            </a:r>
            <a:r>
              <a:rPr lang="ru-RU" sz="2000" dirty="0">
                <a:solidFill>
                  <a:srgbClr val="000000"/>
                </a:solidFill>
              </a:rPr>
              <a:t>Социального регулирования. </a:t>
            </a:r>
            <a:r>
              <a:rPr lang="ru-RU" sz="1600" dirty="0">
                <a:solidFill>
                  <a:srgbClr val="000000"/>
                </a:solidFill>
              </a:rPr>
              <a:t>Этот блок нашел свое отражение в идеях реформизма и концепции государства благосостояния. Идеи социальной политики получили развитие в начале  века в Великобритании, Германии и России, более позже - в США;</a:t>
            </a:r>
          </a:p>
          <a:p>
            <a:pPr marL="609600" indent="-609600">
              <a:lnSpc>
                <a:spcPct val="80000"/>
              </a:lnSpc>
            </a:pPr>
            <a:r>
              <a:rPr lang="ru-RU" sz="2000" dirty="0">
                <a:solidFill>
                  <a:srgbClr val="000000"/>
                </a:solidFill>
              </a:rPr>
              <a:t> Регулирование отрицательных "внешних эффектов"</a:t>
            </a:r>
            <a:r>
              <a:rPr lang="ru-RU" sz="1600" dirty="0">
                <a:solidFill>
                  <a:srgbClr val="000000"/>
                </a:solidFill>
              </a:rPr>
              <a:t>. Или иначе говоря, с ростом индустриализации во второй половине ХХ в. перед ПРС встала проблема защиты окружающей среды, так называемого экологического регулирования, оказавшего впоследствии значительное влияние на рост издержек производства национальной продукции .</a:t>
            </a:r>
          </a:p>
          <a:p>
            <a:pPr marL="609600" indent="-609600">
              <a:lnSpc>
                <a:spcPct val="80000"/>
              </a:lnSpc>
            </a:pPr>
            <a:r>
              <a:rPr lang="ru-RU" sz="2000" dirty="0" err="1">
                <a:solidFill>
                  <a:srgbClr val="000000"/>
                </a:solidFill>
              </a:rPr>
              <a:t>Микрорегулирование</a:t>
            </a:r>
            <a:r>
              <a:rPr lang="ru-RU" sz="2000" dirty="0">
                <a:solidFill>
                  <a:srgbClr val="000000"/>
                </a:solidFill>
              </a:rPr>
              <a:t> </a:t>
            </a:r>
            <a:r>
              <a:rPr lang="ru-RU" sz="1600" dirty="0">
                <a:solidFill>
                  <a:srgbClr val="000000"/>
                </a:solidFill>
              </a:rPr>
              <a:t>(общественные товары, проблема «безбилетника», регулирование асимметричной информации)</a:t>
            </a:r>
          </a:p>
          <a:p>
            <a:pPr marL="609600" indent="-609600">
              <a:lnSpc>
                <a:spcPct val="80000"/>
              </a:lnSpc>
            </a:pPr>
            <a:endParaRPr lang="ru-RU" sz="1600" dirty="0">
              <a:solidFill>
                <a:srgbClr val="000000"/>
              </a:solidFill>
            </a:endParaRPr>
          </a:p>
        </p:txBody>
      </p:sp>
    </p:spTree>
    <p:extLst>
      <p:ext uri="{BB962C8B-B14F-4D97-AF65-F5344CB8AC3E}">
        <p14:creationId xmlns:p14="http://schemas.microsoft.com/office/powerpoint/2010/main" val="2604452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219">
                                            <p:bg/>
                                          </p:spTgt>
                                        </p:tgtEl>
                                        <p:attrNameLst>
                                          <p:attrName>style.visibility</p:attrName>
                                        </p:attrNameLst>
                                      </p:cBhvr>
                                      <p:to>
                                        <p:strVal val="visible"/>
                                      </p:to>
                                    </p:set>
                                    <p:animEffect transition="in" filter="fade">
                                      <p:cBhvr>
                                        <p:cTn id="14" dur="1000">
                                          <p:stCondLst>
                                            <p:cond delay="0"/>
                                          </p:stCondLst>
                                        </p:cTn>
                                        <p:tgtEl>
                                          <p:spTgt spid="9219">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9">
                                            <p:txEl>
                                              <p:pRg st="0" end="0"/>
                                            </p:txEl>
                                          </p:spTgt>
                                        </p:tgtEl>
                                        <p:attrNameLst>
                                          <p:attrName>style.visibility</p:attrName>
                                        </p:attrNameLst>
                                      </p:cBhvr>
                                      <p:to>
                                        <p:strVal val="visible"/>
                                      </p:to>
                                    </p:set>
                                    <p:animEffect transition="in" filter="fade">
                                      <p:cBhvr>
                                        <p:cTn id="19" dur="1000">
                                          <p:stCondLst>
                                            <p:cond delay="0"/>
                                          </p:stCondLst>
                                        </p:cTn>
                                        <p:tgtEl>
                                          <p:spTgt spid="921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9">
                                            <p:txEl>
                                              <p:pRg st="1" end="1"/>
                                            </p:txEl>
                                          </p:spTgt>
                                        </p:tgtEl>
                                        <p:attrNameLst>
                                          <p:attrName>style.visibility</p:attrName>
                                        </p:attrNameLst>
                                      </p:cBhvr>
                                      <p:to>
                                        <p:strVal val="visible"/>
                                      </p:to>
                                    </p:set>
                                    <p:animEffect transition="in" filter="fade">
                                      <p:cBhvr>
                                        <p:cTn id="24" dur="1000">
                                          <p:stCondLst>
                                            <p:cond delay="0"/>
                                          </p:stCondLst>
                                        </p:cTn>
                                        <p:tgtEl>
                                          <p:spTgt spid="921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219">
                                            <p:txEl>
                                              <p:pRg st="2" end="2"/>
                                            </p:txEl>
                                          </p:spTgt>
                                        </p:tgtEl>
                                        <p:attrNameLst>
                                          <p:attrName>style.visibility</p:attrName>
                                        </p:attrNameLst>
                                      </p:cBhvr>
                                      <p:to>
                                        <p:strVal val="visible"/>
                                      </p:to>
                                    </p:set>
                                    <p:animEffect transition="in" filter="fade">
                                      <p:cBhvr>
                                        <p:cTn id="29" dur="1000">
                                          <p:stCondLst>
                                            <p:cond delay="0"/>
                                          </p:stCondLst>
                                        </p:cTn>
                                        <p:tgtEl>
                                          <p:spTgt spid="9219">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219">
                                            <p:txEl>
                                              <p:pRg st="3" end="3"/>
                                            </p:txEl>
                                          </p:spTgt>
                                        </p:tgtEl>
                                        <p:attrNameLst>
                                          <p:attrName>style.visibility</p:attrName>
                                        </p:attrNameLst>
                                      </p:cBhvr>
                                      <p:to>
                                        <p:strVal val="visible"/>
                                      </p:to>
                                    </p:set>
                                    <p:animEffect transition="in" filter="fade">
                                      <p:cBhvr>
                                        <p:cTn id="34" dur="1000">
                                          <p:stCondLst>
                                            <p:cond delay="0"/>
                                          </p:stCondLst>
                                        </p:cTn>
                                        <p:tgtEl>
                                          <p:spTgt spid="9219">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19">
                                            <p:txEl>
                                              <p:pRg st="4" end="4"/>
                                            </p:txEl>
                                          </p:spTgt>
                                        </p:tgtEl>
                                        <p:attrNameLst>
                                          <p:attrName>style.visibility</p:attrName>
                                        </p:attrNameLst>
                                      </p:cBhvr>
                                      <p:to>
                                        <p:strVal val="visible"/>
                                      </p:to>
                                    </p:set>
                                    <p:animEffect transition="in" filter="fade">
                                      <p:cBhvr>
                                        <p:cTn id="39" dur="1000">
                                          <p:stCondLst>
                                            <p:cond delay="0"/>
                                          </p:stCondLst>
                                        </p:cTn>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2"/>
          <p:cNvGrpSpPr>
            <a:grpSpLocks/>
          </p:cNvGrpSpPr>
          <p:nvPr/>
        </p:nvGrpSpPr>
        <p:grpSpPr bwMode="auto">
          <a:xfrm>
            <a:off x="0" y="-315913"/>
            <a:ext cx="9144000" cy="7632701"/>
            <a:chOff x="1489" y="1896"/>
            <a:chExt cx="10439" cy="6120"/>
          </a:xfrm>
        </p:grpSpPr>
        <p:graphicFrame>
          <p:nvGraphicFramePr>
            <p:cNvPr id="6" name="Схема 5"/>
            <p:cNvGraphicFramePr/>
            <p:nvPr>
              <p:extLst/>
            </p:nvPr>
          </p:nvGraphicFramePr>
          <p:xfrm>
            <a:off x="1489" y="1896"/>
            <a:ext cx="10439" cy="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9"/>
            <p:cNvSpPr txBox="1">
              <a:spLocks noChangeArrowheads="1"/>
            </p:cNvSpPr>
            <p:nvPr/>
          </p:nvSpPr>
          <p:spPr bwMode="auto">
            <a:xfrm>
              <a:off x="1538" y="1954"/>
              <a:ext cx="2393" cy="69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tx1"/>
                  </a:solidFill>
                  <a:effectLst/>
                  <a:latin typeface="Arial" charset="0"/>
                  <a:cs typeface="Arial" charset="0"/>
                </a:rPr>
                <a:t>РЫНОЧНАЯ СИСТЕМА</a:t>
              </a:r>
              <a:endParaRPr kumimoji="0" lang="ru-RU" sz="1800" b="0" i="0" u="none" strike="noStrike" cap="none" normalizeH="0" baseline="0" smtClean="0">
                <a:ln>
                  <a:noFill/>
                </a:ln>
                <a:solidFill>
                  <a:schemeClr val="tx1"/>
                </a:solidFill>
                <a:effectLst/>
                <a:latin typeface="Arial" charset="0"/>
                <a:cs typeface="Arial" charset="0"/>
              </a:endParaRPr>
            </a:p>
          </p:txBody>
        </p:sp>
        <p:sp>
          <p:nvSpPr>
            <p:cNvPr id="4" name="Text Box 30"/>
            <p:cNvSpPr txBox="1">
              <a:spLocks noChangeArrowheads="1"/>
            </p:cNvSpPr>
            <p:nvPr/>
          </p:nvSpPr>
          <p:spPr bwMode="auto">
            <a:xfrm>
              <a:off x="8535" y="2127"/>
              <a:ext cx="2828" cy="57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tx1"/>
                  </a:solidFill>
                  <a:effectLst/>
                  <a:latin typeface="Arial" charset="0"/>
                  <a:cs typeface="Arial" charset="0"/>
                </a:rPr>
                <a:t>РЫНОЧНАЯ</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tx1"/>
                  </a:solidFill>
                  <a:effectLst/>
                  <a:latin typeface="Arial" charset="0"/>
                  <a:cs typeface="Arial" charset="0"/>
                </a:rPr>
                <a:t>СИСТЕМА</a:t>
              </a:r>
              <a:endParaRPr kumimoji="0" lang="ru-RU" sz="1800" b="0" i="0" u="none" strike="noStrike" cap="none" normalizeH="0" baseline="0" smtClean="0">
                <a:ln>
                  <a:noFill/>
                </a:ln>
                <a:solidFill>
                  <a:schemeClr val="tx1"/>
                </a:solidFill>
                <a:effectLst/>
                <a:latin typeface="Arial" charset="0"/>
                <a:cs typeface="Arial" charset="0"/>
              </a:endParaRPr>
            </a:p>
          </p:txBody>
        </p:sp>
        <p:sp>
          <p:nvSpPr>
            <p:cNvPr id="5" name="Text Box 31"/>
            <p:cNvSpPr txBox="1">
              <a:spLocks noChangeArrowheads="1"/>
            </p:cNvSpPr>
            <p:nvPr/>
          </p:nvSpPr>
          <p:spPr bwMode="auto">
            <a:xfrm>
              <a:off x="7883" y="6284"/>
              <a:ext cx="3480" cy="173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tx1"/>
                  </a:solidFill>
                  <a:effectLst/>
                  <a:latin typeface="Arial" charset="0"/>
                  <a:cs typeface="Arial" charset="0"/>
                </a:rPr>
                <a:t>РЫНОЧНАЯ СИСТЕМА</a:t>
              </a:r>
              <a:endParaRPr kumimoji="0" lang="ru-RU" sz="1800" b="0" i="0" u="none" strike="noStrike" cap="none" normalizeH="0" baseline="0" smtClean="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16149106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666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7186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0" y="1600200"/>
            <a:ext cx="8229600" cy="4525963"/>
          </a:xfrm>
        </p:spPr>
        <p:txBody>
          <a:bodyPr>
            <a:normAutofit/>
          </a:bodyPr>
          <a:lstStyle/>
          <a:p>
            <a:pPr marL="0" indent="0" algn="ctr">
              <a:buNone/>
            </a:pPr>
            <a:r>
              <a:rPr lang="ru-RU" sz="6600" dirty="0" smtClean="0"/>
              <a:t>3.</a:t>
            </a:r>
            <a:endParaRPr lang="ru-RU" sz="6600" dirty="0"/>
          </a:p>
        </p:txBody>
      </p:sp>
    </p:spTree>
    <p:extLst>
      <p:ext uri="{BB962C8B-B14F-4D97-AF65-F5344CB8AC3E}">
        <p14:creationId xmlns:p14="http://schemas.microsoft.com/office/powerpoint/2010/main" val="40688240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Конкуренция</a:t>
            </a:r>
            <a:endParaRPr lang="ru-RU" dirty="0"/>
          </a:p>
        </p:txBody>
      </p:sp>
      <p:sp>
        <p:nvSpPr>
          <p:cNvPr id="3" name="Объект 2"/>
          <p:cNvSpPr>
            <a:spLocks noGrp="1"/>
          </p:cNvSpPr>
          <p:nvPr>
            <p:ph idx="1"/>
          </p:nvPr>
        </p:nvSpPr>
        <p:spPr/>
        <p:txBody>
          <a:bodyPr>
            <a:normAutofit fontScale="85000" lnSpcReduction="10000"/>
          </a:bodyPr>
          <a:lstStyle/>
          <a:p>
            <a:pPr algn="just"/>
            <a:r>
              <a:rPr lang="ru-RU" dirty="0"/>
              <a:t>Термин «конкуренция» (от </a:t>
            </a:r>
            <a:r>
              <a:rPr lang="ru-RU" dirty="0" err="1"/>
              <a:t>позднелат</a:t>
            </a:r>
            <a:r>
              <a:rPr lang="ru-RU" dirty="0"/>
              <a:t>. с</a:t>
            </a:r>
            <a:r>
              <a:rPr lang="en-US" dirty="0"/>
              <a:t>oncurentia</a:t>
            </a:r>
            <a:r>
              <a:rPr lang="ru-RU" dirty="0"/>
              <a:t>, от лат.</a:t>
            </a:r>
            <a:r>
              <a:rPr lang="en-US" dirty="0"/>
              <a:t>concurro</a:t>
            </a:r>
            <a:r>
              <a:rPr lang="ru-RU" dirty="0"/>
              <a:t> - сбегаюсь, сталкиваюсь) означает  борьбу между  субъектами рынка за наиболее выгодные условия функционирования на нем и прежде всего за влияние на цену. </a:t>
            </a:r>
            <a:endParaRPr lang="ru-RU" dirty="0" smtClean="0"/>
          </a:p>
          <a:p>
            <a:pPr algn="just"/>
            <a:r>
              <a:rPr lang="ru-RU" dirty="0" smtClean="0"/>
              <a:t>Фирма</a:t>
            </a:r>
            <a:r>
              <a:rPr lang="ru-RU" dirty="0"/>
              <a:t>, влияющая на цену представляет собой экономический субъект, который понимает, что его выбор количества продаваемых и приобретаемых товаров влияет на цену и соответственно выбирает стратегию. Иначе говоря, фирма обладает </a:t>
            </a:r>
            <a:r>
              <a:rPr lang="ru-RU" b="1" dirty="0"/>
              <a:t>рыночной властью</a:t>
            </a:r>
            <a:r>
              <a:rPr lang="ru-RU" dirty="0"/>
              <a:t>.</a:t>
            </a:r>
          </a:p>
          <a:p>
            <a:endParaRPr lang="ru-RU" dirty="0"/>
          </a:p>
        </p:txBody>
      </p:sp>
    </p:spTree>
    <p:extLst>
      <p:ext uri="{BB962C8B-B14F-4D97-AF65-F5344CB8AC3E}">
        <p14:creationId xmlns:p14="http://schemas.microsoft.com/office/powerpoint/2010/main" val="3353206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Рыночная структура</a:t>
            </a:r>
            <a:endParaRPr lang="ru-RU" dirty="0"/>
          </a:p>
        </p:txBody>
      </p:sp>
      <p:sp>
        <p:nvSpPr>
          <p:cNvPr id="3" name="Объект 2"/>
          <p:cNvSpPr>
            <a:spLocks noGrp="1"/>
          </p:cNvSpPr>
          <p:nvPr>
            <p:ph idx="1"/>
          </p:nvPr>
        </p:nvSpPr>
        <p:spPr/>
        <p:txBody>
          <a:bodyPr/>
          <a:lstStyle/>
          <a:p>
            <a:r>
              <a:rPr lang="ru-RU" dirty="0"/>
              <a:t>Условия, в которых протекает рыночная конкуренция называются  термином «</a:t>
            </a:r>
            <a:r>
              <a:rPr lang="ru-RU" b="1" dirty="0"/>
              <a:t>рыночная структура</a:t>
            </a:r>
            <a:r>
              <a:rPr lang="ru-RU" dirty="0"/>
              <a:t>». Структура рынка определяется количеством и размером фирм, характером продукции, легкостью входа на рынок и выхода из него, доступностью информации. </a:t>
            </a:r>
          </a:p>
        </p:txBody>
      </p:sp>
    </p:spTree>
    <p:extLst>
      <p:ext uri="{BB962C8B-B14F-4D97-AF65-F5344CB8AC3E}">
        <p14:creationId xmlns:p14="http://schemas.microsoft.com/office/powerpoint/2010/main" val="136181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совершенная конкуренция</a:t>
            </a:r>
            <a:endParaRPr lang="ru-RU" dirty="0"/>
          </a:p>
        </p:txBody>
      </p:sp>
      <p:sp>
        <p:nvSpPr>
          <p:cNvPr id="3" name="Объект 2"/>
          <p:cNvSpPr>
            <a:spLocks noGrp="1"/>
          </p:cNvSpPr>
          <p:nvPr>
            <p:ph idx="1"/>
          </p:nvPr>
        </p:nvSpPr>
        <p:spPr/>
        <p:txBody>
          <a:bodyPr>
            <a:normAutofit fontScale="47500" lnSpcReduction="20000"/>
          </a:bodyPr>
          <a:lstStyle/>
          <a:p>
            <a:pPr marL="514350" indent="-514350" fontAlgn="base" hangingPunct="0">
              <a:buFont typeface="+mj-lt"/>
              <a:buAutoNum type="arabicPeriod"/>
            </a:pPr>
            <a:r>
              <a:rPr lang="ru-RU" dirty="0"/>
              <a:t>Рынок состоит из многих </a:t>
            </a:r>
            <a:r>
              <a:rPr lang="ru-RU" i="1" dirty="0"/>
              <a:t>конкурирующих</a:t>
            </a:r>
            <a:r>
              <a:rPr lang="ru-RU" dirty="0"/>
              <a:t> продавцов, каждый из которых продает </a:t>
            </a:r>
            <a:r>
              <a:rPr lang="ru-RU" i="1" dirty="0"/>
              <a:t>стандартизированную</a:t>
            </a:r>
            <a:r>
              <a:rPr lang="ru-RU" dirty="0"/>
              <a:t> продукцию многим покупателям. </a:t>
            </a:r>
          </a:p>
          <a:p>
            <a:pPr marL="514350" indent="-514350" fontAlgn="base" hangingPunct="0">
              <a:buFont typeface="+mj-lt"/>
              <a:buAutoNum type="arabicPeriod"/>
            </a:pPr>
            <a:r>
              <a:rPr lang="ru-RU" dirty="0"/>
              <a:t>Каждая фирма имеет очень небольшую долю общего выпуска, продаваемую на рынке, как правило, менее 1% общих продаж за любой данный период времени</a:t>
            </a:r>
          </a:p>
          <a:p>
            <a:pPr marL="0" indent="0">
              <a:buNone/>
            </a:pPr>
            <a:r>
              <a:rPr lang="ru-RU" dirty="0" smtClean="0"/>
              <a:t>    Таким </a:t>
            </a:r>
            <a:r>
              <a:rPr lang="ru-RU" dirty="0"/>
              <a:t>образом,  первая и вторая характеристики свидетельствуют о том, что на рынке совершенной конкуренции  должно выполняться  фундаментальное предположение, что продавцы и покупатели </a:t>
            </a:r>
            <a:r>
              <a:rPr lang="ru-RU" i="1" dirty="0"/>
              <a:t>не влияют на цену</a:t>
            </a:r>
            <a:r>
              <a:rPr lang="ru-RU" dirty="0"/>
              <a:t>, продавая стандартизированную продукцию.</a:t>
            </a:r>
          </a:p>
          <a:p>
            <a:pPr marL="514350" indent="-514350">
              <a:buFont typeface="+mj-lt"/>
              <a:buAutoNum type="arabicPeriod" startAt="3"/>
            </a:pPr>
            <a:r>
              <a:rPr lang="ru-RU" dirty="0"/>
              <a:t>Ни одна фирма не рассматривает конкурента как угрозу ее рыночной доле продаж. Фирмы, таким образом, не интересуются производственными решениями своих конкурентов. Эта характеристика обусловливает выполнение следующего фундаментального предположения: на рынке совершенной конкуренции поведение продавцов не является стратегическим.</a:t>
            </a:r>
          </a:p>
          <a:p>
            <a:pPr marL="514350" indent="-514350">
              <a:buFont typeface="+mj-lt"/>
              <a:buAutoNum type="arabicPeriod" startAt="4"/>
            </a:pPr>
            <a:r>
              <a:rPr lang="ru-RU" dirty="0"/>
              <a:t>Информация о ценах, технологии и вероятной прибыли свободна и доступна, и существует возможность быстрого реагирования на изменившиеся условия рынка посредством перемещения применяемых ресурсов (продажи одних факторов производства и вложение вырученных средств в другие).</a:t>
            </a:r>
          </a:p>
          <a:p>
            <a:pPr marL="514350" indent="-514350">
              <a:buFont typeface="+mj-lt"/>
              <a:buAutoNum type="arabicPeriod" startAt="5"/>
            </a:pPr>
            <a:r>
              <a:rPr lang="ru-RU" dirty="0"/>
              <a:t>Вход на рынок и  выход с него для продавцов стандартизированной продукции свободны. Это означает, что не существует ограничений, не позволяющих фирме продавать товар на рынке, нет трудностей с прекращением операций на рынке.</a:t>
            </a:r>
          </a:p>
          <a:p>
            <a:pPr marL="0" indent="0">
              <a:buNone/>
            </a:pPr>
            <a:r>
              <a:rPr lang="ru-RU" dirty="0" smtClean="0"/>
              <a:t>        В </a:t>
            </a:r>
            <a:r>
              <a:rPr lang="ru-RU" dirty="0"/>
              <a:t>такой ситуации ни одна из фирм, находящихся на данном рынке не обладает рыночной властью.</a:t>
            </a:r>
          </a:p>
        </p:txBody>
      </p:sp>
    </p:spTree>
    <p:extLst>
      <p:ext uri="{BB962C8B-B14F-4D97-AF65-F5344CB8AC3E}">
        <p14:creationId xmlns:p14="http://schemas.microsoft.com/office/powerpoint/2010/main" val="27109204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Монополия</a:t>
            </a:r>
            <a:endParaRPr lang="ru-RU" dirty="0"/>
          </a:p>
        </p:txBody>
      </p:sp>
      <p:sp>
        <p:nvSpPr>
          <p:cNvPr id="3" name="Объект 2"/>
          <p:cNvSpPr>
            <a:spLocks noGrp="1"/>
          </p:cNvSpPr>
          <p:nvPr>
            <p:ph idx="1"/>
          </p:nvPr>
        </p:nvSpPr>
        <p:spPr/>
        <p:txBody>
          <a:bodyPr>
            <a:normAutofit fontScale="92500" lnSpcReduction="10000"/>
          </a:bodyPr>
          <a:lstStyle/>
          <a:p>
            <a:pPr algn="just"/>
            <a:r>
              <a:rPr lang="ru-RU" dirty="0"/>
              <a:t>Полной противоположностью совершенной конкуренции является </a:t>
            </a:r>
            <a:r>
              <a:rPr lang="ru-RU" b="1" dirty="0"/>
              <a:t> монополия.</a:t>
            </a:r>
            <a:r>
              <a:rPr lang="ru-RU" dirty="0"/>
              <a:t> Монополия представляет собой рынок, на котором единственная фирма осуществляет 100% продаж некоего продукта, не имеющего заменителей (субститутов). Обычно такой рынок образуется, когда существуют непреодолимые  барьеры на входе в виде патентов, юридических рамок и т.п. Фирма обладает рыночной властью над ценами.</a:t>
            </a:r>
          </a:p>
        </p:txBody>
      </p:sp>
    </p:spTree>
    <p:extLst>
      <p:ext uri="{BB962C8B-B14F-4D97-AF65-F5344CB8AC3E}">
        <p14:creationId xmlns:p14="http://schemas.microsoft.com/office/powerpoint/2010/main" val="308275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ru-RU" smtClean="0"/>
              <a:t>Три основания ЭТ</a:t>
            </a:r>
          </a:p>
        </p:txBody>
      </p:sp>
      <p:sp>
        <p:nvSpPr>
          <p:cNvPr id="11267" name="Rectangle 3"/>
          <p:cNvSpPr>
            <a:spLocks noGrp="1" noChangeArrowheads="1"/>
          </p:cNvSpPr>
          <p:nvPr>
            <p:ph type="body" idx="1"/>
          </p:nvPr>
        </p:nvSpPr>
        <p:spPr/>
        <p:txBody>
          <a:bodyPr/>
          <a:lstStyle/>
          <a:p>
            <a:pPr eaLnBrk="1" hangingPunct="1"/>
            <a:r>
              <a:rPr lang="ru-RU" smtClean="0"/>
              <a:t>Альтернативная стоимость(ценность);</a:t>
            </a:r>
          </a:p>
          <a:p>
            <a:pPr eaLnBrk="1" hangingPunct="1"/>
            <a:r>
              <a:rPr lang="ru-RU" smtClean="0"/>
              <a:t>Предельный анализ;</a:t>
            </a:r>
          </a:p>
          <a:p>
            <a:pPr eaLnBrk="1" hangingPunct="1"/>
            <a:r>
              <a:rPr lang="ru-RU" smtClean="0"/>
              <a:t>Закон убывающей полезности.</a:t>
            </a:r>
          </a:p>
        </p:txBody>
      </p:sp>
    </p:spTree>
    <p:extLst>
      <p:ext uri="{BB962C8B-B14F-4D97-AF65-F5344CB8AC3E}">
        <p14:creationId xmlns:p14="http://schemas.microsoft.com/office/powerpoint/2010/main" val="27734101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b="1" dirty="0"/>
              <a:t>Монополистическая конкуренция</a:t>
            </a:r>
            <a:endParaRPr lang="ru-RU" dirty="0"/>
          </a:p>
        </p:txBody>
      </p:sp>
      <p:sp>
        <p:nvSpPr>
          <p:cNvPr id="5" name="Объект 4"/>
          <p:cNvSpPr>
            <a:spLocks noGrp="1"/>
          </p:cNvSpPr>
          <p:nvPr>
            <p:ph sz="half" idx="1"/>
          </p:nvPr>
        </p:nvSpPr>
        <p:spPr/>
        <p:txBody>
          <a:bodyPr>
            <a:normAutofit fontScale="77500" lnSpcReduction="20000"/>
          </a:bodyPr>
          <a:lstStyle/>
          <a:p>
            <a:r>
              <a:rPr lang="ru-RU" dirty="0" smtClean="0"/>
              <a:t>называется </a:t>
            </a:r>
            <a:r>
              <a:rPr lang="ru-RU" dirty="0"/>
              <a:t>так в следствии  того, что она напоминает совершенную конкуренцию за счет : наличия множества  мелких фирм, а также легкости входа и выхода  с рынка. Однако продукция различных фирм дифференцирована. </a:t>
            </a:r>
            <a:r>
              <a:rPr lang="ru-RU" b="1" dirty="0"/>
              <a:t>Дифференциация продукта</a:t>
            </a:r>
            <a:r>
              <a:rPr lang="ru-RU" dirty="0"/>
              <a:t> имеет место тогда, когда товар, продаваемый на рынке, не является стандартизированным. </a:t>
            </a:r>
          </a:p>
        </p:txBody>
      </p:sp>
      <p:sp>
        <p:nvSpPr>
          <p:cNvPr id="6" name="Объект 5"/>
          <p:cNvSpPr>
            <a:spLocks noGrp="1"/>
          </p:cNvSpPr>
          <p:nvPr>
            <p:ph sz="half" idx="2"/>
          </p:nvPr>
        </p:nvSpPr>
        <p:spPr/>
        <p:txBody>
          <a:bodyPr>
            <a:normAutofit fontScale="77500" lnSpcReduction="20000"/>
          </a:bodyPr>
          <a:lstStyle/>
          <a:p>
            <a:r>
              <a:rPr lang="ru-RU" dirty="0"/>
              <a:t>Например, и минеральная вода «</a:t>
            </a:r>
            <a:r>
              <a:rPr lang="ru-RU" dirty="0" err="1"/>
              <a:t>Дарида</a:t>
            </a:r>
            <a:r>
              <a:rPr lang="ru-RU" dirty="0"/>
              <a:t>» и Кока-кола и пиво «</a:t>
            </a:r>
            <a:r>
              <a:rPr lang="ru-RU" dirty="0" err="1"/>
              <a:t>Крыница</a:t>
            </a:r>
            <a:r>
              <a:rPr lang="ru-RU" dirty="0"/>
              <a:t>» - это напитки. Но в данном случае товар является дифференцированным. Жажду утолить Вы можете различными напитками. Все они удовлетворяют одинаковую потребность в утолении жажды, являясь напитками, и конкурируют между собой за свою долю на этом рынке.</a:t>
            </a:r>
          </a:p>
          <a:p>
            <a:endParaRPr lang="ru-RU" dirty="0"/>
          </a:p>
          <a:p>
            <a:endParaRPr lang="ru-RU" dirty="0"/>
          </a:p>
        </p:txBody>
      </p:sp>
    </p:spTree>
    <p:extLst>
      <p:ext uri="{BB962C8B-B14F-4D97-AF65-F5344CB8AC3E}">
        <p14:creationId xmlns:p14="http://schemas.microsoft.com/office/powerpoint/2010/main" val="2547092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Олигополия</a:t>
            </a:r>
            <a:endParaRPr lang="ru-RU" dirty="0"/>
          </a:p>
        </p:txBody>
      </p:sp>
      <p:sp>
        <p:nvSpPr>
          <p:cNvPr id="3" name="Объект 2"/>
          <p:cNvSpPr>
            <a:spLocks noGrp="1"/>
          </p:cNvSpPr>
          <p:nvPr>
            <p:ph idx="1"/>
          </p:nvPr>
        </p:nvSpPr>
        <p:spPr/>
        <p:txBody>
          <a:bodyPr>
            <a:normAutofit fontScale="92500" lnSpcReduction="20000"/>
          </a:bodyPr>
          <a:lstStyle/>
          <a:p>
            <a:pPr algn="just"/>
            <a:r>
              <a:rPr lang="ru-RU" b="1" dirty="0"/>
              <a:t>Олигополия</a:t>
            </a:r>
            <a:r>
              <a:rPr lang="ru-RU" dirty="0"/>
              <a:t> представляет собой рынок нескольких фирм, причем некоторые их них контролируют значительную долю рынка. Классическим примером 80-х гг. в США  был рынок автомобилестроения, на котором господствовали три фирмы -  «Форд», «Крайслер», «Дженерал </a:t>
            </a:r>
            <a:r>
              <a:rPr lang="ru-RU" dirty="0" err="1"/>
              <a:t>моторз</a:t>
            </a:r>
            <a:r>
              <a:rPr lang="ru-RU" dirty="0"/>
              <a:t>». В ХХI веке идет формирование </a:t>
            </a:r>
            <a:r>
              <a:rPr lang="ru-RU" dirty="0" err="1"/>
              <a:t>геоэкономики</a:t>
            </a:r>
            <a:r>
              <a:rPr lang="ru-RU" dirty="0"/>
              <a:t>, и  олигополия присутствует уже в мировой экономике. Это опять-таки касается автомобилестроения, самолетостроение и т.п.</a:t>
            </a:r>
          </a:p>
        </p:txBody>
      </p:sp>
    </p:spTree>
    <p:extLst>
      <p:ext uri="{BB962C8B-B14F-4D97-AF65-F5344CB8AC3E}">
        <p14:creationId xmlns:p14="http://schemas.microsoft.com/office/powerpoint/2010/main" val="40167461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Несовершенная конкуренция</a:t>
            </a:r>
            <a:br>
              <a:rPr lang="ru-RU" dirty="0" smtClean="0"/>
            </a:br>
            <a:endParaRPr lang="ru-RU" dirty="0"/>
          </a:p>
        </p:txBody>
      </p:sp>
      <p:graphicFrame>
        <p:nvGraphicFramePr>
          <p:cNvPr id="4" name="Объект 3"/>
          <p:cNvGraphicFramePr>
            <a:graphicFrameLocks noGrp="1"/>
          </p:cNvGraphicFramePr>
          <p:nvPr>
            <p:ph idx="1"/>
            <p:extLst/>
          </p:nvPr>
        </p:nvGraphicFramePr>
        <p:xfrm>
          <a:off x="28067" y="980728"/>
          <a:ext cx="8936420" cy="6217920"/>
        </p:xfrm>
        <a:graphic>
          <a:graphicData uri="http://schemas.openxmlformats.org/drawingml/2006/table">
            <a:tbl>
              <a:tblPr firstRow="1" bandRow="1">
                <a:tableStyleId>{69C7853C-536D-4A76-A0AE-DD22124D55A5}</a:tableStyleId>
              </a:tblPr>
              <a:tblGrid>
                <a:gridCol w="1447589">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2304255">
                  <a:extLst>
                    <a:ext uri="{9D8B030D-6E8A-4147-A177-3AD203B41FA5}">
                      <a16:colId xmlns:a16="http://schemas.microsoft.com/office/drawing/2014/main" val="20005"/>
                    </a:ext>
                  </a:extLst>
                </a:gridCol>
              </a:tblGrid>
              <a:tr h="705678">
                <a:tc>
                  <a:txBody>
                    <a:bodyPr/>
                    <a:lstStyle/>
                    <a:p>
                      <a:r>
                        <a:rPr lang="ru-RU" dirty="0" smtClean="0"/>
                        <a:t>Типы рыночных структур</a:t>
                      </a:r>
                      <a:endParaRPr lang="ru-RU" dirty="0"/>
                    </a:p>
                  </a:txBody>
                  <a:tcPr/>
                </a:tc>
                <a:tc>
                  <a:txBody>
                    <a:bodyPr/>
                    <a:lstStyle/>
                    <a:p>
                      <a:r>
                        <a:rPr lang="ru-RU" dirty="0" smtClean="0"/>
                        <a:t>Количество и размеры</a:t>
                      </a:r>
                      <a:r>
                        <a:rPr lang="ru-RU" baseline="0" dirty="0" smtClean="0"/>
                        <a:t> фирм</a:t>
                      </a:r>
                      <a:endParaRPr lang="ru-RU" dirty="0"/>
                    </a:p>
                  </a:txBody>
                  <a:tcPr/>
                </a:tc>
                <a:tc>
                  <a:txBody>
                    <a:bodyPr/>
                    <a:lstStyle/>
                    <a:p>
                      <a:r>
                        <a:rPr lang="ru-RU" dirty="0" smtClean="0"/>
                        <a:t>Характер продукции</a:t>
                      </a:r>
                      <a:endParaRPr lang="ru-RU" dirty="0"/>
                    </a:p>
                  </a:txBody>
                  <a:tcPr/>
                </a:tc>
                <a:tc>
                  <a:txBody>
                    <a:bodyPr/>
                    <a:lstStyle/>
                    <a:p>
                      <a:r>
                        <a:rPr lang="ru-RU" dirty="0" smtClean="0"/>
                        <a:t>Условия входа и выхода</a:t>
                      </a:r>
                      <a:endParaRPr lang="ru-RU" dirty="0"/>
                    </a:p>
                  </a:txBody>
                  <a:tcPr/>
                </a:tc>
                <a:tc>
                  <a:txBody>
                    <a:bodyPr/>
                    <a:lstStyle/>
                    <a:p>
                      <a:r>
                        <a:rPr lang="ru-RU" dirty="0" smtClean="0"/>
                        <a:t>Доступность информации</a:t>
                      </a:r>
                      <a:endParaRPr lang="ru-RU" dirty="0"/>
                    </a:p>
                  </a:txBody>
                  <a:tcPr/>
                </a:tc>
                <a:tc>
                  <a:txBody>
                    <a:bodyPr/>
                    <a:lstStyle/>
                    <a:p>
                      <a:r>
                        <a:rPr lang="ru-RU" dirty="0" smtClean="0"/>
                        <a:t>Контроль над ценой</a:t>
                      </a:r>
                      <a:endParaRPr lang="ru-RU" dirty="0"/>
                    </a:p>
                  </a:txBody>
                  <a:tcPr/>
                </a:tc>
                <a:extLst>
                  <a:ext uri="{0D108BD9-81ED-4DB2-BD59-A6C34878D82A}">
                    <a16:rowId xmlns:a16="http://schemas.microsoft.com/office/drawing/2014/main" val="10000"/>
                  </a:ext>
                </a:extLst>
              </a:tr>
              <a:tr h="705678">
                <a:tc>
                  <a:txBody>
                    <a:bodyPr/>
                    <a:lstStyle/>
                    <a:p>
                      <a:r>
                        <a:rPr lang="ru-RU" dirty="0" smtClean="0"/>
                        <a:t>Совершенная конкуренция</a:t>
                      </a:r>
                      <a:endParaRPr lang="ru-RU" dirty="0"/>
                    </a:p>
                  </a:txBody>
                  <a:tcPr/>
                </a:tc>
                <a:tc>
                  <a:txBody>
                    <a:bodyPr/>
                    <a:lstStyle/>
                    <a:p>
                      <a:r>
                        <a:rPr lang="ru-RU" dirty="0" smtClean="0"/>
                        <a:t>Множество мелких фирм</a:t>
                      </a:r>
                      <a:endParaRPr lang="ru-RU" dirty="0"/>
                    </a:p>
                  </a:txBody>
                  <a:tcPr/>
                </a:tc>
                <a:tc>
                  <a:txBody>
                    <a:bodyPr/>
                    <a:lstStyle/>
                    <a:p>
                      <a:r>
                        <a:rPr lang="ru-RU" dirty="0" smtClean="0"/>
                        <a:t>стандартизированная</a:t>
                      </a:r>
                      <a:endParaRPr lang="ru-RU" dirty="0"/>
                    </a:p>
                  </a:txBody>
                  <a:tcPr/>
                </a:tc>
                <a:tc>
                  <a:txBody>
                    <a:bodyPr/>
                    <a:lstStyle/>
                    <a:p>
                      <a:r>
                        <a:rPr lang="ru-RU" dirty="0" smtClean="0"/>
                        <a:t>Препятствия отсутствуют</a:t>
                      </a:r>
                      <a:endParaRPr lang="ru-RU" dirty="0"/>
                    </a:p>
                  </a:txBody>
                  <a:tcPr/>
                </a:tc>
                <a:tc>
                  <a:txBody>
                    <a:bodyPr/>
                    <a:lstStyle/>
                    <a:p>
                      <a:r>
                        <a:rPr lang="ru-RU" dirty="0" smtClean="0"/>
                        <a:t>доступна</a:t>
                      </a:r>
                      <a:endParaRPr lang="ru-RU" dirty="0"/>
                    </a:p>
                  </a:txBody>
                  <a:tcPr/>
                </a:tc>
                <a:tc>
                  <a:txBody>
                    <a:bodyPr/>
                    <a:lstStyle/>
                    <a:p>
                      <a:r>
                        <a:rPr lang="ru-RU" dirty="0" smtClean="0"/>
                        <a:t>отсутствует</a:t>
                      </a:r>
                      <a:endParaRPr lang="ru-RU" dirty="0"/>
                    </a:p>
                  </a:txBody>
                  <a:tcPr/>
                </a:tc>
                <a:extLst>
                  <a:ext uri="{0D108BD9-81ED-4DB2-BD59-A6C34878D82A}">
                    <a16:rowId xmlns:a16="http://schemas.microsoft.com/office/drawing/2014/main" val="10001"/>
                  </a:ext>
                </a:extLst>
              </a:tr>
              <a:tr h="705678">
                <a:tc>
                  <a:txBody>
                    <a:bodyPr/>
                    <a:lstStyle/>
                    <a:p>
                      <a:r>
                        <a:rPr lang="ru-RU" dirty="0" smtClean="0"/>
                        <a:t>Монополистическая конкуренция</a:t>
                      </a:r>
                      <a:endParaRPr lang="ru-RU" dirty="0"/>
                    </a:p>
                  </a:txBody>
                  <a:tcPr/>
                </a:tc>
                <a:tc>
                  <a:txBody>
                    <a:bodyPr/>
                    <a:lstStyle/>
                    <a:p>
                      <a:r>
                        <a:rPr lang="ru-RU" dirty="0" smtClean="0"/>
                        <a:t>Много небольших фирм</a:t>
                      </a:r>
                      <a:endParaRPr lang="ru-RU" dirty="0"/>
                    </a:p>
                  </a:txBody>
                  <a:tcPr/>
                </a:tc>
                <a:tc>
                  <a:txBody>
                    <a:bodyPr/>
                    <a:lstStyle/>
                    <a:p>
                      <a:r>
                        <a:rPr lang="ru-RU" dirty="0" smtClean="0"/>
                        <a:t>Дифференцированный</a:t>
                      </a:r>
                      <a:r>
                        <a:rPr lang="ru-RU" baseline="0" dirty="0" smtClean="0"/>
                        <a:t> продукт</a:t>
                      </a:r>
                      <a:endParaRPr lang="ru-RU" dirty="0"/>
                    </a:p>
                  </a:txBody>
                  <a:tcPr/>
                </a:tc>
                <a:tc>
                  <a:txBody>
                    <a:bodyPr/>
                    <a:lstStyle/>
                    <a:p>
                      <a:r>
                        <a:rPr lang="ru-RU" dirty="0" smtClean="0"/>
                        <a:t>Сравнительно легкие условия входа</a:t>
                      </a:r>
                      <a:endParaRPr lang="ru-RU" dirty="0"/>
                    </a:p>
                  </a:txBody>
                  <a:tcPr/>
                </a:tc>
                <a:tc>
                  <a:txBody>
                    <a:bodyPr/>
                    <a:lstStyle/>
                    <a:p>
                      <a:r>
                        <a:rPr lang="ru-RU" dirty="0" smtClean="0"/>
                        <a:t>Некоторые ограничения</a:t>
                      </a:r>
                      <a:endParaRPr lang="ru-RU" dirty="0"/>
                    </a:p>
                  </a:txBody>
                  <a:tcPr/>
                </a:tc>
                <a:tc>
                  <a:txBody>
                    <a:bodyPr/>
                    <a:lstStyle/>
                    <a:p>
                      <a:r>
                        <a:rPr lang="ru-RU" dirty="0" smtClean="0"/>
                        <a:t>Некоторый контроль, но довольно в узких пределах</a:t>
                      </a:r>
                      <a:endParaRPr lang="ru-RU" dirty="0"/>
                    </a:p>
                  </a:txBody>
                  <a:tcPr/>
                </a:tc>
                <a:extLst>
                  <a:ext uri="{0D108BD9-81ED-4DB2-BD59-A6C34878D82A}">
                    <a16:rowId xmlns:a16="http://schemas.microsoft.com/office/drawing/2014/main" val="10002"/>
                  </a:ext>
                </a:extLst>
              </a:tr>
              <a:tr h="705678">
                <a:tc>
                  <a:txBody>
                    <a:bodyPr/>
                    <a:lstStyle/>
                    <a:p>
                      <a:r>
                        <a:rPr lang="ru-RU" dirty="0" smtClean="0"/>
                        <a:t>Олигополия</a:t>
                      </a:r>
                      <a:endParaRPr lang="ru-RU" dirty="0"/>
                    </a:p>
                  </a:txBody>
                  <a:tcPr/>
                </a:tc>
                <a:tc>
                  <a:txBody>
                    <a:bodyPr/>
                    <a:lstStyle/>
                    <a:p>
                      <a:r>
                        <a:rPr lang="ru-RU" dirty="0" smtClean="0"/>
                        <a:t>Число фирм невелико, крупные фирмы</a:t>
                      </a:r>
                      <a:endParaRPr lang="ru-RU" dirty="0"/>
                    </a:p>
                  </a:txBody>
                  <a:tcPr/>
                </a:tc>
                <a:tc>
                  <a:txBody>
                    <a:bodyPr/>
                    <a:lstStyle/>
                    <a:p>
                      <a:r>
                        <a:rPr lang="ru-RU" dirty="0" smtClean="0"/>
                        <a:t>стандартизированный</a:t>
                      </a:r>
                      <a:endParaRPr lang="ru-RU" dirty="0"/>
                    </a:p>
                  </a:txBody>
                  <a:tcPr/>
                </a:tc>
                <a:tc>
                  <a:txBody>
                    <a:bodyPr/>
                    <a:lstStyle/>
                    <a:p>
                      <a:r>
                        <a:rPr lang="ru-RU" dirty="0" smtClean="0"/>
                        <a:t>Наличие существенных препятствий</a:t>
                      </a:r>
                      <a:endParaRPr lang="ru-RU" dirty="0"/>
                    </a:p>
                  </a:txBody>
                  <a:tcPr/>
                </a:tc>
                <a:tc>
                  <a:txBody>
                    <a:bodyPr/>
                    <a:lstStyle/>
                    <a:p>
                      <a:r>
                        <a:rPr lang="ru-RU" dirty="0" smtClean="0"/>
                        <a:t>Некоторые ограничения</a:t>
                      </a:r>
                      <a:endParaRPr lang="ru-RU" dirty="0"/>
                    </a:p>
                  </a:txBody>
                  <a:tcPr/>
                </a:tc>
                <a:tc>
                  <a:txBody>
                    <a:bodyPr/>
                    <a:lstStyle/>
                    <a:p>
                      <a:r>
                        <a:rPr lang="ru-RU" dirty="0" smtClean="0"/>
                        <a:t>Ограниченный взаимной зависимостью, значительный при тайном сговоре</a:t>
                      </a:r>
                      <a:endParaRPr lang="ru-RU" dirty="0"/>
                    </a:p>
                  </a:txBody>
                  <a:tcPr/>
                </a:tc>
                <a:extLst>
                  <a:ext uri="{0D108BD9-81ED-4DB2-BD59-A6C34878D82A}">
                    <a16:rowId xmlns:a16="http://schemas.microsoft.com/office/drawing/2014/main" val="10003"/>
                  </a:ext>
                </a:extLst>
              </a:tr>
              <a:tr h="705678">
                <a:tc>
                  <a:txBody>
                    <a:bodyPr/>
                    <a:lstStyle/>
                    <a:p>
                      <a:r>
                        <a:rPr lang="ru-RU" dirty="0" smtClean="0"/>
                        <a:t>монополия</a:t>
                      </a:r>
                      <a:endParaRPr lang="ru-RU" dirty="0"/>
                    </a:p>
                  </a:txBody>
                  <a:tcPr/>
                </a:tc>
                <a:tc>
                  <a:txBody>
                    <a:bodyPr/>
                    <a:lstStyle/>
                    <a:p>
                      <a:r>
                        <a:rPr lang="ru-RU" dirty="0" smtClean="0"/>
                        <a:t>Одна фирма</a:t>
                      </a:r>
                      <a:endParaRPr lang="ru-RU" dirty="0"/>
                    </a:p>
                  </a:txBody>
                  <a:tcPr/>
                </a:tc>
                <a:tc>
                  <a:txBody>
                    <a:bodyPr/>
                    <a:lstStyle/>
                    <a:p>
                      <a:r>
                        <a:rPr lang="ru-RU" dirty="0" smtClean="0"/>
                        <a:t>Нет близких заменителей</a:t>
                      </a:r>
                      <a:endParaRPr lang="ru-RU" dirty="0"/>
                    </a:p>
                  </a:txBody>
                  <a:tcPr/>
                </a:tc>
                <a:tc>
                  <a:txBody>
                    <a:bodyPr/>
                    <a:lstStyle/>
                    <a:p>
                      <a:r>
                        <a:rPr lang="ru-RU" dirty="0" smtClean="0"/>
                        <a:t>Практически непреодолимые  барьеры</a:t>
                      </a:r>
                      <a:endParaRPr lang="ru-RU" dirty="0"/>
                    </a:p>
                  </a:txBody>
                  <a:tcPr/>
                </a:tc>
                <a:tc>
                  <a:txBody>
                    <a:bodyPr/>
                    <a:lstStyle/>
                    <a:p>
                      <a:r>
                        <a:rPr lang="ru-RU" dirty="0" smtClean="0"/>
                        <a:t>Некоторые ограничения</a:t>
                      </a:r>
                      <a:endParaRPr lang="ru-RU" dirty="0"/>
                    </a:p>
                  </a:txBody>
                  <a:tcPr/>
                </a:tc>
                <a:tc>
                  <a:txBody>
                    <a:bodyPr/>
                    <a:lstStyle/>
                    <a:p>
                      <a:r>
                        <a:rPr lang="ru-RU" smtClean="0"/>
                        <a:t>значительный</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07921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Американская модель</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ru-RU" dirty="0"/>
              <a:t>Американская или либеральная модель рыночной экономики в своем классическом виде существовала с начала XX века вплоть до конца 1920-х годов. Характерными чертами либеральной модели рынка можно назвать следующие</a:t>
            </a:r>
            <a:r>
              <a:rPr lang="ru-RU" dirty="0" smtClean="0"/>
              <a:t>:</a:t>
            </a:r>
          </a:p>
          <a:p>
            <a:r>
              <a:rPr lang="ru-RU" dirty="0" smtClean="0"/>
              <a:t>  </a:t>
            </a:r>
            <a:r>
              <a:rPr lang="ru-RU" dirty="0"/>
              <a:t>упор на свободу предпринимательства и силы конкуренции</a:t>
            </a:r>
            <a:r>
              <a:rPr lang="ru-RU" dirty="0" smtClean="0"/>
              <a:t>;</a:t>
            </a:r>
          </a:p>
          <a:p>
            <a:r>
              <a:rPr lang="ru-RU" dirty="0" smtClean="0"/>
              <a:t>  </a:t>
            </a:r>
            <a:r>
              <a:rPr lang="ru-RU" dirty="0"/>
              <a:t>государством регулируются те аспекты производства, которые не поддаются эффективному регулированию на основе свободной конкуренции</a:t>
            </a:r>
            <a:r>
              <a:rPr lang="ru-RU" dirty="0" smtClean="0"/>
              <a:t>;</a:t>
            </a:r>
          </a:p>
          <a:p>
            <a:r>
              <a:rPr lang="ru-RU" dirty="0" smtClean="0"/>
              <a:t>  </a:t>
            </a:r>
            <a:r>
              <a:rPr lang="ru-RU" dirty="0"/>
              <a:t>более высокий уровень частных капиталовложений по отношению к государственным.</a:t>
            </a:r>
          </a:p>
        </p:txBody>
      </p:sp>
    </p:spTree>
    <p:extLst>
      <p:ext uri="{BB962C8B-B14F-4D97-AF65-F5344CB8AC3E}">
        <p14:creationId xmlns:p14="http://schemas.microsoft.com/office/powerpoint/2010/main" val="31475556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Модель </a:t>
            </a:r>
            <a:r>
              <a:rPr lang="ru-RU" dirty="0"/>
              <a:t>социально ориентированной рыночной экономики.</a:t>
            </a:r>
          </a:p>
        </p:txBody>
      </p:sp>
      <p:sp>
        <p:nvSpPr>
          <p:cNvPr id="3" name="Объект 2"/>
          <p:cNvSpPr>
            <a:spLocks noGrp="1"/>
          </p:cNvSpPr>
          <p:nvPr>
            <p:ph idx="1"/>
          </p:nvPr>
        </p:nvSpPr>
        <p:spPr/>
        <p:txBody>
          <a:bodyPr>
            <a:normAutofit fontScale="85000" lnSpcReduction="10000"/>
          </a:bodyPr>
          <a:lstStyle/>
          <a:p>
            <a:pPr marL="0" indent="0">
              <a:buNone/>
            </a:pPr>
            <a:r>
              <a:rPr lang="ru-RU" dirty="0" smtClean="0"/>
              <a:t>Она </a:t>
            </a:r>
            <a:r>
              <a:rPr lang="ru-RU" dirty="0"/>
              <a:t>имеет следующие черты: </a:t>
            </a:r>
            <a:endParaRPr lang="ru-RU" dirty="0" smtClean="0"/>
          </a:p>
          <a:p>
            <a:pPr marL="0" indent="0" algn="just">
              <a:buNone/>
            </a:pPr>
            <a:r>
              <a:rPr lang="ru-RU" dirty="0" smtClean="0"/>
              <a:t>• </a:t>
            </a:r>
            <a:r>
              <a:rPr lang="ru-RU" dirty="0"/>
              <a:t>присутствие «смешанной экономики» в которой большая доля государственной собственности</a:t>
            </a:r>
            <a:r>
              <a:rPr lang="ru-RU" dirty="0" smtClean="0"/>
              <a:t>;</a:t>
            </a:r>
          </a:p>
          <a:p>
            <a:pPr marL="0" indent="0" algn="just">
              <a:buNone/>
            </a:pPr>
            <a:r>
              <a:rPr lang="ru-RU" dirty="0" smtClean="0"/>
              <a:t> </a:t>
            </a:r>
            <a:r>
              <a:rPr lang="ru-RU" dirty="0"/>
              <a:t>• макроэкономическое регулирование осуществляется при помощи таких рычагов как денежно-кредитная, налогово-бюджетная, структурная политика</a:t>
            </a:r>
            <a:r>
              <a:rPr lang="ru-RU" dirty="0" smtClean="0"/>
              <a:t>;</a:t>
            </a:r>
          </a:p>
          <a:p>
            <a:pPr marL="0" indent="0" algn="just">
              <a:buNone/>
            </a:pPr>
            <a:r>
              <a:rPr lang="ru-RU" dirty="0" smtClean="0"/>
              <a:t> </a:t>
            </a:r>
            <a:r>
              <a:rPr lang="ru-RU" dirty="0"/>
              <a:t>• развитие системы социальной поддержки населения. Расходы берет на себя государство. Они составляют значительную часть государственного бюджета. </a:t>
            </a:r>
          </a:p>
        </p:txBody>
      </p:sp>
    </p:spTree>
    <p:extLst>
      <p:ext uri="{BB962C8B-B14F-4D97-AF65-F5344CB8AC3E}">
        <p14:creationId xmlns:p14="http://schemas.microsoft.com/office/powerpoint/2010/main" val="4150115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Германия</a:t>
            </a:r>
            <a:endParaRPr lang="ru-RU" dirty="0"/>
          </a:p>
        </p:txBody>
      </p:sp>
      <p:sp>
        <p:nvSpPr>
          <p:cNvPr id="3" name="Объект 2"/>
          <p:cNvSpPr>
            <a:spLocks noGrp="1"/>
          </p:cNvSpPr>
          <p:nvPr>
            <p:ph idx="1"/>
          </p:nvPr>
        </p:nvSpPr>
        <p:spPr/>
        <p:txBody>
          <a:bodyPr/>
          <a:lstStyle/>
          <a:p>
            <a:pPr algn="just"/>
            <a:r>
              <a:rPr lang="ru-RU" dirty="0"/>
              <a:t>Германская модель социального рыночного хозяйства делает упор на увязку сил конкуренции с созданием социальной инфраструктуры. В этой экономической модели государство не устанавливает экономические цели (это решает рыночная конкуренция), но оно создает надежные правовые и социальные условия для реализации экономической инициативы.</a:t>
            </a:r>
          </a:p>
        </p:txBody>
      </p:sp>
    </p:spTree>
    <p:extLst>
      <p:ext uri="{BB962C8B-B14F-4D97-AF65-F5344CB8AC3E}">
        <p14:creationId xmlns:p14="http://schemas.microsoft.com/office/powerpoint/2010/main" val="29972336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Швеция</a:t>
            </a:r>
            <a:endParaRPr lang="ru-RU" dirty="0"/>
          </a:p>
        </p:txBody>
      </p:sp>
      <p:sp>
        <p:nvSpPr>
          <p:cNvPr id="3" name="Объект 2"/>
          <p:cNvSpPr>
            <a:spLocks noGrp="1"/>
          </p:cNvSpPr>
          <p:nvPr>
            <p:ph idx="1"/>
          </p:nvPr>
        </p:nvSpPr>
        <p:spPr/>
        <p:txBody>
          <a:bodyPr>
            <a:normAutofit fontScale="92500" lnSpcReduction="20000"/>
          </a:bodyPr>
          <a:lstStyle/>
          <a:p>
            <a:pPr algn="just"/>
            <a:r>
              <a:rPr lang="ru-RU" dirty="0"/>
              <a:t>Шведская модель отличается сильной социальной политикой, направленной на сокращение имущественного неравенства за счет перераспределения национального дохода в пользу наименее обеспеченных слоев населения. В этой модели задача производства ложится на частные предприятия, действующие на конкурентной основе, а функция обеспечения высокого уровня жизни (занятость, образование, социальное страхование и др.) на меры государственной социальной политики.</a:t>
            </a:r>
          </a:p>
        </p:txBody>
      </p:sp>
    </p:spTree>
    <p:extLst>
      <p:ext uri="{BB962C8B-B14F-4D97-AF65-F5344CB8AC3E}">
        <p14:creationId xmlns:p14="http://schemas.microsoft.com/office/powerpoint/2010/main" val="20186911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НИС</a:t>
            </a:r>
            <a:endParaRPr lang="ru-RU" dirty="0"/>
          </a:p>
        </p:txBody>
      </p:sp>
      <p:sp>
        <p:nvSpPr>
          <p:cNvPr id="3" name="Объект 2"/>
          <p:cNvSpPr>
            <a:spLocks noGrp="1"/>
          </p:cNvSpPr>
          <p:nvPr>
            <p:ph idx="1"/>
          </p:nvPr>
        </p:nvSpPr>
        <p:spPr/>
        <p:txBody>
          <a:bodyPr>
            <a:normAutofit fontScale="62500" lnSpcReduction="20000"/>
          </a:bodyPr>
          <a:lstStyle/>
          <a:p>
            <a:pPr algn="just"/>
            <a:r>
              <a:rPr lang="ru-RU" dirty="0"/>
              <a:t>Модели рынка новых индустриальных стран характерны для развития во второй пол.20-го века таких развивающихся стран, как Южная Корея, Гонконг, Сингапур, Объединенные Арабские Эмираты. </a:t>
            </a:r>
            <a:r>
              <a:rPr lang="ru-RU" b="1" dirty="0">
                <a:solidFill>
                  <a:srgbClr val="FF0000"/>
                </a:solidFill>
              </a:rPr>
              <a:t>Характерная черта этой модели заключается в быстрой ломке патриархальных, феодальных структур и формировании капиталистических отношений на основе создания предприятий новейшей технологии, включения в международное разделение труда. </a:t>
            </a:r>
            <a:r>
              <a:rPr lang="ru-RU" dirty="0"/>
              <a:t>Эти процессы осуществляются за счет государственных средств, которые вкладываются непосредственно государством или передаются в той или иной форме национальным предпринимателям, а также за счет привлечения иностранного капитала. Эти страны показывают пример рынка, который создается усилиями государственной власти. Государство создает комбинацию предприятий, способных самостоятельно хозяйствовать, быть источником валютных доходов и рынком сбыта для других предприятий.</a:t>
            </a:r>
          </a:p>
        </p:txBody>
      </p:sp>
    </p:spTree>
    <p:extLst>
      <p:ext uri="{BB962C8B-B14F-4D97-AF65-F5344CB8AC3E}">
        <p14:creationId xmlns:p14="http://schemas.microsoft.com/office/powerpoint/2010/main" val="36280880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Белорусская модель</a:t>
            </a:r>
            <a:endParaRPr lang="ru-RU" dirty="0"/>
          </a:p>
        </p:txBody>
      </p:sp>
      <p:sp>
        <p:nvSpPr>
          <p:cNvPr id="6" name="Объект 5"/>
          <p:cNvSpPr>
            <a:spLocks noGrp="1"/>
          </p:cNvSpPr>
          <p:nvPr>
            <p:ph idx="1"/>
          </p:nvPr>
        </p:nvSpPr>
        <p:spPr/>
        <p:txBody>
          <a:bodyPr>
            <a:normAutofit/>
          </a:bodyPr>
          <a:lstStyle/>
          <a:p>
            <a:pPr marL="457200" indent="-457200" algn="just">
              <a:buFont typeface="+mj-lt"/>
              <a:buAutoNum type="arabicPeriod"/>
            </a:pPr>
            <a:r>
              <a:rPr lang="ru-RU" sz="2000" dirty="0"/>
              <a:t>экономическая модель преду­сматривает </a:t>
            </a:r>
            <a:r>
              <a:rPr lang="ru-RU" sz="2000" b="1" dirty="0"/>
              <a:t>сочетание преимуществ современного рыночного хозяйства с обеспечением эффективной социальной защиты граждан</a:t>
            </a:r>
            <a:r>
              <a:rPr lang="ru-RU" sz="2000" b="1" dirty="0" smtClean="0"/>
              <a:t>.</a:t>
            </a:r>
          </a:p>
          <a:p>
            <a:pPr marL="457200" indent="-457200" algn="just">
              <a:buFont typeface="+mj-lt"/>
              <a:buAutoNum type="arabicPeriod"/>
            </a:pPr>
            <a:r>
              <a:rPr lang="ru-RU" sz="2000" b="1" dirty="0"/>
              <a:t>по отно­шению к тем сферам экономики, где решаются крупномасштабные стратегические задачи, позиция государства остается однозначной: </a:t>
            </a:r>
            <a:r>
              <a:rPr lang="ru-RU" sz="2000" dirty="0"/>
              <a:t>здесь регулиро­вание обязательно. </a:t>
            </a:r>
          </a:p>
          <a:p>
            <a:pPr marL="457200" indent="-457200" algn="just">
              <a:buFont typeface="+mj-lt"/>
              <a:buAutoNum type="arabicPeriod"/>
            </a:pPr>
            <a:r>
              <a:rPr lang="ru-RU" sz="2000" b="1" dirty="0"/>
              <a:t>базируется не на массовой, а на индивидуальной приватизации, </a:t>
            </a:r>
            <a:r>
              <a:rPr lang="ru-RU" sz="2000" dirty="0"/>
              <a:t>нацеленной на повышение эффективности производ­ства</a:t>
            </a:r>
            <a:r>
              <a:rPr lang="ru-RU" sz="2000" b="1" dirty="0" smtClean="0"/>
              <a:t> </a:t>
            </a:r>
            <a:endParaRPr lang="ru-RU" sz="2000" dirty="0"/>
          </a:p>
        </p:txBody>
      </p:sp>
    </p:spTree>
    <p:extLst>
      <p:ext uri="{BB962C8B-B14F-4D97-AF65-F5344CB8AC3E}">
        <p14:creationId xmlns:p14="http://schemas.microsoft.com/office/powerpoint/2010/main" val="18835495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Спрос, предложение и рыночное равновесие</a:t>
            </a:r>
            <a:endParaRPr lang="ru-RU" dirty="0"/>
          </a:p>
        </p:txBody>
      </p:sp>
      <p:sp>
        <p:nvSpPr>
          <p:cNvPr id="3" name="Подзаголовок 2"/>
          <p:cNvSpPr>
            <a:spLocks noGrp="1"/>
          </p:cNvSpPr>
          <p:nvPr>
            <p:ph type="subTitle" idx="1"/>
          </p:nvPr>
        </p:nvSpPr>
        <p:spPr/>
        <p:txBody>
          <a:bodyPr/>
          <a:lstStyle/>
          <a:p>
            <a:r>
              <a:rPr lang="ru-RU" dirty="0" smtClean="0"/>
              <a:t>Тема 5</a:t>
            </a:r>
            <a:endParaRPr lang="ru-RU" dirty="0"/>
          </a:p>
        </p:txBody>
      </p:sp>
    </p:spTree>
    <p:extLst>
      <p:ext uri="{BB962C8B-B14F-4D97-AF65-F5344CB8AC3E}">
        <p14:creationId xmlns:p14="http://schemas.microsoft.com/office/powerpoint/2010/main" val="186550173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17611</Words>
  <Application>Microsoft Office PowerPoint</Application>
  <PresentationFormat>Экран (4:3)</PresentationFormat>
  <Paragraphs>2342</Paragraphs>
  <Slides>468</Slides>
  <Notes>5</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3</vt:i4>
      </vt:variant>
      <vt:variant>
        <vt:lpstr>Заголовки слайдов</vt:lpstr>
      </vt:variant>
      <vt:variant>
        <vt:i4>468</vt:i4>
      </vt:variant>
    </vt:vector>
  </HeadingPairs>
  <TitlesOfParts>
    <vt:vector size="480" baseType="lpstr">
      <vt:lpstr>Arial</vt:lpstr>
      <vt:lpstr>Calibri</vt:lpstr>
      <vt:lpstr>Cambria Math</vt:lpstr>
      <vt:lpstr>Lato</vt:lpstr>
      <vt:lpstr>Symbol</vt:lpstr>
      <vt:lpstr>Times New Roman</vt:lpstr>
      <vt:lpstr>Verdana</vt:lpstr>
      <vt:lpstr>Wingdings</vt:lpstr>
      <vt:lpstr>Тема Office</vt:lpstr>
      <vt:lpstr>Visio</vt:lpstr>
      <vt:lpstr>Формула</vt:lpstr>
      <vt:lpstr>Visio.Drawing.11</vt:lpstr>
      <vt:lpstr>Тема 1.Экономическая теория: предмет и метод</vt:lpstr>
      <vt:lpstr>Литература</vt:lpstr>
      <vt:lpstr>Вопросы</vt:lpstr>
      <vt:lpstr>Презентация PowerPoint</vt:lpstr>
      <vt:lpstr>Функции экономики</vt:lpstr>
      <vt:lpstr>Производственная</vt:lpstr>
      <vt:lpstr>Трансакционная</vt:lpstr>
      <vt:lpstr>Перераспределительная</vt:lpstr>
      <vt:lpstr>Три основания ЭТ</vt:lpstr>
      <vt:lpstr>Структура экономической теории(экономики)</vt:lpstr>
      <vt:lpstr>Микроэкономика</vt:lpstr>
      <vt:lpstr>Малые хозяйственные единицы</vt:lpstr>
      <vt:lpstr>Макроэкономика</vt:lpstr>
      <vt:lpstr>Мировая экономика</vt:lpstr>
      <vt:lpstr>Наноэкономика</vt:lpstr>
      <vt:lpstr>Экономика развития</vt:lpstr>
      <vt:lpstr>Экономика развития</vt:lpstr>
      <vt:lpstr>Экономика развития по Й.Шумпетеру (1883-1950)</vt:lpstr>
      <vt:lpstr>Экономика развития</vt:lpstr>
      <vt:lpstr>Презентация PowerPoint</vt:lpstr>
      <vt:lpstr>Презентация PowerPoint</vt:lpstr>
      <vt:lpstr>Новые комбинации факторов производства получили названия "нововведения" (инновации).</vt:lpstr>
      <vt:lpstr>Функции экономической теории</vt:lpstr>
      <vt:lpstr>Познавательная функция</vt:lpstr>
      <vt:lpstr>Практическая функция</vt:lpstr>
      <vt:lpstr>Методологическая функция</vt:lpstr>
      <vt:lpstr>Цели общества</vt:lpstr>
      <vt:lpstr>Презентация PowerPoint</vt:lpstr>
      <vt:lpstr>Что является результатом экономического анализа?</vt:lpstr>
      <vt:lpstr>Методы исследовния</vt:lpstr>
      <vt:lpstr>Абстракции</vt:lpstr>
      <vt:lpstr>Эконометрика</vt:lpstr>
      <vt:lpstr>Моделирование</vt:lpstr>
      <vt:lpstr>Экономико-статистический</vt:lpstr>
      <vt:lpstr>Потребности и ресурсы</vt:lpstr>
      <vt:lpstr>Вопросы</vt:lpstr>
      <vt:lpstr>Ограниченность производственных ресурсов</vt:lpstr>
      <vt:lpstr>Экономические потребности</vt:lpstr>
      <vt:lpstr>Пирамида Маслоу</vt:lpstr>
      <vt:lpstr>Законы Госсена</vt:lpstr>
      <vt:lpstr>Презентация PowerPoint</vt:lpstr>
      <vt:lpstr>Ресурсы и факторы</vt:lpstr>
      <vt:lpstr>Четыре основные группы ресурсов</vt:lpstr>
      <vt:lpstr>Презентация PowerPoint</vt:lpstr>
      <vt:lpstr>Факторы и ресурсы</vt:lpstr>
      <vt:lpstr>Презентация PowerPoint</vt:lpstr>
      <vt:lpstr>Презентация PowerPoint</vt:lpstr>
      <vt:lpstr>Основной и оборотный капитал</vt:lpstr>
      <vt:lpstr>Износ капитала</vt:lpstr>
      <vt:lpstr>Амортизация</vt:lpstr>
      <vt:lpstr>Презентация PowerPoint</vt:lpstr>
      <vt:lpstr>Потребление -</vt:lpstr>
      <vt:lpstr>Бла́го </vt:lpstr>
      <vt:lpstr>Потребление и блага</vt:lpstr>
      <vt:lpstr>Фундаментальные вопросы, которое решает общество</vt:lpstr>
      <vt:lpstr>Презентация PowerPoint</vt:lpstr>
      <vt:lpstr>Альтернативные издержки</vt:lpstr>
      <vt:lpstr>Экономический рост</vt:lpstr>
      <vt:lpstr>Презентация PowerPoint</vt:lpstr>
      <vt:lpstr>Презентация PowerPoint</vt:lpstr>
      <vt:lpstr>Презентация PowerPoint</vt:lpstr>
      <vt:lpstr>Производство</vt:lpstr>
      <vt:lpstr>Экономическая эффективность</vt:lpstr>
      <vt:lpstr>Эффективность использования ресурсов на микроуровне, или производственно-экономическая эффективность фирмы,</vt:lpstr>
      <vt:lpstr>Показатели эффективности на микроуровне</vt:lpstr>
      <vt:lpstr>Рыночная экономика и ее модели</vt:lpstr>
      <vt:lpstr>Вопросы</vt:lpstr>
      <vt:lpstr>Презентация PowerPoint</vt:lpstr>
      <vt:lpstr>Натуральное хозяйство</vt:lpstr>
      <vt:lpstr>. Натуральное хозяйство</vt:lpstr>
      <vt:lpstr>Презентация PowerPoint</vt:lpstr>
      <vt:lpstr>Субъекты рынка (рыночные агенты)</vt:lpstr>
      <vt:lpstr>Рыночная система</vt:lpstr>
      <vt:lpstr>Субъекты рынка (рыночные агенты)</vt:lpstr>
      <vt:lpstr>Рыночная система</vt:lpstr>
      <vt:lpstr>Основы функционирования рыночной системы</vt:lpstr>
      <vt:lpstr>Презентация PowerPoint</vt:lpstr>
      <vt:lpstr>Фиаско рынка</vt:lpstr>
      <vt:lpstr>Фиаско рынка</vt:lpstr>
      <vt:lpstr>Государственное регулирование экономики</vt:lpstr>
      <vt:lpstr>Экономические функции государства в рыночной системе</vt:lpstr>
      <vt:lpstr>Блоки настройки рыночной системы</vt:lpstr>
      <vt:lpstr>Презентация PowerPoint</vt:lpstr>
      <vt:lpstr>Презентация PowerPoint</vt:lpstr>
      <vt:lpstr>Презентация PowerPoint</vt:lpstr>
      <vt:lpstr>Конкуренция</vt:lpstr>
      <vt:lpstr>Рыночная структура</vt:lpstr>
      <vt:lpstr>совершенная конкуренция</vt:lpstr>
      <vt:lpstr>Монополия</vt:lpstr>
      <vt:lpstr>Монополистическая конкуренция</vt:lpstr>
      <vt:lpstr>Олигополия</vt:lpstr>
      <vt:lpstr>Несовершенная конкуренция </vt:lpstr>
      <vt:lpstr>Американская модель</vt:lpstr>
      <vt:lpstr>Модель социально ориентированной рыночной экономики.</vt:lpstr>
      <vt:lpstr>Германия</vt:lpstr>
      <vt:lpstr>Швеция</vt:lpstr>
      <vt:lpstr>НИС</vt:lpstr>
      <vt:lpstr>Белорусская модель</vt:lpstr>
      <vt:lpstr>Спрос, предложение и рыночное равновесие</vt:lpstr>
      <vt:lpstr>ВОПРОСЫ</vt:lpstr>
      <vt:lpstr>График спроса</vt:lpstr>
      <vt:lpstr>Линия спроса</vt:lpstr>
      <vt:lpstr>Презентация PowerPoint</vt:lpstr>
      <vt:lpstr>Закон спроса</vt:lpstr>
      <vt:lpstr>Изменения в спросе</vt:lpstr>
      <vt:lpstr>Действие неценовых факторов спроса</vt:lpstr>
      <vt:lpstr>Неценовые факторы</vt:lpstr>
      <vt:lpstr>2.</vt:lpstr>
      <vt:lpstr>3.</vt:lpstr>
      <vt:lpstr>4.</vt:lpstr>
      <vt:lpstr>Предложение</vt:lpstr>
      <vt:lpstr>График предложения</vt:lpstr>
      <vt:lpstr>Сдвиги кривой предложения</vt:lpstr>
      <vt:lpstr>Неценовые факторы предложения: </vt:lpstr>
      <vt:lpstr>Цены альтернативных товаров, которые могут быть произведены с помощью данных ресурсов</vt:lpstr>
      <vt:lpstr>Возможности альтернативного использования ресурсов </vt:lpstr>
      <vt:lpstr>Цены на ресурсы</vt:lpstr>
      <vt:lpstr>Технология</vt:lpstr>
      <vt:lpstr>Налоги.</vt:lpstr>
      <vt:lpstr>Трансферты</vt:lpstr>
      <vt:lpstr>Количество производителей </vt:lpstr>
      <vt:lpstr>Ожидания производителей </vt:lpstr>
      <vt:lpstr>Презентация PowerPoint</vt:lpstr>
      <vt:lpstr>Рыночное равновесие </vt:lpstr>
      <vt:lpstr>Рыночное равновесие</vt:lpstr>
      <vt:lpstr>Механизм установления равновесия</vt:lpstr>
      <vt:lpstr>Механизм установления равновесия</vt:lpstr>
      <vt:lpstr>Рынок</vt:lpstr>
      <vt:lpstr>Рыночная система</vt:lpstr>
      <vt:lpstr>Субъекты рыночной экономики</vt:lpstr>
      <vt:lpstr>Эластичность спроса и предложения</vt:lpstr>
      <vt:lpstr>Вопросы</vt:lpstr>
      <vt:lpstr>Эластичность спроса</vt:lpstr>
      <vt:lpstr>Презентация PowerPoint</vt:lpstr>
      <vt:lpstr>Презентация PowerPoint</vt:lpstr>
      <vt:lpstr>Эластичность спроса по цене</vt:lpstr>
      <vt:lpstr>Эластичность спроса</vt:lpstr>
      <vt:lpstr>Презентация PowerPoint</vt:lpstr>
      <vt:lpstr>Эластичность спроса</vt:lpstr>
      <vt:lpstr>Презентация PowerPoint</vt:lpstr>
      <vt:lpstr>Презентация PowerPoint</vt:lpstr>
      <vt:lpstr>Презентация PowerPoint</vt:lpstr>
      <vt:lpstr>Формула средней точки эластичности или дуговая эластичность</vt:lpstr>
      <vt:lpstr>Основы поведения субъектов рыночной экономки</vt:lpstr>
      <vt:lpstr>Вопросы</vt:lpstr>
      <vt:lpstr>Предпосылки поведения потребителя</vt:lpstr>
      <vt:lpstr>Понятия теории потребления</vt:lpstr>
      <vt:lpstr>Современная экономическая теория не приемлет прямое измерение полезности по двум причинам </vt:lpstr>
      <vt:lpstr>Полезность 1 стакана воды</vt:lpstr>
      <vt:lpstr>Полезность 2 стаканов воды</vt:lpstr>
      <vt:lpstr>Полезность 3 стаканов воды</vt:lpstr>
      <vt:lpstr>Полезность 4 стаканов воды</vt:lpstr>
      <vt:lpstr>Общая полезность от лимонада в руб.</vt:lpstr>
      <vt:lpstr>Презентация PowerPoint</vt:lpstr>
      <vt:lpstr>Закон убывающей предельной полезности (первый закон Госсена)</vt:lpstr>
      <vt:lpstr>Презентация PowerPoint</vt:lpstr>
      <vt:lpstr>Правило максимизации полезности</vt:lpstr>
      <vt:lpstr>Цена (шоколада)= Цене(конфеты)= 1руб.(долл., Евро) Доход в неделю 7 руб.(долл.,Евро) </vt:lpstr>
      <vt:lpstr>Цена (шоколада=2)≠ Цене(конфеты =1)</vt:lpstr>
      <vt:lpstr>Субъекты рыночной экономики</vt:lpstr>
      <vt:lpstr>Бюджетная линия</vt:lpstr>
      <vt:lpstr>Правило бюджетной линии</vt:lpstr>
      <vt:lpstr>Сдвиги бюджетной линии в зависимости от изменения цен</vt:lpstr>
      <vt:lpstr>Кривые безразличия</vt:lpstr>
      <vt:lpstr>Кривые безразличия</vt:lpstr>
      <vt:lpstr>Равновесие потребителя</vt:lpstr>
      <vt:lpstr>Презентация PowerPoint</vt:lpstr>
      <vt:lpstr>Хозяйствующий субъект</vt:lpstr>
      <vt:lpstr>ПРОИЗВОДСТВО</vt:lpstr>
      <vt:lpstr>Технологическая эффективность</vt:lpstr>
      <vt:lpstr>Экономическая эффективность</vt:lpstr>
      <vt:lpstr>Изокванта </vt:lpstr>
      <vt:lpstr>Карта изоквант</vt:lpstr>
      <vt:lpstr>Предельная норма технологического замещения трудом капитала (MRTSLK)</vt:lpstr>
      <vt:lpstr>Изокосты</vt:lpstr>
      <vt:lpstr>Изокоста</vt:lpstr>
      <vt:lpstr>Уравнение изокосты</vt:lpstr>
      <vt:lpstr>Правило бюджетного сдерживания предпринимателя</vt:lpstr>
      <vt:lpstr>?</vt:lpstr>
      <vt:lpstr> Оптимальное сочетание используемых факторов производства</vt:lpstr>
      <vt:lpstr>Равновесие производителя</vt:lpstr>
      <vt:lpstr>Точка Е – точка равновесия</vt:lpstr>
      <vt:lpstr>Правило минимизации затрат</vt:lpstr>
      <vt:lpstr>Презентация PowerPoint</vt:lpstr>
      <vt:lpstr>Презентация PowerPoint</vt:lpstr>
      <vt:lpstr>Горизонты времени</vt:lpstr>
      <vt:lpstr>Производственный выбор</vt:lpstr>
      <vt:lpstr>Продукт</vt:lpstr>
      <vt:lpstr>Предельный продукт(MPx)</vt:lpstr>
      <vt:lpstr>  </vt:lpstr>
      <vt:lpstr>Закон убывающей предельной производительности</vt:lpstr>
      <vt:lpstr>Презентация PowerPoint</vt:lpstr>
      <vt:lpstr>Презентация PowerPoint</vt:lpstr>
      <vt:lpstr>Издержки производства –</vt:lpstr>
      <vt:lpstr>Структура издержек </vt:lpstr>
      <vt:lpstr>Явные(бухгалтерские)</vt:lpstr>
      <vt:lpstr>неявные</vt:lpstr>
      <vt:lpstr>Нормальная прибыль</vt:lpstr>
      <vt:lpstr>Постоянные издержки (FC)</vt:lpstr>
      <vt:lpstr>Переменные издержки (VC)</vt:lpstr>
      <vt:lpstr>Общие (валовые, совокупные) издержки (TC)</vt:lpstr>
      <vt:lpstr>Средние постоянные издержки (AFC)</vt:lpstr>
      <vt:lpstr>Средние переменные издержки (AVC)</vt:lpstr>
      <vt:lpstr>Средние общие издержки (ATC)</vt:lpstr>
      <vt:lpstr>или</vt:lpstr>
      <vt:lpstr>Предельные издержки (MC)</vt:lpstr>
      <vt:lpstr>Презентация PowerPoint</vt:lpstr>
      <vt:lpstr>Общий (совокупный) доход (TR),</vt:lpstr>
      <vt:lpstr>Прибыль фирмы</vt:lpstr>
      <vt:lpstr>Бухгалтерская прибыль</vt:lpstr>
      <vt:lpstr>Экономическая прибыль</vt:lpstr>
      <vt:lpstr>Фирма максимизирует прибыль при таком объеме выпуска, для которого предельная выручка равна предельным издержкам производства.</vt:lpstr>
      <vt:lpstr>Правила максимизации прибыли</vt:lpstr>
      <vt:lpstr>Презентация PowerPoint</vt:lpstr>
      <vt:lpstr>Ценообразование на рынке факторов производства</vt:lpstr>
      <vt:lpstr>Вопросы</vt:lpstr>
      <vt:lpstr>Условия построения кривой спроса на ресурсы</vt:lpstr>
      <vt:lpstr>Совершенно конкурентный рынок ресурсов</vt:lpstr>
      <vt:lpstr>продолжение</vt:lpstr>
      <vt:lpstr>Ограничения, стоящие перед фирмами при потреблении ресурсов</vt:lpstr>
      <vt:lpstr>Спрос на ресурсы есть производный спрос, и соответственно фирма должна:</vt:lpstr>
      <vt:lpstr>Стоимость предельного продукта ресурса(VMPL)</vt:lpstr>
      <vt:lpstr>Как максимизировать прибыль фирме?</vt:lpstr>
      <vt:lpstr>Кривая спроса на ресурс</vt:lpstr>
      <vt:lpstr>Неценовые факторы спроса на ресурсы</vt:lpstr>
      <vt:lpstr>Сдвиг кривой спроса на ресурсы</vt:lpstr>
      <vt:lpstr>2.</vt:lpstr>
      <vt:lpstr>Трудовые услуги</vt:lpstr>
      <vt:lpstr>Компромисс между двумя факторами при предложении труда</vt:lpstr>
      <vt:lpstr>Два ограничения при вышеуказанном компромиссе</vt:lpstr>
      <vt:lpstr>Повышение ставки зарплаты влияет на выбор между трудом и капиталом двояким образом</vt:lpstr>
      <vt:lpstr>Презентация PowerPoint</vt:lpstr>
      <vt:lpstr>Презентация PowerPoint</vt:lpstr>
      <vt:lpstr>Капитал</vt:lpstr>
      <vt:lpstr>Основная черта всех форм капитала</vt:lpstr>
      <vt:lpstr>Суть инвестирования (суть создать новый капитал)</vt:lpstr>
      <vt:lpstr>Где взять финансовые средства для инвестирования?</vt:lpstr>
      <vt:lpstr>Инвестиции</vt:lpstr>
      <vt:lpstr>продолжение</vt:lpstr>
      <vt:lpstr>Как?</vt:lpstr>
      <vt:lpstr>Данная ситуация может быть обобщена на любой произвольный срок и любую заданную норму %</vt:lpstr>
      <vt:lpstr>Формула дисконтирования</vt:lpstr>
      <vt:lpstr>Фирма покупает автомобиль за 10 000 руб, который приносит доход 2000 руб. в год, а через 5 лет будет продан за 5000 руб.(ставка 10%)</vt:lpstr>
      <vt:lpstr>Вариант  10% годовых</vt:lpstr>
      <vt:lpstr>Фирма покупает автомобиль за 10 000 руб, который приносит доход 2000 руб. в год, а через 5 лет будет продан за 5000 руб.(ставка 15%) (фактор дисконтирования  1/(1+r))</vt:lpstr>
      <vt:lpstr>Выгода?</vt:lpstr>
      <vt:lpstr>Презентация PowerPoint</vt:lpstr>
      <vt:lpstr>Ценные бумаги</vt:lpstr>
      <vt:lpstr>ВИДЫ ЦЕННЫХ БУМАГ</vt:lpstr>
      <vt:lpstr>Ценные бумаги правительства</vt:lpstr>
      <vt:lpstr>В  РБ</vt:lpstr>
      <vt:lpstr>Ценные бумаги в РБ на 20.03.2017</vt:lpstr>
      <vt:lpstr>Корпоративные ценные бумаги</vt:lpstr>
      <vt:lpstr>Ценные бумаги</vt:lpstr>
      <vt:lpstr>КУРС АКЦИЙ</vt:lpstr>
      <vt:lpstr>Цена акции(курс акции)</vt:lpstr>
      <vt:lpstr>Презентация PowerPoint</vt:lpstr>
      <vt:lpstr>Земля</vt:lpstr>
      <vt:lpstr>Презентация PowerPoint</vt:lpstr>
      <vt:lpstr>Спрос на землю</vt:lpstr>
      <vt:lpstr>Естественное плодородие  почвы базируется на использовании полезных свойств верхнего слоя земли – почвы.</vt:lpstr>
      <vt:lpstr>Презентация PowerPoint</vt:lpstr>
      <vt:lpstr>Экономическое плодородие</vt:lpstr>
      <vt:lpstr>Условия  возникновения ренты</vt:lpstr>
      <vt:lpstr>Виды ренты</vt:lpstr>
      <vt:lpstr>Презентация PowerPoint</vt:lpstr>
      <vt:lpstr>Презентация PowerPoint</vt:lpstr>
      <vt:lpstr>Структура цены в сельском хозяйстве</vt:lpstr>
      <vt:lpstr>Рента</vt:lpstr>
      <vt:lpstr>Земельная рента и цена земли</vt:lpstr>
      <vt:lpstr>Цена на землю представляет дисконтированную стоимость будущей земельной ренты R</vt:lpstr>
      <vt:lpstr>Цена земли</vt:lpstr>
      <vt:lpstr>Расчет цены земли (условный пример)</vt:lpstr>
      <vt:lpstr>Арендная плата</vt:lpstr>
      <vt:lpstr>Контракт по аренде</vt:lpstr>
      <vt:lpstr>Презентация PowerPoint</vt:lpstr>
      <vt:lpstr>Предпринимательская способность</vt:lpstr>
      <vt:lpstr>Экономика развития по Й.Шумпетеру (1883-1950)</vt:lpstr>
      <vt:lpstr>Экономика развития</vt:lpstr>
      <vt:lpstr>Презентация PowerPoint</vt:lpstr>
      <vt:lpstr>Презентация PowerPoint</vt:lpstr>
      <vt:lpstr>Предпринимательский доход</vt:lpstr>
      <vt:lpstr>Риск</vt:lpstr>
      <vt:lpstr>Презентация PowerPoint</vt:lpstr>
      <vt:lpstr>Функции предпринимателя</vt:lpstr>
      <vt:lpstr>Черты предпринимателя</vt:lpstr>
      <vt:lpstr>Творческие и предпринимательские способности, необходимые для потенциального предпринимателя —  </vt:lpstr>
      <vt:lpstr>ОСНОВЫ ТЕОРИИ МАКРОЭКОНОМИКИ</vt:lpstr>
      <vt:lpstr>ОСНОВНЫЕ МАКРОЭКОНОМИЧЕСКИЕ ПОКАЗАТЕЛИ И МАКРОЭКОНОМИЧЕСКАЯ НЕСТАБИЛЬНОСТЬ</vt:lpstr>
      <vt:lpstr>Вопросы</vt:lpstr>
      <vt:lpstr>Макроэкономика</vt:lpstr>
      <vt:lpstr>Агрегат</vt:lpstr>
      <vt:lpstr>Уровни экономического анализа</vt:lpstr>
      <vt:lpstr>Модель</vt:lpstr>
      <vt:lpstr>Виды моделей</vt:lpstr>
      <vt:lpstr>График предложения</vt:lpstr>
      <vt:lpstr>Карта изоквант</vt:lpstr>
      <vt:lpstr>Математические модели</vt:lpstr>
      <vt:lpstr>Презентация PowerPoint</vt:lpstr>
      <vt:lpstr>Презентация PowerPoint</vt:lpstr>
      <vt:lpstr>Тождество 1</vt:lpstr>
      <vt:lpstr>Презентация PowerPoint</vt:lpstr>
      <vt:lpstr>Тождество 2</vt:lpstr>
      <vt:lpstr>Презентация PowerPoint</vt:lpstr>
      <vt:lpstr>Тождество 3</vt:lpstr>
      <vt:lpstr>Презентация PowerPoint</vt:lpstr>
      <vt:lpstr>Тождество 4</vt:lpstr>
      <vt:lpstr>Презентация PowerPoint</vt:lpstr>
      <vt:lpstr>ВНП(ВНД)</vt:lpstr>
      <vt:lpstr>Два подхода к расчету ВНП  =ВНП=</vt:lpstr>
      <vt:lpstr>ВНП по расходу</vt:lpstr>
      <vt:lpstr>Совокупный спрос (C+I+G+Xn)</vt:lpstr>
      <vt:lpstr>Совокупное предложение</vt:lpstr>
      <vt:lpstr>ВНП по доходам</vt:lpstr>
      <vt:lpstr>Презентация PowerPoint</vt:lpstr>
      <vt:lpstr>Презентация PowerPoint</vt:lpstr>
      <vt:lpstr>Номинальный ВВП</vt:lpstr>
      <vt:lpstr>Презентация PowerPoint</vt:lpstr>
      <vt:lpstr>Величина реального ВНП в текущем году</vt:lpstr>
      <vt:lpstr>Индекс цен в данном году</vt:lpstr>
      <vt:lpstr>Индекс потребительских цен</vt:lpstr>
      <vt:lpstr>Дефлятор ВНП</vt:lpstr>
      <vt:lpstr>Различия между этими показателями</vt:lpstr>
      <vt:lpstr>Макроэкономическая нестабильность</vt:lpstr>
      <vt:lpstr>Вопросы</vt:lpstr>
      <vt:lpstr>Фазы цикла</vt:lpstr>
      <vt:lpstr>Другая интерпретация цикла</vt:lpstr>
      <vt:lpstr>Общая теория кризисов гласит:</vt:lpstr>
      <vt:lpstr>Классификация кризисов</vt:lpstr>
      <vt:lpstr>Волны Кондратьева-Шумпетера</vt:lpstr>
      <vt:lpstr>Характеристика </vt:lpstr>
      <vt:lpstr>Причины больших циклов</vt:lpstr>
      <vt:lpstr>«Понижательная волна»</vt:lpstr>
      <vt:lpstr>«Повышательная волна»</vt:lpstr>
      <vt:lpstr>Презентация PowerPoint</vt:lpstr>
      <vt:lpstr>Безработица</vt:lpstr>
      <vt:lpstr>Уровень безработицы</vt:lpstr>
      <vt:lpstr>Виды безработицы</vt:lpstr>
      <vt:lpstr>Презентация PowerPoint</vt:lpstr>
      <vt:lpstr>Инфляция</vt:lpstr>
      <vt:lpstr>Инфляция со стороны спроса</vt:lpstr>
      <vt:lpstr>Презентация PowerPoint</vt:lpstr>
      <vt:lpstr>Инфляция со стороны предложения</vt:lpstr>
      <vt:lpstr>Презентация PowerPoint</vt:lpstr>
      <vt:lpstr>Положительные последствия</vt:lpstr>
      <vt:lpstr>Механизм инфляции</vt:lpstr>
      <vt:lpstr>Негативные последствия</vt:lpstr>
      <vt:lpstr>Инфляция может оказывать различное влияние на экономику страны:</vt:lpstr>
      <vt:lpstr>Государство осуществляет антиинфляционную политику</vt:lpstr>
      <vt:lpstr>ФИНАНСОВАЯ СИСТЕМА И ФИСКАЛЬНАЯ ПОЛИТИКА ГОСУДАРСТВА</vt:lpstr>
      <vt:lpstr>Презентация PowerPoint</vt:lpstr>
      <vt:lpstr>Финансы</vt:lpstr>
      <vt:lpstr>Для чего нужны финансы?</vt:lpstr>
      <vt:lpstr>Функции финансов</vt:lpstr>
      <vt:lpstr>Финансовый  механизм</vt:lpstr>
      <vt:lpstr>Финансовый механизм</vt:lpstr>
      <vt:lpstr>Финансовая система</vt:lpstr>
      <vt:lpstr>Финансовая система и ее структура</vt:lpstr>
      <vt:lpstr>Финансово-денежный сектор и финансовый рынок</vt:lpstr>
      <vt:lpstr>Финансовый рынок</vt:lpstr>
      <vt:lpstr>Финансовый рынок</vt:lpstr>
      <vt:lpstr>Презентация PowerPoint</vt:lpstr>
      <vt:lpstr>Финансовое состояние</vt:lpstr>
      <vt:lpstr>Финансовое состояние определяется посредством конкретных показателей. </vt:lpstr>
      <vt:lpstr>Участники финансового рынка </vt:lpstr>
      <vt:lpstr>Презентация PowerPoint</vt:lpstr>
      <vt:lpstr>Инструменты финансового рынка </vt:lpstr>
      <vt:lpstr>Финансовые инструменты</vt:lpstr>
      <vt:lpstr>Презентация PowerPoint</vt:lpstr>
      <vt:lpstr>Государственный бюджет</vt:lpstr>
      <vt:lpstr>Функциональный принцип классификации расходов госбюджета</vt:lpstr>
      <vt:lpstr>Госдоходы</vt:lpstr>
      <vt:lpstr>Налоги</vt:lpstr>
      <vt:lpstr>Функции налогов</vt:lpstr>
      <vt:lpstr>Фискальная функция</vt:lpstr>
      <vt:lpstr>Распределительная (социальная)функция</vt:lpstr>
      <vt:lpstr>Стимулирующая функция</vt:lpstr>
      <vt:lpstr>Регулирующая функция</vt:lpstr>
      <vt:lpstr>Бюджетный дефицит</vt:lpstr>
      <vt:lpstr>Дефицит и профицит</vt:lpstr>
      <vt:lpstr>Причины бюджетного дефицита</vt:lpstr>
      <vt:lpstr>Финансирование дефицита</vt:lpstr>
      <vt:lpstr>Финансирование дефицита</vt:lpstr>
      <vt:lpstr>Общими же мерами по регулированию (сокращению) дефицита госбюджета являются:</vt:lpstr>
      <vt:lpstr>Государственный долг представляет собой накопленную сумму задолженности правительства владельцам государственных ценных бумаг. </vt:lpstr>
      <vt:lpstr>Нацбанк</vt:lpstr>
      <vt:lpstr>Госдолг Беларуси, 2020</vt:lpstr>
      <vt:lpstr>Презентация PowerPoint</vt:lpstr>
      <vt:lpstr>Социально-экономические последствия бюджетного дефицита и государственного долга: </vt:lpstr>
      <vt:lpstr>Качество бюджетного дефицита может быть различным и определяется: </vt:lpstr>
      <vt:lpstr>Финансирование дефицита бюджета представляет собой его покрытие за счет внутренних и внешних заимствований. </vt:lpstr>
      <vt:lpstr>Дефицит государственного бюджета и его виды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Экономический рост</vt:lpstr>
      <vt:lpstr>Вопросы</vt:lpstr>
      <vt:lpstr>Экономический рост</vt:lpstr>
      <vt:lpstr>Взаимосвязи экономического роста </vt:lpstr>
      <vt:lpstr>Экономический рост</vt:lpstr>
      <vt:lpstr>Государственная политика стимулирования экономического роста</vt:lpstr>
      <vt:lpstr>Устойчивое развитие</vt:lpstr>
      <vt:lpstr>Презентация PowerPoint</vt:lpstr>
      <vt:lpstr>Критерий выделения типа экономического роста</vt:lpstr>
      <vt:lpstr>Типы экономического роста</vt:lpstr>
      <vt:lpstr>Факторы экономического роста</vt:lpstr>
      <vt:lpstr>Факторы роста</vt:lpstr>
      <vt:lpstr>Выбор траектории роста</vt:lpstr>
      <vt:lpstr>Презентация PowerPoint</vt:lpstr>
      <vt:lpstr>Кумулятивный эффект роста  за ряд лет</vt:lpstr>
      <vt:lpstr>Презентация PowerPoint</vt:lpstr>
      <vt:lpstr>ga – среднегодовой темп прироста</vt:lpstr>
      <vt:lpstr>ПРАВИЛО 70</vt:lpstr>
      <vt:lpstr>Инновационное развитие</vt:lpstr>
      <vt:lpstr>Факторы инновационного развития</vt:lpstr>
      <vt:lpstr>Презентация PowerPoint</vt:lpstr>
      <vt:lpstr>Дополнительные факторы  роста</vt:lpstr>
      <vt:lpstr>Современное мировое хозяйство</vt:lpstr>
      <vt:lpstr>Вопросы</vt:lpstr>
      <vt:lpstr>Мировая экономика -</vt:lpstr>
      <vt:lpstr>Типы экономик (критерий – открытость)</vt:lpstr>
      <vt:lpstr>Экономики (критерий – степень влияния на мировую)</vt:lpstr>
      <vt:lpstr>Развитые страны</vt:lpstr>
      <vt:lpstr>Презентация PowerPoint</vt:lpstr>
      <vt:lpstr>Формы международных экономических отношений</vt:lpstr>
      <vt:lpstr>Показатели объема м международной торговли</vt:lpstr>
      <vt:lpstr>Схема платежного баланса</vt:lpstr>
      <vt:lpstr>Структура ВВП и счет текущих операций.</vt:lpstr>
      <vt:lpstr>Презентация PowerPoint</vt:lpstr>
      <vt:lpstr>Валютный рынок</vt:lpstr>
      <vt:lpstr>Валютные отношения</vt:lpstr>
      <vt:lpstr>Презентация PowerPoint</vt:lpstr>
      <vt:lpstr>Функциями валютного рынка являются:  </vt:lpstr>
      <vt:lpstr>БВФБ</vt:lpstr>
      <vt:lpstr>Мировой валютный рынок</vt:lpstr>
      <vt:lpstr>Мировой валютный рынок</vt:lpstr>
      <vt:lpstr>Валютный курс</vt:lpstr>
      <vt:lpstr>Анализ</vt:lpstr>
      <vt:lpstr>Презентация PowerPoint</vt:lpstr>
      <vt:lpstr>Анализ</vt:lpstr>
      <vt:lpstr>Сравнительные характеристики режимов валютных курсов</vt:lpstr>
      <vt:lpstr>Презентация PowerPoint</vt:lpstr>
      <vt:lpstr>Определение понятия «Глобализация мировой экономики»</vt:lpstr>
      <vt:lpstr>Глобализация - Геоэкономика</vt:lpstr>
      <vt:lpstr>Презентация PowerPoint</vt:lpstr>
      <vt:lpstr>Характеристика глобализации</vt:lpstr>
      <vt:lpstr>Направления глобализации</vt:lpstr>
      <vt:lpstr>Транснационализация</vt:lpstr>
      <vt:lpstr>Расчет индекса транснациональности</vt:lpstr>
      <vt:lpstr>Презентация PowerPoint</vt:lpstr>
      <vt:lpstr>Регионализация</vt:lpstr>
      <vt:lpstr>Примеры региональных интеграционных организаций</vt:lpstr>
      <vt:lpstr>Интеграционные группировки с участием Республики Беларусь</vt:lpstr>
      <vt:lpstr>Микрорегионализм</vt:lpstr>
      <vt:lpstr>Микрорегионализм осуществляется двумя путями: </vt:lpstr>
      <vt:lpstr>Презентация PowerPoint</vt:lpstr>
      <vt:lpstr>Презентация PowerPoint</vt:lpstr>
      <vt:lpstr>Презентация PowerPoint</vt:lpstr>
      <vt:lpstr>Презентация PowerPoint</vt:lpstr>
      <vt:lpstr>Приграничные территории в Республике Беларусь</vt:lpstr>
      <vt:lpstr>Двухсторонние соглашения о свободной торговле</vt:lpstr>
      <vt:lpstr>Тенденции регионализации:</vt:lpstr>
      <vt:lpstr>Сетевая интеграция</vt:lpstr>
      <vt:lpstr>Конкурентные преимущества Республики Беларусь при интеграции в мировое хозяйство</vt:lpstr>
      <vt:lpstr>Субъекты глобализации</vt:lpstr>
    </vt:vector>
  </TitlesOfParts>
  <Company>Torrents.by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1.Экономическая теория: предмет и метод</dc:title>
  <dc:creator>user</dc:creator>
  <cp:lastModifiedBy>SerGun</cp:lastModifiedBy>
  <cp:revision>7</cp:revision>
  <dcterms:created xsi:type="dcterms:W3CDTF">2017-07-10T06:44:47Z</dcterms:created>
  <dcterms:modified xsi:type="dcterms:W3CDTF">2024-01-09T18:24:17Z</dcterms:modified>
</cp:coreProperties>
</file>