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91" r:id="rId3"/>
    <p:sldId id="392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390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454" r:id="rId67"/>
    <p:sldId id="455" r:id="rId68"/>
    <p:sldId id="456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0FCB6-426A-4365-914C-7241EA7561B8}" type="datetimeFigureOut">
              <a:rPr lang="ru-RU" smtClean="0"/>
              <a:t>01.11.2021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3341C-F08A-4616-AF9B-29059F2995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4100" y="1092200"/>
            <a:ext cx="5243513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2524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8056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52776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127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08128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58175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65741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1089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6838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0143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299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4435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9035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5392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7961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7704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1081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2803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4100" y="1092200"/>
            <a:ext cx="5243513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0938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54100" y="1092200"/>
            <a:ext cx="5243513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54721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37361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3342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1435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0726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3853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97871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3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4743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4444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62177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09105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192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36664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3267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57084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054717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440284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34272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9351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9803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56261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5517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54070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3198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40624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90437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8099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13694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0175554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06336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1422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418830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368734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38023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2744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45013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54036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10362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1215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6441933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567568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496131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957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5075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1950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79388" y="1092200"/>
            <a:ext cx="6992937" cy="3933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38238" y="5407025"/>
            <a:ext cx="5083175" cy="43672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716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365-8B17-44E5-A50C-3B2278C8C149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3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D863-9B07-48CF-8B8B-3EC6DF242626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35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523B6-0BFA-4A6F-9164-D09F4BB3DBAD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B3B0-E066-45C1-BF6F-3BABE0574118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25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B0787-8AAE-426A-8832-3C9203FF2EE4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6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6F4FB-0924-4B96-92C1-017D6C2E58B0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35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B28B-B02F-4758-8B07-A26645FA699D}" type="datetime1">
              <a:rPr lang="ru-RU" smtClean="0"/>
              <a:t>01.11.2021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0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7706-D2E5-498A-B7A0-4EE971B29908}" type="datetime1">
              <a:rPr lang="ru-RU" smtClean="0"/>
              <a:t>01.11.2021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09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DD92-3D9C-4474-8349-C04C0DD7B195}" type="datetime1">
              <a:rPr lang="ru-RU" smtClean="0"/>
              <a:t>01.11.2021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86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CFF5-EA4C-411C-8021-39F891B2451E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0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C7A7-136F-4473-BBBD-992FBF5728A6}" type="datetime1">
              <a:rPr lang="ru-RU" smtClean="0"/>
              <a:t>01.11.2021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0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941F-501B-4424-A0D1-480F125A4974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BBC7-F796-4FB8-86B8-81446324A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6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olin197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methods.net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webserviceresource.com/" TargetMode="External"/><Relationship Id="rId4" Type="http://schemas.openxmlformats.org/officeDocument/2006/relationships/hyperlink" Target="http://www.webservicex.net/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8212" y="1567636"/>
            <a:ext cx="9144000" cy="3075926"/>
          </a:xfrm>
        </p:spPr>
        <p:txBody>
          <a:bodyPr>
            <a:normAutofit fontScale="90000"/>
          </a:bodyPr>
          <a:lstStyle/>
          <a:p>
            <a:br>
              <a:rPr lang="ru-RU" sz="3600" b="1" dirty="0"/>
            </a:br>
            <a:r>
              <a:rPr lang="ru-RU" dirty="0"/>
              <a:t>Проектирование и разработка интернет-приложений</a:t>
            </a:r>
            <a:r>
              <a:rPr lang="en-US" dirty="0"/>
              <a:t> </a:t>
            </a:r>
            <a:r>
              <a:rPr lang="ru-RU" sz="3600" b="1" dirty="0"/>
              <a:t>№ </a:t>
            </a:r>
            <a:r>
              <a:rPr lang="en-US" sz="3600" b="1" dirty="0"/>
              <a:t>9</a:t>
            </a:r>
            <a:r>
              <a:rPr lang="ru-RU" sz="3600" b="1" dirty="0"/>
              <a:t>-</a:t>
            </a:r>
            <a:r>
              <a:rPr lang="en-US" sz="3600" b="1" dirty="0"/>
              <a:t>10</a:t>
            </a:r>
            <a:br>
              <a:rPr lang="en-US" sz="3600" b="1" dirty="0"/>
            </a:br>
            <a:r>
              <a:rPr lang="en-US" sz="3600" b="1" dirty="0"/>
              <a:t>(</a:t>
            </a:r>
            <a:r>
              <a:rPr lang="ru-RU" altLang="ru-RU" sz="3600" dirty="0"/>
              <a:t>Графика в PHP</a:t>
            </a:r>
            <a:r>
              <a:rPr lang="en-US" altLang="ru-RU" sz="3600" dirty="0"/>
              <a:t>. </a:t>
            </a:r>
            <a:r>
              <a:rPr lang="ru-RU" altLang="ru-RU" sz="3600" dirty="0"/>
              <a:t>Web – сервисы. </a:t>
            </a:r>
            <a:br>
              <a:rPr lang="ru-RU" altLang="ru-RU" sz="3600" dirty="0"/>
            </a:br>
            <a:r>
              <a:rPr lang="ru-RU" altLang="ru-RU" sz="3600" dirty="0"/>
              <a:t>Дизайн web-интерфейсов</a:t>
            </a:r>
            <a:r>
              <a:rPr lang="en-US" sz="3600" b="1" dirty="0"/>
              <a:t> )</a:t>
            </a:r>
            <a:endParaRPr lang="ru-RU" sz="36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9473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b="1" dirty="0"/>
              <a:t>Автор:</a:t>
            </a:r>
            <a:r>
              <a:rPr lang="ru-RU" dirty="0"/>
              <a:t>          к.т.н., доцент  Долин Георгий Аркадьевич</a:t>
            </a:r>
          </a:p>
          <a:p>
            <a:pPr algn="l"/>
            <a:r>
              <a:rPr lang="ru-RU" b="1" dirty="0"/>
              <a:t>Контакты:</a:t>
            </a:r>
            <a:r>
              <a:rPr lang="ru-RU" dirty="0"/>
              <a:t>   </a:t>
            </a:r>
            <a:r>
              <a:rPr lang="en-US" dirty="0">
                <a:hlinkClick r:id="rId2"/>
              </a:rPr>
              <a:t>dolin1974@gmail.com</a:t>
            </a:r>
            <a:endParaRPr lang="en-US" dirty="0"/>
          </a:p>
          <a:p>
            <a:endParaRPr lang="ru-RU" dirty="0"/>
          </a:p>
          <a:p>
            <a:pPr algn="l"/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98212" y="5907819"/>
            <a:ext cx="9069788" cy="15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C42A-B550-457F-BD6B-5DCB16882967}" type="datetime1">
              <a:rPr lang="ru-RU" smtClean="0"/>
              <a:t>01.11.2021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43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Сглаживание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013172" y="2285521"/>
            <a:ext cx="8164218" cy="236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imageantialias (resource im, bool on)</a:t>
            </a:r>
          </a:p>
          <a:p>
            <a:r>
              <a:rPr lang="ru-RU" altLang="ru-RU" sz="1633"/>
              <a:t> 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Включает/выключает сглаживание (antialiasing)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Параметр on управляет включением/выключением сглаживания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Работает только с true-color изображениями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imageantialias(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8800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Определение используемых цветов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13172" y="2253837"/>
            <a:ext cx="8164218" cy="37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int imagecolorallocate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int red,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int green,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int blue )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Задает цвет для использования в изображении и возвращает его идентификатор.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red, green и blue указываются RGB-составляющие цвета.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 = imagecolorallocate(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7190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линии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13172" y="2122783"/>
            <a:ext cx="8164218" cy="3750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imageline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int x1, int y1,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int x2, int y2,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int color ) 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x1, y1, x2, y2 указываются координаты начальной и конечной точек линии (координаты верхнего левого угла изображения - 0,0)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линии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imageline(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620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1168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прямоугольника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046296" y="2285521"/>
            <a:ext cx="8164217" cy="341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imagerectangle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x1, int y1,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x2, int y2,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color ) 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1996">
                <a:latin typeface="Times New Roman" panose="02020603050405020304" pitchFamily="18" charset="0"/>
              </a:rPr>
              <a:t> </a:t>
            </a:r>
            <a:r>
              <a:rPr lang="ru-RU" altLang="ru-RU" sz="2177">
                <a:latin typeface="Times New Roman" panose="02020603050405020304" pitchFamily="18" charset="0"/>
              </a:rPr>
              <a:t>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x1, y1, x2, y2 указываются координаты верхней левой и нижней правой точек прямоугольника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границы прямоугольника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imagerectangle(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620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7300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прямоугольника с заливкой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013172" y="2253837"/>
            <a:ext cx="8164218" cy="341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imagefilledrectangle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	int x1, int y1,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	int x2, int y2,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	int color ) </a:t>
            </a:r>
          </a:p>
          <a:p>
            <a:endParaRPr lang="ru-RU" altLang="ru-RU" sz="1633"/>
          </a:p>
          <a:p>
            <a:r>
              <a:rPr lang="ru-RU" altLang="ru-RU" sz="2177">
                <a:latin typeface="Times New Roman" panose="02020603050405020304" pitchFamily="18" charset="0"/>
              </a:rPr>
              <a:t>В параметре image указывается ресурс используемого изображения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В параметрах x1, y1, x2, y2 указываются координаты верхней левой и нижней правой точек прямоугольника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В параметре color указывается цвет границы и заливки прямоугольника</a:t>
            </a:r>
          </a:p>
          <a:p>
            <a:endParaRPr lang="ru-RU" altLang="ru-RU" sz="1633"/>
          </a:p>
          <a:p>
            <a:r>
              <a:rPr lang="ru-RU" altLang="ru-RU" sz="1633" b="1">
                <a:latin typeface="Courier New" panose="02070309020205020404" pitchFamily="49" charset="0"/>
              </a:rPr>
              <a:t>imagefilledrectangle 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620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973219" y="3264824"/>
            <a:ext cx="2236554" cy="818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079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многоугольника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013172" y="1666256"/>
            <a:ext cx="8164218" cy="433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imagepolygon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array points,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num_points,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color 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points указываются массив координат точек многоугольника в формате array(x0, y0, x1, y1, ... , xn, yn)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num_points указывается количество точек многоугольника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границы многоугольника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$points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ru-RU" altLang="ru-RU" sz="1633" b="1">
                <a:latin typeface="Courier New" panose="02070309020205020404" pitchFamily="49" charset="0"/>
              </a:rPr>
              <a:t>(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180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180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				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520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imagepolygon(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$points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6201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многоугольника с заливкой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980049" y="1666256"/>
            <a:ext cx="8164217" cy="443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imagefilledpolygon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	array points,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	int num_points,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	int color 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1996">
                <a:latin typeface="Times New Roman" panose="02020603050405020304" pitchFamily="18" charset="0"/>
              </a:rPr>
              <a:t> </a:t>
            </a:r>
            <a:r>
              <a:rPr lang="ru-RU" altLang="ru-RU" sz="2177">
                <a:latin typeface="Times New Roman" panose="02020603050405020304" pitchFamily="18" charset="0"/>
              </a:rPr>
              <a:t>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points указываются массив координат точек многоугольника в формате array(x0, y0, x1, y1, ... , xn, yn)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num_points указывается количество точек многоугольника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границы и заливки многоугольник</a:t>
            </a:r>
            <a:r>
              <a:rPr lang="ru-RU" altLang="ru-RU" sz="1996">
                <a:latin typeface="Times New Roman" panose="02020603050405020304" pitchFamily="18" charset="0"/>
              </a:rPr>
              <a:t>а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$points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ru-RU" altLang="ru-RU" sz="1633" b="1">
                <a:latin typeface="Courier New" panose="02070309020205020404" pitchFamily="49" charset="0"/>
              </a:rPr>
              <a:t>(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180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180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				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520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imagefilledpolygon(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$points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1771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эллипса / окружности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938285" y="2122783"/>
            <a:ext cx="8298151" cy="341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imageellipse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cx, int cy,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w, int h,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color )</a:t>
            </a:r>
            <a:r>
              <a:rPr lang="ru-RU" altLang="ru-RU" sz="1633">
                <a:latin typeface="Courier New" panose="02070309020205020404" pitchFamily="49" charset="0"/>
              </a:rPr>
              <a:t> 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cx и cy указываются координаты центра эллипса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w и h указываются ширина и высота эллипса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границы эллипса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imageellipse 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 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3193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013172" y="544378"/>
            <a:ext cx="8328395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эллипса / окружности с заливкой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949805" y="2122784"/>
            <a:ext cx="8239105" cy="341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imagefilledellipse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	int cx, int cy,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	int w, int h,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	int color )</a:t>
            </a:r>
          </a:p>
          <a:p>
            <a:r>
              <a:rPr lang="ru-RU" altLang="ru-RU" sz="1633">
                <a:latin typeface="Courier New" panose="02070309020205020404" pitchFamily="49" charset="0"/>
              </a:rPr>
              <a:t> 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cx и cy указываются координаты центра эллипса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w и h указываются ширина и высота эллипса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границы и заливки эллипса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imagefilledellipse(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 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9896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сектора эллипса / окружности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961327" y="1828993"/>
            <a:ext cx="8285190" cy="432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imagearc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int cx, int cy,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int w, int h,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int s, int 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int color ) 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cx и cy указываются координаты центра эллипса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w и h указываются ширина и высота эллипса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s и e указываются начало и конец сектора в градусах, отрисовка идет по часовой стрелке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границы сектора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imagearc(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28947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196072" y="544377"/>
            <a:ext cx="7809939" cy="56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05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ru-RU" altLang="ru-RU" sz="3992" dirty="0"/>
              <a:t>Графика в PHP</a:t>
            </a:r>
          </a:p>
        </p:txBody>
      </p:sp>
    </p:spTree>
    <p:extLst>
      <p:ext uri="{BB962C8B-B14F-4D97-AF65-F5344CB8AC3E}">
        <p14:creationId xmlns:p14="http://schemas.microsoft.com/office/powerpoint/2010/main" val="3950182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сектора эллипса с заливкой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02281" y="1764187"/>
            <a:ext cx="8439286" cy="443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imagefilledarc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int cx, int cy,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int w, int h,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int s, int 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int color,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int style )</a:t>
            </a:r>
            <a:r>
              <a:rPr lang="ru-RU" altLang="ru-RU" sz="1633">
                <a:latin typeface="Courier New" panose="02070309020205020404" pitchFamily="49" charset="0"/>
              </a:rPr>
              <a:t> 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cx и cy указываются координаты центра эллипса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w и h указываются ширина и высота эллипса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s и e указываются начало и конец сектора в градусах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границы и заливки сектора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style указывается стиль отрисовки сектора эллипса, возможные варианты: IMG_ARC_PIE, IMG_ARC_CHORD, IMG_ARC_NOFILL, IMG_ARC_EDGED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imagefilledarc 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,IMG_ARC_PIE);</a:t>
            </a:r>
          </a:p>
        </p:txBody>
      </p:sp>
    </p:spTree>
    <p:extLst>
      <p:ext uri="{BB962C8B-B14F-4D97-AF65-F5344CB8AC3E}">
        <p14:creationId xmlns:p14="http://schemas.microsoft.com/office/powerpoint/2010/main" val="1805955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строки текста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938284" y="1781469"/>
            <a:ext cx="8273669" cy="428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imagestring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font, int x,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y, string s,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color 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font указывается номер шрифта (1 - 5)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x и y указываются координаты верхнего левого угла строки текста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s указывается строка текста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текста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Используются стандартные шрифты (всегда доступные), но возникают проблемы с русским текстом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imagestring 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 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</a:t>
            </a:r>
            <a:r>
              <a:rPr lang="ru-RU" altLang="ru-RU" sz="1633" b="1">
                <a:latin typeface="Courier New" panose="02070309020205020404" pitchFamily="49" charset="0"/>
              </a:rPr>
              <a:t>, 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150</a:t>
            </a:r>
            <a:r>
              <a:rPr lang="ru-RU" altLang="ru-RU" sz="1633" b="1">
                <a:latin typeface="Courier New" panose="02070309020205020404" pitchFamily="49" charset="0"/>
              </a:rPr>
              <a:t>, 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 ”Hello, world!”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8204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008852" y="544378"/>
            <a:ext cx="8430645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Рисование строки текста TrueType-шрифтом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5810" y="1663376"/>
            <a:ext cx="8298151" cy="4622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imagettftext ( resource image,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float size, float angle,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x, int y,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int color, string fontfile, string text 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size указывается размер шрифта в пикселях (GD1) или точках (GD2)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angle указывается угол наклона в градусах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x и y указываются координаты нижнего левого угла строки текста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color указывается цвет текста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fontfile указывается ссылка на TrueType-шрифт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text указывается строка текста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imagettftext(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"bellb.ttf"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"PHP5"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54372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1772667" y="544378"/>
            <a:ext cx="8877092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  <a:tab pos="7880665" algn="l"/>
                <a:tab pos="8537387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Создание изображения на базе существующего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49805" y="2186150"/>
            <a:ext cx="8273669" cy="18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Можно создать новое изображение на базе уже существующего:</a:t>
            </a:r>
          </a:p>
          <a:p>
            <a:endParaRPr lang="ru-RU" altLang="ru-RU" sz="1633"/>
          </a:p>
          <a:p>
            <a:r>
              <a:rPr lang="ru-RU" altLang="ru-RU" sz="1633" b="1">
                <a:latin typeface="Courier New" panose="02070309020205020404" pitchFamily="49" charset="0"/>
              </a:rPr>
              <a:t>resource imagecreatefromgif (string filename)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resource imagecreatefromjpeg (string filename)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resource imagecreatefrompng (string filename)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  <a:p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 = imageCreateFromJPEG(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"image.jpg"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5454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Уничтожение изображения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938284" y="2132865"/>
            <a:ext cx="8273669" cy="170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imagedestroy  ( resource $image  )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используемого изображения</a:t>
            </a:r>
          </a:p>
          <a:p>
            <a:pPr>
              <a:buClrTx/>
              <a:buSzTx/>
              <a:buFontTx/>
              <a:buNone/>
            </a:pPr>
            <a:endParaRPr lang="ru-RU" altLang="ru-RU" sz="1633" b="1">
              <a:latin typeface="Courier New" panose="02070309020205020404" pitchFamily="49" charset="0"/>
            </a:endParaRP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imagedestroy(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11854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Пример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85810" y="2042135"/>
            <a:ext cx="8203101" cy="4391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&lt;?php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 = imagecreatetruecolor(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$white</a:t>
            </a:r>
            <a:r>
              <a:rPr lang="ru-RU" altLang="ru-RU" sz="1633" b="1">
                <a:latin typeface="Courier New" panose="02070309020205020404" pitchFamily="49" charset="0"/>
              </a:rPr>
              <a:t> = imagecolorallocate(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 </a:t>
            </a:r>
            <a:r>
              <a:rPr lang="ru-RU" altLang="ru-RU" sz="1633" b="1">
                <a:latin typeface="Courier New" panose="02070309020205020404" pitchFamily="49" charset="0"/>
              </a:rPr>
              <a:t>  = imagecolorallocate(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ru-RU" altLang="ru-RU" sz="1633" b="1">
                <a:latin typeface="Courier New" panose="02070309020205020404" pitchFamily="49" charset="0"/>
              </a:rPr>
              <a:t>, 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, 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$green</a:t>
            </a:r>
            <a:r>
              <a:rPr lang="ru-RU" altLang="ru-RU" sz="1633" b="1">
                <a:latin typeface="Courier New" panose="02070309020205020404" pitchFamily="49" charset="0"/>
              </a:rPr>
              <a:t> = imagecolorallocate(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ru-RU" altLang="ru-RU" sz="1633" b="1">
                <a:latin typeface="Courier New" panose="02070309020205020404" pitchFamily="49" charset="0"/>
              </a:rPr>
              <a:t>, 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$blue</a:t>
            </a:r>
            <a:r>
              <a:rPr lang="ru-RU" altLang="ru-RU" sz="1633" b="1">
                <a:latin typeface="Courier New" panose="02070309020205020404" pitchFamily="49" charset="0"/>
              </a:rPr>
              <a:t>  = imagecolorallocate(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, 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255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  <a:p>
            <a:r>
              <a:rPr lang="ru-RU" altLang="ru-RU" sz="1633" b="1">
                <a:latin typeface="Courier New" panose="02070309020205020404" pitchFamily="49" charset="0"/>
              </a:rPr>
              <a:t>	imagearc(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200</a:t>
            </a:r>
            <a:r>
              <a:rPr lang="ru-RU" altLang="ru-RU" sz="1633" b="1">
                <a:latin typeface="Courier New" panose="02070309020205020404" pitchFamily="49" charset="0"/>
              </a:rPr>
              <a:t>,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$white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imagearc(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100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 100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25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155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$red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imagearc(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60</a:t>
            </a:r>
            <a:r>
              <a:rPr lang="ru-RU" altLang="ru-RU" sz="1633" b="1">
                <a:latin typeface="Courier New" panose="02070309020205020404" pitchFamily="49" charset="0"/>
              </a:rPr>
              <a:t>,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75</a:t>
            </a:r>
            <a:r>
              <a:rPr lang="ru-RU" altLang="ru-RU" sz="1633" b="1">
                <a:latin typeface="Courier New" panose="02070309020205020404" pitchFamily="49" charset="0"/>
              </a:rPr>
              <a:t>,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ru-RU" altLang="ru-RU" sz="1633" b="1">
                <a:latin typeface="Courier New" panose="02070309020205020404" pitchFamily="49" charset="0"/>
              </a:rPr>
              <a:t>,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ru-RU" altLang="ru-RU" sz="1633" b="1">
                <a:latin typeface="Courier New" panose="02070309020205020404" pitchFamily="49" charset="0"/>
              </a:rPr>
              <a:t>,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$green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imagearc(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140</a:t>
            </a:r>
            <a:r>
              <a:rPr lang="ru-RU" altLang="ru-RU" sz="1633" b="1">
                <a:latin typeface="Courier New" panose="02070309020205020404" pitchFamily="49" charset="0"/>
              </a:rPr>
              <a:t>,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75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 50</a:t>
            </a:r>
            <a:r>
              <a:rPr lang="ru-RU" altLang="ru-RU" sz="1633" b="1">
                <a:latin typeface="Courier New" panose="02070309020205020404" pitchFamily="49" charset="0"/>
              </a:rPr>
              <a:t>, 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 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360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$blue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  <a:p>
            <a:r>
              <a:rPr lang="ru-RU" altLang="ru-RU" sz="1633" b="1">
                <a:latin typeface="Courier New" panose="02070309020205020404" pitchFamily="49" charset="0"/>
              </a:rPr>
              <a:t>	header(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"Content-type: image/png"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imagepng(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imagedestroy(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41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Практическая работа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982929" y="2191911"/>
            <a:ext cx="8146935" cy="208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1. Создайте изображение True Color и включте сглаживание. Определите набор цветов. Отправьте соответствующий HTTP-заголовок и выведите изображение на страницу.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2. Создайте изображение на базе любого другого изображения. Отрисуйте на нем произвольные объекты и подпишите его строкой текста при помощи TrueType-шрифта bellb.ttf</a:t>
            </a:r>
          </a:p>
        </p:txBody>
      </p:sp>
    </p:spTree>
    <p:extLst>
      <p:ext uri="{BB962C8B-B14F-4D97-AF65-F5344CB8AC3E}">
        <p14:creationId xmlns:p14="http://schemas.microsoft.com/office/powerpoint/2010/main" val="2461096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Graphics.php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header("Content-type: image/jpeg");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img</a:t>
            </a:r>
            <a:r>
              <a:rPr lang="en-US" dirty="0"/>
              <a:t> = </a:t>
            </a:r>
            <a:r>
              <a:rPr lang="en-US" dirty="0" err="1"/>
              <a:t>imagecreatetruecolor</a:t>
            </a:r>
            <a:r>
              <a:rPr lang="en-US" dirty="0"/>
              <a:t> (400, 400);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imageantialias</a:t>
            </a:r>
            <a:r>
              <a:rPr lang="en-US" dirty="0"/>
              <a:t> ($</a:t>
            </a:r>
            <a:r>
              <a:rPr lang="en-US" dirty="0" err="1"/>
              <a:t>img</a:t>
            </a:r>
            <a:r>
              <a:rPr lang="en-US" dirty="0"/>
              <a:t>, true);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$green = </a:t>
            </a:r>
            <a:r>
              <a:rPr lang="en-US" dirty="0" err="1"/>
              <a:t>imagecolorallocate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, 0, 255,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imagerectangle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, 20,20,200,200,$green);</a:t>
            </a:r>
          </a:p>
          <a:p>
            <a:pPr marL="0" indent="0">
              <a:buNone/>
            </a:pPr>
            <a:r>
              <a:rPr lang="en-US" dirty="0" err="1"/>
              <a:t>imagejpeg</a:t>
            </a:r>
            <a:r>
              <a:rPr lang="en-US" dirty="0"/>
              <a:t>($</a:t>
            </a:r>
            <a:r>
              <a:rPr lang="en-US" dirty="0" err="1"/>
              <a:t>img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B3B0-E066-45C1-BF6F-3BABE0574118}" type="datetime1">
              <a:rPr lang="ru-RU" smtClean="0"/>
              <a:t>01.11.2021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BBC7-F796-4FB8-86B8-81446324A0B4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66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196072" y="544377"/>
            <a:ext cx="7809939" cy="56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05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ru-RU" altLang="ru-RU" sz="3992" dirty="0"/>
              <a:t>Web - сервисы</a:t>
            </a:r>
          </a:p>
        </p:txBody>
      </p:sp>
    </p:spTree>
    <p:extLst>
      <p:ext uri="{BB962C8B-B14F-4D97-AF65-F5344CB8AC3E}">
        <p14:creationId xmlns:p14="http://schemas.microsoft.com/office/powerpoint/2010/main" val="23620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231865"/>
            <a:ext cx="7808500" cy="1035468"/>
          </a:xfrm>
          <a:ln/>
        </p:spPr>
        <p:txBody>
          <a:bodyPr vert="horz" lIns="91440" tIns="35205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50435" y="2122783"/>
            <a:ext cx="8491131" cy="750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Web - сервисы — это программы, доступ к которым осуществляется по протоколу HTTP, а обмен данными происходит в формате XML.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66" y="3116488"/>
            <a:ext cx="1264453" cy="129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3777358" y="3266264"/>
            <a:ext cx="1339341" cy="456528"/>
          </a:xfrm>
          <a:prstGeom prst="rightArrow">
            <a:avLst>
              <a:gd name="adj1" fmla="val 50000"/>
              <a:gd name="adj2" fmla="val 73344"/>
            </a:avLst>
          </a:prstGeom>
          <a:solidFill>
            <a:srgbClr val="FFCC00"/>
          </a:solidFill>
          <a:ln w="936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5885" rIns="81646" bIns="42456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ru-RU" sz="907" b="1">
                <a:latin typeface="Arial Narrow" panose="020B0606020202030204" pitchFamily="34" charset="0"/>
              </a:rPr>
              <a:t>HTTP</a:t>
            </a:r>
            <a:r>
              <a:rPr lang="ru-RU" altLang="ru-RU" sz="907" b="1">
                <a:latin typeface="Arial Narrow" panose="020B0606020202030204" pitchFamily="34" charset="0"/>
              </a:rPr>
              <a:t>-запрос</a:t>
            </a:r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3754315" y="3918653"/>
            <a:ext cx="1329259" cy="555898"/>
          </a:xfrm>
          <a:prstGeom prst="leftArrow">
            <a:avLst>
              <a:gd name="adj1" fmla="val 50000"/>
              <a:gd name="adj2" fmla="val 59780"/>
            </a:avLst>
          </a:prstGeom>
          <a:solidFill>
            <a:srgbClr val="FFCC00"/>
          </a:solidFill>
          <a:ln w="936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5885" rIns="81646" bIns="42456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ru-RU" sz="907" b="1">
                <a:latin typeface="Arial Narrow" panose="020B0606020202030204" pitchFamily="34" charset="0"/>
              </a:rPr>
              <a:t>HTTP</a:t>
            </a:r>
            <a:r>
              <a:rPr lang="ru-RU" altLang="ru-RU" sz="907" b="1">
                <a:latin typeface="Arial Narrow" panose="020B0606020202030204" pitchFamily="34" charset="0"/>
              </a:rPr>
              <a:t>-ответ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462" y="3100646"/>
            <a:ext cx="989383" cy="140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6977374" y="3266264"/>
            <a:ext cx="1659054" cy="489651"/>
          </a:xfrm>
          <a:prstGeom prst="rightArrow">
            <a:avLst>
              <a:gd name="adj1" fmla="val 50000"/>
              <a:gd name="adj2" fmla="val 84706"/>
            </a:avLst>
          </a:prstGeom>
          <a:solidFill>
            <a:srgbClr val="339966"/>
          </a:solidFill>
          <a:ln w="936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5885" rIns="81646" bIns="42456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ru-RU" sz="907" b="1">
                <a:latin typeface="Arial Narrow" panose="020B0606020202030204" pitchFamily="34" charset="0"/>
              </a:rPr>
              <a:t>XML-</a:t>
            </a:r>
            <a:r>
              <a:rPr lang="ru-RU" altLang="ru-RU" sz="907" b="1">
                <a:latin typeface="Arial Narrow" panose="020B0606020202030204" pitchFamily="34" charset="0"/>
              </a:rPr>
              <a:t>запрос по </a:t>
            </a:r>
            <a:r>
              <a:rPr lang="en-US" altLang="ru-RU" sz="907" b="1">
                <a:latin typeface="Arial Narrow" panose="020B0606020202030204" pitchFamily="34" charset="0"/>
              </a:rPr>
              <a:t>HTTP</a:t>
            </a:r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6983134" y="3947456"/>
            <a:ext cx="1595688" cy="460848"/>
          </a:xfrm>
          <a:prstGeom prst="leftArrow">
            <a:avLst>
              <a:gd name="adj1" fmla="val 50000"/>
              <a:gd name="adj2" fmla="val 86563"/>
            </a:avLst>
          </a:prstGeom>
          <a:solidFill>
            <a:srgbClr val="339966"/>
          </a:solidFill>
          <a:ln w="9360">
            <a:solidFill>
              <a:srgbClr val="3333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5885" rIns="81646" bIns="42456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98000"/>
              </a:lnSpc>
            </a:pPr>
            <a:r>
              <a:rPr lang="en-US" altLang="ru-RU" sz="907" b="1">
                <a:latin typeface="Arial Narrow" panose="020B0606020202030204" pitchFamily="34" charset="0"/>
              </a:rPr>
              <a:t>XML-</a:t>
            </a:r>
            <a:r>
              <a:rPr lang="ru-RU" altLang="ru-RU" sz="907" b="1">
                <a:latin typeface="Arial Narrow" panose="020B0606020202030204" pitchFamily="34" charset="0"/>
              </a:rPr>
              <a:t>ответ по </a:t>
            </a:r>
            <a:r>
              <a:rPr lang="en-US" altLang="ru-RU" sz="907" b="1">
                <a:latin typeface="Arial Narrow" panose="020B0606020202030204" pitchFamily="34" charset="0"/>
              </a:rPr>
              <a:t>HTTP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269" y="3102086"/>
            <a:ext cx="989383" cy="140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2079419" y="4833148"/>
            <a:ext cx="979303" cy="388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25" rIns="81646" bIns="40823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996">
                <a:latin typeface="Times New Roman" panose="02020603050405020304" pitchFamily="18" charset="0"/>
              </a:rPr>
              <a:t>Клиент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279435" y="4866272"/>
            <a:ext cx="1795869" cy="100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25" rIns="81646" bIns="40823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996">
                <a:latin typeface="Times New Roman" panose="02020603050405020304" pitchFamily="18" charset="0"/>
              </a:rPr>
              <a:t>HTTP-сервер: клиент web-службы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8708435" y="4866272"/>
            <a:ext cx="1795868" cy="100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25" rIns="81646" bIns="40823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996">
                <a:latin typeface="Times New Roman" panose="02020603050405020304" pitchFamily="18" charset="0"/>
              </a:rPr>
              <a:t>HTTP-сервер: сервер web-службы</a:t>
            </a:r>
          </a:p>
        </p:txBody>
      </p:sp>
    </p:spTree>
    <p:extLst>
      <p:ext uri="{BB962C8B-B14F-4D97-AF65-F5344CB8AC3E}">
        <p14:creationId xmlns:p14="http://schemas.microsoft.com/office/powerpoint/2010/main" val="408570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231865"/>
            <a:ext cx="7808500" cy="1035468"/>
          </a:xfrm>
          <a:ln/>
        </p:spPr>
        <p:txBody>
          <a:bodyPr vert="horz" lIns="91440" tIns="35205" rIns="91440" bIns="45720" rtlCol="0" anchor="ctr">
            <a:normAutofit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177349" y="2122783"/>
            <a:ext cx="8164218" cy="403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 dirty="0">
                <a:latin typeface="Times New Roman" panose="02020603050405020304" pitchFamily="18" charset="0"/>
              </a:rPr>
              <a:t>  С помощью PHP можно генерировать изображения «на лету»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 dirty="0">
                <a:latin typeface="Times New Roman" panose="02020603050405020304" pitchFamily="18" charset="0"/>
              </a:rPr>
              <a:t>  Поддерживаются форматы JPEG, GIF, PNG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 dirty="0">
                <a:latin typeface="Times New Roman" panose="02020603050405020304" pitchFamily="18" charset="0"/>
              </a:rPr>
              <a:t>  Для работы с графикой используется библиотека GD 2 </a:t>
            </a:r>
            <a:br>
              <a:rPr lang="ru-RU" altLang="ru-RU" sz="1996" dirty="0">
                <a:latin typeface="Times New Roman" panose="02020603050405020304" pitchFamily="18" charset="0"/>
              </a:rPr>
            </a:br>
            <a:br>
              <a:rPr lang="ru-RU" altLang="ru-RU" sz="1996" dirty="0">
                <a:latin typeface="Times New Roman" panose="02020603050405020304" pitchFamily="18" charset="0"/>
              </a:rPr>
            </a:br>
            <a:br>
              <a:rPr lang="ru-RU" altLang="ru-RU" sz="1996" dirty="0">
                <a:latin typeface="Times New Roman" panose="02020603050405020304" pitchFamily="18" charset="0"/>
              </a:rPr>
            </a:br>
            <a:br>
              <a:rPr lang="ru-RU" altLang="ru-RU" sz="1996" dirty="0">
                <a:latin typeface="Times New Roman" panose="02020603050405020304" pitchFamily="18" charset="0"/>
              </a:rPr>
            </a:br>
            <a:br>
              <a:rPr lang="ru-RU" altLang="ru-RU" sz="1996" dirty="0">
                <a:latin typeface="Times New Roman" panose="02020603050405020304" pitchFamily="18" charset="0"/>
              </a:rPr>
            </a:br>
            <a:br>
              <a:rPr lang="ru-RU" altLang="ru-RU" sz="1996" dirty="0">
                <a:latin typeface="Times New Roman" panose="02020603050405020304" pitchFamily="18" charset="0"/>
              </a:rPr>
            </a:br>
            <a:br>
              <a:rPr lang="ru-RU" altLang="ru-RU" sz="1996" dirty="0">
                <a:latin typeface="Times New Roman" panose="02020603050405020304" pitchFamily="18" charset="0"/>
              </a:rPr>
            </a:br>
            <a:r>
              <a:rPr lang="ru-RU" altLang="ru-RU" sz="1996" dirty="0">
                <a:latin typeface="Times New Roman" panose="02020603050405020304" pitchFamily="18" charset="0"/>
              </a:rPr>
              <a:t> </a:t>
            </a:r>
            <a:endParaRPr lang="ru-RU" altLang="ru-RU" sz="7258" dirty="0">
              <a:solidFill>
                <a:srgbClr val="9999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85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WSDL (Web Service Description Language)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50435" y="2024853"/>
            <a:ext cx="8491131" cy="2730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WSDL расшифровывается как Язык Описания Web-сервисов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WSDL написан на XML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WSDL является XML-документом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WSDL используется для описания web-сервисов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WSDL также используется для определения расположения web-сервисов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WSDL не является стандартом W3C</a:t>
            </a:r>
          </a:p>
          <a:p>
            <a:pPr>
              <a:buClrTx/>
              <a:buSzTx/>
              <a:buFontTx/>
              <a:buNone/>
            </a:pPr>
            <a:endParaRPr lang="ru-RU" altLang="ru-RU" sz="1996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5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WSDL. Структура документа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239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В документе WSDL определяется web-сервис с помощью следующих основных элементов: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&lt;portType&gt; - Методы, предоставляемые web-сервисом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&lt;message&gt; - Сообщения, используемые web-сервисом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&lt;types&gt; - Типы данных, используемые web-сервисом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&lt;binding&gt; - Протоколы связи, используемые web-сервисом</a:t>
            </a:r>
          </a:p>
          <a:p>
            <a:endParaRPr lang="ru-RU" altLang="ru-RU" sz="1996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997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WSDL. Пример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50435" y="1666256"/>
            <a:ext cx="8818045" cy="4627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&lt;message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"getTermRequest"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&lt;part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"term"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type=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"xs:string"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&lt;/message&gt;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&lt;message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"getTermResponse"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&lt;part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"value"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type=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"xs:string"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&lt;/message&gt;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&lt;portType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"glossaryTerms"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&lt;operation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   &lt;input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message=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"getTermRequest"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   &lt;output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message=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"getTermResponse"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&lt;/operation&gt;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&lt;/portType&gt;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В этом примере элемент portType определяет "glossaryTerms" как имя порта, и "getTerm" как имя операции. Операция "getTerm" имеет входящее сообщение "getTermRequest" и исходящее - "getTermResponse".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Элементы message определяют части каждого сообщения и ассоциированные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00195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Порты WSDL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3092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Элемент &lt;portType&gt; --- самый важный элемент WSDL.</a:t>
            </a:r>
          </a:p>
          <a:p>
            <a:endParaRPr lang="ru-RU" altLang="ru-RU" sz="2177">
              <a:latin typeface="Times New Roman" panose="02020603050405020304" pitchFamily="18" charset="0"/>
            </a:endParaRPr>
          </a:p>
          <a:p>
            <a:r>
              <a:rPr lang="ru-RU" altLang="ru-RU" sz="2177">
                <a:latin typeface="Times New Roman" panose="02020603050405020304" pitchFamily="18" charset="0"/>
              </a:rPr>
              <a:t>Он определяет web-сервис, выполняемые им операции и допустимые сообщения</a:t>
            </a:r>
          </a:p>
          <a:p>
            <a:endParaRPr lang="ru-RU" altLang="ru-RU" sz="2177">
              <a:latin typeface="Times New Roman" panose="02020603050405020304" pitchFamily="18" charset="0"/>
            </a:endParaRPr>
          </a:p>
          <a:p>
            <a:r>
              <a:rPr lang="ru-RU" altLang="ru-RU" sz="2177">
                <a:latin typeface="Times New Roman" panose="02020603050405020304" pitchFamily="18" charset="0"/>
              </a:rPr>
              <a:t>Порт определяет точку монтирования к web-сервису. Его можно сравнить с библиотекой функций (модулем, классом) в традиционном языке программирования, а каждую операцию можно сравнить с функцией в традиционном языке программирования.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2533914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Типы операций WSDL 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50435" y="1960047"/>
            <a:ext cx="8491131" cy="275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Однонаправленная (One-way) - Операция может принимать сообщение, но не будет возвращать ответ.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Запрос-ответ (Request-response) - 	Операция может принимать запрос и возвратит ответ.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Вопрос-ответ (Solicit-response) - Операция может послать запрос и будет ждать ответ.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Извещение (Notification) - Операция может послать сообщение, но не будет ожидать ответ.</a:t>
            </a:r>
          </a:p>
        </p:txBody>
      </p:sp>
    </p:spTree>
    <p:extLst>
      <p:ext uri="{BB962C8B-B14F-4D97-AF65-F5344CB8AC3E}">
        <p14:creationId xmlns:p14="http://schemas.microsoft.com/office/powerpoint/2010/main" val="1266354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Однонаправленная операция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50435" y="1960047"/>
            <a:ext cx="8491131" cy="424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Пример однонаправленной операции: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&lt;message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"newTermValues"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&lt;part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"term"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type=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"xs:string"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&lt;part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"value"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type=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"xs:string"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&lt;/message&gt;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&lt;portType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"glossaryTerms"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&lt;operation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"setTerm"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   &lt;input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"newTerm"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message=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"newTermValues"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&lt;/operation&gt;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&lt;/portType &gt;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В этом примере порт "glossaryTerms" определяет однонаправленную операцию под названием "setTerm". Операция "SetTerm" позволяет ввод новых строковых данных с помощью сообщения "newTermValues" со входными параметрами "term" и "value". Однако, данная операция не предусматривает какого-либо выходного сообщения. </a:t>
            </a:r>
          </a:p>
        </p:txBody>
      </p:sp>
    </p:spTree>
    <p:extLst>
      <p:ext uri="{BB962C8B-B14F-4D97-AF65-F5344CB8AC3E}">
        <p14:creationId xmlns:p14="http://schemas.microsoft.com/office/powerpoint/2010/main" val="2754216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Операция «Запрос-Ответ»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50435" y="1633132"/>
            <a:ext cx="8818045" cy="462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Пример операции типа "запрос-ответ":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&lt;message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"getTermRequest"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&lt;part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"term"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type=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"xs:string"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&lt;/message&gt;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&lt;message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"getTermResponse"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&lt;part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"value"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type=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"xs:string"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&lt;/message&gt;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&lt;portType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"glossaryTerms"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&lt;operation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name=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   &lt;input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message=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"getTermRequest"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    &lt;output </a:t>
            </a:r>
            <a:r>
              <a:rPr lang="ru-RU" altLang="ru-RU" sz="1633" b="1">
                <a:solidFill>
                  <a:srgbClr val="800080"/>
                </a:solidFill>
                <a:latin typeface="Courier New" panose="02070309020205020404" pitchFamily="49" charset="0"/>
              </a:rPr>
              <a:t>message=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"getTermResponse"</a:t>
            </a:r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/&gt;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  &lt;/operation&gt;</a:t>
            </a:r>
          </a:p>
          <a:p>
            <a:r>
              <a:rPr lang="ru-RU" altLang="ru-RU" sz="1633" b="1">
                <a:solidFill>
                  <a:srgbClr val="008080"/>
                </a:solidFill>
                <a:latin typeface="Courier New" panose="02070309020205020404" pitchFamily="49" charset="0"/>
              </a:rPr>
              <a:t>&lt;/portType&gt;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В этом примере порт "glossaryTerms" определяет операцию типа "запрос-ответ" с именем "getTerm". Операция "getTerm" принимает на вход сообщение с именем "getTermRequest" и параметром "term" и возвращает сообщение с именем "getTermResponse" и параметром "value".</a:t>
            </a:r>
          </a:p>
        </p:txBody>
      </p:sp>
    </p:spTree>
    <p:extLst>
      <p:ext uri="{BB962C8B-B14F-4D97-AF65-F5344CB8AC3E}">
        <p14:creationId xmlns:p14="http://schemas.microsoft.com/office/powerpoint/2010/main" val="38249505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SOAP (Simple Object Access Protocol)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3426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PHP предоставляет простой интерфейс для работы с web-сервисами посредством расширения SOAP.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SOAP — Простой протокол доступа к объектам.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Позволяет создавать сценарии, обменивающиеся информацией с другими приложениями при помощи XML-пакетов, поверх существующих протоколов (например HTTP)</a:t>
            </a:r>
          </a:p>
          <a:p>
            <a:endParaRPr lang="ru-RU" altLang="ru-RU" sz="2177">
              <a:latin typeface="Times New Roman" panose="02020603050405020304" pitchFamily="18" charset="0"/>
            </a:endParaRPr>
          </a:p>
          <a:p>
            <a:r>
              <a:rPr lang="ru-RU" altLang="ru-RU" sz="2177">
                <a:latin typeface="Times New Roman" panose="02020603050405020304" pitchFamily="18" charset="0"/>
              </a:rPr>
              <a:t>Класс SoapClient – создание SOAP-клиента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Класс SoapServer – создание SOAP-сервера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Класс SoapFault – информация об ошибках</a:t>
            </a:r>
          </a:p>
        </p:txBody>
      </p:sp>
    </p:spTree>
    <p:extLst>
      <p:ext uri="{BB962C8B-B14F-4D97-AF65-F5344CB8AC3E}">
        <p14:creationId xmlns:p14="http://schemas.microsoft.com/office/powerpoint/2010/main" val="389706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Создание SOAP-клиента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50435" y="1960047"/>
            <a:ext cx="8491131" cy="419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class SoapClient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__construct  ( mixed wsdl [, array options] )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Создает новый объект класса SoapClient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wsdl указывается URI WSDL-документа Web-сервиса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Методы веб-сервиса становятся методами созданного объекта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&lt;?php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$link</a:t>
            </a:r>
            <a:r>
              <a:rPr lang="ru-RU" altLang="ru-RU" sz="1633" b="1">
                <a:latin typeface="Courier New" panose="02070309020205020404" pitchFamily="49" charset="0"/>
              </a:rPr>
              <a:t> =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'http://www.webservicex.net/CurrencyConvertor.asmx?wsdl'</a:t>
            </a:r>
            <a:r>
              <a:rPr lang="ru-RU" altLang="ru-RU" sz="1633" b="1">
                <a:latin typeface="Courier New" panose="02070309020205020404" pitchFamily="49" charset="0"/>
              </a:rPr>
              <a:t>;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ru-RU" altLang="ru-RU" sz="1633" b="1">
                <a:latin typeface="Courier New" panose="02070309020205020404" pitchFamily="49" charset="0"/>
              </a:rPr>
              <a:t> SoapClient 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$link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$usd</a:t>
            </a:r>
            <a:r>
              <a:rPr lang="ru-RU" altLang="ru-RU" sz="1633" b="1">
                <a:latin typeface="Courier New" panose="02070309020205020404" pitchFamily="49" charset="0"/>
              </a:rPr>
              <a:t>  =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-&gt;ConversionRate(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ru-RU" altLang="ru-RU" sz="1633" b="1">
                <a:latin typeface="Courier New" panose="02070309020205020404" pitchFamily="49" charset="0"/>
              </a:rPr>
              <a:t>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'FromCurrency'</a:t>
            </a:r>
            <a:r>
              <a:rPr lang="ru-RU" altLang="ru-RU" sz="1633" b="1">
                <a:latin typeface="Courier New" panose="02070309020205020404" pitchFamily="49" charset="0"/>
              </a:rPr>
              <a:t> =&gt; 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'USD'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								 				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'ToCurrency'</a:t>
            </a:r>
            <a:r>
              <a:rPr lang="ru-RU" altLang="ru-RU" sz="1633" b="1">
                <a:latin typeface="Courier New" panose="02070309020205020404" pitchFamily="49" charset="0"/>
              </a:rPr>
              <a:t> =&gt; 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'RUB'</a:t>
            </a:r>
            <a:r>
              <a:rPr lang="ru-RU" altLang="ru-RU" sz="1633" b="1">
                <a:latin typeface="Courier New" panose="02070309020205020404" pitchFamily="49" charset="0"/>
              </a:rPr>
              <a:t>));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$euro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-&gt;ConversionRate(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ru-RU" altLang="ru-RU" sz="1633" b="1">
                <a:latin typeface="Courier New" panose="02070309020205020404" pitchFamily="49" charset="0"/>
              </a:rPr>
              <a:t>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'FromCurrency'</a:t>
            </a:r>
            <a:r>
              <a:rPr lang="ru-RU" altLang="ru-RU" sz="1633" b="1">
                <a:latin typeface="Courier New" panose="02070309020205020404" pitchFamily="49" charset="0"/>
              </a:rPr>
              <a:t> =&gt; 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'EUR'</a:t>
            </a:r>
            <a:r>
              <a:rPr lang="ru-RU" altLang="ru-RU" sz="1633" b="1">
                <a:latin typeface="Courier New" panose="02070309020205020404" pitchFamily="49" charset="0"/>
              </a:rPr>
              <a:t>, 													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'ToCurrency'</a:t>
            </a:r>
            <a:r>
              <a:rPr lang="ru-RU" altLang="ru-RU" sz="1633" b="1">
                <a:latin typeface="Courier New" panose="02070309020205020404" pitchFamily="49" charset="0"/>
              </a:rPr>
              <a:t> =&gt; 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'RUB'</a:t>
            </a:r>
            <a:r>
              <a:rPr lang="ru-RU" altLang="ru-RU" sz="1633" b="1">
                <a:latin typeface="Courier New" panose="02070309020205020404" pitchFamily="49" charset="0"/>
              </a:rPr>
              <a:t>));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echo</a:t>
            </a:r>
            <a:r>
              <a:rPr lang="ru-RU" altLang="ru-RU" sz="1633" b="1"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'USD: '</a:t>
            </a:r>
            <a:r>
              <a:rPr lang="ru-RU" altLang="ru-RU" sz="1633" b="1">
                <a:latin typeface="Courier New" panose="02070309020205020404" pitchFamily="49" charset="0"/>
              </a:rPr>
              <a:t>.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$usd</a:t>
            </a:r>
            <a:r>
              <a:rPr lang="ru-RU" altLang="ru-RU" sz="1633" b="1">
                <a:latin typeface="Courier New" panose="02070309020205020404" pitchFamily="49" charset="0"/>
              </a:rPr>
              <a:t>-&gt;ConversionRateResult .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		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'&lt;br&gt;EUR: '</a:t>
            </a:r>
            <a:r>
              <a:rPr lang="ru-RU" altLang="ru-RU" sz="1633" b="1">
                <a:latin typeface="Courier New" panose="02070309020205020404" pitchFamily="49" charset="0"/>
              </a:rPr>
              <a:t>.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$euro</a:t>
            </a:r>
            <a:r>
              <a:rPr lang="ru-RU" altLang="ru-RU" sz="1633" b="1">
                <a:latin typeface="Courier New" panose="02070309020205020404" pitchFamily="49" charset="0"/>
              </a:rPr>
              <a:t>-&gt;ConversionRateResult;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314325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Получение списка SOAP-функций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305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class SoapClient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array  __getFunctions  ( void  )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1996">
                <a:latin typeface="Times New Roman" panose="02020603050405020304" pitchFamily="18" charset="0"/>
              </a:rPr>
              <a:t> </a:t>
            </a:r>
            <a:r>
              <a:rPr lang="ru-RU" altLang="ru-RU" sz="2177">
                <a:latin typeface="Times New Roman" panose="02020603050405020304" pitchFamily="18" charset="0"/>
              </a:rPr>
              <a:t>Возвращает список SOAP-функций, поддерживаемых web-сервисом</a:t>
            </a:r>
          </a:p>
          <a:p>
            <a:pPr>
              <a:buClrTx/>
              <a:buSzTx/>
              <a:buFontTx/>
              <a:buNone/>
            </a:pPr>
            <a:endParaRPr lang="ru-RU" altLang="ru-RU" sz="1633" b="1">
              <a:latin typeface="Courier New" panose="02070309020205020404" pitchFamily="49" charset="0"/>
            </a:endParaRP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&lt;?php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ru-RU" altLang="ru-RU" sz="1633" b="1">
                <a:latin typeface="Courier New" panose="02070309020205020404" pitchFamily="49" charset="0"/>
              </a:rPr>
              <a:t> SoapClient 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'some.wsdl'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foreach</a:t>
            </a:r>
            <a:r>
              <a:rPr lang="ru-RU" altLang="ru-RU" sz="1633" b="1">
                <a:latin typeface="Courier New" panose="02070309020205020404" pitchFamily="49" charset="0"/>
              </a:rPr>
              <a:t> 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-&gt;__getFunctions()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ru-RU" altLang="ru-RU" sz="1633" b="1"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$type</a:t>
            </a:r>
            <a:r>
              <a:rPr lang="ru-RU" altLang="ru-RU" sz="1633" b="1">
                <a:latin typeface="Courier New" panose="02070309020205020404" pitchFamily="49" charset="0"/>
              </a:rPr>
              <a:t>){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	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echo</a:t>
            </a:r>
            <a:r>
              <a:rPr lang="ru-RU" altLang="ru-RU" sz="1633" b="1"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$type</a:t>
            </a:r>
            <a:r>
              <a:rPr lang="ru-RU" altLang="ru-RU" sz="1633" b="1">
                <a:latin typeface="Courier New" panose="02070309020205020404" pitchFamily="49" charset="0"/>
              </a:rPr>
              <a:t> . 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'&lt;br&gt;'</a:t>
            </a:r>
            <a:r>
              <a:rPr lang="ru-RU" altLang="ru-RU" sz="1633" b="1">
                <a:latin typeface="Courier New" panose="02070309020205020404" pitchFamily="49" charset="0"/>
              </a:rPr>
              <a:t>;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	}</a:t>
            </a: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842351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Создание холста (256 цветов)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85809" y="2122783"/>
            <a:ext cx="8191580" cy="210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resource imagecreate ( int x_size, int y_size )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Создает новое изображение на основе палитры (256 цветов)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x_size и y_size указываются ширина и высота изображения</a:t>
            </a:r>
          </a:p>
          <a:p>
            <a:pPr>
              <a:buClrTx/>
              <a:buSzTx/>
              <a:buFontTx/>
              <a:buNone/>
            </a:pPr>
            <a:endParaRPr lang="ru-RU" altLang="ru-RU" sz="1996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 = imagecreate(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640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480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1045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Получение последнего SOAP-запроса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50435" y="2057977"/>
            <a:ext cx="8491131" cy="35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class SoapClient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string __getLastRequest ( void ) 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  <a:p>
            <a:endParaRPr lang="ru-RU" altLang="ru-RU" sz="1633"/>
          </a:p>
          <a:p>
            <a:r>
              <a:rPr lang="ru-RU" altLang="ru-RU" sz="2177">
                <a:latin typeface="Times New Roman" panose="02020603050405020304" pitchFamily="18" charset="0"/>
              </a:rPr>
              <a:t>Возвращает последний SOAP-запрос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Работает только если SOAP-клиент был создан со включенной опцией trace</a:t>
            </a:r>
          </a:p>
          <a:p>
            <a:endParaRPr lang="ru-RU" altLang="ru-RU" sz="1996" b="1">
              <a:latin typeface="Courier New" panose="02070309020205020404" pitchFamily="49" charset="0"/>
            </a:endParaRPr>
          </a:p>
          <a:p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&lt;?php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 = SoapClient 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"some.wsdl"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ru-RU" altLang="ru-RU" sz="1633" b="1">
                <a:latin typeface="Courier New" panose="02070309020205020404" pitchFamily="49" charset="0"/>
              </a:rPr>
              <a:t>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'trace'</a:t>
            </a:r>
            <a:r>
              <a:rPr lang="ru-RU" altLang="ru-RU" sz="1633" b="1">
                <a:latin typeface="Courier New" panose="02070309020205020404" pitchFamily="49" charset="0"/>
              </a:rPr>
              <a:t> =&gt;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 1</a:t>
            </a:r>
            <a:r>
              <a:rPr lang="ru-RU" altLang="ru-RU" sz="1633" b="1">
                <a:latin typeface="Courier New" panose="02070309020205020404" pitchFamily="49" charset="0"/>
              </a:rPr>
              <a:t>));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$result</a:t>
            </a:r>
            <a:r>
              <a:rPr lang="ru-RU" altLang="ru-RU" sz="1633" b="1">
                <a:latin typeface="Courier New" panose="02070309020205020404" pitchFamily="49" charset="0"/>
              </a:rPr>
              <a:t> = 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-&gt;SomeFunction();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echo</a:t>
            </a:r>
            <a:r>
              <a:rPr lang="ru-RU" altLang="ru-RU" sz="1633" b="1">
                <a:latin typeface="Courier New" panose="02070309020205020404" pitchFamily="49" charset="0"/>
              </a:rPr>
              <a:t> 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"Запрос: "</a:t>
            </a:r>
            <a:r>
              <a:rPr lang="ru-RU" altLang="ru-RU" sz="1633" b="1">
                <a:latin typeface="Courier New" panose="02070309020205020404" pitchFamily="49" charset="0"/>
              </a:rPr>
              <a:t> .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-&gt;__getLastRequest(); </a:t>
            </a:r>
          </a:p>
          <a:p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6220920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Получение последнего SOAP-ответа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50435" y="2024853"/>
            <a:ext cx="8491131" cy="346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class SoapClient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string __getLastResponse ( void ) 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  <a:p>
            <a:endParaRPr lang="ru-RU" altLang="ru-RU" sz="1633"/>
          </a:p>
          <a:p>
            <a:r>
              <a:rPr lang="ru-RU" altLang="ru-RU" sz="2177">
                <a:latin typeface="Times New Roman" panose="02020603050405020304" pitchFamily="18" charset="0"/>
              </a:rPr>
              <a:t>Возвращает последний SOAP-ответ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Работает только если SOAP-клиент был создан со включенной опцией trace</a:t>
            </a:r>
          </a:p>
          <a:p>
            <a:endParaRPr lang="ru-RU" altLang="ru-RU" sz="1633"/>
          </a:p>
          <a:p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&lt;?php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 = SoapClient 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"some.wsdl"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ru-RU" altLang="ru-RU" sz="1633" b="1">
                <a:latin typeface="Courier New" panose="02070309020205020404" pitchFamily="49" charset="0"/>
              </a:rPr>
              <a:t>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'trace'</a:t>
            </a:r>
            <a:r>
              <a:rPr lang="ru-RU" altLang="ru-RU" sz="1633" b="1">
                <a:latin typeface="Courier New" panose="02070309020205020404" pitchFamily="49" charset="0"/>
              </a:rPr>
              <a:t> =&gt; 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</a:t>
            </a:r>
            <a:r>
              <a:rPr lang="ru-RU" altLang="ru-RU" sz="1633" b="1">
                <a:latin typeface="Courier New" panose="02070309020205020404" pitchFamily="49" charset="0"/>
              </a:rPr>
              <a:t>));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$result</a:t>
            </a:r>
            <a:r>
              <a:rPr lang="ru-RU" altLang="ru-RU" sz="1633" b="1">
                <a:latin typeface="Courier New" panose="02070309020205020404" pitchFamily="49" charset="0"/>
              </a:rPr>
              <a:t> = 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-&gt;SomeFunction();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echo</a:t>
            </a:r>
            <a:r>
              <a:rPr lang="ru-RU" altLang="ru-RU" sz="1633" b="1">
                <a:latin typeface="Courier New" panose="02070309020205020404" pitchFamily="49" charset="0"/>
              </a:rPr>
              <a:t> 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"Ответ: "</a:t>
            </a:r>
            <a:r>
              <a:rPr lang="ru-RU" altLang="ru-RU" sz="1633" b="1">
                <a:latin typeface="Courier New" panose="02070309020205020404" pitchFamily="49" charset="0"/>
              </a:rPr>
              <a:t> .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-&gt;__getLastResponse(); </a:t>
            </a:r>
          </a:p>
          <a:p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1745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Кэширование WSDL-документов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50435" y="1960047"/>
            <a:ext cx="8491131" cy="1631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По-умолчанию WSDL-документы кэшируются на 1 сутки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Включение/выключение кэширования WSDL-документов – директива soap_wsdl_cache_enabled (допустимые значения: 0 или 1)</a:t>
            </a:r>
          </a:p>
          <a:p>
            <a:pPr>
              <a:buClrTx/>
              <a:buSzTx/>
              <a:buFontTx/>
              <a:buNone/>
            </a:pPr>
            <a:endParaRPr lang="ru-RU" altLang="ru-RU" sz="1996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ini_set 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'soap_wsdl_cache_enabled'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'0'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8280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Создание SOAP-сервера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50435" y="2024853"/>
            <a:ext cx="8491131" cy="258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class SoapServer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__construct ( mixed wsdl [, array options] )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  <a:p>
            <a:endParaRPr lang="ru-RU" altLang="ru-RU" sz="1996">
              <a:latin typeface="Times New Roman" panose="02020603050405020304" pitchFamily="18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Создает новый объект класса SoapServer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wsdl указывается URI WSDL-документа используемого для создания Web-сервиса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$server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ru-RU" altLang="ru-RU" sz="1633" b="1">
                <a:latin typeface="Courier New" panose="02070309020205020404" pitchFamily="49" charset="0"/>
              </a:rPr>
              <a:t> SoapServer 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"stock.wsdl"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03617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Добавление метода SOAP-сервера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50435" y="2039255"/>
            <a:ext cx="8491131" cy="251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class SoapServer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void addFunction (mixed functions)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  <a:p>
            <a:endParaRPr lang="ru-RU" altLang="ru-RU" sz="1633">
              <a:latin typeface="Courier New" panose="02070309020205020404" pitchFamily="49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Регистрирует пользовательские функции на SOAP-сервере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functions указывается имя регистрируемой функции, или массив, содержащий имена нескольких регистрируемых функций</a:t>
            </a:r>
          </a:p>
          <a:p>
            <a:pPr>
              <a:buClrTx/>
              <a:buSzTx/>
              <a:buFontTx/>
              <a:buNone/>
            </a:pPr>
            <a:endParaRPr lang="ru-RU" altLang="ru-RU" sz="1633">
              <a:latin typeface="Courier New" panose="02070309020205020404" pitchFamily="49" charset="0"/>
            </a:endParaRP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$server</a:t>
            </a:r>
            <a:r>
              <a:rPr lang="ru-RU" altLang="ru-RU" sz="1633" b="1">
                <a:latin typeface="Courier New" panose="02070309020205020404" pitchFamily="49" charset="0"/>
              </a:rPr>
              <a:t>-&gt;addFunction(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"getStock"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08246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Регистрация обработчика SOAP-запросов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50435" y="1960047"/>
            <a:ext cx="8491131" cy="21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class SoapServer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void setClass(string class_name [,mixed args [, mixed ...]] )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Регистрирует на SOAP-сервере класс для обработки SOAP-запросов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class_name указывается имя регистрируемого класса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$server</a:t>
            </a:r>
            <a:r>
              <a:rPr lang="ru-RU" altLang="ru-RU" sz="1633" b="1">
                <a:latin typeface="Courier New" panose="02070309020205020404" pitchFamily="49" charset="0"/>
              </a:rPr>
              <a:t>-&gt;setClass(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"StockService"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7614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Обработка SOAP-запроса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850435" y="2122783"/>
            <a:ext cx="8491131" cy="284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class SoapServer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void handle  ( [string soap_request] )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Обрабатывает SOAP-запрос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soap_request указывается SOAP-запрос для обработки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Если параметр soap_request опущен, используется значение предопределенной переменной $HTTP_RAW_POST_DATA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$server</a:t>
            </a:r>
            <a:r>
              <a:rPr lang="ru-RU" altLang="ru-RU" sz="1633" b="1">
                <a:latin typeface="Courier New" panose="02070309020205020404" pitchFamily="49" charset="0"/>
              </a:rPr>
              <a:t>-&gt;handle();</a:t>
            </a:r>
          </a:p>
        </p:txBody>
      </p:sp>
    </p:spTree>
    <p:extLst>
      <p:ext uri="{BB962C8B-B14F-4D97-AF65-F5344CB8AC3E}">
        <p14:creationId xmlns:p14="http://schemas.microsoft.com/office/powerpoint/2010/main" val="23025619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Создание SOAP-сервера. Пример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013172" y="1535202"/>
            <a:ext cx="8230465" cy="602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&lt;?php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   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ru-RU" altLang="ru-RU" sz="1633" b="1">
                <a:latin typeface="Courier New" panose="02070309020205020404" pitchFamily="49" charset="0"/>
              </a:rPr>
              <a:t> StockService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ru-RU" altLang="ru-RU" sz="1633" b="1">
                <a:latin typeface="Courier New" panose="02070309020205020404" pitchFamily="49" charset="0"/>
              </a:rPr>
              <a:t> getStock(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$id</a:t>
            </a:r>
            <a:r>
              <a:rPr lang="ru-RU" altLang="ru-RU" sz="1633" b="1">
                <a:latin typeface="Courier New" panose="02070309020205020404" pitchFamily="49" charset="0"/>
              </a:rPr>
              <a:t>) {	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$stock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array</a:t>
            </a:r>
            <a:r>
              <a:rPr lang="ru-RU" altLang="ru-RU" sz="1633" b="1">
                <a:latin typeface="Courier New" panose="02070309020205020404" pitchFamily="49" charset="0"/>
              </a:rPr>
              <a:t>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"1"</a:t>
            </a:r>
            <a:r>
              <a:rPr lang="ru-RU" altLang="ru-RU" sz="1633" b="1">
                <a:latin typeface="Courier New" panose="02070309020205020404" pitchFamily="49" charset="0"/>
              </a:rPr>
              <a:t> =&gt;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50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"2"</a:t>
            </a:r>
            <a:r>
              <a:rPr lang="ru-RU" altLang="ru-RU" sz="1633" b="1">
                <a:latin typeface="Courier New" panose="02070309020205020404" pitchFamily="49" charset="0"/>
              </a:rPr>
              <a:t> =&gt;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150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"3"</a:t>
            </a:r>
            <a:r>
              <a:rPr lang="ru-RU" altLang="ru-RU" sz="1633" b="1">
                <a:latin typeface="Courier New" panose="02070309020205020404" pitchFamily="49" charset="0"/>
              </a:rPr>
              <a:t> =&gt;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11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"4"</a:t>
            </a:r>
            <a:r>
              <a:rPr lang="ru-RU" altLang="ru-RU" sz="1633" b="1">
                <a:latin typeface="Courier New" panose="02070309020205020404" pitchFamily="49" charset="0"/>
              </a:rPr>
              <a:t> =&gt;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27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				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"5"</a:t>
            </a:r>
            <a:r>
              <a:rPr lang="ru-RU" altLang="ru-RU" sz="1633" b="1">
                <a:latin typeface="Courier New" panose="02070309020205020404" pitchFamily="49" charset="0"/>
              </a:rPr>
              <a:t> =&gt;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500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ru-RU" altLang="ru-RU" sz="1633" b="1">
                <a:latin typeface="Courier New" panose="02070309020205020404" pitchFamily="49" charset="0"/>
              </a:rPr>
              <a:t> (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isset</a:t>
            </a:r>
            <a:r>
              <a:rPr lang="ru-RU" altLang="ru-RU" sz="1633" b="1">
                <a:latin typeface="Courier New" panose="02070309020205020404" pitchFamily="49" charset="0"/>
              </a:rPr>
              <a:t>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$stock</a:t>
            </a:r>
            <a:r>
              <a:rPr lang="ru-RU" altLang="ru-RU" sz="1633" b="1">
                <a:latin typeface="Courier New" panose="02070309020205020404" pitchFamily="49" charset="0"/>
              </a:rPr>
              <a:t>[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$id</a:t>
            </a:r>
            <a:r>
              <a:rPr lang="ru-RU" altLang="ru-RU" sz="1633" b="1">
                <a:latin typeface="Courier New" panose="02070309020205020404" pitchFamily="49" charset="0"/>
              </a:rPr>
              <a:t>]))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$quantity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$stock</a:t>
            </a:r>
            <a:r>
              <a:rPr lang="ru-RU" altLang="ru-RU" sz="1633" b="1">
                <a:latin typeface="Courier New" panose="02070309020205020404" pitchFamily="49" charset="0"/>
              </a:rPr>
              <a:t>[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$id</a:t>
            </a:r>
            <a:r>
              <a:rPr lang="ru-RU" altLang="ru-RU" sz="1633" b="1">
                <a:latin typeface="Courier New" panose="02070309020205020404" pitchFamily="49" charset="0"/>
              </a:rPr>
              <a:t>];		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ru-RU" altLang="ru-RU" sz="1633" b="1"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$quantity</a:t>
            </a:r>
            <a:r>
              <a:rPr lang="ru-RU" altLang="ru-RU" sz="1633" b="1">
                <a:latin typeface="Courier New" panose="02070309020205020404" pitchFamily="49" charset="0"/>
              </a:rPr>
              <a:t>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}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ru-RU" altLang="ru-RU" sz="1633" b="1">
                <a:latin typeface="Courier New" panose="02070309020205020404" pitchFamily="49" charset="0"/>
              </a:rPr>
              <a:t> {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	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throw new</a:t>
            </a:r>
            <a:r>
              <a:rPr lang="ru-RU" altLang="ru-RU" sz="1633" b="1">
                <a:latin typeface="Courier New" panose="02070309020205020404" pitchFamily="49" charset="0"/>
              </a:rPr>
              <a:t> SoapFault(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"Server"</a:t>
            </a:r>
            <a:r>
              <a:rPr lang="ru-RU" altLang="ru-RU" sz="1633" b="1">
                <a:latin typeface="Courier New" panose="02070309020205020404" pitchFamily="49" charset="0"/>
              </a:rPr>
              <a:t>,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"Несуществующий id"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	}	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	}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    }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ini_set(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"soap_wsdl_cache_enabled"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"0"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$server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ru-RU" altLang="ru-RU" sz="1633" b="1">
                <a:latin typeface="Courier New" panose="02070309020205020404" pitchFamily="49" charset="0"/>
              </a:rPr>
              <a:t> SoapServer(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"stock.wsdl"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$server</a:t>
            </a:r>
            <a:r>
              <a:rPr lang="ru-RU" altLang="ru-RU" sz="1633" b="1">
                <a:latin typeface="Courier New" panose="02070309020205020404" pitchFamily="49" charset="0"/>
              </a:rPr>
              <a:t>-&gt;setClass(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"StockService"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	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$server</a:t>
            </a:r>
            <a:r>
              <a:rPr lang="ru-RU" altLang="ru-RU" sz="1633" b="1">
                <a:latin typeface="Courier New" panose="02070309020205020404" pitchFamily="49" charset="0"/>
              </a:rPr>
              <a:t>-&gt;handle();</a:t>
            </a:r>
          </a:p>
          <a:p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?&gt;</a:t>
            </a:r>
          </a:p>
          <a:p>
            <a:endParaRPr lang="ru-RU" altLang="ru-RU" sz="1633">
              <a:latin typeface="Courier New" panose="02070309020205020404" pitchFamily="49" charset="0"/>
            </a:endParaRPr>
          </a:p>
          <a:p>
            <a:endParaRPr lang="ru-RU" altLang="ru-RU" sz="1633">
              <a:latin typeface="Courier New" panose="02070309020205020404" pitchFamily="49" charset="0"/>
            </a:endParaRPr>
          </a:p>
          <a:p>
            <a:endParaRPr lang="ru-RU" altLang="ru-RU" sz="1633">
              <a:latin typeface="Courier New" panose="02070309020205020404" pitchFamily="49" charset="0"/>
            </a:endParaRPr>
          </a:p>
          <a:p>
            <a:endParaRPr lang="ru-RU" altLang="ru-RU" sz="1633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64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Класс SoapFault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381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class SoapFault { 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  <a:p>
            <a:r>
              <a:rPr lang="ru-RU" altLang="ru-RU" sz="1633" b="1">
                <a:latin typeface="Courier New" panose="02070309020205020404" pitchFamily="49" charset="0"/>
              </a:rPr>
              <a:t>__construct (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  string faultcode,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  string faultstring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  [, string faultactor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  [, mixed detail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  [, string faultname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  [, SoapHeader headerfault]]]] )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Класс на основе класса Exception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Создан для обработки ошибок при работе с SOAP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faultcode указывается код ошибки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faultstring указывается сообщение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4209718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Класс SoapFault. Пример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850435" y="2187591"/>
            <a:ext cx="8491131" cy="3918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112835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lvl="1">
              <a:lnSpc>
                <a:spcPct val="65000"/>
              </a:lnSpc>
              <a:spcBef>
                <a:spcPts val="1089"/>
              </a:spcBef>
              <a:buSzPct val="45000"/>
              <a:buFont typeface="Wingdings" panose="05000000000000000000" pitchFamily="2" charset="2"/>
              <a:buChar char=""/>
            </a:pPr>
            <a:r>
              <a:rPr lang="ru-RU" altLang="ru-RU" sz="1633"/>
              <a:t>Серверная часть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latin typeface="Courier New" panose="02070309020205020404" pitchFamily="49" charset="0"/>
              </a:rPr>
              <a:t>...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solidFill>
                  <a:srgbClr val="0000CC"/>
                </a:solidFill>
                <a:latin typeface="Courier New" panose="02070309020205020404" pitchFamily="49" charset="0"/>
              </a:rPr>
              <a:t>throw</a:t>
            </a:r>
            <a:r>
              <a:rPr lang="ru-RU" altLang="ru-RU" sz="1633" b="1"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0000CC"/>
                </a:solidFill>
                <a:latin typeface="Courier New" panose="02070309020205020404" pitchFamily="49" charset="0"/>
              </a:rPr>
              <a:t>new</a:t>
            </a:r>
            <a:r>
              <a:rPr lang="ru-RU" altLang="ru-RU" sz="1633" b="1">
                <a:latin typeface="Courier New" panose="02070309020205020404" pitchFamily="49" charset="0"/>
              </a:rPr>
              <a:t> SoapFault(</a:t>
            </a:r>
            <a:r>
              <a:rPr lang="ru-RU" altLang="ru-RU" sz="1633" b="1">
                <a:solidFill>
                  <a:srgbClr val="339933"/>
                </a:solidFill>
                <a:latin typeface="Courier New" panose="02070309020205020404" pitchFamily="49" charset="0"/>
              </a:rPr>
              <a:t>"Server"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339933"/>
                </a:solidFill>
                <a:latin typeface="Courier New" panose="02070309020205020404" pitchFamily="49" charset="0"/>
              </a:rPr>
              <a:t>"Несуществующий id товара"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latin typeface="Courier New" panose="02070309020205020404" pitchFamily="49" charset="0"/>
              </a:rPr>
              <a:t>...</a:t>
            </a:r>
          </a:p>
          <a:p>
            <a:pPr lvl="1">
              <a:lnSpc>
                <a:spcPct val="65000"/>
              </a:lnSpc>
              <a:spcBef>
                <a:spcPts val="1089"/>
              </a:spcBef>
              <a:buSzPct val="45000"/>
              <a:buFont typeface="Wingdings" panose="05000000000000000000" pitchFamily="2" charset="2"/>
              <a:buChar char=""/>
            </a:pPr>
            <a:r>
              <a:rPr lang="ru-RU" altLang="ru-RU" sz="1633"/>
              <a:t>Клиентская часть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solidFill>
                  <a:srgbClr val="0000CC"/>
                </a:solidFill>
                <a:latin typeface="Courier New" panose="02070309020205020404" pitchFamily="49" charset="0"/>
              </a:rPr>
              <a:t>try</a:t>
            </a:r>
            <a:r>
              <a:rPr lang="ru-RU" altLang="ru-RU" sz="1633" b="1">
                <a:latin typeface="Courier New" panose="02070309020205020404" pitchFamily="49" charset="0"/>
              </a:rPr>
              <a:t> {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latin typeface="Courier New" panose="02070309020205020404" pitchFamily="49" charset="0"/>
              </a:rPr>
              <a:t>	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0000CC"/>
                </a:solidFill>
                <a:latin typeface="Courier New" panose="02070309020205020404" pitchFamily="49" charset="0"/>
              </a:rPr>
              <a:t>new</a:t>
            </a:r>
            <a:r>
              <a:rPr lang="ru-RU" altLang="ru-RU" sz="1633" b="1">
                <a:latin typeface="Courier New" panose="02070309020205020404" pitchFamily="49" charset="0"/>
              </a:rPr>
              <a:t> SoapClient(</a:t>
            </a:r>
            <a:r>
              <a:rPr lang="ru-RU" altLang="ru-RU" sz="1633" b="1">
                <a:solidFill>
                  <a:srgbClr val="339933"/>
                </a:solidFill>
                <a:latin typeface="Courier New" panose="02070309020205020404" pitchFamily="49" charset="0"/>
              </a:rPr>
              <a:t>"stock.wsdl"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latin typeface="Courier New" panose="02070309020205020404" pitchFamily="49" charset="0"/>
              </a:rPr>
              <a:t>	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$result</a:t>
            </a:r>
            <a:r>
              <a:rPr lang="ru-RU" altLang="ru-RU" sz="1633" b="1">
                <a:latin typeface="Courier New" panose="02070309020205020404" pitchFamily="49" charset="0"/>
              </a:rPr>
              <a:t> =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$client</a:t>
            </a:r>
            <a:r>
              <a:rPr lang="ru-RU" altLang="ru-RU" sz="1633" b="1">
                <a:latin typeface="Courier New" panose="02070309020205020404" pitchFamily="49" charset="0"/>
              </a:rPr>
              <a:t>-&gt;getStock(</a:t>
            </a:r>
            <a:r>
              <a:rPr lang="ru-RU" altLang="ru-RU" sz="1633" b="1">
                <a:solidFill>
                  <a:srgbClr val="339933"/>
                </a:solidFill>
                <a:latin typeface="Courier New" panose="02070309020205020404" pitchFamily="49" charset="0"/>
              </a:rPr>
              <a:t>"7"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latin typeface="Courier New" panose="02070309020205020404" pitchFamily="49" charset="0"/>
              </a:rPr>
              <a:t>	 </a:t>
            </a:r>
            <a:r>
              <a:rPr lang="ru-RU" altLang="ru-RU" sz="1633" b="1">
                <a:solidFill>
                  <a:srgbClr val="0000CC"/>
                </a:solidFill>
                <a:latin typeface="Courier New" panose="02070309020205020404" pitchFamily="49" charset="0"/>
              </a:rPr>
              <a:t>echo</a:t>
            </a:r>
            <a:r>
              <a:rPr lang="ru-RU" altLang="ru-RU" sz="1633" b="1"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339933"/>
                </a:solidFill>
                <a:latin typeface="Courier New" panose="02070309020205020404" pitchFamily="49" charset="0"/>
              </a:rPr>
              <a:t>"Текущий запас: "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$result</a:t>
            </a:r>
            <a:r>
              <a:rPr lang="ru-RU" altLang="ru-RU" sz="1633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latin typeface="Courier New" panose="02070309020205020404" pitchFamily="49" charset="0"/>
              </a:rPr>
              <a:t>} </a:t>
            </a:r>
            <a:r>
              <a:rPr lang="ru-RU" altLang="ru-RU" sz="1633" b="1">
                <a:solidFill>
                  <a:srgbClr val="0000CC"/>
                </a:solidFill>
                <a:latin typeface="Courier New" panose="02070309020205020404" pitchFamily="49" charset="0"/>
              </a:rPr>
              <a:t>catch</a:t>
            </a:r>
            <a:r>
              <a:rPr lang="ru-RU" altLang="ru-RU" sz="1633" b="1">
                <a:latin typeface="Courier New" panose="02070309020205020404" pitchFamily="49" charset="0"/>
              </a:rPr>
              <a:t> (SoapFault</a:t>
            </a:r>
            <a:r>
              <a:rPr lang="ru-RU" altLang="ru-RU" sz="1633" b="1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$exception</a:t>
            </a:r>
            <a:r>
              <a:rPr lang="ru-RU" altLang="ru-RU" sz="1633" b="1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latin typeface="Courier New" panose="02070309020205020404" pitchFamily="49" charset="0"/>
              </a:rPr>
              <a:t>  </a:t>
            </a:r>
            <a:r>
              <a:rPr lang="ru-RU" altLang="ru-RU" sz="1633" b="1">
                <a:solidFill>
                  <a:srgbClr val="0000CC"/>
                </a:solidFill>
                <a:latin typeface="Courier New" panose="02070309020205020404" pitchFamily="49" charset="0"/>
              </a:rPr>
              <a:t>echo</a:t>
            </a:r>
            <a:r>
              <a:rPr lang="ru-RU" altLang="ru-RU" sz="1633" b="1">
                <a:latin typeface="Courier New" panose="02070309020205020404" pitchFamily="49" charset="0"/>
              </a:rPr>
              <a:t> 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$exception</a:t>
            </a:r>
            <a:r>
              <a:rPr lang="ru-RU" altLang="ru-RU" sz="1633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65000"/>
              </a:lnSpc>
              <a:spcBef>
                <a:spcPts val="907"/>
              </a:spcBef>
            </a:pPr>
            <a:r>
              <a:rPr lang="ru-RU" altLang="ru-RU" sz="1633" b="1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1832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Создание холста (17 млн. цветов)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5810" y="2122784"/>
            <a:ext cx="8273668" cy="277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resource imagecreatetruecolor ( int x_size, int y_size )</a:t>
            </a:r>
          </a:p>
          <a:p>
            <a:endParaRPr lang="ru-RU" altLang="ru-RU" sz="1996">
              <a:latin typeface="Times New Roman" panose="02020603050405020304" pitchFamily="18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1996">
                <a:latin typeface="Times New Roman" panose="02020603050405020304" pitchFamily="18" charset="0"/>
              </a:rPr>
              <a:t> </a:t>
            </a:r>
            <a:r>
              <a:rPr lang="ru-RU" altLang="ru-RU" sz="2177">
                <a:latin typeface="Times New Roman" panose="02020603050405020304" pitchFamily="18" charset="0"/>
              </a:rPr>
              <a:t> Создает новое изображение true-color (17 миллионов цветов)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параметрах x_size и y_size указываются ширина и высота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Поддерживается начиная с версии GD 2.0.1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Не работает с форматом изображения GIF</a:t>
            </a:r>
          </a:p>
          <a:p>
            <a:pPr>
              <a:buClrTx/>
              <a:buSzTx/>
              <a:buFontTx/>
              <a:buNone/>
            </a:pPr>
            <a:endParaRPr lang="ru-RU" altLang="ru-RU" sz="1633" b="1">
              <a:latin typeface="Courier New" panose="02070309020205020404" pitchFamily="49" charset="0"/>
            </a:endParaRP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 = imagecreatetruecolor(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640</a:t>
            </a:r>
            <a:r>
              <a:rPr lang="ru-RU" altLang="ru-RU" sz="1633" b="1">
                <a:latin typeface="Courier New" panose="02070309020205020404" pitchFamily="49" charset="0"/>
              </a:rPr>
              <a:t>, </a:t>
            </a:r>
            <a:r>
              <a:rPr lang="ru-RU" altLang="ru-RU" sz="1633" b="1">
                <a:solidFill>
                  <a:srgbClr val="FF0000"/>
                </a:solidFill>
                <a:latin typeface="Courier New" panose="02070309020205020404" pitchFamily="49" charset="0"/>
              </a:rPr>
              <a:t>480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1431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Web - сервисы</a:t>
            </a:r>
            <a:br>
              <a:rPr lang="ru-RU" altLang="ru-RU"/>
            </a:br>
            <a:r>
              <a:rPr lang="ru-RU" altLang="ru-RU" sz="2903"/>
              <a:t>Ресурсы с web-сервисами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1850435" y="2383451"/>
            <a:ext cx="8491131" cy="236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79229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089"/>
              </a:spcBef>
            </a:pPr>
            <a:r>
              <a:rPr lang="ru-RU" altLang="ru-RU" sz="4355">
                <a:solidFill>
                  <a:srgbClr val="618FFD"/>
                </a:solidFill>
                <a:latin typeface="Times New Roman" panose="02020603050405020304" pitchFamily="18" charset="0"/>
                <a:hlinkClick r:id="rId3"/>
              </a:rPr>
              <a:t>http://www.xmethods.net</a:t>
            </a:r>
          </a:p>
          <a:p>
            <a:pPr>
              <a:spcBef>
                <a:spcPts val="1089"/>
              </a:spcBef>
            </a:pPr>
            <a:r>
              <a:rPr lang="ru-RU" altLang="ru-RU" sz="4355">
                <a:solidFill>
                  <a:srgbClr val="618FFD"/>
                </a:solidFill>
                <a:latin typeface="Times New Roman" panose="02020603050405020304" pitchFamily="18" charset="0"/>
                <a:hlinkClick r:id="rId4"/>
              </a:rPr>
              <a:t>http://www.webservicex.net</a:t>
            </a:r>
          </a:p>
          <a:p>
            <a:pPr>
              <a:spcBef>
                <a:spcPts val="1089"/>
              </a:spcBef>
            </a:pPr>
            <a:r>
              <a:rPr lang="ru-RU" altLang="ru-RU" sz="4355">
                <a:solidFill>
                  <a:srgbClr val="618FFD"/>
                </a:solidFill>
                <a:latin typeface="Times New Roman" panose="02020603050405020304" pitchFamily="18" charset="0"/>
                <a:hlinkClick r:id="rId5"/>
              </a:rPr>
              <a:t>http://www.webserviceresource.com</a:t>
            </a:r>
          </a:p>
        </p:txBody>
      </p:sp>
    </p:spTree>
    <p:extLst>
      <p:ext uri="{BB962C8B-B14F-4D97-AF65-F5344CB8AC3E}">
        <p14:creationId xmlns:p14="http://schemas.microsoft.com/office/powerpoint/2010/main" val="3694574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2352591" y="503188"/>
            <a:ext cx="7809939" cy="56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5205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/>
            <a:r>
              <a:rPr lang="ru-RU" altLang="ru-RU" sz="3992" dirty="0"/>
              <a:t>Дизайн web-интерфейсов</a:t>
            </a:r>
          </a:p>
        </p:txBody>
      </p:sp>
    </p:spTree>
    <p:extLst>
      <p:ext uri="{BB962C8B-B14F-4D97-AF65-F5344CB8AC3E}">
        <p14:creationId xmlns:p14="http://schemas.microsoft.com/office/powerpoint/2010/main" val="4065746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181460"/>
            <a:ext cx="7808500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Принципы дизайна web-интерфейса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850435" y="1893800"/>
            <a:ext cx="8491131" cy="386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Клиент – это не пользователь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Клиент может думать, что он знает, что нужно его пользователям, но это не так. Все дело в том, что клиент не является пользователем.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Не спрашивайте клиента, что он думает по поводу того, что нужно пользователям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Если клиент не знает, что пользователям на самом деле нужно, а вы делаете то, что говорит клиент, то все закончится печально.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Вы тоже не знаете, что нужно пользователям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Именно тем пользователям, которые будут пользоваться разрабатываемым приложением. Потому что каждое приложение уникально.</a:t>
            </a:r>
          </a:p>
        </p:txBody>
      </p:sp>
    </p:spTree>
    <p:extLst>
      <p:ext uri="{BB962C8B-B14F-4D97-AF65-F5344CB8AC3E}">
        <p14:creationId xmlns:p14="http://schemas.microsoft.com/office/powerpoint/2010/main" val="3567427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Принципы дизайна web-интерфейса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850435" y="1697939"/>
            <a:ext cx="8491131" cy="450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Только пользователи знают, что им нужно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Только пользователи вашего приложения знают, что работает, а что – нет. Обычно, наиболее простой решение при возникновении сложностей – спросить пользователей, что они об этом думают.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Тестируйте, тестируйте и еще раз тестируйте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На самом деле это очень простая процедура. Вам всего лишь нужно посадить пользователя за компьютер с вашей программой и проанализировать его действия.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Говорите на одном языке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Всегда должна быть единственная трактовка любого термина или фразы, используемых при работе с приложением. Специальными терминами могут обозначаться понятия, бизнес-функции или задачи, виджеты или даже отдельные элементы интерфейса.</a:t>
            </a:r>
          </a:p>
        </p:txBody>
      </p:sp>
    </p:spTree>
    <p:extLst>
      <p:ext uri="{BB962C8B-B14F-4D97-AF65-F5344CB8AC3E}">
        <p14:creationId xmlns:p14="http://schemas.microsoft.com/office/powerpoint/2010/main" val="4052764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Принципы дизайна web-интерфейса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50435" y="1862116"/>
            <a:ext cx="8491131" cy="448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Улучшайте отношения с пользователями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Попытайтесь уменьшить физический труд пользователя при работе с вашим приложением. Туннельный синдром становится неотъемлемой частью сегодняшней жизни и мы, как разработчики, должны позаботиться об эргономике своих приложений.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Принимайте трудные решения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Это ваша работа, как дизайнера интерфейсов, быть экраном для пользователя и принимать сложные решения относительно организации интерфейса. Не оставляйте эти решения пользователю, даже если это сделает вашу жизнь легче. Если в вашем приложении огромное количество настроек, посмотрите внимательней, может какие-то решения вы сможете не перекладывать на плечи пользователей?</a:t>
            </a:r>
          </a:p>
        </p:txBody>
      </p:sp>
    </p:spTree>
    <p:extLst>
      <p:ext uri="{BB962C8B-B14F-4D97-AF65-F5344CB8AC3E}">
        <p14:creationId xmlns:p14="http://schemas.microsoft.com/office/powerpoint/2010/main" val="1868700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Принципы дизайна web-интерфейса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502824" y="2285521"/>
            <a:ext cx="164177" cy="3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633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50435" y="1764186"/>
            <a:ext cx="8491131" cy="450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Не мешайте пользователям работать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Обеспечьте простой доступ к часто используемым и наиболее важным функциям без дополнительных препятствий. Например, при работе с SMS такими функциями будут чтение, ответ и пересылка.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Оберегайте, но не ругайте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Там, где это возможно, интерфейс должен помешать пользователю совершить ошибку, вместо того, чтобы выводить сообщение, когда ошибка уже произошла.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Обеспечивайте обратную связь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Интерфейс должен обеспечивать достаточную обратную связь – пользователь должен получать реакцию от программы на свои действия. Пользователь никогда не должен задумываться, сработало его действие или нет (Стивен Круг, «Не заставляйте меня думать»).</a:t>
            </a:r>
          </a:p>
        </p:txBody>
      </p:sp>
    </p:spTree>
    <p:extLst>
      <p:ext uri="{BB962C8B-B14F-4D97-AF65-F5344CB8AC3E}">
        <p14:creationId xmlns:p14="http://schemas.microsoft.com/office/powerpoint/2010/main" val="39041026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Принципы дизайна web-интерфейса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850435" y="1991730"/>
            <a:ext cx="8491131" cy="417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Показывайте, а не рассказывайте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По возможности используйте понятные визуальные образы вместо длительных описаний.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Не дайте пользователю потеряться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Интерфейс должен давать пользователю возможность определить свое текущее положение. Пользователь не должен «заблудиться» в приложении.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Используйте знакомое пользователю окружение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Не заставляйте пользователя работать с незнакомыми элементами управления. По возможности используйте элементы, с которыми пользователь уже встречался на других сайтах или при работе с операционной 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2847952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Принципы дизайна web-интерфейса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850435" y="1731063"/>
            <a:ext cx="8491131" cy="450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Не заставляйте пользователя ждать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Приложение должно выполняться достаточно быстро, чтобы пользователи сочли его пригодным к использованию.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Презумпция невиновности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Пользователь должен получать сообщения об ошибках только относительно тех полей, с которыми он взаимодействовал. Другими словами, не нужно сообщать пользователю, что в поле введено неверное значение, если он в него вообще ничего не вводил.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Сделайте приложение доступным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Рассчитывайте на то, что с вашей программой будут работать люди со слабым зрением, слухом, нарушенной или ослабленной координацией. Вы существенно расширите круг потенциальных пользователей и улучшите свой опыт, если будете учитывать таких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41926701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Использование паттернов в web-дизайне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470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Самая большая проблема для web-дизайнера состоит в том, что существует огромное количество вариантов решения любой задачи. Обычно мы об этом не задумываемся и выбираем решение, основываясь на своих привычках и предыдущем опыте.</a:t>
            </a:r>
          </a:p>
          <a:p>
            <a:endParaRPr lang="ru-RU" altLang="ru-RU" sz="2177">
              <a:latin typeface="Times New Roman" panose="02020603050405020304" pitchFamily="18" charset="0"/>
            </a:endParaRPr>
          </a:p>
          <a:p>
            <a:r>
              <a:rPr lang="ru-RU" altLang="ru-RU" sz="2177">
                <a:latin typeface="Times New Roman" panose="02020603050405020304" pitchFamily="18" charset="0"/>
              </a:rPr>
              <a:t>Однако, существует более эффективный способ поиска хороших решений, чем угадывание или перебор. Чтобы создавать лучшие сайты – сайты, которые будут функциональными, красивыми и удобными в использовании – нам нужно разделить проблему дизайна на небольшие, независимые проблемы, соотносящиеся с реальными потребностями пользователей. Кристофер Александр, придумавший этот метод, называет их паттернами.</a:t>
            </a:r>
          </a:p>
          <a:p>
            <a:endParaRPr lang="ru-RU" altLang="ru-RU" sz="1996">
              <a:latin typeface="Times New Roman" panose="02020603050405020304" pitchFamily="18" charset="0"/>
            </a:endParaRPr>
          </a:p>
          <a:p>
            <a:endParaRPr lang="ru-RU" altLang="ru-RU" sz="1996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898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Использование паттернов в web-дизайне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50435" y="1862116"/>
            <a:ext cx="8491131" cy="448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Шаг 1. Составьте список бит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Сначала нужно составить список бит, которые должны быть на странице, чтобы она решала поставленную задачу. Под битами понимаются все информационные и функциональные элементы. Итак, какая информация должна находиться на странице, какие действия должен выполнить пользователь и т.д. Не расставляйте приоритеты, не группируйте и не классифицируйте эти элементы.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Шаг 2. Выясните, как биты соотносятся друг с другом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Некоторые биты влияют друг на друга, другие довольно независимы. Некоторые биты будут лучше работать в связке с другими, некоторые могут работать автономно. Разделите биты на группы с учетом того, как они влияют друг на друга (не отталкивайтесь от какой-либо концепции или графической идеи).</a:t>
            </a:r>
          </a:p>
        </p:txBody>
      </p:sp>
    </p:spTree>
    <p:extLst>
      <p:ext uri="{BB962C8B-B14F-4D97-AF65-F5344CB8AC3E}">
        <p14:creationId xmlns:p14="http://schemas.microsoft.com/office/powerpoint/2010/main" val="507533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Создание JPEG-изображения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15242" y="2122783"/>
            <a:ext cx="8328395" cy="344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imagejpeg (resource image[, string filename[, int quality]]) 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Выводит JPEG-изображение в броузер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выводимого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Если указан параметр filename, изображение будет сохранено во внешний файл, а не выведено в броузер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Параметр quality характеризует степень сжатия изображения (0 - 100). Чем больше значение, тем лучше качество изображения. По-умолчанию — 75.</a:t>
            </a:r>
          </a:p>
          <a:p>
            <a:pPr>
              <a:buClrTx/>
              <a:buSzTx/>
              <a:buFontTx/>
              <a:buNone/>
            </a:pPr>
            <a:endParaRPr lang="ru-RU" altLang="ru-RU" sz="1996">
              <a:latin typeface="Times New Roman" panose="02020603050405020304" pitchFamily="18" charset="0"/>
            </a:endParaRPr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imagejpeg(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81899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Использование паттернов в web-дизайне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50436" y="1795870"/>
            <a:ext cx="8653868" cy="453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Шаг 3. Расставьте приоритеты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Определите, какие элементы наиболее важны для большинства пользователей.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Нет необходимости точно высчитывать приоритеты, достаточно разделить элементы на группы по важности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Шаг 4. Разработайте дизайн каждого элемента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Поскольку элементы независимы друг от друга, мы можем разработать дизайн для каждого в отдельности.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Шаг 5. Соедините части вместе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После того, как созданы эскизы всех элементов, необходимо соединить их вместе. Я выделяю две фазы. Сначала делается каркас, затем в каркас подставляются готовые эскизы элементов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Шаг 6. Воплотите макет в реальность.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239096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Способы ориентирования пользователей на сайте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850435" y="1960047"/>
            <a:ext cx="8491131" cy="445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Заголовки страниц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На каждой странице сайта нужен уникальный, краткий и содержательный заголовок. Разумеется, названия ссылок, ведущих на страницу, должны соответствовать заголовку страницы.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Заголовок позволяет пользователям сориентироваться и подсказывает им, что можно найти на этой странице. Чтобы заголовки работали эффективнее: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Убедитесь, что шрифт заголовка хотя бы на два пикселя больше шрифта основного текста.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Используйте другой цвет шрифта или фона для дополнительного выделения.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Оставьте побольше свободного пространства сверху и снизу от заголовка.</a:t>
            </a:r>
          </a:p>
        </p:txBody>
      </p:sp>
    </p:spTree>
    <p:extLst>
      <p:ext uri="{BB962C8B-B14F-4D97-AF65-F5344CB8AC3E}">
        <p14:creationId xmlns:p14="http://schemas.microsoft.com/office/powerpoint/2010/main" val="2407866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Способы ориентирования пользователей на сайте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850435" y="1502078"/>
            <a:ext cx="8818045" cy="512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Хлебные крошки (цепочки ссылок)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Хлебные крошки (обычно они располагаются непосредственно над заголовком страницы) показывают, как текущая страница соотносится с главной.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Например: Главная &gt; О компании &gt; Контактная информация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Преимущества использования хлебных крошек в том, что они: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Показываю пользователям их текущее положение во вселенной (особенно, если пользователи начинаю работу на сайте с внутренних страниц).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Помогают пользователям узнать о структуре и иерархии сайта.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Показывают пользователям, как они попали на текущую страницу.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Позволяют пользователям вернуться сразу на несколько шагов назад.</a:t>
            </a:r>
          </a:p>
          <a:p>
            <a:pPr>
              <a:buClrTx/>
              <a:buSzTx/>
              <a:buFontTx/>
              <a:buNone/>
            </a:pPr>
            <a:r>
              <a:rPr lang="ru-RU" altLang="ru-RU" sz="2177">
                <a:latin typeface="Times New Roman" panose="02020603050405020304" pitchFamily="18" charset="0"/>
              </a:rPr>
              <a:t>При этом, хлебные крошки должны показывать реальную структуру сайта, а не последовательность страниц, по которым прошел пользователь.</a:t>
            </a:r>
          </a:p>
        </p:txBody>
      </p:sp>
    </p:spTree>
    <p:extLst>
      <p:ext uri="{BB962C8B-B14F-4D97-AF65-F5344CB8AC3E}">
        <p14:creationId xmlns:p14="http://schemas.microsoft.com/office/powerpoint/2010/main" val="14311631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Способы ориентирования пользователей на сайте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414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Первичная навигация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Это может быть очевидным, но все равно напомним еще раз: правильное использование первичной навигации может быть одним из самых мощных инструментов для ориентирования пользователей.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Четко выделите выбранный элемент навигации с помощью другого цвета фона.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Убедитесь, что названия элементов навигации четко соответствуют заголовкам страниц.</a:t>
            </a:r>
          </a:p>
          <a:p>
            <a:pPr>
              <a:buClrTx/>
              <a:buSzTx/>
              <a:buFontTx/>
              <a:buNone/>
            </a:pPr>
            <a:r>
              <a:rPr lang="ru-RU" altLang="ru-RU" sz="2177" b="1">
                <a:latin typeface="Times New Roman" panose="02020603050405020304" pitchFamily="18" charset="0"/>
              </a:rPr>
              <a:t>Вторичная навигация</a:t>
            </a:r>
          </a:p>
          <a:p>
            <a:pPr>
              <a:buClrTx/>
              <a:buSzTx/>
              <a:buFontTx/>
              <a:buNone/>
            </a:pPr>
            <a:r>
              <a:rPr lang="ru-RU" altLang="ru-RU" sz="2177">
                <a:latin typeface="Times New Roman" panose="02020603050405020304" pitchFamily="18" charset="0"/>
              </a:rPr>
              <a:t>Опять таки, хоть это и очевидно, напомним еще раз: точно так же, как первичная навигация ведет пользователя в разделы сайта, вторичная навигация ведет пользователя к конкретным страницам.</a:t>
            </a:r>
          </a:p>
        </p:txBody>
      </p:sp>
    </p:spTree>
    <p:extLst>
      <p:ext uri="{BB962C8B-B14F-4D97-AF65-F5344CB8AC3E}">
        <p14:creationId xmlns:p14="http://schemas.microsoft.com/office/powerpoint/2010/main" val="2943613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Способы ориентирования пользователей на сайте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376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Ссылки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Ссылки должны четко сообщать, куда они приведут пользователя. Текст ссылки должен быть понятным, чтобы пользователю не пришлось гадать, где он окажется после нажатия на нее.</a:t>
            </a:r>
          </a:p>
          <a:p>
            <a:endParaRPr lang="ru-RU" altLang="ru-RU" sz="2177">
              <a:latin typeface="Times New Roman" panose="02020603050405020304" pitchFamily="18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Пользователь с большей вероятностью пройдет по ссылке, если будет понимать, куда она ведет. Следует избегать ссылок с бессмысленными подписями, вроде «нажмите здесь».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Как и у других элементов навигации, название ссылки должно соответствовать заголовку на целевой странице.</a:t>
            </a:r>
          </a:p>
          <a:p>
            <a:pPr>
              <a:buClrTx/>
              <a:buSzTx/>
              <a:buFontTx/>
              <a:buNone/>
            </a:pPr>
            <a:endParaRPr lang="ru-RU" altLang="ru-RU" sz="1996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86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Способы ориентирования пользователей на сайте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4428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Структура страницы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При проектировании структуры страницы, не забывайте, что:</a:t>
            </a:r>
          </a:p>
          <a:p>
            <a:endParaRPr lang="ru-RU" altLang="ru-RU" sz="2177">
              <a:latin typeface="Times New Roman" panose="02020603050405020304" pitchFamily="18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Пользователи обычно знакомы со стандартными структурами (например, вариант из трех колонок – навигация, область с основной информацией и правая колонка), поэтому смогут быстрее сориентироваться, если элементы навигации будут располагаться там, где пользователи ожидают их увидеть. Избегайте «навороченного» дизайна.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Пользователь сможет быстрее принять решение о том, куда дальше двигаться, если будет видеть ссылки на одном экране. Располагайте ключевые элементы рядом.</a:t>
            </a:r>
          </a:p>
          <a:p>
            <a:pPr>
              <a:buClrTx/>
              <a:buSzTx/>
              <a:buFontTx/>
              <a:buNone/>
            </a:pPr>
            <a:endParaRPr lang="ru-RU" altLang="ru-RU" sz="1996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82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Способы ориентирования пользователей на сайте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378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Прогресс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Прогресс показывает пользователям, на каком этапе находится процедура, которую они совершают на сайте (это касается процедур, требующих последовательного перехода по нескольким страницам – например, заказ товара в электронном магазине).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Сделайте его легко заметным.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Используйте простой для понимания язык.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Выделите текущее положение пользователя, пройденные и предстоящие этапы.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Придайте ему вид потока или последовательности (например, с помощью цифр).</a:t>
            </a:r>
          </a:p>
        </p:txBody>
      </p:sp>
    </p:spTree>
    <p:extLst>
      <p:ext uri="{BB962C8B-B14F-4D97-AF65-F5344CB8AC3E}">
        <p14:creationId xmlns:p14="http://schemas.microsoft.com/office/powerpoint/2010/main" val="1329968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Способы ориентирования пользователей на сайте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409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Название страницы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Название страницы – текст, располагающийся в строке заголовка браузера. При составлении названия помните, что:</a:t>
            </a:r>
          </a:p>
          <a:p>
            <a:endParaRPr lang="ru-RU" altLang="ru-RU" sz="2177">
              <a:latin typeface="Times New Roman" panose="02020603050405020304" pitchFamily="18" charset="0"/>
            </a:endParaRP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Меньше – значит больше. Чем короче будет название, тем проще понять его смысл.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Расположите важную информацию вначале. Часто для пользователей имеют значение только первые несколько слов.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Ясность без контекста. Пользователи будут просматривать названия в истории посещений, в списке избранных страниц, поэтому смысл названия должен быть понятен, даже если сама страница не видна.</a:t>
            </a:r>
          </a:p>
          <a:p>
            <a:pPr>
              <a:buClrTx/>
              <a:buSzTx/>
              <a:buFontTx/>
              <a:buNone/>
            </a:pPr>
            <a:endParaRPr lang="ru-RU" altLang="ru-RU" sz="1996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84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09814"/>
            <a:ext cx="7809939" cy="1134839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Способы ориентирования пользователей на сайте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50435" y="2122784"/>
            <a:ext cx="8491131" cy="381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 b="1">
                <a:latin typeface="Times New Roman" panose="02020603050405020304" pitchFamily="18" charset="0"/>
              </a:rPr>
              <a:t>Карта сайта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Карта важна для сайтов с большим количеством страниц.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Пользователь может обратиться к карте сайта, если он не нашел нужную информацию просматривая страницы или с помощью поиска. Поэтому карта сайта должна быть ясной и действительно отражать структуру сайта.</a:t>
            </a:r>
          </a:p>
          <a:p>
            <a:r>
              <a:rPr lang="ru-RU" altLang="ru-RU" sz="2177" b="1">
                <a:latin typeface="Times New Roman" panose="02020603050405020304" pitchFamily="18" charset="0"/>
              </a:rPr>
              <a:t>Слоган</a:t>
            </a:r>
          </a:p>
          <a:p>
            <a:r>
              <a:rPr lang="ru-RU" altLang="ru-RU" sz="2177">
                <a:latin typeface="Times New Roman" panose="02020603050405020304" pitchFamily="18" charset="0"/>
              </a:rPr>
              <a:t>Пользователи, как правило, тратят мало времени на сайты, которые не позволят быстро понять, есть ли на них то, что нужно пользователю. Короткий и понятный слоган позволит пользователю понять, что ожидает его на сайте (при первом посещении).</a:t>
            </a:r>
          </a:p>
        </p:txBody>
      </p:sp>
    </p:spTree>
    <p:extLst>
      <p:ext uri="{BB962C8B-B14F-4D97-AF65-F5344CB8AC3E}">
        <p14:creationId xmlns:p14="http://schemas.microsoft.com/office/powerpoint/2010/main" val="1816191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Создание PNG-изображения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13172" y="2122783"/>
            <a:ext cx="8164218" cy="236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imagepng (resource image[, string filename ]) 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Выводит PNG-изображение в браузер.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выводимого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Если указан параметр filename, изображение будет сохранено во внешний файл, а не выведено в браузер.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imagepng(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17100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Создание GIF-изображения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013172" y="2122783"/>
            <a:ext cx="8164218" cy="236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52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1633" b="1">
                <a:latin typeface="Courier New" panose="02070309020205020404" pitchFamily="49" charset="0"/>
              </a:rPr>
              <a:t>bool imagegif ( resource image [, string filename ] ) </a:t>
            </a:r>
          </a:p>
          <a:p>
            <a:endParaRPr lang="ru-RU" altLang="ru-RU" sz="1633"/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Выводит GIF-изображение в браузер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В параметре image указывается ресурс выводимого изображения</a:t>
            </a:r>
          </a:p>
          <a:p>
            <a:pPr>
              <a:buSzPct val="45000"/>
              <a:buFont typeface="Wingdings" panose="05000000000000000000" pitchFamily="2" charset="2"/>
              <a:buChar char=""/>
            </a:pPr>
            <a:r>
              <a:rPr lang="ru-RU" altLang="ru-RU" sz="2177">
                <a:latin typeface="Times New Roman" panose="02020603050405020304" pitchFamily="18" charset="0"/>
              </a:rPr>
              <a:t>  Если указан параметр filename, изображение будет сохранено во внешний файл, а не выведено в браузер</a:t>
            </a:r>
          </a:p>
          <a:p>
            <a:pPr>
              <a:buClrTx/>
              <a:buSzTx/>
              <a:buFontTx/>
              <a:buNone/>
            </a:pPr>
            <a:endParaRPr lang="ru-RU" altLang="ru-RU" sz="1633"/>
          </a:p>
          <a:p>
            <a:pPr>
              <a:buClrTx/>
              <a:buSzTx/>
              <a:buFontTx/>
              <a:buNone/>
            </a:pPr>
            <a:r>
              <a:rPr lang="ru-RU" altLang="ru-RU" sz="1633" b="1">
                <a:latin typeface="Courier New" panose="02070309020205020404" pitchFamily="49" charset="0"/>
              </a:rPr>
              <a:t>imagegif(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93147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196072" y="544378"/>
            <a:ext cx="7809939" cy="1064272"/>
          </a:xfrm>
          <a:ln/>
        </p:spPr>
        <p:txBody>
          <a:bodyPr vert="horz" lIns="91440" tIns="35205" rIns="91440" bIns="45720" rtlCol="0" anchor="ctr">
            <a:normAutofit fontScale="90000"/>
          </a:bodyPr>
          <a:lstStyle/>
          <a:p>
            <a:pPr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ru-RU" altLang="ru-RU"/>
              <a:t>Графика в PHP</a:t>
            </a:r>
            <a:br>
              <a:rPr lang="ru-RU" altLang="ru-RU"/>
            </a:br>
            <a:r>
              <a:rPr lang="ru-RU" altLang="ru-RU" sz="2903"/>
              <a:t>Отправка MIME-типа изображения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013172" y="2089661"/>
            <a:ext cx="8164218" cy="39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026" rIns="81646" bIns="40823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ru-RU" altLang="ru-RU" sz="2177">
                <a:latin typeface="Times New Roman" panose="02020603050405020304" pitchFamily="18" charset="0"/>
              </a:rPr>
              <a:t>При генерации графики с помощью сценариев PHP перед выводом изображения в браузер необходимо отправить соответствующий HTTP-заголовок, обозначающий MIME-тип изображения, чтобы клиентский браузер смог правильно интерпретировать посланные ему данные.</a:t>
            </a:r>
          </a:p>
          <a:p>
            <a:endParaRPr lang="ru-RU" altLang="ru-RU" sz="1633"/>
          </a:p>
          <a:p>
            <a:r>
              <a:rPr lang="ru-RU" altLang="ru-RU" sz="1633" b="1">
                <a:latin typeface="Courier New" panose="02070309020205020404" pitchFamily="49" charset="0"/>
              </a:rPr>
              <a:t>header(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"Content-type: image/gif"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imagegif(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); 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  <a:p>
            <a:r>
              <a:rPr lang="ru-RU" altLang="ru-RU" sz="1633" b="1">
                <a:latin typeface="Courier New" panose="02070309020205020404" pitchFamily="49" charset="0"/>
              </a:rPr>
              <a:t>header(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"Content-type: image/jpeg"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imagejpeg(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); </a:t>
            </a:r>
          </a:p>
          <a:p>
            <a:endParaRPr lang="ru-RU" altLang="ru-RU" sz="1633" b="1">
              <a:latin typeface="Courier New" panose="02070309020205020404" pitchFamily="49" charset="0"/>
            </a:endParaRPr>
          </a:p>
          <a:p>
            <a:r>
              <a:rPr lang="ru-RU" altLang="ru-RU" sz="1633" b="1">
                <a:latin typeface="Courier New" panose="02070309020205020404" pitchFamily="49" charset="0"/>
              </a:rPr>
              <a:t>header(</a:t>
            </a:r>
            <a:r>
              <a:rPr lang="ru-RU" altLang="ru-RU" sz="1633" b="1">
                <a:solidFill>
                  <a:srgbClr val="008000"/>
                </a:solidFill>
                <a:latin typeface="Courier New" panose="02070309020205020404" pitchFamily="49" charset="0"/>
              </a:rPr>
              <a:t>"Content-type: image/png"</a:t>
            </a:r>
            <a:r>
              <a:rPr lang="ru-RU" altLang="ru-RU" sz="1633" b="1">
                <a:latin typeface="Courier New" panose="02070309020205020404" pitchFamily="49" charset="0"/>
              </a:rPr>
              <a:t>);</a:t>
            </a:r>
          </a:p>
          <a:p>
            <a:r>
              <a:rPr lang="ru-RU" altLang="ru-RU" sz="1633" b="1">
                <a:latin typeface="Courier New" panose="02070309020205020404" pitchFamily="49" charset="0"/>
              </a:rPr>
              <a:t>imagepng(</a:t>
            </a:r>
            <a:r>
              <a:rPr lang="ru-RU" altLang="ru-RU" sz="1633" b="1">
                <a:solidFill>
                  <a:srgbClr val="800000"/>
                </a:solidFill>
                <a:latin typeface="Courier New" panose="02070309020205020404" pitchFamily="49" charset="0"/>
              </a:rPr>
              <a:t>$img</a:t>
            </a:r>
            <a:r>
              <a:rPr lang="ru-RU" altLang="ru-RU" sz="1633" b="1">
                <a:latin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916400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5789</Words>
  <Application>Microsoft Office PowerPoint</Application>
  <PresentationFormat>Широкоэкранный</PresentationFormat>
  <Paragraphs>621</Paragraphs>
  <Slides>68</Slides>
  <Notes>66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6" baseType="lpstr">
      <vt:lpstr>Arial</vt:lpstr>
      <vt:lpstr>Arial Narrow</vt:lpstr>
      <vt:lpstr>Calibri</vt:lpstr>
      <vt:lpstr>Calibri Light</vt:lpstr>
      <vt:lpstr>Courier New</vt:lpstr>
      <vt:lpstr>Times New Roman</vt:lpstr>
      <vt:lpstr>Wingdings</vt:lpstr>
      <vt:lpstr>Тема Office</vt:lpstr>
      <vt:lpstr> Проектирование и разработка интернет-приложений № 9-10 (Графика в PHP. Web – сервисы.  Дизайн web-интерфейсов )</vt:lpstr>
      <vt:lpstr>Презентация PowerPoint</vt:lpstr>
      <vt:lpstr>Графика в PHP</vt:lpstr>
      <vt:lpstr>Графика в PHP Создание холста (256 цветов)</vt:lpstr>
      <vt:lpstr>Графика в PHP Создание холста (17 млн. цветов)</vt:lpstr>
      <vt:lpstr>Графика в PHP Создание JPEG-изображения</vt:lpstr>
      <vt:lpstr>Графика в PHP Создание PNG-изображения</vt:lpstr>
      <vt:lpstr>Графика в PHP Создание GIF-изображения</vt:lpstr>
      <vt:lpstr>Графика в PHP Отправка MIME-типа изображения</vt:lpstr>
      <vt:lpstr>Графика в PHP Сглаживание</vt:lpstr>
      <vt:lpstr>Графика в PHP Определение используемых цветов</vt:lpstr>
      <vt:lpstr>Графика в PHP Рисование линии</vt:lpstr>
      <vt:lpstr>Графика в PHP Рисование прямоугольника</vt:lpstr>
      <vt:lpstr>Графика в PHP Рисование прямоугольника с заливкой</vt:lpstr>
      <vt:lpstr>Графика в PHP Рисование многоугольника</vt:lpstr>
      <vt:lpstr>Графика в PHP Рисование многоугольника с заливкой</vt:lpstr>
      <vt:lpstr>Графика в PHP Рисование эллипса / окружности</vt:lpstr>
      <vt:lpstr>Графика в PHP Рисование эллипса / окружности с заливкой</vt:lpstr>
      <vt:lpstr>Графика в PHP Рисование сектора эллипса / окружности</vt:lpstr>
      <vt:lpstr>Графика в PHP Рисование сектора эллипса с заливкой</vt:lpstr>
      <vt:lpstr>Графика в PHP Рисование строки текста</vt:lpstr>
      <vt:lpstr>Графика в PHP Рисование строки текста TrueType-шрифтом</vt:lpstr>
      <vt:lpstr>Графика в PHP Создание изображения на базе существующего</vt:lpstr>
      <vt:lpstr>Графика в PHP Уничтожение изображения</vt:lpstr>
      <vt:lpstr>Графика в PHP Пример</vt:lpstr>
      <vt:lpstr>Графика в PHP Практическая работа</vt:lpstr>
      <vt:lpstr>Graphics.php</vt:lpstr>
      <vt:lpstr>Презентация PowerPoint</vt:lpstr>
      <vt:lpstr>Web - сервисы</vt:lpstr>
      <vt:lpstr>Web - сервисы WSDL (Web Service Description Language)</vt:lpstr>
      <vt:lpstr>Web - сервисы WSDL. Структура документа</vt:lpstr>
      <vt:lpstr>Web - сервисы WSDL. Пример</vt:lpstr>
      <vt:lpstr>Web - сервисы Порты WSDL </vt:lpstr>
      <vt:lpstr>Web - сервисы Типы операций WSDL </vt:lpstr>
      <vt:lpstr>Web - сервисы Однонаправленная операция</vt:lpstr>
      <vt:lpstr>Web - сервисы Операция «Запрос-Ответ»</vt:lpstr>
      <vt:lpstr>Web - сервисы SOAP (Simple Object Access Protocol)</vt:lpstr>
      <vt:lpstr>Web - сервисы Создание SOAP-клиента</vt:lpstr>
      <vt:lpstr>Web - сервисы Получение списка SOAP-функций</vt:lpstr>
      <vt:lpstr>Web - сервисы Получение последнего SOAP-запроса</vt:lpstr>
      <vt:lpstr>Web - сервисы Получение последнего SOAP-ответа</vt:lpstr>
      <vt:lpstr>Web - сервисы Кэширование WSDL-документов</vt:lpstr>
      <vt:lpstr>Web - сервисы Создание SOAP-сервера</vt:lpstr>
      <vt:lpstr>Web - сервисы Добавление метода SOAP-сервера</vt:lpstr>
      <vt:lpstr>Web - сервисы Регистрация обработчика SOAP-запросов</vt:lpstr>
      <vt:lpstr>Web - сервисы Обработка SOAP-запроса</vt:lpstr>
      <vt:lpstr>Web - сервисы Создание SOAP-сервера. Пример</vt:lpstr>
      <vt:lpstr>Web - сервисы Класс SoapFault</vt:lpstr>
      <vt:lpstr>Web - сервисы Класс SoapFault. Пример</vt:lpstr>
      <vt:lpstr>Web - сервисы Ресурсы с web-сервисами</vt:lpstr>
      <vt:lpstr>Презентация PowerPoint</vt:lpstr>
      <vt:lpstr>Принципы дизайна web-интерфейса</vt:lpstr>
      <vt:lpstr>Принципы дизайна web-интерфейса</vt:lpstr>
      <vt:lpstr>Принципы дизайна web-интерфейса</vt:lpstr>
      <vt:lpstr>Принципы дизайна web-интерфейса</vt:lpstr>
      <vt:lpstr>Принципы дизайна web-интерфейса</vt:lpstr>
      <vt:lpstr>Принципы дизайна web-интерфейса</vt:lpstr>
      <vt:lpstr>Использование паттернов в web-дизайне</vt:lpstr>
      <vt:lpstr>Использование паттернов в web-дизайне</vt:lpstr>
      <vt:lpstr>Использование паттернов в web-дизайне</vt:lpstr>
      <vt:lpstr>Способы ориентирования пользователей на сайте</vt:lpstr>
      <vt:lpstr>Способы ориентирования пользователей на сайте</vt:lpstr>
      <vt:lpstr>Способы ориентирования пользователей на сайте</vt:lpstr>
      <vt:lpstr>Способы ориентирования пользователей на сайте</vt:lpstr>
      <vt:lpstr>Способы ориентирования пользователей на сайте</vt:lpstr>
      <vt:lpstr>Способы ориентирования пользователей на сайте</vt:lpstr>
      <vt:lpstr>Способы ориентирования пользователей на сайте</vt:lpstr>
      <vt:lpstr>Способы ориентирования пользователей на сайте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технологический институт  Дисциплина № вебинара «Название вебинара»</dc:title>
  <dc:creator>George Dolin</dc:creator>
  <cp:lastModifiedBy>George Dolin</cp:lastModifiedBy>
  <cp:revision>10</cp:revision>
  <dcterms:created xsi:type="dcterms:W3CDTF">2016-05-23T03:59:55Z</dcterms:created>
  <dcterms:modified xsi:type="dcterms:W3CDTF">2021-11-01T16:48:01Z</dcterms:modified>
</cp:coreProperties>
</file>