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517" r:id="rId3"/>
    <p:sldId id="520" r:id="rId4"/>
    <p:sldId id="519" r:id="rId5"/>
    <p:sldId id="521" r:id="rId6"/>
    <p:sldId id="522" r:id="rId7"/>
    <p:sldId id="523" r:id="rId8"/>
  </p:sldIdLst>
  <p:sldSz cx="9144000" cy="6858000" type="screen4x3"/>
  <p:notesSz cx="7104063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3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pos="3016">
          <p15:clr>
            <a:srgbClr val="A4A3A4"/>
          </p15:clr>
        </p15:guide>
        <p15:guide id="8" pos="4468">
          <p15:clr>
            <a:srgbClr val="A4A3A4"/>
          </p15:clr>
        </p15:guide>
        <p15:guide id="9" pos="204">
          <p15:clr>
            <a:srgbClr val="A4A3A4"/>
          </p15:clr>
        </p15:guide>
        <p15:guide id="10" pos="5420">
          <p15:clr>
            <a:srgbClr val="A4A3A4"/>
          </p15:clr>
        </p15:guide>
        <p15:guide id="11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00FFFF"/>
    <a:srgbClr val="FF0000"/>
    <a:srgbClr val="0000FF"/>
    <a:srgbClr val="33CCFF"/>
    <a:srgbClr val="FFFFFF"/>
    <a:srgbClr val="0066FF"/>
    <a:srgbClr val="0099FF"/>
    <a:srgbClr val="000000"/>
    <a:srgbClr val="3830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23" autoAdjust="0"/>
    <p:restoredTop sz="95298" autoAdjust="0"/>
  </p:normalViewPr>
  <p:slideViewPr>
    <p:cSldViewPr>
      <p:cViewPr varScale="1">
        <p:scale>
          <a:sx n="89" d="100"/>
          <a:sy n="89" d="100"/>
        </p:scale>
        <p:origin x="-492" y="-108"/>
      </p:cViewPr>
      <p:guideLst>
        <p:guide orient="horz" pos="1933"/>
        <p:guide orient="horz" pos="3974"/>
        <p:guide orient="horz" pos="1344"/>
        <p:guide orient="horz" pos="3838"/>
        <p:guide orient="horz" pos="3748"/>
        <p:guide orient="horz" pos="1842"/>
        <p:guide pos="3016"/>
        <p:guide pos="4468"/>
        <p:guide pos="204"/>
        <p:guide pos="5420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3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3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1F8678-C608-477D-8521-5ECCD8EB73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693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1B681E4-74BD-4370-BAC9-A3DCA0711E28}" type="datetimeFigureOut">
              <a:rPr lang="ko-KR" altLang="en-US"/>
              <a:pPr>
                <a:defRPr/>
              </a:pPr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BC7B68C-C3E0-4713-AABF-DD574DF26B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29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64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60AD11E-7C95-456A-A841-1B1943263EF4}" type="datetimeFigureOut">
              <a:rPr lang="ko-KR" altLang="en-US"/>
              <a:pPr>
                <a:defRPr/>
              </a:pPr>
              <a:t>2017-05-25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E2794D3-1BC6-40D3-A8C2-C8F58E938BC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6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0" descr="5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1" descr="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190" t="31096"/>
          <a:stretch>
            <a:fillRect/>
          </a:stretch>
        </p:blipFill>
        <p:spPr bwMode="auto">
          <a:xfrm>
            <a:off x="1116013" y="2133600"/>
            <a:ext cx="80279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2" descr="52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285" t="4863"/>
          <a:stretch>
            <a:fillRect/>
          </a:stretch>
        </p:blipFill>
        <p:spPr bwMode="auto">
          <a:xfrm>
            <a:off x="4140200" y="333375"/>
            <a:ext cx="5002213" cy="652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emb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690563" y="145455"/>
            <a:ext cx="2592388" cy="288925"/>
          </a:xfrm>
          <a:prstGeom prst="roundRect">
            <a:avLst>
              <a:gd name="adj" fmla="val 50000"/>
            </a:avLst>
          </a:prstGeom>
          <a:solidFill>
            <a:srgbClr val="4480C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xmlns:lc="http://schemas.openxmlformats.org/drawingml/2006/lockedCanvas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FFFFFF"/>
                </a:solidFill>
                <a:latin typeface="Arial" pitchFamily="34" charset="0"/>
              </a:rPr>
              <a:t>KOREA POLYTECHNICS</a:t>
            </a:r>
            <a:endParaRPr lang="ko-KR" altLang="en-US" sz="16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62050" y="4177630"/>
            <a:ext cx="4775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 eaLnBrk="1" hangingPunct="1"/>
            <a:r>
              <a:rPr lang="ko-KR" altLang="en-US" sz="3200" b="1" dirty="0" smtClean="0">
                <a:solidFill>
                  <a:srgbClr val="3830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  <a:cs typeface="Arial" pitchFamily="34" charset="0"/>
              </a:rPr>
              <a:t>융합디자인학과 </a:t>
            </a:r>
            <a:r>
              <a:rPr lang="en-US" altLang="ko-KR" sz="3200" b="1" dirty="0" smtClean="0">
                <a:solidFill>
                  <a:srgbClr val="3830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  <a:cs typeface="Arial" pitchFamily="34" charset="0"/>
              </a:rPr>
              <a:t>: </a:t>
            </a:r>
            <a:r>
              <a:rPr lang="ko-KR" altLang="en-US" sz="3200" b="1" dirty="0" smtClean="0">
                <a:solidFill>
                  <a:srgbClr val="3830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  <a:cs typeface="Arial" pitchFamily="34" charset="0"/>
              </a:rPr>
              <a:t>김종민</a:t>
            </a:r>
            <a:endParaRPr lang="en-US" altLang="ko-KR" sz="3200" b="1" dirty="0">
              <a:solidFill>
                <a:srgbClr val="3830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  <a:cs typeface="Arial" pitchFamily="34" charset="0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7462" y="430231"/>
            <a:ext cx="8137476" cy="163230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square" bIns="4680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5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Web </a:t>
            </a:r>
            <a:r>
              <a:rPr lang="en-US" altLang="ko-KR" sz="5000" dirty="0" err="1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Programing</a:t>
            </a:r>
            <a:endParaRPr lang="en-US" altLang="ko-KR" sz="5000" dirty="0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l">
              <a:defRPr/>
            </a:pPr>
            <a:r>
              <a:rPr lang="ko-KR" altLang="en-US" sz="5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부제 </a:t>
            </a:r>
            <a:r>
              <a:rPr lang="en-US" altLang="ko-KR" sz="5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5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회원가입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814929" y="14883"/>
            <a:ext cx="1232680" cy="385685"/>
          </a:xfrm>
          <a:prstGeom prst="rect">
            <a:avLst/>
          </a:prstGeom>
        </p:spPr>
      </p:pic>
      <p:sp>
        <p:nvSpPr>
          <p:cNvPr id="11" name="Text Box 58"/>
          <p:cNvSpPr txBox="1">
            <a:spLocks noChangeArrowheads="1"/>
          </p:cNvSpPr>
          <p:nvPr/>
        </p:nvSpPr>
        <p:spPr bwMode="auto">
          <a:xfrm>
            <a:off x="1179687" y="3630141"/>
            <a:ext cx="3405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 eaLnBrk="1" hangingPunct="1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일시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: 2017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년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5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월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26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6832320" y="6381452"/>
            <a:ext cx="2294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 eaLnBrk="1" hangingPunct="1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융합디자인학과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1985994" y="142852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목 차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85786" y="1785926"/>
            <a:ext cx="5410200" cy="665163"/>
            <a:chOff x="1152" y="1275"/>
            <a:chExt cx="3408" cy="419"/>
          </a:xfrm>
        </p:grpSpPr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6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>
                      <a:gamma/>
                      <a:shade val="46275"/>
                      <a:invGamma/>
                    </a:srgbClr>
                  </a:gs>
                  <a:gs pos="100000">
                    <a:srgbClr val="0066CC"/>
                  </a:gs>
                </a:gsLst>
                <a:lin ang="2700000" scaled="1"/>
              </a:gradFill>
              <a:ln w="9525">
                <a:solidFill>
                  <a:srgbClr val="2B166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2160" y="1323"/>
              <a:ext cx="68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kern="0" noProof="0" dirty="0" smtClean="0">
                  <a:solidFill>
                    <a:srgbClr val="003366"/>
                  </a:solidFill>
                  <a:latin typeface="HY헤드라인M" pitchFamily="18" charset="-127"/>
                  <a:ea typeface="HY헤드라인M" pitchFamily="18" charset="-127"/>
                </a:rPr>
                <a:t>HTML5</a:t>
              </a:r>
              <a:endParaRPr kumimoji="0" lang="en-US" altLang="ko-KR" sz="240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1254" y="1337"/>
              <a:ext cx="2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1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85786" y="2700328"/>
            <a:ext cx="5410200" cy="665163"/>
            <a:chOff x="1152" y="1851"/>
            <a:chExt cx="3408" cy="419"/>
          </a:xfrm>
        </p:grpSpPr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BAFB9">
                      <a:gamma/>
                      <a:shade val="46275"/>
                      <a:invGamma/>
                    </a:srgbClr>
                  </a:gs>
                  <a:gs pos="100000">
                    <a:srgbClr val="4BAFB9"/>
                  </a:gs>
                </a:gsLst>
                <a:lin ang="2700000" scaled="1"/>
              </a:gradFill>
              <a:ln w="9525">
                <a:solidFill>
                  <a:srgbClr val="2B166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160" y="1899"/>
              <a:ext cx="134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kern="0" noProof="0" dirty="0" smtClean="0">
                  <a:solidFill>
                    <a:srgbClr val="003366"/>
                  </a:solidFill>
                  <a:latin typeface="HY헤드라인M" pitchFamily="18" charset="-127"/>
                  <a:ea typeface="HY헤드라인M" pitchFamily="18" charset="-127"/>
                </a:rPr>
                <a:t>HTML</a:t>
              </a:r>
              <a:r>
                <a:rPr kumimoji="0" lang="ko-KR" altLang="en-US" sz="2400" kern="0" noProof="0" dirty="0" smtClean="0">
                  <a:solidFill>
                    <a:srgbClr val="003366"/>
                  </a:solidFill>
                  <a:latin typeface="HY헤드라인M" pitchFamily="18" charset="-127"/>
                  <a:ea typeface="HY헤드라인M" pitchFamily="18" charset="-127"/>
                </a:rPr>
                <a:t>기본구조</a:t>
              </a:r>
              <a:endParaRPr kumimoji="0" lang="en-US" altLang="ko-KR" sz="240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gray">
            <a:xfrm>
              <a:off x="1274" y="1913"/>
              <a:ext cx="2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2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85786" y="3592503"/>
            <a:ext cx="5410200" cy="665163"/>
            <a:chOff x="1152" y="2413"/>
            <a:chExt cx="3408" cy="419"/>
          </a:xfrm>
        </p:grpSpPr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0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1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2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>
                      <a:gamma/>
                      <a:shade val="46275"/>
                      <a:invGamma/>
                    </a:srgbClr>
                  </a:gs>
                  <a:gs pos="100000">
                    <a:srgbClr val="0066CC"/>
                  </a:gs>
                </a:gsLst>
                <a:lin ang="2700000" scaled="1"/>
              </a:gradFill>
              <a:ln w="9525">
                <a:solidFill>
                  <a:srgbClr val="2B166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2160" y="2461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kern="0" dirty="0" smtClean="0">
                  <a:solidFill>
                    <a:srgbClr val="003366"/>
                  </a:solidFill>
                  <a:latin typeface="HY헤드라인M" pitchFamily="18" charset="-127"/>
                  <a:ea typeface="HY헤드라인M" pitchFamily="18" charset="-127"/>
                </a:rPr>
                <a:t>회원가</a:t>
              </a:r>
              <a:r>
                <a:rPr kumimoji="0" lang="ko-KR" altLang="en-US" sz="2400" kern="0" dirty="0" smtClean="0">
                  <a:solidFill>
                    <a:srgbClr val="003366"/>
                  </a:solidFill>
                  <a:latin typeface="HY헤드라인M" pitchFamily="18" charset="-127"/>
                  <a:ea typeface="HY헤드라인M" pitchFamily="18" charset="-127"/>
                </a:rPr>
                <a:t>입</a:t>
              </a:r>
              <a:endParaRPr kumimoji="0" lang="en-US" altLang="ko-KR" sz="240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gray">
            <a:xfrm>
              <a:off x="1274" y="2475"/>
              <a:ext cx="2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3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85786" y="4506905"/>
            <a:ext cx="5410200" cy="665163"/>
            <a:chOff x="1152" y="2989"/>
            <a:chExt cx="3408" cy="419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3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4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5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BAFB9">
                      <a:gamma/>
                      <a:shade val="46275"/>
                      <a:invGamma/>
                    </a:srgbClr>
                  </a:gs>
                  <a:gs pos="100000">
                    <a:srgbClr val="4BAFB9"/>
                  </a:gs>
                </a:gsLst>
                <a:lin ang="2700000" scaled="1"/>
              </a:gradFill>
              <a:ln w="9525">
                <a:solidFill>
                  <a:srgbClr val="2B166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2160" y="3037"/>
              <a:ext cx="59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Q &amp; A</a:t>
              </a:r>
              <a:endParaRPr kumimoji="0" lang="en-US" altLang="ko-KR" sz="240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gray">
            <a:xfrm>
              <a:off x="1274" y="3051"/>
              <a:ext cx="2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4</a:t>
              </a:r>
            </a:p>
          </p:txBody>
        </p:sp>
      </p:grpSp>
      <p:pic>
        <p:nvPicPr>
          <p:cNvPr id="38" name="Picture 89" descr="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565" t="60500"/>
          <a:stretch>
            <a:fillRect/>
          </a:stretch>
        </p:blipFill>
        <p:spPr bwMode="auto">
          <a:xfrm>
            <a:off x="7143768" y="4071942"/>
            <a:ext cx="1857356" cy="24522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200"/>
              </a:spcAft>
            </a:pP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HTML5 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소개</a:t>
            </a:r>
            <a:endParaRPr kumimoji="0" lang="en-US" altLang="ko-KR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>
              <a:spcAft>
                <a:spcPts val="200"/>
              </a:spcAft>
            </a:pP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큰 의미 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웹 표준 기술을 총칭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>
              <a:spcAft>
                <a:spcPts val="200"/>
              </a:spcAft>
            </a:pP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작은 의미 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웹 문서의 문법을 의미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2057432" y="142852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HTML5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89" descr="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565" t="60500"/>
          <a:stretch>
            <a:fillRect/>
          </a:stretch>
        </p:blipFill>
        <p:spPr bwMode="auto">
          <a:xfrm>
            <a:off x="7500958" y="4405745"/>
            <a:ext cx="1857356" cy="24522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2910" y="2428868"/>
            <a:ext cx="4026607" cy="28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71802" y="3143248"/>
            <a:ext cx="32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(Web Server + Database)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812" y="5282491"/>
            <a:ext cx="7490583" cy="81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lvl="1" indent="-182563" algn="l" eaLnBrk="0" hangingPunct="0">
              <a:lnSpc>
                <a:spcPct val="11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ko-KR" altLang="en-US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클라이언트</a:t>
            </a:r>
            <a:r>
              <a:rPr kumimoji="0" lang="en-US" altLang="ko-KR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</a:t>
            </a:r>
            <a:r>
              <a:rPr kumimoji="0" lang="en-US" altLang="ko-KR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: </a:t>
            </a:r>
            <a:r>
              <a:rPr kumimoji="0" lang="ko-KR" altLang="en-US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컴퓨터에 요청하는 쪽</a:t>
            </a:r>
          </a:p>
          <a:p>
            <a:pPr marL="539750" lvl="1" indent="-182563" algn="l" eaLnBrk="0" hangingPunct="0">
              <a:lnSpc>
                <a:spcPct val="11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ko-KR" altLang="en-US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서버</a:t>
            </a:r>
            <a:r>
              <a:rPr kumimoji="0" lang="en-US" altLang="ko-KR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제공자</a:t>
            </a:r>
            <a:r>
              <a:rPr kumimoji="0" lang="en-US" altLang="ko-KR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: </a:t>
            </a:r>
            <a:r>
              <a:rPr kumimoji="0" lang="ko-KR" altLang="en-US" sz="19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서비스를 제공하는 곳</a:t>
            </a:r>
            <a:endParaRPr kumimoji="0" lang="ko-KR" altLang="en-US" sz="1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00034" y="5000636"/>
            <a:ext cx="2214578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6970" y="5275997"/>
            <a:ext cx="379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0" lang="en-US" altLang="ko-KR" sz="20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(Web Program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: HTML5) </a:t>
            </a:r>
            <a:endParaRPr kumimoji="0" lang="ko-KR" altLang="en-US" sz="2000" b="1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0562" y="5697368"/>
            <a:ext cx="379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0" lang="en-US" altLang="ko-KR" sz="2000" b="1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(Web Program </a:t>
            </a:r>
            <a:r>
              <a:rPr kumimoji="0" lang="en-US" altLang="ko-KR" sz="2000" b="1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: PHP, ASP, JSP) </a:t>
            </a:r>
            <a:endParaRPr kumimoji="0" lang="ko-KR" altLang="en-US" sz="2000" b="1" dirty="0" smtClean="0">
              <a:solidFill>
                <a:srgbClr val="0000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5730" y="1214422"/>
            <a:ext cx="45339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내용 개체 틀 4"/>
          <p:cNvSpPr>
            <a:spLocks noGrp="1"/>
          </p:cNvSpPr>
          <p:nvPr/>
        </p:nvSpPr>
        <p:spPr bwMode="auto">
          <a:xfrm>
            <a:off x="246610" y="1131012"/>
            <a:ext cx="8686800" cy="462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200"/>
              </a:spcAft>
            </a:pP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기본구조</a:t>
            </a:r>
            <a:endParaRPr kumimoji="0" lang="en-US" altLang="ko-KR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2057432" y="142852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HTML </a:t>
            </a:r>
            <a:r>
              <a:rPr kumimoji="0" lang="ko-KR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기본구조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89" descr="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565" t="60500"/>
          <a:stretch>
            <a:fillRect/>
          </a:stretch>
        </p:blipFill>
        <p:spPr bwMode="auto">
          <a:xfrm>
            <a:off x="7143768" y="4071942"/>
            <a:ext cx="1857356" cy="24522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2844" y="1714488"/>
            <a:ext cx="4572000" cy="40072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l" eaLnBrk="0" latinLnBrk="0" hangingPunct="0">
              <a:spcBef>
                <a:spcPct val="20000"/>
              </a:spcBef>
            </a:pPr>
            <a:endParaRPr kumimoji="0" lang="en-US" altLang="ko-KR" sz="2400" dirty="0" smtClean="0">
              <a:solidFill>
                <a:srgbClr val="9B2B88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l" eaLnBrk="0" latinLnBrk="0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&lt;html&gt; </a:t>
            </a:r>
          </a:p>
          <a:p>
            <a:pPr marL="342900" lvl="0" indent="-342900" algn="l" eaLnBrk="0" latinLnBrk="0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	&lt;head&gt;</a:t>
            </a:r>
          </a:p>
          <a:p>
            <a:pPr marL="742950" lvl="1" indent="-285750" algn="l" eaLnBrk="0" latinLnBrk="0" hangingPunct="0">
              <a:spcBef>
                <a:spcPct val="20000"/>
              </a:spcBef>
              <a:buFontTx/>
              <a:buChar char="–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	&lt;title&gt;&lt;/title&gt;</a:t>
            </a:r>
          </a:p>
          <a:p>
            <a:pPr marL="342900" lvl="0" indent="-342900" algn="l" eaLnBrk="0" latinLnBrk="0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	&lt;/head&gt;</a:t>
            </a:r>
          </a:p>
          <a:p>
            <a:pPr marL="742950" lvl="1" indent="-285750" algn="l" eaLnBrk="0" latinLnBrk="0" hangingPunct="0">
              <a:spcBef>
                <a:spcPct val="20000"/>
              </a:spcBef>
              <a:buFontTx/>
              <a:buChar char="–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&lt;body&gt; </a:t>
            </a:r>
          </a:p>
          <a:p>
            <a:pPr marL="742950" lvl="1" indent="-285750" algn="l" eaLnBrk="0" latinLnBrk="0" hangingPunct="0">
              <a:spcBef>
                <a:spcPct val="20000"/>
              </a:spcBef>
            </a:pPr>
            <a:r>
              <a:rPr kumimoji="0" lang="ko-KR" altLang="en-US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제주 </a:t>
            </a:r>
            <a:r>
              <a:rPr kumimoji="0" lang="ko-KR" altLang="en-US" sz="2400" dirty="0" err="1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폴리텍</a:t>
            </a:r>
            <a:r>
              <a:rPr kumimoji="0" lang="ko-KR" altLang="en-US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 대학 내용</a:t>
            </a:r>
            <a:endParaRPr kumimoji="0" lang="en-US" altLang="ko-KR" sz="2400" dirty="0" smtClean="0">
              <a:solidFill>
                <a:srgbClr val="9B2B88"/>
              </a:solidFill>
              <a:latin typeface="HY견고딕" pitchFamily="18" charset="-127"/>
              <a:ea typeface="HY견고딕" pitchFamily="18" charset="-127"/>
            </a:endParaRPr>
          </a:p>
          <a:p>
            <a:pPr marL="742950" lvl="1" indent="-285750" algn="l" eaLnBrk="0" latinLnBrk="0" hangingPunct="0">
              <a:spcBef>
                <a:spcPct val="20000"/>
              </a:spcBef>
              <a:buFontTx/>
              <a:buChar char="–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&lt;/body&gt;	</a:t>
            </a:r>
          </a:p>
          <a:p>
            <a:pPr marL="342900" lvl="0" indent="-342900" algn="l" eaLnBrk="0" latinLnBrk="0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2400" dirty="0" smtClean="0">
                <a:solidFill>
                  <a:srgbClr val="9B2B88"/>
                </a:solidFill>
                <a:latin typeface="HY견고딕" pitchFamily="18" charset="-127"/>
                <a:ea typeface="HY견고딕" pitchFamily="18" charset="-127"/>
              </a:rPr>
              <a:t>&lt;/html&gt; </a:t>
            </a:r>
            <a:endParaRPr kumimoji="0" lang="ko-KR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2844" y="2612009"/>
            <a:ext cx="3214710" cy="1357322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428992" y="1714488"/>
            <a:ext cx="1000132" cy="1571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357554" y="1285860"/>
            <a:ext cx="1571636" cy="1857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7" name="직사각형 16"/>
          <p:cNvSpPr/>
          <p:nvPr/>
        </p:nvSpPr>
        <p:spPr bwMode="auto">
          <a:xfrm>
            <a:off x="132453" y="4021286"/>
            <a:ext cx="3643338" cy="1214446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3786182" y="2928934"/>
            <a:ext cx="2928958" cy="1857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200"/>
              </a:spcAft>
            </a:pP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양식</a:t>
            </a: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(Form 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태그</a:t>
            </a: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lvl="1">
              <a:spcAft>
                <a:spcPts val="200"/>
              </a:spcAft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문서에서 사용자의 입력을 서버로 전달하는 기능은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태그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Aft>
                <a:spcPts val="200"/>
              </a:spcAft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태그의 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Aft>
                <a:spcPts val="200"/>
              </a:spcAft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Aft>
                <a:spcPts val="200"/>
              </a:spcAft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Aft>
                <a:spcPts val="200"/>
              </a:spcAft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Aft>
                <a:spcPts val="200"/>
              </a:spcAft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태그의 데이터 전송 방식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2057432" y="142852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회원가입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89" descr="5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565" t="60500"/>
          <a:stretch>
            <a:fillRect/>
          </a:stretch>
        </p:blipFill>
        <p:spPr bwMode="auto">
          <a:xfrm>
            <a:off x="7500958" y="4405745"/>
            <a:ext cx="1857356" cy="24522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500034" y="5000636"/>
            <a:ext cx="2214578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285992"/>
            <a:ext cx="5091109" cy="109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3900660"/>
            <a:ext cx="65246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214282" y="1643050"/>
            <a:ext cx="6786610" cy="4948218"/>
            <a:chOff x="214282" y="1643050"/>
            <a:chExt cx="6786610" cy="4948218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4282" y="1643050"/>
              <a:ext cx="3151809" cy="4948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타원형 설명선 17"/>
            <p:cNvSpPr/>
            <p:nvPr/>
          </p:nvSpPr>
          <p:spPr bwMode="auto">
            <a:xfrm>
              <a:off x="3214678" y="1785926"/>
              <a:ext cx="3786214" cy="1643074"/>
            </a:xfrm>
            <a:prstGeom prst="wedgeEllipseCallout">
              <a:avLst>
                <a:gd name="adj1" fmla="val -64873"/>
                <a:gd name="adj2" fmla="val 1415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smtClean="0">
                  <a:solidFill>
                    <a:schemeClr val="tx1"/>
                  </a:solidFill>
                  <a:latin typeface="MD아트체" pitchFamily="18" charset="-127"/>
                  <a:ea typeface="MD아트체" pitchFamily="18" charset="-127"/>
                </a:rPr>
                <a:t>자 </a:t>
              </a:r>
              <a:r>
                <a:rPr lang="en-US" altLang="ko-KR" b="1" dirty="0" smtClean="0">
                  <a:solidFill>
                    <a:schemeClr val="tx1"/>
                  </a:solidFill>
                  <a:latin typeface="MD아트체" pitchFamily="18" charset="-127"/>
                  <a:ea typeface="MD아트체" pitchFamily="18" charset="-127"/>
                </a:rPr>
                <a:t>~~~ </a:t>
              </a:r>
              <a:r>
                <a:rPr lang="ko-KR" altLang="en-US" b="1" dirty="0" smtClean="0">
                  <a:solidFill>
                    <a:schemeClr val="tx1"/>
                  </a:solidFill>
                  <a:latin typeface="MD아트체" pitchFamily="18" charset="-127"/>
                  <a:ea typeface="MD아트체" pitchFamily="18" charset="-127"/>
                </a:rPr>
                <a:t>이제 </a:t>
              </a:r>
              <a:endParaRPr lang="en-US" altLang="ko-KR" b="1" dirty="0" smtClean="0">
                <a:solidFill>
                  <a:schemeClr val="tx1"/>
                </a:solidFill>
                <a:latin typeface="MD아트체" pitchFamily="18" charset="-127"/>
                <a:ea typeface="MD아트체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회원가입을 만들어 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D아트체" pitchFamily="18" charset="-127"/>
                <a:ea typeface="MD아트체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볼까요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..? 6</a:t>
              </a: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살 저도 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D아트체" pitchFamily="18" charset="-127"/>
                <a:ea typeface="MD아트체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할수</a:t>
              </a: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 있어요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D아트체" pitchFamily="18" charset="-127"/>
                  <a:ea typeface="MD아트체" pitchFamily="18" charset="-127"/>
                </a:rPr>
                <a:t>.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D아트체" pitchFamily="18" charset="-127"/>
                <a:ea typeface="MD아트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2057432" y="142852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0" lang="ko-KR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학기 프로젝트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D:\융합디자인학과\공모전\벤처창업아이디어공모전\메인 이미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3943394" cy="54643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1214422"/>
            <a:ext cx="38202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FF0000"/>
                </a:solidFill>
                <a:latin typeface="HY태백B" pitchFamily="18" charset="-127"/>
                <a:ea typeface="HY태백B" pitchFamily="18" charset="-127"/>
              </a:rPr>
              <a:t>D</a:t>
            </a:r>
            <a:r>
              <a:rPr lang="en-US" altLang="ko-KR" sz="7200" dirty="0" smtClean="0">
                <a:solidFill>
                  <a:srgbClr val="00B050"/>
                </a:solidFill>
                <a:latin typeface="HY태백B" pitchFamily="18" charset="-127"/>
                <a:ea typeface="HY태백B" pitchFamily="18" charset="-127"/>
              </a:rPr>
              <a:t>esign</a:t>
            </a:r>
            <a:endParaRPr lang="ko-KR" altLang="en-US" sz="7200" dirty="0">
              <a:solidFill>
                <a:srgbClr val="00B050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7884" y="2214554"/>
            <a:ext cx="10390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10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87707">
            <a:off x="5218960" y="4059212"/>
            <a:ext cx="2285879" cy="21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9" descr="5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565" t="60500"/>
          <a:stretch>
            <a:fillRect/>
          </a:stretch>
        </p:blipFill>
        <p:spPr bwMode="auto">
          <a:xfrm>
            <a:off x="7143768" y="4071942"/>
            <a:ext cx="1857356" cy="24522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2057432" y="142852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Q &amp; A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9" descr="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565" t="60500"/>
          <a:stretch>
            <a:fillRect/>
          </a:stretch>
        </p:blipFill>
        <p:spPr bwMode="auto">
          <a:xfrm>
            <a:off x="7143768" y="4071942"/>
            <a:ext cx="1857356" cy="24522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244" y="3429000"/>
            <a:ext cx="7577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latin typeface="양재샤넬체M" pitchFamily="18" charset="-127"/>
                <a:ea typeface="양재샤넬체M" pitchFamily="18" charset="-127"/>
              </a:rPr>
              <a:t>감사합니다</a:t>
            </a:r>
            <a:endParaRPr lang="ko-KR" altLang="en-US" sz="8000" b="1" dirty="0">
              <a:latin typeface="양재샤넬체M" pitchFamily="18" charset="-127"/>
              <a:ea typeface="양재샤넬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</TotalTime>
  <Words>139</Words>
  <Application>Microsoft Office PowerPoint</Application>
  <PresentationFormat>화면 슬라이드 쇼(4:3)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통로이미지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user</cp:lastModifiedBy>
  <cp:revision>477</cp:revision>
  <cp:lastPrinted>2017-01-04T09:06:55Z</cp:lastPrinted>
  <dcterms:created xsi:type="dcterms:W3CDTF">2007-11-11T16:17:21Z</dcterms:created>
  <dcterms:modified xsi:type="dcterms:W3CDTF">2017-05-25T08:46:52Z</dcterms:modified>
</cp:coreProperties>
</file>