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3" r:id="rId7"/>
    <p:sldId id="261" r:id="rId8"/>
    <p:sldId id="265" r:id="rId9"/>
    <p:sldId id="266" r:id="rId10"/>
    <p:sldId id="267" r:id="rId11"/>
    <p:sldId id="264" r:id="rId12"/>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6BF687E-E07D-4634-A18C-45365B05316C}"/>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6047D559-09EF-44DD-8B37-8863EBB4E9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4" name="Zástupný symbol pro datum 3">
            <a:extLst>
              <a:ext uri="{FF2B5EF4-FFF2-40B4-BE49-F238E27FC236}">
                <a16:creationId xmlns:a16="http://schemas.microsoft.com/office/drawing/2014/main" id="{C95A05F3-8CE0-4E81-A625-44D81DDE3A3C}"/>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5" name="Zástupný symbol pro zápatí 4">
            <a:extLst>
              <a:ext uri="{FF2B5EF4-FFF2-40B4-BE49-F238E27FC236}">
                <a16:creationId xmlns:a16="http://schemas.microsoft.com/office/drawing/2014/main" id="{3F3F2936-CD5A-4462-A761-2AAC3A7754CD}"/>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EA5DA624-32FE-44B0-80A8-D3D95C04A0D8}"/>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3822584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0644497-B730-48DB-95D8-BE0F136C22DB}"/>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6F09319E-AE4A-424D-87BB-6701FB7D8674}"/>
              </a:ext>
            </a:extLst>
          </p:cNvPr>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74819DF0-B5C7-4C47-9091-AD9BB6D273EA}"/>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5" name="Zástupný symbol pro zápatí 4">
            <a:extLst>
              <a:ext uri="{FF2B5EF4-FFF2-40B4-BE49-F238E27FC236}">
                <a16:creationId xmlns:a16="http://schemas.microsoft.com/office/drawing/2014/main" id="{C8543A27-5FE5-4FE7-93E6-8D3D4B53B31C}"/>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CB21CD00-AF80-4C12-A1F7-6F0E93CAF8DD}"/>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144030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B2083A4B-7394-4E85-A45F-27D684887403}"/>
              </a:ext>
            </a:extLst>
          </p:cNvPr>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B2FB8910-8B92-4D48-A978-E8FF9BECB915}"/>
              </a:ext>
            </a:extLst>
          </p:cNvPr>
          <p:cNvSpPr>
            <a:spLocks noGrp="1"/>
          </p:cNvSpPr>
          <p:nvPr>
            <p:ph type="body" orient="vert" idx="1"/>
          </p:nvPr>
        </p:nvSpPr>
        <p:spPr>
          <a:xfrm>
            <a:off x="838200" y="365125"/>
            <a:ext cx="7734300" cy="5811838"/>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4C0C0B71-8DB5-4C34-80ED-3F9D0F7F131C}"/>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5" name="Zástupný symbol pro zápatí 4">
            <a:extLst>
              <a:ext uri="{FF2B5EF4-FFF2-40B4-BE49-F238E27FC236}">
                <a16:creationId xmlns:a16="http://schemas.microsoft.com/office/drawing/2014/main" id="{0AA93E94-289E-4CDA-8B6E-E182F466791F}"/>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CD536CE6-60E1-4FE5-8E60-2DC9E655AAA3}"/>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65090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064F817-5260-4CAB-A4BE-249B9A8FA383}"/>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A3E80C99-F8E6-408B-B8ED-3C1A3365F472}"/>
              </a:ext>
            </a:extLst>
          </p:cNvPr>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FA293032-5476-48FE-ADDD-C252CC3CF5A3}"/>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5" name="Zástupný symbol pro zápatí 4">
            <a:extLst>
              <a:ext uri="{FF2B5EF4-FFF2-40B4-BE49-F238E27FC236}">
                <a16:creationId xmlns:a16="http://schemas.microsoft.com/office/drawing/2014/main" id="{6A1560E0-2C6E-4AE1-907F-0E6EA882FA96}"/>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A761227C-2AEC-43BC-AB76-AB32B82E5C05}"/>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3055356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C862CA7-27F1-473A-8185-3A9C9A0F459C}"/>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text 2">
            <a:extLst>
              <a:ext uri="{FF2B5EF4-FFF2-40B4-BE49-F238E27FC236}">
                <a16:creationId xmlns:a16="http://schemas.microsoft.com/office/drawing/2014/main" id="{5E569AFF-6680-417E-A405-48AC5EA302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Po kliknutí můžete upravovat styly textu v předloze.</a:t>
            </a:r>
          </a:p>
        </p:txBody>
      </p:sp>
      <p:sp>
        <p:nvSpPr>
          <p:cNvPr id="4" name="Zástupný symbol pro datum 3">
            <a:extLst>
              <a:ext uri="{FF2B5EF4-FFF2-40B4-BE49-F238E27FC236}">
                <a16:creationId xmlns:a16="http://schemas.microsoft.com/office/drawing/2014/main" id="{E30DA78E-D344-433E-A683-B131C85FEFB1}"/>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5" name="Zástupný symbol pro zápatí 4">
            <a:extLst>
              <a:ext uri="{FF2B5EF4-FFF2-40B4-BE49-F238E27FC236}">
                <a16:creationId xmlns:a16="http://schemas.microsoft.com/office/drawing/2014/main" id="{21D75D47-E24B-4121-9545-A250635FDE58}"/>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371D8983-713F-4CC7-AE77-431B60A80C8C}"/>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1986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96048F0-EC4E-412A-8488-CB0239B4AC1F}"/>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33EB0FBA-DAAB-43A6-9353-7C9D7369CFA5}"/>
              </a:ext>
            </a:extLst>
          </p:cNvPr>
          <p:cNvSpPr>
            <a:spLocks noGrp="1"/>
          </p:cNvSpPr>
          <p:nvPr>
            <p:ph sz="half" idx="1"/>
          </p:nvPr>
        </p:nvSpPr>
        <p:spPr>
          <a:xfrm>
            <a:off x="838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obsah 3">
            <a:extLst>
              <a:ext uri="{FF2B5EF4-FFF2-40B4-BE49-F238E27FC236}">
                <a16:creationId xmlns:a16="http://schemas.microsoft.com/office/drawing/2014/main" id="{643B700E-6CA8-4E4E-B211-97D29927E584}"/>
              </a:ext>
            </a:extLst>
          </p:cNvPr>
          <p:cNvSpPr>
            <a:spLocks noGrp="1"/>
          </p:cNvSpPr>
          <p:nvPr>
            <p:ph sz="half" idx="2"/>
          </p:nvPr>
        </p:nvSpPr>
        <p:spPr>
          <a:xfrm>
            <a:off x="6172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a:extLst>
              <a:ext uri="{FF2B5EF4-FFF2-40B4-BE49-F238E27FC236}">
                <a16:creationId xmlns:a16="http://schemas.microsoft.com/office/drawing/2014/main" id="{564B952B-E19E-4B7C-8C29-734C3C5867E7}"/>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6" name="Zástupný symbol pro zápatí 5">
            <a:extLst>
              <a:ext uri="{FF2B5EF4-FFF2-40B4-BE49-F238E27FC236}">
                <a16:creationId xmlns:a16="http://schemas.microsoft.com/office/drawing/2014/main" id="{C1941375-AA2D-4ACA-AD89-E87EBFD4D346}"/>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54ACFB53-036E-41A8-B536-C16C72E20182}"/>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1490372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3FB32E7-8564-44C8-BF0B-3E69FDFABD0B}"/>
              </a:ext>
            </a:extLst>
          </p:cNvPr>
          <p:cNvSpPr>
            <a:spLocks noGrp="1"/>
          </p:cNvSpPr>
          <p:nvPr>
            <p:ph type="title"/>
          </p:nvPr>
        </p:nvSpPr>
        <p:spPr>
          <a:xfrm>
            <a:off x="839788" y="365125"/>
            <a:ext cx="10515600" cy="1325563"/>
          </a:xfrm>
        </p:spPr>
        <p:txBody>
          <a:bodyPr/>
          <a:lstStyle/>
          <a:p>
            <a:r>
              <a:rPr lang="cs-CZ"/>
              <a:t>Kliknutím lze upravit styl.</a:t>
            </a:r>
          </a:p>
        </p:txBody>
      </p:sp>
      <p:sp>
        <p:nvSpPr>
          <p:cNvPr id="3" name="Zástupný text 2">
            <a:extLst>
              <a:ext uri="{FF2B5EF4-FFF2-40B4-BE49-F238E27FC236}">
                <a16:creationId xmlns:a16="http://schemas.microsoft.com/office/drawing/2014/main" id="{AFE49A72-6352-4295-BBD9-766C6F1BC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Zástupný obsah 3">
            <a:extLst>
              <a:ext uri="{FF2B5EF4-FFF2-40B4-BE49-F238E27FC236}">
                <a16:creationId xmlns:a16="http://schemas.microsoft.com/office/drawing/2014/main" id="{53AE49F8-662A-4601-8F85-BDE3F7220B2A}"/>
              </a:ext>
            </a:extLst>
          </p:cNvPr>
          <p:cNvSpPr>
            <a:spLocks noGrp="1"/>
          </p:cNvSpPr>
          <p:nvPr>
            <p:ph sz="half" idx="2"/>
          </p:nvPr>
        </p:nvSpPr>
        <p:spPr>
          <a:xfrm>
            <a:off x="839788" y="2505075"/>
            <a:ext cx="5157787"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text 4">
            <a:extLst>
              <a:ext uri="{FF2B5EF4-FFF2-40B4-BE49-F238E27FC236}">
                <a16:creationId xmlns:a16="http://schemas.microsoft.com/office/drawing/2014/main" id="{25FD2CD8-60D9-4EC8-BF1A-0B9862BAEE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Zástupný obsah 5">
            <a:extLst>
              <a:ext uri="{FF2B5EF4-FFF2-40B4-BE49-F238E27FC236}">
                <a16:creationId xmlns:a16="http://schemas.microsoft.com/office/drawing/2014/main" id="{A7CB9FB2-29FF-472B-825E-5E8BE82D9377}"/>
              </a:ext>
            </a:extLst>
          </p:cNvPr>
          <p:cNvSpPr>
            <a:spLocks noGrp="1"/>
          </p:cNvSpPr>
          <p:nvPr>
            <p:ph sz="quarter" idx="4"/>
          </p:nvPr>
        </p:nvSpPr>
        <p:spPr>
          <a:xfrm>
            <a:off x="6172200" y="2505075"/>
            <a:ext cx="5183188"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7" name="Zástupný symbol pro datum 6">
            <a:extLst>
              <a:ext uri="{FF2B5EF4-FFF2-40B4-BE49-F238E27FC236}">
                <a16:creationId xmlns:a16="http://schemas.microsoft.com/office/drawing/2014/main" id="{6689B384-60CF-4374-90AE-C77860E3B35B}"/>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8" name="Zástupný symbol pro zápatí 7">
            <a:extLst>
              <a:ext uri="{FF2B5EF4-FFF2-40B4-BE49-F238E27FC236}">
                <a16:creationId xmlns:a16="http://schemas.microsoft.com/office/drawing/2014/main" id="{8944B0B8-54FB-40DB-AC4A-6AD1E5356086}"/>
              </a:ext>
            </a:extLst>
          </p:cNvPr>
          <p:cNvSpPr>
            <a:spLocks noGrp="1"/>
          </p:cNvSpPr>
          <p:nvPr>
            <p:ph type="ftr" sz="quarter" idx="11"/>
          </p:nvPr>
        </p:nvSpPr>
        <p:spPr/>
        <p:txBody>
          <a:bodyPr/>
          <a:lstStyle/>
          <a:p>
            <a:endParaRPr lang="cs-CZ"/>
          </a:p>
        </p:txBody>
      </p:sp>
      <p:sp>
        <p:nvSpPr>
          <p:cNvPr id="9" name="Zástupný symbol pro číslo snímku 8">
            <a:extLst>
              <a:ext uri="{FF2B5EF4-FFF2-40B4-BE49-F238E27FC236}">
                <a16:creationId xmlns:a16="http://schemas.microsoft.com/office/drawing/2014/main" id="{1CFC6B96-20EF-402C-9DBE-15E643C548A9}"/>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140371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4C2E815-5B8D-423D-ACEE-D7E68551235A}"/>
              </a:ext>
            </a:extLst>
          </p:cNvPr>
          <p:cNvSpPr>
            <a:spLocks noGrp="1"/>
          </p:cNvSpPr>
          <p:nvPr>
            <p:ph type="title"/>
          </p:nvPr>
        </p:nvSpPr>
        <p:spPr/>
        <p:txBody>
          <a:bodyPr/>
          <a:lstStyle/>
          <a:p>
            <a:r>
              <a:rPr lang="cs-CZ"/>
              <a:t>Kliknutím lze upravit styl.</a:t>
            </a:r>
          </a:p>
        </p:txBody>
      </p:sp>
      <p:sp>
        <p:nvSpPr>
          <p:cNvPr id="3" name="Zástupný symbol pro datum 2">
            <a:extLst>
              <a:ext uri="{FF2B5EF4-FFF2-40B4-BE49-F238E27FC236}">
                <a16:creationId xmlns:a16="http://schemas.microsoft.com/office/drawing/2014/main" id="{02D190AD-B36D-46DE-9C15-DD584738C92A}"/>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4" name="Zástupný symbol pro zápatí 3">
            <a:extLst>
              <a:ext uri="{FF2B5EF4-FFF2-40B4-BE49-F238E27FC236}">
                <a16:creationId xmlns:a16="http://schemas.microsoft.com/office/drawing/2014/main" id="{9DB2846B-137E-4A9E-86E2-E0AF8FCD4325}"/>
              </a:ext>
            </a:extLst>
          </p:cNvPr>
          <p:cNvSpPr>
            <a:spLocks noGrp="1"/>
          </p:cNvSpPr>
          <p:nvPr>
            <p:ph type="ftr" sz="quarter" idx="11"/>
          </p:nvPr>
        </p:nvSpPr>
        <p:spPr/>
        <p:txBody>
          <a:bodyPr/>
          <a:lstStyle/>
          <a:p>
            <a:endParaRPr lang="cs-CZ"/>
          </a:p>
        </p:txBody>
      </p:sp>
      <p:sp>
        <p:nvSpPr>
          <p:cNvPr id="5" name="Zástupný symbol pro číslo snímku 4">
            <a:extLst>
              <a:ext uri="{FF2B5EF4-FFF2-40B4-BE49-F238E27FC236}">
                <a16:creationId xmlns:a16="http://schemas.microsoft.com/office/drawing/2014/main" id="{94A87AEC-C5F9-4BF3-9B60-9632B202C4FA}"/>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25419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D98C982C-75D5-407A-9583-1D2A224B9CBE}"/>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3" name="Zástupný symbol pro zápatí 2">
            <a:extLst>
              <a:ext uri="{FF2B5EF4-FFF2-40B4-BE49-F238E27FC236}">
                <a16:creationId xmlns:a16="http://schemas.microsoft.com/office/drawing/2014/main" id="{F39F22BD-90E8-4027-8B54-93840A67148E}"/>
              </a:ext>
            </a:extLst>
          </p:cNvPr>
          <p:cNvSpPr>
            <a:spLocks noGrp="1"/>
          </p:cNvSpPr>
          <p:nvPr>
            <p:ph type="ftr" sz="quarter" idx="11"/>
          </p:nvPr>
        </p:nvSpPr>
        <p:spPr/>
        <p:txBody>
          <a:bodyPr/>
          <a:lstStyle/>
          <a:p>
            <a:endParaRPr lang="cs-CZ"/>
          </a:p>
        </p:txBody>
      </p:sp>
      <p:sp>
        <p:nvSpPr>
          <p:cNvPr id="4" name="Zástupný symbol pro číslo snímku 3">
            <a:extLst>
              <a:ext uri="{FF2B5EF4-FFF2-40B4-BE49-F238E27FC236}">
                <a16:creationId xmlns:a16="http://schemas.microsoft.com/office/drawing/2014/main" id="{ED8BF16F-AE3A-4C72-9C1E-43A6181E9E6E}"/>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3542676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A25B1CC-F221-4290-BBC8-88F7C0256186}"/>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obsah 2">
            <a:extLst>
              <a:ext uri="{FF2B5EF4-FFF2-40B4-BE49-F238E27FC236}">
                <a16:creationId xmlns:a16="http://schemas.microsoft.com/office/drawing/2014/main" id="{6DDB1126-C494-4650-AF23-58B1815E10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text 3">
            <a:extLst>
              <a:ext uri="{FF2B5EF4-FFF2-40B4-BE49-F238E27FC236}">
                <a16:creationId xmlns:a16="http://schemas.microsoft.com/office/drawing/2014/main" id="{F9B9F369-979A-4ABF-9784-D0F71481FC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CF71B71F-1DD8-42DB-809B-07734D9F9570}"/>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6" name="Zástupný symbol pro zápatí 5">
            <a:extLst>
              <a:ext uri="{FF2B5EF4-FFF2-40B4-BE49-F238E27FC236}">
                <a16:creationId xmlns:a16="http://schemas.microsoft.com/office/drawing/2014/main" id="{4E35F81C-6631-4556-903D-858E489E70E0}"/>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DD0C8D07-9748-4AEC-B26B-E19C7ADC0E12}"/>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1332564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E602F43-8E7D-483C-9963-68589C6FD246}"/>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a:extLst>
              <a:ext uri="{FF2B5EF4-FFF2-40B4-BE49-F238E27FC236}">
                <a16:creationId xmlns:a16="http://schemas.microsoft.com/office/drawing/2014/main" id="{44F29915-D233-4599-80D2-70DF10AB67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text 3">
            <a:extLst>
              <a:ext uri="{FF2B5EF4-FFF2-40B4-BE49-F238E27FC236}">
                <a16:creationId xmlns:a16="http://schemas.microsoft.com/office/drawing/2014/main" id="{19433435-3866-46B1-A34F-818510DB4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D1426EEE-0556-41A5-B31B-01F903B110FA}"/>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6" name="Zástupný symbol pro zápatí 5">
            <a:extLst>
              <a:ext uri="{FF2B5EF4-FFF2-40B4-BE49-F238E27FC236}">
                <a16:creationId xmlns:a16="http://schemas.microsoft.com/office/drawing/2014/main" id="{C6E5471A-4D31-4326-9B93-5C07ABF21B48}"/>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D3BEF395-E1D9-449F-9443-A5AC2BD1B644}"/>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143463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4000"/>
            <a:lum/>
          </a:blip>
          <a:srcRect/>
          <a:stretch>
            <a:fillRect/>
          </a:stretch>
        </a:blipFill>
        <a:effectLst/>
      </p:bgPr>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2FF5F663-BD3A-4286-9FC5-8D4F83380C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text 2">
            <a:extLst>
              <a:ext uri="{FF2B5EF4-FFF2-40B4-BE49-F238E27FC236}">
                <a16:creationId xmlns:a16="http://schemas.microsoft.com/office/drawing/2014/main" id="{5660829E-D10D-4FE6-9FA8-D2BFFC1FC4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39D22B3F-0110-4EFF-9631-1A39E9DE58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62A1C-072B-482A-855A-3C4EF2FD9D9D}" type="datetimeFigureOut">
              <a:rPr lang="cs-CZ" smtClean="0"/>
              <a:t>13.10.2022</a:t>
            </a:fld>
            <a:endParaRPr lang="cs-CZ"/>
          </a:p>
        </p:txBody>
      </p:sp>
      <p:sp>
        <p:nvSpPr>
          <p:cNvPr id="5" name="Zástupný symbol pro zápatí 4">
            <a:extLst>
              <a:ext uri="{FF2B5EF4-FFF2-40B4-BE49-F238E27FC236}">
                <a16:creationId xmlns:a16="http://schemas.microsoft.com/office/drawing/2014/main" id="{9ACCFA3B-414B-49D3-9782-752DA378E6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a:extLst>
              <a:ext uri="{FF2B5EF4-FFF2-40B4-BE49-F238E27FC236}">
                <a16:creationId xmlns:a16="http://schemas.microsoft.com/office/drawing/2014/main" id="{A3C6EDA9-1521-46AE-A97D-D315DEB905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7263A-0744-4F1E-A1A1-4781CADA10B1}" type="slidenum">
              <a:rPr lang="cs-CZ" smtClean="0"/>
              <a:t>‹#›</a:t>
            </a:fld>
            <a:endParaRPr lang="cs-CZ"/>
          </a:p>
        </p:txBody>
      </p:sp>
    </p:spTree>
    <p:extLst>
      <p:ext uri="{BB962C8B-B14F-4D97-AF65-F5344CB8AC3E}">
        <p14:creationId xmlns:p14="http://schemas.microsoft.com/office/powerpoint/2010/main" val="2055285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www.datakhk.cz/datasets/d9c2591d1ba14f8187970bb5311b2bdc_0/abou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F6F10E9-3F14-4CCD-84D7-21A89325C477}"/>
              </a:ext>
            </a:extLst>
          </p:cNvPr>
          <p:cNvSpPr>
            <a:spLocks noGrp="1"/>
          </p:cNvSpPr>
          <p:nvPr>
            <p:ph type="ctrTitle"/>
          </p:nvPr>
        </p:nvSpPr>
        <p:spPr/>
        <p:txBody>
          <a:bodyPr>
            <a:normAutofit fontScale="90000"/>
          </a:bodyPr>
          <a:lstStyle/>
          <a:p>
            <a:r>
              <a:rPr lang="cs-CZ" sz="9600" b="1" dirty="0"/>
              <a:t>VSÚKHK</a:t>
            </a:r>
            <a:br>
              <a:rPr lang="cs-CZ" dirty="0"/>
            </a:br>
            <a:r>
              <a:rPr lang="cs-CZ" sz="3600" i="1" dirty="0"/>
              <a:t>Veřejné Sbírky na Území Královehradeckého Kraje</a:t>
            </a:r>
          </a:p>
        </p:txBody>
      </p:sp>
      <p:sp>
        <p:nvSpPr>
          <p:cNvPr id="3" name="Podnadpis 2">
            <a:extLst>
              <a:ext uri="{FF2B5EF4-FFF2-40B4-BE49-F238E27FC236}">
                <a16:creationId xmlns:a16="http://schemas.microsoft.com/office/drawing/2014/main" id="{BE2EC877-5974-46A3-BB24-54689CB8BA56}"/>
              </a:ext>
            </a:extLst>
          </p:cNvPr>
          <p:cNvSpPr>
            <a:spLocks noGrp="1"/>
          </p:cNvSpPr>
          <p:nvPr>
            <p:ph type="subTitle" idx="1"/>
          </p:nvPr>
        </p:nvSpPr>
        <p:spPr>
          <a:xfrm>
            <a:off x="1524000" y="4316360"/>
            <a:ext cx="9144000" cy="941439"/>
          </a:xfrm>
        </p:spPr>
        <p:txBody>
          <a:bodyPr/>
          <a:lstStyle/>
          <a:p>
            <a:r>
              <a:rPr lang="cs-CZ" dirty="0"/>
              <a:t>Martin Trnka – MOA - Jičín</a:t>
            </a:r>
          </a:p>
          <a:p>
            <a:r>
              <a:rPr lang="cs-CZ" dirty="0"/>
              <a:t>Lukáš Matoušek – SŠLVT - Odolena Voda</a:t>
            </a:r>
          </a:p>
        </p:txBody>
      </p:sp>
    </p:spTree>
    <p:extLst>
      <p:ext uri="{BB962C8B-B14F-4D97-AF65-F5344CB8AC3E}">
        <p14:creationId xmlns:p14="http://schemas.microsoft.com/office/powerpoint/2010/main" val="3934764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15DAE194-9B61-4F15-BD88-05E4F0008D6E}"/>
              </a:ext>
            </a:extLst>
          </p:cNvPr>
          <p:cNvPicPr>
            <a:picLocks noChangeAspect="1"/>
          </p:cNvPicPr>
          <p:nvPr/>
        </p:nvPicPr>
        <p:blipFill>
          <a:blip r:embed="rId2"/>
          <a:stretch>
            <a:fillRect/>
          </a:stretch>
        </p:blipFill>
        <p:spPr>
          <a:xfrm>
            <a:off x="1147762" y="1319753"/>
            <a:ext cx="9906000" cy="4895589"/>
          </a:xfrm>
          <a:prstGeom prst="rect">
            <a:avLst/>
          </a:prstGeom>
        </p:spPr>
      </p:pic>
      <p:sp>
        <p:nvSpPr>
          <p:cNvPr id="6" name="Nadpis 1">
            <a:extLst>
              <a:ext uri="{FF2B5EF4-FFF2-40B4-BE49-F238E27FC236}">
                <a16:creationId xmlns:a16="http://schemas.microsoft.com/office/drawing/2014/main" id="{A3CF89B0-E146-4DEB-A68D-B28341260670}"/>
              </a:ext>
            </a:extLst>
          </p:cNvPr>
          <p:cNvSpPr txBox="1">
            <a:spLocks/>
          </p:cNvSpPr>
          <p:nvPr/>
        </p:nvSpPr>
        <p:spPr>
          <a:xfrm>
            <a:off x="1147762" y="457200"/>
            <a:ext cx="9896475" cy="8625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cs-CZ" b="1" dirty="0"/>
              <a:t>Mapa umožňující filtr po určení lokace</a:t>
            </a:r>
          </a:p>
        </p:txBody>
      </p:sp>
    </p:spTree>
    <p:extLst>
      <p:ext uri="{BB962C8B-B14F-4D97-AF65-F5344CB8AC3E}">
        <p14:creationId xmlns:p14="http://schemas.microsoft.com/office/powerpoint/2010/main" val="2788264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4BC6D99-BA10-4AA7-B15C-3ACB4B55BDDE}"/>
              </a:ext>
            </a:extLst>
          </p:cNvPr>
          <p:cNvSpPr>
            <a:spLocks noGrp="1"/>
          </p:cNvSpPr>
          <p:nvPr>
            <p:ph type="title"/>
          </p:nvPr>
        </p:nvSpPr>
        <p:spPr/>
        <p:txBody>
          <a:bodyPr/>
          <a:lstStyle/>
          <a:p>
            <a:r>
              <a:rPr lang="cs-CZ" b="1" dirty="0"/>
              <a:t>Frameworky které jsme použili</a:t>
            </a:r>
          </a:p>
        </p:txBody>
      </p:sp>
      <p:sp>
        <p:nvSpPr>
          <p:cNvPr id="3" name="Zástupný obsah 2">
            <a:extLst>
              <a:ext uri="{FF2B5EF4-FFF2-40B4-BE49-F238E27FC236}">
                <a16:creationId xmlns:a16="http://schemas.microsoft.com/office/drawing/2014/main" id="{90EF1D01-DA6A-446F-9037-A5A0F175C562}"/>
              </a:ext>
            </a:extLst>
          </p:cNvPr>
          <p:cNvSpPr>
            <a:spLocks noGrp="1"/>
          </p:cNvSpPr>
          <p:nvPr>
            <p:ph idx="1"/>
          </p:nvPr>
        </p:nvSpPr>
        <p:spPr/>
        <p:txBody>
          <a:bodyPr/>
          <a:lstStyle/>
          <a:p>
            <a:r>
              <a:rPr lang="cs-CZ" dirty="0"/>
              <a:t>React.js</a:t>
            </a:r>
          </a:p>
          <a:p>
            <a:r>
              <a:rPr lang="cs-CZ" dirty="0"/>
              <a:t>Next.js</a:t>
            </a:r>
          </a:p>
          <a:p>
            <a:r>
              <a:rPr lang="cs-CZ" dirty="0" err="1"/>
              <a:t>Bootstrap</a:t>
            </a:r>
            <a:r>
              <a:rPr lang="cs-CZ" dirty="0"/>
              <a:t> 5</a:t>
            </a:r>
          </a:p>
        </p:txBody>
      </p:sp>
    </p:spTree>
    <p:extLst>
      <p:ext uri="{BB962C8B-B14F-4D97-AF65-F5344CB8AC3E}">
        <p14:creationId xmlns:p14="http://schemas.microsoft.com/office/powerpoint/2010/main" val="26923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8F6A117-97C1-4C06-8DAB-FE29738CE585}"/>
              </a:ext>
            </a:extLst>
          </p:cNvPr>
          <p:cNvSpPr>
            <a:spLocks noGrp="1"/>
          </p:cNvSpPr>
          <p:nvPr>
            <p:ph type="title"/>
          </p:nvPr>
        </p:nvSpPr>
        <p:spPr/>
        <p:txBody>
          <a:bodyPr/>
          <a:lstStyle/>
          <a:p>
            <a:r>
              <a:rPr lang="cs-CZ" b="1" dirty="0"/>
              <a:t>Myšlenka naší aplikace </a:t>
            </a:r>
          </a:p>
        </p:txBody>
      </p:sp>
      <p:sp>
        <p:nvSpPr>
          <p:cNvPr id="3" name="Zástupný obsah 2">
            <a:extLst>
              <a:ext uri="{FF2B5EF4-FFF2-40B4-BE49-F238E27FC236}">
                <a16:creationId xmlns:a16="http://schemas.microsoft.com/office/drawing/2014/main" id="{9D58239F-CC4F-48AD-A4CD-3179054045DF}"/>
              </a:ext>
            </a:extLst>
          </p:cNvPr>
          <p:cNvSpPr>
            <a:spLocks noGrp="1"/>
          </p:cNvSpPr>
          <p:nvPr>
            <p:ph idx="1"/>
          </p:nvPr>
        </p:nvSpPr>
        <p:spPr/>
        <p:txBody>
          <a:bodyPr/>
          <a:lstStyle/>
          <a:p>
            <a:pPr marL="0" indent="0">
              <a:buNone/>
            </a:pPr>
            <a:r>
              <a:rPr lang="cs-CZ" dirty="0"/>
              <a:t>Myšlenkou naší aplikace je zjednodušení výběru té správné veřejné sbírky, do které chce uživatel vložit své peníze.</a:t>
            </a:r>
          </a:p>
          <a:p>
            <a:pPr marL="0" indent="0">
              <a:buNone/>
            </a:pPr>
            <a:r>
              <a:rPr lang="cs-CZ" dirty="0"/>
              <a:t>Uživatel chce podporovat veřejné sbírky ve svém okolí, chce podpořit opravu památek ve městě kde žije, uvítá to, že při cestě po svém městě uvidí památky, které částečně zafinancoval, pomůže postiženým dětem nebo azylovým domům ve svém okolí.</a:t>
            </a:r>
          </a:p>
          <a:p>
            <a:pPr marL="0" indent="0">
              <a:buNone/>
            </a:pPr>
            <a:r>
              <a:rPr lang="cs-CZ" dirty="0"/>
              <a:t> </a:t>
            </a:r>
          </a:p>
        </p:txBody>
      </p:sp>
    </p:spTree>
    <p:extLst>
      <p:ext uri="{BB962C8B-B14F-4D97-AF65-F5344CB8AC3E}">
        <p14:creationId xmlns:p14="http://schemas.microsoft.com/office/powerpoint/2010/main" val="248336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8510641-C8D8-436E-8D9E-B633EA5FC877}"/>
              </a:ext>
            </a:extLst>
          </p:cNvPr>
          <p:cNvSpPr>
            <a:spLocks noGrp="1"/>
          </p:cNvSpPr>
          <p:nvPr>
            <p:ph type="title"/>
          </p:nvPr>
        </p:nvSpPr>
        <p:spPr/>
        <p:txBody>
          <a:bodyPr/>
          <a:lstStyle/>
          <a:p>
            <a:r>
              <a:rPr lang="cs-CZ" b="1" dirty="0"/>
              <a:t>Rozdělení stránky</a:t>
            </a:r>
          </a:p>
        </p:txBody>
      </p:sp>
      <p:sp>
        <p:nvSpPr>
          <p:cNvPr id="3" name="Zástupný obsah 2">
            <a:extLst>
              <a:ext uri="{FF2B5EF4-FFF2-40B4-BE49-F238E27FC236}">
                <a16:creationId xmlns:a16="http://schemas.microsoft.com/office/drawing/2014/main" id="{93ACD301-8782-4522-9012-892E3318E7FD}"/>
              </a:ext>
            </a:extLst>
          </p:cNvPr>
          <p:cNvSpPr>
            <a:spLocks noGrp="1"/>
          </p:cNvSpPr>
          <p:nvPr>
            <p:ph idx="1"/>
          </p:nvPr>
        </p:nvSpPr>
        <p:spPr>
          <a:xfrm>
            <a:off x="838201" y="1871989"/>
            <a:ext cx="10515599" cy="4620885"/>
          </a:xfrm>
        </p:spPr>
        <p:txBody>
          <a:bodyPr/>
          <a:lstStyle/>
          <a:p>
            <a:r>
              <a:rPr lang="cs-CZ" dirty="0"/>
              <a:t>Domovská stránka s představením projektu</a:t>
            </a:r>
          </a:p>
          <a:p>
            <a:r>
              <a:rPr lang="cs-CZ" dirty="0"/>
              <a:t>Tabulka s filtry, ty umožňují filtrovat na základě</a:t>
            </a:r>
          </a:p>
          <a:p>
            <a:pPr lvl="1"/>
            <a:r>
              <a:rPr lang="cs-CZ" dirty="0"/>
              <a:t>Města</a:t>
            </a:r>
          </a:p>
          <a:p>
            <a:pPr lvl="1"/>
            <a:r>
              <a:rPr lang="cs-CZ" dirty="0"/>
              <a:t>Okresu</a:t>
            </a:r>
          </a:p>
          <a:p>
            <a:pPr lvl="1"/>
            <a:r>
              <a:rPr lang="cs-CZ" dirty="0"/>
              <a:t>Zaměření sbírky</a:t>
            </a:r>
          </a:p>
          <a:p>
            <a:r>
              <a:rPr lang="cs-CZ" dirty="0"/>
              <a:t>Mapa umožňující zobrazit sbírky z daného místa</a:t>
            </a:r>
          </a:p>
        </p:txBody>
      </p:sp>
    </p:spTree>
    <p:extLst>
      <p:ext uri="{BB962C8B-B14F-4D97-AF65-F5344CB8AC3E}">
        <p14:creationId xmlns:p14="http://schemas.microsoft.com/office/powerpoint/2010/main" val="2460795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ECDE1F-6333-4C77-9027-F9297C6D3834}"/>
              </a:ext>
            </a:extLst>
          </p:cNvPr>
          <p:cNvSpPr>
            <a:spLocks noGrp="1"/>
          </p:cNvSpPr>
          <p:nvPr>
            <p:ph type="title"/>
          </p:nvPr>
        </p:nvSpPr>
        <p:spPr/>
        <p:txBody>
          <a:bodyPr/>
          <a:lstStyle/>
          <a:p>
            <a:r>
              <a:rPr lang="cs-CZ" b="1" dirty="0"/>
              <a:t>Základní popis funkčnosti</a:t>
            </a:r>
          </a:p>
        </p:txBody>
      </p:sp>
      <p:sp>
        <p:nvSpPr>
          <p:cNvPr id="3" name="Zástupný obsah 2">
            <a:extLst>
              <a:ext uri="{FF2B5EF4-FFF2-40B4-BE49-F238E27FC236}">
                <a16:creationId xmlns:a16="http://schemas.microsoft.com/office/drawing/2014/main" id="{0208540D-B274-4022-8263-133F9FF1F63E}"/>
              </a:ext>
            </a:extLst>
          </p:cNvPr>
          <p:cNvSpPr>
            <a:spLocks noGrp="1"/>
          </p:cNvSpPr>
          <p:nvPr>
            <p:ph idx="1"/>
          </p:nvPr>
        </p:nvSpPr>
        <p:spPr/>
        <p:txBody>
          <a:bodyPr/>
          <a:lstStyle/>
          <a:p>
            <a:r>
              <a:rPr lang="cs-CZ" dirty="0"/>
              <a:t>Na stránce se nachází mapa, uživatel si na </a:t>
            </a:r>
            <a:r>
              <a:rPr lang="cs-CZ" dirty="0" err="1"/>
              <a:t>slideru</a:t>
            </a:r>
            <a:r>
              <a:rPr lang="cs-CZ" dirty="0"/>
              <a:t> si </a:t>
            </a:r>
            <a:r>
              <a:rPr lang="cs-CZ"/>
              <a:t>určí rozptyl, klikne na město kde chce podpořit nějaké sbírky </a:t>
            </a:r>
            <a:r>
              <a:rPr lang="cs-CZ" dirty="0"/>
              <a:t>– vzdálenost od bodu který označil – zobrazí se mu informace o veřejných sbírkách v tomto rozptylu (na základě místa, které uvedl zřizovatel té sbírky).</a:t>
            </a:r>
          </a:p>
          <a:p>
            <a:r>
              <a:rPr lang="cs-CZ" dirty="0"/>
              <a:t>Ten si vybere do které sbírky chce investovat, provede platbu na číslo účtu které se mu zobrazí v té tabulce. Tabulku může kdykoli zavřít pomocí tlačítka umístěného ve spodní části stránky.</a:t>
            </a:r>
          </a:p>
        </p:txBody>
      </p:sp>
    </p:spTree>
    <p:extLst>
      <p:ext uri="{BB962C8B-B14F-4D97-AF65-F5344CB8AC3E}">
        <p14:creationId xmlns:p14="http://schemas.microsoft.com/office/powerpoint/2010/main" val="199196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CE56654-10A3-462F-8D16-39E6E70BBCF4}"/>
              </a:ext>
            </a:extLst>
          </p:cNvPr>
          <p:cNvSpPr>
            <a:spLocks noGrp="1"/>
          </p:cNvSpPr>
          <p:nvPr>
            <p:ph type="title"/>
          </p:nvPr>
        </p:nvSpPr>
        <p:spPr/>
        <p:txBody>
          <a:bodyPr/>
          <a:lstStyle/>
          <a:p>
            <a:r>
              <a:rPr lang="cs-CZ" b="1" dirty="0"/>
              <a:t>Co jsme chtěli udělat a nestihli jsme to?</a:t>
            </a:r>
          </a:p>
        </p:txBody>
      </p:sp>
      <p:sp>
        <p:nvSpPr>
          <p:cNvPr id="3" name="Zástupný obsah 2">
            <a:extLst>
              <a:ext uri="{FF2B5EF4-FFF2-40B4-BE49-F238E27FC236}">
                <a16:creationId xmlns:a16="http://schemas.microsoft.com/office/drawing/2014/main" id="{0C2D025D-D37A-4E82-80C2-9D0D91797CE5}"/>
              </a:ext>
            </a:extLst>
          </p:cNvPr>
          <p:cNvSpPr>
            <a:spLocks noGrp="1"/>
          </p:cNvSpPr>
          <p:nvPr>
            <p:ph sz="half" idx="1"/>
          </p:nvPr>
        </p:nvSpPr>
        <p:spPr/>
        <p:txBody>
          <a:bodyPr/>
          <a:lstStyle/>
          <a:p>
            <a:r>
              <a:rPr lang="cs-CZ" dirty="0"/>
              <a:t>Kalkulačku </a:t>
            </a:r>
          </a:p>
          <a:p>
            <a:pPr lvl="1"/>
            <a:r>
              <a:rPr lang="cs-CZ" dirty="0"/>
              <a:t>Uživatel označí víc sbírek, vloží výši částky kterou chce darovat.</a:t>
            </a:r>
          </a:p>
          <a:p>
            <a:pPr lvl="1"/>
            <a:r>
              <a:rPr lang="cs-CZ" dirty="0"/>
              <a:t>Kalkulačka spočítá jeho daňový odpočet. </a:t>
            </a:r>
          </a:p>
          <a:p>
            <a:r>
              <a:rPr lang="cs-CZ" dirty="0"/>
              <a:t>Filtr na základě lokace zadané v textu, ne pomocí mapy.</a:t>
            </a:r>
          </a:p>
          <a:p>
            <a:endParaRPr lang="cs-CZ" dirty="0"/>
          </a:p>
        </p:txBody>
      </p:sp>
      <p:sp>
        <p:nvSpPr>
          <p:cNvPr id="4" name="Zástupný obsah 3">
            <a:extLst>
              <a:ext uri="{FF2B5EF4-FFF2-40B4-BE49-F238E27FC236}">
                <a16:creationId xmlns:a16="http://schemas.microsoft.com/office/drawing/2014/main" id="{6779986D-63F5-4B35-92D1-A26F91A22DD4}"/>
              </a:ext>
            </a:extLst>
          </p:cNvPr>
          <p:cNvSpPr>
            <a:spLocks noGrp="1"/>
          </p:cNvSpPr>
          <p:nvPr>
            <p:ph sz="half" idx="2"/>
          </p:nvPr>
        </p:nvSpPr>
        <p:spPr/>
        <p:txBody>
          <a:bodyPr/>
          <a:lstStyle/>
          <a:p>
            <a:r>
              <a:rPr lang="cs-CZ" dirty="0"/>
              <a:t>Rozdělení částky mezi sbírky</a:t>
            </a:r>
          </a:p>
          <a:p>
            <a:pPr lvl="1"/>
            <a:r>
              <a:rPr lang="cs-CZ" dirty="0"/>
              <a:t>Uživatel si označí více sbírek a vloží výši investované částky.</a:t>
            </a:r>
          </a:p>
          <a:p>
            <a:pPr lvl="1"/>
            <a:r>
              <a:rPr lang="cs-CZ" dirty="0"/>
              <a:t>Určí si, zda chce rozdělit částku rovným dílem či v nějakém konkrétním poměru.</a:t>
            </a:r>
          </a:p>
          <a:p>
            <a:r>
              <a:rPr lang="cs-CZ" dirty="0"/>
              <a:t>Tabulku se všemi sbírkami vedené v databázi KHK.</a:t>
            </a:r>
          </a:p>
          <a:p>
            <a:endParaRPr lang="cs-CZ" dirty="0"/>
          </a:p>
        </p:txBody>
      </p:sp>
    </p:spTree>
    <p:extLst>
      <p:ext uri="{BB962C8B-B14F-4D97-AF65-F5344CB8AC3E}">
        <p14:creationId xmlns:p14="http://schemas.microsoft.com/office/powerpoint/2010/main" val="173011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9D46359-8A14-4F80-BE20-4A425E599338}"/>
              </a:ext>
            </a:extLst>
          </p:cNvPr>
          <p:cNvSpPr>
            <a:spLocks noGrp="1"/>
          </p:cNvSpPr>
          <p:nvPr>
            <p:ph type="title"/>
          </p:nvPr>
        </p:nvSpPr>
        <p:spPr/>
        <p:txBody>
          <a:bodyPr/>
          <a:lstStyle/>
          <a:p>
            <a:r>
              <a:rPr lang="cs-CZ" b="1" dirty="0"/>
              <a:t>Co jsme udělali?</a:t>
            </a:r>
          </a:p>
        </p:txBody>
      </p:sp>
      <p:sp>
        <p:nvSpPr>
          <p:cNvPr id="3" name="Zástupný obsah 2">
            <a:extLst>
              <a:ext uri="{FF2B5EF4-FFF2-40B4-BE49-F238E27FC236}">
                <a16:creationId xmlns:a16="http://schemas.microsoft.com/office/drawing/2014/main" id="{5693BC0F-13B1-4DDA-90D2-F7A7531C02D8}"/>
              </a:ext>
            </a:extLst>
          </p:cNvPr>
          <p:cNvSpPr>
            <a:spLocks noGrp="1"/>
          </p:cNvSpPr>
          <p:nvPr>
            <p:ph sz="half" idx="1"/>
          </p:nvPr>
        </p:nvSpPr>
        <p:spPr>
          <a:xfrm>
            <a:off x="838200" y="1825625"/>
            <a:ext cx="10841610" cy="4351338"/>
          </a:xfrm>
        </p:spPr>
        <p:txBody>
          <a:bodyPr/>
          <a:lstStyle/>
          <a:p>
            <a:r>
              <a:rPr lang="cs-CZ" dirty="0"/>
              <a:t>Mapu</a:t>
            </a:r>
          </a:p>
          <a:p>
            <a:pPr lvl="1"/>
            <a:r>
              <a:rPr lang="cs-CZ" dirty="0"/>
              <a:t>Kliknutím na místo se zobrazí sbírky v okruhu 25 km, tento rozptyl můžeme kdykoli zvýšit až do 200 km.</a:t>
            </a:r>
          </a:p>
          <a:p>
            <a:pPr lvl="1"/>
            <a:r>
              <a:rPr lang="cs-CZ" dirty="0"/>
              <a:t>Mezi těmito sbírkami se dá </a:t>
            </a:r>
            <a:r>
              <a:rPr lang="cs-CZ" dirty="0" err="1"/>
              <a:t>scrollovat</a:t>
            </a:r>
            <a:r>
              <a:rPr lang="cs-CZ" dirty="0"/>
              <a:t>.</a:t>
            </a:r>
          </a:p>
          <a:p>
            <a:r>
              <a:rPr lang="cs-CZ" dirty="0"/>
              <a:t>Responsivní design</a:t>
            </a:r>
          </a:p>
          <a:p>
            <a:endParaRPr lang="cs-CZ" dirty="0"/>
          </a:p>
        </p:txBody>
      </p:sp>
    </p:spTree>
    <p:extLst>
      <p:ext uri="{BB962C8B-B14F-4D97-AF65-F5344CB8AC3E}">
        <p14:creationId xmlns:p14="http://schemas.microsoft.com/office/powerpoint/2010/main" val="3827110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F8458E7-B4DB-45E3-8F41-7FDD679146CD}"/>
              </a:ext>
            </a:extLst>
          </p:cNvPr>
          <p:cNvSpPr>
            <a:spLocks noGrp="1"/>
          </p:cNvSpPr>
          <p:nvPr>
            <p:ph type="title"/>
          </p:nvPr>
        </p:nvSpPr>
        <p:spPr/>
        <p:txBody>
          <a:bodyPr/>
          <a:lstStyle/>
          <a:p>
            <a:r>
              <a:rPr lang="cs-CZ" b="1" dirty="0"/>
              <a:t>Data která jsme použili</a:t>
            </a:r>
          </a:p>
        </p:txBody>
      </p:sp>
      <p:sp>
        <p:nvSpPr>
          <p:cNvPr id="3" name="Zástupný obsah 2">
            <a:extLst>
              <a:ext uri="{FF2B5EF4-FFF2-40B4-BE49-F238E27FC236}">
                <a16:creationId xmlns:a16="http://schemas.microsoft.com/office/drawing/2014/main" id="{702A47BC-6C2E-4091-B03F-4376F4A486AD}"/>
              </a:ext>
            </a:extLst>
          </p:cNvPr>
          <p:cNvSpPr>
            <a:spLocks noGrp="1"/>
          </p:cNvSpPr>
          <p:nvPr>
            <p:ph idx="1"/>
          </p:nvPr>
        </p:nvSpPr>
        <p:spPr/>
        <p:txBody>
          <a:bodyPr>
            <a:normAutofit fontScale="92500" lnSpcReduction="20000"/>
          </a:bodyPr>
          <a:lstStyle/>
          <a:p>
            <a:pPr marL="0" indent="0">
              <a:buNone/>
            </a:pPr>
            <a:r>
              <a:rPr lang="cs-CZ" sz="4000" dirty="0"/>
              <a:t>Použili jsme data „</a:t>
            </a:r>
            <a:r>
              <a:rPr lang="cs-CZ" sz="4000" dirty="0">
                <a:hlinkClick r:id="rId2"/>
              </a:rPr>
              <a:t>Veřejné sbírky</a:t>
            </a:r>
            <a:r>
              <a:rPr lang="cs-CZ" sz="4000" dirty="0"/>
              <a:t>“</a:t>
            </a:r>
          </a:p>
          <a:p>
            <a:r>
              <a:rPr lang="cs-CZ" dirty="0"/>
              <a:t>Název</a:t>
            </a:r>
          </a:p>
          <a:p>
            <a:r>
              <a:rPr lang="cs-CZ" dirty="0"/>
              <a:t>IČO</a:t>
            </a:r>
          </a:p>
          <a:p>
            <a:r>
              <a:rPr lang="cs-CZ" dirty="0"/>
              <a:t>Účel</a:t>
            </a:r>
          </a:p>
          <a:p>
            <a:r>
              <a:rPr lang="cs-CZ" dirty="0"/>
              <a:t>Číslo bankovního účtu</a:t>
            </a:r>
          </a:p>
          <a:p>
            <a:r>
              <a:rPr lang="cs-CZ" dirty="0"/>
              <a:t>Webové stránky</a:t>
            </a:r>
          </a:p>
          <a:p>
            <a:r>
              <a:rPr lang="cs-CZ" dirty="0"/>
              <a:t>Název okresu</a:t>
            </a:r>
          </a:p>
          <a:p>
            <a:r>
              <a:rPr lang="cs-CZ" dirty="0"/>
              <a:t>Název obce</a:t>
            </a:r>
          </a:p>
          <a:p>
            <a:r>
              <a:rPr lang="cs-CZ" dirty="0"/>
              <a:t>Zeměpisná délka v souřadnicovém systému WGS84</a:t>
            </a:r>
          </a:p>
          <a:p>
            <a:r>
              <a:rPr lang="cs-CZ" dirty="0"/>
              <a:t>Zeměpisná šířka v souřadnicovém systému WGS84</a:t>
            </a:r>
          </a:p>
        </p:txBody>
      </p:sp>
    </p:spTree>
    <p:extLst>
      <p:ext uri="{BB962C8B-B14F-4D97-AF65-F5344CB8AC3E}">
        <p14:creationId xmlns:p14="http://schemas.microsoft.com/office/powerpoint/2010/main" val="415921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46F1D29-B5B5-4BCB-BD8F-C76EFE2B664A}"/>
              </a:ext>
            </a:extLst>
          </p:cNvPr>
          <p:cNvSpPr>
            <a:spLocks noGrp="1"/>
          </p:cNvSpPr>
          <p:nvPr>
            <p:ph type="title"/>
          </p:nvPr>
        </p:nvSpPr>
        <p:spPr>
          <a:xfrm>
            <a:off x="839788" y="457200"/>
            <a:ext cx="10515600" cy="539750"/>
          </a:xfrm>
        </p:spPr>
        <p:txBody>
          <a:bodyPr/>
          <a:lstStyle/>
          <a:p>
            <a:pPr algn="ctr"/>
            <a:r>
              <a:rPr lang="cs-CZ" b="1" dirty="0"/>
              <a:t>Responsivní design – naše </a:t>
            </a:r>
            <a:r>
              <a:rPr lang="cs-CZ" b="1"/>
              <a:t>úvodní stránka</a:t>
            </a:r>
            <a:endParaRPr lang="cs-CZ" b="1" dirty="0"/>
          </a:p>
        </p:txBody>
      </p:sp>
      <p:pic>
        <p:nvPicPr>
          <p:cNvPr id="5" name="Zástupný symbol obrázku 4">
            <a:extLst>
              <a:ext uri="{FF2B5EF4-FFF2-40B4-BE49-F238E27FC236}">
                <a16:creationId xmlns:a16="http://schemas.microsoft.com/office/drawing/2014/main" id="{21230EF4-6198-44F1-B47A-04A7C2DC9B9F}"/>
              </a:ext>
            </a:extLst>
          </p:cNvPr>
          <p:cNvPicPr>
            <a:picLocks noGrp="1" noChangeAspect="1"/>
          </p:cNvPicPr>
          <p:nvPr>
            <p:ph type="pic" idx="1"/>
          </p:nvPr>
        </p:nvPicPr>
        <p:blipFill rotWithShape="1">
          <a:blip r:embed="rId2"/>
          <a:srcRect l="239" t="-98" r="-30" b="98"/>
          <a:stretch/>
        </p:blipFill>
        <p:spPr>
          <a:xfrm>
            <a:off x="390525" y="992187"/>
            <a:ext cx="7610476" cy="4873625"/>
          </a:xfrm>
          <a:prstGeom prst="rect">
            <a:avLst/>
          </a:prstGeom>
        </p:spPr>
      </p:pic>
      <p:pic>
        <p:nvPicPr>
          <p:cNvPr id="6" name="Obrázek 5">
            <a:extLst>
              <a:ext uri="{FF2B5EF4-FFF2-40B4-BE49-F238E27FC236}">
                <a16:creationId xmlns:a16="http://schemas.microsoft.com/office/drawing/2014/main" id="{E928A14F-C01D-440B-81FB-D0CEA862738C}"/>
              </a:ext>
            </a:extLst>
          </p:cNvPr>
          <p:cNvPicPr>
            <a:picLocks noChangeAspect="1"/>
          </p:cNvPicPr>
          <p:nvPr/>
        </p:nvPicPr>
        <p:blipFill>
          <a:blip r:embed="rId3"/>
          <a:stretch>
            <a:fillRect/>
          </a:stretch>
        </p:blipFill>
        <p:spPr>
          <a:xfrm>
            <a:off x="8669339" y="1000131"/>
            <a:ext cx="3132136" cy="4865681"/>
          </a:xfrm>
          <a:prstGeom prst="rect">
            <a:avLst/>
          </a:prstGeom>
        </p:spPr>
      </p:pic>
    </p:spTree>
    <p:extLst>
      <p:ext uri="{BB962C8B-B14F-4D97-AF65-F5344CB8AC3E}">
        <p14:creationId xmlns:p14="http://schemas.microsoft.com/office/powerpoint/2010/main" val="872428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0E6CA1C-89EA-4CBA-ADBF-B20DD8879BEE}"/>
              </a:ext>
            </a:extLst>
          </p:cNvPr>
          <p:cNvSpPr>
            <a:spLocks noGrp="1"/>
          </p:cNvSpPr>
          <p:nvPr>
            <p:ph type="title"/>
          </p:nvPr>
        </p:nvSpPr>
        <p:spPr>
          <a:xfrm>
            <a:off x="1147762" y="457200"/>
            <a:ext cx="9896475" cy="862553"/>
          </a:xfrm>
        </p:spPr>
        <p:txBody>
          <a:bodyPr/>
          <a:lstStyle/>
          <a:p>
            <a:pPr algn="ctr"/>
            <a:r>
              <a:rPr lang="cs-CZ" b="1" dirty="0"/>
              <a:t>Mapa umožňující filtr před určením lokace</a:t>
            </a:r>
          </a:p>
        </p:txBody>
      </p:sp>
      <p:pic>
        <p:nvPicPr>
          <p:cNvPr id="5" name="Obrázek 4">
            <a:extLst>
              <a:ext uri="{FF2B5EF4-FFF2-40B4-BE49-F238E27FC236}">
                <a16:creationId xmlns:a16="http://schemas.microsoft.com/office/drawing/2014/main" id="{28E8DF4A-0B5D-4346-9920-596D0468A3CE}"/>
              </a:ext>
            </a:extLst>
          </p:cNvPr>
          <p:cNvPicPr>
            <a:picLocks noChangeAspect="1"/>
          </p:cNvPicPr>
          <p:nvPr/>
        </p:nvPicPr>
        <p:blipFill>
          <a:blip r:embed="rId2"/>
          <a:stretch>
            <a:fillRect/>
          </a:stretch>
        </p:blipFill>
        <p:spPr>
          <a:xfrm>
            <a:off x="1147762" y="1486473"/>
            <a:ext cx="9896475" cy="4914327"/>
          </a:xfrm>
          <a:prstGeom prst="rect">
            <a:avLst/>
          </a:prstGeom>
        </p:spPr>
      </p:pic>
    </p:spTree>
    <p:extLst>
      <p:ext uri="{BB962C8B-B14F-4D97-AF65-F5344CB8AC3E}">
        <p14:creationId xmlns:p14="http://schemas.microsoft.com/office/powerpoint/2010/main" val="1788736075"/>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381</Words>
  <Application>Microsoft Office PowerPoint</Application>
  <PresentationFormat>Širokoúhlá obrazovka</PresentationFormat>
  <Paragraphs>49</Paragraphs>
  <Slides>11</Slides>
  <Notes>0</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11</vt:i4>
      </vt:variant>
    </vt:vector>
  </HeadingPairs>
  <TitlesOfParts>
    <vt:vector size="15" baseType="lpstr">
      <vt:lpstr>Arial</vt:lpstr>
      <vt:lpstr>Calibri</vt:lpstr>
      <vt:lpstr>Calibri Light</vt:lpstr>
      <vt:lpstr>Motiv Office</vt:lpstr>
      <vt:lpstr>VSÚKHK Veřejné Sbírky na Území Královehradeckého Kraje</vt:lpstr>
      <vt:lpstr>Myšlenka naší aplikace </vt:lpstr>
      <vt:lpstr>Rozdělení stránky</vt:lpstr>
      <vt:lpstr>Základní popis funkčnosti</vt:lpstr>
      <vt:lpstr>Co jsme chtěli udělat a nestihli jsme to?</vt:lpstr>
      <vt:lpstr>Co jsme udělali?</vt:lpstr>
      <vt:lpstr>Data která jsme použili</vt:lpstr>
      <vt:lpstr>Responsivní design – naše úvodní stránka</vt:lpstr>
      <vt:lpstr>Mapa umožňující filtr před určením lokace</vt:lpstr>
      <vt:lpstr>Prezentace aplikace PowerPoint</vt:lpstr>
      <vt:lpstr>Frameworky které jsme použili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JMÉNO APPKY</dc:title>
  <dc:creator>Trnka, Martin (Digiteq Automotive)</dc:creator>
  <cp:lastModifiedBy>Trnka, Martin (Digiteq Automotive)</cp:lastModifiedBy>
  <cp:revision>20</cp:revision>
  <dcterms:created xsi:type="dcterms:W3CDTF">2022-10-13T12:05:07Z</dcterms:created>
  <dcterms:modified xsi:type="dcterms:W3CDTF">2022-10-13T14:36:58Z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6b84135-ab90-4b03-a415-784f8f15a7f1_Enabled">
    <vt:lpwstr>true</vt:lpwstr>
  </property>
  <property fmtid="{D5CDD505-2E9C-101B-9397-08002B2CF9AE}" pid="3" name="MSIP_Label_a6b84135-ab90-4b03-a415-784f8f15a7f1_SetDate">
    <vt:lpwstr>2022-10-13T13:44:16Z</vt:lpwstr>
  </property>
  <property fmtid="{D5CDD505-2E9C-101B-9397-08002B2CF9AE}" pid="4" name="MSIP_Label_a6b84135-ab90-4b03-a415-784f8f15a7f1_Method">
    <vt:lpwstr>Privileged</vt:lpwstr>
  </property>
  <property fmtid="{D5CDD505-2E9C-101B-9397-08002B2CF9AE}" pid="5" name="MSIP_Label_a6b84135-ab90-4b03-a415-784f8f15a7f1_Name">
    <vt:lpwstr>a6b84135-ab90-4b03-a415-784f8f15a7f1</vt:lpwstr>
  </property>
  <property fmtid="{D5CDD505-2E9C-101B-9397-08002B2CF9AE}" pid="6" name="MSIP_Label_a6b84135-ab90-4b03-a415-784f8f15a7f1_SiteId">
    <vt:lpwstr>2882be50-2012-4d88-ac86-544124e120c8</vt:lpwstr>
  </property>
  <property fmtid="{D5CDD505-2E9C-101B-9397-08002B2CF9AE}" pid="7" name="MSIP_Label_a6b84135-ab90-4b03-a415-784f8f15a7f1_ActionId">
    <vt:lpwstr>80cc7500-5c69-4bda-b7f8-f31206c0d406</vt:lpwstr>
  </property>
  <property fmtid="{D5CDD505-2E9C-101B-9397-08002B2CF9AE}" pid="8" name="MSIP_Label_a6b84135-ab90-4b03-a415-784f8f15a7f1_ContentBits">
    <vt:lpwstr>0</vt:lpwstr>
  </property>
</Properties>
</file>