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88872-E93C-1A2F-8A5C-155FDE397706}"/>
              </a:ext>
            </a:extLst>
          </p:cNvPr>
          <p:cNvSpPr>
            <a:spLocks noGrp="1"/>
          </p:cNvSpPr>
          <p:nvPr>
            <p:ph type="ctrTitle"/>
          </p:nvPr>
        </p:nvSpPr>
        <p:spPr>
          <a:xfrm>
            <a:off x="3789575" y="169682"/>
            <a:ext cx="8023607" cy="1548734"/>
          </a:xfrm>
        </p:spPr>
        <p:txBody>
          <a:bodyPr/>
          <a:lstStyle/>
          <a:p>
            <a:r>
              <a:rPr lang="en-US" sz="4800" dirty="0"/>
              <a:t>INTRODUCTION TO BLOCKCHAIN TECHNOLOGY </a:t>
            </a:r>
            <a:endParaRPr lang="tr-TR" sz="4800" dirty="0"/>
          </a:p>
        </p:txBody>
      </p:sp>
      <p:pic>
        <p:nvPicPr>
          <p:cNvPr id="4" name="Resim 3">
            <a:extLst>
              <a:ext uri="{FF2B5EF4-FFF2-40B4-BE49-F238E27FC236}">
                <a16:creationId xmlns:a16="http://schemas.microsoft.com/office/drawing/2014/main" id="{4BAD17FB-A4A1-FE8C-87E5-7D3A79E863BD}"/>
              </a:ext>
            </a:extLst>
          </p:cNvPr>
          <p:cNvPicPr>
            <a:picLocks noChangeAspect="1"/>
          </p:cNvPicPr>
          <p:nvPr/>
        </p:nvPicPr>
        <p:blipFill>
          <a:blip r:embed="rId2"/>
          <a:stretch>
            <a:fillRect/>
          </a:stretch>
        </p:blipFill>
        <p:spPr>
          <a:xfrm>
            <a:off x="-1155798" y="1084083"/>
            <a:ext cx="12184602" cy="6858000"/>
          </a:xfrm>
          <a:prstGeom prst="rect">
            <a:avLst/>
          </a:prstGeom>
        </p:spPr>
      </p:pic>
    </p:spTree>
    <p:extLst>
      <p:ext uri="{BB962C8B-B14F-4D97-AF65-F5344CB8AC3E}">
        <p14:creationId xmlns:p14="http://schemas.microsoft.com/office/powerpoint/2010/main" val="164934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C1DF3-0553-7DFB-0B5B-AD43AD05AB9F}"/>
              </a:ext>
            </a:extLst>
          </p:cNvPr>
          <p:cNvSpPr>
            <a:spLocks noGrp="1"/>
          </p:cNvSpPr>
          <p:nvPr>
            <p:ph type="title"/>
          </p:nvPr>
        </p:nvSpPr>
        <p:spPr/>
        <p:txBody>
          <a:bodyPr/>
          <a:lstStyle/>
          <a:p>
            <a:r>
              <a:rPr lang="tr-TR" dirty="0" err="1"/>
              <a:t>Introduction</a:t>
            </a:r>
            <a:r>
              <a:rPr lang="tr-TR" dirty="0"/>
              <a:t> </a:t>
            </a:r>
            <a:r>
              <a:rPr lang="tr-TR" dirty="0" err="1"/>
              <a:t>to</a:t>
            </a:r>
            <a:r>
              <a:rPr lang="tr-TR" dirty="0"/>
              <a:t> Blockchain </a:t>
            </a:r>
            <a:r>
              <a:rPr lang="tr-TR" dirty="0" err="1"/>
              <a:t>Technology</a:t>
            </a:r>
            <a:endParaRPr lang="tr-TR" dirty="0"/>
          </a:p>
        </p:txBody>
      </p:sp>
      <p:sp>
        <p:nvSpPr>
          <p:cNvPr id="3" name="İçerik Yer Tutucusu 2">
            <a:extLst>
              <a:ext uri="{FF2B5EF4-FFF2-40B4-BE49-F238E27FC236}">
                <a16:creationId xmlns:a16="http://schemas.microsoft.com/office/drawing/2014/main" id="{79EA60EB-0715-0054-48D4-365310682309}"/>
              </a:ext>
            </a:extLst>
          </p:cNvPr>
          <p:cNvSpPr>
            <a:spLocks noGrp="1"/>
          </p:cNvSpPr>
          <p:nvPr>
            <p:ph idx="1"/>
          </p:nvPr>
        </p:nvSpPr>
        <p:spPr/>
        <p:txBody>
          <a:bodyPr/>
          <a:lstStyle/>
          <a:p>
            <a:r>
              <a:rPr lang="en-US" b="1" dirty="0"/>
              <a:t>Definition and Origin: </a:t>
            </a:r>
            <a:r>
              <a:rPr lang="en-US" dirty="0"/>
              <a:t>Blockchain, introduced by Satoshi Nakamoto through the paper "Bitcoin: A Peer-to-Peer Electronic Cash System," is a decentralized digital ledger system. It stores data across multiple computers, ensuring transparency, security, and immutability.</a:t>
            </a:r>
            <a:endParaRPr lang="tr-TR" dirty="0"/>
          </a:p>
          <a:p>
            <a:r>
              <a:rPr lang="en-US" b="1" dirty="0"/>
              <a:t>Impact on Digital Transformation:</a:t>
            </a:r>
            <a:r>
              <a:rPr lang="en-US" dirty="0"/>
              <a:t> Blockchain has accelerated digital transformation globally, enhancing globalization and pushing for the adoption of digital systems in various sectors. Its transparency and security features have revolutionized how transactions and data management are handled.</a:t>
            </a:r>
            <a:endParaRPr lang="tr-TR" dirty="0"/>
          </a:p>
        </p:txBody>
      </p:sp>
      <p:pic>
        <p:nvPicPr>
          <p:cNvPr id="5" name="Resim 4">
            <a:extLst>
              <a:ext uri="{FF2B5EF4-FFF2-40B4-BE49-F238E27FC236}">
                <a16:creationId xmlns:a16="http://schemas.microsoft.com/office/drawing/2014/main" id="{E126CEA9-B9E0-A9BD-92A1-25C8EB89C01B}"/>
              </a:ext>
            </a:extLst>
          </p:cNvPr>
          <p:cNvPicPr>
            <a:picLocks noChangeAspect="1"/>
          </p:cNvPicPr>
          <p:nvPr/>
        </p:nvPicPr>
        <p:blipFill>
          <a:blip r:embed="rId2"/>
          <a:stretch>
            <a:fillRect/>
          </a:stretch>
        </p:blipFill>
        <p:spPr>
          <a:xfrm>
            <a:off x="7654565" y="4600281"/>
            <a:ext cx="4007963" cy="2624972"/>
          </a:xfrm>
          <a:prstGeom prst="rect">
            <a:avLst/>
          </a:prstGeom>
        </p:spPr>
      </p:pic>
    </p:spTree>
    <p:extLst>
      <p:ext uri="{BB962C8B-B14F-4D97-AF65-F5344CB8AC3E}">
        <p14:creationId xmlns:p14="http://schemas.microsoft.com/office/powerpoint/2010/main" val="168684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60C2006-1487-F156-3AD8-2D9C99B0F101}"/>
              </a:ext>
            </a:extLst>
          </p:cNvPr>
          <p:cNvPicPr>
            <a:picLocks noChangeAspect="1"/>
          </p:cNvPicPr>
          <p:nvPr/>
        </p:nvPicPr>
        <p:blipFill>
          <a:blip r:embed="rId2"/>
          <a:stretch>
            <a:fillRect/>
          </a:stretch>
        </p:blipFill>
        <p:spPr>
          <a:xfrm>
            <a:off x="5871403" y="-437758"/>
            <a:ext cx="6821714" cy="3581400"/>
          </a:xfrm>
          <a:prstGeom prst="rect">
            <a:avLst/>
          </a:prstGeom>
        </p:spPr>
      </p:pic>
      <p:sp>
        <p:nvSpPr>
          <p:cNvPr id="2" name="Başlık 1">
            <a:extLst>
              <a:ext uri="{FF2B5EF4-FFF2-40B4-BE49-F238E27FC236}">
                <a16:creationId xmlns:a16="http://schemas.microsoft.com/office/drawing/2014/main" id="{2B5DE19D-EA8E-2922-45EF-5E5BDC3F90E7}"/>
              </a:ext>
            </a:extLst>
          </p:cNvPr>
          <p:cNvSpPr>
            <a:spLocks noGrp="1"/>
          </p:cNvSpPr>
          <p:nvPr>
            <p:ph type="title"/>
          </p:nvPr>
        </p:nvSpPr>
        <p:spPr/>
        <p:txBody>
          <a:bodyPr/>
          <a:lstStyle/>
          <a:p>
            <a:r>
              <a:rPr lang="tr-TR" dirty="0" err="1"/>
              <a:t>Historical</a:t>
            </a:r>
            <a:r>
              <a:rPr lang="tr-TR" dirty="0"/>
              <a:t> Background</a:t>
            </a:r>
          </a:p>
        </p:txBody>
      </p:sp>
      <p:sp>
        <p:nvSpPr>
          <p:cNvPr id="3" name="İçerik Yer Tutucusu 2">
            <a:extLst>
              <a:ext uri="{FF2B5EF4-FFF2-40B4-BE49-F238E27FC236}">
                <a16:creationId xmlns:a16="http://schemas.microsoft.com/office/drawing/2014/main" id="{EE51D43F-FBE0-E69D-0603-55E4B04DD8AA}"/>
              </a:ext>
            </a:extLst>
          </p:cNvPr>
          <p:cNvSpPr>
            <a:spLocks noGrp="1"/>
          </p:cNvSpPr>
          <p:nvPr>
            <p:ph idx="1"/>
          </p:nvPr>
        </p:nvSpPr>
        <p:spPr>
          <a:xfrm>
            <a:off x="588389" y="2398924"/>
            <a:ext cx="9601200" cy="3581400"/>
          </a:xfrm>
        </p:spPr>
        <p:txBody>
          <a:bodyPr/>
          <a:lstStyle/>
          <a:p>
            <a:r>
              <a:rPr lang="en-US" b="1" dirty="0"/>
              <a:t>Early</a:t>
            </a:r>
            <a:r>
              <a:rPr lang="en-US" dirty="0"/>
              <a:t> </a:t>
            </a:r>
            <a:r>
              <a:rPr lang="en-US" b="1" dirty="0"/>
              <a:t>Development</a:t>
            </a:r>
            <a:r>
              <a:rPr lang="en-US" dirty="0"/>
              <a:t>: Concepts similar to blockchain were discussed in the 1990s, focusing on timestamps and secure digital records. Key milestones include</a:t>
            </a:r>
            <a:r>
              <a:rPr lang="tr-TR" dirty="0"/>
              <a:t>.</a:t>
            </a:r>
          </a:p>
          <a:p>
            <a:pPr marL="0" indent="0">
              <a:buNone/>
            </a:pPr>
            <a:endParaRPr lang="tr-TR" dirty="0"/>
          </a:p>
          <a:p>
            <a:r>
              <a:rPr lang="en-US" b="1" dirty="0"/>
              <a:t>Modern Blockchain:</a:t>
            </a:r>
            <a:r>
              <a:rPr lang="tr-TR" b="1" dirty="0"/>
              <a:t> </a:t>
            </a:r>
            <a:r>
              <a:rPr lang="en-US" dirty="0"/>
              <a:t>Nakamoto's blockchain model for Bitcoin marked the beginning of modern blockchain technology, enabling secure, decentralized transactions without intermediaries</a:t>
            </a:r>
            <a:endParaRPr lang="tr-TR" dirty="0"/>
          </a:p>
        </p:txBody>
      </p:sp>
    </p:spTree>
    <p:extLst>
      <p:ext uri="{BB962C8B-B14F-4D97-AF65-F5344CB8AC3E}">
        <p14:creationId xmlns:p14="http://schemas.microsoft.com/office/powerpoint/2010/main" val="337979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17A19-A8A7-05FC-1F67-200274460CAE}"/>
              </a:ext>
            </a:extLst>
          </p:cNvPr>
          <p:cNvSpPr>
            <a:spLocks noGrp="1"/>
          </p:cNvSpPr>
          <p:nvPr>
            <p:ph type="title"/>
          </p:nvPr>
        </p:nvSpPr>
        <p:spPr/>
        <p:txBody>
          <a:bodyPr/>
          <a:lstStyle/>
          <a:p>
            <a:r>
              <a:rPr lang="tr-TR" dirty="0" err="1"/>
              <a:t>Motivation</a:t>
            </a:r>
            <a:r>
              <a:rPr lang="tr-TR" dirty="0"/>
              <a:t> </a:t>
            </a:r>
            <a:r>
              <a:rPr lang="tr-TR" dirty="0" err="1"/>
              <a:t>for</a:t>
            </a:r>
            <a:r>
              <a:rPr lang="tr-TR" dirty="0"/>
              <a:t> Blockchain </a:t>
            </a:r>
            <a:r>
              <a:rPr lang="tr-TR" dirty="0" err="1"/>
              <a:t>Adoption</a:t>
            </a:r>
            <a:endParaRPr lang="tr-TR" dirty="0"/>
          </a:p>
        </p:txBody>
      </p:sp>
      <p:sp>
        <p:nvSpPr>
          <p:cNvPr id="3" name="İçerik Yer Tutucusu 2">
            <a:extLst>
              <a:ext uri="{FF2B5EF4-FFF2-40B4-BE49-F238E27FC236}">
                <a16:creationId xmlns:a16="http://schemas.microsoft.com/office/drawing/2014/main" id="{F8683680-E8E4-D5FA-FAC5-C9C3FFBDB86C}"/>
              </a:ext>
            </a:extLst>
          </p:cNvPr>
          <p:cNvSpPr>
            <a:spLocks noGrp="1"/>
          </p:cNvSpPr>
          <p:nvPr>
            <p:ph idx="1"/>
          </p:nvPr>
        </p:nvSpPr>
        <p:spPr/>
        <p:txBody>
          <a:bodyPr/>
          <a:lstStyle/>
          <a:p>
            <a:r>
              <a:rPr lang="en-US" dirty="0"/>
              <a:t>Traditional System Limitations: Centralized systems are prone to failures, data breaches, and lack transparency, leading to corruption and inefficiencies.</a:t>
            </a:r>
            <a:endParaRPr lang="tr-TR" dirty="0"/>
          </a:p>
          <a:p>
            <a:pPr marL="0" indent="0">
              <a:buNone/>
            </a:pPr>
            <a:r>
              <a:rPr lang="tr-TR" dirty="0"/>
              <a:t>	</a:t>
            </a:r>
            <a:r>
              <a:rPr lang="en-US" dirty="0"/>
              <a:t> Blockchain Solutions:  </a:t>
            </a:r>
            <a:endParaRPr lang="tr-TR" dirty="0"/>
          </a:p>
          <a:p>
            <a:pPr marL="0" indent="0">
              <a:buNone/>
            </a:pPr>
            <a:r>
              <a:rPr lang="tr-TR" dirty="0"/>
              <a:t>	</a:t>
            </a:r>
            <a:r>
              <a:rPr lang="en-US" dirty="0"/>
              <a:t>- Security: Enhanced through distributed and encrypted data storage.  </a:t>
            </a:r>
            <a:endParaRPr lang="tr-TR" dirty="0"/>
          </a:p>
          <a:p>
            <a:pPr marL="0" indent="0">
              <a:buNone/>
            </a:pPr>
            <a:r>
              <a:rPr lang="tr-TR" dirty="0"/>
              <a:t>	-</a:t>
            </a:r>
            <a:r>
              <a:rPr lang="en-US" dirty="0"/>
              <a:t>Transparency: Publicly verifiable transactions reduce fraud.  </a:t>
            </a:r>
            <a:r>
              <a:rPr lang="tr-TR" dirty="0"/>
              <a:t>			</a:t>
            </a:r>
            <a:r>
              <a:rPr lang="en-US" dirty="0"/>
              <a:t>- Efficiency: Removal of intermediaries accelerates processes and reduces costs.  </a:t>
            </a:r>
            <a:r>
              <a:rPr lang="tr-TR" dirty="0"/>
              <a:t>											</a:t>
            </a:r>
            <a:r>
              <a:rPr lang="en-US" dirty="0"/>
              <a:t>- Automation: Smart contracts automate and streamline business processes.</a:t>
            </a:r>
            <a:endParaRPr lang="tr-TR" dirty="0"/>
          </a:p>
        </p:txBody>
      </p:sp>
    </p:spTree>
    <p:extLst>
      <p:ext uri="{BB962C8B-B14F-4D97-AF65-F5344CB8AC3E}">
        <p14:creationId xmlns:p14="http://schemas.microsoft.com/office/powerpoint/2010/main" val="120461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2331E-A8B0-1573-AD43-21DF4A9FB680}"/>
              </a:ext>
            </a:extLst>
          </p:cNvPr>
          <p:cNvSpPr>
            <a:spLocks noGrp="1"/>
          </p:cNvSpPr>
          <p:nvPr>
            <p:ph type="title"/>
          </p:nvPr>
        </p:nvSpPr>
        <p:spPr/>
        <p:txBody>
          <a:bodyPr/>
          <a:lstStyle/>
          <a:p>
            <a:r>
              <a:rPr lang="tr-TR" dirty="0"/>
              <a:t>Applications of Blockchain</a:t>
            </a:r>
          </a:p>
        </p:txBody>
      </p:sp>
      <p:sp>
        <p:nvSpPr>
          <p:cNvPr id="3" name="İçerik Yer Tutucusu 2">
            <a:extLst>
              <a:ext uri="{FF2B5EF4-FFF2-40B4-BE49-F238E27FC236}">
                <a16:creationId xmlns:a16="http://schemas.microsoft.com/office/drawing/2014/main" id="{28AC968A-9DA2-92D1-DE1F-333BE8081586}"/>
              </a:ext>
            </a:extLst>
          </p:cNvPr>
          <p:cNvSpPr>
            <a:spLocks noGrp="1"/>
          </p:cNvSpPr>
          <p:nvPr>
            <p:ph idx="1"/>
          </p:nvPr>
        </p:nvSpPr>
        <p:spPr/>
        <p:txBody>
          <a:bodyPr/>
          <a:lstStyle/>
          <a:p>
            <a:r>
              <a:rPr lang="en-US" dirty="0"/>
              <a:t>- </a:t>
            </a:r>
            <a:r>
              <a:rPr lang="en-US" b="1" dirty="0"/>
              <a:t>Finance</a:t>
            </a:r>
            <a:r>
              <a:rPr lang="en-US" dirty="0"/>
              <a:t>: Cryptocurrencies for payments and trading.</a:t>
            </a:r>
            <a:endParaRPr lang="tr-TR" dirty="0"/>
          </a:p>
          <a:p>
            <a:r>
              <a:rPr lang="en-US" dirty="0"/>
              <a:t>- </a:t>
            </a:r>
            <a:r>
              <a:rPr lang="en-US" b="1" dirty="0"/>
              <a:t>Supply Chain Management</a:t>
            </a:r>
            <a:r>
              <a:rPr lang="en-US" dirty="0"/>
              <a:t>: Tracking product origins and movements.</a:t>
            </a:r>
            <a:endParaRPr lang="tr-TR" dirty="0"/>
          </a:p>
          <a:p>
            <a:r>
              <a:rPr lang="en-US" dirty="0"/>
              <a:t>- </a:t>
            </a:r>
            <a:r>
              <a:rPr lang="en-US" b="1" dirty="0"/>
              <a:t>Healthcare</a:t>
            </a:r>
            <a:r>
              <a:rPr lang="en-US" dirty="0"/>
              <a:t>: Secure patient record storage and sharing.</a:t>
            </a:r>
            <a:endParaRPr lang="tr-TR" dirty="0"/>
          </a:p>
          <a:p>
            <a:r>
              <a:rPr lang="en-US" b="1" dirty="0"/>
              <a:t>- Voting Systems</a:t>
            </a:r>
            <a:r>
              <a:rPr lang="en-US" dirty="0"/>
              <a:t>: Ensuring secure and transparent elections.</a:t>
            </a:r>
            <a:endParaRPr lang="tr-TR" dirty="0"/>
          </a:p>
          <a:p>
            <a:r>
              <a:rPr lang="en-US" b="1" dirty="0"/>
              <a:t>- Energy Sector</a:t>
            </a:r>
            <a:r>
              <a:rPr lang="en-US" dirty="0"/>
              <a:t>: Managing renewable energy markets and reducing energy theft.</a:t>
            </a:r>
            <a:endParaRPr lang="tr-TR" dirty="0"/>
          </a:p>
        </p:txBody>
      </p:sp>
      <p:pic>
        <p:nvPicPr>
          <p:cNvPr id="5" name="Grafik 4">
            <a:extLst>
              <a:ext uri="{FF2B5EF4-FFF2-40B4-BE49-F238E27FC236}">
                <a16:creationId xmlns:a16="http://schemas.microsoft.com/office/drawing/2014/main" id="{CD542D05-8B49-60EB-B711-D02219248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34162" y="3048000"/>
            <a:ext cx="6238875" cy="3810000"/>
          </a:xfrm>
          <a:prstGeom prst="rect">
            <a:avLst/>
          </a:prstGeom>
        </p:spPr>
      </p:pic>
    </p:spTree>
    <p:extLst>
      <p:ext uri="{BB962C8B-B14F-4D97-AF65-F5344CB8AC3E}">
        <p14:creationId xmlns:p14="http://schemas.microsoft.com/office/powerpoint/2010/main" val="270083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5F756-D2DC-064E-DDC2-228E1C0E9214}"/>
              </a:ext>
            </a:extLst>
          </p:cNvPr>
          <p:cNvSpPr>
            <a:spLocks noGrp="1"/>
          </p:cNvSpPr>
          <p:nvPr>
            <p:ph type="title"/>
          </p:nvPr>
        </p:nvSpPr>
        <p:spPr/>
        <p:txBody>
          <a:bodyPr/>
          <a:lstStyle/>
          <a:p>
            <a:r>
              <a:rPr lang="tr-TR" dirty="0" err="1"/>
              <a:t>Hypotheses</a:t>
            </a:r>
            <a:r>
              <a:rPr lang="tr-TR" dirty="0"/>
              <a:t> </a:t>
            </a:r>
            <a:r>
              <a:rPr lang="tr-TR" dirty="0" err="1"/>
              <a:t>for</a:t>
            </a:r>
            <a:r>
              <a:rPr lang="tr-TR" dirty="0"/>
              <a:t> Blockchain </a:t>
            </a:r>
            <a:r>
              <a:rPr lang="tr-TR" dirty="0" err="1"/>
              <a:t>Impact</a:t>
            </a:r>
            <a:endParaRPr lang="tr-TR" dirty="0"/>
          </a:p>
        </p:txBody>
      </p:sp>
      <p:sp>
        <p:nvSpPr>
          <p:cNvPr id="3" name="İçerik Yer Tutucusu 2">
            <a:extLst>
              <a:ext uri="{FF2B5EF4-FFF2-40B4-BE49-F238E27FC236}">
                <a16:creationId xmlns:a16="http://schemas.microsoft.com/office/drawing/2014/main" id="{419F79A3-7123-ACA0-4326-7D995D77C4B1}"/>
              </a:ext>
            </a:extLst>
          </p:cNvPr>
          <p:cNvSpPr>
            <a:spLocks noGrp="1"/>
          </p:cNvSpPr>
          <p:nvPr>
            <p:ph idx="1"/>
          </p:nvPr>
        </p:nvSpPr>
        <p:spPr/>
        <p:txBody>
          <a:bodyPr/>
          <a:lstStyle/>
          <a:p>
            <a:r>
              <a:rPr lang="en-US" dirty="0"/>
              <a:t>1. </a:t>
            </a:r>
            <a:r>
              <a:rPr lang="en-US" b="1" dirty="0"/>
              <a:t>Finance: </a:t>
            </a:r>
            <a:r>
              <a:rPr lang="en-US" dirty="0"/>
              <a:t>More reliable and cost-effective than traditional banking for payments and transfers.</a:t>
            </a:r>
            <a:endParaRPr lang="tr-TR" dirty="0"/>
          </a:p>
          <a:p>
            <a:r>
              <a:rPr lang="en-US" dirty="0"/>
              <a:t>2. </a:t>
            </a:r>
            <a:r>
              <a:rPr lang="en-US" b="1" dirty="0"/>
              <a:t>Supply Chain Management</a:t>
            </a:r>
            <a:r>
              <a:rPr lang="en-US" dirty="0"/>
              <a:t>: Increases traceability and reduces fraud.</a:t>
            </a:r>
            <a:endParaRPr lang="tr-TR" dirty="0"/>
          </a:p>
          <a:p>
            <a:r>
              <a:rPr lang="en-US" dirty="0"/>
              <a:t>3. </a:t>
            </a:r>
            <a:r>
              <a:rPr lang="en-US" b="1" dirty="0"/>
              <a:t>Voting:</a:t>
            </a:r>
            <a:r>
              <a:rPr lang="en-US" dirty="0"/>
              <a:t> Enhances election security and reduces vote tampering.</a:t>
            </a:r>
            <a:endParaRPr lang="tr-TR" dirty="0"/>
          </a:p>
          <a:p>
            <a:r>
              <a:rPr lang="en-US" dirty="0"/>
              <a:t>4</a:t>
            </a:r>
            <a:r>
              <a:rPr lang="en-US" b="1" dirty="0"/>
              <a:t>. Healthcare</a:t>
            </a:r>
            <a:r>
              <a:rPr lang="en-US" dirty="0"/>
              <a:t>: Improves patient record security and reduces data manipulation.</a:t>
            </a:r>
            <a:endParaRPr lang="tr-TR" dirty="0"/>
          </a:p>
          <a:p>
            <a:r>
              <a:rPr lang="en-US" dirty="0"/>
              <a:t>5. </a:t>
            </a:r>
            <a:r>
              <a:rPr lang="en-US" b="1" dirty="0"/>
              <a:t>Real Estate</a:t>
            </a:r>
            <a:r>
              <a:rPr lang="en-US" dirty="0"/>
              <a:t>: Ensures accurate property records and prevents fraud.</a:t>
            </a:r>
            <a:endParaRPr lang="tr-TR" dirty="0"/>
          </a:p>
          <a:p>
            <a:pPr algn="just"/>
            <a:r>
              <a:rPr lang="en-US" dirty="0"/>
              <a:t>6. </a:t>
            </a:r>
            <a:r>
              <a:rPr lang="en-US" b="1" dirty="0"/>
              <a:t>Energy</a:t>
            </a:r>
            <a:r>
              <a:rPr lang="en-US" dirty="0"/>
              <a:t>: Optimizes distribution and reduces theft.</a:t>
            </a:r>
            <a:endParaRPr lang="tr-TR" dirty="0"/>
          </a:p>
          <a:p>
            <a:r>
              <a:rPr lang="en-US" dirty="0"/>
              <a:t>7. </a:t>
            </a:r>
            <a:r>
              <a:rPr lang="en-US" b="1" dirty="0"/>
              <a:t>Education</a:t>
            </a:r>
            <a:r>
              <a:rPr lang="en-US" dirty="0"/>
              <a:t>: Secures student achievement data and maintains data integrity.</a:t>
            </a:r>
            <a:endParaRPr lang="tr-TR" dirty="0"/>
          </a:p>
        </p:txBody>
      </p:sp>
    </p:spTree>
    <p:extLst>
      <p:ext uri="{BB962C8B-B14F-4D97-AF65-F5344CB8AC3E}">
        <p14:creationId xmlns:p14="http://schemas.microsoft.com/office/powerpoint/2010/main" val="96259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5EB1BA2-78AB-62AF-3C2A-E8036735F8DF}"/>
              </a:ext>
            </a:extLst>
          </p:cNvPr>
          <p:cNvPicPr>
            <a:picLocks noChangeAspect="1"/>
          </p:cNvPicPr>
          <p:nvPr/>
        </p:nvPicPr>
        <p:blipFill>
          <a:blip r:embed="rId2"/>
          <a:stretch>
            <a:fillRect/>
          </a:stretch>
        </p:blipFill>
        <p:spPr>
          <a:xfrm>
            <a:off x="7376998" y="-1044346"/>
            <a:ext cx="5479232" cy="3330346"/>
          </a:xfrm>
          <a:prstGeom prst="rect">
            <a:avLst/>
          </a:prstGeom>
        </p:spPr>
      </p:pic>
      <p:sp>
        <p:nvSpPr>
          <p:cNvPr id="2" name="Başlık 1">
            <a:extLst>
              <a:ext uri="{FF2B5EF4-FFF2-40B4-BE49-F238E27FC236}">
                <a16:creationId xmlns:a16="http://schemas.microsoft.com/office/drawing/2014/main" id="{470F5776-13DE-BF6B-015D-0A0D7593796D}"/>
              </a:ext>
            </a:extLst>
          </p:cNvPr>
          <p:cNvSpPr>
            <a:spLocks noGrp="1"/>
          </p:cNvSpPr>
          <p:nvPr>
            <p:ph type="title"/>
          </p:nvPr>
        </p:nvSpPr>
        <p:spPr/>
        <p:txBody>
          <a:bodyPr/>
          <a:lstStyle/>
          <a:p>
            <a:r>
              <a:rPr lang="tr-TR" dirty="0" err="1"/>
              <a:t>Research</a:t>
            </a:r>
            <a:r>
              <a:rPr lang="tr-TR" dirty="0"/>
              <a:t> </a:t>
            </a:r>
            <a:r>
              <a:rPr lang="tr-TR" dirty="0" err="1"/>
              <a:t>Methodology</a:t>
            </a:r>
            <a:endParaRPr lang="tr-TR" dirty="0"/>
          </a:p>
        </p:txBody>
      </p:sp>
      <p:sp>
        <p:nvSpPr>
          <p:cNvPr id="3" name="İçerik Yer Tutucusu 2">
            <a:extLst>
              <a:ext uri="{FF2B5EF4-FFF2-40B4-BE49-F238E27FC236}">
                <a16:creationId xmlns:a16="http://schemas.microsoft.com/office/drawing/2014/main" id="{C61492F0-202C-7212-28DE-D6C6A5ABB645}"/>
              </a:ext>
            </a:extLst>
          </p:cNvPr>
          <p:cNvSpPr>
            <a:spLocks noGrp="1"/>
          </p:cNvSpPr>
          <p:nvPr>
            <p:ph idx="1"/>
          </p:nvPr>
        </p:nvSpPr>
        <p:spPr/>
        <p:txBody>
          <a:bodyPr/>
          <a:lstStyle/>
          <a:p>
            <a:r>
              <a:rPr lang="en-US" dirty="0"/>
              <a:t>- </a:t>
            </a:r>
            <a:r>
              <a:rPr lang="en-US" b="1" dirty="0"/>
              <a:t>Literature Review</a:t>
            </a:r>
            <a:r>
              <a:rPr lang="en-US" dirty="0"/>
              <a:t>: Examined academic articles, conference papers, and industry reports to understand blockchain applications and challenges.</a:t>
            </a:r>
            <a:endParaRPr lang="tr-TR" dirty="0"/>
          </a:p>
          <a:p>
            <a:r>
              <a:rPr lang="en-US" dirty="0"/>
              <a:t>- </a:t>
            </a:r>
            <a:r>
              <a:rPr lang="en-US" b="1" dirty="0"/>
              <a:t>Evaluation of Existing Projects</a:t>
            </a:r>
            <a:r>
              <a:rPr lang="en-US" dirty="0"/>
              <a:t>: Assessed real-world blockchain implementations across various sectors.</a:t>
            </a:r>
            <a:endParaRPr lang="tr-TR" dirty="0"/>
          </a:p>
          <a:p>
            <a:r>
              <a:rPr lang="en-US" dirty="0"/>
              <a:t>- </a:t>
            </a:r>
            <a:r>
              <a:rPr lang="en-US" b="1" dirty="0"/>
              <a:t>Applied Research</a:t>
            </a:r>
            <a:r>
              <a:rPr lang="en-US" dirty="0"/>
              <a:t>: Conducted pilot projects to demonstrate blockchain's impact in specific industries.</a:t>
            </a:r>
            <a:endParaRPr lang="tr-TR" dirty="0"/>
          </a:p>
          <a:p>
            <a:r>
              <a:rPr lang="en-US" dirty="0"/>
              <a:t>- </a:t>
            </a:r>
            <a:r>
              <a:rPr lang="en-US" b="1" dirty="0"/>
              <a:t>Data Analysis</a:t>
            </a:r>
            <a:r>
              <a:rPr lang="en-US" dirty="0"/>
              <a:t>: Used qualitative and quantitative methods to evaluate findings.</a:t>
            </a:r>
            <a:endParaRPr lang="tr-TR" dirty="0"/>
          </a:p>
        </p:txBody>
      </p:sp>
    </p:spTree>
    <p:extLst>
      <p:ext uri="{BB962C8B-B14F-4D97-AF65-F5344CB8AC3E}">
        <p14:creationId xmlns:p14="http://schemas.microsoft.com/office/powerpoint/2010/main" val="425236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3C432D-A29A-08D8-7216-D1F9A90FA9AC}"/>
              </a:ext>
            </a:extLst>
          </p:cNvPr>
          <p:cNvSpPr>
            <a:spLocks noGrp="1"/>
          </p:cNvSpPr>
          <p:nvPr>
            <p:ph type="title"/>
          </p:nvPr>
        </p:nvSpPr>
        <p:spPr/>
        <p:txBody>
          <a:bodyPr/>
          <a:lstStyle/>
          <a:p>
            <a:r>
              <a:rPr lang="tr-TR" dirty="0" err="1"/>
              <a:t>Significance</a:t>
            </a:r>
            <a:r>
              <a:rPr lang="tr-TR" dirty="0"/>
              <a:t> of </a:t>
            </a:r>
            <a:r>
              <a:rPr lang="tr-TR" dirty="0" err="1"/>
              <a:t>the</a:t>
            </a:r>
            <a:r>
              <a:rPr lang="tr-TR" dirty="0"/>
              <a:t> </a:t>
            </a:r>
            <a:r>
              <a:rPr lang="tr-TR" dirty="0" err="1"/>
              <a:t>Study</a:t>
            </a:r>
            <a:endParaRPr lang="tr-TR" dirty="0"/>
          </a:p>
        </p:txBody>
      </p:sp>
      <p:sp>
        <p:nvSpPr>
          <p:cNvPr id="3" name="İçerik Yer Tutucusu 2">
            <a:extLst>
              <a:ext uri="{FF2B5EF4-FFF2-40B4-BE49-F238E27FC236}">
                <a16:creationId xmlns:a16="http://schemas.microsoft.com/office/drawing/2014/main" id="{AC8FA0F8-655A-6C74-7004-8C06520F4773}"/>
              </a:ext>
            </a:extLst>
          </p:cNvPr>
          <p:cNvSpPr>
            <a:spLocks noGrp="1"/>
          </p:cNvSpPr>
          <p:nvPr>
            <p:ph idx="1"/>
          </p:nvPr>
        </p:nvSpPr>
        <p:spPr/>
        <p:txBody>
          <a:bodyPr/>
          <a:lstStyle/>
          <a:p>
            <a:r>
              <a:rPr lang="en-US" dirty="0"/>
              <a:t> </a:t>
            </a:r>
            <a:r>
              <a:rPr lang="en-US" b="1" dirty="0"/>
              <a:t>Sectoral Transformation</a:t>
            </a:r>
            <a:r>
              <a:rPr lang="en-US" dirty="0"/>
              <a:t>: Highlights blockchain's potential to revolutionize industries such as finance, healthcare, and supply chain management.</a:t>
            </a:r>
            <a:endParaRPr lang="tr-TR" dirty="0"/>
          </a:p>
          <a:p>
            <a:r>
              <a:rPr lang="en-US" dirty="0"/>
              <a:t>- </a:t>
            </a:r>
            <a:r>
              <a:rPr lang="en-US" b="1" dirty="0"/>
              <a:t>Technological Innovation</a:t>
            </a:r>
            <a:r>
              <a:rPr lang="en-US" dirty="0"/>
              <a:t>: Emphasizes blockchain's role in driving technological advancements.</a:t>
            </a:r>
            <a:endParaRPr lang="tr-TR" dirty="0"/>
          </a:p>
          <a:p>
            <a:r>
              <a:rPr lang="en-US" dirty="0"/>
              <a:t>- </a:t>
            </a:r>
            <a:r>
              <a:rPr lang="en-US" b="1" dirty="0"/>
              <a:t>Trust and Transparency</a:t>
            </a:r>
            <a:r>
              <a:rPr lang="en-US" dirty="0"/>
              <a:t>: Examines how blockchain fosters trust and transparency in data management.</a:t>
            </a:r>
            <a:endParaRPr lang="tr-TR" dirty="0"/>
          </a:p>
          <a:p>
            <a:r>
              <a:rPr lang="en-US" dirty="0"/>
              <a:t>- </a:t>
            </a:r>
            <a:r>
              <a:rPr lang="en-US" b="1" dirty="0"/>
              <a:t>Societal and Economic Impacts</a:t>
            </a:r>
            <a:r>
              <a:rPr lang="en-US" dirty="0"/>
              <a:t>: Discusses the broader implications of widespread blockchain adoption on society and economy.</a:t>
            </a:r>
            <a:endParaRPr lang="tr-TR" dirty="0"/>
          </a:p>
        </p:txBody>
      </p:sp>
    </p:spTree>
    <p:extLst>
      <p:ext uri="{BB962C8B-B14F-4D97-AF65-F5344CB8AC3E}">
        <p14:creationId xmlns:p14="http://schemas.microsoft.com/office/powerpoint/2010/main" val="371715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F352B8-8370-AA1C-AB39-8BAB4E9741BF}"/>
              </a:ext>
            </a:extLst>
          </p:cNvPr>
          <p:cNvSpPr>
            <a:spLocks noGrp="1"/>
          </p:cNvSpPr>
          <p:nvPr>
            <p:ph type="title"/>
          </p:nvPr>
        </p:nvSpPr>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DD2A5AF8-24D9-77C3-24B9-4B9103C63A52}"/>
              </a:ext>
            </a:extLst>
          </p:cNvPr>
          <p:cNvSpPr>
            <a:spLocks noGrp="1"/>
          </p:cNvSpPr>
          <p:nvPr>
            <p:ph idx="1"/>
          </p:nvPr>
        </p:nvSpPr>
        <p:spPr/>
        <p:txBody>
          <a:bodyPr/>
          <a:lstStyle/>
          <a:p>
            <a:r>
              <a:rPr lang="en-US" dirty="0"/>
              <a:t>- </a:t>
            </a:r>
            <a:r>
              <a:rPr lang="en-US" b="1" dirty="0"/>
              <a:t>Key Findings</a:t>
            </a:r>
            <a:r>
              <a:rPr lang="en-US" dirty="0"/>
              <a:t>: Blockchain technology is crucial for secure, transparent, and efficient data management. It offers significant benefits but also faces challenges like scalability and regulatory issues.</a:t>
            </a:r>
            <a:endParaRPr lang="tr-TR" dirty="0"/>
          </a:p>
          <a:p>
            <a:pPr marL="0" indent="0">
              <a:buNone/>
            </a:pPr>
            <a:endParaRPr lang="tr-TR" dirty="0"/>
          </a:p>
          <a:p>
            <a:r>
              <a:rPr lang="en-US" dirty="0"/>
              <a:t>- </a:t>
            </a:r>
            <a:r>
              <a:rPr lang="en-US" b="1" dirty="0"/>
              <a:t>Future Research</a:t>
            </a:r>
            <a:r>
              <a:rPr lang="en-US" dirty="0"/>
              <a:t>: Further studies are needed to develop solutions for these challenges and expand blockchain applications across more sectors.</a:t>
            </a:r>
            <a:endParaRPr lang="tr-TR" dirty="0"/>
          </a:p>
        </p:txBody>
      </p:sp>
    </p:spTree>
    <p:extLst>
      <p:ext uri="{BB962C8B-B14F-4D97-AF65-F5344CB8AC3E}">
        <p14:creationId xmlns:p14="http://schemas.microsoft.com/office/powerpoint/2010/main" val="2460892939"/>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23</TotalTime>
  <Words>576</Words>
  <Application>Microsoft Office PowerPoint</Application>
  <PresentationFormat>Geniş ekran</PresentationFormat>
  <Paragraphs>41</Paragraphs>
  <Slides>9</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9</vt:i4>
      </vt:variant>
    </vt:vector>
  </HeadingPairs>
  <TitlesOfParts>
    <vt:vector size="11" baseType="lpstr">
      <vt:lpstr>Franklin Gothic Book</vt:lpstr>
      <vt:lpstr>Kırpma</vt:lpstr>
      <vt:lpstr>INTRODUCTION TO BLOCKCHAIN TECHNOLOGY </vt:lpstr>
      <vt:lpstr>Introduction to Blockchain Technology</vt:lpstr>
      <vt:lpstr>Historical Background</vt:lpstr>
      <vt:lpstr>Motivation for Blockchain Adoption</vt:lpstr>
      <vt:lpstr>Applications of Blockchain</vt:lpstr>
      <vt:lpstr>Hypotheses for Blockchain Impact</vt:lpstr>
      <vt:lpstr>Research Methodology</vt:lpstr>
      <vt:lpstr>Significance of the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Karahan Güllü</dc:creator>
  <cp:lastModifiedBy>Karahan Güllü</cp:lastModifiedBy>
  <cp:revision>35</cp:revision>
  <dcterms:created xsi:type="dcterms:W3CDTF">2024-05-22T10:21:56Z</dcterms:created>
  <dcterms:modified xsi:type="dcterms:W3CDTF">2024-05-22T10:50:59Z</dcterms:modified>
</cp:coreProperties>
</file>