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C339ED9-6D36-492C-AC87-969DCBF0E397}">
          <p14:sldIdLst>
            <p14:sldId id="256"/>
            <p14:sldId id="257"/>
          </p14:sldIdLst>
        </p14:section>
        <p14:section name="Başlıksız Bölüm" id="{B5915310-97C1-4AFA-A11D-077034A6A12D}">
          <p14:sldIdLst>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anç Karakuş" initials="İK" lastIdx="4" clrIdx="0">
    <p:extLst>
      <p:ext uri="{19B8F6BF-5375-455C-9EA6-DF929625EA0E}">
        <p15:presenceInfo xmlns:p15="http://schemas.microsoft.com/office/powerpoint/2012/main" userId="a69d7d6f0d138a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000000"/>
    <a:srgbClr val="00FF00"/>
    <a:srgbClr val="79FFDE"/>
    <a:srgbClr val="70F8D3"/>
    <a:srgbClr val="338679"/>
    <a:srgbClr val="5DE5CB"/>
    <a:srgbClr val="04B6F4"/>
    <a:srgbClr val="A1B8E1"/>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6317" autoAdjust="0"/>
  </p:normalViewPr>
  <p:slideViewPr>
    <p:cSldViewPr snapToGrid="0">
      <p:cViewPr varScale="1">
        <p:scale>
          <a:sx n="73" d="100"/>
          <a:sy n="73" d="100"/>
        </p:scale>
        <p:origin x="43"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8DA33-45EC-473F-B496-EFABD4CF221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tr-TR"/>
        </a:p>
      </dgm:t>
    </dgm:pt>
    <dgm:pt modelId="{5CF65D78-24EB-4F3A-B3CE-7165EF7264E6}">
      <dgm:prSet phldrT="[Metin]">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tr-TR" dirty="0">
              <a:solidFill>
                <a:schemeClr val="bg1"/>
              </a:solidFill>
              <a:latin typeface="Agency FB" panose="020B0503020202020204" pitchFamily="34" charset="0"/>
            </a:rPr>
            <a:t>&lt;Reuse-Oriented Software&gt; </a:t>
          </a:r>
        </a:p>
      </dgm:t>
    </dgm:pt>
    <dgm:pt modelId="{5BB924A4-4071-4292-9591-B186D804C2C3}" type="parTrans" cxnId="{6F6F2599-FD13-4308-BE6C-58573E33903B}">
      <dgm:prSet/>
      <dgm:spPr/>
      <dgm:t>
        <a:bodyPr/>
        <a:lstStyle/>
        <a:p>
          <a:endParaRPr lang="tr-TR"/>
        </a:p>
      </dgm:t>
    </dgm:pt>
    <dgm:pt modelId="{6E7955A7-116A-455E-B50B-97420231F14D}" type="sibTrans" cxnId="{6F6F2599-FD13-4308-BE6C-58573E33903B}">
      <dgm:prSet/>
      <dgm:spPr/>
      <dgm:t>
        <a:bodyPr/>
        <a:lstStyle/>
        <a:p>
          <a:endParaRPr lang="tr-TR"/>
        </a:p>
      </dgm:t>
    </dgm:pt>
    <dgm:pt modelId="{E76BF6A2-7A59-4183-A60E-EA36A33E8CBA}">
      <dgm:prSet phldrT="[Metin]" custT="1">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a:lstStyle/>
        <a:p>
          <a:r>
            <a:rPr lang="tr-TR" sz="3600" dirty="0"/>
            <a:t>What is this?</a:t>
          </a:r>
        </a:p>
      </dgm:t>
    </dgm:pt>
    <dgm:pt modelId="{554FBE08-0668-43D3-8796-0FC53A4F3185}" type="parTrans" cxnId="{D8FBD0FE-9963-4629-A1AB-B498AB30077C}">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dash"/>
          <a:round/>
          <a:headEnd type="none" w="med" len="med"/>
          <a:tailEnd type="none" w="med" len="med"/>
        </a:ln>
      </dgm:spPr>
      <dgm:t>
        <a:bodyPr/>
        <a:lstStyle/>
        <a:p>
          <a:endParaRPr lang="tr-TR"/>
        </a:p>
      </dgm:t>
    </dgm:pt>
    <dgm:pt modelId="{C2F3CF52-092E-4BCC-8398-E2FB7145B16B}" type="sibTrans" cxnId="{D8FBD0FE-9963-4629-A1AB-B498AB30077C}">
      <dgm:prSet/>
      <dgm:spPr/>
      <dgm:t>
        <a:bodyPr/>
        <a:lstStyle/>
        <a:p>
          <a:endParaRPr lang="tr-TR"/>
        </a:p>
      </dgm:t>
    </dgm:pt>
    <dgm:pt modelId="{073F0B9D-1D55-4E05-BB53-BF5BBDFCE37E}">
      <dgm:prSet phldrT="[Metin]"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tr-TR" sz="3200" dirty="0">
              <a:latin typeface="Agency FB" panose="020B0503020202020204" pitchFamily="34" charset="0"/>
            </a:rPr>
            <a:t>Benefits And Harms</a:t>
          </a:r>
        </a:p>
      </dgm:t>
    </dgm:pt>
    <dgm:pt modelId="{F191908B-3B04-4A75-A76E-C31134B2B11C}" type="parTrans" cxnId="{00F07D55-7B69-45C0-8A60-04AC93BAC591}">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dash"/>
          <a:round/>
          <a:headEnd type="none" w="med" len="med"/>
          <a:tailEnd type="none" w="med" len="med"/>
        </a:ln>
      </dgm:spPr>
      <dgm:t>
        <a:bodyPr/>
        <a:lstStyle/>
        <a:p>
          <a:endParaRPr lang="tr-TR"/>
        </a:p>
      </dgm:t>
    </dgm:pt>
    <dgm:pt modelId="{F0C7DAEB-074B-488A-9CE9-54F2D7C9CA12}" type="sibTrans" cxnId="{00F07D55-7B69-45C0-8A60-04AC93BAC591}">
      <dgm:prSet/>
      <dgm:spPr/>
      <dgm:t>
        <a:bodyPr/>
        <a:lstStyle/>
        <a:p>
          <a:endParaRPr lang="tr-TR"/>
        </a:p>
      </dgm:t>
    </dgm:pt>
    <dgm:pt modelId="{08C888D9-EEE8-4FBF-8FB8-68C5ABD43016}">
      <dgm:prSet phldrT="[Metin]" custT="1">
        <dgm:style>
          <a:lnRef idx="0">
            <a:scrgbClr r="0" g="0" b="0"/>
          </a:lnRef>
          <a:fillRef idx="0">
            <a:scrgbClr r="0" g="0" b="0"/>
          </a:fillRef>
          <a:effectRef idx="0">
            <a:scrgbClr r="0" g="0" b="0"/>
          </a:effectRef>
          <a:fontRef idx="minor">
            <a:schemeClr val="accent6"/>
          </a:fontRef>
        </dgm:style>
      </dgm:prSet>
      <dgm:spPr>
        <a:noFill/>
        <a:ln w="9525" cap="flat" cmpd="sng" algn="ctr">
          <a:solidFill>
            <a:schemeClr val="accent6"/>
          </a:solidFill>
          <a:prstDash val="solid"/>
          <a:round/>
          <a:headEnd type="none" w="med" len="med"/>
          <a:tailEnd type="none" w="med" len="med"/>
        </a:ln>
      </dgm:spPr>
      <dgm:t>
        <a:bodyPr/>
        <a:lstStyle/>
        <a:p>
          <a:r>
            <a:rPr lang="tr-TR" sz="3600" dirty="0">
              <a:latin typeface="Agency FB" panose="020B0503020202020204" pitchFamily="34" charset="0"/>
            </a:rPr>
            <a:t>Current Approaches</a:t>
          </a:r>
        </a:p>
      </dgm:t>
    </dgm:pt>
    <dgm:pt modelId="{C449E55D-304A-4EA7-8572-C05B550DA67A}" type="parTrans" cxnId="{F5B47AF6-201D-4A7D-98A4-0FEABA8958E4}">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dash"/>
          <a:round/>
          <a:headEnd type="none" w="med" len="med"/>
          <a:tailEnd type="none" w="med" len="med"/>
        </a:ln>
      </dgm:spPr>
      <dgm:t>
        <a:bodyPr/>
        <a:lstStyle/>
        <a:p>
          <a:endParaRPr lang="tr-TR"/>
        </a:p>
      </dgm:t>
    </dgm:pt>
    <dgm:pt modelId="{B94EF127-7C8B-4ADC-BC1D-244A33D57DAA}" type="sibTrans" cxnId="{F5B47AF6-201D-4A7D-98A4-0FEABA8958E4}">
      <dgm:prSet/>
      <dgm:spPr/>
      <dgm:t>
        <a:bodyPr/>
        <a:lstStyle/>
        <a:p>
          <a:endParaRPr lang="tr-TR"/>
        </a:p>
      </dgm:t>
    </dgm:pt>
    <dgm:pt modelId="{5AA29E09-5EB9-442F-AF63-7EB3FD3D483F}" type="pres">
      <dgm:prSet presAssocID="{89A8DA33-45EC-473F-B496-EFABD4CF221F}" presName="Name0" presStyleCnt="0">
        <dgm:presLayoutVars>
          <dgm:chPref val="1"/>
          <dgm:dir/>
          <dgm:animOne val="branch"/>
          <dgm:animLvl val="lvl"/>
          <dgm:resizeHandles val="exact"/>
        </dgm:presLayoutVars>
      </dgm:prSet>
      <dgm:spPr/>
    </dgm:pt>
    <dgm:pt modelId="{2F4EF8DE-1275-45EC-9519-80ED6AC459B0}" type="pres">
      <dgm:prSet presAssocID="{5CF65D78-24EB-4F3A-B3CE-7165EF7264E6}" presName="root1" presStyleCnt="0"/>
      <dgm:spPr/>
    </dgm:pt>
    <dgm:pt modelId="{8E56FAA8-BCCF-4F43-8792-0320A7D55B65}" type="pres">
      <dgm:prSet presAssocID="{5CF65D78-24EB-4F3A-B3CE-7165EF7264E6}" presName="LevelOneTextNode" presStyleLbl="node0" presStyleIdx="0" presStyleCnt="1">
        <dgm:presLayoutVars>
          <dgm:chPref val="3"/>
        </dgm:presLayoutVars>
      </dgm:prSet>
      <dgm:spPr/>
    </dgm:pt>
    <dgm:pt modelId="{75C99433-6FF3-434D-B55F-CC729DA54616}" type="pres">
      <dgm:prSet presAssocID="{5CF65D78-24EB-4F3A-B3CE-7165EF7264E6}" presName="level2hierChild" presStyleCnt="0"/>
      <dgm:spPr/>
    </dgm:pt>
    <dgm:pt modelId="{4FA693F6-9C21-4258-860F-FC00C71995B2}" type="pres">
      <dgm:prSet presAssocID="{554FBE08-0668-43D3-8796-0FC53A4F3185}" presName="conn2-1" presStyleLbl="parChTrans1D2" presStyleIdx="0" presStyleCnt="3"/>
      <dgm:spPr/>
    </dgm:pt>
    <dgm:pt modelId="{B89B46EC-5DE4-4139-BEA0-9965E26D5CCB}" type="pres">
      <dgm:prSet presAssocID="{554FBE08-0668-43D3-8796-0FC53A4F3185}" presName="connTx" presStyleLbl="parChTrans1D2" presStyleIdx="0" presStyleCnt="3"/>
      <dgm:spPr/>
    </dgm:pt>
    <dgm:pt modelId="{FFB7FB73-23C7-435B-BA16-5E9799E630BA}" type="pres">
      <dgm:prSet presAssocID="{E76BF6A2-7A59-4183-A60E-EA36A33E8CBA}" presName="root2" presStyleCnt="0"/>
      <dgm:spPr/>
    </dgm:pt>
    <dgm:pt modelId="{2843B377-0674-47B9-A8C2-182703015C0D}" type="pres">
      <dgm:prSet presAssocID="{E76BF6A2-7A59-4183-A60E-EA36A33E8CBA}" presName="LevelTwoTextNode" presStyleLbl="node2" presStyleIdx="0" presStyleCnt="3" custLinFactNeighborX="331" custLinFactNeighborY="1628">
        <dgm:presLayoutVars>
          <dgm:chPref val="3"/>
        </dgm:presLayoutVars>
      </dgm:prSet>
      <dgm:spPr/>
    </dgm:pt>
    <dgm:pt modelId="{05E544CE-9ABE-4539-9833-5294017E4671}" type="pres">
      <dgm:prSet presAssocID="{E76BF6A2-7A59-4183-A60E-EA36A33E8CBA}" presName="level3hierChild" presStyleCnt="0"/>
      <dgm:spPr/>
    </dgm:pt>
    <dgm:pt modelId="{5A3CD89B-18A8-4E1F-A104-B206CD54C3D8}" type="pres">
      <dgm:prSet presAssocID="{F191908B-3B04-4A75-A76E-C31134B2B11C}" presName="conn2-1" presStyleLbl="parChTrans1D2" presStyleIdx="1" presStyleCnt="3"/>
      <dgm:spPr/>
    </dgm:pt>
    <dgm:pt modelId="{0F093A7C-7ED9-42E2-A956-8CD9ACE83AA7}" type="pres">
      <dgm:prSet presAssocID="{F191908B-3B04-4A75-A76E-C31134B2B11C}" presName="connTx" presStyleLbl="parChTrans1D2" presStyleIdx="1" presStyleCnt="3"/>
      <dgm:spPr/>
    </dgm:pt>
    <dgm:pt modelId="{1A548C7C-4893-401E-8608-6E17E16D6CB6}" type="pres">
      <dgm:prSet presAssocID="{073F0B9D-1D55-4E05-BB53-BF5BBDFCE37E}" presName="root2" presStyleCnt="0"/>
      <dgm:spPr/>
    </dgm:pt>
    <dgm:pt modelId="{58781D1B-7016-4CAE-BD91-56E942CF2EE5}" type="pres">
      <dgm:prSet presAssocID="{073F0B9D-1D55-4E05-BB53-BF5BBDFCE37E}" presName="LevelTwoTextNode" presStyleLbl="node2" presStyleIdx="1" presStyleCnt="3">
        <dgm:presLayoutVars>
          <dgm:chPref val="3"/>
        </dgm:presLayoutVars>
      </dgm:prSet>
      <dgm:spPr/>
    </dgm:pt>
    <dgm:pt modelId="{CBF0BAB3-F191-4314-B673-7D1472A21C9E}" type="pres">
      <dgm:prSet presAssocID="{073F0B9D-1D55-4E05-BB53-BF5BBDFCE37E}" presName="level3hierChild" presStyleCnt="0"/>
      <dgm:spPr/>
    </dgm:pt>
    <dgm:pt modelId="{8E4E5FE9-994B-40FC-B94C-99A57F85F675}" type="pres">
      <dgm:prSet presAssocID="{C449E55D-304A-4EA7-8572-C05B550DA67A}" presName="conn2-1" presStyleLbl="parChTrans1D2" presStyleIdx="2" presStyleCnt="3"/>
      <dgm:spPr/>
    </dgm:pt>
    <dgm:pt modelId="{068C42EA-C392-40C0-BB89-5FC756BBA2D6}" type="pres">
      <dgm:prSet presAssocID="{C449E55D-304A-4EA7-8572-C05B550DA67A}" presName="connTx" presStyleLbl="parChTrans1D2" presStyleIdx="2" presStyleCnt="3"/>
      <dgm:spPr/>
    </dgm:pt>
    <dgm:pt modelId="{1D0CDD32-EDE1-440D-ACD8-3AE53B11BDE7}" type="pres">
      <dgm:prSet presAssocID="{08C888D9-EEE8-4FBF-8FB8-68C5ABD43016}" presName="root2" presStyleCnt="0"/>
      <dgm:spPr/>
    </dgm:pt>
    <dgm:pt modelId="{19A5B640-94CA-4059-ABC0-C73132256E77}" type="pres">
      <dgm:prSet presAssocID="{08C888D9-EEE8-4FBF-8FB8-68C5ABD43016}" presName="LevelTwoTextNode" presStyleLbl="node2" presStyleIdx="2" presStyleCnt="3">
        <dgm:presLayoutVars>
          <dgm:chPref val="3"/>
        </dgm:presLayoutVars>
      </dgm:prSet>
      <dgm:spPr/>
    </dgm:pt>
    <dgm:pt modelId="{C4D26501-B94A-41D5-B339-FB5511816212}" type="pres">
      <dgm:prSet presAssocID="{08C888D9-EEE8-4FBF-8FB8-68C5ABD43016}" presName="level3hierChild" presStyleCnt="0"/>
      <dgm:spPr/>
    </dgm:pt>
  </dgm:ptLst>
  <dgm:cxnLst>
    <dgm:cxn modelId="{A8BD2008-5C01-450E-9D2C-B825D50E2541}" type="presOf" srcId="{F191908B-3B04-4A75-A76E-C31134B2B11C}" destId="{5A3CD89B-18A8-4E1F-A104-B206CD54C3D8}" srcOrd="0" destOrd="0" presId="urn:microsoft.com/office/officeart/2008/layout/HorizontalMultiLevelHierarchy"/>
    <dgm:cxn modelId="{FEA21C0D-C273-4A3D-9202-2D37A8695634}" type="presOf" srcId="{89A8DA33-45EC-473F-B496-EFABD4CF221F}" destId="{5AA29E09-5EB9-442F-AF63-7EB3FD3D483F}" srcOrd="0" destOrd="0" presId="urn:microsoft.com/office/officeart/2008/layout/HorizontalMultiLevelHierarchy"/>
    <dgm:cxn modelId="{F52C281F-DCCC-4873-A213-F2103C2BA5EC}" type="presOf" srcId="{554FBE08-0668-43D3-8796-0FC53A4F3185}" destId="{B89B46EC-5DE4-4139-BEA0-9965E26D5CCB}" srcOrd="1" destOrd="0" presId="urn:microsoft.com/office/officeart/2008/layout/HorizontalMultiLevelHierarchy"/>
    <dgm:cxn modelId="{C433673A-BEAC-4A83-A4E9-779E0E6C3A47}" type="presOf" srcId="{F191908B-3B04-4A75-A76E-C31134B2B11C}" destId="{0F093A7C-7ED9-42E2-A956-8CD9ACE83AA7}" srcOrd="1" destOrd="0" presId="urn:microsoft.com/office/officeart/2008/layout/HorizontalMultiLevelHierarchy"/>
    <dgm:cxn modelId="{D53B7761-7929-4910-85F5-EE0C8DC9C8C9}" type="presOf" srcId="{073F0B9D-1D55-4E05-BB53-BF5BBDFCE37E}" destId="{58781D1B-7016-4CAE-BD91-56E942CF2EE5}" srcOrd="0" destOrd="0" presId="urn:microsoft.com/office/officeart/2008/layout/HorizontalMultiLevelHierarchy"/>
    <dgm:cxn modelId="{4D94CF61-0E70-4499-A38A-B046FAE49D49}" type="presOf" srcId="{08C888D9-EEE8-4FBF-8FB8-68C5ABD43016}" destId="{19A5B640-94CA-4059-ABC0-C73132256E77}" srcOrd="0" destOrd="0" presId="urn:microsoft.com/office/officeart/2008/layout/HorizontalMultiLevelHierarchy"/>
    <dgm:cxn modelId="{7DB85C4B-9191-40B5-B472-55A479EC7E66}" type="presOf" srcId="{C449E55D-304A-4EA7-8572-C05B550DA67A}" destId="{8E4E5FE9-994B-40FC-B94C-99A57F85F675}" srcOrd="0" destOrd="0" presId="urn:microsoft.com/office/officeart/2008/layout/HorizontalMultiLevelHierarchy"/>
    <dgm:cxn modelId="{7F0A1350-CA6A-46B3-8889-24FA6B1AE991}" type="presOf" srcId="{5CF65D78-24EB-4F3A-B3CE-7165EF7264E6}" destId="{8E56FAA8-BCCF-4F43-8792-0320A7D55B65}" srcOrd="0" destOrd="0" presId="urn:microsoft.com/office/officeart/2008/layout/HorizontalMultiLevelHierarchy"/>
    <dgm:cxn modelId="{00F07D55-7B69-45C0-8A60-04AC93BAC591}" srcId="{5CF65D78-24EB-4F3A-B3CE-7165EF7264E6}" destId="{073F0B9D-1D55-4E05-BB53-BF5BBDFCE37E}" srcOrd="1" destOrd="0" parTransId="{F191908B-3B04-4A75-A76E-C31134B2B11C}" sibTransId="{F0C7DAEB-074B-488A-9CE9-54F2D7C9CA12}"/>
    <dgm:cxn modelId="{E7CFF781-F4F0-4295-817D-DD5D9BA1BE81}" type="presOf" srcId="{554FBE08-0668-43D3-8796-0FC53A4F3185}" destId="{4FA693F6-9C21-4258-860F-FC00C71995B2}" srcOrd="0" destOrd="0" presId="urn:microsoft.com/office/officeart/2008/layout/HorizontalMultiLevelHierarchy"/>
    <dgm:cxn modelId="{E05DCC87-F9DC-4139-824F-24B6EDB2C4A0}" type="presOf" srcId="{E76BF6A2-7A59-4183-A60E-EA36A33E8CBA}" destId="{2843B377-0674-47B9-A8C2-182703015C0D}" srcOrd="0" destOrd="0" presId="urn:microsoft.com/office/officeart/2008/layout/HorizontalMultiLevelHierarchy"/>
    <dgm:cxn modelId="{6F6F2599-FD13-4308-BE6C-58573E33903B}" srcId="{89A8DA33-45EC-473F-B496-EFABD4CF221F}" destId="{5CF65D78-24EB-4F3A-B3CE-7165EF7264E6}" srcOrd="0" destOrd="0" parTransId="{5BB924A4-4071-4292-9591-B186D804C2C3}" sibTransId="{6E7955A7-116A-455E-B50B-97420231F14D}"/>
    <dgm:cxn modelId="{8B4ED1A1-7773-4407-9DF1-4D22D3FC81CC}" type="presOf" srcId="{C449E55D-304A-4EA7-8572-C05B550DA67A}" destId="{068C42EA-C392-40C0-BB89-5FC756BBA2D6}" srcOrd="1" destOrd="0" presId="urn:microsoft.com/office/officeart/2008/layout/HorizontalMultiLevelHierarchy"/>
    <dgm:cxn modelId="{F5B47AF6-201D-4A7D-98A4-0FEABA8958E4}" srcId="{5CF65D78-24EB-4F3A-B3CE-7165EF7264E6}" destId="{08C888D9-EEE8-4FBF-8FB8-68C5ABD43016}" srcOrd="2" destOrd="0" parTransId="{C449E55D-304A-4EA7-8572-C05B550DA67A}" sibTransId="{B94EF127-7C8B-4ADC-BC1D-244A33D57DAA}"/>
    <dgm:cxn modelId="{D8FBD0FE-9963-4629-A1AB-B498AB30077C}" srcId="{5CF65D78-24EB-4F3A-B3CE-7165EF7264E6}" destId="{E76BF6A2-7A59-4183-A60E-EA36A33E8CBA}" srcOrd="0" destOrd="0" parTransId="{554FBE08-0668-43D3-8796-0FC53A4F3185}" sibTransId="{C2F3CF52-092E-4BCC-8398-E2FB7145B16B}"/>
    <dgm:cxn modelId="{83101143-4751-42E6-B3EF-D2E9477A5286}" type="presParOf" srcId="{5AA29E09-5EB9-442F-AF63-7EB3FD3D483F}" destId="{2F4EF8DE-1275-45EC-9519-80ED6AC459B0}" srcOrd="0" destOrd="0" presId="urn:microsoft.com/office/officeart/2008/layout/HorizontalMultiLevelHierarchy"/>
    <dgm:cxn modelId="{A860947C-58BF-4FEC-8768-CC7ABAA2D254}" type="presParOf" srcId="{2F4EF8DE-1275-45EC-9519-80ED6AC459B0}" destId="{8E56FAA8-BCCF-4F43-8792-0320A7D55B65}" srcOrd="0" destOrd="0" presId="urn:microsoft.com/office/officeart/2008/layout/HorizontalMultiLevelHierarchy"/>
    <dgm:cxn modelId="{C2347C54-4D8D-429E-B742-8AB26475DEE0}" type="presParOf" srcId="{2F4EF8DE-1275-45EC-9519-80ED6AC459B0}" destId="{75C99433-6FF3-434D-B55F-CC729DA54616}" srcOrd="1" destOrd="0" presId="urn:microsoft.com/office/officeart/2008/layout/HorizontalMultiLevelHierarchy"/>
    <dgm:cxn modelId="{E08E7471-CD95-46DA-A942-955ED579B52A}" type="presParOf" srcId="{75C99433-6FF3-434D-B55F-CC729DA54616}" destId="{4FA693F6-9C21-4258-860F-FC00C71995B2}" srcOrd="0" destOrd="0" presId="urn:microsoft.com/office/officeart/2008/layout/HorizontalMultiLevelHierarchy"/>
    <dgm:cxn modelId="{996E04AD-61B0-4CF8-B075-BCFB4569396E}" type="presParOf" srcId="{4FA693F6-9C21-4258-860F-FC00C71995B2}" destId="{B89B46EC-5DE4-4139-BEA0-9965E26D5CCB}" srcOrd="0" destOrd="0" presId="urn:microsoft.com/office/officeart/2008/layout/HorizontalMultiLevelHierarchy"/>
    <dgm:cxn modelId="{789A9575-70C6-4FFD-932C-375045CE5BDB}" type="presParOf" srcId="{75C99433-6FF3-434D-B55F-CC729DA54616}" destId="{FFB7FB73-23C7-435B-BA16-5E9799E630BA}" srcOrd="1" destOrd="0" presId="urn:microsoft.com/office/officeart/2008/layout/HorizontalMultiLevelHierarchy"/>
    <dgm:cxn modelId="{D05EB939-3371-4C79-B6E4-09D1AFB91E4B}" type="presParOf" srcId="{FFB7FB73-23C7-435B-BA16-5E9799E630BA}" destId="{2843B377-0674-47B9-A8C2-182703015C0D}" srcOrd="0" destOrd="0" presId="urn:microsoft.com/office/officeart/2008/layout/HorizontalMultiLevelHierarchy"/>
    <dgm:cxn modelId="{F64C3664-054B-4D08-A009-DBA3F017B2A5}" type="presParOf" srcId="{FFB7FB73-23C7-435B-BA16-5E9799E630BA}" destId="{05E544CE-9ABE-4539-9833-5294017E4671}" srcOrd="1" destOrd="0" presId="urn:microsoft.com/office/officeart/2008/layout/HorizontalMultiLevelHierarchy"/>
    <dgm:cxn modelId="{A95B6D65-BE1E-4A3F-8C81-100A40C5C688}" type="presParOf" srcId="{75C99433-6FF3-434D-B55F-CC729DA54616}" destId="{5A3CD89B-18A8-4E1F-A104-B206CD54C3D8}" srcOrd="2" destOrd="0" presId="urn:microsoft.com/office/officeart/2008/layout/HorizontalMultiLevelHierarchy"/>
    <dgm:cxn modelId="{CF7E61DF-F8A8-4A3C-94D3-0DB62DA85E06}" type="presParOf" srcId="{5A3CD89B-18A8-4E1F-A104-B206CD54C3D8}" destId="{0F093A7C-7ED9-42E2-A956-8CD9ACE83AA7}" srcOrd="0" destOrd="0" presId="urn:microsoft.com/office/officeart/2008/layout/HorizontalMultiLevelHierarchy"/>
    <dgm:cxn modelId="{737DC716-14FC-408B-9FD1-DFDE10F74C75}" type="presParOf" srcId="{75C99433-6FF3-434D-B55F-CC729DA54616}" destId="{1A548C7C-4893-401E-8608-6E17E16D6CB6}" srcOrd="3" destOrd="0" presId="urn:microsoft.com/office/officeart/2008/layout/HorizontalMultiLevelHierarchy"/>
    <dgm:cxn modelId="{789CBF63-AF4F-4F2A-B0C3-FEDC9210C76A}" type="presParOf" srcId="{1A548C7C-4893-401E-8608-6E17E16D6CB6}" destId="{58781D1B-7016-4CAE-BD91-56E942CF2EE5}" srcOrd="0" destOrd="0" presId="urn:microsoft.com/office/officeart/2008/layout/HorizontalMultiLevelHierarchy"/>
    <dgm:cxn modelId="{8840718C-D435-4EC1-9D6B-A82C454766EB}" type="presParOf" srcId="{1A548C7C-4893-401E-8608-6E17E16D6CB6}" destId="{CBF0BAB3-F191-4314-B673-7D1472A21C9E}" srcOrd="1" destOrd="0" presId="urn:microsoft.com/office/officeart/2008/layout/HorizontalMultiLevelHierarchy"/>
    <dgm:cxn modelId="{04A3166B-D9ED-440C-9CD1-F7DF2B40A3E7}" type="presParOf" srcId="{75C99433-6FF3-434D-B55F-CC729DA54616}" destId="{8E4E5FE9-994B-40FC-B94C-99A57F85F675}" srcOrd="4" destOrd="0" presId="urn:microsoft.com/office/officeart/2008/layout/HorizontalMultiLevelHierarchy"/>
    <dgm:cxn modelId="{17CF48FF-A853-4DEF-BD8F-23C054FE9818}" type="presParOf" srcId="{8E4E5FE9-994B-40FC-B94C-99A57F85F675}" destId="{068C42EA-C392-40C0-BB89-5FC756BBA2D6}" srcOrd="0" destOrd="0" presId="urn:microsoft.com/office/officeart/2008/layout/HorizontalMultiLevelHierarchy"/>
    <dgm:cxn modelId="{0BDD4119-21A9-46CB-AA01-B67D85FB572A}" type="presParOf" srcId="{75C99433-6FF3-434D-B55F-CC729DA54616}" destId="{1D0CDD32-EDE1-440D-ACD8-3AE53B11BDE7}" srcOrd="5" destOrd="0" presId="urn:microsoft.com/office/officeart/2008/layout/HorizontalMultiLevelHierarchy"/>
    <dgm:cxn modelId="{7E6ADA14-3428-4E8A-9AF7-1171CA22680F}" type="presParOf" srcId="{1D0CDD32-EDE1-440D-ACD8-3AE53B11BDE7}" destId="{19A5B640-94CA-4059-ABC0-C73132256E77}" srcOrd="0" destOrd="0" presId="urn:microsoft.com/office/officeart/2008/layout/HorizontalMultiLevelHierarchy"/>
    <dgm:cxn modelId="{79BAEE75-4597-4579-80C7-F0FDA0392F2C}" type="presParOf" srcId="{1D0CDD32-EDE1-440D-ACD8-3AE53B11BDE7}" destId="{C4D26501-B94A-41D5-B339-FB5511816212}"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E5FE9-994B-40FC-B94C-99A57F85F675}">
      <dsp:nvSpPr>
        <dsp:cNvPr id="0" name=""/>
        <dsp:cNvSpPr/>
      </dsp:nvSpPr>
      <dsp:spPr>
        <a:xfrm>
          <a:off x="4297660" y="3079530"/>
          <a:ext cx="767665" cy="1462776"/>
        </a:xfrm>
        <a:custGeom>
          <a:avLst/>
          <a:gdLst/>
          <a:ahLst/>
          <a:cxnLst/>
          <a:rect l="0" t="0" r="0" b="0"/>
          <a:pathLst>
            <a:path>
              <a:moveTo>
                <a:pt x="0" y="0"/>
              </a:moveTo>
              <a:lnTo>
                <a:pt x="383832" y="0"/>
              </a:lnTo>
              <a:lnTo>
                <a:pt x="383832" y="1462776"/>
              </a:lnTo>
              <a:lnTo>
                <a:pt x="767665" y="1462776"/>
              </a:lnTo>
            </a:path>
          </a:pathLst>
        </a:custGeom>
        <a:noFill/>
        <a:ln w="9525" cap="flat" cmpd="sng" algn="ctr">
          <a:solidFill>
            <a:schemeClr val="dk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640193" y="3769619"/>
        <a:ext cx="82598" cy="82598"/>
      </dsp:txXfrm>
    </dsp:sp>
    <dsp:sp modelId="{5A3CD89B-18A8-4E1F-A104-B206CD54C3D8}">
      <dsp:nvSpPr>
        <dsp:cNvPr id="0" name=""/>
        <dsp:cNvSpPr/>
      </dsp:nvSpPr>
      <dsp:spPr>
        <a:xfrm>
          <a:off x="4297660" y="3033810"/>
          <a:ext cx="767665" cy="91440"/>
        </a:xfrm>
        <a:custGeom>
          <a:avLst/>
          <a:gdLst/>
          <a:ahLst/>
          <a:cxnLst/>
          <a:rect l="0" t="0" r="0" b="0"/>
          <a:pathLst>
            <a:path>
              <a:moveTo>
                <a:pt x="0" y="45720"/>
              </a:moveTo>
              <a:lnTo>
                <a:pt x="767665" y="45720"/>
              </a:lnTo>
            </a:path>
          </a:pathLst>
        </a:custGeom>
        <a:noFill/>
        <a:ln w="9525" cap="flat" cmpd="sng" algn="ctr">
          <a:solidFill>
            <a:schemeClr val="dk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662301" y="3060338"/>
        <a:ext cx="38383" cy="38383"/>
      </dsp:txXfrm>
    </dsp:sp>
    <dsp:sp modelId="{4FA693F6-9C21-4258-860F-FC00C71995B2}">
      <dsp:nvSpPr>
        <dsp:cNvPr id="0" name=""/>
        <dsp:cNvSpPr/>
      </dsp:nvSpPr>
      <dsp:spPr>
        <a:xfrm>
          <a:off x="4297660" y="1635804"/>
          <a:ext cx="780370" cy="1443725"/>
        </a:xfrm>
        <a:custGeom>
          <a:avLst/>
          <a:gdLst/>
          <a:ahLst/>
          <a:cxnLst/>
          <a:rect l="0" t="0" r="0" b="0"/>
          <a:pathLst>
            <a:path>
              <a:moveTo>
                <a:pt x="0" y="1443725"/>
              </a:moveTo>
              <a:lnTo>
                <a:pt x="390185" y="1443725"/>
              </a:lnTo>
              <a:lnTo>
                <a:pt x="390185" y="0"/>
              </a:lnTo>
              <a:lnTo>
                <a:pt x="780370" y="0"/>
              </a:lnTo>
            </a:path>
          </a:pathLst>
        </a:custGeom>
        <a:noFill/>
        <a:ln w="9525" cap="flat" cmpd="sng" algn="ctr">
          <a:solidFill>
            <a:schemeClr val="dk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646817" y="2316639"/>
        <a:ext cx="82056" cy="82056"/>
      </dsp:txXfrm>
    </dsp:sp>
    <dsp:sp modelId="{8E56FAA8-BCCF-4F43-8792-0320A7D55B65}">
      <dsp:nvSpPr>
        <dsp:cNvPr id="0" name=""/>
        <dsp:cNvSpPr/>
      </dsp:nvSpPr>
      <dsp:spPr>
        <a:xfrm rot="16200000">
          <a:off x="633019" y="2494419"/>
          <a:ext cx="6159061" cy="1170221"/>
        </a:xfrm>
        <a:prstGeom prst="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tr-TR" sz="5500" kern="1200" dirty="0">
              <a:solidFill>
                <a:schemeClr val="bg1"/>
              </a:solidFill>
              <a:latin typeface="Agency FB" panose="020B0503020202020204" pitchFamily="34" charset="0"/>
            </a:rPr>
            <a:t>&lt;Reuse-Oriented Software&gt; </a:t>
          </a:r>
        </a:p>
      </dsp:txBody>
      <dsp:txXfrm>
        <a:off x="633019" y="2494419"/>
        <a:ext cx="6159061" cy="1170221"/>
      </dsp:txXfrm>
    </dsp:sp>
    <dsp:sp modelId="{2843B377-0674-47B9-A8C2-182703015C0D}">
      <dsp:nvSpPr>
        <dsp:cNvPr id="0" name=""/>
        <dsp:cNvSpPr/>
      </dsp:nvSpPr>
      <dsp:spPr>
        <a:xfrm>
          <a:off x="5078030" y="1050693"/>
          <a:ext cx="3838326" cy="1170221"/>
        </a:xfrm>
        <a:prstGeom prst="rect">
          <a:avLst/>
        </a:prstGeom>
        <a:noFill/>
        <a:ln w="9525" cap="flat" cmpd="sng" algn="ctr">
          <a:solidFill>
            <a:schemeClr val="accent2"/>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2"/>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tr-TR" sz="3600" kern="1200" dirty="0"/>
            <a:t>What is this?</a:t>
          </a:r>
        </a:p>
      </dsp:txBody>
      <dsp:txXfrm>
        <a:off x="5078030" y="1050693"/>
        <a:ext cx="3838326" cy="1170221"/>
      </dsp:txXfrm>
    </dsp:sp>
    <dsp:sp modelId="{58781D1B-7016-4CAE-BD91-56E942CF2EE5}">
      <dsp:nvSpPr>
        <dsp:cNvPr id="0" name=""/>
        <dsp:cNvSpPr/>
      </dsp:nvSpPr>
      <dsp:spPr>
        <a:xfrm>
          <a:off x="5065326" y="2494419"/>
          <a:ext cx="3838326" cy="1170221"/>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tr-TR" sz="3200" kern="1200" dirty="0">
              <a:latin typeface="Agency FB" panose="020B0503020202020204" pitchFamily="34" charset="0"/>
            </a:rPr>
            <a:t>Benefits And Harms</a:t>
          </a:r>
        </a:p>
      </dsp:txBody>
      <dsp:txXfrm>
        <a:off x="5065326" y="2494419"/>
        <a:ext cx="3838326" cy="1170221"/>
      </dsp:txXfrm>
    </dsp:sp>
    <dsp:sp modelId="{19A5B640-94CA-4059-ABC0-C73132256E77}">
      <dsp:nvSpPr>
        <dsp:cNvPr id="0" name=""/>
        <dsp:cNvSpPr/>
      </dsp:nvSpPr>
      <dsp:spPr>
        <a:xfrm>
          <a:off x="5065326" y="3957196"/>
          <a:ext cx="3838326" cy="1170221"/>
        </a:xfrm>
        <a:prstGeom prst="rect">
          <a:avLst/>
        </a:prstGeom>
        <a:noFill/>
        <a:ln w="9525" cap="flat" cmpd="sng" algn="ctr">
          <a:solidFill>
            <a:schemeClr val="accent6"/>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tr-TR" sz="3600" kern="1200" dirty="0">
              <a:latin typeface="Agency FB" panose="020B0503020202020204" pitchFamily="34" charset="0"/>
            </a:rPr>
            <a:t>Current Approaches</a:t>
          </a:r>
        </a:p>
      </dsp:txBody>
      <dsp:txXfrm>
        <a:off x="5065326" y="3957196"/>
        <a:ext cx="3838326" cy="117022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2DA7B-B24A-4E81-8B03-AECE1CAFD62B}" type="datetimeFigureOut">
              <a:rPr lang="tr-TR" smtClean="0"/>
              <a:t>29.10.2023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105FF-55F4-44AA-B6FC-C6D573B8F8A7}" type="slidenum">
              <a:rPr lang="tr-TR" smtClean="0"/>
              <a:t>‹#›</a:t>
            </a:fld>
            <a:endParaRPr lang="tr-TR"/>
          </a:p>
        </p:txBody>
      </p:sp>
    </p:spTree>
    <p:extLst>
      <p:ext uri="{BB962C8B-B14F-4D97-AF65-F5344CB8AC3E}">
        <p14:creationId xmlns:p14="http://schemas.microsoft.com/office/powerpoint/2010/main" val="390578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BC105FF-55F4-44AA-B6FC-C6D573B8F8A7}" type="slidenum">
              <a:rPr lang="tr-TR" smtClean="0"/>
              <a:t>2</a:t>
            </a:fld>
            <a:endParaRPr lang="tr-TR"/>
          </a:p>
        </p:txBody>
      </p:sp>
    </p:spTree>
    <p:extLst>
      <p:ext uri="{BB962C8B-B14F-4D97-AF65-F5344CB8AC3E}">
        <p14:creationId xmlns:p14="http://schemas.microsoft.com/office/powerpoint/2010/main" val="182998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12ADFF-8C50-48F4-82D5-7AA34A4443D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28B4C04-E4CD-4DA8-B971-2A5C4BDAF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5C7DDD4-28CE-44AA-8A35-30BB13B2E633}"/>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5" name="Alt Bilgi Yer Tutucusu 4">
            <a:extLst>
              <a:ext uri="{FF2B5EF4-FFF2-40B4-BE49-F238E27FC236}">
                <a16:creationId xmlns:a16="http://schemas.microsoft.com/office/drawing/2014/main" id="{2CE7898B-9D13-4A30-87BA-88311E4B43C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48CFF64-83B3-46C3-8A9F-A861102D8EFA}"/>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343060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9874B1-9FE9-43A8-B2CB-484C97E85AE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B66C1FE-F40C-4105-A1B0-72E65943A7A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B5F1D4B-D65E-4F77-99D3-41032422070E}"/>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5" name="Alt Bilgi Yer Tutucusu 4">
            <a:extLst>
              <a:ext uri="{FF2B5EF4-FFF2-40B4-BE49-F238E27FC236}">
                <a16:creationId xmlns:a16="http://schemas.microsoft.com/office/drawing/2014/main" id="{F9148D8C-3ED8-495D-A737-4D431F5F8E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D7A0AC4-DF04-4168-8CCE-0C93710897B7}"/>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85743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244B28C-B75A-4454-BD5B-A04A9F10979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BBD9458-AEAF-4150-835F-3D2FF5F9807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2CD7C4-81E5-4F15-9349-19D4BB0879B8}"/>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5" name="Alt Bilgi Yer Tutucusu 4">
            <a:extLst>
              <a:ext uri="{FF2B5EF4-FFF2-40B4-BE49-F238E27FC236}">
                <a16:creationId xmlns:a16="http://schemas.microsoft.com/office/drawing/2014/main" id="{A34D64E5-0F05-4721-AC34-F18520CF4B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D2100D-A0FB-407D-8DF3-FFA6D416DA65}"/>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108124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EF201C-4465-400E-BB59-60FDD717AD0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2221707-E67B-4DD7-AE23-BB08990843A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FCD970A-DBD9-408E-BB86-D1C417226B68}"/>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5" name="Alt Bilgi Yer Tutucusu 4">
            <a:extLst>
              <a:ext uri="{FF2B5EF4-FFF2-40B4-BE49-F238E27FC236}">
                <a16:creationId xmlns:a16="http://schemas.microsoft.com/office/drawing/2014/main" id="{B225B942-7552-4EE6-9A7A-7CE71DA91E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DE5BF8-32D2-4C58-91CC-5B59EEF62A35}"/>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48037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94459A-3AF0-4458-AF75-8E7760D8A11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DDDB610-4DA5-4E54-AC5A-346B26081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82CED50-3CDC-42D9-ADE0-76D53F8E5F91}"/>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5" name="Alt Bilgi Yer Tutucusu 4">
            <a:extLst>
              <a:ext uri="{FF2B5EF4-FFF2-40B4-BE49-F238E27FC236}">
                <a16:creationId xmlns:a16="http://schemas.microsoft.com/office/drawing/2014/main" id="{E515E041-D028-4437-9324-FFDA0AA5E05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25860D-8E6F-4C55-9FA4-5AE93E63D9A5}"/>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220387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AF8606-2940-4A89-8C2A-2CB4E9A0EBF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405DE95-5F40-478B-9213-654CEB89770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A29DFC0-8ABA-4119-844F-A792EFCEE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79FD2A0-2DC2-400C-BC64-9B93456DEAC2}"/>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6" name="Alt Bilgi Yer Tutucusu 5">
            <a:extLst>
              <a:ext uri="{FF2B5EF4-FFF2-40B4-BE49-F238E27FC236}">
                <a16:creationId xmlns:a16="http://schemas.microsoft.com/office/drawing/2014/main" id="{1F749951-6550-4F69-8CCF-9B95668330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8367944-DDD2-47D6-8E8D-15915CFD7FDD}"/>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260884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BBDBB1-0C14-44BC-845C-26F6FAD4140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7B7E4B1-D4C3-4636-89F1-83F211367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8A7B8A9-7948-4035-840C-18595D9A4CF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24D5802-1262-4AC9-89C3-D21FFA3FC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906A11C-65A3-40CA-B50B-2B01DC7868A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7BE6B3A-BC18-4BA7-990A-9004DB3D00FB}"/>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8" name="Alt Bilgi Yer Tutucusu 7">
            <a:extLst>
              <a:ext uri="{FF2B5EF4-FFF2-40B4-BE49-F238E27FC236}">
                <a16:creationId xmlns:a16="http://schemas.microsoft.com/office/drawing/2014/main" id="{A0957C83-6493-4051-8AAA-9D0DA6FE360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15273D5-08C3-4C8F-A218-D1E5BCE9CFA3}"/>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285693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B795B7-5CE8-41DA-9CE0-7A5DEB10F0D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FFB625B-BEA7-4C36-8A67-456952905316}"/>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4" name="Alt Bilgi Yer Tutucusu 3">
            <a:extLst>
              <a:ext uri="{FF2B5EF4-FFF2-40B4-BE49-F238E27FC236}">
                <a16:creationId xmlns:a16="http://schemas.microsoft.com/office/drawing/2014/main" id="{EFEE84B8-05C6-44D8-8071-9A797B44087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D9461D9-C4F1-4640-9742-F69071ED405C}"/>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82934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6F328B1-E17A-4A5E-B97E-1065660688CE}"/>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3" name="Alt Bilgi Yer Tutucusu 2">
            <a:extLst>
              <a:ext uri="{FF2B5EF4-FFF2-40B4-BE49-F238E27FC236}">
                <a16:creationId xmlns:a16="http://schemas.microsoft.com/office/drawing/2014/main" id="{D7E35570-6F74-4B60-B1D9-63EC3D4E82E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679C783-1E6C-4E3E-A542-96F92080F76C}"/>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104801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4FB8F-6F45-4C9E-B012-D9BB8C157DA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342E45C-DEC3-4D41-B897-D97C3A88D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0904605-701F-4CA3-A7B4-EF3EDBFCE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761E5BD-B0CB-4E28-A68C-253749B9E149}"/>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6" name="Alt Bilgi Yer Tutucusu 5">
            <a:extLst>
              <a:ext uri="{FF2B5EF4-FFF2-40B4-BE49-F238E27FC236}">
                <a16:creationId xmlns:a16="http://schemas.microsoft.com/office/drawing/2014/main" id="{FF62DF9B-6960-47DA-B3AB-D4741073B0E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F71266-73DA-4D93-A0C1-F75B2FC90614}"/>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116361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03B87-C007-4DDC-8CB6-81D32EC6212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6166782-3DB4-454F-8CAB-3D997CEB5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F728DD8-5ACB-48B7-8274-10EFB7A1B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7D9C326-7775-4FAB-877D-587D2A04D2E0}"/>
              </a:ext>
            </a:extLst>
          </p:cNvPr>
          <p:cNvSpPr>
            <a:spLocks noGrp="1"/>
          </p:cNvSpPr>
          <p:nvPr>
            <p:ph type="dt" sz="half" idx="10"/>
          </p:nvPr>
        </p:nvSpPr>
        <p:spPr/>
        <p:txBody>
          <a:bodyPr/>
          <a:lstStyle/>
          <a:p>
            <a:fld id="{701E2490-F116-4D95-AE5E-E8BEE0E13382}" type="datetimeFigureOut">
              <a:rPr lang="tr-TR" smtClean="0"/>
              <a:t>29.10.2023</a:t>
            </a:fld>
            <a:endParaRPr lang="tr-TR"/>
          </a:p>
        </p:txBody>
      </p:sp>
      <p:sp>
        <p:nvSpPr>
          <p:cNvPr id="6" name="Alt Bilgi Yer Tutucusu 5">
            <a:extLst>
              <a:ext uri="{FF2B5EF4-FFF2-40B4-BE49-F238E27FC236}">
                <a16:creationId xmlns:a16="http://schemas.microsoft.com/office/drawing/2014/main" id="{54AFF9A8-B629-4FB9-90EA-8572C1A228B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07266B9-261E-46C5-ADC2-A219B8D0DCE7}"/>
              </a:ext>
            </a:extLst>
          </p:cNvPr>
          <p:cNvSpPr>
            <a:spLocks noGrp="1"/>
          </p:cNvSpPr>
          <p:nvPr>
            <p:ph type="sldNum" sz="quarter" idx="12"/>
          </p:nvPr>
        </p:nvSpPr>
        <p:spPr/>
        <p:txBody>
          <a:bodyPr/>
          <a:lstStyle/>
          <a:p>
            <a:fld id="{DAEA7196-86ED-476D-A34E-2F77B308B07A}" type="slidenum">
              <a:rPr lang="tr-TR" smtClean="0"/>
              <a:t>‹#›</a:t>
            </a:fld>
            <a:endParaRPr lang="tr-TR"/>
          </a:p>
        </p:txBody>
      </p:sp>
    </p:spTree>
    <p:extLst>
      <p:ext uri="{BB962C8B-B14F-4D97-AF65-F5344CB8AC3E}">
        <p14:creationId xmlns:p14="http://schemas.microsoft.com/office/powerpoint/2010/main" val="7486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982DC2C-9E41-4F40-84D6-30CBFFF02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CF23702-2E2F-4252-9B48-796990DF0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0C241D-9A02-4026-9C2B-0C075F5AF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E2490-F116-4D95-AE5E-E8BEE0E13382}" type="datetimeFigureOut">
              <a:rPr lang="tr-TR" smtClean="0"/>
              <a:t>29.10.2023</a:t>
            </a:fld>
            <a:endParaRPr lang="tr-TR"/>
          </a:p>
        </p:txBody>
      </p:sp>
      <p:sp>
        <p:nvSpPr>
          <p:cNvPr id="5" name="Alt Bilgi Yer Tutucusu 4">
            <a:extLst>
              <a:ext uri="{FF2B5EF4-FFF2-40B4-BE49-F238E27FC236}">
                <a16:creationId xmlns:a16="http://schemas.microsoft.com/office/drawing/2014/main" id="{E048C775-1627-428F-A49F-44B65FEFE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80978EE-E8BD-4E69-832D-36D58F1D0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A7196-86ED-476D-A34E-2F77B308B07A}" type="slidenum">
              <a:rPr lang="tr-TR" smtClean="0"/>
              <a:t>‹#›</a:t>
            </a:fld>
            <a:endParaRPr lang="tr-TR"/>
          </a:p>
        </p:txBody>
      </p:sp>
    </p:spTree>
    <p:extLst>
      <p:ext uri="{BB962C8B-B14F-4D97-AF65-F5344CB8AC3E}">
        <p14:creationId xmlns:p14="http://schemas.microsoft.com/office/powerpoint/2010/main" val="116171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Resim 18">
            <a:extLst>
              <a:ext uri="{FF2B5EF4-FFF2-40B4-BE49-F238E27FC236}">
                <a16:creationId xmlns:a16="http://schemas.microsoft.com/office/drawing/2014/main" id="{3D3CB242-C0CB-4E67-904F-B528F954A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0"/>
            <a:ext cx="12009120" cy="6858000"/>
          </a:xfrm>
          <a:prstGeom prst="rect">
            <a:avLst/>
          </a:prstGeom>
        </p:spPr>
      </p:pic>
      <p:sp>
        <p:nvSpPr>
          <p:cNvPr id="2" name="Başlık 1">
            <a:extLst>
              <a:ext uri="{FF2B5EF4-FFF2-40B4-BE49-F238E27FC236}">
                <a16:creationId xmlns:a16="http://schemas.microsoft.com/office/drawing/2014/main" id="{03F4FCFA-3E05-4B3C-B9F6-B3095170B79F}"/>
              </a:ext>
            </a:extLst>
          </p:cNvPr>
          <p:cNvSpPr>
            <a:spLocks noGrp="1"/>
          </p:cNvSpPr>
          <p:nvPr>
            <p:ph type="ctrTitle"/>
          </p:nvPr>
        </p:nvSpPr>
        <p:spPr>
          <a:xfrm>
            <a:off x="0" y="1122363"/>
            <a:ext cx="7000240" cy="2387600"/>
          </a:xfrm>
        </p:spPr>
        <p:txBody>
          <a:bodyPr>
            <a:noAutofit/>
          </a:bodyPr>
          <a:lstStyle/>
          <a:p>
            <a:r>
              <a:rPr lang="tr-TR" sz="3600" dirty="0">
                <a:solidFill>
                  <a:schemeClr val="bg1"/>
                </a:solidFill>
                <a:latin typeface="Agency FB" panose="020B0503020202020204" pitchFamily="34" charset="0"/>
              </a:rPr>
              <a:t>&lt;Reuse-Oriented Software Engineering Model&gt;</a:t>
            </a:r>
          </a:p>
        </p:txBody>
      </p:sp>
    </p:spTree>
    <p:extLst>
      <p:ext uri="{BB962C8B-B14F-4D97-AF65-F5344CB8AC3E}">
        <p14:creationId xmlns:p14="http://schemas.microsoft.com/office/powerpoint/2010/main" val="10986243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Resim 44">
            <a:extLst>
              <a:ext uri="{FF2B5EF4-FFF2-40B4-BE49-F238E27FC236}">
                <a16:creationId xmlns:a16="http://schemas.microsoft.com/office/drawing/2014/main" id="{0EC9686D-0906-42DC-9EDB-1460457AF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86" y="0"/>
            <a:ext cx="12192000" cy="6858000"/>
          </a:xfrm>
          <a:prstGeom prst="rect">
            <a:avLst/>
          </a:prstGeom>
          <a:solidFill>
            <a:srgbClr val="5DE5CB"/>
          </a:solidFill>
        </p:spPr>
      </p:pic>
      <p:graphicFrame>
        <p:nvGraphicFramePr>
          <p:cNvPr id="27" name="Diyagram 26">
            <a:extLst>
              <a:ext uri="{FF2B5EF4-FFF2-40B4-BE49-F238E27FC236}">
                <a16:creationId xmlns:a16="http://schemas.microsoft.com/office/drawing/2014/main" id="{50182B86-7762-45A1-9B9C-B0F42C900BF3}"/>
              </a:ext>
            </a:extLst>
          </p:cNvPr>
          <p:cNvGraphicFramePr/>
          <p:nvPr>
            <p:extLst>
              <p:ext uri="{D42A27DB-BD31-4B8C-83A1-F6EECF244321}">
                <p14:modId xmlns:p14="http://schemas.microsoft.com/office/powerpoint/2010/main" val="115525"/>
              </p:ext>
            </p:extLst>
          </p:nvPr>
        </p:nvGraphicFramePr>
        <p:xfrm>
          <a:off x="-2248978" y="262758"/>
          <a:ext cx="12031092" cy="6159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5" name="Düz Bağlayıcı 4">
            <a:extLst>
              <a:ext uri="{FF2B5EF4-FFF2-40B4-BE49-F238E27FC236}">
                <a16:creationId xmlns:a16="http://schemas.microsoft.com/office/drawing/2014/main" id="{78FBF18E-8A7C-422B-853C-E23AF416FE52}"/>
              </a:ext>
            </a:extLst>
          </p:cNvPr>
          <p:cNvCxnSpPr>
            <a:cxnSpLocks/>
          </p:cNvCxnSpPr>
          <p:nvPr/>
        </p:nvCxnSpPr>
        <p:spPr>
          <a:xfrm flipV="1">
            <a:off x="7570465" y="-233855"/>
            <a:ext cx="1870841" cy="7325709"/>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8709305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2A1A845-42F8-4225-9EA8-ED7E282BD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582" y="-26204"/>
            <a:ext cx="12192000" cy="6858000"/>
          </a:xfrm>
          <a:prstGeom prst="rect">
            <a:avLst/>
          </a:prstGeom>
        </p:spPr>
      </p:pic>
      <p:cxnSp>
        <p:nvCxnSpPr>
          <p:cNvPr id="4" name="Düz Bağlayıcı 3">
            <a:extLst>
              <a:ext uri="{FF2B5EF4-FFF2-40B4-BE49-F238E27FC236}">
                <a16:creationId xmlns:a16="http://schemas.microsoft.com/office/drawing/2014/main" id="{0B56D5A2-9262-4E95-BB00-8268A1A619F7}"/>
              </a:ext>
            </a:extLst>
          </p:cNvPr>
          <p:cNvCxnSpPr>
            <a:cxnSpLocks/>
          </p:cNvCxnSpPr>
          <p:nvPr/>
        </p:nvCxnSpPr>
        <p:spPr>
          <a:xfrm flipV="1">
            <a:off x="10021877" y="-178676"/>
            <a:ext cx="1927072" cy="7733614"/>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
        <p:nvSpPr>
          <p:cNvPr id="2" name="Başlık 1">
            <a:extLst>
              <a:ext uri="{FF2B5EF4-FFF2-40B4-BE49-F238E27FC236}">
                <a16:creationId xmlns:a16="http://schemas.microsoft.com/office/drawing/2014/main" id="{8036F209-D498-4709-A454-4212B6287B18}"/>
              </a:ext>
            </a:extLst>
          </p:cNvPr>
          <p:cNvSpPr>
            <a:spLocks noGrp="1"/>
          </p:cNvSpPr>
          <p:nvPr>
            <p:ph type="title"/>
          </p:nvPr>
        </p:nvSpPr>
        <p:spPr>
          <a:xfrm>
            <a:off x="934895" y="1460938"/>
            <a:ext cx="10515600" cy="1355763"/>
          </a:xfrm>
        </p:spPr>
        <p:txBody>
          <a:bodyPr>
            <a:normAutofit fontScale="90000"/>
          </a:bodyPr>
          <a:lstStyle/>
          <a:p>
            <a:br>
              <a:rPr lang="tr-TR" sz="2000" dirty="0">
                <a:latin typeface="Agency FB" panose="020B0503020202020204" pitchFamily="34" charset="0"/>
              </a:rPr>
            </a:br>
            <a:r>
              <a:rPr lang="tr-TR" sz="1000" dirty="0">
                <a:latin typeface="Agency FB" panose="020B0503020202020204" pitchFamily="34" charset="0"/>
              </a:rPr>
              <a:t>Reuse-Oriented Software nedir? </a:t>
            </a:r>
            <a:br>
              <a:rPr lang="tr-TR" sz="1000" dirty="0">
                <a:latin typeface="Agency FB" panose="020B0503020202020204" pitchFamily="34" charset="0"/>
              </a:rPr>
            </a:br>
            <a:r>
              <a:rPr lang="tr-TR" sz="2000" dirty="0">
                <a:solidFill>
                  <a:schemeClr val="bg1"/>
                </a:solidFill>
                <a:latin typeface="Agency FB" panose="020B0503020202020204" pitchFamily="34" charset="0"/>
              </a:rPr>
              <a:t> </a:t>
            </a:r>
            <a:r>
              <a:rPr lang="en-US" sz="2700" b="0" i="0" dirty="0">
                <a:solidFill>
                  <a:schemeClr val="bg1"/>
                </a:solidFill>
                <a:effectLst/>
                <a:latin typeface="Agency FB" panose="020B0503020202020204" pitchFamily="34" charset="0"/>
              </a:rPr>
              <a:t>"Reuse has gained significant importance in all engineering branches. This enables more production in less time and more efficient work. The reusability of software is defined as the use of requirements, designs, test cases, etc. in the production of new software."</a:t>
            </a:r>
            <a:br>
              <a:rPr lang="en-US" sz="2700" b="0" i="0" dirty="0">
                <a:solidFill>
                  <a:srgbClr val="D1D5DB"/>
                </a:solidFill>
                <a:effectLst/>
                <a:latin typeface="Agency FB" panose="020B0503020202020204" pitchFamily="34" charset="0"/>
              </a:rPr>
            </a:br>
            <a:br>
              <a:rPr lang="en-US" b="0" i="0" dirty="0">
                <a:solidFill>
                  <a:srgbClr val="D1D5DB"/>
                </a:solidFill>
                <a:effectLst/>
                <a:latin typeface="Söhne"/>
              </a:rPr>
            </a:br>
            <a:br>
              <a:rPr lang="tr-TR" b="0" i="0" dirty="0">
                <a:solidFill>
                  <a:srgbClr val="D1D5DB"/>
                </a:solidFill>
                <a:effectLst/>
                <a:latin typeface="Söhne"/>
              </a:rPr>
            </a:br>
            <a:br>
              <a:rPr lang="tr-TR" dirty="0"/>
            </a:br>
            <a:endParaRPr lang="tr-TR" dirty="0"/>
          </a:p>
        </p:txBody>
      </p:sp>
      <p:sp>
        <p:nvSpPr>
          <p:cNvPr id="7" name="Metin kutusu 6">
            <a:extLst>
              <a:ext uri="{FF2B5EF4-FFF2-40B4-BE49-F238E27FC236}">
                <a16:creationId xmlns:a16="http://schemas.microsoft.com/office/drawing/2014/main" id="{169F59DE-D620-49F0-A360-B275FA891F12}"/>
              </a:ext>
            </a:extLst>
          </p:cNvPr>
          <p:cNvSpPr txBox="1"/>
          <p:nvPr/>
        </p:nvSpPr>
        <p:spPr>
          <a:xfrm>
            <a:off x="-58714" y="-26204"/>
            <a:ext cx="800219" cy="6884203"/>
          </a:xfrm>
          <a:prstGeom prst="rect">
            <a:avLst/>
          </a:prstGeom>
          <a:noFill/>
          <a:ln w="9525" cap="flat" cmpd="sng" algn="ctr">
            <a:solidFill>
              <a:srgbClr val="79FFDE"/>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vert270" wrap="square" rtlCol="0">
            <a:spAutoFit/>
          </a:bodyPr>
          <a:lstStyle/>
          <a:p>
            <a:pPr algn="ctr"/>
            <a:r>
              <a:rPr lang="tr-TR" sz="4000" dirty="0">
                <a:solidFill>
                  <a:schemeClr val="bg1"/>
                </a:solidFill>
                <a:latin typeface="Agency FB" panose="020B0503020202020204" pitchFamily="34" charset="0"/>
              </a:rPr>
              <a:t>&lt;WHAT İS REUSE-ORİENTED SOFTWARE</a:t>
            </a:r>
            <a:r>
              <a:rPr lang="tr-TR" sz="4000" dirty="0">
                <a:solidFill>
                  <a:schemeClr val="bg1"/>
                </a:solidFill>
              </a:rPr>
              <a:t>?&gt;</a:t>
            </a:r>
          </a:p>
        </p:txBody>
      </p:sp>
      <p:sp>
        <p:nvSpPr>
          <p:cNvPr id="10" name="Metin kutusu 9">
            <a:extLst>
              <a:ext uri="{FF2B5EF4-FFF2-40B4-BE49-F238E27FC236}">
                <a16:creationId xmlns:a16="http://schemas.microsoft.com/office/drawing/2014/main" id="{D7077A81-0361-4BCC-99A0-1FB818250CC1}"/>
              </a:ext>
            </a:extLst>
          </p:cNvPr>
          <p:cNvSpPr txBox="1"/>
          <p:nvPr/>
        </p:nvSpPr>
        <p:spPr>
          <a:xfrm>
            <a:off x="1433349" y="2494748"/>
            <a:ext cx="3758761" cy="5232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lvl="0" algn="r"/>
            <a:r>
              <a:rPr lang="en-US" sz="2800" b="0" i="0" dirty="0">
                <a:solidFill>
                  <a:schemeClr val="bg1"/>
                </a:solidFill>
                <a:latin typeface="Agency FB" panose="020B0503020202020204" pitchFamily="34" charset="0"/>
              </a:rPr>
              <a:t>The benefits of software reuse</a:t>
            </a:r>
            <a:r>
              <a:rPr lang="tr-TR" sz="2800" b="0" i="0" dirty="0">
                <a:solidFill>
                  <a:schemeClr val="bg1"/>
                </a:solidFill>
                <a:latin typeface="Agency FB" panose="020B0503020202020204" pitchFamily="34" charset="0"/>
              </a:rPr>
              <a:t>:</a:t>
            </a:r>
            <a:endParaRPr lang="tr-TR" sz="2800" dirty="0">
              <a:solidFill>
                <a:schemeClr val="bg1"/>
              </a:solidFill>
              <a:latin typeface="Agency FB" panose="020B0503020202020204" pitchFamily="34" charset="0"/>
            </a:endParaRPr>
          </a:p>
        </p:txBody>
      </p:sp>
      <p:sp>
        <p:nvSpPr>
          <p:cNvPr id="15" name="Metin kutusu 14">
            <a:extLst>
              <a:ext uri="{FF2B5EF4-FFF2-40B4-BE49-F238E27FC236}">
                <a16:creationId xmlns:a16="http://schemas.microsoft.com/office/drawing/2014/main" id="{A4812138-4B40-4AF8-92F8-5D45EAE2134B}"/>
              </a:ext>
            </a:extLst>
          </p:cNvPr>
          <p:cNvSpPr txBox="1"/>
          <p:nvPr/>
        </p:nvSpPr>
        <p:spPr>
          <a:xfrm>
            <a:off x="1433349" y="3017968"/>
            <a:ext cx="3758761" cy="221599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285750" lvl="0" indent="-285750">
              <a:buFont typeface="Arial" panose="020B0604020202020204" pitchFamily="34" charset="0"/>
              <a:buChar char="•"/>
            </a:pPr>
            <a:r>
              <a:rPr lang="tr-TR" sz="2400" b="0" i="0" dirty="0" err="1">
                <a:solidFill>
                  <a:schemeClr val="bg1"/>
                </a:solidFill>
                <a:latin typeface="Agency FB" panose="020B0503020202020204" pitchFamily="34" charset="0"/>
              </a:rPr>
              <a:t>Saving</a:t>
            </a:r>
            <a:r>
              <a:rPr lang="tr-TR" sz="2400" b="0" i="0" dirty="0">
                <a:solidFill>
                  <a:schemeClr val="bg1"/>
                </a:solidFill>
                <a:latin typeface="Agency FB" panose="020B0503020202020204" pitchFamily="34" charset="0"/>
              </a:rPr>
              <a:t> time</a:t>
            </a:r>
            <a:endParaRPr lang="tr-TR" sz="2400" dirty="0">
              <a:solidFill>
                <a:schemeClr val="bg1"/>
              </a:solidFill>
              <a:latin typeface="Agency FB" panose="020B0503020202020204" pitchFamily="34" charset="0"/>
            </a:endParaRPr>
          </a:p>
          <a:p>
            <a:pPr marL="285750" lvl="0" indent="-285750">
              <a:buFont typeface="Arial" panose="020B0604020202020204" pitchFamily="34" charset="0"/>
              <a:buChar char="•"/>
            </a:pPr>
            <a:r>
              <a:rPr lang="tr-TR" sz="2400" dirty="0" err="1">
                <a:solidFill>
                  <a:schemeClr val="bg1"/>
                </a:solidFill>
                <a:latin typeface="Agency FB" panose="020B0503020202020204" pitchFamily="34" charset="0"/>
              </a:rPr>
              <a:t>Cost</a:t>
            </a:r>
            <a:r>
              <a:rPr lang="tr-TR" sz="2400" dirty="0">
                <a:solidFill>
                  <a:schemeClr val="bg1"/>
                </a:solidFill>
                <a:latin typeface="Agency FB" panose="020B0503020202020204" pitchFamily="34" charset="0"/>
              </a:rPr>
              <a:t> </a:t>
            </a:r>
            <a:r>
              <a:rPr lang="tr-TR" sz="2400" dirty="0" err="1">
                <a:solidFill>
                  <a:schemeClr val="bg1"/>
                </a:solidFill>
                <a:latin typeface="Agency FB" panose="020B0503020202020204" pitchFamily="34" charset="0"/>
              </a:rPr>
              <a:t>Savings</a:t>
            </a:r>
            <a:endParaRPr lang="tr-TR" sz="2400" dirty="0">
              <a:solidFill>
                <a:schemeClr val="bg1"/>
              </a:solidFill>
              <a:latin typeface="Agency FB" panose="020B0503020202020204" pitchFamily="34" charset="0"/>
            </a:endParaRPr>
          </a:p>
          <a:p>
            <a:pPr marL="285750" lvl="0" indent="-285750">
              <a:buFont typeface="Arial" panose="020B0604020202020204" pitchFamily="34" charset="0"/>
              <a:buChar char="•"/>
            </a:pPr>
            <a:r>
              <a:rPr lang="tr-TR" sz="2400" dirty="0" err="1">
                <a:solidFill>
                  <a:schemeClr val="bg1"/>
                </a:solidFill>
                <a:latin typeface="Agency FB" panose="020B0503020202020204" pitchFamily="34" charset="0"/>
              </a:rPr>
              <a:t>Quality</a:t>
            </a:r>
            <a:r>
              <a:rPr lang="tr-TR" sz="2400" dirty="0">
                <a:solidFill>
                  <a:schemeClr val="bg1"/>
                </a:solidFill>
                <a:latin typeface="Agency FB" panose="020B0503020202020204" pitchFamily="34" charset="0"/>
              </a:rPr>
              <a:t> and </a:t>
            </a:r>
            <a:r>
              <a:rPr lang="tr-TR" sz="2400" dirty="0" err="1">
                <a:solidFill>
                  <a:schemeClr val="bg1"/>
                </a:solidFill>
                <a:latin typeface="Agency FB" panose="020B0503020202020204" pitchFamily="34" charset="0"/>
              </a:rPr>
              <a:t>Reliability</a:t>
            </a:r>
            <a:endParaRPr lang="tr-TR" sz="2400" dirty="0">
              <a:solidFill>
                <a:schemeClr val="bg1"/>
              </a:solidFill>
              <a:latin typeface="Agency FB" panose="020B0503020202020204" pitchFamily="34" charset="0"/>
            </a:endParaRPr>
          </a:p>
          <a:p>
            <a:pPr marL="285750" lvl="0" indent="-285750">
              <a:buFont typeface="Arial" panose="020B0604020202020204" pitchFamily="34" charset="0"/>
              <a:buChar char="•"/>
            </a:pPr>
            <a:r>
              <a:rPr lang="tr-TR" sz="2400" dirty="0" err="1">
                <a:solidFill>
                  <a:schemeClr val="bg1"/>
                </a:solidFill>
                <a:latin typeface="Agency FB" panose="020B0503020202020204" pitchFamily="34" charset="0"/>
              </a:rPr>
              <a:t>Standardization</a:t>
            </a:r>
            <a:endParaRPr lang="tr-TR" sz="2400" dirty="0">
              <a:solidFill>
                <a:schemeClr val="bg1"/>
              </a:solidFill>
              <a:latin typeface="Agency FB" panose="020B0503020202020204" pitchFamily="34" charset="0"/>
            </a:endParaRPr>
          </a:p>
          <a:p>
            <a:pPr marL="285750" lvl="0" indent="-285750">
              <a:buFont typeface="Arial" panose="020B0604020202020204" pitchFamily="34" charset="0"/>
              <a:buChar char="•"/>
            </a:pPr>
            <a:r>
              <a:rPr lang="tr-TR" sz="2400" b="0" i="0" dirty="0">
                <a:solidFill>
                  <a:schemeClr val="bg1"/>
                </a:solidFill>
                <a:effectLst/>
                <a:latin typeface="Agency FB" panose="020B0503020202020204" pitchFamily="34" charset="0"/>
              </a:rPr>
              <a:t>Resource </a:t>
            </a:r>
            <a:r>
              <a:rPr lang="tr-TR" sz="2400" b="0" i="0" dirty="0" err="1">
                <a:solidFill>
                  <a:schemeClr val="bg1"/>
                </a:solidFill>
                <a:effectLst/>
                <a:latin typeface="Agency FB" panose="020B0503020202020204" pitchFamily="34" charset="0"/>
              </a:rPr>
              <a:t>Efficiency</a:t>
            </a:r>
            <a:endParaRPr lang="tr-TR" sz="2400" dirty="0">
              <a:solidFill>
                <a:schemeClr val="bg1"/>
              </a:solidFill>
              <a:latin typeface="Agency FB" panose="020B0503020202020204" pitchFamily="34" charset="0"/>
            </a:endParaRPr>
          </a:p>
          <a:p>
            <a:pPr marL="285750" lvl="0" indent="-285750">
              <a:buFont typeface="Arial" panose="020B0604020202020204" pitchFamily="34" charset="0"/>
              <a:buChar char="•"/>
            </a:pPr>
            <a:endParaRPr lang="tr-TR" dirty="0">
              <a:solidFill>
                <a:schemeClr val="bg1"/>
              </a:solidFill>
            </a:endParaRPr>
          </a:p>
        </p:txBody>
      </p:sp>
      <p:sp>
        <p:nvSpPr>
          <p:cNvPr id="17" name="Metin kutusu 16">
            <a:extLst>
              <a:ext uri="{FF2B5EF4-FFF2-40B4-BE49-F238E27FC236}">
                <a16:creationId xmlns:a16="http://schemas.microsoft.com/office/drawing/2014/main" id="{3E1D0EB1-4664-48FE-9444-35B26EAB15AF}"/>
              </a:ext>
            </a:extLst>
          </p:cNvPr>
          <p:cNvSpPr txBox="1"/>
          <p:nvPr/>
        </p:nvSpPr>
        <p:spPr>
          <a:xfrm>
            <a:off x="6050542" y="2494748"/>
            <a:ext cx="3962138" cy="5232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tr-TR" sz="2800" dirty="0">
                <a:solidFill>
                  <a:schemeClr val="bg1"/>
                </a:solidFill>
                <a:latin typeface="Agency FB" panose="020B0503020202020204" pitchFamily="34" charset="0"/>
              </a:rPr>
              <a:t>The harms of software reuse:</a:t>
            </a:r>
          </a:p>
        </p:txBody>
      </p:sp>
      <p:sp>
        <p:nvSpPr>
          <p:cNvPr id="18" name="Metin kutusu 17">
            <a:extLst>
              <a:ext uri="{FF2B5EF4-FFF2-40B4-BE49-F238E27FC236}">
                <a16:creationId xmlns:a16="http://schemas.microsoft.com/office/drawing/2014/main" id="{24F0A253-4E90-4CAB-B629-AFC55D5349C6}"/>
              </a:ext>
            </a:extLst>
          </p:cNvPr>
          <p:cNvSpPr txBox="1"/>
          <p:nvPr/>
        </p:nvSpPr>
        <p:spPr>
          <a:xfrm>
            <a:off x="6050543" y="3017968"/>
            <a:ext cx="3962137" cy="22467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285750" indent="-285750">
              <a:buFont typeface="Arial" panose="020B0604020202020204" pitchFamily="34" charset="0"/>
              <a:buChar char="•"/>
            </a:pPr>
            <a:r>
              <a:rPr lang="tr-TR" sz="2000" i="0" dirty="0">
                <a:solidFill>
                  <a:schemeClr val="bg1"/>
                </a:solidFill>
                <a:effectLst/>
                <a:latin typeface="Agency FB" panose="020B0503020202020204" pitchFamily="34" charset="0"/>
              </a:rPr>
              <a:t>Compatibility </a:t>
            </a:r>
            <a:r>
              <a:rPr lang="tr-TR" sz="2000" i="0" dirty="0" err="1">
                <a:solidFill>
                  <a:schemeClr val="bg1"/>
                </a:solidFill>
                <a:effectLst/>
                <a:latin typeface="Agency FB" panose="020B0503020202020204" pitchFamily="34" charset="0"/>
              </a:rPr>
              <a:t>Issues</a:t>
            </a:r>
            <a:endParaRPr lang="tr-TR" sz="2000" i="0" dirty="0">
              <a:solidFill>
                <a:schemeClr val="bg1"/>
              </a:solidFill>
              <a:effectLst/>
              <a:latin typeface="Agency FB" panose="020B0503020202020204" pitchFamily="34" charset="0"/>
            </a:endParaRPr>
          </a:p>
          <a:p>
            <a:pPr marL="285750" indent="-285750">
              <a:buFont typeface="Arial" panose="020B0604020202020204" pitchFamily="34" charset="0"/>
              <a:buChar char="•"/>
            </a:pPr>
            <a:r>
              <a:rPr lang="tr-TR" sz="2000" i="0" dirty="0" err="1">
                <a:solidFill>
                  <a:schemeClr val="bg1"/>
                </a:solidFill>
                <a:effectLst/>
                <a:latin typeface="Agency FB" panose="020B0503020202020204" pitchFamily="34" charset="0"/>
              </a:rPr>
              <a:t>Maintenance</a:t>
            </a:r>
            <a:r>
              <a:rPr lang="tr-TR" sz="2000" i="0" dirty="0">
                <a:solidFill>
                  <a:schemeClr val="bg1"/>
                </a:solidFill>
                <a:effectLst/>
                <a:latin typeface="Agency FB" panose="020B0503020202020204" pitchFamily="34" charset="0"/>
              </a:rPr>
              <a:t> </a:t>
            </a:r>
            <a:r>
              <a:rPr lang="tr-TR" sz="2000" i="0" dirty="0" err="1">
                <a:solidFill>
                  <a:schemeClr val="bg1"/>
                </a:solidFill>
                <a:effectLst/>
                <a:latin typeface="Agency FB" panose="020B0503020202020204" pitchFamily="34" charset="0"/>
              </a:rPr>
              <a:t>Challenges</a:t>
            </a:r>
            <a:endParaRPr lang="tr-TR" sz="20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000" i="0" dirty="0">
                <a:solidFill>
                  <a:schemeClr val="bg1"/>
                </a:solidFill>
                <a:effectLst/>
                <a:latin typeface="Agency FB" panose="020B0503020202020204" pitchFamily="34" charset="0"/>
              </a:rPr>
              <a:t>Data Privacy and Security Concerns</a:t>
            </a:r>
            <a:endParaRPr lang="tr-TR" sz="2000" i="0" dirty="0">
              <a:solidFill>
                <a:schemeClr val="bg1"/>
              </a:solidFill>
              <a:effectLst/>
              <a:latin typeface="Agency FB" panose="020B0503020202020204" pitchFamily="34" charset="0"/>
            </a:endParaRPr>
          </a:p>
          <a:p>
            <a:pPr marL="285750" indent="-285750">
              <a:buFont typeface="Arial" panose="020B0604020202020204" pitchFamily="34" charset="0"/>
              <a:buChar char="•"/>
            </a:pPr>
            <a:r>
              <a:rPr lang="tr-TR" sz="2000" i="0" dirty="0" err="1">
                <a:solidFill>
                  <a:schemeClr val="bg1"/>
                </a:solidFill>
                <a:effectLst/>
                <a:latin typeface="Agency FB" panose="020B0503020202020204" pitchFamily="34" charset="0"/>
              </a:rPr>
              <a:t>Code</a:t>
            </a:r>
            <a:r>
              <a:rPr lang="tr-TR" sz="2000" i="0" dirty="0">
                <a:solidFill>
                  <a:schemeClr val="bg1"/>
                </a:solidFill>
                <a:effectLst/>
                <a:latin typeface="Agency FB" panose="020B0503020202020204" pitchFamily="34" charset="0"/>
              </a:rPr>
              <a:t> </a:t>
            </a:r>
            <a:r>
              <a:rPr lang="tr-TR" sz="2000" i="0" dirty="0" err="1">
                <a:solidFill>
                  <a:schemeClr val="bg1"/>
                </a:solidFill>
                <a:effectLst/>
                <a:latin typeface="Agency FB" panose="020B0503020202020204" pitchFamily="34" charset="0"/>
              </a:rPr>
              <a:t>Complexity</a:t>
            </a:r>
            <a:endParaRPr lang="tr-TR" sz="2000" dirty="0">
              <a:solidFill>
                <a:schemeClr val="bg1"/>
              </a:solidFill>
              <a:latin typeface="Agency FB" panose="020B0503020202020204" pitchFamily="34" charset="0"/>
            </a:endParaRPr>
          </a:p>
          <a:p>
            <a:pPr marL="285750" indent="-285750">
              <a:buFont typeface="Arial" panose="020B0604020202020204" pitchFamily="34" charset="0"/>
              <a:buChar char="•"/>
            </a:pPr>
            <a:r>
              <a:rPr lang="tr-TR" sz="2000" i="0" dirty="0" err="1">
                <a:solidFill>
                  <a:schemeClr val="bg1"/>
                </a:solidFill>
                <a:effectLst/>
                <a:latin typeface="Agency FB" panose="020B0503020202020204" pitchFamily="34" charset="0"/>
              </a:rPr>
              <a:t>Lack</a:t>
            </a:r>
            <a:r>
              <a:rPr lang="tr-TR" sz="2000" i="0" dirty="0">
                <a:solidFill>
                  <a:schemeClr val="bg1"/>
                </a:solidFill>
                <a:effectLst/>
                <a:latin typeface="Agency FB" panose="020B0503020202020204" pitchFamily="34" charset="0"/>
              </a:rPr>
              <a:t> of </a:t>
            </a:r>
            <a:r>
              <a:rPr lang="tr-TR" sz="2000" i="0" dirty="0" err="1">
                <a:solidFill>
                  <a:schemeClr val="bg1"/>
                </a:solidFill>
                <a:effectLst/>
                <a:latin typeface="Agency FB" panose="020B0503020202020204" pitchFamily="34" charset="0"/>
              </a:rPr>
              <a:t>Adequate</a:t>
            </a:r>
            <a:r>
              <a:rPr lang="tr-TR" sz="2000" i="0" dirty="0">
                <a:solidFill>
                  <a:schemeClr val="bg1"/>
                </a:solidFill>
                <a:effectLst/>
                <a:latin typeface="Agency FB" panose="020B0503020202020204" pitchFamily="34" charset="0"/>
              </a:rPr>
              <a:t> </a:t>
            </a:r>
            <a:r>
              <a:rPr lang="tr-TR" sz="2000" i="0" dirty="0" err="1">
                <a:solidFill>
                  <a:schemeClr val="bg1"/>
                </a:solidFill>
                <a:effectLst/>
                <a:latin typeface="Agency FB" panose="020B0503020202020204" pitchFamily="34" charset="0"/>
              </a:rPr>
              <a:t>Documentation</a:t>
            </a:r>
            <a:endParaRPr lang="tr-TR" sz="2000" i="0" dirty="0">
              <a:solidFill>
                <a:schemeClr val="bg1"/>
              </a:solidFill>
              <a:effectLst/>
              <a:latin typeface="Agency FB" panose="020B0503020202020204" pitchFamily="34" charset="0"/>
            </a:endParaRPr>
          </a:p>
          <a:p>
            <a:pPr marL="285750" indent="-285750">
              <a:buFont typeface="Arial" panose="020B0604020202020204" pitchFamily="34" charset="0"/>
              <a:buChar char="•"/>
            </a:pPr>
            <a:r>
              <a:rPr lang="tr-TR" sz="2000" i="0" dirty="0">
                <a:solidFill>
                  <a:schemeClr val="bg1"/>
                </a:solidFill>
                <a:effectLst/>
                <a:latin typeface="Agency FB" panose="020B0503020202020204" pitchFamily="34" charset="0"/>
              </a:rPr>
              <a:t>Language and Platform </a:t>
            </a:r>
            <a:r>
              <a:rPr lang="tr-TR" sz="2000" i="0" dirty="0" err="1">
                <a:solidFill>
                  <a:schemeClr val="bg1"/>
                </a:solidFill>
                <a:effectLst/>
                <a:latin typeface="Agency FB" panose="020B0503020202020204" pitchFamily="34" charset="0"/>
              </a:rPr>
              <a:t>Limitations</a:t>
            </a:r>
            <a:endParaRPr lang="tr-TR" sz="2000" dirty="0">
              <a:solidFill>
                <a:schemeClr val="bg1"/>
              </a:solidFill>
              <a:latin typeface="Agency FB" panose="020B0503020202020204" pitchFamily="34" charset="0"/>
            </a:endParaRPr>
          </a:p>
          <a:p>
            <a:pPr marL="285750" indent="-285750">
              <a:buFont typeface="Arial" panose="020B0604020202020204" pitchFamily="34" charset="0"/>
              <a:buChar char="•"/>
            </a:pPr>
            <a:r>
              <a:rPr lang="tr-TR" sz="2000" i="0" dirty="0" err="1">
                <a:solidFill>
                  <a:schemeClr val="bg1"/>
                </a:solidFill>
                <a:effectLst/>
                <a:latin typeface="Agency FB" panose="020B0503020202020204" pitchFamily="34" charset="0"/>
              </a:rPr>
              <a:t>Ownership</a:t>
            </a:r>
            <a:r>
              <a:rPr lang="tr-TR" sz="2000" i="0" dirty="0">
                <a:solidFill>
                  <a:schemeClr val="bg1"/>
                </a:solidFill>
                <a:effectLst/>
                <a:latin typeface="Agency FB" panose="020B0503020202020204" pitchFamily="34" charset="0"/>
              </a:rPr>
              <a:t> and </a:t>
            </a:r>
            <a:r>
              <a:rPr lang="tr-TR" sz="2000" i="0" dirty="0" err="1">
                <a:solidFill>
                  <a:schemeClr val="bg1"/>
                </a:solidFill>
                <a:effectLst/>
                <a:latin typeface="Agency FB" panose="020B0503020202020204" pitchFamily="34" charset="0"/>
              </a:rPr>
              <a:t>Licensing</a:t>
            </a:r>
            <a:r>
              <a:rPr lang="tr-TR" sz="2000" i="0" dirty="0">
                <a:solidFill>
                  <a:schemeClr val="bg1"/>
                </a:solidFill>
                <a:effectLst/>
                <a:latin typeface="Agency FB" panose="020B0503020202020204" pitchFamily="34" charset="0"/>
              </a:rPr>
              <a:t> </a:t>
            </a:r>
            <a:r>
              <a:rPr lang="tr-TR" sz="2000" i="0" dirty="0" err="1">
                <a:solidFill>
                  <a:schemeClr val="bg1"/>
                </a:solidFill>
                <a:effectLst/>
                <a:latin typeface="Agency FB" panose="020B0503020202020204" pitchFamily="34" charset="0"/>
              </a:rPr>
              <a:t>Issues</a:t>
            </a:r>
            <a:endParaRPr lang="tr-TR" sz="2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54144407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87E3F639-07E1-43DA-9E87-276023F2B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303" y="0"/>
            <a:ext cx="12192000" cy="6858000"/>
          </a:xfrm>
          <a:prstGeom prst="rect">
            <a:avLst/>
          </a:prstGeom>
        </p:spPr>
      </p:pic>
      <p:cxnSp>
        <p:nvCxnSpPr>
          <p:cNvPr id="7" name="Düz Bağlayıcı 6">
            <a:extLst>
              <a:ext uri="{FF2B5EF4-FFF2-40B4-BE49-F238E27FC236}">
                <a16:creationId xmlns:a16="http://schemas.microsoft.com/office/drawing/2014/main" id="{14971760-DF67-4D48-AA87-2F9EA34938FB}"/>
              </a:ext>
            </a:extLst>
          </p:cNvPr>
          <p:cNvCxnSpPr>
            <a:cxnSpLocks/>
          </p:cNvCxnSpPr>
          <p:nvPr/>
        </p:nvCxnSpPr>
        <p:spPr>
          <a:xfrm flipV="1">
            <a:off x="10040882" y="-233855"/>
            <a:ext cx="1870841" cy="7325709"/>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
        <p:nvSpPr>
          <p:cNvPr id="8" name="Metin kutusu 7">
            <a:extLst>
              <a:ext uri="{FF2B5EF4-FFF2-40B4-BE49-F238E27FC236}">
                <a16:creationId xmlns:a16="http://schemas.microsoft.com/office/drawing/2014/main" id="{ECDA3EE9-D138-425B-9325-627178A6032A}"/>
              </a:ext>
            </a:extLst>
          </p:cNvPr>
          <p:cNvSpPr txBox="1"/>
          <p:nvPr/>
        </p:nvSpPr>
        <p:spPr>
          <a:xfrm>
            <a:off x="-150610" y="365125"/>
            <a:ext cx="861774" cy="612775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vert="vert270" wrap="square" rtlCol="0" anchor="ctr">
            <a:spAutoFit/>
          </a:bodyPr>
          <a:lstStyle/>
          <a:p>
            <a:pPr algn="ctr"/>
            <a:r>
              <a:rPr lang="tr-TR" sz="4000" b="0" i="0" dirty="0">
                <a:solidFill>
                  <a:schemeClr val="bg1"/>
                </a:solidFill>
                <a:latin typeface="Agency FB" panose="020B0503020202020204" pitchFamily="34" charset="0"/>
              </a:rPr>
              <a:t>&lt;</a:t>
            </a:r>
            <a:r>
              <a:rPr lang="en-US" sz="4000" b="0" i="0" dirty="0">
                <a:solidFill>
                  <a:schemeClr val="bg1"/>
                </a:solidFill>
                <a:latin typeface="Agency FB" panose="020B0503020202020204" pitchFamily="34" charset="0"/>
              </a:rPr>
              <a:t>The benefits of software reuse</a:t>
            </a:r>
            <a:r>
              <a:rPr lang="tr-TR" sz="4400" dirty="0">
                <a:solidFill>
                  <a:schemeClr val="bg1"/>
                </a:solidFill>
                <a:latin typeface="Agency FB" panose="020B0503020202020204" pitchFamily="34" charset="0"/>
              </a:rPr>
              <a:t>&gt;</a:t>
            </a:r>
          </a:p>
        </p:txBody>
      </p:sp>
      <p:sp>
        <p:nvSpPr>
          <p:cNvPr id="9" name="Metin kutusu 8">
            <a:extLst>
              <a:ext uri="{FF2B5EF4-FFF2-40B4-BE49-F238E27FC236}">
                <a16:creationId xmlns:a16="http://schemas.microsoft.com/office/drawing/2014/main" id="{AAED7C0E-A90C-4AB3-977B-2E81A26D7454}"/>
              </a:ext>
            </a:extLst>
          </p:cNvPr>
          <p:cNvSpPr txBox="1"/>
          <p:nvPr/>
        </p:nvSpPr>
        <p:spPr>
          <a:xfrm>
            <a:off x="1418897" y="142287"/>
            <a:ext cx="8860219" cy="6832640"/>
          </a:xfrm>
          <a:prstGeom prst="rect">
            <a:avLst/>
          </a:prstGeom>
          <a:noFill/>
          <a:effectLst/>
        </p:spPr>
        <p:txBody>
          <a:bodyPr wrap="square" rtlCol="0">
            <a:spAutoFit/>
          </a:bodyPr>
          <a:lstStyle/>
          <a:p>
            <a:pPr algn="l"/>
            <a:r>
              <a:rPr lang="en-US" sz="2800" b="0" i="0" dirty="0">
                <a:solidFill>
                  <a:srgbClr val="D1D5DB"/>
                </a:solidFill>
                <a:effectLst>
                  <a:glow rad="228600">
                    <a:srgbClr val="70AD47"/>
                  </a:glow>
                </a:effectLst>
                <a:latin typeface="Agency FB" panose="020B0503020202020204" pitchFamily="34" charset="0"/>
              </a:rPr>
              <a:t>Time Savings</a:t>
            </a:r>
            <a:r>
              <a:rPr lang="en-US" sz="2800" b="0" i="0" dirty="0">
                <a:solidFill>
                  <a:srgbClr val="D1D5DB"/>
                </a:solidFill>
                <a:effectLst/>
                <a:latin typeface="Agency FB" panose="020B0503020202020204" pitchFamily="34" charset="0"/>
              </a:rPr>
              <a:t>: Reusing previously developed and tested components or libraries allows for faster completion of new projects. This contributes to speeding up the software development process.</a:t>
            </a:r>
          </a:p>
          <a:p>
            <a:pPr algn="l"/>
            <a:r>
              <a:rPr lang="en-US" sz="2800" b="0" i="0" dirty="0">
                <a:solidFill>
                  <a:srgbClr val="D1D5DB"/>
                </a:solidFill>
                <a:effectLst>
                  <a:glow rad="228600">
                    <a:srgbClr val="70AD47"/>
                  </a:glow>
                </a:effectLst>
                <a:latin typeface="Agency FB" panose="020B0503020202020204" pitchFamily="34" charset="0"/>
              </a:rPr>
              <a:t>Cost Savings</a:t>
            </a:r>
            <a:r>
              <a:rPr lang="en-US" sz="2800" b="0" i="0" dirty="0">
                <a:solidFill>
                  <a:srgbClr val="D1D5DB"/>
                </a:solidFill>
                <a:effectLst/>
                <a:latin typeface="Agency FB" panose="020B0503020202020204" pitchFamily="34" charset="0"/>
              </a:rPr>
              <a:t>: Reusable software components or code segments reduce the need to start from scratch for each new software development, resulting in cost savings.</a:t>
            </a:r>
          </a:p>
          <a:p>
            <a:pPr algn="l"/>
            <a:r>
              <a:rPr lang="en-US" sz="2800" b="0" i="0" dirty="0">
                <a:solidFill>
                  <a:srgbClr val="D1D5DB"/>
                </a:solidFill>
                <a:effectLst>
                  <a:glow rad="228600">
                    <a:srgbClr val="70AD47"/>
                  </a:glow>
                </a:effectLst>
                <a:latin typeface="Agency FB" panose="020B0503020202020204" pitchFamily="34" charset="0"/>
              </a:rPr>
              <a:t>Quality and Reliability</a:t>
            </a:r>
            <a:r>
              <a:rPr lang="en-US" sz="2800" b="0" i="0" dirty="0">
                <a:solidFill>
                  <a:srgbClr val="D1D5DB"/>
                </a:solidFill>
                <a:effectLst/>
                <a:latin typeface="Agency FB" panose="020B0503020202020204" pitchFamily="34" charset="0"/>
              </a:rPr>
              <a:t>: Reusability enables the use of previously tested and matured components in new projects, leading to more reliable and high-quality software.</a:t>
            </a:r>
          </a:p>
          <a:p>
            <a:pPr algn="l"/>
            <a:r>
              <a:rPr lang="en-US" sz="2800" b="0" i="0" dirty="0">
                <a:solidFill>
                  <a:srgbClr val="D1D5DB"/>
                </a:solidFill>
                <a:effectLst>
                  <a:glow rad="228600">
                    <a:srgbClr val="70AD47"/>
                  </a:glow>
                </a:effectLst>
                <a:latin typeface="Agency FB" panose="020B0503020202020204" pitchFamily="34" charset="0"/>
              </a:rPr>
              <a:t>Standardization</a:t>
            </a:r>
            <a:r>
              <a:rPr lang="en-US" sz="2800" b="0" i="0" dirty="0">
                <a:solidFill>
                  <a:srgbClr val="D1D5DB"/>
                </a:solidFill>
                <a:effectLst/>
                <a:latin typeface="Agency FB" panose="020B0503020202020204" pitchFamily="34" charset="0"/>
              </a:rPr>
              <a:t>: Reusability encourages the standardization of the software development process, ensuring greater consistency and compatibility between projects.</a:t>
            </a:r>
          </a:p>
          <a:p>
            <a:pPr algn="l"/>
            <a:r>
              <a:rPr lang="en-US" sz="2800" b="0" i="0" dirty="0">
                <a:solidFill>
                  <a:srgbClr val="D1D5DB"/>
                </a:solidFill>
                <a:effectLst>
                  <a:glow rad="228600">
                    <a:srgbClr val="70AD47"/>
                  </a:glow>
                </a:effectLst>
                <a:latin typeface="Agency FB" panose="020B0503020202020204" pitchFamily="34" charset="0"/>
              </a:rPr>
              <a:t>Resource Efficiency</a:t>
            </a:r>
            <a:r>
              <a:rPr lang="en-US" sz="2800" b="0" i="0" dirty="0">
                <a:solidFill>
                  <a:srgbClr val="D1D5DB"/>
                </a:solidFill>
                <a:effectLst/>
                <a:latin typeface="Agency FB" panose="020B0503020202020204" pitchFamily="34" charset="0"/>
              </a:rPr>
              <a:t>:</a:t>
            </a:r>
            <a:r>
              <a:rPr lang="en-US" sz="2800" b="0" i="0" dirty="0">
                <a:solidFill>
                  <a:srgbClr val="D1D5DB"/>
                </a:solidFill>
                <a:effectLst>
                  <a:glow rad="228600">
                    <a:schemeClr val="accent2">
                      <a:satMod val="175000"/>
                      <a:alpha val="40000"/>
                    </a:schemeClr>
                  </a:glow>
                </a:effectLst>
                <a:latin typeface="Agency FB" panose="020B0503020202020204" pitchFamily="34" charset="0"/>
              </a:rPr>
              <a:t> </a:t>
            </a:r>
            <a:r>
              <a:rPr lang="en-US" sz="2800" b="0" i="0" dirty="0">
                <a:solidFill>
                  <a:srgbClr val="D1D5DB"/>
                </a:solidFill>
                <a:effectLst/>
                <a:latin typeface="Agency FB" panose="020B0503020202020204" pitchFamily="34" charset="0"/>
              </a:rPr>
              <a:t>It allows software development teams to use their resources more efficiently. Reusable code or components can be used repeatedly in different parts of the software.</a:t>
            </a:r>
          </a:p>
          <a:p>
            <a:endParaRPr lang="tr-TR" dirty="0"/>
          </a:p>
        </p:txBody>
      </p:sp>
    </p:spTree>
    <p:extLst>
      <p:ext uri="{BB962C8B-B14F-4D97-AF65-F5344CB8AC3E}">
        <p14:creationId xmlns:p14="http://schemas.microsoft.com/office/powerpoint/2010/main" val="3605848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FA54863-B1C3-4B54-A5F7-BADB9F326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302" y="0"/>
            <a:ext cx="12192000" cy="6858000"/>
          </a:xfrm>
          <a:prstGeom prst="rect">
            <a:avLst/>
          </a:prstGeom>
        </p:spPr>
      </p:pic>
      <p:cxnSp>
        <p:nvCxnSpPr>
          <p:cNvPr id="5" name="Düz Bağlayıcı 4">
            <a:extLst>
              <a:ext uri="{FF2B5EF4-FFF2-40B4-BE49-F238E27FC236}">
                <a16:creationId xmlns:a16="http://schemas.microsoft.com/office/drawing/2014/main" id="{127B44B5-BEFC-4573-9348-085FA9A4FE48}"/>
              </a:ext>
            </a:extLst>
          </p:cNvPr>
          <p:cNvCxnSpPr>
            <a:cxnSpLocks/>
          </p:cNvCxnSpPr>
          <p:nvPr/>
        </p:nvCxnSpPr>
        <p:spPr>
          <a:xfrm flipV="1">
            <a:off x="10040882" y="-233855"/>
            <a:ext cx="1870841" cy="7325709"/>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
        <p:nvSpPr>
          <p:cNvPr id="6" name="Metin kutusu 5">
            <a:extLst>
              <a:ext uri="{FF2B5EF4-FFF2-40B4-BE49-F238E27FC236}">
                <a16:creationId xmlns:a16="http://schemas.microsoft.com/office/drawing/2014/main" id="{6B7C1D51-B22D-4E2A-836F-2D743655953C}"/>
              </a:ext>
            </a:extLst>
          </p:cNvPr>
          <p:cNvSpPr txBox="1"/>
          <p:nvPr/>
        </p:nvSpPr>
        <p:spPr>
          <a:xfrm>
            <a:off x="-66564" y="336332"/>
            <a:ext cx="800219" cy="618008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vert270" wrap="square" rtlCol="0" anchor="ctr">
            <a:spAutoFit/>
          </a:bodyPr>
          <a:lstStyle/>
          <a:p>
            <a:pPr algn="ctr"/>
            <a:r>
              <a:rPr lang="tr-TR" sz="4000" dirty="0">
                <a:solidFill>
                  <a:schemeClr val="bg1"/>
                </a:solidFill>
                <a:latin typeface="Agency FB" panose="020B0503020202020204" pitchFamily="34" charset="0"/>
              </a:rPr>
              <a:t>&lt;The Harms of software reuse&gt;</a:t>
            </a:r>
          </a:p>
        </p:txBody>
      </p:sp>
      <p:sp>
        <p:nvSpPr>
          <p:cNvPr id="8" name="Metin kutusu 7">
            <a:extLst>
              <a:ext uri="{FF2B5EF4-FFF2-40B4-BE49-F238E27FC236}">
                <a16:creationId xmlns:a16="http://schemas.microsoft.com/office/drawing/2014/main" id="{5C858385-0BA5-4879-96C1-C056B8ADB396}"/>
              </a:ext>
            </a:extLst>
          </p:cNvPr>
          <p:cNvSpPr txBox="1"/>
          <p:nvPr/>
        </p:nvSpPr>
        <p:spPr>
          <a:xfrm>
            <a:off x="1198179" y="336332"/>
            <a:ext cx="8569434" cy="6001643"/>
          </a:xfrm>
          <a:prstGeom prst="rect">
            <a:avLst/>
          </a:prstGeom>
          <a:noFill/>
        </p:spPr>
        <p:txBody>
          <a:bodyPr wrap="square" rtlCol="0">
            <a:spAutoFit/>
          </a:bodyPr>
          <a:lstStyle/>
          <a:p>
            <a:pPr algn="l"/>
            <a:r>
              <a:rPr lang="en-US" sz="2400" b="1" i="0" dirty="0">
                <a:solidFill>
                  <a:srgbClr val="D1D5DB"/>
                </a:solidFill>
                <a:effectLst>
                  <a:glow rad="228600">
                    <a:srgbClr val="FF0000">
                      <a:alpha val="40000"/>
                    </a:srgbClr>
                  </a:glow>
                </a:effectLst>
                <a:latin typeface="Agency FB" panose="020B0503020202020204" pitchFamily="34" charset="0"/>
              </a:rPr>
              <a:t>Compatibility Issues</a:t>
            </a:r>
            <a:r>
              <a:rPr lang="en-US" sz="2400" b="1" i="0" dirty="0">
                <a:solidFill>
                  <a:srgbClr val="D1D5DB"/>
                </a:solidFill>
                <a:effectLst/>
                <a:latin typeface="Agency FB" panose="020B0503020202020204" pitchFamily="34" charset="0"/>
              </a:rPr>
              <a:t>:</a:t>
            </a:r>
            <a:r>
              <a:rPr lang="en-US" sz="2400" b="0" i="0" dirty="0">
                <a:solidFill>
                  <a:srgbClr val="D1D5DB"/>
                </a:solidFill>
                <a:effectLst/>
                <a:latin typeface="Agency FB" panose="020B0503020202020204" pitchFamily="34" charset="0"/>
              </a:rPr>
              <a:t> A reused component or library may not fit seamlessly into a new project, requiring additional effort, leading to time and resource overhead.</a:t>
            </a:r>
          </a:p>
          <a:p>
            <a:pPr algn="l"/>
            <a:r>
              <a:rPr lang="en-US" sz="2400" b="1" i="0" dirty="0">
                <a:solidFill>
                  <a:srgbClr val="D1D5DB"/>
                </a:solidFill>
                <a:effectLst>
                  <a:glow rad="228600">
                    <a:srgbClr val="FF0000">
                      <a:alpha val="40000"/>
                    </a:srgbClr>
                  </a:glow>
                </a:effectLst>
                <a:latin typeface="Agency FB" panose="020B0503020202020204" pitchFamily="34" charset="0"/>
              </a:rPr>
              <a:t>Maintenance Challenges</a:t>
            </a:r>
            <a:r>
              <a:rPr lang="en-US" sz="2400" b="1" i="0" dirty="0">
                <a:solidFill>
                  <a:srgbClr val="D1D5DB"/>
                </a:solidFill>
                <a:effectLst/>
                <a:latin typeface="Agency FB" panose="020B0503020202020204" pitchFamily="34" charset="0"/>
              </a:rPr>
              <a:t>:</a:t>
            </a:r>
            <a:r>
              <a:rPr lang="en-US" sz="2400" b="0" i="0" dirty="0">
                <a:solidFill>
                  <a:srgbClr val="D1D5DB"/>
                </a:solidFill>
                <a:effectLst/>
                <a:latin typeface="Agency FB" panose="020B0503020202020204" pitchFamily="34" charset="0"/>
              </a:rPr>
              <a:t> Maintaining reusable software to keep it up-to-date and secure for each project can be complex.</a:t>
            </a:r>
          </a:p>
          <a:p>
            <a:pPr algn="l"/>
            <a:r>
              <a:rPr lang="en-US" sz="2400" b="1" i="0" dirty="0">
                <a:solidFill>
                  <a:srgbClr val="D1D5DB"/>
                </a:solidFill>
                <a:effectLst>
                  <a:glow rad="228600">
                    <a:srgbClr val="FF0000">
                      <a:alpha val="40000"/>
                    </a:srgbClr>
                  </a:glow>
                </a:effectLst>
                <a:latin typeface="Agency FB" panose="020B0503020202020204" pitchFamily="34" charset="0"/>
              </a:rPr>
              <a:t>Data Privacy and Security Concerns</a:t>
            </a:r>
            <a:r>
              <a:rPr lang="en-US" sz="2400" b="1" i="0" dirty="0">
                <a:solidFill>
                  <a:srgbClr val="D1D5DB"/>
                </a:solidFill>
                <a:effectLst/>
                <a:latin typeface="Agency FB" panose="020B0503020202020204" pitchFamily="34" charset="0"/>
              </a:rPr>
              <a:t>:</a:t>
            </a:r>
            <a:r>
              <a:rPr lang="en-US" sz="2400" i="0" dirty="0">
                <a:solidFill>
                  <a:srgbClr val="D1D5DB"/>
                </a:solidFill>
                <a:effectLst/>
                <a:latin typeface="Agency FB" panose="020B0503020202020204" pitchFamily="34" charset="0"/>
              </a:rPr>
              <a:t> Reused components may contain sensitive data or security vulnerabilities, potentially leading to privacy and security issues.</a:t>
            </a:r>
          </a:p>
          <a:p>
            <a:pPr algn="l"/>
            <a:r>
              <a:rPr lang="en-US" sz="2400" b="1" i="0" dirty="0">
                <a:solidFill>
                  <a:srgbClr val="D1D5DB"/>
                </a:solidFill>
                <a:effectLst>
                  <a:glow rad="228600">
                    <a:srgbClr val="FF0000">
                      <a:alpha val="40000"/>
                    </a:srgbClr>
                  </a:glow>
                </a:effectLst>
                <a:latin typeface="Agency FB" panose="020B0503020202020204" pitchFamily="34" charset="0"/>
              </a:rPr>
              <a:t>Code Complexity</a:t>
            </a:r>
            <a:r>
              <a:rPr lang="en-US" sz="2400" b="1" i="0" dirty="0">
                <a:solidFill>
                  <a:srgbClr val="D1D5DB"/>
                </a:solidFill>
                <a:effectLst/>
                <a:latin typeface="Agency FB" panose="020B0503020202020204" pitchFamily="34" charset="0"/>
              </a:rPr>
              <a:t>:</a:t>
            </a:r>
            <a:r>
              <a:rPr lang="en-US" sz="2400" i="0" dirty="0">
                <a:solidFill>
                  <a:srgbClr val="D1D5DB"/>
                </a:solidFill>
                <a:effectLst/>
                <a:latin typeface="Agency FB" panose="020B0503020202020204" pitchFamily="34" charset="0"/>
              </a:rPr>
              <a:t> Reusability can sometimes increase code complexity, as the needs of differe</a:t>
            </a:r>
            <a:r>
              <a:rPr lang="en-US" sz="2400" b="0" i="0" dirty="0">
                <a:solidFill>
                  <a:srgbClr val="D1D5DB"/>
                </a:solidFill>
                <a:effectLst/>
                <a:latin typeface="Agency FB" panose="020B0503020202020204" pitchFamily="34" charset="0"/>
              </a:rPr>
              <a:t>nt projects may vary, resulting in a more intricate multi-purpose component.</a:t>
            </a:r>
          </a:p>
          <a:p>
            <a:pPr algn="l"/>
            <a:r>
              <a:rPr lang="en-US" sz="2400" b="1" i="0" dirty="0">
                <a:solidFill>
                  <a:srgbClr val="D1D5DB"/>
                </a:solidFill>
                <a:effectLst>
                  <a:glow rad="228600">
                    <a:srgbClr val="FF0000">
                      <a:alpha val="40000"/>
                    </a:srgbClr>
                  </a:glow>
                </a:effectLst>
                <a:latin typeface="Agency FB" panose="020B0503020202020204" pitchFamily="34" charset="0"/>
              </a:rPr>
              <a:t>Lack of Adequate Documentation</a:t>
            </a:r>
            <a:r>
              <a:rPr lang="en-US" sz="2400" b="1" i="0" dirty="0">
                <a:solidFill>
                  <a:srgbClr val="D1D5DB"/>
                </a:solidFill>
                <a:effectLst/>
                <a:latin typeface="Agency FB" panose="020B0503020202020204" pitchFamily="34" charset="0"/>
              </a:rPr>
              <a:t>:</a:t>
            </a:r>
            <a:r>
              <a:rPr lang="en-US" sz="2400" b="0" i="0" dirty="0">
                <a:solidFill>
                  <a:srgbClr val="D1D5DB"/>
                </a:solidFill>
                <a:effectLst/>
                <a:latin typeface="Agency FB" panose="020B0503020202020204" pitchFamily="34" charset="0"/>
              </a:rPr>
              <a:t> Insufficient or missing documentation related to reusable components can make their correct usage challenging.</a:t>
            </a:r>
          </a:p>
          <a:p>
            <a:pPr algn="l"/>
            <a:r>
              <a:rPr lang="en-US" sz="2400" b="1" i="0" dirty="0">
                <a:solidFill>
                  <a:srgbClr val="D1D5DB"/>
                </a:solidFill>
                <a:effectLst>
                  <a:glow rad="228600">
                    <a:srgbClr val="FF0000">
                      <a:alpha val="40000"/>
                    </a:srgbClr>
                  </a:glow>
                </a:effectLst>
                <a:latin typeface="Agency FB" panose="020B0503020202020204" pitchFamily="34" charset="0"/>
              </a:rPr>
              <a:t>Language and Platform Limitations</a:t>
            </a:r>
            <a:r>
              <a:rPr lang="en-US" sz="2400" b="1" i="0" dirty="0">
                <a:solidFill>
                  <a:srgbClr val="D1D5DB"/>
                </a:solidFill>
                <a:effectLst/>
                <a:latin typeface="Agency FB" panose="020B0503020202020204" pitchFamily="34" charset="0"/>
              </a:rPr>
              <a:t>:</a:t>
            </a:r>
            <a:r>
              <a:rPr lang="en-US" sz="2400" b="0" i="0" dirty="0">
                <a:solidFill>
                  <a:srgbClr val="D1D5DB"/>
                </a:solidFill>
                <a:effectLst/>
                <a:latin typeface="Agency FB" panose="020B0503020202020204" pitchFamily="34" charset="0"/>
              </a:rPr>
              <a:t> Reusability may be tied to a specific programming language or platform, limiting portability and cross-platform use.</a:t>
            </a:r>
          </a:p>
          <a:p>
            <a:pPr algn="l"/>
            <a:r>
              <a:rPr lang="en-US" sz="2400" b="1" i="0" dirty="0">
                <a:solidFill>
                  <a:srgbClr val="D1D5DB"/>
                </a:solidFill>
                <a:effectLst>
                  <a:glow rad="228600">
                    <a:srgbClr val="FF0000">
                      <a:alpha val="40000"/>
                    </a:srgbClr>
                  </a:glow>
                </a:effectLst>
                <a:latin typeface="Agency FB" panose="020B0503020202020204" pitchFamily="34" charset="0"/>
              </a:rPr>
              <a:t>Ownership and Licensing Issues</a:t>
            </a:r>
            <a:r>
              <a:rPr lang="en-US" sz="2400" b="1" i="0" dirty="0">
                <a:solidFill>
                  <a:srgbClr val="D1D5DB"/>
                </a:solidFill>
                <a:effectLst/>
                <a:latin typeface="Agency FB" panose="020B0503020202020204" pitchFamily="34" charset="0"/>
              </a:rPr>
              <a:t>:</a:t>
            </a:r>
            <a:r>
              <a:rPr lang="en-US" sz="2400" b="0" i="0" dirty="0">
                <a:solidFill>
                  <a:srgbClr val="D1D5DB"/>
                </a:solidFill>
                <a:effectLst/>
                <a:latin typeface="Agency FB" panose="020B0503020202020204" pitchFamily="34" charset="0"/>
              </a:rPr>
              <a:t> Ownership rights and licenses for reusable components can be complex, potentially leading to legal and ownership complications for the project.</a:t>
            </a:r>
          </a:p>
          <a:p>
            <a:endParaRPr lang="tr-TR" sz="2400" dirty="0">
              <a:latin typeface="Agency FB" panose="020B0503020202020204" pitchFamily="34" charset="0"/>
            </a:endParaRPr>
          </a:p>
        </p:txBody>
      </p:sp>
    </p:spTree>
    <p:extLst>
      <p:ext uri="{BB962C8B-B14F-4D97-AF65-F5344CB8AC3E}">
        <p14:creationId xmlns:p14="http://schemas.microsoft.com/office/powerpoint/2010/main" val="360407747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FA54863-B1C3-4B54-A5F7-BADB9F326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303" y="0"/>
            <a:ext cx="12192000" cy="6858000"/>
          </a:xfrm>
          <a:prstGeom prst="rect">
            <a:avLst/>
          </a:prstGeom>
        </p:spPr>
      </p:pic>
      <p:cxnSp>
        <p:nvCxnSpPr>
          <p:cNvPr id="5" name="Düz Bağlayıcı 4">
            <a:extLst>
              <a:ext uri="{FF2B5EF4-FFF2-40B4-BE49-F238E27FC236}">
                <a16:creationId xmlns:a16="http://schemas.microsoft.com/office/drawing/2014/main" id="{127B44B5-BEFC-4573-9348-085FA9A4FE48}"/>
              </a:ext>
            </a:extLst>
          </p:cNvPr>
          <p:cNvCxnSpPr>
            <a:cxnSpLocks/>
          </p:cNvCxnSpPr>
          <p:nvPr/>
        </p:nvCxnSpPr>
        <p:spPr>
          <a:xfrm flipV="1">
            <a:off x="10040882" y="-233855"/>
            <a:ext cx="1870841" cy="7325709"/>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
        <p:nvSpPr>
          <p:cNvPr id="2" name="Metin kutusu 1">
            <a:extLst>
              <a:ext uri="{FF2B5EF4-FFF2-40B4-BE49-F238E27FC236}">
                <a16:creationId xmlns:a16="http://schemas.microsoft.com/office/drawing/2014/main" id="{5F838B65-B3A7-4C79-B1DD-DF1E43EFC781}"/>
              </a:ext>
            </a:extLst>
          </p:cNvPr>
          <p:cNvSpPr txBox="1"/>
          <p:nvPr/>
        </p:nvSpPr>
        <p:spPr>
          <a:xfrm>
            <a:off x="977462" y="293803"/>
            <a:ext cx="9438289" cy="4093428"/>
          </a:xfrm>
          <a:prstGeom prst="rect">
            <a:avLst/>
          </a:prstGeom>
          <a:noFill/>
        </p:spPr>
        <p:txBody>
          <a:bodyPr wrap="square" rtlCol="0">
            <a:spAutoFit/>
          </a:bodyPr>
          <a:lstStyle/>
          <a:p>
            <a:r>
              <a:rPr lang="en-US" sz="2000" dirty="0">
                <a:solidFill>
                  <a:schemeClr val="bg1"/>
                </a:solidFill>
                <a:latin typeface="Agency FB" panose="020B0503020202020204" pitchFamily="34" charset="0"/>
              </a:rPr>
              <a:t>All current approaches in software engineering aim to increase software reuse. When we look at the history of reuse, the first noticeable form of reuse was at the function level. This is the simplest technique of software reuse. However, this type of software reuse is not very productive because it heavily depends on the knowledge of engineers.</a:t>
            </a:r>
          </a:p>
          <a:p>
            <a:endParaRPr lang="en-US" sz="2000" dirty="0">
              <a:solidFill>
                <a:schemeClr val="bg1"/>
              </a:solidFill>
              <a:latin typeface="Agency FB" panose="020B0503020202020204" pitchFamily="34" charset="0"/>
            </a:endParaRPr>
          </a:p>
          <a:p>
            <a:r>
              <a:rPr lang="en-US" sz="2000" dirty="0">
                <a:solidFill>
                  <a:schemeClr val="bg1"/>
                </a:solidFill>
                <a:latin typeface="Agency FB" panose="020B0503020202020204" pitchFamily="34" charset="0"/>
              </a:rPr>
              <a:t>The next stage in software reuse is libraries. Libraries can provide users with a kind of interface, making software reuse more convenient. However, the configurability of libraries is low, and applications developed using libraries tend to be heavily dependent on them.</a:t>
            </a:r>
          </a:p>
          <a:p>
            <a:endParaRPr lang="en-US" sz="2000" dirty="0">
              <a:solidFill>
                <a:schemeClr val="bg1"/>
              </a:solidFill>
              <a:latin typeface="Agency FB" panose="020B0503020202020204" pitchFamily="34" charset="0"/>
            </a:endParaRPr>
          </a:p>
          <a:p>
            <a:r>
              <a:rPr lang="en-US" sz="2000" dirty="0">
                <a:solidFill>
                  <a:schemeClr val="bg1"/>
                </a:solidFill>
                <a:latin typeface="Agency FB" panose="020B0503020202020204" pitchFamily="34" charset="0"/>
              </a:rPr>
              <a:t>Frameworks, also known as skeletons, are one step ahead in terms of software reuse. Unlike libraries, frameworks involve the concept of the inversion of control. When using libraries, the programmer maintains control, but in frameworks, the situation is different. The framework user makes a request, and the framework, through various mechanisms and events, triggers these requests internally.</a:t>
            </a:r>
            <a:endParaRPr lang="tr-TR" sz="2000" dirty="0">
              <a:solidFill>
                <a:schemeClr val="bg1"/>
              </a:solidFill>
              <a:latin typeface="Agency FB" panose="020B0503020202020204" pitchFamily="34" charset="0"/>
            </a:endParaRPr>
          </a:p>
        </p:txBody>
      </p:sp>
      <p:sp>
        <p:nvSpPr>
          <p:cNvPr id="6" name="Metin kutusu 5">
            <a:extLst>
              <a:ext uri="{FF2B5EF4-FFF2-40B4-BE49-F238E27FC236}">
                <a16:creationId xmlns:a16="http://schemas.microsoft.com/office/drawing/2014/main" id="{C65F8191-8501-4C91-B28F-A751427E7E75}"/>
              </a:ext>
            </a:extLst>
          </p:cNvPr>
          <p:cNvSpPr txBox="1"/>
          <p:nvPr/>
        </p:nvSpPr>
        <p:spPr>
          <a:xfrm>
            <a:off x="-158305" y="293803"/>
            <a:ext cx="877163" cy="586525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vert270" wrap="square" rtlCol="0">
            <a:spAutoFit/>
          </a:bodyPr>
          <a:lstStyle/>
          <a:p>
            <a:pPr algn="ctr"/>
            <a:r>
              <a:rPr lang="tr-TR" sz="4500" dirty="0">
                <a:solidFill>
                  <a:schemeClr val="bg1"/>
                </a:solidFill>
                <a:latin typeface="Agency FB" panose="020B0503020202020204" pitchFamily="34" charset="0"/>
              </a:rPr>
              <a:t>&lt;Current Approaches&gt;</a:t>
            </a:r>
          </a:p>
        </p:txBody>
      </p:sp>
    </p:spTree>
    <p:extLst>
      <p:ext uri="{BB962C8B-B14F-4D97-AF65-F5344CB8AC3E}">
        <p14:creationId xmlns:p14="http://schemas.microsoft.com/office/powerpoint/2010/main" val="229939800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FA54863-B1C3-4B54-A5F7-BADB9F326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250" y="0"/>
            <a:ext cx="12192000" cy="6858000"/>
          </a:xfrm>
          <a:prstGeom prst="rect">
            <a:avLst/>
          </a:prstGeom>
        </p:spPr>
      </p:pic>
      <p:cxnSp>
        <p:nvCxnSpPr>
          <p:cNvPr id="5" name="Düz Bağlayıcı 4">
            <a:extLst>
              <a:ext uri="{FF2B5EF4-FFF2-40B4-BE49-F238E27FC236}">
                <a16:creationId xmlns:a16="http://schemas.microsoft.com/office/drawing/2014/main" id="{127B44B5-BEFC-4573-9348-085FA9A4FE48}"/>
              </a:ext>
            </a:extLst>
          </p:cNvPr>
          <p:cNvCxnSpPr>
            <a:cxnSpLocks/>
          </p:cNvCxnSpPr>
          <p:nvPr/>
        </p:nvCxnSpPr>
        <p:spPr>
          <a:xfrm flipV="1">
            <a:off x="9984829" y="-233855"/>
            <a:ext cx="1870841" cy="7325709"/>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
        <p:nvSpPr>
          <p:cNvPr id="2" name="Metin kutusu 1">
            <a:extLst>
              <a:ext uri="{FF2B5EF4-FFF2-40B4-BE49-F238E27FC236}">
                <a16:creationId xmlns:a16="http://schemas.microsoft.com/office/drawing/2014/main" id="{58B9E6C6-5369-4834-8688-93880BF8E08A}"/>
              </a:ext>
            </a:extLst>
          </p:cNvPr>
          <p:cNvSpPr txBox="1"/>
          <p:nvPr/>
        </p:nvSpPr>
        <p:spPr>
          <a:xfrm>
            <a:off x="1271750" y="493986"/>
            <a:ext cx="8769132" cy="2031325"/>
          </a:xfrm>
          <a:prstGeom prst="rect">
            <a:avLst/>
          </a:prstGeom>
          <a:noFill/>
          <a:effectLst>
            <a:glow rad="139700">
              <a:srgbClr val="FF0000">
                <a:alpha val="40000"/>
              </a:srgbClr>
            </a:glow>
          </a:effectLst>
        </p:spPr>
        <p:txBody>
          <a:bodyPr wrap="square" rtlCol="0">
            <a:spAutoFit/>
          </a:bodyPr>
          <a:lstStyle/>
          <a:p>
            <a:r>
              <a:rPr lang="en-US" sz="2100" dirty="0">
                <a:solidFill>
                  <a:schemeClr val="bg1"/>
                </a:solidFill>
                <a:latin typeface="Agency FB" panose="020B0503020202020204" pitchFamily="34" charset="0"/>
              </a:rPr>
              <a:t>In the context of object-oriented programming, let's consider an example where 'Class-2' inherits the properties of 'Class-1'. This means that 'Class-2' can make use of all the properties of 'Class-1'. However, this approach also has the potential for introducing errors and inflexibility. Any changes made in 'Class-1' will directly affect 'Class-2', which can lead to unintended consequences. This issue is commonly encountered in object-oriented frameworks and is known as the </a:t>
            </a:r>
            <a:r>
              <a:rPr lang="en-US" sz="2100" dirty="0">
                <a:solidFill>
                  <a:schemeClr val="bg1"/>
                </a:solidFill>
                <a:effectLst>
                  <a:glow rad="139700">
                    <a:srgbClr val="FF0000">
                      <a:alpha val="40000"/>
                    </a:srgbClr>
                  </a:glow>
                </a:effectLst>
                <a:latin typeface="Agency FB" panose="020B0503020202020204" pitchFamily="34" charset="0"/>
              </a:rPr>
              <a:t>'fragile base class problem</a:t>
            </a:r>
            <a:r>
              <a:rPr lang="en-US" sz="2100" dirty="0">
                <a:solidFill>
                  <a:schemeClr val="bg1"/>
                </a:solidFill>
                <a:latin typeface="Agency FB" panose="020B0503020202020204" pitchFamily="34" charset="0"/>
              </a:rPr>
              <a:t>'.</a:t>
            </a:r>
            <a:endParaRPr lang="tr-TR" sz="2100" dirty="0">
              <a:solidFill>
                <a:schemeClr val="bg1"/>
              </a:solidFill>
              <a:latin typeface="Agency FB" panose="020B0503020202020204" pitchFamily="34" charset="0"/>
            </a:endParaRPr>
          </a:p>
        </p:txBody>
      </p:sp>
      <p:sp>
        <p:nvSpPr>
          <p:cNvPr id="3" name="Metin kutusu 2">
            <a:extLst>
              <a:ext uri="{FF2B5EF4-FFF2-40B4-BE49-F238E27FC236}">
                <a16:creationId xmlns:a16="http://schemas.microsoft.com/office/drawing/2014/main" id="{F9B906F6-FDDD-401C-AA7D-2B6F60353BC0}"/>
              </a:ext>
            </a:extLst>
          </p:cNvPr>
          <p:cNvSpPr txBox="1"/>
          <p:nvPr/>
        </p:nvSpPr>
        <p:spPr>
          <a:xfrm>
            <a:off x="280277" y="493987"/>
            <a:ext cx="553998" cy="193899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wrap="square" rtlCol="0">
            <a:spAutoFit/>
          </a:bodyPr>
          <a:lstStyle/>
          <a:p>
            <a:pPr algn="ctr"/>
            <a:r>
              <a:rPr lang="tr-TR" sz="2400" dirty="0">
                <a:solidFill>
                  <a:schemeClr val="bg1"/>
                </a:solidFill>
              </a:rPr>
              <a:t>EXAMPLE</a:t>
            </a:r>
          </a:p>
        </p:txBody>
      </p:sp>
      <p:sp>
        <p:nvSpPr>
          <p:cNvPr id="6" name="Metin kutusu 5">
            <a:extLst>
              <a:ext uri="{FF2B5EF4-FFF2-40B4-BE49-F238E27FC236}">
                <a16:creationId xmlns:a16="http://schemas.microsoft.com/office/drawing/2014/main" id="{7CA688A4-6E96-4AEB-AD06-048933C21E3E}"/>
              </a:ext>
            </a:extLst>
          </p:cNvPr>
          <p:cNvSpPr txBox="1"/>
          <p:nvPr/>
        </p:nvSpPr>
        <p:spPr>
          <a:xfrm rot="16200000">
            <a:off x="-1160789" y="4474036"/>
            <a:ext cx="3405352" cy="5232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tr-TR" sz="2800" dirty="0">
                <a:solidFill>
                  <a:schemeClr val="bg1"/>
                </a:solidFill>
                <a:latin typeface="Agency FB" panose="020B0503020202020204" pitchFamily="34" charset="0"/>
              </a:rPr>
              <a:t>Component Oriented</a:t>
            </a:r>
          </a:p>
        </p:txBody>
      </p:sp>
      <p:sp>
        <p:nvSpPr>
          <p:cNvPr id="7" name="Metin kutusu 6">
            <a:extLst>
              <a:ext uri="{FF2B5EF4-FFF2-40B4-BE49-F238E27FC236}">
                <a16:creationId xmlns:a16="http://schemas.microsoft.com/office/drawing/2014/main" id="{FCFFC1E3-497D-451A-B6ED-6C353D109858}"/>
              </a:ext>
            </a:extLst>
          </p:cNvPr>
          <p:cNvSpPr txBox="1"/>
          <p:nvPr/>
        </p:nvSpPr>
        <p:spPr>
          <a:xfrm>
            <a:off x="1271750" y="3306661"/>
            <a:ext cx="8534402" cy="3170099"/>
          </a:xfrm>
          <a:prstGeom prst="rect">
            <a:avLst/>
          </a:prstGeom>
          <a:noFill/>
        </p:spPr>
        <p:txBody>
          <a:bodyPr wrap="square" rtlCol="0">
            <a:spAutoFit/>
          </a:bodyPr>
          <a:lstStyle/>
          <a:p>
            <a:r>
              <a:rPr lang="en-US" sz="2000" dirty="0">
                <a:solidFill>
                  <a:schemeClr val="bg1"/>
                </a:solidFill>
                <a:latin typeface="Agency FB" panose="020B0503020202020204" pitchFamily="34" charset="0"/>
              </a:rPr>
              <a:t>After the emergence of object-oriented programming, component-oriented approaches began to find their place in the literature, leading to the development of component-based frameworks. Component technology holds significant importance for software reuse. Components have defined interfaces, which not only describe the services provided or offered by the components but also have the capability to accommodate various requirements such as performance, timing, quality of service (QoS), and more.</a:t>
            </a:r>
            <a:endParaRPr lang="tr-TR" sz="2000" dirty="0">
              <a:solidFill>
                <a:schemeClr val="bg1"/>
              </a:solidFill>
              <a:latin typeface="Agency FB" panose="020B0503020202020204" pitchFamily="34" charset="0"/>
            </a:endParaRPr>
          </a:p>
          <a:p>
            <a:endParaRPr lang="tr-TR" sz="2000" dirty="0">
              <a:solidFill>
                <a:schemeClr val="bg1"/>
              </a:solidFill>
              <a:latin typeface="Agency FB" panose="020B0503020202020204" pitchFamily="34" charset="0"/>
            </a:endParaRPr>
          </a:p>
          <a:p>
            <a:r>
              <a:rPr lang="en-US" sz="2000" dirty="0">
                <a:solidFill>
                  <a:schemeClr val="bg1"/>
                </a:solidFill>
                <a:latin typeface="Agency FB" panose="020B0503020202020204" pitchFamily="34" charset="0"/>
              </a:rPr>
              <a:t>The most important point here is the use of composition, not inheritance, for reuse. As known, inheritance is fixed at compile time. However, composition can be altered at runtime. This way, component-based frameworks can achieve a much higher degree of flexibility compared to object-oriented frameworks.</a:t>
            </a:r>
            <a:endParaRPr lang="tr-TR" sz="2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1650938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FA54863-B1C3-4B54-A5F7-BADB9F326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0"/>
            <a:ext cx="12192000" cy="6858000"/>
          </a:xfrm>
          <a:prstGeom prst="rect">
            <a:avLst/>
          </a:prstGeom>
        </p:spPr>
      </p:pic>
      <p:cxnSp>
        <p:nvCxnSpPr>
          <p:cNvPr id="5" name="Düz Bağlayıcı 4">
            <a:extLst>
              <a:ext uri="{FF2B5EF4-FFF2-40B4-BE49-F238E27FC236}">
                <a16:creationId xmlns:a16="http://schemas.microsoft.com/office/drawing/2014/main" id="{127B44B5-BEFC-4573-9348-085FA9A4FE48}"/>
              </a:ext>
            </a:extLst>
          </p:cNvPr>
          <p:cNvCxnSpPr>
            <a:cxnSpLocks/>
          </p:cNvCxnSpPr>
          <p:nvPr/>
        </p:nvCxnSpPr>
        <p:spPr>
          <a:xfrm flipV="1">
            <a:off x="10117958" y="-144773"/>
            <a:ext cx="1870841" cy="7325709"/>
          </a:xfrm>
          <a:prstGeom prst="line">
            <a:avLst/>
          </a:prstGeom>
          <a:ln w="57150">
            <a:solidFill>
              <a:schemeClr val="bg1"/>
            </a:solidFill>
          </a:ln>
        </p:spPr>
        <p:style>
          <a:lnRef idx="3">
            <a:schemeClr val="accent3"/>
          </a:lnRef>
          <a:fillRef idx="0">
            <a:schemeClr val="accent3"/>
          </a:fillRef>
          <a:effectRef idx="2">
            <a:schemeClr val="accent3"/>
          </a:effectRef>
          <a:fontRef idx="minor">
            <a:schemeClr val="tx1"/>
          </a:fontRef>
        </p:style>
      </p:cxnSp>
      <p:sp>
        <p:nvSpPr>
          <p:cNvPr id="2" name="Metin kutusu 1">
            <a:extLst>
              <a:ext uri="{FF2B5EF4-FFF2-40B4-BE49-F238E27FC236}">
                <a16:creationId xmlns:a16="http://schemas.microsoft.com/office/drawing/2014/main" id="{F78771A4-EB17-41E3-A271-CC8451316E41}"/>
              </a:ext>
            </a:extLst>
          </p:cNvPr>
          <p:cNvSpPr txBox="1"/>
          <p:nvPr/>
        </p:nvSpPr>
        <p:spPr>
          <a:xfrm>
            <a:off x="280277" y="1954924"/>
            <a:ext cx="9956799" cy="1015663"/>
          </a:xfrm>
          <a:prstGeom prst="rect">
            <a:avLst/>
          </a:prstGeom>
          <a:noFill/>
        </p:spPr>
        <p:txBody>
          <a:bodyPr wrap="square" rtlCol="0">
            <a:spAutoFit/>
          </a:bodyPr>
          <a:lstStyle/>
          <a:p>
            <a:pPr algn="ctr"/>
            <a:r>
              <a:rPr lang="en-US" sz="2000" dirty="0">
                <a:solidFill>
                  <a:schemeClr val="bg1"/>
                </a:solidFill>
                <a:latin typeface="Agency FB" panose="020B0503020202020204" pitchFamily="34" charset="0"/>
              </a:rPr>
              <a:t>In today's world, where people increasingly expect everything to be personalized, meeting their demands in a timely and cost-effective manner is only possible through software product line approaches that promote the reusability of all software assets.</a:t>
            </a:r>
            <a:endParaRPr lang="tr-TR" sz="2000" dirty="0">
              <a:solidFill>
                <a:schemeClr val="bg1"/>
              </a:solidFill>
              <a:latin typeface="Agency FB" panose="020B0503020202020204" pitchFamily="34" charset="0"/>
            </a:endParaRPr>
          </a:p>
        </p:txBody>
      </p:sp>
      <p:sp>
        <p:nvSpPr>
          <p:cNvPr id="3" name="Metin kutusu 2">
            <a:extLst>
              <a:ext uri="{FF2B5EF4-FFF2-40B4-BE49-F238E27FC236}">
                <a16:creationId xmlns:a16="http://schemas.microsoft.com/office/drawing/2014/main" id="{A8CE8779-3C77-462D-BCD0-528653075CBF}"/>
              </a:ext>
            </a:extLst>
          </p:cNvPr>
          <p:cNvSpPr txBox="1"/>
          <p:nvPr/>
        </p:nvSpPr>
        <p:spPr>
          <a:xfrm>
            <a:off x="4089400" y="4925511"/>
            <a:ext cx="2338552" cy="523220"/>
          </a:xfrm>
          <a:prstGeom prst="rect">
            <a:avLst/>
          </a:prstGeom>
          <a:noFill/>
        </p:spPr>
        <p:txBody>
          <a:bodyPr wrap="square" rtlCol="0">
            <a:spAutoFit/>
          </a:bodyPr>
          <a:lstStyle/>
          <a:p>
            <a:r>
              <a:rPr lang="tr-TR" sz="2800" dirty="0">
                <a:solidFill>
                  <a:schemeClr val="bg1"/>
                </a:solidFill>
                <a:latin typeface="Agency FB" panose="020B0503020202020204" pitchFamily="34" charset="0"/>
              </a:rPr>
              <a:t>Teşekkür ederim..</a:t>
            </a:r>
          </a:p>
        </p:txBody>
      </p:sp>
      <p:sp>
        <p:nvSpPr>
          <p:cNvPr id="6" name="Metin kutusu 5">
            <a:extLst>
              <a:ext uri="{FF2B5EF4-FFF2-40B4-BE49-F238E27FC236}">
                <a16:creationId xmlns:a16="http://schemas.microsoft.com/office/drawing/2014/main" id="{B53839BE-4886-40F1-809C-DDF3A76B0EA3}"/>
              </a:ext>
            </a:extLst>
          </p:cNvPr>
          <p:cNvSpPr txBox="1"/>
          <p:nvPr/>
        </p:nvSpPr>
        <p:spPr>
          <a:xfrm>
            <a:off x="280277" y="3518082"/>
            <a:ext cx="9956799" cy="1015663"/>
          </a:xfrm>
          <a:prstGeom prst="rect">
            <a:avLst/>
          </a:prstGeom>
          <a:noFill/>
        </p:spPr>
        <p:txBody>
          <a:bodyPr wrap="square" rtlCol="0">
            <a:spAutoFit/>
          </a:bodyPr>
          <a:lstStyle/>
          <a:p>
            <a:pPr algn="ctr"/>
            <a:r>
              <a:rPr lang="tr-TR" sz="2000" dirty="0">
                <a:solidFill>
                  <a:schemeClr val="bg1"/>
                </a:solidFill>
                <a:latin typeface="Agency FB" panose="020B0503020202020204" pitchFamily="34" charset="0"/>
              </a:rPr>
              <a:t>İnsanların git gide her şeyin kişiye özel olmasını bekledikleri günümüzde, istekleri zamanında ve az maliyetli olarak karşılamak ancak tüm yazılım varlıklarının yeniden kullanılabilirliğini savunan yazılım ürün hattı yaklaşımları ile mümkün olabilecektir.</a:t>
            </a:r>
          </a:p>
        </p:txBody>
      </p:sp>
    </p:spTree>
    <p:extLst>
      <p:ext uri="{BB962C8B-B14F-4D97-AF65-F5344CB8AC3E}">
        <p14:creationId xmlns:p14="http://schemas.microsoft.com/office/powerpoint/2010/main" val="3733372770"/>
      </p:ext>
    </p:extLst>
  </p:cSld>
  <p:clrMapOvr>
    <a:masterClrMapping/>
  </p:clrMapOvr>
  <p:transition spd="slow">
    <p:cover/>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922</Words>
  <Application>Microsoft Office PowerPoint</Application>
  <PresentationFormat>Geniş ekran</PresentationFormat>
  <Paragraphs>51</Paragraphs>
  <Slides>8</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Agency FB</vt:lpstr>
      <vt:lpstr>Arial</vt:lpstr>
      <vt:lpstr>Calibri</vt:lpstr>
      <vt:lpstr>Calibri Light</vt:lpstr>
      <vt:lpstr>Söhne</vt:lpstr>
      <vt:lpstr>Office Teması</vt:lpstr>
      <vt:lpstr>&lt;Reuse-Oriented Software Engineering Model&gt;</vt:lpstr>
      <vt:lpstr>PowerPoint Sunusu</vt:lpstr>
      <vt:lpstr> Reuse-Oriented Software nedir?   "Reuse has gained significant importance in all engineering branches. This enables more production in less time and more efficient work. The reusability of software is defined as the use of requirements, designs, test cases, etc. in the production of new software."    </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Reuse-Oriented Software Engineering Model</dc:title>
  <dc:creator>İnanç Karakuş</dc:creator>
  <cp:lastModifiedBy>Karahan Gll</cp:lastModifiedBy>
  <cp:revision>66</cp:revision>
  <dcterms:created xsi:type="dcterms:W3CDTF">2023-10-21T16:48:02Z</dcterms:created>
  <dcterms:modified xsi:type="dcterms:W3CDTF">2023-10-29T18:06:16Z</dcterms:modified>
</cp:coreProperties>
</file>