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3"/>
  </p:notesMasterIdLst>
  <p:handoutMasterIdLst>
    <p:handoutMasterId r:id="rId14"/>
  </p:handoutMasterIdLst>
  <p:sldIdLst>
    <p:sldId id="300" r:id="rId2"/>
    <p:sldId id="257" r:id="rId3"/>
    <p:sldId id="258" r:id="rId4"/>
    <p:sldId id="262" r:id="rId5"/>
    <p:sldId id="301" r:id="rId6"/>
    <p:sldId id="311" r:id="rId7"/>
    <p:sldId id="305" r:id="rId8"/>
    <p:sldId id="313" r:id="rId9"/>
    <p:sldId id="314" r:id="rId10"/>
    <p:sldId id="307" r:id="rId11"/>
    <p:sldId id="302" r:id="rId12"/>
  </p:sldIdLst>
  <p:sldSz cx="9144000" cy="6858000" type="screen4x3"/>
  <p:notesSz cx="6950075" cy="92360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00FF"/>
    <a:srgbClr val="FF9900"/>
    <a:srgbClr val="008000"/>
    <a:srgbClr val="000066"/>
    <a:srgbClr val="003300"/>
    <a:srgbClr val="FF00FF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3" autoAdjust="0"/>
    <p:restoredTop sz="90612" autoAdjust="0"/>
  </p:normalViewPr>
  <p:slideViewPr>
    <p:cSldViewPr snapToGrid="0">
      <p:cViewPr>
        <p:scale>
          <a:sx n="75" d="100"/>
          <a:sy n="75" d="100"/>
        </p:scale>
        <p:origin x="1594" y="4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A81F2DAB-43E2-47A0-BA48-4F24ED93CCBF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54BF18B-4934-42F5-9488-8AC8F8108F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817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17560AD-E202-4C81-A19D-C636B6FC3AB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41483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pPr>
                <a:defRPr/>
              </a:pPr>
              <a:t>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7421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pPr>
                <a:defRPr/>
              </a:pPr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64921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1199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84015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560AD-E202-4C81-A19D-C636B6FC3AB6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0810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02 May 2023 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Home Automation with Load Scheduling Using IOT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45E35-EA13-413B-BBFA-C56C6CF3F6A7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02 May 2023 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Home Automation with Load Scheduling Using IOT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68DCE-D5D7-47D0-BACE-0CE98FA3EB58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02 May 2023 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Home Automation with Load Scheduling Using IOT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31249-17BB-4C8C-BC41-BAA474084B4E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02 May 2023 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Home Automation with Load Scheduling Using IOT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5D3F7-A063-44A6-86FA-D15607AE2097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02 May 2023 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Home Automation with Load Scheduling Using IOT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FB55C-BAAA-4A1A-A127-DA2CBD4B51E3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02 May 2023 </a:t>
            </a:r>
            <a:endParaRPr lang="en-GB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Home Automation with Load Scheduling Using IOT</a:t>
            </a:r>
            <a:endParaRPr lang="en-GB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1610C-FE03-411F-9922-50D7EB18AF53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505076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6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02 May 2023 </a:t>
            </a:r>
            <a:endParaRPr lang="en-GB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Home Automation with Load Scheduling Using IOT</a:t>
            </a:r>
            <a:endParaRPr lang="en-GB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9BB66-FF6E-4CC7-82A2-5711454AC699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02 May 2023 </a:t>
            </a:r>
            <a:endParaRPr lang="en-GB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Home Automation with Load Scheduling Using IOT</a:t>
            </a:r>
            <a:endParaRPr lang="en-GB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E99EA-A984-4576-BAD8-99D8809167AB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02 May 2023 </a:t>
            </a:r>
            <a:endParaRPr lang="en-GB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Home Automation with Load Scheduling Using IOT</a:t>
            </a:r>
            <a:endParaRPr lang="en-GB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80436-A541-406D-8332-DD0A52D651CC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02 May 2023 </a:t>
            </a:r>
            <a:endParaRPr lang="en-GB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Home Automation with Load Scheduling Using IOT</a:t>
            </a:r>
            <a:endParaRPr lang="en-GB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78533-F691-416E-B335-93F00E9C9295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28"/>
            <a:ext cx="4629151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02 May 2023 </a:t>
            </a:r>
            <a:endParaRPr lang="en-GB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Home Automation with Load Scheduling Using IOT</a:t>
            </a:r>
            <a:endParaRPr lang="en-GB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493D6-6E41-4ADF-91AA-E116496B6708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15875" y="6337300"/>
            <a:ext cx="9159875" cy="5207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64300"/>
            <a:ext cx="2057400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02 May 2023 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64300"/>
            <a:ext cx="3086100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Home Automation with Load Scheduling Using IOT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64300"/>
            <a:ext cx="1014413" cy="268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78AF256-75A5-4EEE-B566-2B294ECA6FC5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  <p:pic>
        <p:nvPicPr>
          <p:cNvPr id="1032" name="Picture 3" descr="MCET emblem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43863" y="66675"/>
            <a:ext cx="1009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-15875" y="6464300"/>
            <a:ext cx="915987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NIA Educational Institutions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953375" y="6335713"/>
            <a:ext cx="11001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54823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-1447800" y="2286000"/>
            <a:ext cx="1219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5050"/>
                </a:solidFill>
              </a:rPr>
              <a:t>Department of  Electronics &amp; Communication Engineering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1185" y="3182235"/>
            <a:ext cx="4504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b="1" dirty="0"/>
          </a:p>
          <a:p>
            <a:pPr algn="ctr"/>
            <a:endParaRPr lang="en-IN" b="1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2937" y="6526046"/>
            <a:ext cx="2057400" cy="2571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02 May 2023 </a:t>
            </a:r>
            <a:endParaRPr lang="en-GB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pPr>
                <a:defRPr/>
              </a:pPr>
              <a:t>1</a:t>
            </a:fld>
            <a:endParaRPr lang="en-GB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087505" y="6526046"/>
            <a:ext cx="3086100" cy="337265"/>
          </a:xfrm>
        </p:spPr>
        <p:txBody>
          <a:bodyPr/>
          <a:lstStyle/>
          <a:p>
            <a:pPr>
              <a:defRPr/>
            </a:pPr>
            <a:r>
              <a:rPr lang="en-US" dirty="0"/>
              <a:t>Home Automation with Load Scheduling Using IOT</a:t>
            </a:r>
            <a:endParaRPr lang="en-GB" altLang="en-US" dirty="0"/>
          </a:p>
        </p:txBody>
      </p:sp>
      <p:pic>
        <p:nvPicPr>
          <p:cNvPr id="1026" name="Picture 2" descr="http://mcet.in/wp-content/themes/drmahalingam/images/mcet_new%20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1" y="387749"/>
            <a:ext cx="8093675" cy="175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885ABA-0AF3-B991-1D07-74D0056C81AF}"/>
              </a:ext>
            </a:extLst>
          </p:cNvPr>
          <p:cNvSpPr txBox="1"/>
          <p:nvPr/>
        </p:nvSpPr>
        <p:spPr>
          <a:xfrm>
            <a:off x="872836" y="3000895"/>
            <a:ext cx="7913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Automation with Load Scheduling Using IOT</a:t>
            </a:r>
          </a:p>
          <a:p>
            <a:pPr algn="ctr"/>
            <a:r>
              <a:rPr lang="en-US" dirty="0"/>
              <a:t>PRESENTED BY,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A35CE-96B8-9B90-82B4-AE288E3F0BC3}"/>
              </a:ext>
            </a:extLst>
          </p:cNvPr>
          <p:cNvSpPr txBox="1"/>
          <p:nvPr/>
        </p:nvSpPr>
        <p:spPr>
          <a:xfrm>
            <a:off x="503286" y="3828566"/>
            <a:ext cx="8254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          Hari Krishnan D</a:t>
            </a:r>
          </a:p>
          <a:p>
            <a:pPr lvl="3"/>
            <a:r>
              <a:rPr lang="en-US" dirty="0" err="1"/>
              <a:t>Deivanayagam</a:t>
            </a:r>
            <a:r>
              <a:rPr lang="en-US" dirty="0"/>
              <a:t> S</a:t>
            </a:r>
          </a:p>
          <a:p>
            <a:pPr lvl="3"/>
            <a:r>
              <a:rPr lang="en-US" dirty="0"/>
              <a:t>Madhan S</a:t>
            </a:r>
          </a:p>
          <a:p>
            <a:r>
              <a:rPr lang="en-US"/>
              <a:t>Programme</a:t>
            </a:r>
            <a:r>
              <a:rPr lang="en-US" dirty="0"/>
              <a:t> : ECE department</a:t>
            </a:r>
          </a:p>
          <a:p>
            <a:r>
              <a:rPr lang="en-US" dirty="0"/>
              <a:t>Roll No:         727621bec013</a:t>
            </a:r>
          </a:p>
          <a:p>
            <a:pPr lvl="3"/>
            <a:r>
              <a:rPr lang="en-US" dirty="0"/>
              <a:t>727621bec025</a:t>
            </a:r>
          </a:p>
          <a:p>
            <a:pPr lvl="3"/>
            <a:r>
              <a:rPr lang="en-US" dirty="0"/>
              <a:t>727621bec073</a:t>
            </a:r>
          </a:p>
          <a:p>
            <a:r>
              <a:rPr lang="en-US" dirty="0"/>
              <a:t>GUIDED BY :</a:t>
            </a:r>
            <a:r>
              <a:rPr lang="en-US" dirty="0" err="1"/>
              <a:t>Dr.B.Kannapiran</a:t>
            </a:r>
            <a:r>
              <a:rPr lang="en-US" dirty="0"/>
              <a:t>, professor/ECE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Inference or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final output of this project is to monitor the Current given to the load and to scheduling using IOT.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project identifies the disadvantages in load scheduling and produces a better ideas.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2937" y="6598444"/>
            <a:ext cx="2057400" cy="2571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02 May 2023 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F86A3-08A6-DE5B-5E94-A8907E13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Home Automation with Load Scheduling Using IOT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6915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9753" y="-806335"/>
            <a:ext cx="8615103" cy="249702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628" y="847898"/>
            <a:ext cx="8365721" cy="57607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Frederik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Scheidt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Philipp Staudt, Christ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Weinhardt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"Assessing the Economics of Residential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Electrity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Traiff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Selection", 2019 International Conference on Smart Energy Systems and Technologies, vol. 2, pp. 1-6, September, (2019).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Hamed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Mortaji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Siew Hock Ow,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MahmoudMoghavvemi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and Haider Abbas F.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Almurib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LoadShedding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Smart-Direct Load Control Using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Internetof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Things in Smart Grid Demand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ResponseManagement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", IEEE Transactions 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IndustryApplications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., vol. 53, Issue: 6, Nov, (2017).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Qusay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F.Hassan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Internet of Things A to Z: Technologies and Applications, Nigeria, John Wiley- IEEE Press, 1st edition, (2018).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605616"/>
            <a:ext cx="2057400" cy="2571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02 May 2023 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Home Automation with Load Scheduling Using IOT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pPr>
                <a:defRPr/>
              </a:pPr>
              <a:t>11</a:t>
            </a:fld>
            <a:endParaRPr lang="en-GB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285750"/>
            <a:ext cx="7886700" cy="6477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BEE6-886D-49D1-9577-8D4B4F678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933451"/>
            <a:ext cx="7886700" cy="341732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B45A9-205D-4371-8BDC-D13BC68A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3825" y="6666807"/>
            <a:ext cx="2212225" cy="54668"/>
          </a:xfrm>
        </p:spPr>
        <p:txBody>
          <a:bodyPr/>
          <a:lstStyle/>
          <a:p>
            <a:r>
              <a:rPr lang="en-US" altLang="en-US"/>
              <a:t>02 May 2023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01074-3A3B-4E67-833F-A2EDD75F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49EB8-9F44-4964-9E2A-DD27CB7B638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4F8FF60F-13BC-48C7-8D56-15BB3BA8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3642" y="6420758"/>
            <a:ext cx="4954137" cy="509726"/>
          </a:xfrm>
        </p:spPr>
        <p:txBody>
          <a:bodyPr/>
          <a:lstStyle/>
          <a:p>
            <a:pPr>
              <a:defRPr/>
            </a:pPr>
            <a:r>
              <a:rPr lang="en-US"/>
              <a:t>Home Automation with Load Scheduling Using IOT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CAA12-4F74-BE62-03D5-8EDB65731BC6}"/>
              </a:ext>
            </a:extLst>
          </p:cNvPr>
          <p:cNvSpPr txBox="1"/>
          <p:nvPr/>
        </p:nvSpPr>
        <p:spPr>
          <a:xfrm>
            <a:off x="58189" y="933451"/>
            <a:ext cx="87782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An measure the amount of energy consumed by domestic, commercial and industrial user, energy meter is being used.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In this </a:t>
            </a:r>
            <a:r>
              <a:rPr lang="en-US" dirty="0" err="1"/>
              <a:t>work,the</a:t>
            </a:r>
            <a:r>
              <a:rPr lang="en-US" dirty="0"/>
              <a:t> system uses in microcontroller with inbuild WIFI facility because it is energy efficient hence it consumes less power.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All the data monitoring is done via a web based portal provided with a dedicated internet connection.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rapid advancement of technology has led to the development of the Internet od thinks(IOT).One of the application of IOT technology in controlling load and energy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14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8189" y="-714895"/>
            <a:ext cx="8573539" cy="240558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1" y="997527"/>
            <a:ext cx="8390659" cy="5179436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Energy Conservation: By controlling the energy usage of various devices and appliances in a application in a smart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way,it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becomes possible to conserve Energy and reduce electricity bills.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Demand-side Management: By monitoring and controlling the load in a smart way it becomes possible to balance the supply and demand of energy leading to more efficient energy usage.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Predictive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Maintenance:IOT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 enabled load controlling devices can provide insights into health of appliances and predict when maintenance is needed, leading to better maintenance practices and fewer breakdowns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142" y="6658495"/>
            <a:ext cx="2070908" cy="6298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02 May 2023 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Home Automation with Load Scheduling Using IOT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000" y="55546"/>
            <a:ext cx="6443663" cy="10403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897" y="6578389"/>
            <a:ext cx="2057400" cy="2571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02 May 2023 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23A07A17-DD1C-461A-9DB0-E78EFDAD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8391" y="6348274"/>
            <a:ext cx="4954137" cy="509726"/>
          </a:xfrm>
        </p:spPr>
        <p:txBody>
          <a:bodyPr/>
          <a:lstStyle/>
          <a:p>
            <a:pPr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 with Load Scheduling Using IOT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F63843-AEBA-7B32-A39A-45A2921FE370}"/>
              </a:ext>
            </a:extLst>
          </p:cNvPr>
          <p:cNvSpPr/>
          <p:nvPr/>
        </p:nvSpPr>
        <p:spPr>
          <a:xfrm>
            <a:off x="286355" y="2967644"/>
            <a:ext cx="1562793" cy="717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230 volt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9ACCD1-9342-2DD3-9687-DCD654C80E1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849148" y="3326348"/>
            <a:ext cx="636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567C0DE-6641-50D5-7010-0376C2061913}"/>
              </a:ext>
            </a:extLst>
          </p:cNvPr>
          <p:cNvSpPr/>
          <p:nvPr/>
        </p:nvSpPr>
        <p:spPr>
          <a:xfrm>
            <a:off x="2469095" y="2862287"/>
            <a:ext cx="1820488" cy="928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230V AC  to 5v DC power supply module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E6DE11-64A2-081A-1A9E-D29F2958831E}"/>
              </a:ext>
            </a:extLst>
          </p:cNvPr>
          <p:cNvCxnSpPr>
            <a:cxnSpLocks/>
          </p:cNvCxnSpPr>
          <p:nvPr/>
        </p:nvCxnSpPr>
        <p:spPr>
          <a:xfrm>
            <a:off x="4280712" y="3326347"/>
            <a:ext cx="6288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A13F068-6617-A969-136A-52340950B780}"/>
              </a:ext>
            </a:extLst>
          </p:cNvPr>
          <p:cNvSpPr/>
          <p:nvPr/>
        </p:nvSpPr>
        <p:spPr>
          <a:xfrm>
            <a:off x="4909530" y="2313494"/>
            <a:ext cx="1603531" cy="1635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jj</a:t>
            </a:r>
            <a:r>
              <a:rPr lang="en-IN" dirty="0" err="1">
                <a:solidFill>
                  <a:schemeClr val="tx1"/>
                </a:solidFill>
              </a:rPr>
              <a:t>Node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mcu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Esp-8266</a:t>
            </a:r>
          </a:p>
          <a:p>
            <a:pPr algn="ctr"/>
            <a:r>
              <a:rPr lang="en-IN" dirty="0" err="1">
                <a:solidFill>
                  <a:schemeClr val="tx1"/>
                </a:solidFill>
              </a:rPr>
              <a:t>Wifi</a:t>
            </a:r>
            <a:r>
              <a:rPr lang="en-IN" dirty="0">
                <a:solidFill>
                  <a:schemeClr val="tx1"/>
                </a:solidFill>
              </a:rPr>
              <a:t> module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 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400C67-171A-41AE-318B-265A203AE2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513061" y="3131020"/>
            <a:ext cx="4520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B983A98-22CE-47C8-85DE-C866CC74A881}"/>
              </a:ext>
            </a:extLst>
          </p:cNvPr>
          <p:cNvSpPr/>
          <p:nvPr/>
        </p:nvSpPr>
        <p:spPr>
          <a:xfrm>
            <a:off x="6965156" y="2313494"/>
            <a:ext cx="1151436" cy="1568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Current sensors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946F04-D3EC-AF14-D472-9724B8C341E8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711295" y="1911927"/>
            <a:ext cx="1" cy="401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53641B5-4CDD-8E9D-073E-91A60AFC1BC8}"/>
              </a:ext>
            </a:extLst>
          </p:cNvPr>
          <p:cNvSpPr/>
          <p:nvPr/>
        </p:nvSpPr>
        <p:spPr>
          <a:xfrm>
            <a:off x="5195455" y="814647"/>
            <a:ext cx="1113905" cy="1097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Mobile device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651478-DCAA-C171-01FC-9717FE0E28FF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540874" y="1787236"/>
            <a:ext cx="0" cy="526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6B698DA-54C3-F8DA-6E4F-1833865E2DF5}"/>
              </a:ext>
            </a:extLst>
          </p:cNvPr>
          <p:cNvSpPr/>
          <p:nvPr/>
        </p:nvSpPr>
        <p:spPr>
          <a:xfrm>
            <a:off x="6965156" y="980902"/>
            <a:ext cx="1151436" cy="806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LCD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Display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8D337D-E2A2-DBA9-FCCB-DDB9F26238B0}"/>
              </a:ext>
            </a:extLst>
          </p:cNvPr>
          <p:cNvCxnSpPr>
            <a:stCxn id="22" idx="2"/>
          </p:cNvCxnSpPr>
          <p:nvPr/>
        </p:nvCxnSpPr>
        <p:spPr>
          <a:xfrm>
            <a:off x="7540874" y="3882041"/>
            <a:ext cx="0" cy="448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E027F25-3A69-8557-BC3A-358B34B529BE}"/>
              </a:ext>
            </a:extLst>
          </p:cNvPr>
          <p:cNvSpPr/>
          <p:nvPr/>
        </p:nvSpPr>
        <p:spPr>
          <a:xfrm>
            <a:off x="6941134" y="4330931"/>
            <a:ext cx="1428862" cy="428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08D1D8-2074-AA14-5DFF-037E48354874}"/>
              </a:ext>
            </a:extLst>
          </p:cNvPr>
          <p:cNvCxnSpPr>
            <a:stCxn id="34" idx="2"/>
          </p:cNvCxnSpPr>
          <p:nvPr/>
        </p:nvCxnSpPr>
        <p:spPr>
          <a:xfrm>
            <a:off x="7655565" y="4759175"/>
            <a:ext cx="0" cy="4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1381848-319F-4C34-8B1F-345D6FE20658}"/>
              </a:ext>
            </a:extLst>
          </p:cNvPr>
          <p:cNvSpPr/>
          <p:nvPr/>
        </p:nvSpPr>
        <p:spPr>
          <a:xfrm>
            <a:off x="6941135" y="5203767"/>
            <a:ext cx="1521214" cy="470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323196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2909" y="-516991"/>
            <a:ext cx="8515350" cy="2031510"/>
          </a:xfrm>
        </p:spPr>
        <p:txBody>
          <a:bodyPr/>
          <a:lstStyle/>
          <a:p>
            <a:r>
              <a:rPr lang="en-US" sz="4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Work plan</a:t>
            </a:r>
            <a:br>
              <a:rPr lang="en-US" sz="4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02 May 2023 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Home Automation with Load Scheduling Using IOT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208933"/>
              </p:ext>
            </p:extLst>
          </p:nvPr>
        </p:nvGraphicFramePr>
        <p:xfrm>
          <a:off x="0" y="415636"/>
          <a:ext cx="8369532" cy="6665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039">
                  <a:extLst>
                    <a:ext uri="{9D8B030D-6E8A-4147-A177-3AD203B41FA5}">
                      <a16:colId xmlns:a16="http://schemas.microsoft.com/office/drawing/2014/main" val="1659706051"/>
                    </a:ext>
                  </a:extLst>
                </a:gridCol>
                <a:gridCol w="1479395">
                  <a:extLst>
                    <a:ext uri="{9D8B030D-6E8A-4147-A177-3AD203B41FA5}">
                      <a16:colId xmlns:a16="http://schemas.microsoft.com/office/drawing/2014/main" val="3609397513"/>
                    </a:ext>
                  </a:extLst>
                </a:gridCol>
                <a:gridCol w="1230593">
                  <a:extLst>
                    <a:ext uri="{9D8B030D-6E8A-4147-A177-3AD203B41FA5}">
                      <a16:colId xmlns:a16="http://schemas.microsoft.com/office/drawing/2014/main" val="3146572454"/>
                    </a:ext>
                  </a:extLst>
                </a:gridCol>
                <a:gridCol w="1184381">
                  <a:extLst>
                    <a:ext uri="{9D8B030D-6E8A-4147-A177-3AD203B41FA5}">
                      <a16:colId xmlns:a16="http://schemas.microsoft.com/office/drawing/2014/main" val="795807761"/>
                    </a:ext>
                  </a:extLst>
                </a:gridCol>
                <a:gridCol w="1202719">
                  <a:extLst>
                    <a:ext uri="{9D8B030D-6E8A-4147-A177-3AD203B41FA5}">
                      <a16:colId xmlns:a16="http://schemas.microsoft.com/office/drawing/2014/main" val="1657364295"/>
                    </a:ext>
                  </a:extLst>
                </a:gridCol>
                <a:gridCol w="1159363">
                  <a:extLst>
                    <a:ext uri="{9D8B030D-6E8A-4147-A177-3AD203B41FA5}">
                      <a16:colId xmlns:a16="http://schemas.microsoft.com/office/drawing/2014/main" val="1750581894"/>
                    </a:ext>
                  </a:extLst>
                </a:gridCol>
                <a:gridCol w="1100042">
                  <a:extLst>
                    <a:ext uri="{9D8B030D-6E8A-4147-A177-3AD203B41FA5}">
                      <a16:colId xmlns:a16="http://schemas.microsoft.com/office/drawing/2014/main" val="853713662"/>
                    </a:ext>
                  </a:extLst>
                </a:gridCol>
              </a:tblGrid>
              <a:tr h="928350">
                <a:tc>
                  <a:txBody>
                    <a:bodyPr/>
                    <a:lstStyle/>
                    <a:p>
                      <a:r>
                        <a:rPr lang="en-US" dirty="0"/>
                        <a:t>   Week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Week1</a:t>
                      </a:r>
                    </a:p>
                    <a:p>
                      <a:pPr defTabSz="914400"/>
                      <a:r>
                        <a:rPr lang="en-US" dirty="0"/>
                        <a:t>(23/01/23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Week2</a:t>
                      </a:r>
                    </a:p>
                    <a:p>
                      <a:pPr defTabSz="914400"/>
                      <a:r>
                        <a:rPr lang="en-US" dirty="0"/>
                        <a:t>(30/01/23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Week3</a:t>
                      </a:r>
                    </a:p>
                    <a:p>
                      <a:pPr defTabSz="914400"/>
                      <a:r>
                        <a:rPr lang="en-US" baseline="0" dirty="0"/>
                        <a:t>(06/02/23)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Week4</a:t>
                      </a:r>
                    </a:p>
                    <a:p>
                      <a:r>
                        <a:rPr lang="en-US" dirty="0"/>
                        <a:t>(20/03/23)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Week5</a:t>
                      </a:r>
                    </a:p>
                    <a:p>
                      <a:r>
                        <a:rPr lang="en-US" dirty="0"/>
                        <a:t>(27/03/23)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Week6(03/04/23)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42539"/>
                  </a:ext>
                </a:extLst>
              </a:tr>
              <a:tr h="1206856">
                <a:tc>
                  <a:txBody>
                    <a:bodyPr/>
                    <a:lstStyle/>
                    <a:p>
                      <a:r>
                        <a:rPr lang="en-US" sz="1600" dirty="0"/>
                        <a:t>Topic    </a:t>
                      </a:r>
                    </a:p>
                    <a:p>
                      <a:r>
                        <a:rPr lang="en-US" sz="1600" dirty="0"/>
                        <a:t>Discussion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Discuss about the basis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Confirm the title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46620"/>
                  </a:ext>
                </a:extLst>
              </a:tr>
              <a:tr h="1114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Confirmation of Tittle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Studied about IOT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88926"/>
                  </a:ext>
                </a:extLst>
              </a:tr>
              <a:tr h="1206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Paper Identification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about load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about </a:t>
                      </a:r>
                    </a:p>
                    <a:p>
                      <a:r>
                        <a:rPr lang="en-US" dirty="0"/>
                        <a:t>controller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89830"/>
                  </a:ext>
                </a:extLst>
              </a:tr>
              <a:tr h="1206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Problems </a:t>
                      </a:r>
                      <a:r>
                        <a:rPr lang="en-US" sz="1600" dirty="0" err="1"/>
                        <a:t>identificatio</a:t>
                      </a:r>
                      <a:endParaRPr lang="en-US" sz="16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Novelty in area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Novelty confirmation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06465"/>
                  </a:ext>
                </a:extLst>
              </a:tr>
              <a:tr h="371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09793"/>
                  </a:ext>
                </a:extLst>
              </a:tr>
              <a:tr h="371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096674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Work Completed for First review</a:t>
            </a:r>
            <a:br>
              <a:rPr lang="en-US" sz="4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chemeClr val="tx1"/>
                </a:solidFill>
              </a:rPr>
              <a:t>Present the tasks completed in the work plan)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708" y="6614823"/>
            <a:ext cx="2057400" cy="2571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02 May 2023 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Home Automation with Load Scheduling Using IOT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032172"/>
              </p:ext>
            </p:extLst>
          </p:nvPr>
        </p:nvGraphicFramePr>
        <p:xfrm>
          <a:off x="99753" y="1030778"/>
          <a:ext cx="8415597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468">
                  <a:extLst>
                    <a:ext uri="{9D8B030D-6E8A-4147-A177-3AD203B41FA5}">
                      <a16:colId xmlns:a16="http://schemas.microsoft.com/office/drawing/2014/main" val="1659706051"/>
                    </a:ext>
                  </a:extLst>
                </a:gridCol>
                <a:gridCol w="1602604">
                  <a:extLst>
                    <a:ext uri="{9D8B030D-6E8A-4147-A177-3AD203B41FA5}">
                      <a16:colId xmlns:a16="http://schemas.microsoft.com/office/drawing/2014/main" val="3609397513"/>
                    </a:ext>
                  </a:extLst>
                </a:gridCol>
                <a:gridCol w="1506837">
                  <a:extLst>
                    <a:ext uri="{9D8B030D-6E8A-4147-A177-3AD203B41FA5}">
                      <a16:colId xmlns:a16="http://schemas.microsoft.com/office/drawing/2014/main" val="3146572454"/>
                    </a:ext>
                  </a:extLst>
                </a:gridCol>
                <a:gridCol w="1373635">
                  <a:extLst>
                    <a:ext uri="{9D8B030D-6E8A-4147-A177-3AD203B41FA5}">
                      <a16:colId xmlns:a16="http://schemas.microsoft.com/office/drawing/2014/main" val="795807761"/>
                    </a:ext>
                  </a:extLst>
                </a:gridCol>
                <a:gridCol w="1252115">
                  <a:extLst>
                    <a:ext uri="{9D8B030D-6E8A-4147-A177-3AD203B41FA5}">
                      <a16:colId xmlns:a16="http://schemas.microsoft.com/office/drawing/2014/main" val="1657364295"/>
                    </a:ext>
                  </a:extLst>
                </a:gridCol>
                <a:gridCol w="1335938">
                  <a:extLst>
                    <a:ext uri="{9D8B030D-6E8A-4147-A177-3AD203B41FA5}">
                      <a16:colId xmlns:a16="http://schemas.microsoft.com/office/drawing/2014/main" val="1750581894"/>
                    </a:ext>
                  </a:extLst>
                </a:gridCol>
              </a:tblGrid>
              <a:tr h="1020214">
                <a:tc>
                  <a:txBody>
                    <a:bodyPr/>
                    <a:lstStyle/>
                    <a:p>
                      <a:r>
                        <a:rPr lang="en-US" dirty="0"/>
                        <a:t>   Week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Week1</a:t>
                      </a:r>
                    </a:p>
                    <a:p>
                      <a:pPr defTabSz="914400"/>
                      <a:r>
                        <a:rPr lang="en-US" baseline="0" dirty="0"/>
                        <a:t>(23/01/23)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Week2</a:t>
                      </a:r>
                    </a:p>
                    <a:p>
                      <a:pPr defTabSz="914400"/>
                      <a:r>
                        <a:rPr lang="en-US" baseline="0" dirty="0"/>
                        <a:t>(30/01/23)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Week3</a:t>
                      </a:r>
                    </a:p>
                    <a:p>
                      <a:pPr defTabSz="914400"/>
                      <a:r>
                        <a:rPr lang="en-US" dirty="0"/>
                        <a:t>(06/02/23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4</a:t>
                      </a:r>
                    </a:p>
                    <a:p>
                      <a:r>
                        <a:rPr lang="en-US" dirty="0"/>
                        <a:t>(13/03/23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42539"/>
                  </a:ext>
                </a:extLst>
              </a:tr>
              <a:tr h="883497">
                <a:tc>
                  <a:txBody>
                    <a:bodyPr/>
                    <a:lstStyle/>
                    <a:p>
                      <a:r>
                        <a:rPr lang="en-US" dirty="0"/>
                        <a:t>Topic </a:t>
                      </a:r>
                    </a:p>
                    <a:p>
                      <a:r>
                        <a:rPr lang="en-US" dirty="0"/>
                        <a:t>Discussion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Discuss about the basics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Confirm the tittle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46620"/>
                  </a:ext>
                </a:extLst>
              </a:tr>
              <a:tr h="883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Confirmation of Tittle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Studied about </a:t>
                      </a:r>
                      <a:r>
                        <a:rPr lang="en-US" dirty="0" err="1"/>
                        <a:t>Iot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circuit verification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88926"/>
                  </a:ext>
                </a:extLst>
              </a:tr>
              <a:tr h="1148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Problem identification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Circuit stimulation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Circuit stimulation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89830"/>
                  </a:ext>
                </a:extLst>
              </a:tr>
              <a:tr h="3533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06465"/>
                  </a:ext>
                </a:extLst>
              </a:tr>
              <a:tr h="3533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09793"/>
                  </a:ext>
                </a:extLst>
              </a:tr>
              <a:tr h="3533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09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93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Results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(Present the results of Completed tasks)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072468-4496-ED46-33C9-073C8D051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06" y="1901825"/>
            <a:ext cx="8139694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004" y="6658495"/>
            <a:ext cx="2553046" cy="6298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02 May 2023 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Home Automation with Load Scheduling Using IOT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2283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Work Completed for Second review</a:t>
            </a:r>
            <a:br>
              <a:rPr lang="en-US" sz="4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chemeClr val="tx1"/>
                </a:solidFill>
              </a:rPr>
              <a:t>Explain the completed tasks)</a:t>
            </a:r>
            <a:br>
              <a:rPr lang="en-US" dirty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92166"/>
            <a:ext cx="2057400" cy="2571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02 May 2023 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Home Automation with Load Scheduling Using IOT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pPr>
                <a:defRPr/>
              </a:pPr>
              <a:t>8</a:t>
            </a:fld>
            <a:endParaRPr lang="en-GB" alt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589569"/>
              </p:ext>
            </p:extLst>
          </p:nvPr>
        </p:nvGraphicFramePr>
        <p:xfrm>
          <a:off x="304454" y="1346377"/>
          <a:ext cx="81153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493">
                  <a:extLst>
                    <a:ext uri="{9D8B030D-6E8A-4147-A177-3AD203B41FA5}">
                      <a16:colId xmlns:a16="http://schemas.microsoft.com/office/drawing/2014/main" val="1659706051"/>
                    </a:ext>
                  </a:extLst>
                </a:gridCol>
                <a:gridCol w="1748211">
                  <a:extLst>
                    <a:ext uri="{9D8B030D-6E8A-4147-A177-3AD203B41FA5}">
                      <a16:colId xmlns:a16="http://schemas.microsoft.com/office/drawing/2014/main" val="3609397513"/>
                    </a:ext>
                  </a:extLst>
                </a:gridCol>
                <a:gridCol w="1407708">
                  <a:extLst>
                    <a:ext uri="{9D8B030D-6E8A-4147-A177-3AD203B41FA5}">
                      <a16:colId xmlns:a16="http://schemas.microsoft.com/office/drawing/2014/main" val="3146572454"/>
                    </a:ext>
                  </a:extLst>
                </a:gridCol>
                <a:gridCol w="1379271">
                  <a:extLst>
                    <a:ext uri="{9D8B030D-6E8A-4147-A177-3AD203B41FA5}">
                      <a16:colId xmlns:a16="http://schemas.microsoft.com/office/drawing/2014/main" val="795807761"/>
                    </a:ext>
                  </a:extLst>
                </a:gridCol>
                <a:gridCol w="995350">
                  <a:extLst>
                    <a:ext uri="{9D8B030D-6E8A-4147-A177-3AD203B41FA5}">
                      <a16:colId xmlns:a16="http://schemas.microsoft.com/office/drawing/2014/main" val="1657364295"/>
                    </a:ext>
                  </a:extLst>
                </a:gridCol>
                <a:gridCol w="1288267">
                  <a:extLst>
                    <a:ext uri="{9D8B030D-6E8A-4147-A177-3AD203B41FA5}">
                      <a16:colId xmlns:a16="http://schemas.microsoft.com/office/drawing/2014/main" val="1750581894"/>
                    </a:ext>
                  </a:extLst>
                </a:gridCol>
              </a:tblGrid>
              <a:tr h="1168118">
                <a:tc>
                  <a:txBody>
                    <a:bodyPr/>
                    <a:lstStyle/>
                    <a:p>
                      <a:r>
                        <a:rPr lang="en-US" dirty="0"/>
                        <a:t>   Week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Week1</a:t>
                      </a:r>
                    </a:p>
                    <a:p>
                      <a:pPr defTabSz="914400"/>
                      <a:r>
                        <a:rPr lang="en-US" baseline="0" dirty="0"/>
                        <a:t>(20/03/23)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Week2</a:t>
                      </a:r>
                    </a:p>
                    <a:p>
                      <a:pPr defTabSz="914400"/>
                      <a:r>
                        <a:rPr lang="en-US" dirty="0"/>
                        <a:t>(27/03/23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Week3</a:t>
                      </a:r>
                    </a:p>
                    <a:p>
                      <a:pPr defTabSz="914400"/>
                      <a:r>
                        <a:rPr lang="en-US" baseline="0" dirty="0"/>
                        <a:t>(03/04/23)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4</a:t>
                      </a:r>
                    </a:p>
                    <a:p>
                      <a:r>
                        <a:rPr lang="en-US" dirty="0"/>
                        <a:t>(10/04/23)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42539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r>
                        <a:rPr lang="en-US" dirty="0"/>
                        <a:t>Circuit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Components 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46620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r>
                        <a:rPr lang="en-US" dirty="0"/>
                        <a:t>Circuit Diagram 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 about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88926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r>
                        <a:rPr lang="en-US" dirty="0"/>
                        <a:t>Current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Studied about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89830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r>
                        <a:rPr lang="en-US" dirty="0"/>
                        <a:t>Circuit </a:t>
                      </a:r>
                      <a:r>
                        <a:rPr lang="en-US" dirty="0" err="1"/>
                        <a:t>diagarm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06465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09793"/>
                  </a:ext>
                </a:extLst>
              </a:tr>
              <a:tr h="311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09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16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Work Completed for Third review</a:t>
            </a:r>
            <a:br>
              <a:rPr lang="en-US" sz="4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chemeClr val="tx1"/>
                </a:solidFill>
              </a:rPr>
              <a:t>Explain the completed tasks)</a:t>
            </a:r>
            <a:br>
              <a:rPr lang="en-US" dirty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604000"/>
            <a:ext cx="2057400" cy="2571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02 May 2023 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Home Automation with Load Scheduling Using IOT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5D3F7-A063-44A6-86FA-D15607AE2097}" type="slidenum">
              <a:rPr lang="en-GB" altLang="en-US" smtClean="0"/>
              <a:pPr>
                <a:defRPr/>
              </a:pPr>
              <a:t>9</a:t>
            </a:fld>
            <a:endParaRPr lang="en-GB" alt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493883"/>
              </p:ext>
            </p:extLst>
          </p:nvPr>
        </p:nvGraphicFramePr>
        <p:xfrm>
          <a:off x="382904" y="1554479"/>
          <a:ext cx="8378191" cy="4933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92">
                  <a:extLst>
                    <a:ext uri="{9D8B030D-6E8A-4147-A177-3AD203B41FA5}">
                      <a16:colId xmlns:a16="http://schemas.microsoft.com/office/drawing/2014/main" val="1659706051"/>
                    </a:ext>
                  </a:extLst>
                </a:gridCol>
                <a:gridCol w="1804843">
                  <a:extLst>
                    <a:ext uri="{9D8B030D-6E8A-4147-A177-3AD203B41FA5}">
                      <a16:colId xmlns:a16="http://schemas.microsoft.com/office/drawing/2014/main" val="3609397513"/>
                    </a:ext>
                  </a:extLst>
                </a:gridCol>
                <a:gridCol w="1453310">
                  <a:extLst>
                    <a:ext uri="{9D8B030D-6E8A-4147-A177-3AD203B41FA5}">
                      <a16:colId xmlns:a16="http://schemas.microsoft.com/office/drawing/2014/main" val="3146572454"/>
                    </a:ext>
                  </a:extLst>
                </a:gridCol>
                <a:gridCol w="1423952">
                  <a:extLst>
                    <a:ext uri="{9D8B030D-6E8A-4147-A177-3AD203B41FA5}">
                      <a16:colId xmlns:a16="http://schemas.microsoft.com/office/drawing/2014/main" val="795807761"/>
                    </a:ext>
                  </a:extLst>
                </a:gridCol>
                <a:gridCol w="1027594">
                  <a:extLst>
                    <a:ext uri="{9D8B030D-6E8A-4147-A177-3AD203B41FA5}">
                      <a16:colId xmlns:a16="http://schemas.microsoft.com/office/drawing/2014/main" val="1657364295"/>
                    </a:ext>
                  </a:extLst>
                </a:gridCol>
                <a:gridCol w="1330000">
                  <a:extLst>
                    <a:ext uri="{9D8B030D-6E8A-4147-A177-3AD203B41FA5}">
                      <a16:colId xmlns:a16="http://schemas.microsoft.com/office/drawing/2014/main" val="1750581894"/>
                    </a:ext>
                  </a:extLst>
                </a:gridCol>
              </a:tblGrid>
              <a:tr h="1229005">
                <a:tc>
                  <a:txBody>
                    <a:bodyPr/>
                    <a:lstStyle/>
                    <a:p>
                      <a:r>
                        <a:rPr lang="en-US" dirty="0"/>
                        <a:t>   Week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Week1</a:t>
                      </a:r>
                    </a:p>
                    <a:p>
                      <a:pPr defTabSz="914400"/>
                      <a:r>
                        <a:rPr lang="en-US" dirty="0"/>
                        <a:t>(03/04/23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Week2</a:t>
                      </a:r>
                    </a:p>
                    <a:p>
                      <a:pPr defTabSz="914400"/>
                      <a:r>
                        <a:rPr lang="en-US" dirty="0"/>
                        <a:t>(10/04/23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Week3</a:t>
                      </a:r>
                    </a:p>
                    <a:p>
                      <a:pPr defTabSz="914400"/>
                      <a:r>
                        <a:rPr lang="en-US" dirty="0"/>
                        <a:t>(17/04/23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Week4</a:t>
                      </a:r>
                    </a:p>
                    <a:p>
                      <a:r>
                        <a:rPr lang="en-US" dirty="0"/>
                        <a:t>(24/04/23)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42539"/>
                  </a:ext>
                </a:extLst>
              </a:tr>
              <a:tr h="673444">
                <a:tc>
                  <a:txBody>
                    <a:bodyPr/>
                    <a:lstStyle/>
                    <a:p>
                      <a:r>
                        <a:rPr lang="en-US" dirty="0"/>
                        <a:t>Circuit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46620"/>
                  </a:ext>
                </a:extLst>
              </a:tr>
              <a:tr h="673444">
                <a:tc>
                  <a:txBody>
                    <a:bodyPr/>
                    <a:lstStyle/>
                    <a:p>
                      <a:r>
                        <a:rPr lang="en-US" dirty="0"/>
                        <a:t>Circuit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88926"/>
                  </a:ext>
                </a:extLst>
              </a:tr>
              <a:tr h="673444">
                <a:tc>
                  <a:txBody>
                    <a:bodyPr/>
                    <a:lstStyle/>
                    <a:p>
                      <a:r>
                        <a:rPr lang="en-US" dirty="0"/>
                        <a:t>Node </a:t>
                      </a:r>
                      <a:r>
                        <a:rPr lang="en-US" dirty="0" err="1"/>
                        <a:t>mcu</a:t>
                      </a:r>
                      <a:r>
                        <a:rPr lang="en-US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Coding of 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89830"/>
                  </a:ext>
                </a:extLst>
              </a:tr>
              <a:tr h="673444">
                <a:tc>
                  <a:txBody>
                    <a:bodyPr/>
                    <a:lstStyle/>
                    <a:p>
                      <a:r>
                        <a:rPr lang="en-US" dirty="0"/>
                        <a:t>Circuit conform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Running of circuit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06465"/>
                  </a:ext>
                </a:extLst>
              </a:tr>
              <a:tr h="384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09793"/>
                  </a:ext>
                </a:extLst>
              </a:tr>
              <a:tr h="384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09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440942"/>
      </p:ext>
    </p:extLst>
  </p:cSld>
  <p:clrMapOvr>
    <a:masterClrMapping/>
  </p:clrMapOvr>
</p:sld>
</file>

<file path=ppt/theme/theme1.xml><?xml version="1.0" encoding="utf-8"?>
<a:theme xmlns:a="http://schemas.openxmlformats.org/drawingml/2006/main" name="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45279</TotalTime>
  <Words>794</Words>
  <Application>Microsoft Office PowerPoint</Application>
  <PresentationFormat>On-screen Show (4:3)</PresentationFormat>
  <Paragraphs>192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</vt:lpstr>
      <vt:lpstr>Times New Roman</vt:lpstr>
      <vt:lpstr>Verdana</vt:lpstr>
      <vt:lpstr>Wingdings</vt:lpstr>
      <vt:lpstr>111</vt:lpstr>
      <vt:lpstr>PowerPoint Presentation</vt:lpstr>
      <vt:lpstr>Contents</vt:lpstr>
      <vt:lpstr>Objectives</vt:lpstr>
      <vt:lpstr>Block diagram </vt:lpstr>
      <vt:lpstr>Work plan </vt:lpstr>
      <vt:lpstr>Work Completed for First review (Present the tasks completed in the work plan)</vt:lpstr>
      <vt:lpstr>Results (Present the results of Completed tasks)</vt:lpstr>
      <vt:lpstr>Work Completed for Second review (Explain the completed tasks) </vt:lpstr>
      <vt:lpstr>Work Completed for Third review (Explain the completed tasks) </vt:lpstr>
      <vt:lpstr>Inference or Conclusion</vt:lpstr>
      <vt:lpstr>References</vt:lpstr>
    </vt:vector>
  </TitlesOfParts>
  <Company>Clearly Presented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Presentation Magazine</dc:creator>
  <cp:lastModifiedBy>HARIKRISHNAN DHASAMUTHU</cp:lastModifiedBy>
  <cp:revision>2038</cp:revision>
  <cp:lastPrinted>2017-10-16T03:59:35Z</cp:lastPrinted>
  <dcterms:created xsi:type="dcterms:W3CDTF">2009-11-03T13:35:13Z</dcterms:created>
  <dcterms:modified xsi:type="dcterms:W3CDTF">2023-05-02T04:50:38Z</dcterms:modified>
</cp:coreProperties>
</file>