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45C60B-9780-4EC5-8461-0F7CF504B743}">
  <a:tblStyle styleId="{E345C60B-9780-4EC5-8461-0F7CF504B7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8fc8a3ba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8fc8a3ba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8fc8a3bac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8fc8a3bac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8fc8a3bac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8fc8a3bac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8fc8a3ba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8fc8a3ba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8fc8a3bac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8fc8a3bac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8fc8a3bac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8fc8a3bac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8fc8a3ba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8fc8a3ba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8fc8a3bac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8fc8a3ba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8fc8a3ba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8fc8a3ba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8fc8a3ba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8fc8a3ba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8fc8a3ba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8fc8a3ba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8fc8a3ba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8fc8a3ba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8fc8a3bac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8fc8a3bac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8fc8a3bac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8fc8a3bac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8fc8a3bac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8fc8a3bac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8fc8a3bac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8fc8a3bac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8fc8a3ba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c8fc8a3ba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8fc8a3ba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c8fc8a3ba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8fc8a3ba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8fc8a3ba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8fc8a3ba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c8fc8a3ba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c8fc8a3ba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c8fc8a3ba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8fc8a3ba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8fc8a3ba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c8fc8a3ba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c8fc8a3ba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c8fc8a3ba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c8fc8a3ba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8fc8a3b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8fc8a3b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8fc8a3b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8fc8a3b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8fc8a3ba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8fc8a3ba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8fc8a3ba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8fc8a3ba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8fc8a3ba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8fc8a3ba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8fc8a3ba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8fc8a3ba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kaggle.com/tauseef6462/simple-feedforward-neural-network-using-pytorch" TargetMode="External"/><Relationship Id="rId4" Type="http://schemas.openxmlformats.org/officeDocument/2006/relationships/hyperlink" Target="https://pytorch.org/tutorials/beginner/blitz/neural_networks_tutorial.html" TargetMode="External"/><Relationship Id="rId10" Type="http://schemas.openxmlformats.org/officeDocument/2006/relationships/hyperlink" Target="https://discuss.pytorch.org/t/what-kind-of-loss-is-better-to-use-in-multilabel-classification/32203/23" TargetMode="External"/><Relationship Id="rId9" Type="http://schemas.openxmlformats.org/officeDocument/2006/relationships/hyperlink" Target="https://stackoverflow.com/questions/37615544/f1-score-per-class-for-multi-class-classification" TargetMode="External"/><Relationship Id="rId5" Type="http://schemas.openxmlformats.org/officeDocument/2006/relationships/hyperlink" Target="https://visualstudiomagazine.com/Articles/2020/12/15/pytorch-network.aspx?Page=1" TargetMode="External"/><Relationship Id="rId6" Type="http://schemas.openxmlformats.org/officeDocument/2006/relationships/hyperlink" Target="https://discuss.pytorch.org/t/multi-label-classification-in-pytorch/905" TargetMode="External"/><Relationship Id="rId7" Type="http://schemas.openxmlformats.org/officeDocument/2006/relationships/hyperlink" Target="https://stackoverflow.com/questions/42479902/how-does-the-view-method-work-in-pytorch" TargetMode="External"/><Relationship Id="rId8" Type="http://schemas.openxmlformats.org/officeDocument/2006/relationships/hyperlink" Target="https://www.linkedin.com/pulse/hamming-score-multi-label-classification-chandra-shar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953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de" sz="3600"/>
              <a:t>Room2IsoSpace</a:t>
            </a:r>
            <a:endParaRPr/>
          </a:p>
        </p:txBody>
      </p:sp>
      <p:sp>
        <p:nvSpPr>
          <p:cNvPr id="55" name="Google Shape;55;p13"/>
          <p:cNvSpPr txBox="1"/>
          <p:nvPr>
            <p:ph idx="1" type="subTitle"/>
          </p:nvPr>
        </p:nvSpPr>
        <p:spPr>
          <a:xfrm>
            <a:off x="311700" y="19430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a:t>Abschlussaufgabe Gruppe 4v2</a:t>
            </a:r>
            <a:endParaRPr/>
          </a:p>
        </p:txBody>
      </p:sp>
      <p:sp>
        <p:nvSpPr>
          <p:cNvPr id="56" name="Google Shape;56;p13"/>
          <p:cNvSpPr txBox="1"/>
          <p:nvPr/>
        </p:nvSpPr>
        <p:spPr>
          <a:xfrm>
            <a:off x="4667398" y="4743300"/>
            <a:ext cx="44766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de">
                <a:solidFill>
                  <a:schemeClr val="dk1"/>
                </a:solidFill>
              </a:rPr>
              <a:t>Kristina Matz, </a:t>
            </a:r>
            <a:r>
              <a:rPr lang="de">
                <a:solidFill>
                  <a:schemeClr val="dk1"/>
                </a:solidFill>
              </a:rPr>
              <a:t>Leonidas Devetzidis &amp; </a:t>
            </a:r>
            <a:r>
              <a:rPr lang="de">
                <a:solidFill>
                  <a:schemeClr val="dk1"/>
                </a:solidFill>
              </a:rPr>
              <a:t>Chantal Klemm</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796500" y="2150850"/>
            <a:ext cx="75510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sz="2800"/>
              <a:t>Aufgabe 1 - QSLinks - Hyperparameteranalyse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a:t>Aufgabe 1 - QSLinks - Hyperparameteranalyse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12" name="Google Shape;2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23"/>
          <p:cNvPicPr preferRelativeResize="0"/>
          <p:nvPr/>
        </p:nvPicPr>
        <p:blipFill>
          <a:blip r:embed="rId3">
            <a:alphaModFix/>
          </a:blip>
          <a:stretch>
            <a:fillRect/>
          </a:stretch>
        </p:blipFill>
        <p:spPr>
          <a:xfrm>
            <a:off x="2514600" y="1489075"/>
            <a:ext cx="4114800"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a:t>Aufgabe 1 - QSLinks - Hyperparameteranalyse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19" name="Google Shape;2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24"/>
          <p:cNvPicPr preferRelativeResize="0"/>
          <p:nvPr/>
        </p:nvPicPr>
        <p:blipFill>
          <a:blip r:embed="rId3">
            <a:alphaModFix/>
          </a:blip>
          <a:stretch>
            <a:fillRect/>
          </a:stretch>
        </p:blipFill>
        <p:spPr>
          <a:xfrm>
            <a:off x="2514600" y="1489075"/>
            <a:ext cx="4114800"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a:t>Aufgabe 1 - QSLinks - Hyperparameteranalyse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26" name="Google Shape;2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25"/>
          <p:cNvPicPr preferRelativeResize="0"/>
          <p:nvPr/>
        </p:nvPicPr>
        <p:blipFill>
          <a:blip r:embed="rId3">
            <a:alphaModFix/>
          </a:blip>
          <a:stretch>
            <a:fillRect/>
          </a:stretch>
        </p:blipFill>
        <p:spPr>
          <a:xfrm>
            <a:off x="2514600" y="1489075"/>
            <a:ext cx="4114800" cy="274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a:t>Aufgabe 1 - QSLinks - Hyperparameteranalyse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graphicFrame>
        <p:nvGraphicFramePr>
          <p:cNvPr id="233" name="Google Shape;233;p26"/>
          <p:cNvGraphicFramePr/>
          <p:nvPr/>
        </p:nvGraphicFramePr>
        <p:xfrm>
          <a:off x="60175" y="1682805"/>
          <a:ext cx="3000000" cy="3000000"/>
        </p:xfrm>
        <a:graphic>
          <a:graphicData uri="http://schemas.openxmlformats.org/drawingml/2006/table">
            <a:tbl>
              <a:tblPr>
                <a:noFill/>
                <a:tableStyleId>{E345C60B-9780-4EC5-8461-0F7CF504B743}</a:tableStyleId>
              </a:tblPr>
              <a:tblGrid>
                <a:gridCol w="1044750"/>
                <a:gridCol w="1044750"/>
                <a:gridCol w="1044750"/>
                <a:gridCol w="1044750"/>
              </a:tblGrid>
              <a:tr h="494975">
                <a:tc>
                  <a:txBody>
                    <a:bodyPr/>
                    <a:lstStyle/>
                    <a:p>
                      <a:pPr indent="0" lvl="0" marL="0" rtl="0" algn="ctr">
                        <a:spcBef>
                          <a:spcPts val="0"/>
                        </a:spcBef>
                        <a:spcAft>
                          <a:spcPts val="0"/>
                        </a:spcAft>
                        <a:buClr>
                          <a:schemeClr val="dk1"/>
                        </a:buClr>
                        <a:buSzPts val="1100"/>
                        <a:buFont typeface="Arial"/>
                        <a:buNone/>
                      </a:pPr>
                      <a:r>
                        <a:rPr b="1" lang="de" sz="1000">
                          <a:solidFill>
                            <a:schemeClr val="dk1"/>
                          </a:solidFill>
                        </a:rPr>
                        <a:t>#Hiddenlayer</a:t>
                      </a:r>
                      <a:endParaRPr sz="1200"/>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de" sz="1000">
                          <a:solidFill>
                            <a:schemeClr val="dk1"/>
                          </a:solidFill>
                        </a:rPr>
                        <a:t>#Neuronen</a:t>
                      </a:r>
                      <a:endParaRPr sz="1200"/>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de" sz="1000">
                          <a:solidFill>
                            <a:schemeClr val="dk1"/>
                          </a:solidFill>
                        </a:rPr>
                        <a:t>macro avg(f1)</a:t>
                      </a:r>
                      <a:endParaRPr sz="1200"/>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de" sz="1000">
                          <a:solidFill>
                            <a:schemeClr val="dk1"/>
                          </a:solidFill>
                        </a:rPr>
                        <a:t>Laufzeit(min.)</a:t>
                      </a:r>
                      <a:endParaRPr sz="1200"/>
                    </a:p>
                  </a:txBody>
                  <a:tcPr marT="91425" marB="91425" marR="91425" marL="91425">
                    <a:lnB cap="flat" cmpd="sng" w="12700">
                      <a:solidFill>
                        <a:srgbClr val="000000"/>
                      </a:solidFill>
                      <a:prstDash val="solid"/>
                      <a:round/>
                      <a:headEnd len="sm" w="sm" type="none"/>
                      <a:tailEnd len="sm" w="sm" type="none"/>
                    </a:lnB>
                  </a:tcPr>
                </a:tc>
              </a:tr>
              <a:tr h="389500">
                <a:tc>
                  <a:txBody>
                    <a:bodyPr/>
                    <a:lstStyle/>
                    <a:p>
                      <a:pPr indent="0" lvl="0" marL="0" rtl="0" algn="ctr">
                        <a:spcBef>
                          <a:spcPts val="0"/>
                        </a:spcBef>
                        <a:spcAft>
                          <a:spcPts val="0"/>
                        </a:spcAft>
                        <a:buNone/>
                      </a:pPr>
                      <a:r>
                        <a:rPr lang="de"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0.62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0.63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9500">
                <a:tc>
                  <a:txBody>
                    <a:bodyPr/>
                    <a:lstStyle/>
                    <a:p>
                      <a:pPr indent="0" lvl="0" marL="0" rtl="0" algn="ctr">
                        <a:spcBef>
                          <a:spcPts val="0"/>
                        </a:spcBef>
                        <a:spcAft>
                          <a:spcPts val="0"/>
                        </a:spcAft>
                        <a:buNone/>
                      </a:pPr>
                      <a:r>
                        <a:rPr lang="de"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0.62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0.64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24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0.67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0.64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48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0.72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0.65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96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0.74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0.70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192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0.71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0.84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34" name="Google Shape;234;p26"/>
          <p:cNvGraphicFramePr/>
          <p:nvPr/>
        </p:nvGraphicFramePr>
        <p:xfrm>
          <a:off x="4396425" y="1682805"/>
          <a:ext cx="3000000" cy="3000000"/>
        </p:xfrm>
        <a:graphic>
          <a:graphicData uri="http://schemas.openxmlformats.org/drawingml/2006/table">
            <a:tbl>
              <a:tblPr>
                <a:noFill/>
                <a:tableStyleId>{E345C60B-9780-4EC5-8461-0F7CF504B743}</a:tableStyleId>
              </a:tblPr>
              <a:tblGrid>
                <a:gridCol w="1044750"/>
                <a:gridCol w="1044750"/>
                <a:gridCol w="1044750"/>
                <a:gridCol w="1044750"/>
              </a:tblGrid>
              <a:tr h="494975">
                <a:tc>
                  <a:txBody>
                    <a:bodyPr/>
                    <a:lstStyle/>
                    <a:p>
                      <a:pPr indent="0" lvl="0" marL="0" rtl="0" algn="ctr">
                        <a:spcBef>
                          <a:spcPts val="0"/>
                        </a:spcBef>
                        <a:spcAft>
                          <a:spcPts val="0"/>
                        </a:spcAft>
                        <a:buNone/>
                      </a:pPr>
                      <a:r>
                        <a:rPr b="1" lang="de" sz="1000">
                          <a:solidFill>
                            <a:schemeClr val="dk1"/>
                          </a:solidFill>
                        </a:rPr>
                        <a:t>#Hiddenlayer</a:t>
                      </a:r>
                      <a:endParaRPr sz="1200"/>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chemeClr val="dk1"/>
                          </a:solidFill>
                        </a:rPr>
                        <a:t>#Neuronen</a:t>
                      </a:r>
                      <a:endParaRPr sz="1200"/>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chemeClr val="dk1"/>
                          </a:solidFill>
                        </a:rPr>
                        <a:t>macro avg(f1)</a:t>
                      </a:r>
                      <a:endParaRPr sz="1200"/>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chemeClr val="dk1"/>
                          </a:solidFill>
                        </a:rPr>
                        <a:t>Laufzeit(min.)</a:t>
                      </a:r>
                      <a:endParaRPr sz="1200"/>
                    </a:p>
                  </a:txBody>
                  <a:tcPr marT="91425" marB="91425" marR="91425" marL="91425">
                    <a:lnB cap="flat" cmpd="sng" w="12700">
                      <a:solidFill>
                        <a:srgbClr val="000000"/>
                      </a:solidFill>
                      <a:prstDash val="solid"/>
                      <a:round/>
                      <a:headEnd len="sm" w="sm" type="none"/>
                      <a:tailEnd len="sm" w="sm" type="none"/>
                    </a:lnB>
                  </a:tcPr>
                </a:tc>
              </a:tr>
              <a:tr h="389500">
                <a:tc>
                  <a:txBody>
                    <a:bodyPr/>
                    <a:lstStyle/>
                    <a:p>
                      <a:pPr indent="0" lvl="0" marL="0" rtl="0" algn="ctr">
                        <a:spcBef>
                          <a:spcPts val="0"/>
                        </a:spcBef>
                        <a:spcAft>
                          <a:spcPts val="0"/>
                        </a:spcAft>
                        <a:buNone/>
                      </a:pPr>
                      <a:r>
                        <a:rPr lang="de"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384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0.66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1.32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9500">
                <a:tc>
                  <a:txBody>
                    <a:bodyPr/>
                    <a:lstStyle/>
                    <a:p>
                      <a:pPr indent="0" lvl="0" marL="0" rtl="0" algn="ctr">
                        <a:spcBef>
                          <a:spcPts val="0"/>
                        </a:spcBef>
                        <a:spcAft>
                          <a:spcPts val="0"/>
                        </a:spcAft>
                        <a:buNone/>
                      </a:pPr>
                      <a:r>
                        <a:rPr lang="de"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768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0.69</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2.75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96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0.62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1.64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384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0.63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4.02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768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0.65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8.13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1536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0.62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19.92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192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0.32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2.50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a:t>Aufgabe 1 - QSLinks - Evaluationsergebnisse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40" name="Google Shape;2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27"/>
          <p:cNvPicPr preferRelativeResize="0"/>
          <p:nvPr/>
        </p:nvPicPr>
        <p:blipFill>
          <a:blip r:embed="rId3">
            <a:alphaModFix/>
          </a:blip>
          <a:stretch>
            <a:fillRect/>
          </a:stretch>
        </p:blipFill>
        <p:spPr>
          <a:xfrm>
            <a:off x="2486025" y="2036763"/>
            <a:ext cx="4171950" cy="1647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Aufgabe 1 - QSLinks - Verbesserungsmöglichkeiten</a:t>
            </a:r>
            <a:endParaRPr/>
          </a:p>
        </p:txBody>
      </p:sp>
      <p:sp>
        <p:nvSpPr>
          <p:cNvPr id="247" name="Google Shape;2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de">
                <a:solidFill>
                  <a:srgbClr val="000000"/>
                </a:solidFill>
              </a:rPr>
              <a:t>größere Anzahl an Beispieldaten für EC Links</a:t>
            </a:r>
            <a:endParaRPr>
              <a:solidFill>
                <a:srgbClr val="000000"/>
              </a:solidFill>
            </a:endParaRPr>
          </a:p>
          <a:p>
            <a:pPr indent="-342900" lvl="0" marL="457200" rtl="0" algn="l">
              <a:spcBef>
                <a:spcPts val="0"/>
              </a:spcBef>
              <a:spcAft>
                <a:spcPts val="0"/>
              </a:spcAft>
              <a:buClr>
                <a:srgbClr val="000000"/>
              </a:buClr>
              <a:buSzPts val="1800"/>
              <a:buChar char="●"/>
            </a:pPr>
            <a:r>
              <a:rPr lang="de">
                <a:solidFill>
                  <a:srgbClr val="000000"/>
                </a:solidFill>
              </a:rPr>
              <a:t>bis zu 20% Performance Unterschied - evtl. Dysbalancen bei zufälliger Aufteilung der Trainings- und Validierungsdaten</a:t>
            </a:r>
            <a:endParaRPr>
              <a:solidFill>
                <a:srgbClr val="000000"/>
              </a:solidFill>
            </a:endParaRPr>
          </a:p>
          <a:p>
            <a:pPr indent="-342900" lvl="0" marL="457200" rtl="0" algn="l">
              <a:spcBef>
                <a:spcPts val="0"/>
              </a:spcBef>
              <a:spcAft>
                <a:spcPts val="0"/>
              </a:spcAft>
              <a:buClr>
                <a:srgbClr val="000000"/>
              </a:buClr>
              <a:buSzPts val="1800"/>
              <a:buChar char="●"/>
            </a:pPr>
            <a:r>
              <a:rPr lang="de">
                <a:solidFill>
                  <a:srgbClr val="000000"/>
                </a:solidFill>
              </a:rPr>
              <a:t>Hyperparameteranalyse</a:t>
            </a:r>
            <a:endParaRPr>
              <a:solidFill>
                <a:srgbClr val="000000"/>
              </a:solidFill>
            </a:endParaRPr>
          </a:p>
          <a:p>
            <a:pPr indent="-342900" lvl="0" marL="457200" rtl="0" algn="l">
              <a:spcBef>
                <a:spcPts val="0"/>
              </a:spcBef>
              <a:spcAft>
                <a:spcPts val="0"/>
              </a:spcAft>
              <a:buClr>
                <a:srgbClr val="000000"/>
              </a:buClr>
              <a:buSzPts val="1800"/>
              <a:buChar char="●"/>
            </a:pPr>
            <a:r>
              <a:rPr lang="de">
                <a:solidFill>
                  <a:srgbClr val="000000"/>
                </a:solidFill>
              </a:rPr>
              <a:t>ROC-Kurve</a:t>
            </a:r>
            <a:endParaRPr>
              <a:solidFill>
                <a:srgbClr val="000000"/>
              </a:solidFill>
            </a:endParaRPr>
          </a:p>
          <a:p>
            <a:pPr indent="-342900" lvl="0" marL="457200" rtl="0" algn="l">
              <a:spcBef>
                <a:spcPts val="0"/>
              </a:spcBef>
              <a:spcAft>
                <a:spcPts val="0"/>
              </a:spcAft>
              <a:buClr>
                <a:schemeClr val="dk1"/>
              </a:buClr>
              <a:buSzPts val="1800"/>
              <a:buChar char="●"/>
            </a:pPr>
            <a:r>
              <a:rPr lang="de">
                <a:solidFill>
                  <a:schemeClr val="dk1"/>
                </a:solidFill>
              </a:rPr>
              <a:t>Generalisierungsfähigkeit auf größerem und unabhängigen Testdatensatz prüfen</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ctrTitle"/>
          </p:nvPr>
        </p:nvSpPr>
        <p:spPr>
          <a:xfrm>
            <a:off x="311700" y="744575"/>
            <a:ext cx="8520600" cy="2524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de"/>
              <a:t>Aufgabe 2 </a:t>
            </a:r>
            <a:endParaRPr/>
          </a:p>
          <a:p>
            <a:pPr indent="0" lvl="0" marL="0" rtl="0" algn="ctr">
              <a:spcBef>
                <a:spcPts val="0"/>
              </a:spcBef>
              <a:spcAft>
                <a:spcPts val="0"/>
              </a:spcAft>
              <a:buNone/>
            </a:pPr>
            <a:r>
              <a:rPr lang="de"/>
              <a:t>Objekt + QsLink</a:t>
            </a:r>
            <a:endParaRPr/>
          </a:p>
        </p:txBody>
      </p:sp>
      <p:sp>
        <p:nvSpPr>
          <p:cNvPr id="253" name="Google Shape;253;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Aufgabe 2 - Objekt+QsLink - Trainingsdaten</a:t>
            </a:r>
            <a:endParaRPr/>
          </a:p>
        </p:txBody>
      </p:sp>
      <p:sp>
        <p:nvSpPr>
          <p:cNvPr id="259" name="Google Shape;2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de" sz="1900">
                <a:solidFill>
                  <a:schemeClr val="dk1"/>
                </a:solidFill>
              </a:rPr>
              <a:t>QSLink wird dargestellt als [figure, ground, relType]</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de" sz="1900">
                <a:solidFill>
                  <a:schemeClr val="dk1"/>
                </a:solidFill>
              </a:rPr>
              <a:t>Eingabe: figure, Ausgabe: Alle möglichen [ground, relType] Paare</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de" sz="1900">
                <a:solidFill>
                  <a:schemeClr val="dk1"/>
                </a:solidFill>
              </a:rPr>
              <a:t>insgesamt 78 [ground, relType] Paare</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de" sz="1900">
                <a:solidFill>
                  <a:schemeClr val="dk1"/>
                </a:solidFill>
              </a:rPr>
              <a:t>figure bekommt bekommt Vektor mit 1en und 0en</a:t>
            </a:r>
            <a:endParaRPr sz="19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311700" y="189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Aufgabe 2 - Objekt+QSLink - Neuronales Netz</a:t>
            </a:r>
            <a:endParaRPr/>
          </a:p>
        </p:txBody>
      </p:sp>
      <p:sp>
        <p:nvSpPr>
          <p:cNvPr id="265" name="Google Shape;265;p31"/>
          <p:cNvSpPr txBox="1"/>
          <p:nvPr>
            <p:ph idx="1" type="body"/>
          </p:nvPr>
        </p:nvSpPr>
        <p:spPr>
          <a:xfrm>
            <a:off x="311700" y="1152475"/>
            <a:ext cx="1775400" cy="355500"/>
          </a:xfrm>
          <a:prstGeom prst="rect">
            <a:avLst/>
          </a:prstGeom>
          <a:ln>
            <a:noFill/>
          </a:ln>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de"/>
              <a:t> </a:t>
            </a:r>
            <a:endParaRPr/>
          </a:p>
        </p:txBody>
      </p:sp>
      <p:sp>
        <p:nvSpPr>
          <p:cNvPr id="266" name="Google Shape;266;p31"/>
          <p:cNvSpPr/>
          <p:nvPr/>
        </p:nvSpPr>
        <p:spPr>
          <a:xfrm>
            <a:off x="1279775" y="2285400"/>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31"/>
          <p:cNvGrpSpPr/>
          <p:nvPr/>
        </p:nvGrpSpPr>
        <p:grpSpPr>
          <a:xfrm>
            <a:off x="4033425" y="1017725"/>
            <a:ext cx="1438925" cy="3654200"/>
            <a:chOff x="4006500" y="1152475"/>
            <a:chExt cx="1438925" cy="3654200"/>
          </a:xfrm>
        </p:grpSpPr>
        <p:sp>
          <p:nvSpPr>
            <p:cNvPr id="268" name="Google Shape;268;p31"/>
            <p:cNvSpPr/>
            <p:nvPr/>
          </p:nvSpPr>
          <p:spPr>
            <a:xfrm>
              <a:off x="4006500" y="423397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4006500" y="269322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a:off x="4006500" y="115247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txBox="1"/>
            <p:nvPr/>
          </p:nvSpPr>
          <p:spPr>
            <a:xfrm rot="5400000">
              <a:off x="4438325" y="3072700"/>
              <a:ext cx="6597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3800"/>
                <a:t>   ...</a:t>
              </a:r>
              <a:endParaRPr sz="3800"/>
            </a:p>
          </p:txBody>
        </p:sp>
        <p:sp>
          <p:nvSpPr>
            <p:cNvPr id="272" name="Google Shape;272;p31"/>
            <p:cNvSpPr/>
            <p:nvPr/>
          </p:nvSpPr>
          <p:spPr>
            <a:xfrm>
              <a:off x="4006500" y="1922850"/>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31"/>
          <p:cNvGrpSpPr/>
          <p:nvPr/>
        </p:nvGrpSpPr>
        <p:grpSpPr>
          <a:xfrm>
            <a:off x="7255775" y="1017725"/>
            <a:ext cx="1438925" cy="3654200"/>
            <a:chOff x="4006500" y="1152475"/>
            <a:chExt cx="1438925" cy="3654200"/>
          </a:xfrm>
        </p:grpSpPr>
        <p:sp>
          <p:nvSpPr>
            <p:cNvPr id="274" name="Google Shape;274;p31"/>
            <p:cNvSpPr/>
            <p:nvPr/>
          </p:nvSpPr>
          <p:spPr>
            <a:xfrm>
              <a:off x="4006500" y="423397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4006500" y="269322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4006500" y="115247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txBox="1"/>
            <p:nvPr/>
          </p:nvSpPr>
          <p:spPr>
            <a:xfrm rot="5400000">
              <a:off x="4438325" y="3072700"/>
              <a:ext cx="6597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3800"/>
                <a:t>   ...</a:t>
              </a:r>
              <a:endParaRPr sz="3800"/>
            </a:p>
          </p:txBody>
        </p:sp>
        <p:sp>
          <p:nvSpPr>
            <p:cNvPr id="278" name="Google Shape;278;p31"/>
            <p:cNvSpPr/>
            <p:nvPr/>
          </p:nvSpPr>
          <p:spPr>
            <a:xfrm>
              <a:off x="4006500" y="1922850"/>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9" name="Google Shape;279;p31"/>
          <p:cNvCxnSpPr>
            <a:stCxn id="266" idx="6"/>
            <a:endCxn id="270" idx="2"/>
          </p:cNvCxnSpPr>
          <p:nvPr/>
        </p:nvCxnSpPr>
        <p:spPr>
          <a:xfrm flipH="1" rot="10800000">
            <a:off x="1845275" y="1303950"/>
            <a:ext cx="2188200" cy="1267800"/>
          </a:xfrm>
          <a:prstGeom prst="straightConnector1">
            <a:avLst/>
          </a:prstGeom>
          <a:noFill/>
          <a:ln cap="flat" cmpd="sng" w="9525">
            <a:solidFill>
              <a:schemeClr val="dk2"/>
            </a:solidFill>
            <a:prstDash val="solid"/>
            <a:round/>
            <a:headEnd len="med" w="med" type="none"/>
            <a:tailEnd len="med" w="med" type="triangle"/>
          </a:ln>
        </p:spPr>
      </p:cxnSp>
      <p:cxnSp>
        <p:nvCxnSpPr>
          <p:cNvPr id="280" name="Google Shape;280;p31"/>
          <p:cNvCxnSpPr>
            <a:stCxn id="266" idx="6"/>
            <a:endCxn id="272" idx="2"/>
          </p:cNvCxnSpPr>
          <p:nvPr/>
        </p:nvCxnSpPr>
        <p:spPr>
          <a:xfrm flipH="1" rot="10800000">
            <a:off x="1845275" y="2074350"/>
            <a:ext cx="2188200" cy="49740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31"/>
          <p:cNvCxnSpPr>
            <a:stCxn id="266" idx="6"/>
            <a:endCxn id="269" idx="2"/>
          </p:cNvCxnSpPr>
          <p:nvPr/>
        </p:nvCxnSpPr>
        <p:spPr>
          <a:xfrm>
            <a:off x="1845275" y="2571750"/>
            <a:ext cx="2188200" cy="27300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31"/>
          <p:cNvCxnSpPr>
            <a:stCxn id="266" idx="6"/>
            <a:endCxn id="268" idx="2"/>
          </p:cNvCxnSpPr>
          <p:nvPr/>
        </p:nvCxnSpPr>
        <p:spPr>
          <a:xfrm>
            <a:off x="1845275" y="2571750"/>
            <a:ext cx="2188200" cy="1813800"/>
          </a:xfrm>
          <a:prstGeom prst="straightConnector1">
            <a:avLst/>
          </a:prstGeom>
          <a:noFill/>
          <a:ln cap="flat" cmpd="sng" w="9525">
            <a:solidFill>
              <a:schemeClr val="dk2"/>
            </a:solidFill>
            <a:prstDash val="solid"/>
            <a:round/>
            <a:headEnd len="med" w="med" type="none"/>
            <a:tailEnd len="med" w="med" type="triangle"/>
          </a:ln>
        </p:spPr>
      </p:cxnSp>
      <p:cxnSp>
        <p:nvCxnSpPr>
          <p:cNvPr id="283" name="Google Shape;283;p31"/>
          <p:cNvCxnSpPr>
            <a:stCxn id="270" idx="6"/>
            <a:endCxn id="276" idx="2"/>
          </p:cNvCxnSpPr>
          <p:nvPr/>
        </p:nvCxnSpPr>
        <p:spPr>
          <a:xfrm>
            <a:off x="4598925" y="1304075"/>
            <a:ext cx="2656800" cy="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31"/>
          <p:cNvCxnSpPr>
            <a:endCxn id="278" idx="2"/>
          </p:cNvCxnSpPr>
          <p:nvPr/>
        </p:nvCxnSpPr>
        <p:spPr>
          <a:xfrm>
            <a:off x="4598975" y="1304050"/>
            <a:ext cx="2656800" cy="77040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31"/>
          <p:cNvCxnSpPr>
            <a:stCxn id="270" idx="6"/>
            <a:endCxn id="275" idx="2"/>
          </p:cNvCxnSpPr>
          <p:nvPr/>
        </p:nvCxnSpPr>
        <p:spPr>
          <a:xfrm>
            <a:off x="4598925" y="1304075"/>
            <a:ext cx="2656800" cy="1540800"/>
          </a:xfrm>
          <a:prstGeom prst="straightConnector1">
            <a:avLst/>
          </a:prstGeom>
          <a:noFill/>
          <a:ln cap="flat" cmpd="sng" w="9525">
            <a:solidFill>
              <a:schemeClr val="dk2"/>
            </a:solidFill>
            <a:prstDash val="solid"/>
            <a:round/>
            <a:headEnd len="med" w="med" type="none"/>
            <a:tailEnd len="med" w="med" type="triangle"/>
          </a:ln>
        </p:spPr>
      </p:cxnSp>
      <p:cxnSp>
        <p:nvCxnSpPr>
          <p:cNvPr id="286" name="Google Shape;286;p31"/>
          <p:cNvCxnSpPr>
            <a:stCxn id="270" idx="6"/>
            <a:endCxn id="274" idx="2"/>
          </p:cNvCxnSpPr>
          <p:nvPr/>
        </p:nvCxnSpPr>
        <p:spPr>
          <a:xfrm>
            <a:off x="4598925" y="1304075"/>
            <a:ext cx="2656800" cy="3081600"/>
          </a:xfrm>
          <a:prstGeom prst="straightConnector1">
            <a:avLst/>
          </a:prstGeom>
          <a:noFill/>
          <a:ln cap="flat" cmpd="sng" w="9525">
            <a:solidFill>
              <a:schemeClr val="dk2"/>
            </a:solidFill>
            <a:prstDash val="solid"/>
            <a:round/>
            <a:headEnd len="med" w="med" type="none"/>
            <a:tailEnd len="med" w="med" type="triangle"/>
          </a:ln>
        </p:spPr>
      </p:cxnSp>
      <p:cxnSp>
        <p:nvCxnSpPr>
          <p:cNvPr id="287" name="Google Shape;287;p31"/>
          <p:cNvCxnSpPr>
            <a:stCxn id="272" idx="6"/>
            <a:endCxn id="276" idx="2"/>
          </p:cNvCxnSpPr>
          <p:nvPr/>
        </p:nvCxnSpPr>
        <p:spPr>
          <a:xfrm flipH="1" rot="10800000">
            <a:off x="4598925" y="1304050"/>
            <a:ext cx="2656800" cy="770400"/>
          </a:xfrm>
          <a:prstGeom prst="straightConnector1">
            <a:avLst/>
          </a:prstGeom>
          <a:noFill/>
          <a:ln cap="flat" cmpd="sng" w="9525">
            <a:solidFill>
              <a:schemeClr val="dk2"/>
            </a:solidFill>
            <a:prstDash val="solid"/>
            <a:round/>
            <a:headEnd len="med" w="med" type="none"/>
            <a:tailEnd len="med" w="med" type="triangle"/>
          </a:ln>
        </p:spPr>
      </p:cxnSp>
      <p:cxnSp>
        <p:nvCxnSpPr>
          <p:cNvPr id="288" name="Google Shape;288;p31"/>
          <p:cNvCxnSpPr>
            <a:stCxn id="272" idx="6"/>
            <a:endCxn id="278" idx="2"/>
          </p:cNvCxnSpPr>
          <p:nvPr/>
        </p:nvCxnSpPr>
        <p:spPr>
          <a:xfrm>
            <a:off x="4598925" y="2074450"/>
            <a:ext cx="2656800" cy="0"/>
          </a:xfrm>
          <a:prstGeom prst="straightConnector1">
            <a:avLst/>
          </a:prstGeom>
          <a:noFill/>
          <a:ln cap="flat" cmpd="sng" w="9525">
            <a:solidFill>
              <a:schemeClr val="dk2"/>
            </a:solidFill>
            <a:prstDash val="solid"/>
            <a:round/>
            <a:headEnd len="med" w="med" type="none"/>
            <a:tailEnd len="med" w="med" type="triangle"/>
          </a:ln>
        </p:spPr>
      </p:cxnSp>
      <p:cxnSp>
        <p:nvCxnSpPr>
          <p:cNvPr id="289" name="Google Shape;289;p31"/>
          <p:cNvCxnSpPr>
            <a:stCxn id="272" idx="6"/>
            <a:endCxn id="275" idx="2"/>
          </p:cNvCxnSpPr>
          <p:nvPr/>
        </p:nvCxnSpPr>
        <p:spPr>
          <a:xfrm>
            <a:off x="4598925" y="2074450"/>
            <a:ext cx="2656800" cy="77040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31"/>
          <p:cNvCxnSpPr>
            <a:stCxn id="269" idx="6"/>
            <a:endCxn id="275" idx="2"/>
          </p:cNvCxnSpPr>
          <p:nvPr/>
        </p:nvCxnSpPr>
        <p:spPr>
          <a:xfrm>
            <a:off x="4598925" y="2844825"/>
            <a:ext cx="2656800" cy="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31"/>
          <p:cNvCxnSpPr>
            <a:stCxn id="269" idx="6"/>
            <a:endCxn id="278" idx="2"/>
          </p:cNvCxnSpPr>
          <p:nvPr/>
        </p:nvCxnSpPr>
        <p:spPr>
          <a:xfrm flipH="1" rot="10800000">
            <a:off x="4598925" y="2074425"/>
            <a:ext cx="2656800" cy="770400"/>
          </a:xfrm>
          <a:prstGeom prst="straightConnector1">
            <a:avLst/>
          </a:prstGeom>
          <a:noFill/>
          <a:ln cap="flat" cmpd="sng" w="9525">
            <a:solidFill>
              <a:schemeClr val="dk2"/>
            </a:solidFill>
            <a:prstDash val="solid"/>
            <a:round/>
            <a:headEnd len="med" w="med" type="none"/>
            <a:tailEnd len="med" w="med" type="triangle"/>
          </a:ln>
        </p:spPr>
      </p:cxnSp>
      <p:cxnSp>
        <p:nvCxnSpPr>
          <p:cNvPr id="292" name="Google Shape;292;p31"/>
          <p:cNvCxnSpPr>
            <a:stCxn id="272" idx="6"/>
            <a:endCxn id="274" idx="2"/>
          </p:cNvCxnSpPr>
          <p:nvPr/>
        </p:nvCxnSpPr>
        <p:spPr>
          <a:xfrm>
            <a:off x="4598925" y="2074450"/>
            <a:ext cx="2656800" cy="23112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31"/>
          <p:cNvCxnSpPr>
            <a:stCxn id="269" idx="6"/>
            <a:endCxn id="274" idx="2"/>
          </p:cNvCxnSpPr>
          <p:nvPr/>
        </p:nvCxnSpPr>
        <p:spPr>
          <a:xfrm>
            <a:off x="4598925" y="2844825"/>
            <a:ext cx="2656800" cy="15408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31"/>
          <p:cNvCxnSpPr>
            <a:stCxn id="269" idx="6"/>
            <a:endCxn id="276" idx="2"/>
          </p:cNvCxnSpPr>
          <p:nvPr/>
        </p:nvCxnSpPr>
        <p:spPr>
          <a:xfrm flipH="1" rot="10800000">
            <a:off x="4598925" y="1304025"/>
            <a:ext cx="2656800" cy="15408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31"/>
          <p:cNvCxnSpPr>
            <a:stCxn id="268" idx="6"/>
            <a:endCxn id="276" idx="2"/>
          </p:cNvCxnSpPr>
          <p:nvPr/>
        </p:nvCxnSpPr>
        <p:spPr>
          <a:xfrm flipH="1" rot="10800000">
            <a:off x="4598925" y="1303975"/>
            <a:ext cx="2656800" cy="308160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p31"/>
          <p:cNvCxnSpPr>
            <a:stCxn id="268" idx="6"/>
            <a:endCxn id="274" idx="2"/>
          </p:cNvCxnSpPr>
          <p:nvPr/>
        </p:nvCxnSpPr>
        <p:spPr>
          <a:xfrm>
            <a:off x="4598925" y="4385575"/>
            <a:ext cx="2656800" cy="0"/>
          </a:xfrm>
          <a:prstGeom prst="straightConnector1">
            <a:avLst/>
          </a:prstGeom>
          <a:noFill/>
          <a:ln cap="flat" cmpd="sng" w="9525">
            <a:solidFill>
              <a:schemeClr val="dk2"/>
            </a:solidFill>
            <a:prstDash val="solid"/>
            <a:round/>
            <a:headEnd len="med" w="med" type="none"/>
            <a:tailEnd len="med" w="med" type="triangle"/>
          </a:ln>
        </p:spPr>
      </p:cxnSp>
      <p:cxnSp>
        <p:nvCxnSpPr>
          <p:cNvPr id="297" name="Google Shape;297;p31"/>
          <p:cNvCxnSpPr>
            <a:stCxn id="268" idx="6"/>
            <a:endCxn id="275" idx="2"/>
          </p:cNvCxnSpPr>
          <p:nvPr/>
        </p:nvCxnSpPr>
        <p:spPr>
          <a:xfrm flipH="1" rot="10800000">
            <a:off x="4598925" y="2844775"/>
            <a:ext cx="2656800" cy="1540800"/>
          </a:xfrm>
          <a:prstGeom prst="straightConnector1">
            <a:avLst/>
          </a:prstGeom>
          <a:noFill/>
          <a:ln cap="flat" cmpd="sng" w="9525">
            <a:solidFill>
              <a:schemeClr val="dk2"/>
            </a:solidFill>
            <a:prstDash val="solid"/>
            <a:round/>
            <a:headEnd len="med" w="med" type="none"/>
            <a:tailEnd len="med" w="med" type="triangle"/>
          </a:ln>
        </p:spPr>
      </p:cxnSp>
      <p:cxnSp>
        <p:nvCxnSpPr>
          <p:cNvPr id="298" name="Google Shape;298;p31"/>
          <p:cNvCxnSpPr>
            <a:stCxn id="268" idx="6"/>
            <a:endCxn id="278" idx="2"/>
          </p:cNvCxnSpPr>
          <p:nvPr/>
        </p:nvCxnSpPr>
        <p:spPr>
          <a:xfrm flipH="1" rot="10800000">
            <a:off x="4598925" y="2074375"/>
            <a:ext cx="2656800" cy="2311200"/>
          </a:xfrm>
          <a:prstGeom prst="straightConnector1">
            <a:avLst/>
          </a:prstGeom>
          <a:noFill/>
          <a:ln cap="flat" cmpd="sng" w="9525">
            <a:solidFill>
              <a:schemeClr val="dk2"/>
            </a:solidFill>
            <a:prstDash val="solid"/>
            <a:round/>
            <a:headEnd len="med" w="med" type="none"/>
            <a:tailEnd len="med" w="med" type="triangle"/>
          </a:ln>
        </p:spPr>
      </p:cxnSp>
      <p:cxnSp>
        <p:nvCxnSpPr>
          <p:cNvPr id="299" name="Google Shape;299;p31"/>
          <p:cNvCxnSpPr>
            <a:stCxn id="276" idx="6"/>
          </p:cNvCxnSpPr>
          <p:nvPr/>
        </p:nvCxnSpPr>
        <p:spPr>
          <a:xfrm flipH="1" rot="10800000">
            <a:off x="7821275" y="1292675"/>
            <a:ext cx="863400" cy="11400"/>
          </a:xfrm>
          <a:prstGeom prst="straightConnector1">
            <a:avLst/>
          </a:prstGeom>
          <a:noFill/>
          <a:ln cap="flat" cmpd="sng" w="9525">
            <a:solidFill>
              <a:schemeClr val="dk2"/>
            </a:solidFill>
            <a:prstDash val="solid"/>
            <a:round/>
            <a:headEnd len="med" w="med" type="none"/>
            <a:tailEnd len="med" w="med" type="triangle"/>
          </a:ln>
        </p:spPr>
      </p:cxnSp>
      <p:cxnSp>
        <p:nvCxnSpPr>
          <p:cNvPr id="300" name="Google Shape;300;p31"/>
          <p:cNvCxnSpPr>
            <a:stCxn id="278" idx="6"/>
          </p:cNvCxnSpPr>
          <p:nvPr/>
        </p:nvCxnSpPr>
        <p:spPr>
          <a:xfrm>
            <a:off x="7821275" y="2074450"/>
            <a:ext cx="863400" cy="1260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31"/>
          <p:cNvCxnSpPr>
            <a:stCxn id="275" idx="6"/>
          </p:cNvCxnSpPr>
          <p:nvPr/>
        </p:nvCxnSpPr>
        <p:spPr>
          <a:xfrm>
            <a:off x="7821275" y="2844825"/>
            <a:ext cx="876900" cy="960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31"/>
          <p:cNvCxnSpPr>
            <a:stCxn id="274" idx="6"/>
          </p:cNvCxnSpPr>
          <p:nvPr/>
        </p:nvCxnSpPr>
        <p:spPr>
          <a:xfrm flipH="1" rot="10800000">
            <a:off x="7821275" y="4375975"/>
            <a:ext cx="890400" cy="9600"/>
          </a:xfrm>
          <a:prstGeom prst="straightConnector1">
            <a:avLst/>
          </a:prstGeom>
          <a:noFill/>
          <a:ln cap="flat" cmpd="sng" w="9525">
            <a:solidFill>
              <a:schemeClr val="dk2"/>
            </a:solidFill>
            <a:prstDash val="solid"/>
            <a:round/>
            <a:headEnd len="med" w="med" type="none"/>
            <a:tailEnd len="med" w="med" type="triangle"/>
          </a:ln>
        </p:spPr>
      </p:cxnSp>
      <p:cxnSp>
        <p:nvCxnSpPr>
          <p:cNvPr id="303" name="Google Shape;303;p31"/>
          <p:cNvCxnSpPr>
            <a:endCxn id="266" idx="2"/>
          </p:cNvCxnSpPr>
          <p:nvPr/>
        </p:nvCxnSpPr>
        <p:spPr>
          <a:xfrm flipH="1" rot="10800000">
            <a:off x="524975" y="2571750"/>
            <a:ext cx="754800" cy="27000"/>
          </a:xfrm>
          <a:prstGeom prst="straightConnector1">
            <a:avLst/>
          </a:prstGeom>
          <a:noFill/>
          <a:ln cap="flat" cmpd="sng" w="9525">
            <a:solidFill>
              <a:schemeClr val="dk2"/>
            </a:solidFill>
            <a:prstDash val="solid"/>
            <a:round/>
            <a:headEnd len="med" w="med" type="none"/>
            <a:tailEnd len="med" w="med" type="triangle"/>
          </a:ln>
        </p:spPr>
      </p:cxnSp>
      <p:sp>
        <p:nvSpPr>
          <p:cNvPr id="304" name="Google Shape;304;p31"/>
          <p:cNvSpPr txBox="1"/>
          <p:nvPr/>
        </p:nvSpPr>
        <p:spPr>
          <a:xfrm>
            <a:off x="7821275" y="1017725"/>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Label 1</a:t>
            </a:r>
            <a:endParaRPr/>
          </a:p>
        </p:txBody>
      </p:sp>
      <p:sp>
        <p:nvSpPr>
          <p:cNvPr id="305" name="Google Shape;305;p31"/>
          <p:cNvSpPr txBox="1"/>
          <p:nvPr/>
        </p:nvSpPr>
        <p:spPr>
          <a:xfrm>
            <a:off x="7821275" y="1737750"/>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Label 2</a:t>
            </a:r>
            <a:endParaRPr/>
          </a:p>
        </p:txBody>
      </p:sp>
      <p:sp>
        <p:nvSpPr>
          <p:cNvPr id="306" name="Google Shape;306;p31"/>
          <p:cNvSpPr txBox="1"/>
          <p:nvPr/>
        </p:nvSpPr>
        <p:spPr>
          <a:xfrm>
            <a:off x="7903775" y="2571625"/>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Label 3</a:t>
            </a:r>
            <a:endParaRPr/>
          </a:p>
        </p:txBody>
      </p:sp>
      <p:sp>
        <p:nvSpPr>
          <p:cNvPr id="307" name="Google Shape;307;p31"/>
          <p:cNvSpPr txBox="1"/>
          <p:nvPr/>
        </p:nvSpPr>
        <p:spPr>
          <a:xfrm>
            <a:off x="7821175" y="4052800"/>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Label 78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253650"/>
            <a:ext cx="8520600" cy="81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de" sz="4380"/>
              <a:t>Agenda</a:t>
            </a:r>
            <a:endParaRPr sz="4380"/>
          </a:p>
        </p:txBody>
      </p:sp>
      <p:sp>
        <p:nvSpPr>
          <p:cNvPr id="62" name="Google Shape;62;p14"/>
          <p:cNvSpPr txBox="1"/>
          <p:nvPr>
            <p:ph idx="1" type="subTitle"/>
          </p:nvPr>
        </p:nvSpPr>
        <p:spPr>
          <a:xfrm>
            <a:off x="311700" y="1127350"/>
            <a:ext cx="8520600" cy="37764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Clr>
                <a:srgbClr val="000000"/>
              </a:buClr>
              <a:buSzPct val="100000"/>
              <a:buChar char="●"/>
            </a:pPr>
            <a:r>
              <a:rPr lang="de" sz="2000">
                <a:solidFill>
                  <a:srgbClr val="000000"/>
                </a:solidFill>
              </a:rPr>
              <a:t>Aufgabenstellung</a:t>
            </a:r>
            <a:endParaRPr sz="2000">
              <a:solidFill>
                <a:srgbClr val="000000"/>
              </a:solidFill>
            </a:endParaRPr>
          </a:p>
          <a:p>
            <a:pPr indent="-346075" lvl="0" marL="457200" rtl="0" algn="l">
              <a:spcBef>
                <a:spcPts val="0"/>
              </a:spcBef>
              <a:spcAft>
                <a:spcPts val="0"/>
              </a:spcAft>
              <a:buClr>
                <a:srgbClr val="000000"/>
              </a:buClr>
              <a:buSzPct val="100000"/>
              <a:buChar char="●"/>
            </a:pPr>
            <a:r>
              <a:rPr lang="de" sz="2000">
                <a:solidFill>
                  <a:srgbClr val="000000"/>
                </a:solidFill>
              </a:rPr>
              <a:t>Aufgabe 1 - QsLinks </a:t>
            </a:r>
            <a:endParaRPr sz="2000">
              <a:solidFill>
                <a:srgbClr val="000000"/>
              </a:solidFill>
            </a:endParaRPr>
          </a:p>
          <a:p>
            <a:pPr indent="-346075" lvl="0" marL="914400" rtl="0" algn="l">
              <a:spcBef>
                <a:spcPts val="0"/>
              </a:spcBef>
              <a:spcAft>
                <a:spcPts val="0"/>
              </a:spcAft>
              <a:buClr>
                <a:srgbClr val="000000"/>
              </a:buClr>
              <a:buSzPct val="100000"/>
              <a:buChar char="➔"/>
            </a:pPr>
            <a:r>
              <a:rPr lang="de" sz="2000">
                <a:solidFill>
                  <a:srgbClr val="000000"/>
                </a:solidFill>
              </a:rPr>
              <a:t>Trainingsdaten</a:t>
            </a:r>
            <a:endParaRPr sz="2000">
              <a:solidFill>
                <a:srgbClr val="000000"/>
              </a:solidFill>
            </a:endParaRPr>
          </a:p>
          <a:p>
            <a:pPr indent="-346075" lvl="0" marL="914400" rtl="0" algn="l">
              <a:spcBef>
                <a:spcPts val="0"/>
              </a:spcBef>
              <a:spcAft>
                <a:spcPts val="0"/>
              </a:spcAft>
              <a:buClr>
                <a:srgbClr val="000000"/>
              </a:buClr>
              <a:buSzPct val="100000"/>
              <a:buChar char="➔"/>
            </a:pPr>
            <a:r>
              <a:rPr lang="de" sz="2000">
                <a:solidFill>
                  <a:srgbClr val="000000"/>
                </a:solidFill>
              </a:rPr>
              <a:t>Neuronales Netz</a:t>
            </a:r>
            <a:endParaRPr sz="2000">
              <a:solidFill>
                <a:srgbClr val="000000"/>
              </a:solidFill>
            </a:endParaRPr>
          </a:p>
          <a:p>
            <a:pPr indent="-346075" lvl="0" marL="914400" rtl="0" algn="l">
              <a:spcBef>
                <a:spcPts val="0"/>
              </a:spcBef>
              <a:spcAft>
                <a:spcPts val="0"/>
              </a:spcAft>
              <a:buClr>
                <a:srgbClr val="000000"/>
              </a:buClr>
              <a:buSzPct val="100000"/>
              <a:buChar char="➔"/>
            </a:pPr>
            <a:r>
              <a:rPr lang="de" sz="2000">
                <a:solidFill>
                  <a:srgbClr val="000000"/>
                </a:solidFill>
              </a:rPr>
              <a:t>Training und Accuracy</a:t>
            </a:r>
            <a:endParaRPr sz="2000">
              <a:solidFill>
                <a:srgbClr val="000000"/>
              </a:solidFill>
            </a:endParaRPr>
          </a:p>
          <a:p>
            <a:pPr indent="-346075" lvl="0" marL="914400" rtl="0" algn="l">
              <a:spcBef>
                <a:spcPts val="0"/>
              </a:spcBef>
              <a:spcAft>
                <a:spcPts val="0"/>
              </a:spcAft>
              <a:buClr>
                <a:srgbClr val="000000"/>
              </a:buClr>
              <a:buSzPct val="100000"/>
              <a:buChar char="➔"/>
            </a:pPr>
            <a:r>
              <a:rPr lang="de" sz="2000">
                <a:solidFill>
                  <a:srgbClr val="000000"/>
                </a:solidFill>
              </a:rPr>
              <a:t>Hyperparameteranalyse</a:t>
            </a:r>
            <a:endParaRPr sz="2000">
              <a:solidFill>
                <a:srgbClr val="000000"/>
              </a:solidFill>
            </a:endParaRPr>
          </a:p>
          <a:p>
            <a:pPr indent="-346075" lvl="0" marL="914400" rtl="0" algn="l">
              <a:spcBef>
                <a:spcPts val="0"/>
              </a:spcBef>
              <a:spcAft>
                <a:spcPts val="0"/>
              </a:spcAft>
              <a:buClr>
                <a:srgbClr val="000000"/>
              </a:buClr>
              <a:buSzPct val="100000"/>
              <a:buChar char="➔"/>
            </a:pPr>
            <a:r>
              <a:rPr lang="de" sz="2000">
                <a:solidFill>
                  <a:srgbClr val="000000"/>
                </a:solidFill>
              </a:rPr>
              <a:t>Verbesserungsmöglichkeiten</a:t>
            </a:r>
            <a:endParaRPr sz="2000">
              <a:solidFill>
                <a:srgbClr val="000000"/>
              </a:solidFill>
            </a:endParaRPr>
          </a:p>
          <a:p>
            <a:pPr indent="-346075" lvl="0" marL="457200" rtl="0" algn="l">
              <a:spcBef>
                <a:spcPts val="0"/>
              </a:spcBef>
              <a:spcAft>
                <a:spcPts val="0"/>
              </a:spcAft>
              <a:buClr>
                <a:srgbClr val="000000"/>
              </a:buClr>
              <a:buSzPct val="100000"/>
              <a:buChar char="●"/>
            </a:pPr>
            <a:r>
              <a:rPr lang="de" sz="2000">
                <a:solidFill>
                  <a:srgbClr val="000000"/>
                </a:solidFill>
              </a:rPr>
              <a:t>Aufgabe 2 - Objekt + QsLink</a:t>
            </a:r>
            <a:endParaRPr sz="2000">
              <a:solidFill>
                <a:srgbClr val="000000"/>
              </a:solidFill>
            </a:endParaRPr>
          </a:p>
          <a:p>
            <a:pPr indent="-346075" lvl="0" marL="914400" rtl="0" algn="l">
              <a:spcBef>
                <a:spcPts val="0"/>
              </a:spcBef>
              <a:spcAft>
                <a:spcPts val="0"/>
              </a:spcAft>
              <a:buClr>
                <a:srgbClr val="000000"/>
              </a:buClr>
              <a:buSzPct val="100000"/>
              <a:buChar char="➔"/>
            </a:pPr>
            <a:r>
              <a:rPr lang="de" sz="2000">
                <a:solidFill>
                  <a:srgbClr val="000000"/>
                </a:solidFill>
              </a:rPr>
              <a:t>Trainingsdaten</a:t>
            </a:r>
            <a:endParaRPr sz="2000">
              <a:solidFill>
                <a:srgbClr val="000000"/>
              </a:solidFill>
            </a:endParaRPr>
          </a:p>
          <a:p>
            <a:pPr indent="-346075" lvl="0" marL="914400" rtl="0" algn="l">
              <a:spcBef>
                <a:spcPts val="0"/>
              </a:spcBef>
              <a:spcAft>
                <a:spcPts val="0"/>
              </a:spcAft>
              <a:buClr>
                <a:srgbClr val="000000"/>
              </a:buClr>
              <a:buSzPct val="100000"/>
              <a:buChar char="➔"/>
            </a:pPr>
            <a:r>
              <a:rPr lang="de" sz="2000">
                <a:solidFill>
                  <a:srgbClr val="000000"/>
                </a:solidFill>
              </a:rPr>
              <a:t>Neuronales Netz</a:t>
            </a:r>
            <a:endParaRPr sz="2000">
              <a:solidFill>
                <a:srgbClr val="000000"/>
              </a:solidFill>
            </a:endParaRPr>
          </a:p>
          <a:p>
            <a:pPr indent="-346075" lvl="0" marL="914400" rtl="0" algn="l">
              <a:spcBef>
                <a:spcPts val="0"/>
              </a:spcBef>
              <a:spcAft>
                <a:spcPts val="0"/>
              </a:spcAft>
              <a:buClr>
                <a:srgbClr val="000000"/>
              </a:buClr>
              <a:buSzPct val="100000"/>
              <a:buChar char="➔"/>
            </a:pPr>
            <a:r>
              <a:rPr lang="de" sz="2000">
                <a:solidFill>
                  <a:srgbClr val="000000"/>
                </a:solidFill>
              </a:rPr>
              <a:t>Training und Accuracy</a:t>
            </a:r>
            <a:endParaRPr sz="2000">
              <a:solidFill>
                <a:srgbClr val="000000"/>
              </a:solidFill>
            </a:endParaRPr>
          </a:p>
          <a:p>
            <a:pPr indent="-346075" lvl="0" marL="914400" rtl="0" algn="l">
              <a:spcBef>
                <a:spcPts val="0"/>
              </a:spcBef>
              <a:spcAft>
                <a:spcPts val="0"/>
              </a:spcAft>
              <a:buClr>
                <a:srgbClr val="000000"/>
              </a:buClr>
              <a:buSzPct val="100000"/>
              <a:buChar char="➔"/>
            </a:pPr>
            <a:r>
              <a:rPr lang="de" sz="2000">
                <a:solidFill>
                  <a:srgbClr val="000000"/>
                </a:solidFill>
              </a:rPr>
              <a:t>Hyperparameteranalyse</a:t>
            </a:r>
            <a:endParaRPr sz="2000">
              <a:solidFill>
                <a:srgbClr val="000000"/>
              </a:solidFill>
            </a:endParaRPr>
          </a:p>
          <a:p>
            <a:pPr indent="-346075" lvl="0" marL="914400" rtl="0" algn="l">
              <a:spcBef>
                <a:spcPts val="0"/>
              </a:spcBef>
              <a:spcAft>
                <a:spcPts val="0"/>
              </a:spcAft>
              <a:buClr>
                <a:srgbClr val="000000"/>
              </a:buClr>
              <a:buSzPct val="100000"/>
              <a:buChar char="➔"/>
            </a:pPr>
            <a:r>
              <a:rPr lang="de" sz="2000">
                <a:solidFill>
                  <a:srgbClr val="000000"/>
                </a:solidFill>
              </a:rPr>
              <a:t>Verbesserungsmöglichkeiten</a:t>
            </a:r>
            <a:endParaRPr sz="2000">
              <a:solidFill>
                <a:srgbClr val="000000"/>
              </a:solidFill>
            </a:endParaRPr>
          </a:p>
          <a:p>
            <a:pPr indent="-346075" lvl="0" marL="457200" rtl="0" algn="l">
              <a:spcBef>
                <a:spcPts val="0"/>
              </a:spcBef>
              <a:spcAft>
                <a:spcPts val="0"/>
              </a:spcAft>
              <a:buClr>
                <a:srgbClr val="000000"/>
              </a:buClr>
              <a:buSzPct val="100000"/>
              <a:buChar char="●"/>
            </a:pPr>
            <a:r>
              <a:rPr lang="de" sz="2000">
                <a:solidFill>
                  <a:srgbClr val="000000"/>
                </a:solidFill>
              </a:rPr>
              <a:t>Integration TextImager </a:t>
            </a:r>
            <a:endParaRPr sz="2000">
              <a:solidFill>
                <a:srgbClr val="000000"/>
              </a:solidFill>
            </a:endParaRPr>
          </a:p>
          <a:p>
            <a:pPr indent="-346075" lvl="0" marL="457200" rtl="0" algn="l">
              <a:spcBef>
                <a:spcPts val="0"/>
              </a:spcBef>
              <a:spcAft>
                <a:spcPts val="0"/>
              </a:spcAft>
              <a:buClr>
                <a:srgbClr val="000000"/>
              </a:buClr>
              <a:buSzPct val="100000"/>
              <a:buChar char="●"/>
            </a:pPr>
            <a:r>
              <a:rPr lang="de" sz="2000">
                <a:solidFill>
                  <a:srgbClr val="000000"/>
                </a:solidFill>
              </a:rPr>
              <a:t>Literatur     </a:t>
            </a:r>
            <a:endParaRPr sz="2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Aufgabe 2 - Objekt+QsLink - Training und Accuracy</a:t>
            </a:r>
            <a:endParaRPr/>
          </a:p>
        </p:txBody>
      </p:sp>
      <p:sp>
        <p:nvSpPr>
          <p:cNvPr id="313" name="Google Shape;313;p32"/>
          <p:cNvSpPr txBox="1"/>
          <p:nvPr>
            <p:ph idx="1" type="body"/>
          </p:nvPr>
        </p:nvSpPr>
        <p:spPr>
          <a:xfrm>
            <a:off x="311700" y="1152475"/>
            <a:ext cx="8520600" cy="3695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de" sz="2000">
                <a:solidFill>
                  <a:srgbClr val="000000"/>
                </a:solidFill>
              </a:rPr>
              <a:t>Training</a:t>
            </a:r>
            <a:endParaRPr sz="2000">
              <a:solidFill>
                <a:srgbClr val="000000"/>
              </a:solidFill>
            </a:endParaRPr>
          </a:p>
          <a:p>
            <a:pPr indent="-355600" lvl="0" marL="457200" rtl="0" algn="l">
              <a:lnSpc>
                <a:spcPct val="105000"/>
              </a:lnSpc>
              <a:spcBef>
                <a:spcPts val="1200"/>
              </a:spcBef>
              <a:spcAft>
                <a:spcPts val="0"/>
              </a:spcAft>
              <a:buClr>
                <a:srgbClr val="000000"/>
              </a:buClr>
              <a:buSzPts val="2000"/>
              <a:buChar char="●"/>
            </a:pPr>
            <a:r>
              <a:rPr lang="de" sz="2000">
                <a:solidFill>
                  <a:srgbClr val="000000"/>
                </a:solidFill>
              </a:rPr>
              <a:t>Adam Optimizer</a:t>
            </a:r>
            <a:endParaRPr sz="2000">
              <a:solidFill>
                <a:srgbClr val="000000"/>
              </a:solidFill>
            </a:endParaRPr>
          </a:p>
          <a:p>
            <a:pPr indent="-355600" lvl="0" marL="457200" rtl="0" algn="l">
              <a:lnSpc>
                <a:spcPct val="105000"/>
              </a:lnSpc>
              <a:spcBef>
                <a:spcPts val="0"/>
              </a:spcBef>
              <a:spcAft>
                <a:spcPts val="0"/>
              </a:spcAft>
              <a:buClr>
                <a:srgbClr val="000000"/>
              </a:buClr>
              <a:buSzPts val="2000"/>
              <a:buChar char="●"/>
            </a:pPr>
            <a:r>
              <a:rPr lang="de" sz="2000">
                <a:solidFill>
                  <a:srgbClr val="000000"/>
                </a:solidFill>
              </a:rPr>
              <a:t>default learning rate 0.001</a:t>
            </a:r>
            <a:endParaRPr sz="2000">
              <a:solidFill>
                <a:srgbClr val="000000"/>
              </a:solidFill>
            </a:endParaRPr>
          </a:p>
          <a:p>
            <a:pPr indent="-355600" lvl="0" marL="457200" rtl="0" algn="l">
              <a:lnSpc>
                <a:spcPct val="105000"/>
              </a:lnSpc>
              <a:spcBef>
                <a:spcPts val="0"/>
              </a:spcBef>
              <a:spcAft>
                <a:spcPts val="0"/>
              </a:spcAft>
              <a:buClr>
                <a:srgbClr val="000000"/>
              </a:buClr>
              <a:buSzPts val="2000"/>
              <a:buChar char="●"/>
            </a:pPr>
            <a:r>
              <a:rPr lang="de" sz="2000">
                <a:solidFill>
                  <a:srgbClr val="000000"/>
                </a:solidFill>
              </a:rPr>
              <a:t>100 Epochen</a:t>
            </a:r>
            <a:endParaRPr sz="2000">
              <a:solidFill>
                <a:srgbClr val="000000"/>
              </a:solidFill>
            </a:endParaRPr>
          </a:p>
          <a:p>
            <a:pPr indent="-355600" lvl="0" marL="457200" rtl="0" algn="l">
              <a:lnSpc>
                <a:spcPct val="105000"/>
              </a:lnSpc>
              <a:spcBef>
                <a:spcPts val="0"/>
              </a:spcBef>
              <a:spcAft>
                <a:spcPts val="0"/>
              </a:spcAft>
              <a:buClr>
                <a:srgbClr val="000000"/>
              </a:buClr>
              <a:buSzPts val="2000"/>
              <a:buChar char="●"/>
            </a:pPr>
            <a:r>
              <a:rPr lang="de" sz="2000">
                <a:solidFill>
                  <a:srgbClr val="000000"/>
                </a:solidFill>
              </a:rPr>
              <a:t>MultiLabelSoftMarginLoss( ) → da multi label classification</a:t>
            </a:r>
            <a:endParaRPr sz="2000">
              <a:solidFill>
                <a:srgbClr val="000000"/>
              </a:solidFill>
            </a:endParaRPr>
          </a:p>
          <a:p>
            <a:pPr indent="0" lvl="0" marL="0" rtl="0" algn="l">
              <a:lnSpc>
                <a:spcPct val="105000"/>
              </a:lnSpc>
              <a:spcBef>
                <a:spcPts val="1200"/>
              </a:spcBef>
              <a:spcAft>
                <a:spcPts val="0"/>
              </a:spcAft>
              <a:buNone/>
            </a:pPr>
            <a:r>
              <a:rPr lang="de" sz="2000">
                <a:solidFill>
                  <a:srgbClr val="000000"/>
                </a:solidFill>
              </a:rPr>
              <a:t>Accuracy</a:t>
            </a:r>
            <a:endParaRPr sz="2000">
              <a:solidFill>
                <a:srgbClr val="000000"/>
              </a:solidFill>
            </a:endParaRPr>
          </a:p>
          <a:p>
            <a:pPr indent="-355600" lvl="0" marL="457200" rtl="0" algn="l">
              <a:lnSpc>
                <a:spcPct val="105000"/>
              </a:lnSpc>
              <a:spcBef>
                <a:spcPts val="1200"/>
              </a:spcBef>
              <a:spcAft>
                <a:spcPts val="0"/>
              </a:spcAft>
              <a:buClr>
                <a:srgbClr val="000000"/>
              </a:buClr>
              <a:buSzPts val="2000"/>
              <a:buChar char="●"/>
            </a:pPr>
            <a:r>
              <a:rPr lang="de" sz="2000">
                <a:solidFill>
                  <a:srgbClr val="000000"/>
                </a:solidFill>
              </a:rPr>
              <a:t>benötigen zur Berechnung wieder einen binär kodierten Vektor</a:t>
            </a:r>
            <a:endParaRPr sz="2000">
              <a:solidFill>
                <a:srgbClr val="000000"/>
              </a:solidFill>
            </a:endParaRPr>
          </a:p>
          <a:p>
            <a:pPr indent="-355600" lvl="0" marL="457200" rtl="0" algn="l">
              <a:lnSpc>
                <a:spcPct val="105000"/>
              </a:lnSpc>
              <a:spcBef>
                <a:spcPts val="0"/>
              </a:spcBef>
              <a:spcAft>
                <a:spcPts val="0"/>
              </a:spcAft>
              <a:buClr>
                <a:srgbClr val="000000"/>
              </a:buClr>
              <a:buSzPts val="2000"/>
              <a:buChar char="●"/>
            </a:pPr>
            <a:r>
              <a:rPr lang="de" sz="2000">
                <a:solidFill>
                  <a:srgbClr val="000000"/>
                </a:solidFill>
              </a:rPr>
              <a:t>Hamming Loss</a:t>
            </a:r>
            <a:endParaRPr sz="2000">
              <a:solidFill>
                <a:srgbClr val="000000"/>
              </a:solidFill>
            </a:endParaRPr>
          </a:p>
          <a:p>
            <a:pPr indent="-355600" lvl="0" marL="457200" rtl="0" algn="l">
              <a:lnSpc>
                <a:spcPct val="105000"/>
              </a:lnSpc>
              <a:spcBef>
                <a:spcPts val="0"/>
              </a:spcBef>
              <a:spcAft>
                <a:spcPts val="0"/>
              </a:spcAft>
              <a:buClr>
                <a:srgbClr val="000000"/>
              </a:buClr>
              <a:buSzPts val="2000"/>
              <a:buChar char="●"/>
            </a:pPr>
            <a:r>
              <a:rPr lang="de" sz="2000">
                <a:solidFill>
                  <a:srgbClr val="000000"/>
                </a:solidFill>
              </a:rPr>
              <a:t>Hamming Score</a:t>
            </a:r>
            <a:endParaRPr sz="2000">
              <a:solidFill>
                <a:srgbClr val="000000"/>
              </a:solidFill>
            </a:endParaRPr>
          </a:p>
          <a:p>
            <a:pPr indent="-355600" lvl="0" marL="457200" rtl="0" algn="l">
              <a:lnSpc>
                <a:spcPct val="105000"/>
              </a:lnSpc>
              <a:spcBef>
                <a:spcPts val="0"/>
              </a:spcBef>
              <a:spcAft>
                <a:spcPts val="0"/>
              </a:spcAft>
              <a:buClr>
                <a:srgbClr val="000000"/>
              </a:buClr>
              <a:buSzPts val="2000"/>
              <a:buChar char="●"/>
            </a:pPr>
            <a:r>
              <a:rPr lang="de" sz="2000">
                <a:solidFill>
                  <a:srgbClr val="000000"/>
                </a:solidFill>
              </a:rPr>
              <a:t>F1 Score</a:t>
            </a:r>
            <a:endParaRPr sz="20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a:t>Aufgabe 2 - Objekt+QSLink - Hyperparameteranalyse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19" name="Google Shape;31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33"/>
          <p:cNvPicPr preferRelativeResize="0"/>
          <p:nvPr/>
        </p:nvPicPr>
        <p:blipFill>
          <a:blip r:embed="rId3">
            <a:alphaModFix/>
          </a:blip>
          <a:stretch>
            <a:fillRect/>
          </a:stretch>
        </p:blipFill>
        <p:spPr>
          <a:xfrm>
            <a:off x="2514600" y="1489075"/>
            <a:ext cx="4114800" cy="274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a:t>Aufgabe 2 - Objekt+QSLink - Hyperparameteranalyse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26" name="Google Shape;32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34"/>
          <p:cNvPicPr preferRelativeResize="0"/>
          <p:nvPr/>
        </p:nvPicPr>
        <p:blipFill>
          <a:blip r:embed="rId3">
            <a:alphaModFix/>
          </a:blip>
          <a:stretch>
            <a:fillRect/>
          </a:stretch>
        </p:blipFill>
        <p:spPr>
          <a:xfrm>
            <a:off x="2514600" y="1489075"/>
            <a:ext cx="4114800" cy="274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a:t>Aufgabe 1 - QSLinks - Hyperparameteranalyse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graphicFrame>
        <p:nvGraphicFramePr>
          <p:cNvPr id="333" name="Google Shape;333;p35"/>
          <p:cNvGraphicFramePr/>
          <p:nvPr/>
        </p:nvGraphicFramePr>
        <p:xfrm>
          <a:off x="60175" y="1682805"/>
          <a:ext cx="3000000" cy="3000000"/>
        </p:xfrm>
        <a:graphic>
          <a:graphicData uri="http://schemas.openxmlformats.org/drawingml/2006/table">
            <a:tbl>
              <a:tblPr>
                <a:noFill/>
                <a:tableStyleId>{E345C60B-9780-4EC5-8461-0F7CF504B743}</a:tableStyleId>
              </a:tblPr>
              <a:tblGrid>
                <a:gridCol w="1044750"/>
                <a:gridCol w="1044750"/>
                <a:gridCol w="1044750"/>
                <a:gridCol w="1044750"/>
              </a:tblGrid>
              <a:tr h="494975">
                <a:tc>
                  <a:txBody>
                    <a:bodyPr/>
                    <a:lstStyle/>
                    <a:p>
                      <a:pPr indent="0" lvl="0" marL="0" rtl="0" algn="ctr">
                        <a:spcBef>
                          <a:spcPts val="0"/>
                        </a:spcBef>
                        <a:spcAft>
                          <a:spcPts val="0"/>
                        </a:spcAft>
                        <a:buNone/>
                      </a:pPr>
                      <a:r>
                        <a:rPr b="1" lang="de" sz="1000">
                          <a:solidFill>
                            <a:schemeClr val="dk1"/>
                          </a:solidFill>
                        </a:rPr>
                        <a:t>#Hiddenlayer</a:t>
                      </a:r>
                      <a:endParaRPr sz="1200"/>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chemeClr val="dk1"/>
                          </a:solidFill>
                        </a:rPr>
                        <a:t>#Neuronen</a:t>
                      </a:r>
                      <a:endParaRPr sz="1200"/>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chemeClr val="dk1"/>
                          </a:solidFill>
                        </a:rPr>
                        <a:t>macro avg(f1)</a:t>
                      </a:r>
                      <a:endParaRPr sz="1200"/>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chemeClr val="dk1"/>
                          </a:solidFill>
                        </a:rPr>
                        <a:t>Laufzeit(min.)</a:t>
                      </a:r>
                      <a:endParaRPr sz="1200"/>
                    </a:p>
                  </a:txBody>
                  <a:tcPr marT="91425" marB="91425" marR="91425" marL="91425">
                    <a:lnB cap="flat" cmpd="sng" w="12700">
                      <a:solidFill>
                        <a:srgbClr val="000000"/>
                      </a:solidFill>
                      <a:prstDash val="solid"/>
                      <a:round/>
                      <a:headEnd len="sm" w="sm" type="none"/>
                      <a:tailEnd len="sm" w="sm" type="none"/>
                    </a:lnB>
                  </a:tcPr>
                </a:tc>
              </a:tr>
              <a:tr h="389500">
                <a:tc>
                  <a:txBody>
                    <a:bodyPr/>
                    <a:lstStyle/>
                    <a:p>
                      <a:pPr indent="0" lvl="0" marL="0" rtl="0" algn="ctr">
                        <a:spcBef>
                          <a:spcPts val="0"/>
                        </a:spcBef>
                        <a:spcAft>
                          <a:spcPts val="0"/>
                        </a:spcAft>
                        <a:buNone/>
                      </a:pPr>
                      <a:r>
                        <a:rPr lang="de"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64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0.138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7.4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9500">
                <a:tc>
                  <a:txBody>
                    <a:bodyPr/>
                    <a:lstStyle/>
                    <a:p>
                      <a:pPr indent="0" lvl="0" marL="0" rtl="0" algn="ctr">
                        <a:spcBef>
                          <a:spcPts val="0"/>
                        </a:spcBef>
                        <a:spcAft>
                          <a:spcPts val="0"/>
                        </a:spcAft>
                        <a:buNone/>
                      </a:pPr>
                      <a:r>
                        <a:rPr lang="de"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128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0.133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7.6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256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0.122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8.0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512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0.108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9.1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1024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0.102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10.5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2048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0.102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13.4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4096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0.094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18.5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334" name="Google Shape;334;p35"/>
          <p:cNvGraphicFramePr/>
          <p:nvPr/>
        </p:nvGraphicFramePr>
        <p:xfrm>
          <a:off x="4396425" y="1682805"/>
          <a:ext cx="3000000" cy="3000000"/>
        </p:xfrm>
        <a:graphic>
          <a:graphicData uri="http://schemas.openxmlformats.org/drawingml/2006/table">
            <a:tbl>
              <a:tblPr>
                <a:noFill/>
                <a:tableStyleId>{E345C60B-9780-4EC5-8461-0F7CF504B743}</a:tableStyleId>
              </a:tblPr>
              <a:tblGrid>
                <a:gridCol w="1044750"/>
                <a:gridCol w="1044750"/>
                <a:gridCol w="1044750"/>
                <a:gridCol w="1044750"/>
              </a:tblGrid>
              <a:tr h="494975">
                <a:tc>
                  <a:txBody>
                    <a:bodyPr/>
                    <a:lstStyle/>
                    <a:p>
                      <a:pPr indent="0" lvl="0" marL="0" rtl="0" algn="ctr">
                        <a:spcBef>
                          <a:spcPts val="0"/>
                        </a:spcBef>
                        <a:spcAft>
                          <a:spcPts val="0"/>
                        </a:spcAft>
                        <a:buNone/>
                      </a:pPr>
                      <a:r>
                        <a:rPr b="1" lang="de" sz="1000">
                          <a:solidFill>
                            <a:schemeClr val="dk1"/>
                          </a:solidFill>
                        </a:rPr>
                        <a:t>#Hiddenlayer</a:t>
                      </a:r>
                      <a:endParaRPr sz="1200"/>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chemeClr val="dk1"/>
                          </a:solidFill>
                        </a:rPr>
                        <a:t>#Neuronen</a:t>
                      </a:r>
                      <a:endParaRPr sz="1200"/>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chemeClr val="dk1"/>
                          </a:solidFill>
                        </a:rPr>
                        <a:t>macro avg(f1)</a:t>
                      </a:r>
                      <a:endParaRPr sz="1200"/>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de" sz="1000">
                          <a:solidFill>
                            <a:schemeClr val="dk1"/>
                          </a:solidFill>
                        </a:rPr>
                        <a:t>Laufzeit(min.)</a:t>
                      </a:r>
                      <a:endParaRPr sz="1200"/>
                    </a:p>
                  </a:txBody>
                  <a:tcPr marT="91425" marB="91425" marR="91425" marL="91425">
                    <a:lnB cap="flat" cmpd="sng" w="12700">
                      <a:solidFill>
                        <a:srgbClr val="000000"/>
                      </a:solidFill>
                      <a:prstDash val="solid"/>
                      <a:round/>
                      <a:headEnd len="sm" w="sm" type="none"/>
                      <a:tailEnd len="sm" w="sm" type="none"/>
                    </a:lnB>
                  </a:tcPr>
                </a:tc>
              </a:tr>
              <a:tr h="389500">
                <a:tc>
                  <a:txBody>
                    <a:bodyPr/>
                    <a:lstStyle/>
                    <a:p>
                      <a:pPr indent="0" lvl="0" marL="0" rtl="0" algn="ctr">
                        <a:spcBef>
                          <a:spcPts val="0"/>
                        </a:spcBef>
                        <a:spcAft>
                          <a:spcPts val="0"/>
                        </a:spcAft>
                        <a:buNone/>
                      </a:pPr>
                      <a:r>
                        <a:rPr lang="de"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8192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0.092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27.5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9500">
                <a:tc>
                  <a:txBody>
                    <a:bodyPr/>
                    <a:lstStyle/>
                    <a:p>
                      <a:pPr indent="0" lvl="0" marL="0" rtl="0" algn="ctr">
                        <a:spcBef>
                          <a:spcPts val="0"/>
                        </a:spcBef>
                        <a:spcAft>
                          <a:spcPts val="0"/>
                        </a:spcAft>
                        <a:buNone/>
                      </a:pPr>
                      <a:r>
                        <a:rPr lang="de"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16384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0.092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42.8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64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0.126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7.9</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128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0.122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8.8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512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0.107</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17.4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2048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0.149</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120.2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550">
                <a:tc>
                  <a:txBody>
                    <a:bodyPr/>
                    <a:lstStyle/>
                    <a:p>
                      <a:pPr indent="0" lvl="0" marL="0" rtl="0" algn="ctr">
                        <a:spcBef>
                          <a:spcPts val="0"/>
                        </a:spcBef>
                        <a:spcAft>
                          <a:spcPts val="0"/>
                        </a:spcAft>
                        <a:buNone/>
                      </a:pPr>
                      <a:r>
                        <a:rPr lang="de"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8192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X</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de" sz="1200"/>
                        <a:t>24h&gt;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0" name="Google Shape;340;p36"/>
          <p:cNvPicPr preferRelativeResize="0"/>
          <p:nvPr/>
        </p:nvPicPr>
        <p:blipFill>
          <a:blip r:embed="rId3">
            <a:alphaModFix/>
          </a:blip>
          <a:stretch>
            <a:fillRect/>
          </a:stretch>
        </p:blipFill>
        <p:spPr>
          <a:xfrm>
            <a:off x="2513138" y="0"/>
            <a:ext cx="4117737"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Aufgabe 2 - Objekt+QsLink - Verbesserungsmöglichkeiten</a:t>
            </a:r>
            <a:endParaRPr/>
          </a:p>
        </p:txBody>
      </p:sp>
      <p:sp>
        <p:nvSpPr>
          <p:cNvPr id="346" name="Google Shape;34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Char char="●"/>
            </a:pPr>
            <a:r>
              <a:rPr lang="de" sz="2000">
                <a:solidFill>
                  <a:srgbClr val="000000"/>
                </a:solidFill>
              </a:rPr>
              <a:t>accuracy auf eine andere Art bestimmen </a:t>
            </a:r>
            <a:endParaRPr sz="2000">
              <a:solidFill>
                <a:srgbClr val="000000"/>
              </a:solidFill>
            </a:endParaRPr>
          </a:p>
          <a:p>
            <a:pPr indent="-355600" lvl="0" marL="914400" rtl="0" algn="l">
              <a:spcBef>
                <a:spcPts val="0"/>
              </a:spcBef>
              <a:spcAft>
                <a:spcPts val="0"/>
              </a:spcAft>
              <a:buClr>
                <a:srgbClr val="000000"/>
              </a:buClr>
              <a:buSzPts val="2000"/>
              <a:buChar char="➔"/>
            </a:pPr>
            <a:r>
              <a:rPr lang="de" sz="2000">
                <a:solidFill>
                  <a:srgbClr val="000000"/>
                </a:solidFill>
              </a:rPr>
              <a:t>werden generell mehr Nullen als Einsen durch das Netz gesetzt.</a:t>
            </a:r>
            <a:endParaRPr sz="2000">
              <a:solidFill>
                <a:srgbClr val="000000"/>
              </a:solidFill>
            </a:endParaRPr>
          </a:p>
          <a:p>
            <a:pPr indent="-355600" lvl="0" marL="914400" rtl="0" algn="l">
              <a:spcBef>
                <a:spcPts val="0"/>
              </a:spcBef>
              <a:spcAft>
                <a:spcPts val="0"/>
              </a:spcAft>
              <a:buClr>
                <a:srgbClr val="000000"/>
              </a:buClr>
              <a:buSzPts val="2000"/>
              <a:buChar char="➔"/>
            </a:pPr>
            <a:r>
              <a:rPr lang="de" sz="2000">
                <a:solidFill>
                  <a:srgbClr val="000000"/>
                </a:solidFill>
              </a:rPr>
              <a:t>eventuell sinnvoller die richtigen </a:t>
            </a:r>
            <a:r>
              <a:rPr lang="de" sz="2000">
                <a:solidFill>
                  <a:schemeClr val="dk1"/>
                </a:solidFill>
              </a:rPr>
              <a:t>Einsen </a:t>
            </a:r>
            <a:r>
              <a:rPr lang="de" sz="2000">
                <a:solidFill>
                  <a:srgbClr val="000000"/>
                </a:solidFill>
              </a:rPr>
              <a:t>und </a:t>
            </a:r>
            <a:r>
              <a:rPr lang="de" sz="2000">
                <a:solidFill>
                  <a:srgbClr val="000000"/>
                </a:solidFill>
              </a:rPr>
              <a:t>somit</a:t>
            </a:r>
            <a:r>
              <a:rPr lang="de" sz="2000">
                <a:solidFill>
                  <a:srgbClr val="000000"/>
                </a:solidFill>
              </a:rPr>
              <a:t> richtig erkannten Labels bei der Berechnung der accuracy stärker zu gewichten als die richtig gesetzten </a:t>
            </a:r>
            <a:r>
              <a:rPr lang="de" sz="2000">
                <a:solidFill>
                  <a:schemeClr val="dk1"/>
                </a:solidFill>
              </a:rPr>
              <a:t>Nullen</a:t>
            </a:r>
            <a:r>
              <a:rPr lang="de" sz="2000">
                <a:solidFill>
                  <a:srgbClr val="000000"/>
                </a:solidFill>
              </a:rPr>
              <a:t>.</a:t>
            </a:r>
            <a:endParaRPr sz="2000">
              <a:solidFill>
                <a:schemeClr val="dk1"/>
              </a:solidFill>
            </a:endParaRPr>
          </a:p>
          <a:p>
            <a:pPr indent="-355600" lvl="0" marL="457200" rtl="0" algn="l">
              <a:spcBef>
                <a:spcPts val="0"/>
              </a:spcBef>
              <a:spcAft>
                <a:spcPts val="0"/>
              </a:spcAft>
              <a:buClr>
                <a:schemeClr val="dk1"/>
              </a:buClr>
              <a:buSzPts val="2000"/>
              <a:buChar char="●"/>
            </a:pPr>
            <a:r>
              <a:rPr lang="de" sz="2000">
                <a:solidFill>
                  <a:schemeClr val="dk1"/>
                </a:solidFill>
              </a:rPr>
              <a:t>Verbesserungsvorschläge aus Aufgabe 1</a:t>
            </a:r>
            <a:endParaRPr sz="2000">
              <a:solidFill>
                <a:schemeClr val="dk1"/>
              </a:solidFill>
            </a:endParaRPr>
          </a:p>
          <a:p>
            <a:pPr indent="0" lvl="0" marL="0" rtl="0" algn="l">
              <a:spcBef>
                <a:spcPts val="1200"/>
              </a:spcBef>
              <a:spcAft>
                <a:spcPts val="1200"/>
              </a:spcAft>
              <a:buNone/>
            </a:pPr>
            <a:r>
              <a:t/>
            </a:r>
            <a:endParaRPr sz="20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Integration TextImager</a:t>
            </a:r>
            <a:endParaRPr/>
          </a:p>
        </p:txBody>
      </p:sp>
      <p:sp>
        <p:nvSpPr>
          <p:cNvPr id="352" name="Google Shape;352;p3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Integration TextImager</a:t>
            </a:r>
            <a:endParaRPr/>
          </a:p>
        </p:txBody>
      </p:sp>
      <p:sp>
        <p:nvSpPr>
          <p:cNvPr id="358" name="Google Shape;35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de" sz="2000">
                <a:solidFill>
                  <a:schemeClr val="dk1"/>
                </a:solidFill>
              </a:rPr>
              <a:t>Ziel war es aus einem Satz alle Wörter zu erkennen, mit denen unsere Netzwerke trainiert wurden und diese dann als Eingabe an die Netze zu ergeben. Anhand der Ausgabe sollen dann QSLinks erstellt werden.</a:t>
            </a:r>
            <a:endParaRPr sz="2000">
              <a:solidFill>
                <a:schemeClr val="dk1"/>
              </a:solidFill>
            </a:endParaRPr>
          </a:p>
          <a:p>
            <a:pPr indent="-342900" lvl="0" marL="457200" rtl="0" algn="l">
              <a:spcBef>
                <a:spcPts val="1200"/>
              </a:spcBef>
              <a:spcAft>
                <a:spcPts val="0"/>
              </a:spcAft>
              <a:buClr>
                <a:schemeClr val="dk1"/>
              </a:buClr>
              <a:buSzPts val="1800"/>
              <a:buChar char="●"/>
            </a:pPr>
            <a:r>
              <a:rPr lang="de">
                <a:solidFill>
                  <a:schemeClr val="dk1"/>
                </a:solidFill>
              </a:rPr>
              <a:t>Probleme  I</a:t>
            </a:r>
            <a:r>
              <a:rPr lang="de">
                <a:solidFill>
                  <a:schemeClr val="dk1"/>
                </a:solidFill>
              </a:rPr>
              <a:t>mport CoreNLPSegmenter </a:t>
            </a:r>
            <a:endParaRPr>
              <a:solidFill>
                <a:schemeClr val="dk1"/>
              </a:solidFill>
            </a:endParaRPr>
          </a:p>
          <a:p>
            <a:pPr indent="-342900" lvl="0" marL="457200" rtl="0" algn="l">
              <a:spcBef>
                <a:spcPts val="0"/>
              </a:spcBef>
              <a:spcAft>
                <a:spcPts val="0"/>
              </a:spcAft>
              <a:buClr>
                <a:schemeClr val="dk1"/>
              </a:buClr>
              <a:buSzPts val="1800"/>
              <a:buChar char="●"/>
            </a:pPr>
            <a:r>
              <a:rPr lang="de">
                <a:solidFill>
                  <a:schemeClr val="dk1"/>
                </a:solidFill>
              </a:rPr>
              <a:t>Stattdessen BreakIteratorSegmenter → immer noch Probleme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de">
                <a:solidFill>
                  <a:schemeClr val="dk1"/>
                </a:solidFill>
              </a:rPr>
              <a:t>Probleme beim Ausführen des Pythonprogramms aus Java heraus</a:t>
            </a:r>
            <a:endParaRPr>
              <a:solidFill>
                <a:schemeClr val="dk1"/>
              </a:solidFill>
            </a:endParaRPr>
          </a:p>
        </p:txBody>
      </p:sp>
      <p:pic>
        <p:nvPicPr>
          <p:cNvPr id="359" name="Google Shape;359;p39"/>
          <p:cNvPicPr preferRelativeResize="0"/>
          <p:nvPr/>
        </p:nvPicPr>
        <p:blipFill>
          <a:blip r:embed="rId3">
            <a:alphaModFix/>
          </a:blip>
          <a:stretch>
            <a:fillRect/>
          </a:stretch>
        </p:blipFill>
        <p:spPr>
          <a:xfrm>
            <a:off x="978050" y="3172775"/>
            <a:ext cx="5734050" cy="847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Alternative Lösung</a:t>
            </a:r>
            <a:endParaRPr/>
          </a:p>
        </p:txBody>
      </p:sp>
      <p:sp>
        <p:nvSpPr>
          <p:cNvPr id="365" name="Google Shape;36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de">
                <a:solidFill>
                  <a:srgbClr val="000000"/>
                </a:solidFill>
              </a:rPr>
              <a:t>Python Programm für jedes Netz, das Satz in Token aufteilt</a:t>
            </a:r>
            <a:endParaRPr>
              <a:solidFill>
                <a:srgbClr val="000000"/>
              </a:solidFill>
            </a:endParaRPr>
          </a:p>
          <a:p>
            <a:pPr indent="-342900" lvl="0" marL="457200" rtl="0" algn="l">
              <a:spcBef>
                <a:spcPts val="0"/>
              </a:spcBef>
              <a:spcAft>
                <a:spcPts val="0"/>
              </a:spcAft>
              <a:buClr>
                <a:srgbClr val="000000"/>
              </a:buClr>
              <a:buSzPts val="1800"/>
              <a:buChar char="●"/>
            </a:pPr>
            <a:r>
              <a:rPr lang="de">
                <a:solidFill>
                  <a:srgbClr val="000000"/>
                </a:solidFill>
              </a:rPr>
              <a:t>Token abgleichen mit trainierten Wörtern</a:t>
            </a:r>
            <a:endParaRPr>
              <a:solidFill>
                <a:srgbClr val="000000"/>
              </a:solidFill>
            </a:endParaRPr>
          </a:p>
          <a:p>
            <a:pPr indent="-342900" lvl="0" marL="457200" rtl="0" algn="l">
              <a:spcBef>
                <a:spcPts val="0"/>
              </a:spcBef>
              <a:spcAft>
                <a:spcPts val="0"/>
              </a:spcAft>
              <a:buClr>
                <a:srgbClr val="000000"/>
              </a:buClr>
              <a:buSzPts val="1800"/>
              <a:buChar char="●"/>
            </a:pPr>
            <a:r>
              <a:rPr lang="de">
                <a:solidFill>
                  <a:srgbClr val="000000"/>
                </a:solidFill>
              </a:rPr>
              <a:t>Daraus Eingabe für Netz</a:t>
            </a:r>
            <a:endParaRPr>
              <a:solidFill>
                <a:srgbClr val="000000"/>
              </a:solidFill>
            </a:endParaRPr>
          </a:p>
          <a:p>
            <a:pPr indent="-342900" lvl="0" marL="457200" rtl="0" algn="l">
              <a:spcBef>
                <a:spcPts val="0"/>
              </a:spcBef>
              <a:spcAft>
                <a:spcPts val="0"/>
              </a:spcAft>
              <a:buClr>
                <a:srgbClr val="000000"/>
              </a:buClr>
              <a:buSzPts val="1800"/>
              <a:buChar char="●"/>
            </a:pPr>
            <a:r>
              <a:rPr lang="de">
                <a:solidFill>
                  <a:srgbClr val="000000"/>
                </a:solidFill>
              </a:rPr>
              <a:t>Daraus resultiernde QSLinks als xml-Datei abspeichern</a:t>
            </a:r>
            <a:endParaRPr>
              <a:solidFill>
                <a:srgbClr val="000000"/>
              </a:solidFill>
            </a:endParaRPr>
          </a:p>
          <a:p>
            <a:pPr indent="0" lvl="0" marL="457200" rtl="0" algn="l">
              <a:spcBef>
                <a:spcPts val="1200"/>
              </a:spcBef>
              <a:spcAft>
                <a:spcPts val="0"/>
              </a:spcAft>
              <a:buNone/>
            </a:pPr>
            <a:r>
              <a:rPr lang="de">
                <a:solidFill>
                  <a:srgbClr val="000000"/>
                </a:solidFill>
              </a:rPr>
              <a:t>Netz aus Aufgabe 1  </a:t>
            </a:r>
            <a:r>
              <a:rPr lang="de">
                <a:solidFill>
                  <a:schemeClr val="dk1"/>
                </a:solidFill>
              </a:rPr>
              <a:t>"The old book is on the chair next to the table."</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366" name="Google Shape;366;p40"/>
          <p:cNvPicPr preferRelativeResize="0"/>
          <p:nvPr/>
        </p:nvPicPr>
        <p:blipFill>
          <a:blip r:embed="rId3">
            <a:alphaModFix/>
          </a:blip>
          <a:stretch>
            <a:fillRect/>
          </a:stretch>
        </p:blipFill>
        <p:spPr>
          <a:xfrm>
            <a:off x="1283450" y="3037650"/>
            <a:ext cx="5341712" cy="1612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a:t>Alternative Lösung</a:t>
            </a:r>
            <a:endParaRPr/>
          </a:p>
          <a:p>
            <a:pPr indent="0" lvl="0" marL="0" rtl="0" algn="l">
              <a:spcBef>
                <a:spcPts val="0"/>
              </a:spcBef>
              <a:spcAft>
                <a:spcPts val="0"/>
              </a:spcAft>
              <a:buNone/>
            </a:pPr>
            <a:r>
              <a:t/>
            </a:r>
            <a:endParaRPr/>
          </a:p>
        </p:txBody>
      </p:sp>
      <p:sp>
        <p:nvSpPr>
          <p:cNvPr id="372" name="Google Shape;37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solidFill>
                  <a:srgbClr val="000000"/>
                </a:solidFill>
              </a:rPr>
              <a:t>Netz 2 “</a:t>
            </a:r>
            <a:r>
              <a:rPr lang="de">
                <a:solidFill>
                  <a:srgbClr val="000000"/>
                </a:solidFill>
              </a:rPr>
              <a:t>The old book is on the bathtub"</a:t>
            </a:r>
            <a:endParaRPr>
              <a:solidFill>
                <a:srgbClr val="000000"/>
              </a:solidFill>
            </a:endParaRPr>
          </a:p>
        </p:txBody>
      </p:sp>
      <p:pic>
        <p:nvPicPr>
          <p:cNvPr id="373" name="Google Shape;373;p41"/>
          <p:cNvPicPr preferRelativeResize="0"/>
          <p:nvPr/>
        </p:nvPicPr>
        <p:blipFill>
          <a:blip r:embed="rId3">
            <a:alphaModFix/>
          </a:blip>
          <a:stretch>
            <a:fillRect/>
          </a:stretch>
        </p:blipFill>
        <p:spPr>
          <a:xfrm>
            <a:off x="960275" y="1781600"/>
            <a:ext cx="5314250" cy="313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Aufgabenstellung</a:t>
            </a:r>
            <a:endParaRPr/>
          </a:p>
        </p:txBody>
      </p:sp>
      <p:sp>
        <p:nvSpPr>
          <p:cNvPr id="68" name="Google Shape;68;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2"/>
          <p:cNvSpPr txBox="1"/>
          <p:nvPr>
            <p:ph type="title"/>
          </p:nvPr>
        </p:nvSpPr>
        <p:spPr>
          <a:xfrm>
            <a:off x="311700" y="498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Verbesserungsmöglichkeiten</a:t>
            </a:r>
            <a:endParaRPr/>
          </a:p>
        </p:txBody>
      </p:sp>
      <p:sp>
        <p:nvSpPr>
          <p:cNvPr id="379" name="Google Shape;37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de">
                <a:solidFill>
                  <a:srgbClr val="000000"/>
                </a:solidFill>
              </a:rPr>
              <a:t>nicht nur 2/1 sondern alle bekannten Wörter aus Satz heraussuchen und dem Netz alle möglichen Eingaben geben</a:t>
            </a:r>
            <a:endParaRPr>
              <a:solidFill>
                <a:srgbClr val="000000"/>
              </a:solidFill>
            </a:endParaRPr>
          </a:p>
          <a:p>
            <a:pPr indent="-342900" lvl="0" marL="457200" rtl="0" algn="l">
              <a:spcBef>
                <a:spcPts val="0"/>
              </a:spcBef>
              <a:spcAft>
                <a:spcPts val="0"/>
              </a:spcAft>
              <a:buClr>
                <a:srgbClr val="000000"/>
              </a:buClr>
              <a:buSzPts val="1800"/>
              <a:buChar char="●"/>
            </a:pPr>
            <a:r>
              <a:rPr lang="de">
                <a:solidFill>
                  <a:srgbClr val="000000"/>
                </a:solidFill>
              </a:rPr>
              <a:t>ganzen Text statt Satz nutzen</a:t>
            </a:r>
            <a:endParaRPr>
              <a:solidFill>
                <a:srgbClr val="000000"/>
              </a:solidFill>
            </a:endParaRPr>
          </a:p>
          <a:p>
            <a:pPr indent="-342900" lvl="0" marL="457200" rtl="0" algn="l">
              <a:spcBef>
                <a:spcPts val="0"/>
              </a:spcBef>
              <a:spcAft>
                <a:spcPts val="0"/>
              </a:spcAft>
              <a:buClr>
                <a:srgbClr val="000000"/>
              </a:buClr>
              <a:buSzPts val="1800"/>
              <a:buChar char="●"/>
            </a:pPr>
            <a:r>
              <a:rPr lang="de">
                <a:solidFill>
                  <a:srgbClr val="000000"/>
                </a:solidFill>
              </a:rPr>
              <a:t>Wörter für Eingabe ins Netz aus Java Programm erhalten und Ausgabe an Java Programm zurück → Integration Textimager </a:t>
            </a:r>
            <a:endParaRPr>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Literatur</a:t>
            </a:r>
            <a:endParaRPr/>
          </a:p>
        </p:txBody>
      </p:sp>
      <p:sp>
        <p:nvSpPr>
          <p:cNvPr id="385" name="Google Shape;38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Clr>
                <a:srgbClr val="000000"/>
              </a:buClr>
              <a:buSzPct val="100000"/>
              <a:buChar char="●"/>
            </a:pPr>
            <a:r>
              <a:rPr lang="de" sz="1600" u="sng">
                <a:solidFill>
                  <a:schemeClr val="hlink"/>
                </a:solidFill>
                <a:hlinkClick r:id="rId3"/>
              </a:rPr>
              <a:t>https://www.kaggle.com/tauseef6462/simple-feedforward-neural-network-using-pytorch</a:t>
            </a:r>
            <a:endParaRPr sz="1600">
              <a:solidFill>
                <a:srgbClr val="000000"/>
              </a:solidFill>
            </a:endParaRPr>
          </a:p>
          <a:p>
            <a:pPr indent="-322580" lvl="0" marL="457200" rtl="0" algn="l">
              <a:spcBef>
                <a:spcPts val="0"/>
              </a:spcBef>
              <a:spcAft>
                <a:spcPts val="0"/>
              </a:spcAft>
              <a:buClr>
                <a:srgbClr val="000000"/>
              </a:buClr>
              <a:buSzPct val="100000"/>
              <a:buChar char="●"/>
            </a:pPr>
            <a:r>
              <a:rPr lang="de" sz="1600" u="sng">
                <a:solidFill>
                  <a:schemeClr val="hlink"/>
                </a:solidFill>
                <a:hlinkClick r:id="rId4"/>
              </a:rPr>
              <a:t>https://pytorch.org/tutorials/beginner/blitz/neural_networks_tutorial.html</a:t>
            </a:r>
            <a:r>
              <a:rPr lang="de" sz="1600">
                <a:solidFill>
                  <a:srgbClr val="000000"/>
                </a:solidFill>
              </a:rPr>
              <a:t> </a:t>
            </a:r>
            <a:endParaRPr sz="1600">
              <a:solidFill>
                <a:srgbClr val="000000"/>
              </a:solidFill>
            </a:endParaRPr>
          </a:p>
          <a:p>
            <a:pPr indent="-322580" lvl="0" marL="457200" rtl="0" algn="l">
              <a:spcBef>
                <a:spcPts val="0"/>
              </a:spcBef>
              <a:spcAft>
                <a:spcPts val="0"/>
              </a:spcAft>
              <a:buClr>
                <a:schemeClr val="dk1"/>
              </a:buClr>
              <a:buSzPct val="100000"/>
              <a:buChar char="●"/>
            </a:pPr>
            <a:r>
              <a:rPr lang="de" sz="1600">
                <a:solidFill>
                  <a:schemeClr val="dk1"/>
                </a:solidFill>
              </a:rPr>
              <a:t>https://www.kaggle.com/schmiddey/multiclass-classification-with-pytorch</a:t>
            </a:r>
            <a:endParaRPr sz="1600">
              <a:solidFill>
                <a:schemeClr val="dk1"/>
              </a:solidFill>
            </a:endParaRPr>
          </a:p>
          <a:p>
            <a:pPr indent="-322580" lvl="0" marL="457200" rtl="0" algn="l">
              <a:spcBef>
                <a:spcPts val="0"/>
              </a:spcBef>
              <a:spcAft>
                <a:spcPts val="0"/>
              </a:spcAft>
              <a:buClr>
                <a:srgbClr val="000000"/>
              </a:buClr>
              <a:buSzPct val="100000"/>
              <a:buChar char="●"/>
            </a:pPr>
            <a:r>
              <a:rPr lang="de" sz="1600" u="sng">
                <a:solidFill>
                  <a:schemeClr val="hlink"/>
                </a:solidFill>
                <a:hlinkClick r:id="rId5"/>
              </a:rPr>
              <a:t>https://visualstudiomagazine.com/Articles/2020/12/15/pytorch-network.aspx?Page=1</a:t>
            </a:r>
            <a:endParaRPr sz="1600">
              <a:solidFill>
                <a:srgbClr val="000000"/>
              </a:solidFill>
            </a:endParaRPr>
          </a:p>
          <a:p>
            <a:pPr indent="-322580" lvl="0" marL="457200" rtl="0" algn="l">
              <a:spcBef>
                <a:spcPts val="0"/>
              </a:spcBef>
              <a:spcAft>
                <a:spcPts val="0"/>
              </a:spcAft>
              <a:buClr>
                <a:schemeClr val="dk1"/>
              </a:buClr>
              <a:buSzPct val="100000"/>
              <a:buChar char="●"/>
            </a:pPr>
            <a:r>
              <a:rPr lang="de" sz="1600">
                <a:solidFill>
                  <a:schemeClr val="dk1"/>
                </a:solidFill>
              </a:rPr>
              <a:t>https://users.ics.aalto.fi/jesse/talks/Multilabel-Part01.pdf</a:t>
            </a:r>
            <a:endParaRPr sz="1600">
              <a:solidFill>
                <a:schemeClr val="dk1"/>
              </a:solidFill>
            </a:endParaRPr>
          </a:p>
          <a:p>
            <a:pPr indent="-322580" lvl="0" marL="457200" rtl="0" algn="l">
              <a:spcBef>
                <a:spcPts val="0"/>
              </a:spcBef>
              <a:spcAft>
                <a:spcPts val="0"/>
              </a:spcAft>
              <a:buClr>
                <a:srgbClr val="000000"/>
              </a:buClr>
              <a:buSzPct val="100000"/>
              <a:buChar char="●"/>
            </a:pPr>
            <a:r>
              <a:rPr lang="de" sz="1600" u="sng">
                <a:solidFill>
                  <a:schemeClr val="hlink"/>
                </a:solidFill>
                <a:hlinkClick r:id="rId6"/>
              </a:rPr>
              <a:t>https://discuss.pytorch.org/t/multi-label-classification-in-pytorch/905</a:t>
            </a:r>
            <a:endParaRPr sz="1600">
              <a:solidFill>
                <a:srgbClr val="000000"/>
              </a:solidFill>
            </a:endParaRPr>
          </a:p>
          <a:p>
            <a:pPr indent="-322580" lvl="0" marL="457200" rtl="0" algn="l">
              <a:spcBef>
                <a:spcPts val="0"/>
              </a:spcBef>
              <a:spcAft>
                <a:spcPts val="0"/>
              </a:spcAft>
              <a:buClr>
                <a:srgbClr val="000000"/>
              </a:buClr>
              <a:buSzPct val="100000"/>
              <a:buChar char="●"/>
            </a:pPr>
            <a:r>
              <a:rPr lang="de" sz="1600" u="sng">
                <a:solidFill>
                  <a:schemeClr val="hlink"/>
                </a:solidFill>
                <a:hlinkClick r:id="rId7"/>
              </a:rPr>
              <a:t>https://stackoverflow.com/questions/42479902/how-does-the-view-method-work-in-pytorch</a:t>
            </a:r>
            <a:endParaRPr sz="1600">
              <a:solidFill>
                <a:srgbClr val="000000"/>
              </a:solidFill>
            </a:endParaRPr>
          </a:p>
          <a:p>
            <a:pPr indent="-322580" lvl="0" marL="457200" rtl="0" algn="l">
              <a:spcBef>
                <a:spcPts val="0"/>
              </a:spcBef>
              <a:spcAft>
                <a:spcPts val="0"/>
              </a:spcAft>
              <a:buClr>
                <a:srgbClr val="000000"/>
              </a:buClr>
              <a:buSzPct val="100000"/>
              <a:buChar char="●"/>
            </a:pPr>
            <a:r>
              <a:rPr lang="de" sz="1600" u="sng">
                <a:solidFill>
                  <a:schemeClr val="hlink"/>
                </a:solidFill>
                <a:hlinkClick r:id="rId8"/>
              </a:rPr>
              <a:t>https://www.linkedin.com/pulse/hamming-score-multi-label-classification-chandra-sharat</a:t>
            </a:r>
            <a:endParaRPr sz="1600">
              <a:solidFill>
                <a:srgbClr val="000000"/>
              </a:solidFill>
            </a:endParaRPr>
          </a:p>
          <a:p>
            <a:pPr indent="-322580" lvl="0" marL="457200" rtl="0" algn="l">
              <a:spcBef>
                <a:spcPts val="0"/>
              </a:spcBef>
              <a:spcAft>
                <a:spcPts val="0"/>
              </a:spcAft>
              <a:buClr>
                <a:srgbClr val="000000"/>
              </a:buClr>
              <a:buSzPct val="100000"/>
              <a:buChar char="●"/>
            </a:pPr>
            <a:r>
              <a:rPr lang="de" sz="1600" u="sng">
                <a:solidFill>
                  <a:schemeClr val="hlink"/>
                </a:solidFill>
                <a:hlinkClick r:id="rId9"/>
              </a:rPr>
              <a:t>https://stackoverflow.com/questions/37615544/f1-score-per-class-for-multi-class-classification</a:t>
            </a:r>
            <a:endParaRPr sz="1600">
              <a:solidFill>
                <a:srgbClr val="000000"/>
              </a:solidFill>
            </a:endParaRPr>
          </a:p>
          <a:p>
            <a:pPr indent="-322580" lvl="0" marL="457200" rtl="0" algn="l">
              <a:spcBef>
                <a:spcPts val="0"/>
              </a:spcBef>
              <a:spcAft>
                <a:spcPts val="0"/>
              </a:spcAft>
              <a:buClr>
                <a:srgbClr val="000000"/>
              </a:buClr>
              <a:buSzPct val="100000"/>
              <a:buChar char="●"/>
            </a:pPr>
            <a:r>
              <a:rPr lang="de" sz="1600" u="sng">
                <a:solidFill>
                  <a:schemeClr val="hlink"/>
                </a:solidFill>
                <a:hlinkClick r:id="rId10"/>
              </a:rPr>
              <a:t>https://discuss.pytorch.org/t/what-kind-of-loss-is-better-to-use-in-multilabel-classification/32203/23</a:t>
            </a:r>
            <a:endParaRPr sz="1600">
              <a:solidFill>
                <a:srgbClr val="000000"/>
              </a:solidFill>
            </a:endParaRPr>
          </a:p>
          <a:p>
            <a:pPr indent="0" lvl="0" marL="457200" rtl="0" algn="l">
              <a:spcBef>
                <a:spcPts val="0"/>
              </a:spcBef>
              <a:spcAft>
                <a:spcPts val="0"/>
              </a:spcAft>
              <a:buNone/>
            </a:pPr>
            <a:r>
              <a:t/>
            </a:r>
            <a:endParaRPr sz="1600">
              <a:solidFill>
                <a:srgbClr val="000000"/>
              </a:solidFill>
            </a:endParaRPr>
          </a:p>
          <a:p>
            <a:pPr indent="0" lvl="0" marL="457200" rtl="0" algn="l">
              <a:spcBef>
                <a:spcPts val="0"/>
              </a:spcBef>
              <a:spcAft>
                <a:spcPts val="0"/>
              </a:spcAft>
              <a:buNone/>
            </a:pPr>
            <a:r>
              <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311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de" sz="3220"/>
              <a:t>Aufgabe 1</a:t>
            </a:r>
            <a:endParaRPr sz="3220"/>
          </a:p>
        </p:txBody>
      </p:sp>
      <p:sp>
        <p:nvSpPr>
          <p:cNvPr id="74" name="Google Shape;74;p16"/>
          <p:cNvSpPr txBox="1"/>
          <p:nvPr>
            <p:ph idx="1" type="body"/>
          </p:nvPr>
        </p:nvSpPr>
        <p:spPr>
          <a:xfrm>
            <a:off x="1152025" y="1153550"/>
            <a:ext cx="6947700" cy="2374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de" sz="1900">
                <a:solidFill>
                  <a:schemeClr val="dk1"/>
                </a:solidFill>
              </a:rPr>
              <a:t>Anhand der Daten von Herrn Hau soll ein Feed-Forward Netzwerk trainiert werden, welches anhand von Objekttypen die QSLinks zwischen diesen bestimmt.</a:t>
            </a:r>
            <a:endParaRPr sz="2200"/>
          </a:p>
        </p:txBody>
      </p:sp>
      <p:sp>
        <p:nvSpPr>
          <p:cNvPr id="75" name="Google Shape;75;p16"/>
          <p:cNvSpPr txBox="1"/>
          <p:nvPr>
            <p:ph type="title"/>
          </p:nvPr>
        </p:nvSpPr>
        <p:spPr>
          <a:xfrm>
            <a:off x="425375" y="2464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de" sz="3220"/>
              <a:t>Aufgabe 2</a:t>
            </a:r>
            <a:endParaRPr sz="3220"/>
          </a:p>
        </p:txBody>
      </p:sp>
      <p:sp>
        <p:nvSpPr>
          <p:cNvPr id="76" name="Google Shape;76;p16"/>
          <p:cNvSpPr txBox="1"/>
          <p:nvPr>
            <p:ph idx="1" type="body"/>
          </p:nvPr>
        </p:nvSpPr>
        <p:spPr>
          <a:xfrm>
            <a:off x="1211825" y="3218075"/>
            <a:ext cx="6947700" cy="2374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de" sz="1900">
                <a:solidFill>
                  <a:schemeClr val="dk1"/>
                </a:solidFill>
              </a:rPr>
              <a:t>Zusätzlich soll ein Netzwerk trainiert werden, welches anhand eines Eingabeobjekts weitere Objekte vorschlägt inkl. deren QS-Relation</a:t>
            </a:r>
            <a:endParaRPr sz="2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637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de" sz="3220"/>
              <a:t>Aufgabe 3</a:t>
            </a:r>
            <a:endParaRPr sz="3220"/>
          </a:p>
        </p:txBody>
      </p:sp>
      <p:sp>
        <p:nvSpPr>
          <p:cNvPr id="82" name="Google Shape;82;p17"/>
          <p:cNvSpPr txBox="1"/>
          <p:nvPr>
            <p:ph idx="1" type="body"/>
          </p:nvPr>
        </p:nvSpPr>
        <p:spPr>
          <a:xfrm>
            <a:off x="1184900" y="1210225"/>
            <a:ext cx="6947700" cy="2374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de" sz="1900">
                <a:solidFill>
                  <a:schemeClr val="dk1"/>
                </a:solidFill>
              </a:rPr>
              <a:t>Versuchen Sie Ihre Ergebnisse zu verbessern, durch eine entsprechende Hyperparameteranalyse und stellen Sie Ihre Trainingsverläufe graphisch dar</a:t>
            </a:r>
            <a:endParaRPr sz="1900"/>
          </a:p>
        </p:txBody>
      </p:sp>
      <p:sp>
        <p:nvSpPr>
          <p:cNvPr id="83" name="Google Shape;83;p17"/>
          <p:cNvSpPr txBox="1"/>
          <p:nvPr>
            <p:ph type="title"/>
          </p:nvPr>
        </p:nvSpPr>
        <p:spPr>
          <a:xfrm>
            <a:off x="398450" y="2558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de" sz="3220"/>
              <a:t>Aufgabe 4</a:t>
            </a:r>
            <a:endParaRPr sz="3220"/>
          </a:p>
        </p:txBody>
      </p:sp>
      <p:sp>
        <p:nvSpPr>
          <p:cNvPr id="84" name="Google Shape;84;p17"/>
          <p:cNvSpPr txBox="1"/>
          <p:nvPr>
            <p:ph idx="1" type="body"/>
          </p:nvPr>
        </p:nvSpPr>
        <p:spPr>
          <a:xfrm>
            <a:off x="1184900" y="3352275"/>
            <a:ext cx="6947700" cy="2374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de" sz="1900">
                <a:solidFill>
                  <a:schemeClr val="dk1"/>
                </a:solidFill>
              </a:rPr>
              <a:t>Zum Schluss sollen beide Modelle in den TextImager integriert werden</a:t>
            </a:r>
            <a:r>
              <a:rPr lang="de" sz="1500">
                <a:solidFill>
                  <a:schemeClr val="dk1"/>
                </a:solidFill>
              </a:rPr>
              <a:t>.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Aufgabe 1 - QsLinks</a:t>
            </a:r>
            <a:endParaRPr/>
          </a:p>
        </p:txBody>
      </p:sp>
      <p:sp>
        <p:nvSpPr>
          <p:cNvPr id="90" name="Google Shape;90;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Aufgabe 1 - QSLinks - Trainingsdaten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9250" lvl="0" marL="457200" rtl="0" algn="l">
              <a:lnSpc>
                <a:spcPct val="150000"/>
              </a:lnSpc>
              <a:spcBef>
                <a:spcPts val="0"/>
              </a:spcBef>
              <a:spcAft>
                <a:spcPts val="0"/>
              </a:spcAft>
              <a:buClr>
                <a:srgbClr val="000000"/>
              </a:buClr>
              <a:buSzPts val="1900"/>
              <a:buChar char="●"/>
            </a:pPr>
            <a:r>
              <a:rPr lang="de" sz="1900">
                <a:solidFill>
                  <a:srgbClr val="000000"/>
                </a:solidFill>
              </a:rPr>
              <a:t>Trainingsdaten werden aus matterport3dhouse.xml Datei generiert</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de" sz="1900">
                <a:solidFill>
                  <a:srgbClr val="000000"/>
                </a:solidFill>
              </a:rPr>
              <a:t>QSLink wird dargestellt als </a:t>
            </a:r>
            <a:r>
              <a:rPr lang="de" sz="1900">
                <a:solidFill>
                  <a:srgbClr val="000000"/>
                </a:solidFill>
              </a:rPr>
              <a:t>[figure, ground, relType]</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de" sz="1900">
                <a:solidFill>
                  <a:srgbClr val="000000"/>
                </a:solidFill>
              </a:rPr>
              <a:t>[figure, ground] als Eingabe, relType als Ausgabe </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de" sz="1900">
                <a:solidFill>
                  <a:srgbClr val="000000"/>
                </a:solidFill>
              </a:rPr>
              <a:t>Nur PO, NTPP und EC [37] </a:t>
            </a:r>
            <a:endParaRPr sz="1900">
              <a:solidFill>
                <a:srgbClr val="000000"/>
              </a:solidFill>
            </a:endParaRPr>
          </a:p>
          <a:p>
            <a:pPr indent="0" lvl="0" marL="457200" rtl="0" algn="l">
              <a:lnSpc>
                <a:spcPct val="150000"/>
              </a:lnSpc>
              <a:spcBef>
                <a:spcPts val="1200"/>
              </a:spcBef>
              <a:spcAft>
                <a:spcPts val="0"/>
              </a:spcAft>
              <a:buNone/>
            </a:pPr>
            <a:r>
              <a:rPr lang="de" sz="1900">
                <a:solidFill>
                  <a:srgbClr val="000000"/>
                </a:solidFill>
              </a:rPr>
              <a:t>→</a:t>
            </a:r>
            <a:r>
              <a:rPr lang="de" sz="1900">
                <a:solidFill>
                  <a:srgbClr val="000000"/>
                </a:solidFill>
              </a:rPr>
              <a:t> Trainingsdaten balancieren</a:t>
            </a:r>
            <a:endParaRPr sz="1900">
              <a:solidFill>
                <a:srgbClr val="000000"/>
              </a:solidFill>
            </a:endParaRPr>
          </a:p>
          <a:p>
            <a:pPr indent="-349250" lvl="0" marL="457200" rtl="0" algn="l">
              <a:lnSpc>
                <a:spcPct val="150000"/>
              </a:lnSpc>
              <a:spcBef>
                <a:spcPts val="1200"/>
              </a:spcBef>
              <a:spcAft>
                <a:spcPts val="0"/>
              </a:spcAft>
              <a:buClr>
                <a:srgbClr val="000000"/>
              </a:buClr>
              <a:buSzPts val="1900"/>
              <a:buChar char="●"/>
            </a:pPr>
            <a:r>
              <a:rPr lang="de" sz="1900">
                <a:solidFill>
                  <a:srgbClr val="000000"/>
                </a:solidFill>
              </a:rPr>
              <a:t>figure, ground un relType erhalten ID für das Training</a:t>
            </a:r>
            <a:endParaRPr sz="1900">
              <a:solidFill>
                <a:srgbClr val="000000"/>
              </a:solidFill>
            </a:endParaRPr>
          </a:p>
          <a:p>
            <a:pPr indent="457200" lvl="0" marL="0" rtl="0" algn="l">
              <a:lnSpc>
                <a:spcPct val="150000"/>
              </a:lnSpc>
              <a:spcBef>
                <a:spcPts val="1200"/>
              </a:spcBef>
              <a:spcAft>
                <a:spcPts val="1200"/>
              </a:spcAft>
              <a:buNone/>
            </a:pPr>
            <a:r>
              <a:t/>
            </a:r>
            <a:endParaRPr sz="19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150725" y="22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Aufgabe 1 - QSLinks - Neuronales Netz</a:t>
            </a:r>
            <a:endParaRPr/>
          </a:p>
        </p:txBody>
      </p:sp>
      <p:sp>
        <p:nvSpPr>
          <p:cNvPr id="102" name="Google Shape;102;p20"/>
          <p:cNvSpPr txBox="1"/>
          <p:nvPr>
            <p:ph idx="1" type="body"/>
          </p:nvPr>
        </p:nvSpPr>
        <p:spPr>
          <a:xfrm flipH="1">
            <a:off x="368100" y="4613050"/>
            <a:ext cx="9481200" cy="78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solidFill>
                  <a:srgbClr val="B7B7B7"/>
                </a:solidFill>
              </a:rPr>
              <a:t>          input layer         hidden layer 1	    hidden layer 2     output layer</a:t>
            </a:r>
            <a:endParaRPr>
              <a:solidFill>
                <a:srgbClr val="B7B7B7"/>
              </a:solidFill>
            </a:endParaRPr>
          </a:p>
        </p:txBody>
      </p:sp>
      <p:cxnSp>
        <p:nvCxnSpPr>
          <p:cNvPr id="103" name="Google Shape;103;p20"/>
          <p:cNvCxnSpPr>
            <a:stCxn id="104" idx="6"/>
            <a:endCxn id="105" idx="2"/>
          </p:cNvCxnSpPr>
          <p:nvPr/>
        </p:nvCxnSpPr>
        <p:spPr>
          <a:xfrm>
            <a:off x="3796338" y="4326600"/>
            <a:ext cx="1438800" cy="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20"/>
          <p:cNvCxnSpPr>
            <a:stCxn id="107" idx="6"/>
            <a:endCxn id="108" idx="2"/>
          </p:cNvCxnSpPr>
          <p:nvPr/>
        </p:nvCxnSpPr>
        <p:spPr>
          <a:xfrm>
            <a:off x="3796338" y="1083690"/>
            <a:ext cx="1438800" cy="0"/>
          </a:xfrm>
          <a:prstGeom prst="straightConnector1">
            <a:avLst/>
          </a:prstGeom>
          <a:noFill/>
          <a:ln cap="flat" cmpd="sng" w="9525">
            <a:solidFill>
              <a:schemeClr val="dk2"/>
            </a:solidFill>
            <a:prstDash val="solid"/>
            <a:round/>
            <a:headEnd len="med" w="med" type="none"/>
            <a:tailEnd len="med" w="med" type="triangle"/>
          </a:ln>
        </p:spPr>
      </p:cxnSp>
      <p:grpSp>
        <p:nvGrpSpPr>
          <p:cNvPr id="109" name="Google Shape;109;p20"/>
          <p:cNvGrpSpPr/>
          <p:nvPr/>
        </p:nvGrpSpPr>
        <p:grpSpPr>
          <a:xfrm>
            <a:off x="808313" y="797340"/>
            <a:ext cx="7527375" cy="3815610"/>
            <a:chOff x="1279175" y="797440"/>
            <a:chExt cx="7527375" cy="3815610"/>
          </a:xfrm>
        </p:grpSpPr>
        <p:sp>
          <p:nvSpPr>
            <p:cNvPr id="110" name="Google Shape;110;p20"/>
            <p:cNvSpPr/>
            <p:nvPr/>
          </p:nvSpPr>
          <p:spPr>
            <a:xfrm>
              <a:off x="7144850" y="3168950"/>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a:off x="7144850" y="2353300"/>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7144850" y="1537650"/>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1818575" y="1918550"/>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20"/>
            <p:cNvGrpSpPr/>
            <p:nvPr/>
          </p:nvGrpSpPr>
          <p:grpSpPr>
            <a:xfrm>
              <a:off x="3701700" y="797440"/>
              <a:ext cx="565500" cy="3815610"/>
              <a:chOff x="3634400" y="698465"/>
              <a:chExt cx="565500" cy="3815610"/>
            </a:xfrm>
          </p:grpSpPr>
          <p:sp>
            <p:nvSpPr>
              <p:cNvPr id="115" name="Google Shape;115;p20"/>
              <p:cNvSpPr/>
              <p:nvPr/>
            </p:nvSpPr>
            <p:spPr>
              <a:xfrm>
                <a:off x="3634400" y="133627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3634400" y="263882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3634400" y="1987550"/>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a:off x="3634400" y="69846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a:off x="3634400" y="394137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3634400" y="3290100"/>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 name="Google Shape;119;p20"/>
            <p:cNvCxnSpPr/>
            <p:nvPr/>
          </p:nvCxnSpPr>
          <p:spPr>
            <a:xfrm>
              <a:off x="7710350" y="1824000"/>
              <a:ext cx="1028700" cy="42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20"/>
            <p:cNvCxnSpPr>
              <a:stCxn id="111" idx="6"/>
            </p:cNvCxnSpPr>
            <p:nvPr/>
          </p:nvCxnSpPr>
          <p:spPr>
            <a:xfrm>
              <a:off x="7710350" y="2639650"/>
              <a:ext cx="1096200" cy="99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20"/>
            <p:cNvCxnSpPr/>
            <p:nvPr/>
          </p:nvCxnSpPr>
          <p:spPr>
            <a:xfrm>
              <a:off x="7710350" y="3455300"/>
              <a:ext cx="1042200" cy="2100"/>
            </a:xfrm>
            <a:prstGeom prst="straightConnector1">
              <a:avLst/>
            </a:prstGeom>
            <a:noFill/>
            <a:ln cap="flat" cmpd="sng" w="9525">
              <a:solidFill>
                <a:schemeClr val="dk2"/>
              </a:solidFill>
              <a:prstDash val="solid"/>
              <a:round/>
              <a:headEnd len="med" w="med" type="none"/>
              <a:tailEnd len="med" w="med" type="triangle"/>
            </a:ln>
          </p:spPr>
        </p:cxnSp>
        <p:grpSp>
          <p:nvGrpSpPr>
            <p:cNvPr id="122" name="Google Shape;122;p20"/>
            <p:cNvGrpSpPr/>
            <p:nvPr/>
          </p:nvGrpSpPr>
          <p:grpSpPr>
            <a:xfrm>
              <a:off x="5706025" y="797440"/>
              <a:ext cx="565500" cy="3815610"/>
              <a:chOff x="3634400" y="698465"/>
              <a:chExt cx="565500" cy="3815610"/>
            </a:xfrm>
          </p:grpSpPr>
          <p:sp>
            <p:nvSpPr>
              <p:cNvPr id="123" name="Google Shape;123;p20"/>
              <p:cNvSpPr/>
              <p:nvPr/>
            </p:nvSpPr>
            <p:spPr>
              <a:xfrm>
                <a:off x="3634400" y="133627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3634400" y="263882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3634400" y="1987550"/>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a:off x="3634400" y="69846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a:off x="3634400" y="394137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3634400" y="3290100"/>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7" name="Google Shape;127;p20"/>
            <p:cNvCxnSpPr>
              <a:stCxn id="107" idx="6"/>
              <a:endCxn id="123" idx="2"/>
            </p:cNvCxnSpPr>
            <p:nvPr/>
          </p:nvCxnSpPr>
          <p:spPr>
            <a:xfrm>
              <a:off x="4267200" y="1083790"/>
              <a:ext cx="1438800" cy="6378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20"/>
            <p:cNvCxnSpPr>
              <a:stCxn id="107" idx="6"/>
              <a:endCxn id="125" idx="2"/>
            </p:cNvCxnSpPr>
            <p:nvPr/>
          </p:nvCxnSpPr>
          <p:spPr>
            <a:xfrm>
              <a:off x="4267200" y="1083790"/>
              <a:ext cx="1438800" cy="12891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20"/>
            <p:cNvCxnSpPr>
              <a:stCxn id="107" idx="6"/>
              <a:endCxn id="124" idx="2"/>
            </p:cNvCxnSpPr>
            <p:nvPr/>
          </p:nvCxnSpPr>
          <p:spPr>
            <a:xfrm>
              <a:off x="4267200" y="1083790"/>
              <a:ext cx="1438800" cy="19404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20"/>
            <p:cNvCxnSpPr>
              <a:stCxn id="107" idx="6"/>
              <a:endCxn id="126" idx="2"/>
            </p:cNvCxnSpPr>
            <p:nvPr/>
          </p:nvCxnSpPr>
          <p:spPr>
            <a:xfrm>
              <a:off x="4267200" y="1083790"/>
              <a:ext cx="1438800" cy="25917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20"/>
            <p:cNvCxnSpPr>
              <a:stCxn id="107" idx="6"/>
              <a:endCxn id="105" idx="2"/>
            </p:cNvCxnSpPr>
            <p:nvPr/>
          </p:nvCxnSpPr>
          <p:spPr>
            <a:xfrm>
              <a:off x="4267200" y="1083790"/>
              <a:ext cx="1438800" cy="32430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20"/>
            <p:cNvCxnSpPr>
              <a:stCxn id="115" idx="6"/>
              <a:endCxn id="108" idx="2"/>
            </p:cNvCxnSpPr>
            <p:nvPr/>
          </p:nvCxnSpPr>
          <p:spPr>
            <a:xfrm flipH="1" rot="10800000">
              <a:off x="4267200" y="1083800"/>
              <a:ext cx="1438800" cy="6378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20"/>
            <p:cNvCxnSpPr>
              <a:stCxn id="115" idx="6"/>
              <a:endCxn id="123" idx="2"/>
            </p:cNvCxnSpPr>
            <p:nvPr/>
          </p:nvCxnSpPr>
          <p:spPr>
            <a:xfrm>
              <a:off x="4267200" y="1721600"/>
              <a:ext cx="1438800" cy="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20"/>
            <p:cNvCxnSpPr>
              <a:stCxn id="115" idx="6"/>
              <a:endCxn id="125" idx="2"/>
            </p:cNvCxnSpPr>
            <p:nvPr/>
          </p:nvCxnSpPr>
          <p:spPr>
            <a:xfrm>
              <a:off x="4267200" y="1721600"/>
              <a:ext cx="1438800" cy="6513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20"/>
            <p:cNvCxnSpPr>
              <a:stCxn id="115" idx="6"/>
              <a:endCxn id="124" idx="2"/>
            </p:cNvCxnSpPr>
            <p:nvPr/>
          </p:nvCxnSpPr>
          <p:spPr>
            <a:xfrm>
              <a:off x="4267200" y="1721600"/>
              <a:ext cx="1438800" cy="13026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20"/>
            <p:cNvCxnSpPr>
              <a:stCxn id="115" idx="6"/>
              <a:endCxn id="126" idx="2"/>
            </p:cNvCxnSpPr>
            <p:nvPr/>
          </p:nvCxnSpPr>
          <p:spPr>
            <a:xfrm>
              <a:off x="4267200" y="1721600"/>
              <a:ext cx="1438800" cy="19539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20"/>
            <p:cNvCxnSpPr>
              <a:stCxn id="115" idx="6"/>
              <a:endCxn id="105" idx="2"/>
            </p:cNvCxnSpPr>
            <p:nvPr/>
          </p:nvCxnSpPr>
          <p:spPr>
            <a:xfrm>
              <a:off x="4267200" y="1721600"/>
              <a:ext cx="1438800" cy="26052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0"/>
            <p:cNvCxnSpPr>
              <a:stCxn id="117" idx="6"/>
              <a:endCxn id="123" idx="2"/>
            </p:cNvCxnSpPr>
            <p:nvPr/>
          </p:nvCxnSpPr>
          <p:spPr>
            <a:xfrm flipH="1" rot="10800000">
              <a:off x="4267200" y="1721575"/>
              <a:ext cx="1438800" cy="6513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20"/>
            <p:cNvCxnSpPr>
              <a:endCxn id="125" idx="2"/>
            </p:cNvCxnSpPr>
            <p:nvPr/>
          </p:nvCxnSpPr>
          <p:spPr>
            <a:xfrm>
              <a:off x="4267225" y="2372875"/>
              <a:ext cx="1438800" cy="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0"/>
            <p:cNvCxnSpPr>
              <a:stCxn id="117" idx="6"/>
              <a:endCxn id="108" idx="2"/>
            </p:cNvCxnSpPr>
            <p:nvPr/>
          </p:nvCxnSpPr>
          <p:spPr>
            <a:xfrm flipH="1" rot="10800000">
              <a:off x="4267200" y="1083775"/>
              <a:ext cx="1438800" cy="12891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0"/>
            <p:cNvCxnSpPr>
              <a:stCxn id="117" idx="6"/>
              <a:endCxn id="126" idx="2"/>
            </p:cNvCxnSpPr>
            <p:nvPr/>
          </p:nvCxnSpPr>
          <p:spPr>
            <a:xfrm>
              <a:off x="4267200" y="2372875"/>
              <a:ext cx="1438800" cy="13026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0"/>
            <p:cNvCxnSpPr>
              <a:endCxn id="124" idx="2"/>
            </p:cNvCxnSpPr>
            <p:nvPr/>
          </p:nvCxnSpPr>
          <p:spPr>
            <a:xfrm>
              <a:off x="4267225" y="2372850"/>
              <a:ext cx="1438800" cy="6513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0"/>
            <p:cNvCxnSpPr>
              <a:stCxn id="117" idx="6"/>
              <a:endCxn id="105" idx="2"/>
            </p:cNvCxnSpPr>
            <p:nvPr/>
          </p:nvCxnSpPr>
          <p:spPr>
            <a:xfrm>
              <a:off x="4267200" y="2372875"/>
              <a:ext cx="1438800" cy="19539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0"/>
            <p:cNvCxnSpPr>
              <a:stCxn id="116" idx="6"/>
              <a:endCxn id="108" idx="2"/>
            </p:cNvCxnSpPr>
            <p:nvPr/>
          </p:nvCxnSpPr>
          <p:spPr>
            <a:xfrm flipH="1" rot="10800000">
              <a:off x="4267200" y="1083750"/>
              <a:ext cx="1438800" cy="19404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0"/>
            <p:cNvCxnSpPr>
              <a:stCxn id="116" idx="6"/>
              <a:endCxn id="123" idx="2"/>
            </p:cNvCxnSpPr>
            <p:nvPr/>
          </p:nvCxnSpPr>
          <p:spPr>
            <a:xfrm flipH="1" rot="10800000">
              <a:off x="4267200" y="1721550"/>
              <a:ext cx="1438800" cy="13026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0"/>
            <p:cNvCxnSpPr>
              <a:stCxn id="116" idx="6"/>
              <a:endCxn id="125" idx="2"/>
            </p:cNvCxnSpPr>
            <p:nvPr/>
          </p:nvCxnSpPr>
          <p:spPr>
            <a:xfrm flipH="1" rot="10800000">
              <a:off x="4267200" y="2372850"/>
              <a:ext cx="1438800" cy="6513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0"/>
            <p:cNvCxnSpPr>
              <a:stCxn id="116" idx="6"/>
              <a:endCxn id="124" idx="2"/>
            </p:cNvCxnSpPr>
            <p:nvPr/>
          </p:nvCxnSpPr>
          <p:spPr>
            <a:xfrm>
              <a:off x="4267200" y="3024150"/>
              <a:ext cx="1438800" cy="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0"/>
            <p:cNvCxnSpPr>
              <a:stCxn id="116" idx="6"/>
              <a:endCxn id="126" idx="2"/>
            </p:cNvCxnSpPr>
            <p:nvPr/>
          </p:nvCxnSpPr>
          <p:spPr>
            <a:xfrm>
              <a:off x="4267200" y="3024150"/>
              <a:ext cx="1438800" cy="6513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20"/>
            <p:cNvCxnSpPr>
              <a:stCxn id="116" idx="6"/>
              <a:endCxn id="105" idx="2"/>
            </p:cNvCxnSpPr>
            <p:nvPr/>
          </p:nvCxnSpPr>
          <p:spPr>
            <a:xfrm>
              <a:off x="4267200" y="3024150"/>
              <a:ext cx="1438800" cy="13026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20"/>
            <p:cNvCxnSpPr>
              <a:endCxn id="108" idx="2"/>
            </p:cNvCxnSpPr>
            <p:nvPr/>
          </p:nvCxnSpPr>
          <p:spPr>
            <a:xfrm flipH="1" rot="10800000">
              <a:off x="4267225" y="1083790"/>
              <a:ext cx="1438800" cy="25917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20"/>
            <p:cNvCxnSpPr>
              <a:stCxn id="118" idx="6"/>
              <a:endCxn id="123" idx="2"/>
            </p:cNvCxnSpPr>
            <p:nvPr/>
          </p:nvCxnSpPr>
          <p:spPr>
            <a:xfrm flipH="1" rot="10800000">
              <a:off x="4267200" y="1721525"/>
              <a:ext cx="1438800" cy="19539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0"/>
            <p:cNvCxnSpPr>
              <a:stCxn id="118" idx="7"/>
            </p:cNvCxnSpPr>
            <p:nvPr/>
          </p:nvCxnSpPr>
          <p:spPr>
            <a:xfrm>
              <a:off x="4184384" y="3472945"/>
              <a:ext cx="82800" cy="2025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20"/>
            <p:cNvCxnSpPr>
              <a:stCxn id="118" idx="6"/>
              <a:endCxn id="125" idx="2"/>
            </p:cNvCxnSpPr>
            <p:nvPr/>
          </p:nvCxnSpPr>
          <p:spPr>
            <a:xfrm flipH="1" rot="10800000">
              <a:off x="4267200" y="2372825"/>
              <a:ext cx="1438800" cy="13026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20"/>
            <p:cNvCxnSpPr>
              <a:stCxn id="118" idx="6"/>
              <a:endCxn id="124" idx="2"/>
            </p:cNvCxnSpPr>
            <p:nvPr/>
          </p:nvCxnSpPr>
          <p:spPr>
            <a:xfrm flipH="1" rot="10800000">
              <a:off x="4267200" y="3024125"/>
              <a:ext cx="1438800" cy="6513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20"/>
            <p:cNvCxnSpPr>
              <a:stCxn id="118" idx="6"/>
              <a:endCxn id="126" idx="2"/>
            </p:cNvCxnSpPr>
            <p:nvPr/>
          </p:nvCxnSpPr>
          <p:spPr>
            <a:xfrm>
              <a:off x="4267200" y="3675425"/>
              <a:ext cx="1438800" cy="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0"/>
            <p:cNvCxnSpPr>
              <a:stCxn id="118" idx="6"/>
              <a:endCxn id="105" idx="2"/>
            </p:cNvCxnSpPr>
            <p:nvPr/>
          </p:nvCxnSpPr>
          <p:spPr>
            <a:xfrm>
              <a:off x="4267200" y="3675425"/>
              <a:ext cx="1438800" cy="6513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0"/>
            <p:cNvCxnSpPr>
              <a:stCxn id="104" idx="6"/>
              <a:endCxn id="108" idx="2"/>
            </p:cNvCxnSpPr>
            <p:nvPr/>
          </p:nvCxnSpPr>
          <p:spPr>
            <a:xfrm flipH="1" rot="10800000">
              <a:off x="4267200" y="1083700"/>
              <a:ext cx="1438800" cy="32430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0"/>
            <p:cNvCxnSpPr>
              <a:stCxn id="104" idx="6"/>
              <a:endCxn id="123" idx="2"/>
            </p:cNvCxnSpPr>
            <p:nvPr/>
          </p:nvCxnSpPr>
          <p:spPr>
            <a:xfrm flipH="1" rot="10800000">
              <a:off x="4267200" y="1721500"/>
              <a:ext cx="1438800" cy="26052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0"/>
            <p:cNvCxnSpPr>
              <a:stCxn id="104" idx="5"/>
              <a:endCxn id="125" idx="2"/>
            </p:cNvCxnSpPr>
            <p:nvPr/>
          </p:nvCxnSpPr>
          <p:spPr>
            <a:xfrm flipH="1" rot="10800000">
              <a:off x="4184384" y="2372780"/>
              <a:ext cx="1521600" cy="21564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0"/>
            <p:cNvCxnSpPr>
              <a:stCxn id="104" idx="6"/>
              <a:endCxn id="124" idx="2"/>
            </p:cNvCxnSpPr>
            <p:nvPr/>
          </p:nvCxnSpPr>
          <p:spPr>
            <a:xfrm flipH="1" rot="10800000">
              <a:off x="4267200" y="3024100"/>
              <a:ext cx="1438800" cy="13026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0"/>
            <p:cNvCxnSpPr>
              <a:stCxn id="104" idx="6"/>
              <a:endCxn id="126" idx="2"/>
            </p:cNvCxnSpPr>
            <p:nvPr/>
          </p:nvCxnSpPr>
          <p:spPr>
            <a:xfrm flipH="1" rot="10800000">
              <a:off x="4267200" y="3675400"/>
              <a:ext cx="1438800" cy="6513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0"/>
            <p:cNvCxnSpPr>
              <a:endCxn id="112" idx="2"/>
            </p:cNvCxnSpPr>
            <p:nvPr/>
          </p:nvCxnSpPr>
          <p:spPr>
            <a:xfrm>
              <a:off x="6271550" y="1083900"/>
              <a:ext cx="873300" cy="7401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0"/>
            <p:cNvCxnSpPr>
              <a:stCxn id="108" idx="6"/>
              <a:endCxn id="111" idx="2"/>
            </p:cNvCxnSpPr>
            <p:nvPr/>
          </p:nvCxnSpPr>
          <p:spPr>
            <a:xfrm>
              <a:off x="6271525" y="1083790"/>
              <a:ext cx="873300" cy="15558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0"/>
            <p:cNvCxnSpPr>
              <a:stCxn id="108" idx="6"/>
              <a:endCxn id="110" idx="2"/>
            </p:cNvCxnSpPr>
            <p:nvPr/>
          </p:nvCxnSpPr>
          <p:spPr>
            <a:xfrm>
              <a:off x="6271525" y="1083790"/>
              <a:ext cx="873300" cy="23715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0"/>
            <p:cNvCxnSpPr>
              <a:stCxn id="125" idx="6"/>
              <a:endCxn id="110" idx="2"/>
            </p:cNvCxnSpPr>
            <p:nvPr/>
          </p:nvCxnSpPr>
          <p:spPr>
            <a:xfrm>
              <a:off x="6271525" y="2372875"/>
              <a:ext cx="873300" cy="10824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0"/>
            <p:cNvCxnSpPr>
              <a:stCxn id="125" idx="6"/>
              <a:endCxn id="111" idx="2"/>
            </p:cNvCxnSpPr>
            <p:nvPr/>
          </p:nvCxnSpPr>
          <p:spPr>
            <a:xfrm>
              <a:off x="6271525" y="2372875"/>
              <a:ext cx="873300" cy="2667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0"/>
            <p:cNvCxnSpPr>
              <a:endCxn id="112" idx="2"/>
            </p:cNvCxnSpPr>
            <p:nvPr/>
          </p:nvCxnSpPr>
          <p:spPr>
            <a:xfrm flipH="1" rot="10800000">
              <a:off x="6271550" y="1824000"/>
              <a:ext cx="873300" cy="5490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0"/>
            <p:cNvCxnSpPr>
              <a:endCxn id="112" idx="2"/>
            </p:cNvCxnSpPr>
            <p:nvPr/>
          </p:nvCxnSpPr>
          <p:spPr>
            <a:xfrm>
              <a:off x="6271550" y="1721700"/>
              <a:ext cx="873300" cy="1023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0"/>
            <p:cNvCxnSpPr>
              <a:stCxn id="123" idx="6"/>
              <a:endCxn id="111" idx="2"/>
            </p:cNvCxnSpPr>
            <p:nvPr/>
          </p:nvCxnSpPr>
          <p:spPr>
            <a:xfrm>
              <a:off x="6271525" y="1721600"/>
              <a:ext cx="873300" cy="9180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0"/>
            <p:cNvCxnSpPr>
              <a:stCxn id="123" idx="6"/>
              <a:endCxn id="110" idx="2"/>
            </p:cNvCxnSpPr>
            <p:nvPr/>
          </p:nvCxnSpPr>
          <p:spPr>
            <a:xfrm>
              <a:off x="6271525" y="1721600"/>
              <a:ext cx="873300" cy="17337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0"/>
            <p:cNvCxnSpPr>
              <a:stCxn id="105" idx="6"/>
              <a:endCxn id="110" idx="2"/>
            </p:cNvCxnSpPr>
            <p:nvPr/>
          </p:nvCxnSpPr>
          <p:spPr>
            <a:xfrm flipH="1" rot="10800000">
              <a:off x="6271525" y="3455200"/>
              <a:ext cx="873300" cy="8715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0"/>
            <p:cNvCxnSpPr>
              <a:stCxn id="105" idx="6"/>
              <a:endCxn id="111" idx="2"/>
            </p:cNvCxnSpPr>
            <p:nvPr/>
          </p:nvCxnSpPr>
          <p:spPr>
            <a:xfrm flipH="1" rot="10800000">
              <a:off x="6271525" y="2639800"/>
              <a:ext cx="873300" cy="16869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0"/>
            <p:cNvCxnSpPr>
              <a:stCxn id="105" idx="6"/>
              <a:endCxn id="112" idx="2"/>
            </p:cNvCxnSpPr>
            <p:nvPr/>
          </p:nvCxnSpPr>
          <p:spPr>
            <a:xfrm flipH="1" rot="10800000">
              <a:off x="6271525" y="1824100"/>
              <a:ext cx="873300" cy="25026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0"/>
            <p:cNvCxnSpPr>
              <a:endCxn id="110" idx="2"/>
            </p:cNvCxnSpPr>
            <p:nvPr/>
          </p:nvCxnSpPr>
          <p:spPr>
            <a:xfrm flipH="1" rot="10800000">
              <a:off x="6271550" y="3455300"/>
              <a:ext cx="873300" cy="2202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0"/>
            <p:cNvCxnSpPr>
              <a:stCxn id="126" idx="6"/>
              <a:endCxn id="111" idx="2"/>
            </p:cNvCxnSpPr>
            <p:nvPr/>
          </p:nvCxnSpPr>
          <p:spPr>
            <a:xfrm flipH="1" rot="10800000">
              <a:off x="6271525" y="2639525"/>
              <a:ext cx="873300" cy="10359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0"/>
            <p:cNvCxnSpPr>
              <a:stCxn id="126" idx="6"/>
              <a:endCxn id="112" idx="2"/>
            </p:cNvCxnSpPr>
            <p:nvPr/>
          </p:nvCxnSpPr>
          <p:spPr>
            <a:xfrm flipH="1" rot="10800000">
              <a:off x="6271525" y="1824125"/>
              <a:ext cx="873300" cy="18513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0"/>
            <p:cNvCxnSpPr>
              <a:stCxn id="124" idx="6"/>
              <a:endCxn id="110" idx="2"/>
            </p:cNvCxnSpPr>
            <p:nvPr/>
          </p:nvCxnSpPr>
          <p:spPr>
            <a:xfrm>
              <a:off x="6271525" y="3024150"/>
              <a:ext cx="873300" cy="4311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0"/>
            <p:cNvCxnSpPr>
              <a:stCxn id="124" idx="6"/>
              <a:endCxn id="111" idx="2"/>
            </p:cNvCxnSpPr>
            <p:nvPr/>
          </p:nvCxnSpPr>
          <p:spPr>
            <a:xfrm flipH="1" rot="10800000">
              <a:off x="6271525" y="2639550"/>
              <a:ext cx="873300" cy="3846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0"/>
            <p:cNvCxnSpPr>
              <a:stCxn id="124" idx="6"/>
              <a:endCxn id="112" idx="2"/>
            </p:cNvCxnSpPr>
            <p:nvPr/>
          </p:nvCxnSpPr>
          <p:spPr>
            <a:xfrm flipH="1" rot="10800000">
              <a:off x="6271525" y="1824150"/>
              <a:ext cx="873300" cy="12000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0"/>
            <p:cNvSpPr/>
            <p:nvPr/>
          </p:nvSpPr>
          <p:spPr>
            <a:xfrm>
              <a:off x="1818575" y="2919125"/>
              <a:ext cx="565500" cy="5727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20"/>
            <p:cNvCxnSpPr>
              <a:stCxn id="113" idx="6"/>
              <a:endCxn id="107" idx="2"/>
            </p:cNvCxnSpPr>
            <p:nvPr/>
          </p:nvCxnSpPr>
          <p:spPr>
            <a:xfrm flipH="1" rot="10800000">
              <a:off x="2384075" y="1083800"/>
              <a:ext cx="1317600" cy="11211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0"/>
            <p:cNvCxnSpPr>
              <a:stCxn id="113" idx="6"/>
              <a:endCxn id="115" idx="2"/>
            </p:cNvCxnSpPr>
            <p:nvPr/>
          </p:nvCxnSpPr>
          <p:spPr>
            <a:xfrm flipH="1" rot="10800000">
              <a:off x="2384075" y="1721600"/>
              <a:ext cx="1317600" cy="4833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0"/>
            <p:cNvCxnSpPr>
              <a:stCxn id="113" idx="6"/>
              <a:endCxn id="117" idx="2"/>
            </p:cNvCxnSpPr>
            <p:nvPr/>
          </p:nvCxnSpPr>
          <p:spPr>
            <a:xfrm>
              <a:off x="2384075" y="2204900"/>
              <a:ext cx="1317600" cy="1680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0"/>
            <p:cNvCxnSpPr>
              <a:stCxn id="113" idx="6"/>
              <a:endCxn id="116" idx="2"/>
            </p:cNvCxnSpPr>
            <p:nvPr/>
          </p:nvCxnSpPr>
          <p:spPr>
            <a:xfrm>
              <a:off x="2384075" y="2204900"/>
              <a:ext cx="1317600" cy="8193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0"/>
            <p:cNvCxnSpPr>
              <a:stCxn id="113" idx="6"/>
              <a:endCxn id="118" idx="2"/>
            </p:cNvCxnSpPr>
            <p:nvPr/>
          </p:nvCxnSpPr>
          <p:spPr>
            <a:xfrm>
              <a:off x="2384075" y="2204900"/>
              <a:ext cx="1317600" cy="14706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0"/>
            <p:cNvCxnSpPr>
              <a:stCxn id="113" idx="6"/>
              <a:endCxn id="104" idx="2"/>
            </p:cNvCxnSpPr>
            <p:nvPr/>
          </p:nvCxnSpPr>
          <p:spPr>
            <a:xfrm>
              <a:off x="2384075" y="2204900"/>
              <a:ext cx="1317600" cy="21219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0"/>
            <p:cNvCxnSpPr>
              <a:stCxn id="180" idx="6"/>
              <a:endCxn id="107" idx="2"/>
            </p:cNvCxnSpPr>
            <p:nvPr/>
          </p:nvCxnSpPr>
          <p:spPr>
            <a:xfrm flipH="1" rot="10800000">
              <a:off x="2384075" y="1083875"/>
              <a:ext cx="1317600" cy="21216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0"/>
            <p:cNvCxnSpPr>
              <a:stCxn id="180" idx="6"/>
              <a:endCxn id="115" idx="2"/>
            </p:cNvCxnSpPr>
            <p:nvPr/>
          </p:nvCxnSpPr>
          <p:spPr>
            <a:xfrm flipH="1" rot="10800000">
              <a:off x="2384075" y="1721675"/>
              <a:ext cx="1317600" cy="14838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0"/>
            <p:cNvCxnSpPr>
              <a:stCxn id="180" idx="6"/>
              <a:endCxn id="116" idx="2"/>
            </p:cNvCxnSpPr>
            <p:nvPr/>
          </p:nvCxnSpPr>
          <p:spPr>
            <a:xfrm flipH="1" rot="10800000">
              <a:off x="2384075" y="3024275"/>
              <a:ext cx="1317600" cy="1812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0"/>
            <p:cNvCxnSpPr>
              <a:stCxn id="180" idx="6"/>
              <a:endCxn id="118" idx="2"/>
            </p:cNvCxnSpPr>
            <p:nvPr/>
          </p:nvCxnSpPr>
          <p:spPr>
            <a:xfrm>
              <a:off x="2384075" y="3205475"/>
              <a:ext cx="1317600" cy="4701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20"/>
            <p:cNvCxnSpPr>
              <a:stCxn id="180" idx="6"/>
              <a:endCxn id="104" idx="2"/>
            </p:cNvCxnSpPr>
            <p:nvPr/>
          </p:nvCxnSpPr>
          <p:spPr>
            <a:xfrm>
              <a:off x="2384075" y="3205475"/>
              <a:ext cx="1317600" cy="11211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20"/>
            <p:cNvCxnSpPr>
              <a:endCxn id="113" idx="2"/>
            </p:cNvCxnSpPr>
            <p:nvPr/>
          </p:nvCxnSpPr>
          <p:spPr>
            <a:xfrm>
              <a:off x="1292975" y="2200400"/>
              <a:ext cx="525600" cy="45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0"/>
            <p:cNvCxnSpPr>
              <a:endCxn id="180" idx="2"/>
            </p:cNvCxnSpPr>
            <p:nvPr/>
          </p:nvCxnSpPr>
          <p:spPr>
            <a:xfrm>
              <a:off x="1279175" y="3183275"/>
              <a:ext cx="539400" cy="222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0"/>
            <p:cNvCxnSpPr>
              <a:stCxn id="180" idx="6"/>
              <a:endCxn id="117" idx="2"/>
            </p:cNvCxnSpPr>
            <p:nvPr/>
          </p:nvCxnSpPr>
          <p:spPr>
            <a:xfrm flipH="1" rot="10800000">
              <a:off x="2384075" y="2372975"/>
              <a:ext cx="1317600" cy="8325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311700" y="416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a:t>Aufgabe 1 - QSLinks - Training und Accuracy</a:t>
            </a:r>
            <a:endParaRPr/>
          </a:p>
          <a:p>
            <a:pPr indent="0" lvl="0" marL="0" rtl="0" algn="l">
              <a:spcBef>
                <a:spcPts val="0"/>
              </a:spcBef>
              <a:spcAft>
                <a:spcPts val="0"/>
              </a:spcAft>
              <a:buNone/>
            </a:pPr>
            <a:r>
              <a:t/>
            </a:r>
            <a:endParaRPr/>
          </a:p>
        </p:txBody>
      </p:sp>
      <p:sp>
        <p:nvSpPr>
          <p:cNvPr id="200" name="Google Shape;20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solidFill>
                  <a:srgbClr val="000000"/>
                </a:solidFill>
              </a:rPr>
              <a:t>Training</a:t>
            </a:r>
            <a:endParaRPr>
              <a:solidFill>
                <a:srgbClr val="000000"/>
              </a:solidFill>
            </a:endParaRPr>
          </a:p>
          <a:p>
            <a:pPr indent="-342900" lvl="0" marL="457200" rtl="0" algn="l">
              <a:spcBef>
                <a:spcPts val="1200"/>
              </a:spcBef>
              <a:spcAft>
                <a:spcPts val="0"/>
              </a:spcAft>
              <a:buClr>
                <a:srgbClr val="000000"/>
              </a:buClr>
              <a:buSzPts val="1800"/>
              <a:buChar char="●"/>
            </a:pPr>
            <a:r>
              <a:rPr lang="de">
                <a:solidFill>
                  <a:srgbClr val="000000"/>
                </a:solidFill>
              </a:rPr>
              <a:t>SGD Optimizer</a:t>
            </a:r>
            <a:endParaRPr>
              <a:solidFill>
                <a:srgbClr val="000000"/>
              </a:solidFill>
            </a:endParaRPr>
          </a:p>
          <a:p>
            <a:pPr indent="-342900" lvl="0" marL="457200" rtl="0" algn="l">
              <a:spcBef>
                <a:spcPts val="0"/>
              </a:spcBef>
              <a:spcAft>
                <a:spcPts val="0"/>
              </a:spcAft>
              <a:buClr>
                <a:srgbClr val="000000"/>
              </a:buClr>
              <a:buSzPts val="1800"/>
              <a:buChar char="●"/>
            </a:pPr>
            <a:r>
              <a:rPr lang="de">
                <a:solidFill>
                  <a:srgbClr val="000000"/>
                </a:solidFill>
              </a:rPr>
              <a:t>Lernrate 0.01</a:t>
            </a:r>
            <a:endParaRPr>
              <a:solidFill>
                <a:srgbClr val="000000"/>
              </a:solidFill>
            </a:endParaRPr>
          </a:p>
          <a:p>
            <a:pPr indent="-342900" lvl="0" marL="457200" rtl="0" algn="l">
              <a:spcBef>
                <a:spcPts val="0"/>
              </a:spcBef>
              <a:spcAft>
                <a:spcPts val="0"/>
              </a:spcAft>
              <a:buClr>
                <a:srgbClr val="000000"/>
              </a:buClr>
              <a:buSzPts val="1800"/>
              <a:buChar char="●"/>
            </a:pPr>
            <a:r>
              <a:rPr lang="de">
                <a:solidFill>
                  <a:srgbClr val="000000"/>
                </a:solidFill>
              </a:rPr>
              <a:t>100 Epochen</a:t>
            </a:r>
            <a:endParaRPr>
              <a:solidFill>
                <a:srgbClr val="000000"/>
              </a:solidFill>
            </a:endParaRPr>
          </a:p>
          <a:p>
            <a:pPr indent="-342900" lvl="0" marL="457200" rtl="0" algn="l">
              <a:spcBef>
                <a:spcPts val="0"/>
              </a:spcBef>
              <a:spcAft>
                <a:spcPts val="0"/>
              </a:spcAft>
              <a:buClr>
                <a:srgbClr val="000000"/>
              </a:buClr>
              <a:buSzPts val="1800"/>
              <a:buChar char="●"/>
            </a:pPr>
            <a:r>
              <a:rPr lang="de">
                <a:solidFill>
                  <a:srgbClr val="000000"/>
                </a:solidFill>
              </a:rPr>
              <a:t>CrossEntropyLoss</a:t>
            </a:r>
            <a:endParaRPr>
              <a:solidFill>
                <a:srgbClr val="000000"/>
              </a:solidFill>
            </a:endParaRPr>
          </a:p>
          <a:p>
            <a:pPr indent="0" lvl="0" marL="0" rtl="0" algn="l">
              <a:spcBef>
                <a:spcPts val="1200"/>
              </a:spcBef>
              <a:spcAft>
                <a:spcPts val="0"/>
              </a:spcAft>
              <a:buNone/>
            </a:pPr>
            <a:r>
              <a:rPr lang="de">
                <a:solidFill>
                  <a:srgbClr val="000000"/>
                </a:solidFill>
              </a:rPr>
              <a:t>Accuracy:</a:t>
            </a:r>
            <a:endParaRPr>
              <a:solidFill>
                <a:srgbClr val="000000"/>
              </a:solidFill>
            </a:endParaRPr>
          </a:p>
          <a:p>
            <a:pPr indent="-342900" lvl="0" marL="457200" rtl="0" algn="l">
              <a:spcBef>
                <a:spcPts val="1200"/>
              </a:spcBef>
              <a:spcAft>
                <a:spcPts val="0"/>
              </a:spcAft>
              <a:buClr>
                <a:srgbClr val="000000"/>
              </a:buClr>
              <a:buSzPts val="1800"/>
              <a:buChar char="●"/>
            </a:pPr>
            <a:r>
              <a:rPr lang="de">
                <a:solidFill>
                  <a:srgbClr val="000000"/>
                </a:solidFill>
              </a:rPr>
              <a:t>vorhergesagtes Ergebnis und korrektes Ergebnis werden verglichen</a:t>
            </a:r>
            <a:endParaRPr>
              <a:solidFill>
                <a:srgbClr val="000000"/>
              </a:solidFill>
            </a:endParaRPr>
          </a:p>
          <a:p>
            <a:pPr indent="-342900" lvl="0" marL="457200" rtl="0" algn="l">
              <a:spcBef>
                <a:spcPts val="0"/>
              </a:spcBef>
              <a:spcAft>
                <a:spcPts val="0"/>
              </a:spcAft>
              <a:buClr>
                <a:srgbClr val="000000"/>
              </a:buClr>
              <a:buSzPts val="1800"/>
              <a:buChar char="●"/>
            </a:pPr>
            <a:r>
              <a:rPr lang="de">
                <a:solidFill>
                  <a:srgbClr val="000000"/>
                </a:solidFill>
              </a:rPr>
              <a:t>classification report mit precision, recall, F1 Score </a:t>
            </a:r>
            <a:endParaRPr>
              <a:solidFill>
                <a:srgbClr val="000000"/>
              </a:solidFill>
            </a:endParaRPr>
          </a:p>
        </p:txBody>
      </p:sp>
      <p:pic>
        <p:nvPicPr>
          <p:cNvPr id="201" name="Google Shape;201;p21"/>
          <p:cNvPicPr preferRelativeResize="0"/>
          <p:nvPr/>
        </p:nvPicPr>
        <p:blipFill>
          <a:blip r:embed="rId3">
            <a:alphaModFix/>
          </a:blip>
          <a:stretch>
            <a:fillRect/>
          </a:stretch>
        </p:blipFill>
        <p:spPr>
          <a:xfrm>
            <a:off x="2974450" y="1256850"/>
            <a:ext cx="5734050" cy="1876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