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izA4JMz5v6NMdTvifF1SEYFuN1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96F6D8-34FE-4669-ABBC-98F293BF05B6}">
  <a:tblStyle styleId="{BF96F6D8-34FE-4669-ABBC-98F293BF05B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EA"/>
          </a:solidFill>
        </a:fill>
      </a:tcStyle>
    </a:wholeTbl>
    <a:band1H>
      <a:tcTxStyle b="off" i="off"/>
      <a:tcStyle>
        <a:fill>
          <a:solidFill>
            <a:srgbClr val="CAD6D3"/>
          </a:solidFill>
        </a:fill>
      </a:tcStyle>
    </a:band1H>
    <a:band2H>
      <a:tcTxStyle b="off" i="off"/>
    </a:band2H>
    <a:band1V>
      <a:tcTxStyle b="off" i="off"/>
      <a:tcStyle>
        <a:fill>
          <a:solidFill>
            <a:srgbClr val="CAD6D3"/>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a07547f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a07547fa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a07547f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a07547f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2"/>
          <p:cNvGrpSpPr/>
          <p:nvPr/>
        </p:nvGrpSpPr>
        <p:grpSpPr>
          <a:xfrm>
            <a:off x="255200" y="592"/>
            <a:ext cx="2250363" cy="1044300"/>
            <a:chOff x="255200" y="592"/>
            <a:chExt cx="2250363" cy="1044300"/>
          </a:xfrm>
        </p:grpSpPr>
        <p:sp>
          <p:nvSpPr>
            <p:cNvPr id="15" name="Google Shape;15;p2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2"/>
          <p:cNvGrpSpPr/>
          <p:nvPr/>
        </p:nvGrpSpPr>
        <p:grpSpPr>
          <a:xfrm>
            <a:off x="905395" y="592"/>
            <a:ext cx="2250363" cy="1044300"/>
            <a:chOff x="905395" y="592"/>
            <a:chExt cx="2250363" cy="1044300"/>
          </a:xfrm>
        </p:grpSpPr>
        <p:sp>
          <p:nvSpPr>
            <p:cNvPr id="19" name="Google Shape;19;p2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2"/>
          <p:cNvGrpSpPr/>
          <p:nvPr/>
        </p:nvGrpSpPr>
        <p:grpSpPr>
          <a:xfrm>
            <a:off x="7057468" y="5088"/>
            <a:ext cx="1851282" cy="752108"/>
            <a:chOff x="6917201" y="0"/>
            <a:chExt cx="2227777" cy="863400"/>
          </a:xfrm>
        </p:grpSpPr>
        <p:sp>
          <p:nvSpPr>
            <p:cNvPr id="23" name="Google Shape;23;p2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2"/>
          <p:cNvGrpSpPr/>
          <p:nvPr/>
        </p:nvGrpSpPr>
        <p:grpSpPr>
          <a:xfrm>
            <a:off x="6553032" y="4217852"/>
            <a:ext cx="2389068" cy="925737"/>
            <a:chOff x="6917201" y="0"/>
            <a:chExt cx="2227777" cy="863400"/>
          </a:xfrm>
        </p:grpSpPr>
        <p:sp>
          <p:nvSpPr>
            <p:cNvPr id="27" name="Google Shape;27;p2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2"/>
          <p:cNvGrpSpPr/>
          <p:nvPr/>
        </p:nvGrpSpPr>
        <p:grpSpPr>
          <a:xfrm>
            <a:off x="199148" y="4055652"/>
            <a:ext cx="2795412" cy="1083308"/>
            <a:chOff x="6917201" y="0"/>
            <a:chExt cx="2227777" cy="863400"/>
          </a:xfrm>
        </p:grpSpPr>
        <p:sp>
          <p:nvSpPr>
            <p:cNvPr id="31" name="Google Shape;31;p2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37" name="Shape 37"/>
        <p:cNvGrpSpPr/>
        <p:nvPr/>
      </p:nvGrpSpPr>
      <p:grpSpPr>
        <a:xfrm>
          <a:off x="0" y="0"/>
          <a:ext cx="0" cy="0"/>
          <a:chOff x="0" y="0"/>
          <a:chExt cx="0" cy="0"/>
        </a:xfrm>
      </p:grpSpPr>
      <p:sp>
        <p:nvSpPr>
          <p:cNvPr id="38" name="Google Shape;38;p23"/>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3"/>
          <p:cNvGrpSpPr/>
          <p:nvPr/>
        </p:nvGrpSpPr>
        <p:grpSpPr>
          <a:xfrm>
            <a:off x="255991" y="-118"/>
            <a:ext cx="2251347" cy="1043408"/>
            <a:chOff x="3961956" y="4383950"/>
            <a:chExt cx="1160548" cy="548700"/>
          </a:xfrm>
        </p:grpSpPr>
        <p:sp>
          <p:nvSpPr>
            <p:cNvPr id="41" name="Google Shape;41;p23"/>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3"/>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2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23"/>
          <p:cNvGrpSpPr/>
          <p:nvPr/>
        </p:nvGrpSpPr>
        <p:grpSpPr>
          <a:xfrm>
            <a:off x="34934" y="4522125"/>
            <a:ext cx="1593306" cy="617072"/>
            <a:chOff x="6917201" y="0"/>
            <a:chExt cx="2227777" cy="863400"/>
          </a:xfrm>
        </p:grpSpPr>
        <p:sp>
          <p:nvSpPr>
            <p:cNvPr id="46" name="Google Shape;46;p23"/>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3"/>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3"/>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23"/>
          <p:cNvGrpSpPr/>
          <p:nvPr/>
        </p:nvGrpSpPr>
        <p:grpSpPr>
          <a:xfrm>
            <a:off x="5886353" y="1243"/>
            <a:ext cx="3257453" cy="1261514"/>
            <a:chOff x="6917201" y="0"/>
            <a:chExt cx="2227777" cy="863400"/>
          </a:xfrm>
        </p:grpSpPr>
        <p:sp>
          <p:nvSpPr>
            <p:cNvPr id="50" name="Google Shape;50;p2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3"/>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54" name="Google Shape;54;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5" name="Shape 55"/>
        <p:cNvGrpSpPr/>
        <p:nvPr/>
      </p:nvGrpSpPr>
      <p:grpSpPr>
        <a:xfrm>
          <a:off x="0" y="0"/>
          <a:ext cx="0" cy="0"/>
          <a:chOff x="0" y="0"/>
          <a:chExt cx="0" cy="0"/>
        </a:xfrm>
      </p:grpSpPr>
      <p:sp>
        <p:nvSpPr>
          <p:cNvPr id="56" name="Google Shape;56;p2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0" name="Google Shape;60;p24"/>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1" name="Google Shape;61;p24"/>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5" name="Shape 65"/>
        <p:cNvGrpSpPr/>
        <p:nvPr/>
      </p:nvGrpSpPr>
      <p:grpSpPr>
        <a:xfrm>
          <a:off x="0" y="0"/>
          <a:ext cx="0" cy="0"/>
          <a:chOff x="0" y="0"/>
          <a:chExt cx="0" cy="0"/>
        </a:xfrm>
      </p:grpSpPr>
      <p:sp>
        <p:nvSpPr>
          <p:cNvPr id="66" name="Google Shape;66;p2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26"/>
          <p:cNvGrpSpPr/>
          <p:nvPr/>
        </p:nvGrpSpPr>
        <p:grpSpPr>
          <a:xfrm>
            <a:off x="5594190" y="3961115"/>
            <a:ext cx="2910144" cy="1182340"/>
            <a:chOff x="6917201" y="0"/>
            <a:chExt cx="2227777" cy="863400"/>
          </a:xfrm>
        </p:grpSpPr>
        <p:sp>
          <p:nvSpPr>
            <p:cNvPr id="68" name="Google Shape;68;p2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26"/>
          <p:cNvGrpSpPr/>
          <p:nvPr/>
        </p:nvGrpSpPr>
        <p:grpSpPr>
          <a:xfrm>
            <a:off x="199148" y="2"/>
            <a:ext cx="2795412" cy="1083308"/>
            <a:chOff x="6917201" y="0"/>
            <a:chExt cx="2227777" cy="863400"/>
          </a:xfrm>
        </p:grpSpPr>
        <p:sp>
          <p:nvSpPr>
            <p:cNvPr id="72" name="Google Shape;72;p2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2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6" name="Google Shape;76;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7" name="Shape 77"/>
        <p:cNvGrpSpPr/>
        <p:nvPr/>
      </p:nvGrpSpPr>
      <p:grpSpPr>
        <a:xfrm>
          <a:off x="0" y="0"/>
          <a:ext cx="0" cy="0"/>
          <a:chOff x="0" y="0"/>
          <a:chExt cx="0" cy="0"/>
        </a:xfrm>
      </p:grpSpPr>
      <p:sp>
        <p:nvSpPr>
          <p:cNvPr id="78" name="Google Shape;78;p2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3" name="Shape 83"/>
        <p:cNvGrpSpPr/>
        <p:nvPr/>
      </p:nvGrpSpPr>
      <p:grpSpPr>
        <a:xfrm>
          <a:off x="0" y="0"/>
          <a:ext cx="0" cy="0"/>
          <a:chOff x="0" y="0"/>
          <a:chExt cx="0" cy="0"/>
        </a:xfrm>
      </p:grpSpPr>
      <p:sp>
        <p:nvSpPr>
          <p:cNvPr id="84" name="Google Shape;84;p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2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9" name="Google Shape;89;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90" name="Shape 90"/>
        <p:cNvGrpSpPr/>
        <p:nvPr/>
      </p:nvGrpSpPr>
      <p:grpSpPr>
        <a:xfrm>
          <a:off x="0" y="0"/>
          <a:ext cx="0" cy="0"/>
          <a:chOff x="0" y="0"/>
          <a:chExt cx="0" cy="0"/>
        </a:xfrm>
      </p:grpSpPr>
      <p:sp>
        <p:nvSpPr>
          <p:cNvPr id="91" name="Google Shape;91;p29"/>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9"/>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95" name="Google Shape;95;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96" name="Shape 96"/>
        <p:cNvGrpSpPr/>
        <p:nvPr/>
      </p:nvGrpSpPr>
      <p:grpSpPr>
        <a:xfrm>
          <a:off x="0" y="0"/>
          <a:ext cx="0" cy="0"/>
          <a:chOff x="0" y="0"/>
          <a:chExt cx="0" cy="0"/>
        </a:xfrm>
      </p:grpSpPr>
      <p:sp>
        <p:nvSpPr>
          <p:cNvPr id="97" name="Google Shape;97;p3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30"/>
          <p:cNvGrpSpPr/>
          <p:nvPr/>
        </p:nvGrpSpPr>
        <p:grpSpPr>
          <a:xfrm>
            <a:off x="5959221" y="4119576"/>
            <a:ext cx="2520950" cy="1024165"/>
            <a:chOff x="6917201" y="0"/>
            <a:chExt cx="2227777" cy="863400"/>
          </a:xfrm>
        </p:grpSpPr>
        <p:sp>
          <p:nvSpPr>
            <p:cNvPr id="99" name="Google Shape;99;p3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30"/>
          <p:cNvGrpSpPr/>
          <p:nvPr/>
        </p:nvGrpSpPr>
        <p:grpSpPr>
          <a:xfrm>
            <a:off x="199148" y="2"/>
            <a:ext cx="2795412" cy="1083308"/>
            <a:chOff x="6917201" y="0"/>
            <a:chExt cx="2227777" cy="863400"/>
          </a:xfrm>
        </p:grpSpPr>
        <p:sp>
          <p:nvSpPr>
            <p:cNvPr id="103" name="Google Shape;103;p3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30"/>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07" name="Google Shape;107;p30"/>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08" name="Google Shape;108;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w3schools.com" TargetMode="External"/><Relationship Id="rId4" Type="http://schemas.openxmlformats.org/officeDocument/2006/relationships/hyperlink" Target="http://www.getbootstrap.com" TargetMode="External"/><Relationship Id="rId5" Type="http://schemas.openxmlformats.org/officeDocument/2006/relationships/hyperlink" Target="http://www.cssgradient.io" TargetMode="External"/><Relationship Id="rId6" Type="http://schemas.openxmlformats.org/officeDocument/2006/relationships/hyperlink" Target="http://www.cdnjs.com" TargetMode="External"/><Relationship Id="rId7" Type="http://schemas.openxmlformats.org/officeDocument/2006/relationships/hyperlink" Target="https://www.researchgate.net/publication/320387382_The_Needs_and_Problems_of_Students_with_Visual_Impair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2" name="Shape 112"/>
        <p:cNvGrpSpPr/>
        <p:nvPr/>
      </p:nvGrpSpPr>
      <p:grpSpPr>
        <a:xfrm>
          <a:off x="0" y="0"/>
          <a:ext cx="0" cy="0"/>
          <a:chOff x="0" y="0"/>
          <a:chExt cx="0" cy="0"/>
        </a:xfrm>
      </p:grpSpPr>
      <p:sp>
        <p:nvSpPr>
          <p:cNvPr id="113" name="Google Shape;113;p1"/>
          <p:cNvSpPr txBox="1"/>
          <p:nvPr>
            <p:ph type="ctrTitle"/>
          </p:nvPr>
        </p:nvSpPr>
        <p:spPr>
          <a:xfrm>
            <a:off x="493350" y="1255450"/>
            <a:ext cx="8157300" cy="1205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40740"/>
              <a:buNone/>
            </a:pPr>
            <a:r>
              <a:rPr lang="en" sz="3000">
                <a:solidFill>
                  <a:srgbClr val="1155CC"/>
                </a:solidFill>
                <a:latin typeface="Times New Roman"/>
                <a:ea typeface="Times New Roman"/>
                <a:cs typeface="Times New Roman"/>
                <a:sym typeface="Times New Roman"/>
              </a:rPr>
              <a:t>RAJENDRA MANE COLLEGE OF ENGINEERING AND TECHNOLOGY AMBAV(DEVRUKH)-415804</a:t>
            </a:r>
            <a:endParaRPr sz="3000">
              <a:solidFill>
                <a:srgbClr val="1155CC"/>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140740"/>
              <a:buNone/>
            </a:pPr>
            <a:r>
              <a:t/>
            </a:r>
            <a:endParaRPr sz="3000"/>
          </a:p>
        </p:txBody>
      </p:sp>
      <p:sp>
        <p:nvSpPr>
          <p:cNvPr id="114" name="Google Shape;114;p1"/>
          <p:cNvSpPr txBox="1"/>
          <p:nvPr>
            <p:ph idx="1" type="subTitle"/>
          </p:nvPr>
        </p:nvSpPr>
        <p:spPr>
          <a:xfrm>
            <a:off x="1858700" y="3413148"/>
            <a:ext cx="5484900" cy="6354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1600"/>
              <a:buNone/>
            </a:pPr>
            <a:r>
              <a:rPr lang="en">
                <a:solidFill>
                  <a:srgbClr val="6AA84F"/>
                </a:solidFill>
                <a:latin typeface="Times New Roman"/>
                <a:ea typeface="Times New Roman"/>
                <a:cs typeface="Times New Roman"/>
                <a:sym typeface="Times New Roman"/>
              </a:rPr>
              <a:t>DEPARTMENT OF COMPUTER ENGINEERING</a:t>
            </a:r>
            <a:endParaRPr>
              <a:solidFill>
                <a:srgbClr val="6AA84F"/>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00"/>
              <a:buNone/>
            </a:pPr>
            <a:r>
              <a:rPr lang="en">
                <a:solidFill>
                  <a:srgbClr val="6AA84F"/>
                </a:solidFill>
                <a:latin typeface="Times New Roman"/>
                <a:ea typeface="Times New Roman"/>
                <a:cs typeface="Times New Roman"/>
                <a:sym typeface="Times New Roman"/>
              </a:rPr>
              <a:t>(2020-21)</a:t>
            </a:r>
            <a:endParaRPr>
              <a:solidFill>
                <a:srgbClr val="6AA84F"/>
              </a:solidFill>
              <a:latin typeface="Times New Roman"/>
              <a:ea typeface="Times New Roman"/>
              <a:cs typeface="Times New Roman"/>
              <a:sym typeface="Times New Roman"/>
            </a:endParaRPr>
          </a:p>
        </p:txBody>
      </p:sp>
      <p:pic>
        <p:nvPicPr>
          <p:cNvPr id="115" name="Google Shape;115;p1"/>
          <p:cNvPicPr preferRelativeResize="0"/>
          <p:nvPr/>
        </p:nvPicPr>
        <p:blipFill rotWithShape="1">
          <a:blip r:embed="rId3">
            <a:alphaModFix/>
          </a:blip>
          <a:srcRect b="0" l="0" r="0" t="0"/>
          <a:stretch/>
        </p:blipFill>
        <p:spPr>
          <a:xfrm>
            <a:off x="3848100" y="2237700"/>
            <a:ext cx="1295400" cy="100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nvSpPr>
        <p:spPr>
          <a:xfrm>
            <a:off x="2623216" y="330393"/>
            <a:ext cx="3305100" cy="95407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PROJECT DESIGN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latin typeface="Times New Roman"/>
              <a:ea typeface="Times New Roman"/>
              <a:cs typeface="Times New Roman"/>
              <a:sym typeface="Times New Roman"/>
            </a:endParaRPr>
          </a:p>
        </p:txBody>
      </p:sp>
      <p:pic>
        <p:nvPicPr>
          <p:cNvPr id="173" name="Google Shape;173;p10"/>
          <p:cNvPicPr preferRelativeResize="0"/>
          <p:nvPr/>
        </p:nvPicPr>
        <p:blipFill rotWithShape="1">
          <a:blip r:embed="rId3">
            <a:alphaModFix/>
          </a:blip>
          <a:srcRect b="0" l="0" r="0" t="0"/>
          <a:stretch/>
        </p:blipFill>
        <p:spPr>
          <a:xfrm>
            <a:off x="251302" y="1284470"/>
            <a:ext cx="4235611" cy="3187942"/>
          </a:xfrm>
          <a:prstGeom prst="rect">
            <a:avLst/>
          </a:prstGeom>
          <a:noFill/>
          <a:ln>
            <a:noFill/>
          </a:ln>
        </p:spPr>
      </p:pic>
      <p:pic>
        <p:nvPicPr>
          <p:cNvPr id="174" name="Google Shape;174;p10"/>
          <p:cNvPicPr preferRelativeResize="0"/>
          <p:nvPr/>
        </p:nvPicPr>
        <p:blipFill rotWithShape="1">
          <a:blip r:embed="rId4">
            <a:alphaModFix/>
          </a:blip>
          <a:srcRect b="0" l="0" r="0" t="0"/>
          <a:stretch/>
        </p:blipFill>
        <p:spPr>
          <a:xfrm>
            <a:off x="4572000" y="1284470"/>
            <a:ext cx="4239217" cy="31879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sz="3600">
                <a:solidFill>
                  <a:schemeClr val="lt1"/>
                </a:solidFill>
                <a:latin typeface="Times New Roman"/>
                <a:ea typeface="Times New Roman"/>
                <a:cs typeface="Times New Roman"/>
                <a:sym typeface="Times New Roman"/>
              </a:rPr>
              <a:t>IMPLEMENTATION</a:t>
            </a:r>
            <a:endParaRPr sz="36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3200"/>
              <a:buNone/>
            </a:pPr>
            <a:r>
              <a:t/>
            </a:r>
            <a:endParaRPr sz="2500">
              <a:solidFill>
                <a:srgbClr val="000000"/>
              </a:solidFill>
              <a:latin typeface="Times New Roman"/>
              <a:ea typeface="Times New Roman"/>
              <a:cs typeface="Times New Roman"/>
              <a:sym typeface="Times New Roman"/>
            </a:endParaRPr>
          </a:p>
        </p:txBody>
      </p:sp>
      <p:sp>
        <p:nvSpPr>
          <p:cNvPr id="180" name="Google Shape;180;p11"/>
          <p:cNvSpPr txBox="1"/>
          <p:nvPr/>
        </p:nvSpPr>
        <p:spPr>
          <a:xfrm>
            <a:off x="2712400" y="381750"/>
            <a:ext cx="32550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2"/>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3"/>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gda07547fa0_0_4"/>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da07547fa0_0_8"/>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1317729" y="1301146"/>
            <a:ext cx="6366900" cy="2539200"/>
          </a:xfrm>
          <a:prstGeom prst="rect">
            <a:avLst/>
          </a:prstGeom>
          <a:noFill/>
          <a:ln>
            <a:noFill/>
          </a:ln>
        </p:spPr>
        <p:txBody>
          <a:bodyPr anchorCtr="0" anchor="ctr" bIns="91425" lIns="91425" spcFirstLastPara="1" rIns="91425" wrap="square" tIns="91425">
            <a:normAutofit/>
          </a:bodyPr>
          <a:lstStyle/>
          <a:p>
            <a:pPr indent="-328930" lvl="0" marL="457200" rtl="0" algn="l">
              <a:lnSpc>
                <a:spcPct val="100000"/>
              </a:lnSpc>
              <a:spcBef>
                <a:spcPts val="0"/>
              </a:spcBef>
              <a:spcAft>
                <a:spcPts val="0"/>
              </a:spcAft>
              <a:buClr>
                <a:srgbClr val="0C343D"/>
              </a:buClr>
              <a:buSzPts val="1580"/>
              <a:buFont typeface="Times New Roman"/>
              <a:buChar char="●"/>
            </a:pPr>
            <a:r>
              <a:rPr lang="en" sz="2400">
                <a:solidFill>
                  <a:srgbClr val="0C343D"/>
                </a:solidFill>
                <a:latin typeface="Times New Roman"/>
                <a:ea typeface="Times New Roman"/>
                <a:cs typeface="Times New Roman"/>
                <a:sym typeface="Times New Roman"/>
              </a:rPr>
              <a:t>Time and cost efficient.  </a:t>
            </a:r>
            <a:endParaRPr sz="240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2400">
                <a:solidFill>
                  <a:srgbClr val="0C343D"/>
                </a:solidFill>
                <a:latin typeface="Times New Roman"/>
                <a:ea typeface="Times New Roman"/>
                <a:cs typeface="Times New Roman"/>
                <a:sym typeface="Times New Roman"/>
              </a:rPr>
              <a:t>Reduce the paperwork. </a:t>
            </a:r>
            <a:endParaRPr sz="240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2400">
                <a:solidFill>
                  <a:srgbClr val="0C343D"/>
                </a:solidFill>
                <a:latin typeface="Times New Roman"/>
                <a:ea typeface="Times New Roman"/>
                <a:cs typeface="Times New Roman"/>
                <a:sym typeface="Times New Roman"/>
              </a:rPr>
              <a:t>User Friendly.</a:t>
            </a:r>
            <a:endParaRPr sz="240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2400">
                <a:solidFill>
                  <a:srgbClr val="0C343D"/>
                </a:solidFill>
                <a:latin typeface="Times New Roman"/>
                <a:ea typeface="Times New Roman"/>
                <a:cs typeface="Times New Roman"/>
                <a:sym typeface="Times New Roman"/>
              </a:rPr>
              <a:t>Low maintenance cost. </a:t>
            </a:r>
            <a:endParaRPr sz="240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2400">
                <a:solidFill>
                  <a:srgbClr val="0C343D"/>
                </a:solidFill>
                <a:latin typeface="Times New Roman"/>
                <a:ea typeface="Times New Roman"/>
                <a:cs typeface="Times New Roman"/>
                <a:sym typeface="Times New Roman"/>
              </a:rPr>
              <a:t>Volume of data is not an issue. </a:t>
            </a:r>
            <a:endParaRPr sz="2400">
              <a:solidFill>
                <a:srgbClr val="0C343D"/>
              </a:solidFill>
              <a:latin typeface="Times New Roman"/>
              <a:ea typeface="Times New Roman"/>
              <a:cs typeface="Times New Roman"/>
              <a:sym typeface="Times New Roman"/>
            </a:endParaRPr>
          </a:p>
          <a:p>
            <a:pPr indent="0" lvl="0" marL="128270" rtl="0" algn="l">
              <a:lnSpc>
                <a:spcPct val="100000"/>
              </a:lnSpc>
              <a:spcBef>
                <a:spcPts val="0"/>
              </a:spcBef>
              <a:spcAft>
                <a:spcPts val="0"/>
              </a:spcAft>
              <a:buClr>
                <a:srgbClr val="0C343D"/>
              </a:buClr>
              <a:buSzPts val="1580"/>
              <a:buNone/>
            </a:pPr>
            <a:r>
              <a:t/>
            </a:r>
            <a:endParaRPr sz="1580">
              <a:solidFill>
                <a:srgbClr val="0C343D"/>
              </a:solidFill>
              <a:latin typeface="Times New Roman"/>
              <a:ea typeface="Times New Roman"/>
              <a:cs typeface="Times New Roman"/>
              <a:sym typeface="Times New Roman"/>
            </a:endParaRPr>
          </a:p>
        </p:txBody>
      </p:sp>
      <p:sp>
        <p:nvSpPr>
          <p:cNvPr id="206" name="Google Shape;206;p16"/>
          <p:cNvSpPr txBox="1"/>
          <p:nvPr/>
        </p:nvSpPr>
        <p:spPr>
          <a:xfrm>
            <a:off x="2340700" y="542475"/>
            <a:ext cx="35664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ADVANTAGES</a:t>
            </a:r>
            <a:endParaRPr b="0" i="0" sz="2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p>
            <a:pPr indent="-323850" lvl="0" marL="457200" rtl="0" algn="l">
              <a:lnSpc>
                <a:spcPct val="150000"/>
              </a:lnSpc>
              <a:spcBef>
                <a:spcPts val="0"/>
              </a:spcBef>
              <a:spcAft>
                <a:spcPts val="0"/>
              </a:spcAft>
              <a:buClr>
                <a:srgbClr val="0C343D"/>
              </a:buClr>
              <a:buSzPts val="1500"/>
              <a:buFont typeface="Times New Roman"/>
              <a:buChar char="●"/>
            </a:pPr>
            <a:r>
              <a:rPr lang="en" sz="2400">
                <a:solidFill>
                  <a:srgbClr val="0C343D"/>
                </a:solidFill>
                <a:latin typeface="Times New Roman"/>
                <a:ea typeface="Times New Roman"/>
                <a:cs typeface="Times New Roman"/>
                <a:sym typeface="Times New Roman"/>
              </a:rPr>
              <a:t>Institute</a:t>
            </a:r>
            <a:endParaRPr sz="2400">
              <a:solidFill>
                <a:srgbClr val="0C343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C343D"/>
              </a:buClr>
              <a:buSzPts val="1500"/>
              <a:buFont typeface="Times New Roman"/>
              <a:buChar char="●"/>
            </a:pPr>
            <a:r>
              <a:rPr lang="en" sz="2400">
                <a:solidFill>
                  <a:srgbClr val="0C343D"/>
                </a:solidFill>
                <a:latin typeface="Times New Roman"/>
                <a:ea typeface="Times New Roman"/>
                <a:cs typeface="Times New Roman"/>
                <a:sym typeface="Times New Roman"/>
              </a:rPr>
              <a:t>Industry </a:t>
            </a:r>
            <a:endParaRPr sz="2400">
              <a:solidFill>
                <a:srgbClr val="0C343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C343D"/>
              </a:buClr>
              <a:buSzPts val="1500"/>
              <a:buFont typeface="Times New Roman"/>
              <a:buChar char="●"/>
            </a:pPr>
            <a:r>
              <a:rPr lang="en" sz="2400">
                <a:solidFill>
                  <a:srgbClr val="0C343D"/>
                </a:solidFill>
                <a:latin typeface="Times New Roman"/>
                <a:ea typeface="Times New Roman"/>
                <a:cs typeface="Times New Roman"/>
                <a:sym typeface="Times New Roman"/>
              </a:rPr>
              <a:t>Commercial </a:t>
            </a:r>
            <a:endParaRPr sz="2400">
              <a:solidFill>
                <a:srgbClr val="0C343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C343D"/>
              </a:buClr>
              <a:buSzPts val="1500"/>
              <a:buFont typeface="Times New Roman"/>
              <a:buChar char="●"/>
            </a:pPr>
            <a:r>
              <a:rPr lang="en" sz="2400">
                <a:solidFill>
                  <a:srgbClr val="0C343D"/>
                </a:solidFill>
                <a:latin typeface="Times New Roman"/>
                <a:ea typeface="Times New Roman"/>
                <a:cs typeface="Times New Roman"/>
                <a:sym typeface="Times New Roman"/>
              </a:rPr>
              <a:t>Personal </a:t>
            </a:r>
            <a:endParaRPr sz="2400">
              <a:solidFill>
                <a:srgbClr val="0C343D"/>
              </a:solidFill>
              <a:latin typeface="Times New Roman"/>
              <a:ea typeface="Times New Roman"/>
              <a:cs typeface="Times New Roman"/>
              <a:sym typeface="Times New Roman"/>
            </a:endParaRPr>
          </a:p>
        </p:txBody>
      </p:sp>
      <p:sp>
        <p:nvSpPr>
          <p:cNvPr id="212" name="Google Shape;212;p17"/>
          <p:cNvSpPr txBox="1"/>
          <p:nvPr/>
        </p:nvSpPr>
        <p:spPr>
          <a:xfrm>
            <a:off x="1235625" y="462100"/>
            <a:ext cx="57864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APPLICATIONS</a:t>
            </a:r>
            <a:endParaRPr b="0" i="0" sz="2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p>
            <a:pPr indent="0" lvl="0" marL="128270" rtl="0" algn="l">
              <a:lnSpc>
                <a:spcPct val="100000"/>
              </a:lnSpc>
              <a:spcBef>
                <a:spcPts val="0"/>
              </a:spcBef>
              <a:spcAft>
                <a:spcPts val="0"/>
              </a:spcAft>
              <a:buClr>
                <a:srgbClr val="0C343D"/>
              </a:buClr>
              <a:buSzPts val="1580"/>
              <a:buNone/>
            </a:pPr>
            <a:r>
              <a:rPr lang="en" sz="1580">
                <a:solidFill>
                  <a:srgbClr val="0C343D"/>
                </a:solidFill>
                <a:latin typeface="Times New Roman"/>
                <a:ea typeface="Times New Roman"/>
                <a:cs typeface="Times New Roman"/>
                <a:sym typeface="Times New Roman"/>
              </a:rPr>
              <a:t>A simple, cheap, configurable, easy to handle digital guidance system is proposed to provide constructive assistant and support for blind and visually impaired persons.  The system is designed, implemented, tested, and verified. </a:t>
            </a:r>
            <a:br>
              <a:rPr lang="en" sz="1580">
                <a:solidFill>
                  <a:srgbClr val="0C343D"/>
                </a:solidFill>
                <a:latin typeface="Times New Roman"/>
                <a:ea typeface="Times New Roman"/>
                <a:cs typeface="Times New Roman"/>
                <a:sym typeface="Times New Roman"/>
              </a:rPr>
            </a:br>
            <a:r>
              <a:rPr lang="en" sz="1580">
                <a:solidFill>
                  <a:srgbClr val="0C343D"/>
                </a:solidFill>
                <a:latin typeface="Times New Roman"/>
                <a:ea typeface="Times New Roman"/>
                <a:cs typeface="Times New Roman"/>
                <a:sym typeface="Times New Roman"/>
              </a:rPr>
              <a:t> The real-time results of the system are encouraging.  The results indicate that the system is efficient and unique in its capability in storing information as well as accessing it. </a:t>
            </a:r>
            <a:endParaRPr sz="1580">
              <a:solidFill>
                <a:srgbClr val="0C343D"/>
              </a:solidFill>
              <a:latin typeface="Times New Roman"/>
              <a:ea typeface="Times New Roman"/>
              <a:cs typeface="Times New Roman"/>
              <a:sym typeface="Times New Roman"/>
            </a:endParaRPr>
          </a:p>
        </p:txBody>
      </p:sp>
      <p:sp>
        <p:nvSpPr>
          <p:cNvPr id="218" name="Google Shape;218;p18"/>
          <p:cNvSpPr txBox="1"/>
          <p:nvPr/>
        </p:nvSpPr>
        <p:spPr>
          <a:xfrm>
            <a:off x="2772675" y="442025"/>
            <a:ext cx="27123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CONCLUSION</a:t>
            </a:r>
            <a:endParaRPr b="0" i="0" sz="2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1024675" y="1301150"/>
            <a:ext cx="6851400" cy="2797500"/>
          </a:xfrm>
          <a:prstGeom prst="rect">
            <a:avLst/>
          </a:prstGeom>
          <a:noFill/>
          <a:ln>
            <a:noFill/>
          </a:ln>
        </p:spPr>
        <p:txBody>
          <a:bodyPr anchorCtr="0" anchor="ctr" bIns="91425" lIns="91425" spcFirstLastPara="1" rIns="91425" wrap="square" tIns="91425">
            <a:normAutofit fontScale="90000"/>
          </a:bodyPr>
          <a:lstStyle/>
          <a:p>
            <a:pPr indent="-182880" lvl="0" marL="0" rtl="0" algn="l">
              <a:lnSpc>
                <a:spcPct val="150000"/>
              </a:lnSpc>
              <a:spcBef>
                <a:spcPts val="0"/>
              </a:spcBef>
              <a:spcAft>
                <a:spcPts val="0"/>
              </a:spcAft>
              <a:buClr>
                <a:srgbClr val="111C22"/>
              </a:buClr>
              <a:buSzPct val="213333"/>
              <a:buFont typeface="Times New Roman"/>
              <a:buChar char="●"/>
            </a:pPr>
            <a:r>
              <a:rPr lang="en"/>
              <a:t> </a:t>
            </a:r>
            <a:r>
              <a:rPr lang="en" sz="1500" u="sng">
                <a:solidFill>
                  <a:schemeClr val="hlink"/>
                </a:solidFill>
                <a:latin typeface="Times New Roman"/>
                <a:ea typeface="Times New Roman"/>
                <a:cs typeface="Times New Roman"/>
                <a:sym typeface="Times New Roman"/>
                <a:hlinkClick r:id="rId3"/>
              </a:rPr>
              <a:t>www.w3schools.com</a:t>
            </a:r>
            <a:endParaRPr sz="1500" u="sng">
              <a:solidFill>
                <a:schemeClr val="accent5"/>
              </a:solidFill>
              <a:latin typeface="Times New Roman"/>
              <a:ea typeface="Times New Roman"/>
              <a:cs typeface="Times New Roman"/>
              <a:sym typeface="Times New Roman"/>
            </a:endParaRPr>
          </a:p>
          <a:p>
            <a:pPr indent="-314325" lvl="0" marL="457200" rtl="0" algn="l">
              <a:lnSpc>
                <a:spcPct val="150000"/>
              </a:lnSpc>
              <a:spcBef>
                <a:spcPts val="0"/>
              </a:spcBef>
              <a:spcAft>
                <a:spcPts val="0"/>
              </a:spcAft>
              <a:buClr>
                <a:srgbClr val="111C22"/>
              </a:buClr>
              <a:buSzPct val="100000"/>
              <a:buFont typeface="Times New Roman"/>
              <a:buChar char="●"/>
            </a:pPr>
            <a:r>
              <a:rPr lang="en" sz="1500" u="sng">
                <a:solidFill>
                  <a:schemeClr val="hlink"/>
                </a:solidFill>
                <a:latin typeface="Times New Roman"/>
                <a:ea typeface="Times New Roman"/>
                <a:cs typeface="Times New Roman"/>
                <a:sym typeface="Times New Roman"/>
                <a:hlinkClick r:id="rId4"/>
              </a:rPr>
              <a:t>www.getbootstrap.com</a:t>
            </a:r>
            <a:endParaRPr sz="1500">
              <a:solidFill>
                <a:srgbClr val="0C343D"/>
              </a:solidFill>
              <a:latin typeface="Times New Roman"/>
              <a:ea typeface="Times New Roman"/>
              <a:cs typeface="Times New Roman"/>
              <a:sym typeface="Times New Roman"/>
            </a:endParaRPr>
          </a:p>
          <a:p>
            <a:pPr indent="-314325" lvl="0" marL="457200" rtl="0" algn="l">
              <a:lnSpc>
                <a:spcPct val="150000"/>
              </a:lnSpc>
              <a:spcBef>
                <a:spcPts val="0"/>
              </a:spcBef>
              <a:spcAft>
                <a:spcPts val="0"/>
              </a:spcAft>
              <a:buClr>
                <a:srgbClr val="111C22"/>
              </a:buClr>
              <a:buSzPct val="100000"/>
              <a:buFont typeface="Times New Roman"/>
              <a:buChar char="●"/>
            </a:pPr>
            <a:r>
              <a:rPr lang="en" sz="1500" u="sng">
                <a:solidFill>
                  <a:schemeClr val="hlink"/>
                </a:solidFill>
                <a:latin typeface="Times New Roman"/>
                <a:ea typeface="Times New Roman"/>
                <a:cs typeface="Times New Roman"/>
                <a:sym typeface="Times New Roman"/>
                <a:hlinkClick r:id="rId5"/>
              </a:rPr>
              <a:t>www.cssgradient.io</a:t>
            </a:r>
            <a:endParaRPr sz="1500">
              <a:solidFill>
                <a:srgbClr val="0C343D"/>
              </a:solidFill>
              <a:latin typeface="Times New Roman"/>
              <a:ea typeface="Times New Roman"/>
              <a:cs typeface="Times New Roman"/>
              <a:sym typeface="Times New Roman"/>
            </a:endParaRPr>
          </a:p>
          <a:p>
            <a:pPr indent="-314325" lvl="0" marL="457200" rtl="0" algn="l">
              <a:lnSpc>
                <a:spcPct val="150000"/>
              </a:lnSpc>
              <a:spcBef>
                <a:spcPts val="0"/>
              </a:spcBef>
              <a:spcAft>
                <a:spcPts val="0"/>
              </a:spcAft>
              <a:buClr>
                <a:srgbClr val="111C22"/>
              </a:buClr>
              <a:buSzPct val="100000"/>
              <a:buFont typeface="Times New Roman"/>
              <a:buChar char="●"/>
            </a:pPr>
            <a:r>
              <a:rPr lang="en" sz="1500" u="sng">
                <a:solidFill>
                  <a:schemeClr val="hlink"/>
                </a:solidFill>
                <a:latin typeface="Times New Roman"/>
                <a:ea typeface="Times New Roman"/>
                <a:cs typeface="Times New Roman"/>
                <a:sym typeface="Times New Roman"/>
                <a:hlinkClick r:id="rId6"/>
              </a:rPr>
              <a:t>www.cdnjs.com</a:t>
            </a:r>
            <a:endParaRPr sz="1500">
              <a:solidFill>
                <a:srgbClr val="0C343D"/>
              </a:solidFill>
              <a:latin typeface="Times New Roman"/>
              <a:ea typeface="Times New Roman"/>
              <a:cs typeface="Times New Roman"/>
              <a:sym typeface="Times New Roman"/>
            </a:endParaRPr>
          </a:p>
          <a:p>
            <a:pPr indent="-85725" lvl="0" marL="0" rtl="0" algn="l">
              <a:lnSpc>
                <a:spcPct val="150000"/>
              </a:lnSpc>
              <a:spcBef>
                <a:spcPts val="0"/>
              </a:spcBef>
              <a:spcAft>
                <a:spcPts val="0"/>
              </a:spcAft>
              <a:buClr>
                <a:srgbClr val="111C22"/>
              </a:buClr>
              <a:buSzPct val="100000"/>
              <a:buFont typeface="Times New Roman"/>
              <a:buChar char="●"/>
            </a:pPr>
            <a:r>
              <a:rPr lang="en" sz="1500" u="sng">
                <a:solidFill>
                  <a:schemeClr val="hlink"/>
                </a:solidFill>
                <a:latin typeface="Times New Roman"/>
                <a:ea typeface="Times New Roman"/>
                <a:cs typeface="Times New Roman"/>
                <a:sym typeface="Times New Roman"/>
                <a:hlinkClick r:id="rId7"/>
              </a:rPr>
              <a:t>https://www.researchgate.net/publication/320387382_The_Needs_and_Problems_of_Students_with_Visual_Impairment</a:t>
            </a:r>
            <a:endParaRPr sz="1500">
              <a:solidFill>
                <a:srgbClr val="0C343D"/>
              </a:solidFill>
              <a:latin typeface="Times New Roman"/>
              <a:ea typeface="Times New Roman"/>
              <a:cs typeface="Times New Roman"/>
              <a:sym typeface="Times New Roman"/>
            </a:endParaRPr>
          </a:p>
          <a:p>
            <a:pPr indent="-85725" lvl="0" marL="0" rtl="0" algn="l">
              <a:lnSpc>
                <a:spcPct val="150000"/>
              </a:lnSpc>
              <a:spcBef>
                <a:spcPts val="0"/>
              </a:spcBef>
              <a:spcAft>
                <a:spcPts val="0"/>
              </a:spcAft>
              <a:buClr>
                <a:srgbClr val="111C22"/>
              </a:buClr>
              <a:buSzPct val="100000"/>
              <a:buFont typeface="Times New Roman"/>
              <a:buChar char="●"/>
            </a:pPr>
            <a:r>
              <a:rPr lang="en" sz="1500" u="sng">
                <a:solidFill>
                  <a:schemeClr val="accent5"/>
                </a:solidFill>
                <a:latin typeface="Times New Roman"/>
                <a:ea typeface="Times New Roman"/>
                <a:cs typeface="Times New Roman"/>
                <a:sym typeface="Times New Roman"/>
              </a:rPr>
              <a:t>https://www.researchgate.net/publication/324437550_Research_Proposal_on_Education_for_the_Visually_Impaired_Students</a:t>
            </a:r>
            <a:endParaRPr sz="1500" u="sng">
              <a:solidFill>
                <a:schemeClr val="accent5"/>
              </a:solidFill>
              <a:latin typeface="Times New Roman"/>
              <a:ea typeface="Times New Roman"/>
              <a:cs typeface="Times New Roman"/>
              <a:sym typeface="Times New Roman"/>
            </a:endParaRPr>
          </a:p>
        </p:txBody>
      </p:sp>
      <p:sp>
        <p:nvSpPr>
          <p:cNvPr id="224" name="Google Shape;224;p19"/>
          <p:cNvSpPr txBox="1"/>
          <p:nvPr/>
        </p:nvSpPr>
        <p:spPr>
          <a:xfrm>
            <a:off x="3204650" y="472125"/>
            <a:ext cx="26520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REFERENCES</a:t>
            </a:r>
            <a:endParaRPr b="0" i="0" sz="2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9" name="Shape 119"/>
        <p:cNvGrpSpPr/>
        <p:nvPr/>
      </p:nvGrpSpPr>
      <p:grpSpPr>
        <a:xfrm>
          <a:off x="0" y="0"/>
          <a:ext cx="0" cy="0"/>
          <a:chOff x="0" y="0"/>
          <a:chExt cx="0" cy="0"/>
        </a:xfrm>
      </p:grpSpPr>
      <p:sp>
        <p:nvSpPr>
          <p:cNvPr id="120" name="Google Shape;120;p2"/>
          <p:cNvSpPr txBox="1"/>
          <p:nvPr>
            <p:ph type="ctrTitle"/>
          </p:nvPr>
        </p:nvSpPr>
        <p:spPr>
          <a:xfrm>
            <a:off x="832475" y="1376300"/>
            <a:ext cx="8009400" cy="1265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56378"/>
              <a:buNone/>
            </a:pPr>
            <a:r>
              <a:rPr lang="en" sz="2700">
                <a:solidFill>
                  <a:srgbClr val="FF0000"/>
                </a:solidFill>
                <a:latin typeface="Times New Roman"/>
                <a:ea typeface="Times New Roman"/>
                <a:cs typeface="Times New Roman"/>
                <a:sym typeface="Times New Roman"/>
              </a:rPr>
              <a:t>       	     PRESENTATION OF MINI PROJECT</a:t>
            </a:r>
            <a:r>
              <a:rPr lang="en" sz="2700">
                <a:solidFill>
                  <a:srgbClr val="4A86E8"/>
                </a:solidFill>
                <a:latin typeface="Times New Roman"/>
                <a:ea typeface="Times New Roman"/>
                <a:cs typeface="Times New Roman"/>
                <a:sym typeface="Times New Roman"/>
              </a:rPr>
              <a:t> </a:t>
            </a:r>
            <a:r>
              <a:rPr lang="en" sz="2700">
                <a:solidFill>
                  <a:srgbClr val="FF0000"/>
                </a:solidFill>
                <a:latin typeface="Times New Roman"/>
                <a:ea typeface="Times New Roman"/>
                <a:cs typeface="Times New Roman"/>
                <a:sym typeface="Times New Roman"/>
              </a:rPr>
              <a:t>ON</a:t>
            </a:r>
            <a:endParaRPr sz="2700">
              <a:solidFill>
                <a:srgbClr val="4A86E8"/>
              </a:solidFill>
            </a:endParaRPr>
          </a:p>
          <a:p>
            <a:pPr indent="0" lvl="0" marL="0" rtl="0" algn="ctr">
              <a:lnSpc>
                <a:spcPct val="100000"/>
              </a:lnSpc>
              <a:spcBef>
                <a:spcPts val="0"/>
              </a:spcBef>
              <a:spcAft>
                <a:spcPts val="0"/>
              </a:spcAft>
              <a:buSzPct val="136200"/>
              <a:buNone/>
            </a:pPr>
            <a:r>
              <a:rPr lang="en" sz="3100">
                <a:solidFill>
                  <a:srgbClr val="4A86E8"/>
                </a:solidFill>
                <a:latin typeface="Times New Roman"/>
                <a:ea typeface="Times New Roman"/>
                <a:cs typeface="Times New Roman"/>
                <a:sym typeface="Times New Roman"/>
              </a:rPr>
              <a:t>“VIRTUAL ASSISTANT FOR VISUALLY IMPAIRED”</a:t>
            </a:r>
            <a:br>
              <a:rPr lang="en" sz="2466">
                <a:solidFill>
                  <a:srgbClr val="4A86E8"/>
                </a:solidFill>
                <a:latin typeface="Times New Roman"/>
                <a:ea typeface="Times New Roman"/>
                <a:cs typeface="Times New Roman"/>
                <a:sym typeface="Times New Roman"/>
              </a:rPr>
            </a:br>
            <a:endParaRPr>
              <a:solidFill>
                <a:srgbClr val="4A86E8"/>
              </a:solidFill>
            </a:endParaRPr>
          </a:p>
        </p:txBody>
      </p:sp>
      <p:sp>
        <p:nvSpPr>
          <p:cNvPr id="121" name="Google Shape;121;p2"/>
          <p:cNvSpPr txBox="1"/>
          <p:nvPr>
            <p:ph idx="1" type="subTitle"/>
          </p:nvPr>
        </p:nvSpPr>
        <p:spPr>
          <a:xfrm>
            <a:off x="1175375" y="2642000"/>
            <a:ext cx="7323600" cy="2079600"/>
          </a:xfrm>
          <a:prstGeom prst="rect">
            <a:avLst/>
          </a:prstGeom>
          <a:noFill/>
          <a:ln>
            <a:noFill/>
          </a:ln>
        </p:spPr>
        <p:txBody>
          <a:bodyPr anchorCtr="0" anchor="t" bIns="91425" lIns="91425" spcFirstLastPara="1" rIns="91425" wrap="square" tIns="91425">
            <a:normAutofit fontScale="77500" lnSpcReduction="20000"/>
          </a:bodyPr>
          <a:lstStyle/>
          <a:p>
            <a:pPr indent="0" lvl="0" marL="457200" rtl="0" algn="l">
              <a:lnSpc>
                <a:spcPct val="100000"/>
              </a:lnSpc>
              <a:spcBef>
                <a:spcPts val="0"/>
              </a:spcBef>
              <a:spcAft>
                <a:spcPts val="0"/>
              </a:spcAft>
              <a:buSzPct val="129032"/>
              <a:buNone/>
            </a:pPr>
            <a:r>
              <a:t/>
            </a:r>
            <a:endParaRPr>
              <a:solidFill>
                <a:srgbClr val="0B5394"/>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ct val="104531"/>
              <a:buNone/>
            </a:pPr>
            <a:r>
              <a:rPr lang="en" sz="1975">
                <a:solidFill>
                  <a:srgbClr val="0B5394"/>
                </a:solidFill>
                <a:latin typeface="Times New Roman"/>
                <a:ea typeface="Times New Roman"/>
                <a:cs typeface="Times New Roman"/>
                <a:sym typeface="Times New Roman"/>
              </a:rPr>
              <a:t>UNDER GUIDANCE OF:       </a:t>
            </a:r>
            <a:endParaRPr sz="1975">
              <a:solidFill>
                <a:srgbClr val="0B5394"/>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ct val="104531"/>
              <a:buNone/>
            </a:pPr>
            <a:r>
              <a:rPr lang="en" sz="1975">
                <a:solidFill>
                  <a:srgbClr val="0B5394"/>
                </a:solidFill>
                <a:latin typeface="Times New Roman"/>
                <a:ea typeface="Times New Roman"/>
                <a:cs typeface="Times New Roman"/>
                <a:sym typeface="Times New Roman"/>
              </a:rPr>
              <a:t>MS. MANGALE S.R                               </a:t>
            </a:r>
            <a:endParaRPr sz="1975">
              <a:solidFill>
                <a:srgbClr val="0B5394"/>
              </a:solidFill>
              <a:latin typeface="Times New Roman"/>
              <a:ea typeface="Times New Roman"/>
              <a:cs typeface="Times New Roman"/>
              <a:sym typeface="Times New Roman"/>
            </a:endParaRPr>
          </a:p>
          <a:p>
            <a:pPr indent="0" lvl="0" marL="1828800" rtl="0" algn="l">
              <a:lnSpc>
                <a:spcPct val="100000"/>
              </a:lnSpc>
              <a:spcBef>
                <a:spcPts val="0"/>
              </a:spcBef>
              <a:spcAft>
                <a:spcPts val="0"/>
              </a:spcAft>
              <a:buSzPct val="104531"/>
              <a:buNone/>
            </a:pPr>
            <a:r>
              <a:rPr lang="en" sz="1975">
                <a:solidFill>
                  <a:srgbClr val="0B5394"/>
                </a:solidFill>
                <a:latin typeface="Times New Roman"/>
                <a:ea typeface="Times New Roman"/>
                <a:cs typeface="Times New Roman"/>
                <a:sym typeface="Times New Roman"/>
              </a:rPr>
              <a:t>                                               SUBMITTED BY :</a:t>
            </a:r>
            <a:endParaRPr sz="1975">
              <a:solidFill>
                <a:srgbClr val="0B5394"/>
              </a:solidFill>
              <a:latin typeface="Times New Roman"/>
              <a:ea typeface="Times New Roman"/>
              <a:cs typeface="Times New Roman"/>
              <a:sym typeface="Times New Roman"/>
            </a:endParaRPr>
          </a:p>
          <a:p>
            <a:pPr indent="457200" lvl="0" marL="3657600" rtl="0" algn="l">
              <a:lnSpc>
                <a:spcPct val="100000"/>
              </a:lnSpc>
              <a:spcBef>
                <a:spcPts val="0"/>
              </a:spcBef>
              <a:spcAft>
                <a:spcPts val="0"/>
              </a:spcAft>
              <a:buSzPct val="104531"/>
              <a:buNone/>
            </a:pPr>
            <a:r>
              <a:rPr lang="en" sz="1975">
                <a:solidFill>
                  <a:srgbClr val="0B5394"/>
                </a:solidFill>
                <a:latin typeface="Times New Roman"/>
                <a:ea typeface="Times New Roman"/>
                <a:cs typeface="Times New Roman"/>
                <a:sym typeface="Times New Roman"/>
              </a:rPr>
              <a:t>MS.AKSHATA AGINE</a:t>
            </a:r>
            <a:endParaRPr sz="1975">
              <a:solidFill>
                <a:srgbClr val="0B5394"/>
              </a:solidFill>
              <a:latin typeface="Times New Roman"/>
              <a:ea typeface="Times New Roman"/>
              <a:cs typeface="Times New Roman"/>
              <a:sym typeface="Times New Roman"/>
            </a:endParaRPr>
          </a:p>
          <a:p>
            <a:pPr indent="457200" lvl="0" marL="3657600" rtl="0" algn="l">
              <a:lnSpc>
                <a:spcPct val="100000"/>
              </a:lnSpc>
              <a:spcBef>
                <a:spcPts val="0"/>
              </a:spcBef>
              <a:spcAft>
                <a:spcPts val="0"/>
              </a:spcAft>
              <a:buSzPct val="104531"/>
              <a:buNone/>
            </a:pPr>
            <a:r>
              <a:rPr lang="en" sz="1975">
                <a:solidFill>
                  <a:srgbClr val="0B5394"/>
                </a:solidFill>
                <a:latin typeface="Times New Roman"/>
                <a:ea typeface="Times New Roman"/>
                <a:cs typeface="Times New Roman"/>
                <a:sym typeface="Times New Roman"/>
              </a:rPr>
              <a:t>MS.SHUBHECHHA LIGAM</a:t>
            </a:r>
            <a:endParaRPr sz="1975">
              <a:solidFill>
                <a:srgbClr val="0B5394"/>
              </a:solidFill>
              <a:latin typeface="Times New Roman"/>
              <a:ea typeface="Times New Roman"/>
              <a:cs typeface="Times New Roman"/>
              <a:sym typeface="Times New Roman"/>
            </a:endParaRPr>
          </a:p>
          <a:p>
            <a:pPr indent="457200" lvl="0" marL="3657600" rtl="0" algn="l">
              <a:lnSpc>
                <a:spcPct val="100000"/>
              </a:lnSpc>
              <a:spcBef>
                <a:spcPts val="0"/>
              </a:spcBef>
              <a:spcAft>
                <a:spcPts val="0"/>
              </a:spcAft>
              <a:buSzPct val="104531"/>
              <a:buNone/>
            </a:pPr>
            <a:r>
              <a:rPr lang="en" sz="1975">
                <a:solidFill>
                  <a:srgbClr val="0B5394"/>
                </a:solidFill>
                <a:latin typeface="Times New Roman"/>
                <a:ea typeface="Times New Roman"/>
                <a:cs typeface="Times New Roman"/>
                <a:sym typeface="Times New Roman"/>
              </a:rPr>
              <a:t>MR.KRISHNAT HOGALE</a:t>
            </a:r>
            <a:endParaRPr sz="1975">
              <a:solidFill>
                <a:srgbClr val="0B5394"/>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ct val="129032"/>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SzPct val="129032"/>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SzPct val="129032"/>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SzPct val="129032"/>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THANK YOU FOR YOUR TIME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nvSpPr>
        <p:spPr>
          <a:xfrm>
            <a:off x="3783450" y="241100"/>
            <a:ext cx="1791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000000"/>
                </a:solidFill>
                <a:latin typeface="Times New Roman"/>
                <a:ea typeface="Times New Roman"/>
                <a:cs typeface="Times New Roman"/>
                <a:sym typeface="Times New Roman"/>
              </a:rPr>
              <a:t>CONTENT</a:t>
            </a:r>
            <a:endParaRPr b="0" i="0" sz="2500" u="none" cap="none" strike="noStrike">
              <a:solidFill>
                <a:srgbClr val="000000"/>
              </a:solidFill>
              <a:latin typeface="Times New Roman"/>
              <a:ea typeface="Times New Roman"/>
              <a:cs typeface="Times New Roman"/>
              <a:sym typeface="Times New Roman"/>
            </a:endParaRPr>
          </a:p>
        </p:txBody>
      </p:sp>
      <p:sp>
        <p:nvSpPr>
          <p:cNvPr id="127" name="Google Shape;127;p3"/>
          <p:cNvSpPr txBox="1"/>
          <p:nvPr/>
        </p:nvSpPr>
        <p:spPr>
          <a:xfrm>
            <a:off x="1204111" y="1042799"/>
            <a:ext cx="7161300" cy="3417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AIM &amp; OBJECTIVES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LITERATURE SURVEY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REQUIREMENT ANALYSIS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PROJECT DESIGN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IMPLEMENTATION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ADVANTAGES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APPLICATIONS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lt1"/>
                </a:solidFill>
                <a:latin typeface="Arial"/>
                <a:ea typeface="Arial"/>
                <a:cs typeface="Arial"/>
                <a:sym typeface="Arial"/>
              </a:rPr>
              <a:t>REFERENCES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1185425" y="1081750"/>
            <a:ext cx="7042200" cy="3549300"/>
          </a:xfrm>
          <a:prstGeom prst="rect">
            <a:avLst/>
          </a:prstGeom>
          <a:noFill/>
          <a:ln>
            <a:noFill/>
          </a:ln>
        </p:spPr>
        <p:txBody>
          <a:bodyPr anchorCtr="0" anchor="ctr" bIns="91425" lIns="91425" spcFirstLastPara="1" rIns="91425" wrap="square" tIns="91425">
            <a:noAutofit/>
          </a:bodyPr>
          <a:lstStyle/>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Blindness is a state of lacking visual perception due to physiological or neurological factors. </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Many people suffer from serious visual impairments resulting in lack of knowledge and limited accessibility to information. </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One of these techniques is orientation, which helps the visually impaired and blind people in accessing data independently and safely depending on their other remaining senses. </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The proposed system is a web portal where user can easily access his/her saved data. </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With the help of our speech to text recognition the user can modify, edit, delete the data/notes . </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To overcome the above-mentioned limitations, this work offers a simple, efficient, configurable virtual for the blind.</a:t>
            </a:r>
            <a:endParaRPr sz="1580">
              <a:solidFill>
                <a:srgbClr val="0C343D"/>
              </a:solidFill>
              <a:latin typeface="Times New Roman"/>
              <a:ea typeface="Times New Roman"/>
              <a:cs typeface="Times New Roman"/>
              <a:sym typeface="Times New Roman"/>
            </a:endParaRPr>
          </a:p>
        </p:txBody>
      </p:sp>
      <p:sp>
        <p:nvSpPr>
          <p:cNvPr id="133" name="Google Shape;133;p4"/>
          <p:cNvSpPr txBox="1"/>
          <p:nvPr/>
        </p:nvSpPr>
        <p:spPr>
          <a:xfrm>
            <a:off x="2913300" y="512350"/>
            <a:ext cx="26520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000000"/>
                </a:solidFill>
                <a:latin typeface="Times New Roman"/>
                <a:ea typeface="Times New Roman"/>
                <a:cs typeface="Times New Roman"/>
                <a:sym typeface="Times New Roman"/>
              </a:rPr>
              <a:t>INTRODUCTION</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idx="1" type="body"/>
          </p:nvPr>
        </p:nvSpPr>
        <p:spPr>
          <a:xfrm>
            <a:off x="461728" y="552262"/>
            <a:ext cx="3788508" cy="3766242"/>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
              <a:t>  	             </a:t>
            </a:r>
            <a:r>
              <a:rPr lang="en" sz="3200">
                <a:solidFill>
                  <a:schemeClr val="lt1"/>
                </a:solidFill>
              </a:rPr>
              <a:t>AIM</a:t>
            </a:r>
            <a:endParaRPr/>
          </a:p>
          <a:p>
            <a:pPr indent="0" lvl="0" marL="146050" rtl="0" algn="l">
              <a:lnSpc>
                <a:spcPct val="115000"/>
              </a:lnSpc>
              <a:spcBef>
                <a:spcPts val="0"/>
              </a:spcBef>
              <a:spcAft>
                <a:spcPts val="0"/>
              </a:spcAft>
              <a:buSzPts val="1300"/>
              <a:buNone/>
            </a:pPr>
            <a:r>
              <a:t/>
            </a:r>
            <a:endParaRPr sz="2400">
              <a:solidFill>
                <a:srgbClr val="0C343D"/>
              </a:solidFill>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 sz="2000">
                <a:solidFill>
                  <a:srgbClr val="0C343D"/>
                </a:solidFill>
                <a:latin typeface="Times New Roman"/>
                <a:ea typeface="Times New Roman"/>
                <a:cs typeface="Times New Roman"/>
                <a:sym typeface="Times New Roman"/>
              </a:rPr>
              <a:t>To provide a web service portal for visually impaired where they can write, read, modify, edit and access information hassle-free on a digital/online system. </a:t>
            </a:r>
            <a:endParaRPr sz="2000">
              <a:solidFill>
                <a:schemeClr val="lt1"/>
              </a:solidFill>
            </a:endParaRPr>
          </a:p>
        </p:txBody>
      </p:sp>
      <p:sp>
        <p:nvSpPr>
          <p:cNvPr id="139" name="Google Shape;139;p5"/>
          <p:cNvSpPr txBox="1"/>
          <p:nvPr>
            <p:ph idx="2" type="body"/>
          </p:nvPr>
        </p:nvSpPr>
        <p:spPr>
          <a:xfrm>
            <a:off x="4572000" y="552262"/>
            <a:ext cx="3788508" cy="3766242"/>
          </a:xfrm>
          <a:prstGeom prst="rect">
            <a:avLst/>
          </a:prstGeom>
          <a:noFill/>
          <a:ln>
            <a:noFill/>
          </a:ln>
        </p:spPr>
        <p:txBody>
          <a:bodyPr anchorCtr="0" anchor="t" bIns="91425" lIns="91425" spcFirstLastPara="1" rIns="91425" wrap="square" tIns="91425">
            <a:normAutofit fontScale="62500" lnSpcReduction="20000"/>
          </a:bodyPr>
          <a:lstStyle/>
          <a:p>
            <a:pPr indent="0" lvl="2" marL="1073150" rtl="0" algn="l">
              <a:lnSpc>
                <a:spcPct val="115000"/>
              </a:lnSpc>
              <a:spcBef>
                <a:spcPts val="0"/>
              </a:spcBef>
              <a:spcAft>
                <a:spcPts val="0"/>
              </a:spcAft>
              <a:buSzPct val="34509"/>
              <a:buNone/>
            </a:pPr>
            <a:r>
              <a:rPr lang="en" sz="5100">
                <a:solidFill>
                  <a:schemeClr val="lt1"/>
                </a:solidFill>
              </a:rPr>
              <a:t>OBJECTIVES</a:t>
            </a:r>
            <a:endParaRPr/>
          </a:p>
          <a:p>
            <a:pPr indent="0" lvl="2" marL="1073150" rtl="0" algn="l">
              <a:lnSpc>
                <a:spcPct val="115000"/>
              </a:lnSpc>
              <a:spcBef>
                <a:spcPts val="0"/>
              </a:spcBef>
              <a:spcAft>
                <a:spcPts val="0"/>
              </a:spcAft>
              <a:buSzPct val="55000"/>
              <a:buNone/>
            </a:pPr>
            <a:r>
              <a:t/>
            </a:r>
            <a:endParaRPr sz="3200">
              <a:solidFill>
                <a:schemeClr val="lt1"/>
              </a:solidFill>
            </a:endParaRPr>
          </a:p>
          <a:p>
            <a:pPr indent="-228600" lvl="0" marL="457200" rtl="0" algn="l">
              <a:lnSpc>
                <a:spcPct val="115000"/>
              </a:lnSpc>
              <a:spcBef>
                <a:spcPts val="0"/>
              </a:spcBef>
              <a:spcAft>
                <a:spcPts val="0"/>
              </a:spcAft>
              <a:buClr>
                <a:srgbClr val="0C343D"/>
              </a:buClr>
              <a:buSzPct val="87172"/>
              <a:buFont typeface="Times New Roman"/>
              <a:buNone/>
            </a:pPr>
            <a:r>
              <a:t/>
            </a:r>
            <a:endParaRPr sz="2900">
              <a:solidFill>
                <a:srgbClr val="0C343D"/>
              </a:solidFill>
              <a:latin typeface="Times New Roman"/>
              <a:ea typeface="Times New Roman"/>
              <a:cs typeface="Times New Roman"/>
              <a:sym typeface="Times New Roman"/>
            </a:endParaRPr>
          </a:p>
          <a:p>
            <a:pPr indent="-457227" lvl="0" marL="585470" rtl="0" algn="l">
              <a:lnSpc>
                <a:spcPct val="115000"/>
              </a:lnSpc>
              <a:spcBef>
                <a:spcPts val="0"/>
              </a:spcBef>
              <a:spcAft>
                <a:spcPts val="0"/>
              </a:spcAft>
              <a:buClr>
                <a:srgbClr val="0C343D"/>
              </a:buClr>
              <a:buSzPct val="87172"/>
              <a:buFont typeface="Arial"/>
              <a:buChar char="•"/>
            </a:pPr>
            <a:r>
              <a:rPr lang="en" sz="2900">
                <a:solidFill>
                  <a:srgbClr val="0C343D"/>
                </a:solidFill>
                <a:latin typeface="Times New Roman"/>
                <a:ea typeface="Times New Roman"/>
                <a:cs typeface="Times New Roman"/>
                <a:sym typeface="Times New Roman"/>
              </a:rPr>
              <a:t>Access website independently.</a:t>
            </a:r>
            <a:endParaRPr/>
          </a:p>
          <a:p>
            <a:pPr indent="-457227" lvl="0" marL="585470" rtl="0" algn="l">
              <a:lnSpc>
                <a:spcPct val="115000"/>
              </a:lnSpc>
              <a:spcBef>
                <a:spcPts val="0"/>
              </a:spcBef>
              <a:spcAft>
                <a:spcPts val="0"/>
              </a:spcAft>
              <a:buClr>
                <a:srgbClr val="0C343D"/>
              </a:buClr>
              <a:buSzPct val="87172"/>
              <a:buFont typeface="Arial"/>
              <a:buChar char="•"/>
            </a:pPr>
            <a:r>
              <a:rPr lang="en" sz="2900">
                <a:solidFill>
                  <a:srgbClr val="0C343D"/>
                </a:solidFill>
                <a:latin typeface="Times New Roman"/>
                <a:ea typeface="Times New Roman"/>
                <a:cs typeface="Times New Roman"/>
                <a:sym typeface="Times New Roman"/>
              </a:rPr>
              <a:t>Write, read, delete notes effortlessly. </a:t>
            </a:r>
            <a:endParaRPr/>
          </a:p>
          <a:p>
            <a:pPr indent="-457227" lvl="0" marL="585470" rtl="0" algn="l">
              <a:lnSpc>
                <a:spcPct val="115000"/>
              </a:lnSpc>
              <a:spcBef>
                <a:spcPts val="0"/>
              </a:spcBef>
              <a:spcAft>
                <a:spcPts val="0"/>
              </a:spcAft>
              <a:buClr>
                <a:srgbClr val="0C343D"/>
              </a:buClr>
              <a:buSzPct val="87172"/>
              <a:buFont typeface="Arial"/>
              <a:buChar char="•"/>
            </a:pPr>
            <a:r>
              <a:rPr lang="en" sz="2900">
                <a:solidFill>
                  <a:srgbClr val="0C343D"/>
                </a:solidFill>
                <a:latin typeface="Times New Roman"/>
                <a:ea typeface="Times New Roman"/>
                <a:cs typeface="Times New Roman"/>
                <a:sym typeface="Times New Roman"/>
              </a:rPr>
              <a:t>Greater access to information.  </a:t>
            </a:r>
            <a:endParaRPr/>
          </a:p>
          <a:p>
            <a:pPr indent="-457227" lvl="0" marL="585470" rtl="0" algn="l">
              <a:lnSpc>
                <a:spcPct val="115000"/>
              </a:lnSpc>
              <a:spcBef>
                <a:spcPts val="0"/>
              </a:spcBef>
              <a:spcAft>
                <a:spcPts val="0"/>
              </a:spcAft>
              <a:buClr>
                <a:srgbClr val="0C343D"/>
              </a:buClr>
              <a:buSzPct val="87172"/>
              <a:buFont typeface="Arial"/>
              <a:buChar char="•"/>
            </a:pPr>
            <a:r>
              <a:rPr lang="en" sz="2900">
                <a:solidFill>
                  <a:srgbClr val="0C343D"/>
                </a:solidFill>
                <a:latin typeface="Times New Roman"/>
                <a:ea typeface="Times New Roman"/>
                <a:cs typeface="Times New Roman"/>
                <a:sym typeface="Times New Roman"/>
              </a:rPr>
              <a:t>Reduce paperwork.  </a:t>
            </a:r>
            <a:endParaRPr/>
          </a:p>
          <a:p>
            <a:pPr indent="-457227" lvl="0" marL="585470" rtl="0" algn="l">
              <a:lnSpc>
                <a:spcPct val="115000"/>
              </a:lnSpc>
              <a:spcBef>
                <a:spcPts val="0"/>
              </a:spcBef>
              <a:spcAft>
                <a:spcPts val="0"/>
              </a:spcAft>
              <a:buClr>
                <a:srgbClr val="0C343D"/>
              </a:buClr>
              <a:buSzPct val="87172"/>
              <a:buFont typeface="Arial"/>
              <a:buChar char="•"/>
            </a:pPr>
            <a:r>
              <a:rPr lang="en" sz="2900">
                <a:solidFill>
                  <a:srgbClr val="0C343D"/>
                </a:solidFill>
                <a:latin typeface="Times New Roman"/>
                <a:ea typeface="Times New Roman"/>
                <a:cs typeface="Times New Roman"/>
                <a:sym typeface="Times New Roman"/>
              </a:rPr>
              <a:t>Less time consuming.  </a:t>
            </a:r>
            <a:endParaRPr/>
          </a:p>
          <a:p>
            <a:pPr indent="-457227" lvl="0" marL="585470" rtl="0" algn="l">
              <a:lnSpc>
                <a:spcPct val="115000"/>
              </a:lnSpc>
              <a:spcBef>
                <a:spcPts val="0"/>
              </a:spcBef>
              <a:spcAft>
                <a:spcPts val="0"/>
              </a:spcAft>
              <a:buClr>
                <a:srgbClr val="0C343D"/>
              </a:buClr>
              <a:buSzPct val="87172"/>
              <a:buFont typeface="Arial"/>
              <a:buChar char="•"/>
            </a:pPr>
            <a:r>
              <a:rPr lang="en" sz="2900">
                <a:solidFill>
                  <a:srgbClr val="0C343D"/>
                </a:solidFill>
                <a:latin typeface="Times New Roman"/>
                <a:ea typeface="Times New Roman"/>
                <a:cs typeface="Times New Roman"/>
                <a:sym typeface="Times New Roman"/>
              </a:rPr>
              <a:t>Cost effective </a:t>
            </a:r>
            <a:endParaRPr/>
          </a:p>
          <a:p>
            <a:pPr indent="-457227" lvl="0" marL="585470" rtl="0" algn="l">
              <a:lnSpc>
                <a:spcPct val="115000"/>
              </a:lnSpc>
              <a:spcBef>
                <a:spcPts val="0"/>
              </a:spcBef>
              <a:spcAft>
                <a:spcPts val="0"/>
              </a:spcAft>
              <a:buClr>
                <a:srgbClr val="0C343D"/>
              </a:buClr>
              <a:buSzPct val="87172"/>
              <a:buFont typeface="Arial"/>
              <a:buChar char="•"/>
            </a:pPr>
            <a:r>
              <a:rPr lang="en" sz="2900">
                <a:solidFill>
                  <a:srgbClr val="0C343D"/>
                </a:solidFill>
                <a:latin typeface="Times New Roman"/>
                <a:ea typeface="Times New Roman"/>
                <a:cs typeface="Times New Roman"/>
                <a:sym typeface="Times New Roman"/>
              </a:rPr>
              <a:t>Less resources required.</a:t>
            </a:r>
            <a:endParaRPr sz="2900">
              <a:solidFill>
                <a:schemeClr val="lt1"/>
              </a:solidFill>
            </a:endParaRPr>
          </a:p>
        </p:txBody>
      </p:sp>
      <p:cxnSp>
        <p:nvCxnSpPr>
          <p:cNvPr id="140" name="Google Shape;140;p5"/>
          <p:cNvCxnSpPr/>
          <p:nvPr/>
        </p:nvCxnSpPr>
        <p:spPr>
          <a:xfrm>
            <a:off x="4469592" y="941560"/>
            <a:ext cx="0" cy="3376943"/>
          </a:xfrm>
          <a:prstGeom prst="straightConnector1">
            <a:avLst/>
          </a:prstGeom>
          <a:noFill/>
          <a:ln cap="flat" cmpd="sng" w="9525">
            <a:solidFill>
              <a:srgbClr val="00786A"/>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796400" y="497943"/>
            <a:ext cx="6366900" cy="914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LITERATURE SURVEY</a:t>
            </a:r>
            <a:endParaRPr/>
          </a:p>
        </p:txBody>
      </p:sp>
      <p:graphicFrame>
        <p:nvGraphicFramePr>
          <p:cNvPr id="146" name="Google Shape;146;p6"/>
          <p:cNvGraphicFramePr/>
          <p:nvPr/>
        </p:nvGraphicFramePr>
        <p:xfrm>
          <a:off x="1321806" y="1738265"/>
          <a:ext cx="3000000" cy="3000000"/>
        </p:xfrm>
        <a:graphic>
          <a:graphicData uri="http://schemas.openxmlformats.org/drawingml/2006/table">
            <a:tbl>
              <a:tblPr bandRow="1" firstRow="1">
                <a:noFill/>
                <a:tableStyleId>{BF96F6D8-34FE-4669-ABBC-98F293BF05B6}</a:tableStyleId>
              </a:tblPr>
              <a:tblGrid>
                <a:gridCol w="1573000"/>
                <a:gridCol w="1524000"/>
                <a:gridCol w="1524000"/>
                <a:gridCol w="1834125"/>
              </a:tblGrid>
              <a:tr h="5522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SR.NO.</a:t>
                      </a:r>
                      <a:endParaRPr sz="1400" u="none" cap="none" strike="noStrik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AUTHOR</a:t>
                      </a:r>
                      <a:endParaRPr sz="1400" u="none" cap="none" strike="noStrik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CONTRIBUTION OF AUTHOR</a:t>
                      </a:r>
                      <a:endParaRPr sz="1400" u="none" cap="none" strike="noStrike"/>
                    </a:p>
                  </a:txBody>
                  <a:tcPr marT="45725" marB="45725" marR="91450" marL="91450">
                    <a:solidFill>
                      <a:schemeClr val="dk1"/>
                    </a:solidFill>
                  </a:tcPr>
                </a:tc>
              </a:tr>
              <a:tr h="770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2"/>
                          </a:solidFill>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2"/>
                          </a:solidFill>
                        </a:rPr>
                        <a:t>Education for the visually impaired students.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2"/>
                          </a:solidFill>
                        </a:rPr>
                        <a:t>MD. Didarul Islam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2"/>
                          </a:solidFill>
                        </a:rPr>
                        <a:t>Technology as an alternative vision for the blind learners in low and middle income countries.</a:t>
                      </a:r>
                      <a:endParaRPr sz="1400" u="none" cap="none" strike="noStrike"/>
                    </a:p>
                  </a:txBody>
                  <a:tcPr marT="45725" marB="45725" marR="91450" marL="91450"/>
                </a:tc>
              </a:tr>
              <a:tr h="80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2"/>
                          </a:solidFill>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2"/>
                          </a:solidFill>
                        </a:rPr>
                        <a:t>Aiding visually impaired students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2"/>
                          </a:solidFill>
                        </a:rPr>
                        <a:t>Ifan Shepherd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2"/>
                          </a:solidFill>
                        </a:rPr>
                        <a:t>Providing learning support for the blind and visually impaired students.</a:t>
                      </a:r>
                      <a:endParaRPr sz="14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1388550" y="2068239"/>
            <a:ext cx="6366900" cy="1973700"/>
          </a:xfrm>
          <a:prstGeom prst="rect">
            <a:avLst/>
          </a:prstGeom>
          <a:noFill/>
          <a:ln>
            <a:noFill/>
          </a:ln>
        </p:spPr>
        <p:txBody>
          <a:bodyPr anchorCtr="0" anchor="ctr" bIns="91425" lIns="91425" spcFirstLastPara="1" rIns="91425" wrap="square" tIns="91425">
            <a:noAutofit/>
          </a:bodyPr>
          <a:lstStyle/>
          <a:p>
            <a:pPr indent="457200" lvl="0" marL="0" rtl="0" algn="ctr">
              <a:lnSpc>
                <a:spcPct val="100000"/>
              </a:lnSpc>
              <a:spcBef>
                <a:spcPts val="0"/>
              </a:spcBef>
              <a:spcAft>
                <a:spcPts val="0"/>
              </a:spcAft>
              <a:buSzPts val="3200"/>
              <a:buNone/>
            </a:pPr>
            <a:r>
              <a:rPr lang="en" sz="1580">
                <a:solidFill>
                  <a:srgbClr val="0C343D"/>
                </a:solidFill>
                <a:latin typeface="Times New Roman"/>
                <a:ea typeface="Times New Roman"/>
                <a:cs typeface="Times New Roman"/>
                <a:sym typeface="Times New Roman"/>
              </a:rPr>
              <a:t>Visually impaired people have limited access to knowledge and information as compared to a normal functioning human. Without vision it can be challenging for a visually impaired person to make notes, read them as well as maintain records physically. Visually impaired individuals will face many difficulties and one of the most common difficulties is maintaining and accessing information.</a:t>
            </a:r>
            <a:br>
              <a:rPr lang="en" sz="1580">
                <a:solidFill>
                  <a:srgbClr val="0C343D"/>
                </a:solidFill>
                <a:latin typeface="Times New Roman"/>
                <a:ea typeface="Times New Roman"/>
                <a:cs typeface="Times New Roman"/>
                <a:sym typeface="Times New Roman"/>
              </a:rPr>
            </a:br>
            <a:br>
              <a:rPr lang="en" sz="1600">
                <a:solidFill>
                  <a:schemeClr val="dk2"/>
                </a:solidFill>
              </a:rPr>
            </a:br>
            <a:br>
              <a:rPr lang="en" sz="1600">
                <a:solidFill>
                  <a:schemeClr val="dk2"/>
                </a:solidFill>
              </a:rPr>
            </a:br>
            <a:endParaRPr sz="1580">
              <a:solidFill>
                <a:srgbClr val="0C343D"/>
              </a:solidFill>
              <a:latin typeface="Times New Roman"/>
              <a:ea typeface="Times New Roman"/>
              <a:cs typeface="Times New Roman"/>
              <a:sym typeface="Times New Roman"/>
            </a:endParaRPr>
          </a:p>
        </p:txBody>
      </p:sp>
      <p:sp>
        <p:nvSpPr>
          <p:cNvPr id="152" name="Google Shape;152;p7"/>
          <p:cNvSpPr txBox="1"/>
          <p:nvPr/>
        </p:nvSpPr>
        <p:spPr>
          <a:xfrm>
            <a:off x="2467069" y="532161"/>
            <a:ext cx="37671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PROBLEM STATEMENT</a:t>
            </a:r>
            <a:endParaRPr b="0" i="0" sz="2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399782" y="1638677"/>
            <a:ext cx="4298968" cy="2697932"/>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990"/>
              <a:buNone/>
            </a:pPr>
            <a:br>
              <a:rPr lang="en" sz="1580">
                <a:solidFill>
                  <a:srgbClr val="0C343D"/>
                </a:solidFill>
                <a:latin typeface="Times New Roman"/>
                <a:ea typeface="Times New Roman"/>
                <a:cs typeface="Times New Roman"/>
                <a:sym typeface="Times New Roman"/>
              </a:rPr>
            </a:br>
            <a:r>
              <a:rPr lang="en" sz="1580">
                <a:solidFill>
                  <a:srgbClr val="0C343D"/>
                </a:solidFill>
                <a:latin typeface="Times New Roman"/>
                <a:ea typeface="Times New Roman"/>
                <a:cs typeface="Times New Roman"/>
                <a:sym typeface="Times New Roman"/>
              </a:rPr>
              <a:t>Speech recognition is basically science talking with the computer and having it correctly recognised to elaborate we have to understand the following terms:</a:t>
            </a:r>
            <a:br>
              <a:rPr lang="en" sz="1580">
                <a:solidFill>
                  <a:srgbClr val="0C343D"/>
                </a:solidFill>
                <a:latin typeface="Times New Roman"/>
                <a:ea typeface="Times New Roman"/>
                <a:cs typeface="Times New Roman"/>
                <a:sym typeface="Times New Roman"/>
              </a:rPr>
            </a:b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Arial"/>
              <a:buChar char="•"/>
            </a:pPr>
            <a:r>
              <a:rPr lang="en" sz="1580">
                <a:solidFill>
                  <a:srgbClr val="0C343D"/>
                </a:solidFill>
                <a:latin typeface="Times New Roman"/>
                <a:ea typeface="Times New Roman"/>
                <a:cs typeface="Times New Roman"/>
                <a:sym typeface="Times New Roman"/>
              </a:rPr>
              <a:t>Utterances</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Arial"/>
              <a:buChar char="•"/>
            </a:pPr>
            <a:r>
              <a:rPr lang="en" sz="1580">
                <a:solidFill>
                  <a:srgbClr val="0C343D"/>
                </a:solidFill>
                <a:latin typeface="Times New Roman"/>
                <a:ea typeface="Times New Roman"/>
                <a:cs typeface="Times New Roman"/>
                <a:sym typeface="Times New Roman"/>
              </a:rPr>
              <a:t>Pronunciation</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Arial"/>
              <a:buChar char="•"/>
            </a:pPr>
            <a:r>
              <a:rPr lang="en" sz="1580">
                <a:solidFill>
                  <a:srgbClr val="0C343D"/>
                </a:solidFill>
                <a:latin typeface="Times New Roman"/>
                <a:ea typeface="Times New Roman"/>
                <a:cs typeface="Times New Roman"/>
                <a:sym typeface="Times New Roman"/>
              </a:rPr>
              <a:t>Grammer</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Arial"/>
              <a:buChar char="•"/>
            </a:pPr>
            <a:r>
              <a:rPr lang="en" sz="1580">
                <a:solidFill>
                  <a:srgbClr val="0C343D"/>
                </a:solidFill>
                <a:latin typeface="Times New Roman"/>
                <a:ea typeface="Times New Roman"/>
                <a:cs typeface="Times New Roman"/>
                <a:sym typeface="Times New Roman"/>
              </a:rPr>
              <a:t>accuracy</a:t>
            </a:r>
            <a:endParaRPr sz="1580">
              <a:solidFill>
                <a:srgbClr val="0C343D"/>
              </a:solidFill>
              <a:latin typeface="Times New Roman"/>
              <a:ea typeface="Times New Roman"/>
              <a:cs typeface="Times New Roman"/>
              <a:sym typeface="Times New Roman"/>
            </a:endParaRPr>
          </a:p>
        </p:txBody>
      </p:sp>
      <p:sp>
        <p:nvSpPr>
          <p:cNvPr id="158" name="Google Shape;158;p8"/>
          <p:cNvSpPr txBox="1"/>
          <p:nvPr/>
        </p:nvSpPr>
        <p:spPr>
          <a:xfrm>
            <a:off x="525726" y="1287187"/>
            <a:ext cx="35763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METHODOLOGY</a:t>
            </a:r>
            <a:endParaRPr b="0" i="0" sz="2500" u="none" cap="none" strike="noStrike">
              <a:solidFill>
                <a:schemeClr val="lt1"/>
              </a:solidFill>
              <a:latin typeface="Times New Roman"/>
              <a:ea typeface="Times New Roman"/>
              <a:cs typeface="Times New Roman"/>
              <a:sym typeface="Times New Roman"/>
            </a:endParaRPr>
          </a:p>
        </p:txBody>
      </p:sp>
      <p:sp>
        <p:nvSpPr>
          <p:cNvPr id="159" name="Google Shape;159;p8"/>
          <p:cNvSpPr txBox="1"/>
          <p:nvPr/>
        </p:nvSpPr>
        <p:spPr>
          <a:xfrm>
            <a:off x="5711308" y="1379533"/>
            <a:ext cx="2924269"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Arial"/>
                <a:ea typeface="Arial"/>
                <a:cs typeface="Arial"/>
                <a:sym typeface="Arial"/>
              </a:rPr>
              <a:t>TECHNOLOGY</a:t>
            </a:r>
            <a:endParaRPr b="0" i="0" sz="1400" u="none" cap="none" strike="noStrike">
              <a:solidFill>
                <a:srgbClr val="000000"/>
              </a:solidFill>
              <a:latin typeface="Arial"/>
              <a:ea typeface="Arial"/>
              <a:cs typeface="Arial"/>
              <a:sym typeface="Arial"/>
            </a:endParaRPr>
          </a:p>
        </p:txBody>
      </p:sp>
      <p:sp>
        <p:nvSpPr>
          <p:cNvPr id="160" name="Google Shape;160;p8"/>
          <p:cNvSpPr txBox="1"/>
          <p:nvPr/>
        </p:nvSpPr>
        <p:spPr>
          <a:xfrm>
            <a:off x="5711308" y="2271251"/>
            <a:ext cx="2551648"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111C22"/>
                </a:solidFill>
                <a:latin typeface="Arial"/>
                <a:ea typeface="Arial"/>
                <a:cs typeface="Arial"/>
                <a:sym typeface="Arial"/>
              </a:rPr>
              <a:t>HTML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111C22"/>
                </a:solidFill>
                <a:latin typeface="Arial"/>
                <a:ea typeface="Arial"/>
                <a:cs typeface="Arial"/>
                <a:sym typeface="Arial"/>
              </a:rPr>
              <a:t>CSS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111C22"/>
                </a:solidFill>
                <a:latin typeface="Arial"/>
                <a:ea typeface="Arial"/>
                <a:cs typeface="Arial"/>
                <a:sym typeface="Arial"/>
              </a:rPr>
              <a:t>JAVASCRIPT</a:t>
            </a:r>
            <a:endParaRPr b="0" i="0" sz="1400" u="none" cap="none" strike="noStrike">
              <a:solidFill>
                <a:srgbClr val="000000"/>
              </a:solidFill>
              <a:latin typeface="Arial"/>
              <a:ea typeface="Arial"/>
              <a:cs typeface="Arial"/>
              <a:sym typeface="Arial"/>
            </a:endParaRPr>
          </a:p>
        </p:txBody>
      </p:sp>
      <p:cxnSp>
        <p:nvCxnSpPr>
          <p:cNvPr id="161" name="Google Shape;161;p8"/>
          <p:cNvCxnSpPr/>
          <p:nvPr/>
        </p:nvCxnSpPr>
        <p:spPr>
          <a:xfrm>
            <a:off x="4961299" y="1520982"/>
            <a:ext cx="0" cy="2933322"/>
          </a:xfrm>
          <a:prstGeom prst="straightConnector1">
            <a:avLst/>
          </a:prstGeom>
          <a:noFill/>
          <a:ln cap="flat" cmpd="sng" w="9525">
            <a:solidFill>
              <a:srgbClr val="00786A"/>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1468950" y="1386350"/>
            <a:ext cx="6366900" cy="2853000"/>
          </a:xfrm>
          <a:prstGeom prst="rect">
            <a:avLst/>
          </a:prstGeom>
          <a:noFill/>
          <a:ln>
            <a:noFill/>
          </a:ln>
        </p:spPr>
        <p:txBody>
          <a:bodyPr anchorCtr="0" anchor="ctr" bIns="91425" lIns="91425" spcFirstLastPara="1" rIns="91425" wrap="square" tIns="91425">
            <a:noAutofit/>
          </a:bodyPr>
          <a:lstStyle/>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Hardware requirements: </a:t>
            </a:r>
            <a:endParaRPr sz="1580">
              <a:solidFill>
                <a:srgbClr val="0C343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3200"/>
              <a:buNone/>
            </a:pPr>
            <a:r>
              <a:rPr lang="en" sz="1580">
                <a:solidFill>
                  <a:srgbClr val="0C343D"/>
                </a:solidFill>
                <a:latin typeface="Times New Roman"/>
                <a:ea typeface="Times New Roman"/>
                <a:cs typeface="Times New Roman"/>
                <a:sym typeface="Times New Roman"/>
              </a:rPr>
              <a:t>Processor-Intel Pentium 4 higher </a:t>
            </a:r>
            <a:endParaRPr sz="1580">
              <a:solidFill>
                <a:srgbClr val="0C343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990"/>
              <a:buNone/>
            </a:pPr>
            <a:r>
              <a:rPr lang="en" sz="1580">
                <a:solidFill>
                  <a:srgbClr val="0C343D"/>
                </a:solidFill>
                <a:latin typeface="Times New Roman"/>
                <a:ea typeface="Times New Roman"/>
                <a:cs typeface="Times New Roman"/>
                <a:sym typeface="Times New Roman"/>
              </a:rPr>
              <a:t>Hardware-Minimum 1TB </a:t>
            </a:r>
            <a:endParaRPr sz="1580">
              <a:solidFill>
                <a:srgbClr val="0C343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990"/>
              <a:buNone/>
            </a:pPr>
            <a:r>
              <a:rPr lang="en" sz="1580">
                <a:solidFill>
                  <a:srgbClr val="0C343D"/>
                </a:solidFill>
                <a:latin typeface="Times New Roman"/>
                <a:ea typeface="Times New Roman"/>
                <a:cs typeface="Times New Roman"/>
                <a:sym typeface="Times New Roman"/>
              </a:rPr>
              <a:t>RAM-Minimum 2GB </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Software requirements: </a:t>
            </a:r>
            <a:endParaRPr sz="1580">
              <a:solidFill>
                <a:srgbClr val="0C343D"/>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ts val="990"/>
              <a:buNone/>
            </a:pPr>
            <a:r>
              <a:rPr lang="en" sz="1580">
                <a:solidFill>
                  <a:srgbClr val="0C343D"/>
                </a:solidFill>
                <a:latin typeface="Times New Roman"/>
                <a:ea typeface="Times New Roman"/>
                <a:cs typeface="Times New Roman"/>
                <a:sym typeface="Times New Roman"/>
              </a:rPr>
              <a:t>Operating System- Windows 7 and higher, Mac OS X  10.8 higher, Linux </a:t>
            </a:r>
            <a:endParaRPr sz="1580">
              <a:solidFill>
                <a:srgbClr val="0C343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990"/>
              <a:buNone/>
            </a:pPr>
            <a:r>
              <a:rPr lang="en" sz="1580">
                <a:solidFill>
                  <a:srgbClr val="0C343D"/>
                </a:solidFill>
                <a:latin typeface="Times New Roman"/>
                <a:ea typeface="Times New Roman"/>
                <a:cs typeface="Times New Roman"/>
                <a:sym typeface="Times New Roman"/>
              </a:rPr>
              <a:t>Browser-Browser (JavaScript Enabled)</a:t>
            </a:r>
            <a:endParaRPr sz="1580">
              <a:solidFill>
                <a:srgbClr val="0C343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990"/>
              <a:buNone/>
            </a:pPr>
            <a:r>
              <a:rPr lang="en" sz="1580">
                <a:solidFill>
                  <a:srgbClr val="0C343D"/>
                </a:solidFill>
                <a:latin typeface="Times New Roman"/>
                <a:ea typeface="Times New Roman"/>
                <a:cs typeface="Times New Roman"/>
                <a:sym typeface="Times New Roman"/>
              </a:rPr>
              <a:t>Visual Studio Code</a:t>
            </a:r>
            <a:endParaRPr sz="1580">
              <a:solidFill>
                <a:srgbClr val="0C343D"/>
              </a:solidFill>
              <a:latin typeface="Times New Roman"/>
              <a:ea typeface="Times New Roman"/>
              <a:cs typeface="Times New Roman"/>
              <a:sym typeface="Times New Roman"/>
            </a:endParaRPr>
          </a:p>
          <a:p>
            <a:pPr indent="-328930" lvl="0" marL="457200" rtl="0" algn="l">
              <a:lnSpc>
                <a:spcPct val="100000"/>
              </a:lnSpc>
              <a:spcBef>
                <a:spcPts val="0"/>
              </a:spcBef>
              <a:spcAft>
                <a:spcPts val="0"/>
              </a:spcAft>
              <a:buClr>
                <a:srgbClr val="0C343D"/>
              </a:buClr>
              <a:buSzPts val="1580"/>
              <a:buFont typeface="Times New Roman"/>
              <a:buChar char="●"/>
            </a:pPr>
            <a:r>
              <a:rPr lang="en" sz="1580">
                <a:solidFill>
                  <a:srgbClr val="0C343D"/>
                </a:solidFill>
                <a:latin typeface="Times New Roman"/>
                <a:ea typeface="Times New Roman"/>
                <a:cs typeface="Times New Roman"/>
                <a:sym typeface="Times New Roman"/>
              </a:rPr>
              <a:t>Technology Stack: </a:t>
            </a:r>
            <a:endParaRPr sz="1580">
              <a:solidFill>
                <a:srgbClr val="0C343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990"/>
              <a:buNone/>
            </a:pPr>
            <a:r>
              <a:rPr lang="en" sz="1580">
                <a:solidFill>
                  <a:srgbClr val="0C343D"/>
                </a:solidFill>
                <a:latin typeface="Times New Roman"/>
                <a:ea typeface="Times New Roman"/>
                <a:cs typeface="Times New Roman"/>
                <a:sym typeface="Times New Roman"/>
              </a:rPr>
              <a:t>Front End: HTML,CSS,JavaSCript, </a:t>
            </a:r>
            <a:endParaRPr sz="1580">
              <a:solidFill>
                <a:srgbClr val="0C343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990"/>
              <a:buNone/>
            </a:pPr>
            <a:r>
              <a:rPr lang="en" sz="1580">
                <a:solidFill>
                  <a:srgbClr val="0C343D"/>
                </a:solidFill>
                <a:latin typeface="Times New Roman"/>
                <a:ea typeface="Times New Roman"/>
                <a:cs typeface="Times New Roman"/>
                <a:sym typeface="Times New Roman"/>
              </a:rPr>
              <a:t>Version Control: GitHub </a:t>
            </a:r>
            <a:endParaRPr sz="1580">
              <a:solidFill>
                <a:srgbClr val="0C343D"/>
              </a:solidFill>
              <a:latin typeface="Times New Roman"/>
              <a:ea typeface="Times New Roman"/>
              <a:cs typeface="Times New Roman"/>
              <a:sym typeface="Times New Roman"/>
            </a:endParaRPr>
          </a:p>
        </p:txBody>
      </p:sp>
      <p:sp>
        <p:nvSpPr>
          <p:cNvPr id="167" name="Google Shape;167;p9"/>
          <p:cNvSpPr txBox="1"/>
          <p:nvPr/>
        </p:nvSpPr>
        <p:spPr>
          <a:xfrm>
            <a:off x="1393925" y="271225"/>
            <a:ext cx="57864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REQUIREMENT ANALYSIS</a:t>
            </a:r>
            <a:endParaRPr b="0" i="0" sz="2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