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4" r:id="rId1"/>
  </p:sldMasterIdLst>
  <p:notesMasterIdLst>
    <p:notesMasterId r:id="rId24"/>
  </p:notesMasterIdLst>
  <p:handoutMasterIdLst>
    <p:handoutMasterId r:id="rId25"/>
  </p:handoutMasterIdLst>
  <p:sldIdLst>
    <p:sldId id="259" r:id="rId2"/>
    <p:sldId id="261" r:id="rId3"/>
    <p:sldId id="317" r:id="rId4"/>
    <p:sldId id="316" r:id="rId5"/>
    <p:sldId id="290" r:id="rId6"/>
    <p:sldId id="291" r:id="rId7"/>
    <p:sldId id="296" r:id="rId8"/>
    <p:sldId id="294" r:id="rId9"/>
    <p:sldId id="292" r:id="rId10"/>
    <p:sldId id="297" r:id="rId11"/>
    <p:sldId id="295" r:id="rId12"/>
    <p:sldId id="299" r:id="rId13"/>
    <p:sldId id="293" r:id="rId14"/>
    <p:sldId id="304" r:id="rId15"/>
    <p:sldId id="305" r:id="rId16"/>
    <p:sldId id="311" r:id="rId17"/>
    <p:sldId id="309" r:id="rId18"/>
    <p:sldId id="315" r:id="rId19"/>
    <p:sldId id="314" r:id="rId20"/>
    <p:sldId id="313" r:id="rId21"/>
    <p:sldId id="310" r:id="rId22"/>
    <p:sldId id="31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Lst>
        </p14:section>
        <p14:section name="Topic 1" id="{6D9936A3-3945-4757-BC8B-B5C252D8E036}">
          <p14:sldIdLst>
            <p14:sldId id="317"/>
            <p14:sldId id="316"/>
            <p14:sldId id="290"/>
            <p14:sldId id="291"/>
            <p14:sldId id="296"/>
            <p14:sldId id="294"/>
            <p14:sldId id="292"/>
            <p14:sldId id="297"/>
            <p14:sldId id="295"/>
            <p14:sldId id="299"/>
            <p14:sldId id="293"/>
            <p14:sldId id="304"/>
            <p14:sldId id="305"/>
            <p14:sldId id="311"/>
            <p14:sldId id="309"/>
            <p14:sldId id="315"/>
            <p14:sldId id="314"/>
            <p14:sldId id="313"/>
            <p14:sldId id="310"/>
            <p14:sldId id="3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1" autoAdjust="0"/>
    <p:restoredTop sz="83986" autoAdjust="0"/>
  </p:normalViewPr>
  <p:slideViewPr>
    <p:cSldViewPr>
      <p:cViewPr varScale="1">
        <p:scale>
          <a:sx n="53" d="100"/>
          <a:sy n="53" d="100"/>
        </p:scale>
        <p:origin x="18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3200" dirty="0"/>
            <a:t>PROPOSED SYSTEM</a:t>
          </a:r>
          <a:endParaRPr lang="en-US"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a:t>EXISTING SYSTEM</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pt>
    <dgm:pt modelId="{C4407577-18A2-46E0-8805-2838042EB67A}" type="pres">
      <dgm:prSet presAssocID="{74EE5CD8-078F-4590-BF9C-A341A294A016}" presName="linNode" presStyleCnt="0"/>
      <dgm:spPr/>
    </dgm:pt>
    <dgm:pt modelId="{7E429971-BC57-430F-BB25-C0574E5E39E3}" type="pres">
      <dgm:prSet presAssocID="{74EE5CD8-078F-4590-BF9C-A341A294A016}" presName="parentText" presStyleLbl="node1" presStyleIdx="0" presStyleCnt="2" custLinFactNeighborY="-15667">
        <dgm:presLayoutVars>
          <dgm:chMax val="1"/>
          <dgm:bulletEnabled val="1"/>
        </dgm:presLayoutVars>
      </dgm:prSet>
      <dgm:spPr>
        <a:prstGeom prst="roundRect">
          <a:avLst/>
        </a:prstGeom>
      </dgm:spPr>
    </dgm:pt>
    <dgm:pt modelId="{D54B1729-BC98-42C1-9C6C-D65DCBA4358F}" type="pres">
      <dgm:prSet presAssocID="{74EE5CD8-078F-4590-BF9C-A341A294A016}" presName="descendantText" presStyleLbl="alignAccFollowNode1" presStyleIdx="0" presStyleCnt="2" custScaleX="259632">
        <dgm:presLayoutVars>
          <dgm:bulletEnabled val="1"/>
        </dgm:presLayoutVars>
      </dgm:prSet>
      <dgm:spPr>
        <a:prstGeom prst="rect">
          <a:avLst/>
        </a:prstGeom>
      </dgm:spPr>
    </dgm:pt>
    <dgm:pt modelId="{AB8574CC-D4F2-4555-AEE3-F4EE58B11D03}" type="pres">
      <dgm:prSet presAssocID="{CF9FB981-E6ED-4440-AC98-4E4E2ABA2C55}" presName="sp" presStyleCnt="0"/>
      <dgm:spPr/>
    </dgm:pt>
    <dgm:pt modelId="{85B8F607-FDD8-476A-ADBE-E1250824F294}" type="pres">
      <dgm:prSet presAssocID="{AA046201-5C4D-445E-BF0B-5C6D2B0A1945}" presName="linNode" presStyleCnt="0"/>
      <dgm:spPr/>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pt>
    <dgm:pt modelId="{B37A5355-225B-4C6F-AED7-6C620F99EECC}" type="pres">
      <dgm:prSet presAssocID="{AA046201-5C4D-445E-BF0B-5C6D2B0A1945}" presName="descendantText" presStyleLbl="alignAccFollowNode1" presStyleIdx="1" presStyleCnt="2" custScaleX="259632">
        <dgm:presLayoutVars>
          <dgm:bulletEnabled val="1"/>
        </dgm:presLayoutVars>
      </dgm:prSet>
      <dgm:spPr>
        <a:prstGeom prst="rect">
          <a:avLst/>
        </a:prstGeom>
      </dgm:spPr>
    </dgm:pt>
  </dgm:ptLst>
  <dgm:cxnLst>
    <dgm:cxn modelId="{34A2DB21-D884-4D69-BE96-C05EE6E27A77}" type="presOf" srcId="{F6FEADD9-F67D-41F5-BA4C-3C84956E7F46}" destId="{AAE7A1E6-6847-453D-B55B-8A82BF138C1D}"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9071FB3B-D26B-4384-BD1A-80C12C62D02C}" srcId="{AA046201-5C4D-445E-BF0B-5C6D2B0A1945}" destId="{C59269D0-92A5-481C-BA64-727AFB0DD545}" srcOrd="0" destOrd="0" parTransId="{312CC84D-092F-422A-AA24-A4619DBBB7BE}" sibTransId="{266DE8E8-1339-41C4-B9A7-6148496C7FA9}"/>
    <dgm:cxn modelId="{A088AC5B-9F9B-4B49-B3F1-325A22C75C43}" type="presOf" srcId="{1E4D3931-0DBD-4211-A24A-6AF364284B1E}" destId="{D54B1729-BC98-42C1-9C6C-D65DCBA4358F}"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1361D466-F108-4B2C-8002-CC3891DC23D5}" type="presOf" srcId="{C59269D0-92A5-481C-BA64-727AFB0DD545}" destId="{B37A5355-225B-4C6F-AED7-6C620F99EECC}" srcOrd="0" destOrd="0" presId="urn:microsoft.com/office/officeart/2005/8/layout/vList5"/>
    <dgm:cxn modelId="{B8AF1086-D7BE-446F-9133-738B599E9A7D}" srcId="{F6FEADD9-F67D-41F5-BA4C-3C84956E7F46}" destId="{AA046201-5C4D-445E-BF0B-5C6D2B0A1945}" srcOrd="1" destOrd="0" parTransId="{FE92FC33-5E0F-4302-9E80-A69E8ACDDE56}" sibTransId="{40767EFF-7D52-4469-ACEE-7D28E67337E2}"/>
    <dgm:cxn modelId="{746B74E5-5FFD-463D-B096-03FAF49C0A5A}" type="presOf" srcId="{AA046201-5C4D-445E-BF0B-5C6D2B0A1945}" destId="{C04276DC-EE64-470A-B8BC-09067B8045FA}" srcOrd="0" destOrd="0" presId="urn:microsoft.com/office/officeart/2005/8/layout/vList5"/>
    <dgm:cxn modelId="{8267FBF6-AC43-4DD3-9289-D744559C4BF7}" type="presOf" srcId="{74EE5CD8-078F-4590-BF9C-A341A294A016}" destId="{7E429971-BC57-430F-BB25-C0574E5E39E3}" srcOrd="0" destOrd="0" presId="urn:microsoft.com/office/officeart/2005/8/layout/vList5"/>
    <dgm:cxn modelId="{7A6707AA-1FD5-45CF-9FB5-030E62460D00}" type="presParOf" srcId="{AAE7A1E6-6847-453D-B55B-8A82BF138C1D}" destId="{C4407577-18A2-46E0-8805-2838042EB67A}" srcOrd="0" destOrd="0" presId="urn:microsoft.com/office/officeart/2005/8/layout/vList5"/>
    <dgm:cxn modelId="{33731500-A532-4631-A11F-58D575FD4D2A}" type="presParOf" srcId="{C4407577-18A2-46E0-8805-2838042EB67A}" destId="{7E429971-BC57-430F-BB25-C0574E5E39E3}" srcOrd="0" destOrd="0" presId="urn:microsoft.com/office/officeart/2005/8/layout/vList5"/>
    <dgm:cxn modelId="{D14215F2-1E80-4A75-8DAE-603A2F3431D5}" type="presParOf" srcId="{C4407577-18A2-46E0-8805-2838042EB67A}" destId="{D54B1729-BC98-42C1-9C6C-D65DCBA4358F}" srcOrd="1" destOrd="0" presId="urn:microsoft.com/office/officeart/2005/8/layout/vList5"/>
    <dgm:cxn modelId="{B4134700-F5B4-4CFC-9B44-DC2CC2531024}" type="presParOf" srcId="{AAE7A1E6-6847-453D-B55B-8A82BF138C1D}" destId="{AB8574CC-D4F2-4555-AEE3-F4EE58B11D03}" srcOrd="1" destOrd="0" presId="urn:microsoft.com/office/officeart/2005/8/layout/vList5"/>
    <dgm:cxn modelId="{6571393A-9D61-4C8F-A50A-BB173EBAE400}" type="presParOf" srcId="{AAE7A1E6-6847-453D-B55B-8A82BF138C1D}" destId="{85B8F607-FDD8-476A-ADBE-E1250824F294}" srcOrd="2" destOrd="0" presId="urn:microsoft.com/office/officeart/2005/8/layout/vList5"/>
    <dgm:cxn modelId="{6B0226BB-B9B3-46C6-9A2E-3E21DD678674}" type="presParOf" srcId="{85B8F607-FDD8-476A-ADBE-E1250824F294}" destId="{C04276DC-EE64-470A-B8BC-09067B8045FA}" srcOrd="0" destOrd="0" presId="urn:microsoft.com/office/officeart/2005/8/layout/vList5"/>
    <dgm:cxn modelId="{74EC4A71-954A-499F-A9B5-26AFB9660698}"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797790" y="-1513898"/>
          <a:ext cx="1585912"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a:t>EXISTING SYSTEM</a:t>
          </a:r>
          <a:endParaRPr lang="en-US" sz="3200" kern="1200" dirty="0">
            <a:effectLst>
              <a:outerShdw blurRad="38100" dist="38100" dir="2700000" algn="tl">
                <a:srgbClr val="000000">
                  <a:alpha val="43137"/>
                </a:srgbClr>
              </a:outerShdw>
            </a:effectLst>
          </a:endParaRPr>
        </a:p>
      </dsp:txBody>
      <dsp:txXfrm rot="-5400000">
        <a:off x="1085603" y="198289"/>
        <a:ext cx="5010287" cy="1585912"/>
      </dsp:txXfrm>
    </dsp:sp>
    <dsp:sp modelId="{7E429971-BC57-430F-BB25-C0574E5E39E3}">
      <dsp:nvSpPr>
        <dsp:cNvPr id="0" name=""/>
        <dsp:cNvSpPr/>
      </dsp:nvSpPr>
      <dsp:spPr>
        <a:xfrm>
          <a:off x="109" y="0"/>
          <a:ext cx="1085492" cy="1982390"/>
        </a:xfrm>
        <a:prstGeom prst="round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a:t>1</a:t>
          </a:r>
          <a:endParaRPr lang="en-US" sz="4400" kern="1200" dirty="0"/>
        </a:p>
      </dsp:txBody>
      <dsp:txXfrm>
        <a:off x="53098" y="52989"/>
        <a:ext cx="979514" cy="1876412"/>
      </dsp:txXfrm>
    </dsp:sp>
    <dsp:sp modelId="{B37A5355-225B-4C6F-AED7-6C620F99EECC}">
      <dsp:nvSpPr>
        <dsp:cNvPr id="0" name=""/>
        <dsp:cNvSpPr/>
      </dsp:nvSpPr>
      <dsp:spPr>
        <a:xfrm rot="5400000">
          <a:off x="2797790" y="567611"/>
          <a:ext cx="1585912" cy="5010287"/>
        </a:xfrm>
        <a:prstGeom prst="rect">
          <a:avLst/>
        </a:prstGeom>
        <a:solidFill>
          <a:schemeClr val="accent3">
            <a:tint val="40000"/>
            <a:alpha val="90000"/>
            <a:hueOff val="-9374819"/>
            <a:satOff val="-2435"/>
            <a:lumOff val="86"/>
            <a:alphaOff val="0"/>
          </a:schemeClr>
        </a:solidFill>
        <a:ln w="9525" cap="flat" cmpd="sng" algn="ctr">
          <a:solidFill>
            <a:schemeClr val="accent3">
              <a:tint val="40000"/>
              <a:alpha val="90000"/>
              <a:hueOff val="-9374819"/>
              <a:satOff val="-2435"/>
              <a:lumOff val="8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PROPOSED SYSTEM</a:t>
          </a:r>
          <a:endParaRPr lang="en-US" sz="3200" kern="1200" dirty="0">
            <a:effectLst>
              <a:outerShdw blurRad="38100" dist="38100" dir="2700000" algn="tl">
                <a:srgbClr val="000000">
                  <a:alpha val="43137"/>
                </a:srgbClr>
              </a:outerShdw>
            </a:effectLst>
          </a:endParaRPr>
        </a:p>
      </dsp:txBody>
      <dsp:txXfrm rot="-5400000">
        <a:off x="1085603" y="2279798"/>
        <a:ext cx="5010287" cy="1585912"/>
      </dsp:txXfrm>
    </dsp:sp>
    <dsp:sp modelId="{C04276DC-EE64-470A-B8BC-09067B8045FA}">
      <dsp:nvSpPr>
        <dsp:cNvPr id="0" name=""/>
        <dsp:cNvSpPr/>
      </dsp:nvSpPr>
      <dsp:spPr>
        <a:xfrm>
          <a:off x="109" y="2081559"/>
          <a:ext cx="1085492" cy="1982390"/>
        </a:xfrm>
        <a:prstGeom prst="roundRect">
          <a:avLst/>
        </a:prstGeom>
        <a:gradFill rotWithShape="0">
          <a:gsLst>
            <a:gs pos="0">
              <a:schemeClr val="accent3">
                <a:hueOff val="-8807072"/>
                <a:satOff val="-3184"/>
                <a:lumOff val="1373"/>
                <a:alphaOff val="0"/>
                <a:tint val="98000"/>
                <a:satMod val="110000"/>
                <a:lumMod val="104000"/>
              </a:schemeClr>
            </a:gs>
            <a:gs pos="69000">
              <a:schemeClr val="accent3">
                <a:hueOff val="-8807072"/>
                <a:satOff val="-3184"/>
                <a:lumOff val="1373"/>
                <a:alphaOff val="0"/>
                <a:shade val="84000"/>
                <a:satMod val="130000"/>
                <a:lumMod val="92000"/>
              </a:schemeClr>
            </a:gs>
            <a:gs pos="100000">
              <a:schemeClr val="accent3">
                <a:hueOff val="-8807072"/>
                <a:satOff val="-3184"/>
                <a:lumOff val="1373"/>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a:t>2</a:t>
          </a:r>
          <a:endParaRPr lang="en-US" sz="4400" kern="1200" dirty="0"/>
        </a:p>
      </dsp:txBody>
      <dsp:txXfrm>
        <a:off x="53098" y="2134548"/>
        <a:ext cx="979514" cy="187641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6/10/2020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93535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6/10/2020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97455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for presenting training materials in a group setting.</a:t>
            </a:r>
          </a:p>
          <a:p>
            <a:endParaRPr lang="en-US" dirty="0"/>
          </a:p>
          <a:p>
            <a:pPr lvl="0"/>
            <a:r>
              <a:rPr lang="en-US" sz="1200" b="1" dirty="0"/>
              <a:t>Sections</a:t>
            </a:r>
            <a:endParaRPr lang="en-US" sz="1200" b="0" dirty="0"/>
          </a:p>
          <a:p>
            <a:pPr lvl="0"/>
            <a:r>
              <a:rPr lang="en-US" sz="1200" b="0" dirty="0"/>
              <a:t>Right-click on a slide to add sections.</a:t>
            </a:r>
            <a:r>
              <a:rPr lang="en-US" sz="1200" b="0" baseline="0" dirty="0"/>
              <a:t> Sections can help to organize your slides or facilitate collaboration between multiple authors.</a:t>
            </a:r>
            <a:endParaRPr lang="en-US" sz="1200" b="0" dirty="0"/>
          </a:p>
          <a:p>
            <a:pPr lvl="0"/>
            <a:endParaRPr lang="en-US" sz="1200" b="1" dirty="0"/>
          </a:p>
          <a:p>
            <a:pPr lvl="0"/>
            <a:r>
              <a:rPr lang="en-US" sz="1200" b="1" dirty="0"/>
              <a:t>Notes</a:t>
            </a:r>
          </a:p>
          <a:p>
            <a:pPr lvl="0"/>
            <a:r>
              <a:rPr lang="en-US" sz="1200" dirty="0"/>
              <a:t>Use the Notes section for delivery notes or to provide additional details for the audience.</a:t>
            </a:r>
            <a:r>
              <a:rPr lang="en-US" sz="1200" baseline="0" dirty="0"/>
              <a:t> View these notes in Presentation View during your presentation. </a:t>
            </a:r>
          </a:p>
          <a:p>
            <a:pPr lvl="0">
              <a:buFontTx/>
              <a:buNone/>
            </a:pPr>
            <a:r>
              <a:rPr lang="en-US" sz="1200" dirty="0"/>
              <a:t>Keep in mind the font size (important for accessibility, visibility, videotaping, and online production)</a:t>
            </a:r>
          </a:p>
          <a:p>
            <a:pPr lvl="0"/>
            <a:endParaRPr lang="en-US" sz="1200" dirty="0"/>
          </a:p>
          <a:p>
            <a:pPr lvl="0">
              <a:buFontTx/>
              <a:buNone/>
            </a:pPr>
            <a:r>
              <a:rPr lang="en-US" sz="1200" b="1" dirty="0"/>
              <a:t>Coordinated colors </a:t>
            </a:r>
          </a:p>
          <a:p>
            <a:pPr lvl="0">
              <a:buFontTx/>
              <a:buNone/>
            </a:pPr>
            <a:r>
              <a:rPr lang="en-US" sz="1200" dirty="0"/>
              <a:t>Pay particular attention to the graphs, charts, and text boxes.</a:t>
            </a:r>
            <a:r>
              <a:rPr lang="en-US" sz="1200" baseline="0" dirty="0"/>
              <a:t> </a:t>
            </a:r>
            <a:endParaRPr lang="en-US" sz="1200" dirty="0"/>
          </a:p>
          <a:p>
            <a:pPr lvl="0"/>
            <a:r>
              <a:rPr lang="en-US" sz="1200" dirty="0"/>
              <a:t>Consider that attendees will print in black and white or </a:t>
            </a:r>
            <a:r>
              <a:rPr lang="en-US" sz="1200" dirty="0" err="1"/>
              <a:t>grayscale</a:t>
            </a:r>
            <a:r>
              <a:rPr lang="en-US" sz="1200" dirty="0"/>
              <a:t>. Run a test print to make sure your colors work when printed in pure black and white and </a:t>
            </a:r>
            <a:r>
              <a:rPr lang="en-US" sz="1200" dirty="0" err="1"/>
              <a:t>grayscale</a:t>
            </a:r>
            <a:r>
              <a:rPr lang="en-US" sz="1200" dirty="0"/>
              <a:t>.</a:t>
            </a:r>
          </a:p>
          <a:p>
            <a:pPr lvl="0">
              <a:buFontTx/>
              <a:buNone/>
            </a:pPr>
            <a:endParaRPr lang="en-US" sz="1200" dirty="0"/>
          </a:p>
          <a:p>
            <a:pPr lvl="0">
              <a:buFontTx/>
              <a:buNone/>
            </a:pPr>
            <a:r>
              <a:rPr lang="en-US" sz="1200" b="1" dirty="0"/>
              <a:t>Graphics, tables, and graphs</a:t>
            </a:r>
          </a:p>
          <a:p>
            <a:pPr lvl="0"/>
            <a:r>
              <a:rPr lang="en-US" sz="1200" dirty="0"/>
              <a:t>Keep it simple: If possible, use consistent, non-distracting styles and colors.</a:t>
            </a:r>
          </a:p>
          <a:p>
            <a:pPr lvl="0"/>
            <a:r>
              <a:rPr lang="en-US" sz="1200" dirty="0"/>
              <a:t>Label all graphs and tables.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a:t>Give a brief overview of the presentation.</a:t>
            </a:r>
            <a:r>
              <a:rPr lang="en-US" baseline="0" dirty="0"/>
              <a:t> D</a:t>
            </a:r>
            <a:r>
              <a:rPr lang="en-US" dirty="0"/>
              <a:t>escribe the major focus of the presentation and why it is important.</a:t>
            </a:r>
          </a:p>
          <a:p>
            <a:pPr>
              <a:lnSpc>
                <a:spcPct val="80000"/>
              </a:lnSpc>
            </a:pPr>
            <a:r>
              <a:rPr lang="en-US" dirty="0"/>
              <a:t>Introduce each of the major topics.</a:t>
            </a:r>
          </a:p>
          <a:p>
            <a:r>
              <a:rPr lang="en-US" dirty="0"/>
              <a:t>To provide a road map for the audience, you</a:t>
            </a:r>
            <a:r>
              <a:rPr lang="en-US" baseline="0" dirty="0"/>
              <a:t> can </a:t>
            </a:r>
            <a:r>
              <a:rPr lang="en-US" dirty="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21</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22</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a:t>This is another option</a:t>
            </a:r>
            <a:r>
              <a:rPr lang="en-US" sz="1200" baseline="0" dirty="0"/>
              <a:t> for an Overview slide.</a:t>
            </a:r>
            <a:endParaRPr lang="en-US" sz="1200" dirty="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1007534" y="0"/>
            <a:ext cx="589882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906359"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3428999"/>
            <a:ext cx="4138550" cy="2268559"/>
          </a:xfrm>
        </p:spPr>
        <p:txBody>
          <a:bodyPr anchor="t">
            <a:normAutofit/>
          </a:bodyPr>
          <a:lstStyle>
            <a:lvl1pPr algn="r">
              <a:defRPr sz="4200"/>
            </a:lvl1pPr>
          </a:lstStyle>
          <a:p>
            <a:r>
              <a:rPr lang="en-US"/>
              <a:t>Click to edit Master title style</a:t>
            </a:r>
            <a:endParaRPr lang="en-US" dirty="0"/>
          </a:p>
        </p:txBody>
      </p:sp>
      <p:sp>
        <p:nvSpPr>
          <p:cNvPr id="3" name="Subtitle 2"/>
          <p:cNvSpPr>
            <a:spLocks noGrp="1"/>
          </p:cNvSpPr>
          <p:nvPr>
            <p:ph type="subTitle" idx="1"/>
          </p:nvPr>
        </p:nvSpPr>
        <p:spPr>
          <a:xfrm>
            <a:off x="2131292" y="2268787"/>
            <a:ext cx="3966114" cy="1160213"/>
          </a:xfrm>
        </p:spPr>
        <p:txBody>
          <a:bodyPr tIns="0" anchor="b">
            <a:normAutofit/>
          </a:bodyPr>
          <a:lstStyle>
            <a:lvl1pPr marL="0" indent="0" algn="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33D6E5A2-EC83-451F-A719-9AC1370DD5CF}" type="slidenum">
              <a:rPr lang="en-US" smtClean="0"/>
              <a:pPr/>
              <a:t>‹#›</a:t>
            </a:fld>
            <a:endParaRPr lang="en-US" dirty="0"/>
          </a:p>
        </p:txBody>
      </p:sp>
      <p:sp>
        <p:nvSpPr>
          <p:cNvPr id="24" name="TextBox 23"/>
          <p:cNvSpPr txBox="1"/>
          <p:nvPr/>
        </p:nvSpPr>
        <p:spPr>
          <a:xfrm>
            <a:off x="1641440" y="3262168"/>
            <a:ext cx="311727" cy="430887"/>
          </a:xfrm>
          <a:prstGeom prst="rect">
            <a:avLst/>
          </a:prstGeom>
          <a:noFill/>
        </p:spPr>
        <p:txBody>
          <a:bodyPr wrap="square" rtlCol="0">
            <a:spAutoFit/>
          </a:bodyPr>
          <a:lstStyle/>
          <a:p>
            <a:pPr algn="r"/>
            <a:r>
              <a:rPr lang="en-US" sz="2200" dirty="0">
                <a:solidFill>
                  <a:schemeClr val="accent6"/>
                </a:solidFill>
                <a:latin typeface="Wingdings 3" panose="05040102010807070707" pitchFamily="18" charset="2"/>
              </a:rPr>
              <a:t>z</a:t>
            </a:r>
            <a:endParaRPr lang="en-US" sz="22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678797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808057"/>
            <a:ext cx="5885350"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20792" y="2049878"/>
            <a:ext cx="5723414" cy="40000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58828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8" name="Rectangle 17"/>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p:cNvSpPr txBox="1"/>
          <p:nvPr/>
        </p:nvSpPr>
        <p:spPr>
          <a:xfrm rot="5400000">
            <a:off x="7688343" y="480678"/>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849317" y="805818"/>
            <a:ext cx="99488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64598" y="970410"/>
            <a:ext cx="4715441"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811178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676783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extLst>
      <p:ext uri="{BB962C8B-B14F-4D97-AF65-F5344CB8AC3E}">
        <p14:creationId xmlns:p14="http://schemas.microsoft.com/office/powerpoint/2010/main" val="67555072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7" name="TextBox 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034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3199028"/>
            <a:ext cx="5967420" cy="1372971"/>
          </a:xfrm>
        </p:spPr>
        <p:txBody>
          <a:bodyPr anchor="t">
            <a:normAutofit/>
          </a:bodyPr>
          <a:lstStyle>
            <a:lvl1pPr algn="r">
              <a:defRPr sz="2800"/>
            </a:lvl1pPr>
          </a:lstStyle>
          <a:p>
            <a:r>
              <a:rPr lang="en-US"/>
              <a:t>Click to edit Master title style</a:t>
            </a:r>
            <a:endParaRPr lang="en-US" dirty="0"/>
          </a:p>
        </p:txBody>
      </p:sp>
      <p:sp>
        <p:nvSpPr>
          <p:cNvPr id="3" name="Text Placeholder 2"/>
          <p:cNvSpPr>
            <a:spLocks noGrp="1"/>
          </p:cNvSpPr>
          <p:nvPr>
            <p:ph type="body" idx="1"/>
          </p:nvPr>
        </p:nvSpPr>
        <p:spPr>
          <a:xfrm>
            <a:off x="2121131" y="2272143"/>
            <a:ext cx="5803294" cy="926885"/>
          </a:xfrm>
        </p:spPr>
        <p:txBody>
          <a:bodyPr tIns="0" anchor="b">
            <a:normAutofit/>
          </a:bodyPr>
          <a:lstStyle>
            <a:lvl1pPr marL="0" indent="0" algn="r">
              <a:buNone/>
              <a:defRPr sz="16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6" name="TextBox 15"/>
          <p:cNvSpPr txBox="1"/>
          <p:nvPr/>
        </p:nvSpPr>
        <p:spPr>
          <a:xfrm>
            <a:off x="1644924" y="3023993"/>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2381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61426" y="805818"/>
            <a:ext cx="5882780"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65406" y="2056800"/>
            <a:ext cx="2855547" cy="3993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4679" y="2056800"/>
            <a:ext cx="2859527" cy="3993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4951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Rectangle 13"/>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63589" y="805818"/>
            <a:ext cx="5880617" cy="10770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63589" y="2054563"/>
            <a:ext cx="2857364"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62510" y="2851330"/>
            <a:ext cx="2858443" cy="319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84679" y="2054563"/>
            <a:ext cx="2859527"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84680" y="2851330"/>
            <a:ext cx="2859526" cy="319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58277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922625966"/>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194978600"/>
      </p:ext>
    </p:extLst>
  </p:cSld>
  <p:clrMapOvr>
    <a:masterClrMapping/>
  </p:clrMapOvr>
  <p:transition spd="slow">
    <p:wipe dir="d"/>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ectangle 16"/>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85983" y="1296618"/>
            <a:ext cx="2120703" cy="1889075"/>
          </a:xfrm>
        </p:spPr>
        <p:txBody>
          <a:bodyPr anchor="b">
            <a:normAutofit/>
          </a:bodyPr>
          <a:lstStyle>
            <a:lvl1pPr algn="l">
              <a:defRPr sz="2000"/>
            </a:lvl1pPr>
          </a:lstStyle>
          <a:p>
            <a:r>
              <a:rPr lang="en-US"/>
              <a:t>Click to edit Master title style</a:t>
            </a:r>
            <a:endParaRPr lang="en-US" dirty="0"/>
          </a:p>
        </p:txBody>
      </p:sp>
      <p:sp>
        <p:nvSpPr>
          <p:cNvPr id="3" name="Content Placeholder 2"/>
          <p:cNvSpPr>
            <a:spLocks noGrp="1"/>
          </p:cNvSpPr>
          <p:nvPr>
            <p:ph idx="1"/>
          </p:nvPr>
        </p:nvSpPr>
        <p:spPr>
          <a:xfrm>
            <a:off x="4088538" y="805818"/>
            <a:ext cx="375566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5982" y="3186155"/>
            <a:ext cx="2120703" cy="2386397"/>
          </a:xfrm>
        </p:spPr>
        <p:txBody>
          <a:bodyPr>
            <a:normAutofit/>
          </a:bodyPr>
          <a:lstStyle>
            <a:lvl1pPr marL="0" indent="0" algn="l">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43526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3" name="Picture Placeholder 2"/>
          <p:cNvSpPr>
            <a:spLocks noGrp="1" noChangeAspect="1"/>
          </p:cNvSpPr>
          <p:nvPr>
            <p:ph type="pic" idx="1"/>
          </p:nvPr>
        </p:nvSpPr>
        <p:spPr>
          <a:xfrm>
            <a:off x="4582987" y="3229"/>
            <a:ext cx="3727769"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1486671" y="1296618"/>
            <a:ext cx="2603212" cy="1886308"/>
          </a:xfrm>
        </p:spPr>
        <p:txBody>
          <a:bodyPr anchor="b">
            <a:normAutofit/>
          </a:bodyP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1485984" y="3182928"/>
            <a:ext cx="2603794" cy="2386394"/>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6/10/2020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77038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1371060" y="2912532"/>
            <a:ext cx="7772939" cy="3945467"/>
          </a:xfrm>
          <a:prstGeom prst="rect">
            <a:avLst/>
          </a:prstGeom>
        </p:spPr>
      </p:pic>
      <p:pic>
        <p:nvPicPr>
          <p:cNvPr id="15" name="Picture 14"/>
          <p:cNvPicPr>
            <a:picLocks noChangeAspect="1"/>
          </p:cNvPicPr>
          <p:nvPr/>
        </p:nvPicPr>
        <p:blipFill rotWithShape="1">
          <a:blip r:embed="rId17" cstate="email">
            <a:extLst>
              <a:ext uri="{28A0092B-C50C-407E-A947-70E740481C1C}">
                <a14:useLocalDpi xmlns:a14="http://schemas.microsoft.com/office/drawing/2010/main" val="0"/>
              </a:ext>
            </a:extLst>
          </a:blip>
          <a:srcRect/>
          <a:stretch/>
        </p:blipFill>
        <p:spPr>
          <a:xfrm>
            <a:off x="1" y="0"/>
            <a:ext cx="9143999" cy="6858000"/>
          </a:xfrm>
          <a:prstGeom prst="rect">
            <a:avLst/>
          </a:prstGeom>
        </p:spPr>
      </p:pic>
      <p:sp>
        <p:nvSpPr>
          <p:cNvPr id="12" name="Rectangle 1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61317" y="808057"/>
            <a:ext cx="587801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26236" y="2049878"/>
            <a:ext cx="5713092" cy="4000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28294" y="5272451"/>
            <a:ext cx="2662729" cy="179188"/>
          </a:xfrm>
          <a:prstGeom prst="rect">
            <a:avLst/>
          </a:prstGeom>
        </p:spPr>
        <p:txBody>
          <a:bodyPr vert="horz" lIns="91440" tIns="18288" rIns="91440" bIns="45720" rtlCol="0" anchor="t"/>
          <a:lstStyle>
            <a:lvl1pPr algn="r">
              <a:defRPr sz="900">
                <a:solidFill>
                  <a:schemeClr val="tx1">
                    <a:tint val="75000"/>
                  </a:schemeClr>
                </a:solidFill>
                <a:latin typeface="+mn-lt"/>
              </a:defRPr>
            </a:lvl1pPr>
          </a:lstStyle>
          <a:p>
            <a:fld id="{757B281C-5159-4971-8228-52B9A72E9ED2}" type="datetimeFigureOut">
              <a:rPr lang="en-US" smtClean="0"/>
              <a:pPr/>
              <a:t>6/10/2020</a:t>
            </a:fld>
            <a:endParaRPr lang="en-US" dirty="0"/>
          </a:p>
        </p:txBody>
      </p:sp>
      <p:sp>
        <p:nvSpPr>
          <p:cNvPr id="5" name="Footer Placeholder 4"/>
          <p:cNvSpPr>
            <a:spLocks noGrp="1"/>
          </p:cNvSpPr>
          <p:nvPr>
            <p:ph type="ftr" sz="quarter" idx="3"/>
          </p:nvPr>
        </p:nvSpPr>
        <p:spPr>
          <a:xfrm rot="5400000">
            <a:off x="-2258177" y="3658900"/>
            <a:ext cx="5885352" cy="183663"/>
          </a:xfrm>
          <a:prstGeom prst="rect">
            <a:avLst/>
          </a:prstGeom>
        </p:spPr>
        <p:txBody>
          <a:bodyPr vert="horz" lIns="91440" tIns="45720" rIns="91440" bIns="18288" rtlCol="0" anchor="b"/>
          <a:lstStyle>
            <a:lvl1pPr algn="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62136" y="164594"/>
            <a:ext cx="638312" cy="322850"/>
          </a:xfrm>
          <a:prstGeom prst="rect">
            <a:avLst/>
          </a:prstGeom>
        </p:spPr>
        <p:txBody>
          <a:bodyPr vert="horz" lIns="91440" tIns="45720" rIns="45720" bIns="45720" rtlCol="0" anchor="ctr"/>
          <a:lstStyle>
            <a:lvl1pPr algn="r">
              <a:defRPr sz="1600">
                <a:solidFill>
                  <a:schemeClr val="tx1">
                    <a:tint val="75000"/>
                  </a:schemeClr>
                </a:solidFill>
              </a:defRPr>
            </a:lvl1p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303569424"/>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718" r:id="rId13"/>
    <p:sldLayoutId id="2147483650" r:id="rId14"/>
  </p:sldLayoutIdLst>
  <p:transition spd="slow">
    <p:wipe dir="d"/>
  </p:transition>
  <p:txStyles>
    <p:title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1975104"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6pPr>
      <a:lvl7pPr marL="224028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7pPr>
      <a:lvl8pPr marL="2670048"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8pPr>
      <a:lvl9pPr marL="301752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12.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14.xml"/><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16.xml"/><Relationship Id="rId4"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17.xml"/><Relationship Id="rId4"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18.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notesSlide" Target="../notesSlides/notesSlide20.xml"/><Relationship Id="rId4"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hyperlink" Target="http://www.google.com/" TargetMode="External"/><Relationship Id="rId5" Type="http://schemas.openxmlformats.org/officeDocument/2006/relationships/notesSlide" Target="../notesSlides/notesSlide21.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8.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838200" y="618320"/>
            <a:ext cx="4138550" cy="2268559"/>
          </a:xfrm>
        </p:spPr>
        <p:txBody>
          <a:bodyPr>
            <a:normAutofit/>
          </a:bodyPr>
          <a:lstStyle/>
          <a:p>
            <a:pPr algn="ctr"/>
            <a:r>
              <a:rPr lang="en-US" sz="6000" dirty="0">
                <a:latin typeface="Algerian" pitchFamily="82" charset="0"/>
              </a:rPr>
              <a:t>Virtual Doctor</a:t>
            </a:r>
          </a:p>
        </p:txBody>
      </p:sp>
      <p:sp>
        <p:nvSpPr>
          <p:cNvPr id="3" name="Subtitle 2"/>
          <p:cNvSpPr>
            <a:spLocks noGrp="1"/>
          </p:cNvSpPr>
          <p:nvPr>
            <p:ph type="subTitle" idx="1"/>
            <p:custDataLst>
              <p:tags r:id="rId3"/>
            </p:custDataLst>
          </p:nvPr>
        </p:nvSpPr>
        <p:spPr>
          <a:xfrm>
            <a:off x="2941145" y="5791200"/>
            <a:ext cx="5308866" cy="2666999"/>
          </a:xfrm>
        </p:spPr>
        <p:txBody>
          <a:bodyPr>
            <a:normAutofit fontScale="25000" lnSpcReduction="20000"/>
          </a:bodyPr>
          <a:lstStyle/>
          <a:p>
            <a:pPr algn="l"/>
            <a:r>
              <a:rPr lang="en-US" sz="8000" b="1" u="sng" dirty="0">
                <a:latin typeface="Comic Sans MS" pitchFamily="66" charset="0"/>
              </a:rPr>
              <a:t>Presented by: </a:t>
            </a:r>
          </a:p>
          <a:p>
            <a:pPr algn="l"/>
            <a:r>
              <a:rPr lang="en-US" sz="8000" b="1" u="sng" dirty="0">
                <a:latin typeface="Comic Sans MS" pitchFamily="66" charset="0"/>
              </a:rPr>
              <a:t>DHRITI BHASIN(CO19321)</a:t>
            </a:r>
          </a:p>
          <a:p>
            <a:pPr algn="l"/>
            <a:r>
              <a:rPr lang="en-US" sz="8000" b="1" u="sng" dirty="0">
                <a:latin typeface="Comic Sans MS" pitchFamily="66" charset="0"/>
              </a:rPr>
              <a:t>KRITI AGGRAWAL(C019335)</a:t>
            </a:r>
          </a:p>
          <a:p>
            <a:pPr algn="l"/>
            <a:r>
              <a:rPr lang="en-US" sz="8000" b="1" u="sng" dirty="0">
                <a:latin typeface="Comic Sans MS" pitchFamily="66" charset="0"/>
              </a:rPr>
              <a:t>MUSKAAN CHOPRA(CO19342)</a:t>
            </a:r>
          </a:p>
          <a:p>
            <a:pPr algn="l"/>
            <a:endParaRPr lang="en-US" sz="8000" dirty="0">
              <a:latin typeface="Comic Sans MS" pitchFamily="66" charset="0"/>
            </a:endParaRPr>
          </a:p>
          <a:p>
            <a:pPr algn="l"/>
            <a:endParaRPr lang="en-US" sz="8000" dirty="0">
              <a:latin typeface="Comic Sans MS" pitchFamily="66" charset="0"/>
            </a:endParaRPr>
          </a:p>
          <a:p>
            <a:pPr algn="l"/>
            <a:endParaRPr lang="en-US" sz="2400" b="1" u="sng" dirty="0"/>
          </a:p>
          <a:p>
            <a:pPr algn="l"/>
            <a:endParaRPr lang="en-US" sz="2400" dirty="0"/>
          </a:p>
          <a:p>
            <a:pPr algn="l"/>
            <a:r>
              <a:rPr lang="en-US" sz="2400" dirty="0"/>
              <a:t>			      </a:t>
            </a:r>
            <a:r>
              <a:rPr lang="en-US" sz="2400" dirty="0">
                <a:latin typeface="+mn-lt"/>
              </a:rPr>
              <a:t>21/04/2020</a:t>
            </a:r>
          </a:p>
        </p:txBody>
      </p:sp>
    </p:spTree>
    <p:custDataLst>
      <p:tags r:id="rId1"/>
    </p:custData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additive="base">
                                        <p:cTn id="3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3200"/>
            <a:ext cx="5878011" cy="1077229"/>
          </a:xfrm>
        </p:spPr>
        <p:txBody>
          <a:bodyPr>
            <a:noAutofit/>
          </a:bodyPr>
          <a:lstStyle/>
          <a:p>
            <a:pPr algn="l"/>
            <a:r>
              <a:rPr lang="en-US" sz="4400" dirty="0">
                <a:latin typeface="AR JULIAN" pitchFamily="2" charset="0"/>
              </a:rPr>
              <a:t>SYSTEM   ARCHITECTURE</a:t>
            </a:r>
            <a:endParaRPr lang="en-US" sz="4400" dirty="0"/>
          </a:p>
        </p:txBody>
      </p:sp>
    </p:spTree>
    <p:extLst>
      <p:ext uri="{BB962C8B-B14F-4D97-AF65-F5344CB8AC3E}">
        <p14:creationId xmlns:p14="http://schemas.microsoft.com/office/powerpoint/2010/main" val="14345404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dirty="0">
                <a:latin typeface="AR JULIAN" pitchFamily="2" charset="0"/>
              </a:rPr>
              <a:t>System Features</a:t>
            </a:r>
            <a:r>
              <a:rPr lang="en-US" sz="3200" dirty="0">
                <a:latin typeface="AR JULIAN" pitchFamily="2" charset="0"/>
              </a:rPr>
              <a:t>(flowchart)</a:t>
            </a:r>
            <a:endParaRPr lang="en-IN" dirty="0">
              <a:latin typeface="AR JULIAN" pitchFamily="2" charset="0"/>
            </a:endParaRPr>
          </a:p>
        </p:txBody>
      </p:sp>
      <p:sp>
        <p:nvSpPr>
          <p:cNvPr id="5" name="Content Placeholder 4">
            <a:extLst>
              <a:ext uri="{FF2B5EF4-FFF2-40B4-BE49-F238E27FC236}">
                <a16:creationId xmlns:a16="http://schemas.microsoft.com/office/drawing/2014/main" id="{4F27C2CC-10C3-4FA7-92ED-35127F6E7C50}"/>
              </a:ext>
            </a:extLst>
          </p:cNvPr>
          <p:cNvSpPr>
            <a:spLocks noGrp="1"/>
          </p:cNvSpPr>
          <p:nvPr>
            <p:ph sz="half" idx="1"/>
          </p:nvPr>
        </p:nvSpPr>
        <p:spPr>
          <a:xfrm>
            <a:off x="628643" y="1230777"/>
            <a:ext cx="7886714" cy="6070112"/>
          </a:xfrm>
        </p:spPr>
        <p:txBody>
          <a:bodyPr/>
          <a:lstStyle/>
          <a:p>
            <a:endParaRPr lang="en-IN" dirty="0"/>
          </a:p>
        </p:txBody>
      </p:sp>
      <p:sp>
        <p:nvSpPr>
          <p:cNvPr id="3" name="Oval 2">
            <a:extLst>
              <a:ext uri="{FF2B5EF4-FFF2-40B4-BE49-F238E27FC236}">
                <a16:creationId xmlns:a16="http://schemas.microsoft.com/office/drawing/2014/main" id="{8269A8B8-6D3C-4E3D-8086-654568A7C7A9}"/>
              </a:ext>
            </a:extLst>
          </p:cNvPr>
          <p:cNvSpPr/>
          <p:nvPr/>
        </p:nvSpPr>
        <p:spPr>
          <a:xfrm>
            <a:off x="3733801" y="1276626"/>
            <a:ext cx="1371600" cy="533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bg1"/>
              </a:solidFill>
            </a:endParaRPr>
          </a:p>
        </p:txBody>
      </p:sp>
      <p:sp>
        <p:nvSpPr>
          <p:cNvPr id="4" name="TextBox 3">
            <a:extLst>
              <a:ext uri="{FF2B5EF4-FFF2-40B4-BE49-F238E27FC236}">
                <a16:creationId xmlns:a16="http://schemas.microsoft.com/office/drawing/2014/main" id="{586FA3AF-39E5-4580-801D-8BC5DC62073B}"/>
              </a:ext>
            </a:extLst>
          </p:cNvPr>
          <p:cNvSpPr txBox="1"/>
          <p:nvPr/>
        </p:nvSpPr>
        <p:spPr>
          <a:xfrm flipH="1">
            <a:off x="4038600" y="1368722"/>
            <a:ext cx="838200" cy="369332"/>
          </a:xfrm>
          <a:prstGeom prst="rect">
            <a:avLst/>
          </a:prstGeom>
          <a:noFill/>
        </p:spPr>
        <p:txBody>
          <a:bodyPr wrap="square" rtlCol="0">
            <a:spAutoFit/>
          </a:bodyPr>
          <a:lstStyle/>
          <a:p>
            <a:r>
              <a:rPr lang="en-IN" dirty="0"/>
              <a:t> Start</a:t>
            </a:r>
          </a:p>
        </p:txBody>
      </p:sp>
      <p:cxnSp>
        <p:nvCxnSpPr>
          <p:cNvPr id="7" name="Straight Arrow Connector 6">
            <a:extLst>
              <a:ext uri="{FF2B5EF4-FFF2-40B4-BE49-F238E27FC236}">
                <a16:creationId xmlns:a16="http://schemas.microsoft.com/office/drawing/2014/main" id="{1A5EC35E-3633-430E-B8EB-960D6040FD38}"/>
              </a:ext>
            </a:extLst>
          </p:cNvPr>
          <p:cNvCxnSpPr/>
          <p:nvPr/>
        </p:nvCxnSpPr>
        <p:spPr>
          <a:xfrm>
            <a:off x="4419601" y="1810026"/>
            <a:ext cx="0" cy="373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92455718-75DB-4636-85BE-F37C0E37E77B}"/>
              </a:ext>
            </a:extLst>
          </p:cNvPr>
          <p:cNvSpPr/>
          <p:nvPr/>
        </p:nvSpPr>
        <p:spPr>
          <a:xfrm>
            <a:off x="3810000" y="2235662"/>
            <a:ext cx="1295399" cy="589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19E6576-024D-4F9A-8CF0-15ABED719932}"/>
              </a:ext>
            </a:extLst>
          </p:cNvPr>
          <p:cNvSpPr txBox="1"/>
          <p:nvPr/>
        </p:nvSpPr>
        <p:spPr>
          <a:xfrm>
            <a:off x="3962403" y="2339882"/>
            <a:ext cx="914397" cy="369332"/>
          </a:xfrm>
          <a:prstGeom prst="rect">
            <a:avLst/>
          </a:prstGeom>
          <a:noFill/>
        </p:spPr>
        <p:txBody>
          <a:bodyPr wrap="square" rtlCol="0">
            <a:spAutoFit/>
          </a:bodyPr>
          <a:lstStyle/>
          <a:p>
            <a:r>
              <a:rPr lang="en-IN" dirty="0"/>
              <a:t>  Menu</a:t>
            </a:r>
          </a:p>
        </p:txBody>
      </p:sp>
      <p:cxnSp>
        <p:nvCxnSpPr>
          <p:cNvPr id="11" name="Straight Arrow Connector 10">
            <a:extLst>
              <a:ext uri="{FF2B5EF4-FFF2-40B4-BE49-F238E27FC236}">
                <a16:creationId xmlns:a16="http://schemas.microsoft.com/office/drawing/2014/main" id="{DDDA552D-8072-4694-ACE9-5387D65A7DB8}"/>
              </a:ext>
            </a:extLst>
          </p:cNvPr>
          <p:cNvCxnSpPr>
            <a:cxnSpLocks/>
          </p:cNvCxnSpPr>
          <p:nvPr/>
        </p:nvCxnSpPr>
        <p:spPr>
          <a:xfrm>
            <a:off x="4419601" y="2825120"/>
            <a:ext cx="0" cy="9086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86105CE-5958-40E2-BE1E-E01A179585B1}"/>
              </a:ext>
            </a:extLst>
          </p:cNvPr>
          <p:cNvCxnSpPr/>
          <p:nvPr/>
        </p:nvCxnSpPr>
        <p:spPr>
          <a:xfrm>
            <a:off x="1981200" y="3276600"/>
            <a:ext cx="51816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8551D3F-8FFB-4302-A3F8-A37A587F4594}"/>
              </a:ext>
            </a:extLst>
          </p:cNvPr>
          <p:cNvCxnSpPr/>
          <p:nvPr/>
        </p:nvCxnSpPr>
        <p:spPr>
          <a:xfrm>
            <a:off x="1981200" y="3276600"/>
            <a:ext cx="0" cy="457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DBD018A-1556-46A7-9262-630F1305942E}"/>
              </a:ext>
            </a:extLst>
          </p:cNvPr>
          <p:cNvCxnSpPr/>
          <p:nvPr/>
        </p:nvCxnSpPr>
        <p:spPr>
          <a:xfrm>
            <a:off x="7162800" y="3276600"/>
            <a:ext cx="0" cy="457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53937C5-46E0-484C-82B9-DC7AF7389B19}"/>
              </a:ext>
            </a:extLst>
          </p:cNvPr>
          <p:cNvSpPr/>
          <p:nvPr/>
        </p:nvSpPr>
        <p:spPr>
          <a:xfrm>
            <a:off x="1066803" y="3733800"/>
            <a:ext cx="1676398" cy="685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4BFCD573-6F7D-4AD4-9453-F4B941831E35}"/>
              </a:ext>
            </a:extLst>
          </p:cNvPr>
          <p:cNvSpPr/>
          <p:nvPr/>
        </p:nvSpPr>
        <p:spPr>
          <a:xfrm>
            <a:off x="3619500" y="3734497"/>
            <a:ext cx="1676398" cy="685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AA3E1480-A49D-43DA-AA11-FB869F52ABED}"/>
              </a:ext>
            </a:extLst>
          </p:cNvPr>
          <p:cNvSpPr/>
          <p:nvPr/>
        </p:nvSpPr>
        <p:spPr>
          <a:xfrm>
            <a:off x="6324601" y="3728081"/>
            <a:ext cx="1676398" cy="685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A53C869A-25BD-49E3-96C5-B742875CE4DC}"/>
              </a:ext>
            </a:extLst>
          </p:cNvPr>
          <p:cNvSpPr txBox="1"/>
          <p:nvPr/>
        </p:nvSpPr>
        <p:spPr>
          <a:xfrm>
            <a:off x="1105343" y="3896501"/>
            <a:ext cx="2048541" cy="369332"/>
          </a:xfrm>
          <a:prstGeom prst="rect">
            <a:avLst/>
          </a:prstGeom>
          <a:noFill/>
        </p:spPr>
        <p:txBody>
          <a:bodyPr wrap="square" rtlCol="0">
            <a:spAutoFit/>
          </a:bodyPr>
          <a:lstStyle/>
          <a:p>
            <a:r>
              <a:rPr lang="en-IN" dirty="0"/>
              <a:t>Patient interface</a:t>
            </a:r>
          </a:p>
        </p:txBody>
      </p:sp>
      <p:sp>
        <p:nvSpPr>
          <p:cNvPr id="28" name="TextBox 27">
            <a:extLst>
              <a:ext uri="{FF2B5EF4-FFF2-40B4-BE49-F238E27FC236}">
                <a16:creationId xmlns:a16="http://schemas.microsoft.com/office/drawing/2014/main" id="{C100DD53-A186-4E1B-99F1-5273CD24436A}"/>
              </a:ext>
            </a:extLst>
          </p:cNvPr>
          <p:cNvSpPr txBox="1"/>
          <p:nvPr/>
        </p:nvSpPr>
        <p:spPr>
          <a:xfrm>
            <a:off x="3581402" y="3886302"/>
            <a:ext cx="2057399" cy="369332"/>
          </a:xfrm>
          <a:prstGeom prst="rect">
            <a:avLst/>
          </a:prstGeom>
          <a:noFill/>
        </p:spPr>
        <p:txBody>
          <a:bodyPr wrap="square" rtlCol="0">
            <a:spAutoFit/>
          </a:bodyPr>
          <a:lstStyle/>
          <a:p>
            <a:r>
              <a:rPr lang="en-IN" dirty="0"/>
              <a:t>Doctor interface</a:t>
            </a:r>
          </a:p>
        </p:txBody>
      </p:sp>
      <p:sp>
        <p:nvSpPr>
          <p:cNvPr id="29" name="TextBox 28">
            <a:extLst>
              <a:ext uri="{FF2B5EF4-FFF2-40B4-BE49-F238E27FC236}">
                <a16:creationId xmlns:a16="http://schemas.microsoft.com/office/drawing/2014/main" id="{0CA4A7AB-8560-40AF-B222-87BF9248F75E}"/>
              </a:ext>
            </a:extLst>
          </p:cNvPr>
          <p:cNvSpPr txBox="1"/>
          <p:nvPr/>
        </p:nvSpPr>
        <p:spPr>
          <a:xfrm>
            <a:off x="6477002" y="3896501"/>
            <a:ext cx="1790683" cy="369332"/>
          </a:xfrm>
          <a:prstGeom prst="rect">
            <a:avLst/>
          </a:prstGeom>
          <a:noFill/>
        </p:spPr>
        <p:txBody>
          <a:bodyPr wrap="square" rtlCol="0">
            <a:spAutoFit/>
          </a:bodyPr>
          <a:lstStyle/>
          <a:p>
            <a:r>
              <a:rPr lang="en-IN" dirty="0"/>
              <a:t>Queue order</a:t>
            </a:r>
          </a:p>
        </p:txBody>
      </p:sp>
      <p:cxnSp>
        <p:nvCxnSpPr>
          <p:cNvPr id="30" name="Straight Arrow Connector 29">
            <a:extLst>
              <a:ext uri="{FF2B5EF4-FFF2-40B4-BE49-F238E27FC236}">
                <a16:creationId xmlns:a16="http://schemas.microsoft.com/office/drawing/2014/main" id="{C0FE7D22-9A47-4782-93E1-63308C216028}"/>
              </a:ext>
            </a:extLst>
          </p:cNvPr>
          <p:cNvCxnSpPr/>
          <p:nvPr/>
        </p:nvCxnSpPr>
        <p:spPr>
          <a:xfrm>
            <a:off x="1981200" y="4413855"/>
            <a:ext cx="0" cy="457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6E0B1D5-40C2-435E-9EC0-1637813A8AE4}"/>
              </a:ext>
            </a:extLst>
          </p:cNvPr>
          <p:cNvCxnSpPr/>
          <p:nvPr/>
        </p:nvCxnSpPr>
        <p:spPr>
          <a:xfrm>
            <a:off x="7162800" y="4413855"/>
            <a:ext cx="0" cy="457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2649C69-AAD3-454C-A91A-779AFF346A34}"/>
              </a:ext>
            </a:extLst>
          </p:cNvPr>
          <p:cNvCxnSpPr>
            <a:cxnSpLocks/>
          </p:cNvCxnSpPr>
          <p:nvPr/>
        </p:nvCxnSpPr>
        <p:spPr>
          <a:xfrm>
            <a:off x="4398337" y="4420271"/>
            <a:ext cx="0" cy="9086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B0BBC5F-BBB0-4E18-8314-E47803A685E0}"/>
              </a:ext>
            </a:extLst>
          </p:cNvPr>
          <p:cNvCxnSpPr/>
          <p:nvPr/>
        </p:nvCxnSpPr>
        <p:spPr>
          <a:xfrm>
            <a:off x="1981200" y="4871055"/>
            <a:ext cx="5181600" cy="0"/>
          </a:xfrm>
          <a:prstGeom prst="line">
            <a:avLst/>
          </a:prstGeom>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954EBB4E-B726-4DE1-ABDF-4C3E748C3633}"/>
              </a:ext>
            </a:extLst>
          </p:cNvPr>
          <p:cNvSpPr/>
          <p:nvPr/>
        </p:nvSpPr>
        <p:spPr>
          <a:xfrm>
            <a:off x="3801140" y="5328254"/>
            <a:ext cx="1295399" cy="589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2032896D-1989-4B39-9A11-825BA353E093}"/>
              </a:ext>
            </a:extLst>
          </p:cNvPr>
          <p:cNvSpPr txBox="1"/>
          <p:nvPr/>
        </p:nvSpPr>
        <p:spPr>
          <a:xfrm>
            <a:off x="4152900" y="5495052"/>
            <a:ext cx="1600200" cy="383998"/>
          </a:xfrm>
          <a:prstGeom prst="rect">
            <a:avLst/>
          </a:prstGeom>
          <a:noFill/>
        </p:spPr>
        <p:txBody>
          <a:bodyPr wrap="square" rtlCol="0">
            <a:spAutoFit/>
          </a:bodyPr>
          <a:lstStyle/>
          <a:p>
            <a:r>
              <a:rPr lang="en-IN" dirty="0"/>
              <a:t>Exit</a:t>
            </a:r>
          </a:p>
        </p:txBody>
      </p:sp>
      <p:cxnSp>
        <p:nvCxnSpPr>
          <p:cNvPr id="37" name="Straight Arrow Connector 36">
            <a:extLst>
              <a:ext uri="{FF2B5EF4-FFF2-40B4-BE49-F238E27FC236}">
                <a16:creationId xmlns:a16="http://schemas.microsoft.com/office/drawing/2014/main" id="{2D6042C1-B5BF-46E6-8A8B-1EA81A5ACE12}"/>
              </a:ext>
            </a:extLst>
          </p:cNvPr>
          <p:cNvCxnSpPr/>
          <p:nvPr/>
        </p:nvCxnSpPr>
        <p:spPr>
          <a:xfrm>
            <a:off x="4419601" y="5917712"/>
            <a:ext cx="0" cy="373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B27181A6-E520-4731-B432-77DA3CED19E4}"/>
              </a:ext>
            </a:extLst>
          </p:cNvPr>
          <p:cNvSpPr/>
          <p:nvPr/>
        </p:nvSpPr>
        <p:spPr>
          <a:xfrm>
            <a:off x="3733801" y="6292619"/>
            <a:ext cx="1371600" cy="533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bg1"/>
              </a:solidFill>
            </a:endParaRPr>
          </a:p>
        </p:txBody>
      </p:sp>
      <p:sp>
        <p:nvSpPr>
          <p:cNvPr id="40" name="TextBox 39">
            <a:extLst>
              <a:ext uri="{FF2B5EF4-FFF2-40B4-BE49-F238E27FC236}">
                <a16:creationId xmlns:a16="http://schemas.microsoft.com/office/drawing/2014/main" id="{1365F343-7225-42F8-9213-3F6E42D0CF1B}"/>
              </a:ext>
            </a:extLst>
          </p:cNvPr>
          <p:cNvSpPr txBox="1"/>
          <p:nvPr/>
        </p:nvSpPr>
        <p:spPr>
          <a:xfrm>
            <a:off x="4138728" y="6367320"/>
            <a:ext cx="1142993" cy="383998"/>
          </a:xfrm>
          <a:prstGeom prst="rect">
            <a:avLst/>
          </a:prstGeom>
          <a:noFill/>
        </p:spPr>
        <p:txBody>
          <a:bodyPr wrap="square" rtlCol="0">
            <a:spAutoFit/>
          </a:bodyPr>
          <a:lstStyle/>
          <a:p>
            <a:r>
              <a:rPr lang="en-IN" dirty="0"/>
              <a:t>Stop</a:t>
            </a:r>
          </a:p>
        </p:txBody>
      </p:sp>
    </p:spTree>
    <p:custDataLst>
      <p:tags r:id="rId1"/>
    </p:custDataLst>
    <p:extLst>
      <p:ext uri="{BB962C8B-B14F-4D97-AF65-F5344CB8AC3E}">
        <p14:creationId xmlns:p14="http://schemas.microsoft.com/office/powerpoint/2010/main" val="2214445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4138550" cy="2268559"/>
          </a:xfrm>
        </p:spPr>
        <p:txBody>
          <a:bodyPr>
            <a:noAutofit/>
          </a:bodyPr>
          <a:lstStyle/>
          <a:p>
            <a:pPr algn="l"/>
            <a:r>
              <a:rPr lang="en-US" sz="4800" dirty="0">
                <a:latin typeface="AR JULIAN" pitchFamily="2" charset="0"/>
              </a:rPr>
              <a:t>PROJECT MODULES</a:t>
            </a:r>
            <a:endParaRPr lang="en-US" sz="4800" dirty="0"/>
          </a:p>
        </p:txBody>
      </p:sp>
    </p:spTree>
    <p:extLst>
      <p:ext uri="{BB962C8B-B14F-4D97-AF65-F5344CB8AC3E}">
        <p14:creationId xmlns:p14="http://schemas.microsoft.com/office/powerpoint/2010/main" val="24644946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33400" y="762000"/>
            <a:ext cx="8077200" cy="1143000"/>
          </a:xfrm>
        </p:spPr>
        <p:txBody>
          <a:bodyPr>
            <a:normAutofit/>
          </a:bodyPr>
          <a:lstStyle/>
          <a:p>
            <a:pPr algn="ctr"/>
            <a:r>
              <a:rPr lang="en-US" dirty="0">
                <a:latin typeface="AR JULIAN" pitchFamily="2" charset="0"/>
              </a:rPr>
              <a:t>PROJECT MODULES</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1066800" y="1905000"/>
            <a:ext cx="7086600" cy="4045322"/>
          </a:xfrm>
        </p:spPr>
        <p:txBody>
          <a:bodyPr>
            <a:normAutofit/>
          </a:bodyPr>
          <a:lstStyle/>
          <a:p>
            <a:pPr marL="0" indent="0">
              <a:buNone/>
            </a:pPr>
            <a:r>
              <a:rPr lang="en-US" dirty="0"/>
              <a:t>The project has been slashed into many small modules to run effectively, easy to understand and debug. Some important modules used in the project are:</a:t>
            </a:r>
          </a:p>
          <a:p>
            <a:pPr lvl="0"/>
            <a:r>
              <a:rPr lang="en-US" dirty="0"/>
              <a:t>Home module(menu).</a:t>
            </a:r>
            <a:endParaRPr lang="en-IN" dirty="0"/>
          </a:p>
          <a:p>
            <a:pPr lvl="0"/>
            <a:r>
              <a:rPr lang="en-US" dirty="0"/>
              <a:t>Conditions and  Symptoms evaluation module.</a:t>
            </a:r>
            <a:endParaRPr lang="en-IN" dirty="0"/>
          </a:p>
          <a:p>
            <a:pPr marL="0" lvl="0" indent="0">
              <a:buNone/>
            </a:pPr>
            <a:endParaRPr lang="en-IN" dirty="0"/>
          </a:p>
          <a:p>
            <a:pPr marL="0" indent="0">
              <a:buNone/>
            </a:pPr>
            <a:endParaRPr lang="en-IN" dirty="0"/>
          </a:p>
        </p:txBody>
      </p:sp>
    </p:spTree>
    <p:custDataLst>
      <p:tags r:id="rId1"/>
    </p:custDataLst>
    <p:extLst>
      <p:ext uri="{BB962C8B-B14F-4D97-AF65-F5344CB8AC3E}">
        <p14:creationId xmlns:p14="http://schemas.microsoft.com/office/powerpoint/2010/main" val="17288066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85800" y="685800"/>
            <a:ext cx="7772400" cy="915768"/>
          </a:xfrm>
        </p:spPr>
        <p:txBody>
          <a:bodyPr>
            <a:normAutofit/>
          </a:bodyPr>
          <a:lstStyle/>
          <a:p>
            <a:pPr algn="ctr"/>
            <a:r>
              <a:rPr lang="en-US" sz="4800" dirty="0">
                <a:latin typeface="AR JULIAN" pitchFamily="2" charset="0"/>
              </a:rPr>
              <a:t>Home Module</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90600" y="1905000"/>
            <a:ext cx="7239000" cy="4144963"/>
          </a:xfrm>
        </p:spPr>
        <p:txBody>
          <a:bodyPr>
            <a:normAutofit/>
          </a:bodyPr>
          <a:lstStyle/>
          <a:p>
            <a:r>
              <a:rPr lang="en-US" dirty="0"/>
              <a:t>This module gives the information about the different tabs that are being used in the program. </a:t>
            </a:r>
          </a:p>
          <a:p>
            <a:r>
              <a:rPr lang="en-US" dirty="0"/>
              <a:t>The user can make use of this home module to know about the tabs which he or she has to make use.</a:t>
            </a:r>
          </a:p>
          <a:p>
            <a:r>
              <a:rPr lang="en-US" dirty="0"/>
              <a:t> In the program we have made use of tabs like patient interface, doctor interface and patients in queue.</a:t>
            </a:r>
          </a:p>
          <a:p>
            <a:r>
              <a:rPr lang="en-US" dirty="0"/>
              <a:t> This module gives a overview of all other tabs.</a:t>
            </a:r>
          </a:p>
          <a:p>
            <a:pPr marL="0" indent="0">
              <a:buNone/>
            </a:pPr>
            <a:endParaRPr lang="en-IN" dirty="0"/>
          </a:p>
        </p:txBody>
      </p:sp>
    </p:spTree>
    <p:custDataLst>
      <p:tags r:id="rId1"/>
    </p:custDataLst>
    <p:extLst>
      <p:ext uri="{BB962C8B-B14F-4D97-AF65-F5344CB8AC3E}">
        <p14:creationId xmlns:p14="http://schemas.microsoft.com/office/powerpoint/2010/main" val="9953957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295400" y="685800"/>
            <a:ext cx="7010400" cy="763368"/>
          </a:xfrm>
        </p:spPr>
        <p:txBody>
          <a:bodyPr>
            <a:normAutofit fontScale="90000"/>
          </a:bodyPr>
          <a:lstStyle/>
          <a:p>
            <a:pPr algn="ctr"/>
            <a:r>
              <a:rPr lang="en-US" sz="4800" dirty="0">
                <a:latin typeface="AR JULIAN" pitchFamily="2" charset="0"/>
              </a:rPr>
              <a:t>Conditions </a:t>
            </a:r>
            <a:r>
              <a:rPr lang="en-US" sz="4800" dirty="0"/>
              <a:t>and  Symptoms evaluation</a:t>
            </a:r>
            <a:r>
              <a:rPr lang="en-US" sz="4800" dirty="0">
                <a:latin typeface="AR JULIAN" pitchFamily="2" charset="0"/>
              </a:rPr>
              <a:t> Module</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14400" y="2179637"/>
            <a:ext cx="7391400" cy="3992563"/>
          </a:xfrm>
        </p:spPr>
        <p:txBody>
          <a:bodyPr>
            <a:normAutofit/>
          </a:bodyPr>
          <a:lstStyle/>
          <a:p>
            <a:r>
              <a:rPr lang="en-US" dirty="0"/>
              <a:t>To have glance about the known disease or infection. </a:t>
            </a:r>
          </a:p>
          <a:p>
            <a:r>
              <a:rPr lang="en-US" dirty="0"/>
              <a:t>The user has to select symptoms from given options and software gives the possible disease for that symptom(s).</a:t>
            </a:r>
          </a:p>
          <a:p>
            <a:r>
              <a:rPr lang="en-US" dirty="0"/>
              <a:t>If symptoms does not match then type 0 to open a window to describe your conditions and allow doctors to diagnose the conditions.</a:t>
            </a:r>
          </a:p>
          <a:p>
            <a:endParaRPr lang="en-US" dirty="0"/>
          </a:p>
          <a:p>
            <a:endParaRPr lang="en-IN" dirty="0"/>
          </a:p>
        </p:txBody>
      </p:sp>
    </p:spTree>
    <p:custDataLst>
      <p:tags r:id="rId1"/>
    </p:custDataLst>
    <p:extLst>
      <p:ext uri="{BB962C8B-B14F-4D97-AF65-F5344CB8AC3E}">
        <p14:creationId xmlns:p14="http://schemas.microsoft.com/office/powerpoint/2010/main" val="28640028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429000"/>
            <a:ext cx="4138550" cy="2268559"/>
          </a:xfrm>
        </p:spPr>
        <p:txBody>
          <a:bodyPr>
            <a:noAutofit/>
          </a:bodyPr>
          <a:lstStyle/>
          <a:p>
            <a:pPr algn="l"/>
            <a:r>
              <a:rPr lang="en-US" sz="4400" dirty="0">
                <a:latin typeface="AR JULIAN" pitchFamily="2" charset="0"/>
              </a:rPr>
              <a:t>Results &amp; </a:t>
            </a:r>
            <a:br>
              <a:rPr lang="en-US" sz="4400" dirty="0">
                <a:latin typeface="AR JULIAN" pitchFamily="2" charset="0"/>
              </a:rPr>
            </a:br>
            <a:r>
              <a:rPr lang="en-US" sz="4400" dirty="0">
                <a:latin typeface="AR JULIAN" pitchFamily="2" charset="0"/>
              </a:rPr>
              <a:t>Applications of Project</a:t>
            </a:r>
            <a:endParaRPr lang="en-US" sz="4400" dirty="0"/>
          </a:p>
        </p:txBody>
      </p:sp>
    </p:spTree>
    <p:extLst>
      <p:ext uri="{BB962C8B-B14F-4D97-AF65-F5344CB8AC3E}">
        <p14:creationId xmlns:p14="http://schemas.microsoft.com/office/powerpoint/2010/main" val="2493121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52400" y="914400"/>
            <a:ext cx="8077200" cy="1143000"/>
          </a:xfrm>
        </p:spPr>
        <p:txBody>
          <a:bodyPr>
            <a:normAutofit/>
          </a:bodyPr>
          <a:lstStyle/>
          <a:p>
            <a:pPr algn="ctr"/>
            <a:r>
              <a:rPr lang="en-US" sz="4800" dirty="0">
                <a:latin typeface="AR JULIAN" pitchFamily="2" charset="0"/>
              </a:rPr>
              <a:t>Results</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14400" y="2209800"/>
            <a:ext cx="7391400" cy="3840163"/>
          </a:xfrm>
        </p:spPr>
        <p:txBody>
          <a:bodyPr>
            <a:normAutofit/>
          </a:bodyPr>
          <a:lstStyle/>
          <a:p>
            <a:pPr marL="0" indent="0">
              <a:buNone/>
            </a:pPr>
            <a:r>
              <a:rPr lang="en-US" dirty="0"/>
              <a:t>The result obtained is a complete package of program which is able to detect disease and fix appointments.</a:t>
            </a:r>
          </a:p>
          <a:p>
            <a:endParaRPr lang="en-IN" dirty="0"/>
          </a:p>
        </p:txBody>
      </p:sp>
    </p:spTree>
    <p:custDataLst>
      <p:tags r:id="rId1"/>
    </p:custDataLst>
    <p:extLst>
      <p:ext uri="{BB962C8B-B14F-4D97-AF65-F5344CB8AC3E}">
        <p14:creationId xmlns:p14="http://schemas.microsoft.com/office/powerpoint/2010/main" val="26886901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990600"/>
            <a:ext cx="7086600" cy="458568"/>
          </a:xfrm>
        </p:spPr>
        <p:txBody>
          <a:bodyPr>
            <a:normAutofit fontScale="90000"/>
          </a:bodyPr>
          <a:lstStyle/>
          <a:p>
            <a:pPr algn="ctr"/>
            <a:r>
              <a:rPr lang="en-US" sz="4800" dirty="0">
                <a:latin typeface="AR JULIAN" pitchFamily="2" charset="0"/>
              </a:rPr>
              <a:t>Application Of Project</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90600" y="2577086"/>
            <a:ext cx="7315200" cy="2620963"/>
          </a:xfrm>
        </p:spPr>
        <p:txBody>
          <a:bodyPr>
            <a:normAutofit/>
          </a:bodyPr>
          <a:lstStyle/>
          <a:p>
            <a:r>
              <a:rPr lang="en-US" dirty="0"/>
              <a:t>This application can be used anywhere and anytime.</a:t>
            </a:r>
          </a:p>
          <a:p>
            <a:r>
              <a:rPr lang="en-US" dirty="0"/>
              <a:t>This gives a friendly response for the disease present in its database.</a:t>
            </a:r>
          </a:p>
          <a:p>
            <a:endParaRPr lang="en-IN" dirty="0"/>
          </a:p>
        </p:txBody>
      </p:sp>
    </p:spTree>
    <p:custDataLst>
      <p:tags r:id="rId1"/>
    </p:custDataLst>
    <p:extLst>
      <p:ext uri="{BB962C8B-B14F-4D97-AF65-F5344CB8AC3E}">
        <p14:creationId xmlns:p14="http://schemas.microsoft.com/office/powerpoint/2010/main" val="83967033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04800" y="685800"/>
            <a:ext cx="8610600" cy="763368"/>
          </a:xfrm>
        </p:spPr>
        <p:txBody>
          <a:bodyPr>
            <a:normAutofit/>
          </a:bodyPr>
          <a:lstStyle/>
          <a:p>
            <a:pPr algn="ctr"/>
            <a:r>
              <a:rPr lang="en-US" sz="4800" dirty="0">
                <a:latin typeface="AR JULIAN" pitchFamily="2" charset="0"/>
              </a:rPr>
              <a:t>Software Used</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90600" y="2133600"/>
            <a:ext cx="7315200" cy="3916363"/>
          </a:xfrm>
        </p:spPr>
        <p:txBody>
          <a:bodyPr>
            <a:normAutofit/>
          </a:bodyPr>
          <a:lstStyle/>
          <a:p>
            <a:r>
              <a:rPr lang="en-US" dirty="0"/>
              <a:t>To design this program we have used DEVC++. Some standard header files are used for building of the program.</a:t>
            </a:r>
          </a:p>
          <a:p>
            <a:r>
              <a:rPr lang="en-US" dirty="0"/>
              <a:t>The  visual presentation is managed in simpler way, so that it is accessible to all people.</a:t>
            </a:r>
            <a:endParaRPr lang="en-IN" dirty="0"/>
          </a:p>
          <a:p>
            <a:endParaRPr lang="en-IN" dirty="0"/>
          </a:p>
        </p:txBody>
      </p:sp>
    </p:spTree>
    <p:custDataLst>
      <p:tags r:id="rId1"/>
    </p:custDataLst>
    <p:extLst>
      <p:ext uri="{BB962C8B-B14F-4D97-AF65-F5344CB8AC3E}">
        <p14:creationId xmlns:p14="http://schemas.microsoft.com/office/powerpoint/2010/main" val="396189813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pPr algn="ctr"/>
            <a:r>
              <a:rPr lang="en-US" sz="4000" b="1" dirty="0">
                <a:latin typeface="AR JULIAN" pitchFamily="2" charset="0"/>
              </a:rPr>
              <a:t>Introduction</a:t>
            </a:r>
          </a:p>
        </p:txBody>
      </p:sp>
      <p:sp>
        <p:nvSpPr>
          <p:cNvPr id="5" name="Content Placeholder 4"/>
          <p:cNvSpPr>
            <a:spLocks noGrp="1"/>
          </p:cNvSpPr>
          <p:nvPr>
            <p:ph idx="1"/>
            <p:custDataLst>
              <p:tags r:id="rId3"/>
            </p:custDataLst>
          </p:nvPr>
        </p:nvSpPr>
        <p:spPr/>
        <p:txBody>
          <a:bodyPr>
            <a:normAutofit lnSpcReduction="10000"/>
          </a:bodyPr>
          <a:lstStyle/>
          <a:p>
            <a:pPr algn="just"/>
            <a:r>
              <a:rPr lang="en-US" dirty="0"/>
              <a:t>" VIRTUAL DOCTOR" - a faster way to detect health problems . </a:t>
            </a:r>
          </a:p>
          <a:p>
            <a:pPr algn="just"/>
            <a:r>
              <a:rPr lang="en-US" dirty="0"/>
              <a:t>A better healthcare at your fingertips. </a:t>
            </a:r>
          </a:p>
          <a:p>
            <a:pPr algn="just"/>
            <a:r>
              <a:rPr lang="en-US" dirty="0"/>
              <a:t>The software developed detects the disease, provides services like appointment and emergency, doctor’s interface . </a:t>
            </a:r>
          </a:p>
          <a:p>
            <a:pPr algn="just"/>
            <a:r>
              <a:rPr lang="en-US" dirty="0"/>
              <a:t>The code is a prototype of an actual virtual doctor software.</a:t>
            </a:r>
          </a:p>
          <a:p>
            <a:pPr algn="just"/>
            <a:r>
              <a:rPr lang="en-US" dirty="0"/>
              <a:t>The result given by this software is not completely reliable.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down)">
                                      <p:cBhvr>
                                        <p:cTn id="19" dur="500"/>
                                        <p:tgtEl>
                                          <p:spTgt spid="5">
                                            <p:txEl>
                                              <p:pRg st="2" end="2"/>
                                            </p:txEl>
                                          </p:spTgt>
                                        </p:tgtEl>
                                      </p:cBhvr>
                                    </p:animEffect>
                                  </p:childTnLst>
                                </p:cTn>
                              </p:par>
                            </p:childTnLst>
                          </p:cTn>
                        </p:par>
                        <p:par>
                          <p:cTn id="20" fill="hold">
                            <p:stCondLst>
                              <p:cond delay="3500"/>
                            </p:stCondLst>
                            <p:childTnLst>
                              <p:par>
                                <p:cTn id="21" presetID="22" presetClass="entr" presetSubtype="4"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down)">
                                      <p:cBhvr>
                                        <p:cTn id="23" dur="500"/>
                                        <p:tgtEl>
                                          <p:spTgt spid="5">
                                            <p:txEl>
                                              <p:pRg st="3" end="3"/>
                                            </p:txEl>
                                          </p:spTgt>
                                        </p:tgtEl>
                                      </p:cBhvr>
                                    </p:animEffect>
                                  </p:childTnLst>
                                </p:cTn>
                              </p:par>
                            </p:childTnLst>
                          </p:cTn>
                        </p:par>
                        <p:par>
                          <p:cTn id="24" fill="hold">
                            <p:stCondLst>
                              <p:cond delay="4000"/>
                            </p:stCondLst>
                            <p:childTnLst>
                              <p:par>
                                <p:cTn id="25" presetID="22" presetClass="entr" presetSubtype="4"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0"/>
            <a:ext cx="5878011" cy="1077229"/>
          </a:xfrm>
        </p:spPr>
        <p:txBody>
          <a:bodyPr>
            <a:noAutofit/>
          </a:bodyPr>
          <a:lstStyle/>
          <a:p>
            <a:pPr algn="l"/>
            <a:r>
              <a:rPr lang="en-US" sz="4400" dirty="0">
                <a:latin typeface="AR JULIAN" pitchFamily="2" charset="0"/>
              </a:rPr>
              <a:t>Conclusion &amp; References</a:t>
            </a:r>
            <a:endParaRPr lang="en-US" sz="4400" dirty="0"/>
          </a:p>
        </p:txBody>
      </p:sp>
    </p:spTree>
    <p:extLst>
      <p:ext uri="{BB962C8B-B14F-4D97-AF65-F5344CB8AC3E}">
        <p14:creationId xmlns:p14="http://schemas.microsoft.com/office/powerpoint/2010/main" val="29202800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28600" y="685800"/>
            <a:ext cx="8077200" cy="1143000"/>
          </a:xfrm>
        </p:spPr>
        <p:txBody>
          <a:bodyPr>
            <a:normAutofit/>
          </a:bodyPr>
          <a:lstStyle/>
          <a:p>
            <a:pPr algn="ctr"/>
            <a:r>
              <a:rPr lang="en-US" sz="4800" dirty="0">
                <a:latin typeface="AR JULIAN" pitchFamily="2" charset="0"/>
              </a:rPr>
              <a:t>Conclusion</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90600" y="2590800"/>
            <a:ext cx="7162800" cy="3916363"/>
          </a:xfrm>
        </p:spPr>
        <p:txBody>
          <a:bodyPr>
            <a:normAutofit/>
          </a:bodyPr>
          <a:lstStyle/>
          <a:p>
            <a:r>
              <a:rPr lang="en-US" dirty="0"/>
              <a:t>Instant care can be done through this software to get the necessary precautions to be taken so that the patient stays safe before serious action are taken. </a:t>
            </a:r>
          </a:p>
          <a:p>
            <a:r>
              <a:rPr lang="en-US" dirty="0"/>
              <a:t>This project helped us a lot in enhancing our knowledge in programming</a:t>
            </a:r>
            <a:endParaRPr lang="en-IN" dirty="0"/>
          </a:p>
        </p:txBody>
      </p:sp>
    </p:spTree>
    <p:custDataLst>
      <p:tags r:id="rId1"/>
    </p:custDataLst>
    <p:extLst>
      <p:ext uri="{BB962C8B-B14F-4D97-AF65-F5344CB8AC3E}">
        <p14:creationId xmlns:p14="http://schemas.microsoft.com/office/powerpoint/2010/main" val="20624235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776139"/>
            <a:ext cx="7086600" cy="915768"/>
          </a:xfrm>
        </p:spPr>
        <p:txBody>
          <a:bodyPr>
            <a:normAutofit/>
          </a:bodyPr>
          <a:lstStyle/>
          <a:p>
            <a:pPr algn="ctr"/>
            <a:r>
              <a:rPr lang="en-US" sz="4800" dirty="0">
                <a:latin typeface="AR JULIAN" pitchFamily="2" charset="0"/>
              </a:rPr>
              <a:t>References</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90600" y="2057400"/>
            <a:ext cx="7315200" cy="3992563"/>
          </a:xfrm>
        </p:spPr>
        <p:txBody>
          <a:bodyPr>
            <a:normAutofit/>
          </a:bodyPr>
          <a:lstStyle/>
          <a:p>
            <a:pPr lvl="0"/>
            <a:r>
              <a:rPr lang="en-US" u="sng" dirty="0">
                <a:hlinkClick r:id="rId6"/>
              </a:rPr>
              <a:t>www.google.com</a:t>
            </a:r>
            <a:endParaRPr lang="en-US" u="sng" dirty="0"/>
          </a:p>
          <a:p>
            <a:pPr lvl="0"/>
            <a:r>
              <a:rPr lang="en-US" u="sng" dirty="0"/>
              <a:t>Big </a:t>
            </a:r>
            <a:r>
              <a:rPr lang="en-US" u="sng" dirty="0" err="1"/>
              <a:t>c++</a:t>
            </a:r>
            <a:r>
              <a:rPr lang="en-US" u="sng" dirty="0"/>
              <a:t> </a:t>
            </a:r>
            <a:r>
              <a:rPr lang="en-IN" dirty="0"/>
              <a:t> by Cay S. </a:t>
            </a:r>
            <a:r>
              <a:rPr lang="en-IN" dirty="0" err="1"/>
              <a:t>Horstmann</a:t>
            </a:r>
            <a:r>
              <a:rPr lang="en-IN" dirty="0"/>
              <a:t>.</a:t>
            </a:r>
          </a:p>
          <a:p>
            <a:pPr lvl="0"/>
            <a:r>
              <a:rPr lang="en-IN" dirty="0"/>
              <a:t>Object Oriented Programming in C++ by </a:t>
            </a:r>
            <a:r>
              <a:rPr lang="en-IN" dirty="0" err="1"/>
              <a:t>E.Balagurusamy</a:t>
            </a:r>
            <a:r>
              <a:rPr lang="en-IN" dirty="0"/>
              <a:t>.</a:t>
            </a:r>
          </a:p>
          <a:p>
            <a:pPr lvl="0"/>
            <a:r>
              <a:rPr lang="en-IN" dirty="0"/>
              <a:t>github.com</a:t>
            </a:r>
          </a:p>
          <a:p>
            <a:pPr lvl="0"/>
            <a:endParaRPr lang="en-IN" dirty="0"/>
          </a:p>
          <a:p>
            <a:pPr lvl="0"/>
            <a:endParaRPr lang="en-IN" dirty="0"/>
          </a:p>
        </p:txBody>
      </p:sp>
    </p:spTree>
    <p:custDataLst>
      <p:tags r:id="rId1"/>
    </p:custDataLst>
    <p:extLst>
      <p:ext uri="{BB962C8B-B14F-4D97-AF65-F5344CB8AC3E}">
        <p14:creationId xmlns:p14="http://schemas.microsoft.com/office/powerpoint/2010/main" val="27208331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3ADE-D107-4299-AC0F-4FCFE85E4C11}"/>
              </a:ext>
            </a:extLst>
          </p:cNvPr>
          <p:cNvSpPr>
            <a:spLocks noGrp="1"/>
          </p:cNvSpPr>
          <p:nvPr>
            <p:ph type="title"/>
          </p:nvPr>
        </p:nvSpPr>
        <p:spPr>
          <a:xfrm>
            <a:off x="1632994" y="152401"/>
            <a:ext cx="5878011" cy="762000"/>
          </a:xfrm>
        </p:spPr>
        <p:txBody>
          <a:bodyPr>
            <a:normAutofit fontScale="90000"/>
          </a:bodyPr>
          <a:lstStyle/>
          <a:p>
            <a:r>
              <a:rPr lang="en-US" sz="6000" dirty="0">
                <a:latin typeface="AR JULIAN" pitchFamily="2" charset="0"/>
              </a:rPr>
              <a:t>FEATURES</a:t>
            </a:r>
            <a:endParaRPr lang="en-IN" sz="6000" dirty="0"/>
          </a:p>
        </p:txBody>
      </p:sp>
      <p:sp>
        <p:nvSpPr>
          <p:cNvPr id="3" name="Content Placeholder 2">
            <a:extLst>
              <a:ext uri="{FF2B5EF4-FFF2-40B4-BE49-F238E27FC236}">
                <a16:creationId xmlns:a16="http://schemas.microsoft.com/office/drawing/2014/main" id="{63B38019-3866-4BA2-8DEC-E645C2989E3A}"/>
              </a:ext>
            </a:extLst>
          </p:cNvPr>
          <p:cNvSpPr>
            <a:spLocks noGrp="1"/>
          </p:cNvSpPr>
          <p:nvPr>
            <p:ph idx="1"/>
          </p:nvPr>
        </p:nvSpPr>
        <p:spPr>
          <a:xfrm>
            <a:off x="990600" y="1143000"/>
            <a:ext cx="7315200" cy="5715000"/>
          </a:xfrm>
        </p:spPr>
        <p:txBody>
          <a:bodyPr>
            <a:normAutofit lnSpcReduction="10000"/>
          </a:bodyPr>
          <a:lstStyle/>
          <a:p>
            <a:r>
              <a:rPr lang="en-IN" dirty="0"/>
              <a:t>Tokens , Expression And Variable</a:t>
            </a:r>
          </a:p>
          <a:p>
            <a:r>
              <a:rPr lang="en-IN" dirty="0"/>
              <a:t> Classes And Objects </a:t>
            </a:r>
          </a:p>
          <a:p>
            <a:r>
              <a:rPr lang="en-IN" dirty="0"/>
              <a:t> Structure And Functions </a:t>
            </a:r>
          </a:p>
          <a:p>
            <a:r>
              <a:rPr lang="en-IN" dirty="0"/>
              <a:t>Constructor and Destructor</a:t>
            </a:r>
          </a:p>
          <a:p>
            <a:r>
              <a:rPr lang="en-IN"/>
              <a:t>Operator Overloading</a:t>
            </a:r>
            <a:endParaRPr lang="en-IN" dirty="0"/>
          </a:p>
          <a:p>
            <a:r>
              <a:rPr lang="en-IN" dirty="0"/>
              <a:t> User Defined Header Files </a:t>
            </a:r>
          </a:p>
          <a:p>
            <a:r>
              <a:rPr lang="en-IN" dirty="0"/>
              <a:t>File Handling </a:t>
            </a:r>
          </a:p>
          <a:p>
            <a:r>
              <a:rPr lang="en-IN" dirty="0"/>
              <a:t> Standard Library Functions Like Vector , </a:t>
            </a:r>
            <a:r>
              <a:rPr lang="en-IN" dirty="0" err="1"/>
              <a:t>Iomanip</a:t>
            </a:r>
            <a:r>
              <a:rPr lang="en-IN" dirty="0"/>
              <a:t> Etc</a:t>
            </a:r>
          </a:p>
          <a:p>
            <a:r>
              <a:rPr lang="en-IN" dirty="0"/>
              <a:t>Null Pointer</a:t>
            </a:r>
          </a:p>
          <a:p>
            <a:r>
              <a:rPr lang="en-IN" dirty="0"/>
              <a:t>  This And Delete </a:t>
            </a:r>
          </a:p>
          <a:p>
            <a:r>
              <a:rPr lang="en-IN" dirty="0"/>
              <a:t>Strings</a:t>
            </a:r>
          </a:p>
          <a:p>
            <a:r>
              <a:rPr lang="en-IN" dirty="0"/>
              <a:t>Type Conversions</a:t>
            </a:r>
          </a:p>
        </p:txBody>
      </p:sp>
    </p:spTree>
    <p:extLst>
      <p:ext uri="{BB962C8B-B14F-4D97-AF65-F5344CB8AC3E}">
        <p14:creationId xmlns:p14="http://schemas.microsoft.com/office/powerpoint/2010/main" val="12094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latin typeface="AR JULIAN" pitchFamily="2" charset="0"/>
              </a:rPr>
              <a:t>SYSTEM ANALYSIS</a:t>
            </a:r>
            <a:br>
              <a:rPr lang="en-US" sz="5400" dirty="0">
                <a:latin typeface="AR JULIAN" pitchFamily="2" charset="0"/>
              </a:rPr>
            </a:br>
            <a:endParaRPr lang="en-US" sz="2000" dirty="0">
              <a:latin typeface="AR JULIAN" pitchFamily="2" charset="0"/>
            </a:endParaRPr>
          </a:p>
        </p:txBody>
      </p:sp>
      <p:sp>
        <p:nvSpPr>
          <p:cNvPr id="11" name="Content Placeholder 10">
            <a:extLst>
              <a:ext uri="{FF2B5EF4-FFF2-40B4-BE49-F238E27FC236}">
                <a16:creationId xmlns:a16="http://schemas.microsoft.com/office/drawing/2014/main" id="{5D895F82-7DF8-4D43-96A1-93660D92D0AD}"/>
              </a:ext>
            </a:extLst>
          </p:cNvPr>
          <p:cNvSpPr>
            <a:spLocks noGrp="1"/>
          </p:cNvSpPr>
          <p:nvPr>
            <p:ph idx="1"/>
          </p:nvPr>
        </p:nvSpPr>
        <p:spPr>
          <a:xfrm>
            <a:off x="2142185" y="2724367"/>
            <a:ext cx="5713092" cy="4000066"/>
          </a:xfrm>
        </p:spPr>
        <p:txBody>
          <a:bodyPr/>
          <a:lstStyle/>
          <a:p>
            <a:r>
              <a:rPr lang="en-US" dirty="0"/>
              <a:t>EXISTING SYSTEM</a:t>
            </a:r>
            <a:br>
              <a:rPr lang="en-IN" dirty="0"/>
            </a:br>
            <a:r>
              <a:rPr lang="en-US" dirty="0"/>
              <a:t>PROPOSED SYSTEM</a:t>
            </a:r>
            <a:br>
              <a:rPr lang="en-US" dirty="0"/>
            </a:br>
            <a:r>
              <a:rPr lang="en-US" dirty="0"/>
              <a:t>	SCOPE OF THE PROJECT</a:t>
            </a:r>
            <a:br>
              <a:rPr lang="en-US" dirty="0"/>
            </a:br>
            <a:r>
              <a:rPr lang="en-US" dirty="0"/>
              <a:t>	AIM OF THE PROJECT</a:t>
            </a:r>
            <a:br>
              <a:rPr lang="en-US" dirty="0"/>
            </a:br>
            <a:r>
              <a:rPr lang="en-US" dirty="0"/>
              <a:t>	PROJECT MODULES</a:t>
            </a:r>
            <a:endParaRPr lang="en-IN" dirty="0"/>
          </a:p>
        </p:txBody>
      </p:sp>
      <p:cxnSp>
        <p:nvCxnSpPr>
          <p:cNvPr id="3" name="Straight Connector 2"/>
          <p:cNvCxnSpPr/>
          <p:nvPr/>
        </p:nvCxnSpPr>
        <p:spPr>
          <a:xfrm>
            <a:off x="2590800" y="46482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a:off x="2590800" y="4724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2590800" y="5029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590800" y="5334000"/>
            <a:ext cx="30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8233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4854112"/>
              </p:ext>
            </p:extLst>
          </p:nvPr>
        </p:nvGraphicFramePr>
        <p:xfrm>
          <a:off x="1905000" y="2514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38200" y="533400"/>
            <a:ext cx="7010400" cy="2438400"/>
          </a:xfrm>
        </p:spPr>
        <p:txBody>
          <a:bodyPr>
            <a:normAutofit/>
          </a:bodyPr>
          <a:lstStyle/>
          <a:p>
            <a:r>
              <a:rPr lang="en-US" dirty="0">
                <a:latin typeface="AR JULIAN" pitchFamily="2" charset="0"/>
              </a:rPr>
              <a:t>SYSTEM ANALYSIS</a:t>
            </a:r>
            <a:br>
              <a:rPr lang="en-US" dirty="0">
                <a:latin typeface="AR JULIAN" pitchFamily="2" charset="0"/>
              </a:rPr>
            </a:br>
            <a:br>
              <a:rPr lang="en-US" dirty="0">
                <a:latin typeface="AR JULIAN" pitchFamily="2" charset="0"/>
              </a:rPr>
            </a:br>
            <a:r>
              <a:rPr lang="en-US" sz="1800" dirty="0"/>
              <a:t>Virtual doctor visits are rapidly gaining popularity these days as more health insurers offer telemedicine services to help cut costs. Studies have shown that virtual care may effectively use to treat common problems and infections.</a:t>
            </a:r>
            <a:endParaRPr lang="en-US" sz="1800" dirty="0">
              <a:latin typeface="AR JULIAN" pitchFamily="2" charset="0"/>
            </a:endParaRPr>
          </a:p>
        </p:txBody>
      </p:sp>
    </p:spTree>
    <p:extLst>
      <p:ext uri="{BB962C8B-B14F-4D97-AF65-F5344CB8AC3E}">
        <p14:creationId xmlns:p14="http://schemas.microsoft.com/office/powerpoint/2010/main" val="2073377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13" dur="500"/>
                                        <p:tgtEl>
                                          <p:spTgt spid="3">
                                            <p:graphicEl>
                                              <a:dgm id="{7E429971-BC57-430F-BB25-C0574E5E39E3}"/>
                                            </p:graphicEl>
                                          </p:spTgt>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7" dur="500"/>
                                        <p:tgtEl>
                                          <p:spTgt spid="3">
                                            <p:graphicEl>
                                              <a:dgm id="{D54B1729-BC98-42C1-9C6C-D65DCBA4358F}"/>
                                            </p:graphic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21" dur="500"/>
                                        <p:tgtEl>
                                          <p:spTgt spid="3">
                                            <p:graphicEl>
                                              <a:dgm id="{C04276DC-EE64-470A-B8BC-09067B8045FA}"/>
                                            </p:graphicEl>
                                          </p:spTgt>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5" dur="500"/>
                                        <p:tgtEl>
                                          <p:spTgt spid="3">
                                            <p:graphicEl>
                                              <a:dgm id="{B37A5355-225B-4C6F-AED7-6C620F99EEC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dirty="0">
                <a:latin typeface="AR JULIAN" pitchFamily="2" charset="0"/>
              </a:rPr>
              <a:t>Existing System</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a:t>Currently there are only limited facilities available such as meeting the doctor personally where the time consumed will be more.</a:t>
            </a:r>
          </a:p>
          <a:p>
            <a:endParaRPr lang="en-US" dirty="0"/>
          </a:p>
          <a:p>
            <a:r>
              <a:rPr lang="en-US" dirty="0"/>
              <a:t>In present days e-consultation is also available to help the patients.</a:t>
            </a:r>
            <a:endParaRPr lang="en-IN" dirty="0"/>
          </a:p>
          <a:p>
            <a:pPr lvl="0" algn="just"/>
            <a:endParaRPr lang="en-IN" sz="3200" dirty="0"/>
          </a:p>
        </p:txBody>
      </p:sp>
    </p:spTree>
    <p:custDataLst>
      <p:tags r:id="rId1"/>
    </p:custDataLst>
    <p:extLst>
      <p:ext uri="{BB962C8B-B14F-4D97-AF65-F5344CB8AC3E}">
        <p14:creationId xmlns:p14="http://schemas.microsoft.com/office/powerpoint/2010/main" val="12045111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dirty="0">
                <a:latin typeface="AR JULIAN" pitchFamily="2" charset="0"/>
              </a:rPr>
              <a:t>Proposed System</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990600" y="1905000"/>
            <a:ext cx="7162800" cy="4373563"/>
          </a:xfrm>
        </p:spPr>
        <p:txBody>
          <a:bodyPr>
            <a:normAutofit fontScale="92500" lnSpcReduction="20000"/>
          </a:bodyPr>
          <a:lstStyle/>
          <a:p>
            <a:pPr marL="0" lvl="0" indent="0" algn="just">
              <a:buNone/>
            </a:pPr>
            <a:r>
              <a:rPr lang="en-US" u="sng" dirty="0">
                <a:latin typeface="AR JULIAN" pitchFamily="2" charset="0"/>
              </a:rPr>
              <a:t>SCOPE OF THE PROJECT</a:t>
            </a:r>
          </a:p>
          <a:p>
            <a:pPr marL="0" lvl="0" indent="0" algn="just">
              <a:buNone/>
            </a:pPr>
            <a:endParaRPr lang="en-US" sz="3300" dirty="0"/>
          </a:p>
          <a:p>
            <a:pPr lvl="0" algn="just"/>
            <a:r>
              <a:rPr lang="en-US" sz="3200" dirty="0"/>
              <a:t>The patients are able to detect the diseases by themselves.</a:t>
            </a:r>
            <a:endParaRPr lang="en-IN" sz="3200" dirty="0"/>
          </a:p>
          <a:p>
            <a:pPr lvl="0" algn="just"/>
            <a:r>
              <a:rPr lang="en-US" sz="3200" dirty="0"/>
              <a:t>Provides consultancy service round the clock.</a:t>
            </a:r>
            <a:endParaRPr lang="en-IN" sz="3200" dirty="0"/>
          </a:p>
          <a:p>
            <a:pPr lvl="0" algn="just"/>
            <a:r>
              <a:rPr lang="en-US" sz="3200" dirty="0"/>
              <a:t>The software can be updated to include new symptoms and diseases.</a:t>
            </a:r>
            <a:endParaRPr lang="en-IN" sz="3200" dirty="0"/>
          </a:p>
        </p:txBody>
      </p:sp>
    </p:spTree>
    <p:custDataLst>
      <p:tags r:id="rId1"/>
    </p:custDataLst>
    <p:extLst>
      <p:ext uri="{BB962C8B-B14F-4D97-AF65-F5344CB8AC3E}">
        <p14:creationId xmlns:p14="http://schemas.microsoft.com/office/powerpoint/2010/main" val="28750243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AR JULIAN" pitchFamily="2" charset="0"/>
              </a:rPr>
              <a:t>SYSTEM FEATURES</a:t>
            </a:r>
            <a:endParaRPr lang="en-US" sz="5400" dirty="0"/>
          </a:p>
        </p:txBody>
      </p:sp>
    </p:spTree>
    <p:extLst>
      <p:ext uri="{BB962C8B-B14F-4D97-AF65-F5344CB8AC3E}">
        <p14:creationId xmlns:p14="http://schemas.microsoft.com/office/powerpoint/2010/main" val="37361505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81247" y="808037"/>
            <a:ext cx="8077200" cy="1143000"/>
          </a:xfrm>
        </p:spPr>
        <p:txBody>
          <a:bodyPr>
            <a:normAutofit/>
          </a:bodyPr>
          <a:lstStyle/>
          <a:p>
            <a:pPr algn="ctr"/>
            <a:r>
              <a:rPr lang="en-US" dirty="0">
                <a:latin typeface="AR JULIAN" pitchFamily="2" charset="0"/>
              </a:rPr>
              <a:t>AIM OF THE PROJECT</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1143000" y="2590800"/>
            <a:ext cx="6858000" cy="4350545"/>
          </a:xfrm>
        </p:spPr>
        <p:txBody>
          <a:bodyPr>
            <a:normAutofit/>
          </a:bodyPr>
          <a:lstStyle/>
          <a:p>
            <a:pPr lvl="0" algn="just"/>
            <a:r>
              <a:rPr lang="en-US" dirty="0"/>
              <a:t>Provide an improved, faster and instant approach of diagnosing different diseases. </a:t>
            </a:r>
          </a:p>
          <a:p>
            <a:pPr lvl="0" algn="just"/>
            <a:r>
              <a:rPr lang="en-US" dirty="0"/>
              <a:t>The patient is himself able to know the causes of his disease.</a:t>
            </a:r>
          </a:p>
        </p:txBody>
      </p:sp>
    </p:spTree>
    <p:custDataLst>
      <p:tags r:id="rId1"/>
    </p:custDataLst>
    <p:extLst>
      <p:ext uri="{BB962C8B-B14F-4D97-AF65-F5344CB8AC3E}">
        <p14:creationId xmlns:p14="http://schemas.microsoft.com/office/powerpoint/2010/main" val="18935754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2.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5.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8.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1.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3.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4.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5.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6.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2.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5.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8.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1.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TM16401375[[fn=Madison]]</Template>
  <TotalTime>0</TotalTime>
  <Words>1355</Words>
  <Application>Microsoft Office PowerPoint</Application>
  <PresentationFormat>On-screen Show (4:3)</PresentationFormat>
  <Paragraphs>150</Paragraphs>
  <Slides>22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 JULIAN</vt:lpstr>
      <vt:lpstr>Arial</vt:lpstr>
      <vt:lpstr>Calibri</vt:lpstr>
      <vt:lpstr>Comic Sans MS</vt:lpstr>
      <vt:lpstr>Georgia</vt:lpstr>
      <vt:lpstr>MS Shell Dlg 2</vt:lpstr>
      <vt:lpstr>Wingdings</vt:lpstr>
      <vt:lpstr>Wingdings 3</vt:lpstr>
      <vt:lpstr>Madison</vt:lpstr>
      <vt:lpstr>Virtual Doctor</vt:lpstr>
      <vt:lpstr>Introduction</vt:lpstr>
      <vt:lpstr>FEATURES</vt:lpstr>
      <vt:lpstr>SYSTEM ANALYSIS </vt:lpstr>
      <vt:lpstr>SYSTEM ANALYSIS  Virtual doctor visits are rapidly gaining popularity these days as more health insurers offer telemedicine services to help cut costs. Studies have shown that virtual care may effectively use to treat common problems and infections.</vt:lpstr>
      <vt:lpstr>Existing System</vt:lpstr>
      <vt:lpstr>Proposed System</vt:lpstr>
      <vt:lpstr>SYSTEM FEATURES</vt:lpstr>
      <vt:lpstr>AIM OF THE PROJECT</vt:lpstr>
      <vt:lpstr>SYSTEM   ARCHITECTURE</vt:lpstr>
      <vt:lpstr>System Features(flowchart)</vt:lpstr>
      <vt:lpstr>PROJECT MODULES</vt:lpstr>
      <vt:lpstr>PROJECT MODULES</vt:lpstr>
      <vt:lpstr>Home Module</vt:lpstr>
      <vt:lpstr>Conditions and  Symptoms evaluation Module</vt:lpstr>
      <vt:lpstr>Results &amp;  Applications of Project</vt:lpstr>
      <vt:lpstr>Results</vt:lpstr>
      <vt:lpstr>Application Of Project</vt:lpstr>
      <vt:lpstr>Software Used</vt:lpstr>
      <vt:lpstr>Conclusion &amp; References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2015-11-16T16:56:54Z</dcterms:created>
  <dcterms:modified xsi:type="dcterms:W3CDTF">2020-06-10T14:04:23Z</dcterms:modified>
</cp:coreProperties>
</file>