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  <p:sldMasterId id="2147483985" r:id="rId5"/>
  </p:sldMasterIdLst>
  <p:notesMasterIdLst>
    <p:notesMasterId r:id="rId30"/>
  </p:notesMasterIdLst>
  <p:sldIdLst>
    <p:sldId id="592" r:id="rId6"/>
    <p:sldId id="594" r:id="rId7"/>
    <p:sldId id="596" r:id="rId8"/>
    <p:sldId id="600" r:id="rId9"/>
    <p:sldId id="598" r:id="rId10"/>
    <p:sldId id="601" r:id="rId11"/>
    <p:sldId id="602" r:id="rId12"/>
    <p:sldId id="630" r:id="rId13"/>
    <p:sldId id="604" r:id="rId14"/>
    <p:sldId id="605" r:id="rId15"/>
    <p:sldId id="606" r:id="rId16"/>
    <p:sldId id="607" r:id="rId17"/>
    <p:sldId id="608" r:id="rId18"/>
    <p:sldId id="609" r:id="rId19"/>
    <p:sldId id="631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9" r:id="rId28"/>
    <p:sldId id="629" r:id="rId2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>
    <p:extLst/>
  </p:cmAuthor>
  <p:cmAuthor id="2" name="david groom" initials="dg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7E"/>
    <a:srgbClr val="B2C4FF"/>
    <a:srgbClr val="0079EF"/>
    <a:srgbClr val="231CA5"/>
    <a:srgbClr val="CACACA"/>
    <a:srgbClr val="878787"/>
    <a:srgbClr val="617D78"/>
    <a:srgbClr val="BFBFBF"/>
    <a:srgbClr val="0033CC"/>
    <a:srgbClr val="56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0" autoAdjust="0"/>
    <p:restoredTop sz="82148" autoAdjust="0"/>
  </p:normalViewPr>
  <p:slideViewPr>
    <p:cSldViewPr snapToGrid="0" showGuides="1">
      <p:cViewPr varScale="1">
        <p:scale>
          <a:sx n="75" d="100"/>
          <a:sy n="75" d="100"/>
        </p:scale>
        <p:origin x="10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[STANDARD SLIDE: L300 (animated)]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 smtClean="0"/>
              <a:t>You</a:t>
            </a:r>
            <a:r>
              <a:rPr lang="en-US" i="1" baseline="0" dirty="0" smtClean="0"/>
              <a:t> can change out the photo with any image from Getty Images in </a:t>
            </a:r>
            <a:r>
              <a:rPr lang="en-US" i="1" baseline="0" dirty="0" err="1" smtClean="0"/>
              <a:t>DropBox</a:t>
            </a:r>
            <a:r>
              <a:rPr lang="en-US" i="1" baseline="0" dirty="0" smtClean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The module number is listed in the title and explicit instructions for downloading the PPT are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mentioned in the notes.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baseline="0" dirty="0" smtClean="0"/>
              <a:t>You may have to adjust the title font size or increase the size of the text box to make things fit.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dirty="0" smtClean="0"/>
              <a:t>You may have to move the title text around depending</a:t>
            </a:r>
            <a:r>
              <a:rPr lang="en-US" i="1" baseline="0" dirty="0" smtClean="0"/>
              <a:t> on the photo. Make sure the text is readable against the background photo.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i="1" baseline="0" dirty="0" smtClean="0"/>
              <a:t>You can change the background color for the rectangle in the bottom-right corner to look better against the background. Choose a Micro Focus color at 25% transparency.</a:t>
            </a:r>
            <a:endParaRPr lang="en-US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=========================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Note to Narrator or Reader: [PRESS]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indicates press the Page Down key to show the animation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=========================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Hello and Welcome to Module X of [COURSE_NAME] Technical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Overview Training, Level 300.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[If this is the </a:t>
            </a:r>
            <a:r>
              <a:rPr lang="en-US" sz="1200" b="0" i="1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first module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, mention: “There are X modules in this course that explore detailed technical information about PRODUCT_NAME”]</a:t>
            </a:r>
          </a:p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In this course you’ll gain a high-level understanding of the essentials of </a:t>
            </a:r>
            <a:r>
              <a:rPr lang="en-US" b="1" dirty="0" smtClean="0">
                <a:solidFill>
                  <a:srgbClr val="000000"/>
                </a:solidFill>
                <a:latin typeface="Arial (Headings)"/>
                <a:cs typeface="HP Simplified" pitchFamily="34" charset="0"/>
              </a:rPr>
              <a:t>[PRODUCT_NAME].</a:t>
            </a:r>
            <a:endParaRPr lang="en-US" sz="1200" b="1" baseline="0" dirty="0" smtClean="0"/>
          </a:p>
          <a:p>
            <a:endParaRPr lang="en-US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[PRESS]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If you want to download this presentation and save it on your own system,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Tools &amp; Help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icon in the bottom-right corner of your window and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Download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Or, if you want to access the PPT slides and speaker notes for future reference, go 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Attachments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tab in your window and click to download the presentation.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This is very useful when you later prepare for the comprehensive Certification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7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2313"/>
            <a:ext cx="6397625" cy="3598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86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2313"/>
            <a:ext cx="6397625" cy="3598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Incident models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model simplifies the creation of a record. For example, when you have common incidents, it is efficient to design a model that you can reuse to simplify the amount of effort required to resolve that same type of incident many times. Models standardize the end-to-end process and maximize efficiency.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 Service Anywhere model pre-populates common fields to save time when you create a new record. When you create a new record and select an appropriate model, Service Anywhere automatically populates the relevant fields. A model can even create the tasks necessary to complete a change request.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Anywhere provides a set of default models, and you can add models as required. If you no longer require a model, you can retire that model.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22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2313"/>
            <a:ext cx="6397625" cy="3598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Assignment can be based on different kind of rules:</a:t>
            </a:r>
          </a:p>
          <a:p>
            <a:pPr marL="171450" indent="-171450">
              <a:buFontTx/>
              <a:buChar char="-"/>
            </a:pPr>
            <a:r>
              <a:rPr lang="en-US" sz="11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Routing definitions</a:t>
            </a:r>
          </a:p>
          <a:p>
            <a:pPr marL="171450" indent="-171450">
              <a:buFontTx/>
              <a:buChar char="-"/>
            </a:pPr>
            <a:r>
              <a:rPr lang="en-US" sz="11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Groups defined at Actual</a:t>
            </a:r>
            <a:r>
              <a:rPr lang="en-US" sz="1100" baseline="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Service level</a:t>
            </a:r>
          </a:p>
          <a:p>
            <a:pPr marL="171450" indent="-171450">
              <a:buFontTx/>
              <a:buChar char="-"/>
            </a:pPr>
            <a:r>
              <a:rPr lang="en-US" sz="1100" baseline="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Groups related to others</a:t>
            </a:r>
          </a:p>
          <a:p>
            <a:pPr marL="171450" indent="-171450">
              <a:buFontTx/>
              <a:buChar char="-"/>
            </a:pPr>
            <a:r>
              <a:rPr lang="en-US" sz="1100" baseline="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625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Routing Definitions can now be used to provide suggestions for the agent</a:t>
            </a:r>
            <a:r>
              <a:rPr lang="en-US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when filling in a Group field (in addition being used to set a Group field).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39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62229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3828" y="8684926"/>
            <a:ext cx="2972591" cy="457513"/>
          </a:xfrm>
          <a:prstGeom prst="rect">
            <a:avLst/>
          </a:prstGeom>
        </p:spPr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303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7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71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64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2313"/>
            <a:ext cx="6397625" cy="3598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02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4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14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When providing the Solution and saving,</a:t>
            </a:r>
            <a:r>
              <a:rPr lang="en-US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the incident will automatically transition to the Review phase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02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282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49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22313"/>
            <a:ext cx="6505575" cy="36591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369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7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6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58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2313"/>
            <a:ext cx="6397625" cy="3598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7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231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02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Incident Management Landing Page</a:t>
            </a:r>
          </a:p>
          <a:p>
            <a:endParaRPr lang="en-AU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landing page for Incident Management includes the following features that give you easier access to the incidents you are most interested in seeing.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Full text and integer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Event feed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Direct widget links to </a:t>
            </a:r>
            <a:r>
              <a:rPr lang="en-US" sz="1100" b="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en-AU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filters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 incidents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Owned by me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Assigned to me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 to assign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Incident Management</a:t>
            </a:r>
            <a:r>
              <a:rPr lang="en-AU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Landing Page – 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Event Feed</a:t>
            </a:r>
          </a:p>
          <a:p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triggers for including an event in a user's event feed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 assigned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Incidents that became assigned or owned by the user.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Assigned to group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Incidents owned by user (but not assigned to the user) that had their assignment group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Changed priority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Incidents assigned to one of the user's groups that had their priority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Became candidate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Incidents assigned to one of the user's groups that became knowledge or problem candidates.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Breached</a:t>
            </a: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 Incidents assigned to one of the user's groups that had their SLT breached.</a:t>
            </a:r>
          </a:p>
          <a:p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information is visible for each event: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Assignee, Owner, or Ass. group of the incident (depending on the event) – after change.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trigger of the event type as described above.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Priority of the incident – after the change.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ID and Title of the incident – as a hyperlink to the full form of the incident to access all its details in the Incidents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time of the event (relative to current time).</a:t>
            </a:r>
          </a:p>
          <a:p>
            <a:r>
              <a:rPr lang="en-US" sz="11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Clicking an event row expands the row and displays a list of relevant incident properties that have changed as a result of the event. Events are displayed in time descending order, most recent at the top. A maximum of 50 events are displayed at any time.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5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8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231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57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231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</p:spPr>
        <p:txBody>
          <a:bodyPr/>
          <a:lstStyle/>
          <a:p>
            <a:r>
              <a:rPr lang="fr-FR" smtClean="0"/>
              <a:t>Module 6 – Incident Management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</p:spPr>
        <p:txBody>
          <a:bodyPr/>
          <a:lstStyle/>
          <a:p>
            <a:r>
              <a:rPr lang="en-US" smtClean="0"/>
              <a:t>HPE Service Anywhere - Partner Training (February 2016)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30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gradFill>
          <a:gsLst>
            <a:gs pos="0">
              <a:schemeClr val="tx2">
                <a:lumMod val="80000"/>
                <a:lumOff val="20000"/>
              </a:schemeClr>
            </a:gs>
            <a:gs pos="100000">
              <a:schemeClr val="tx2"/>
            </a:gs>
            <a:gs pos="100000">
              <a:srgbClr val="0056EF">
                <a:lumMod val="90000"/>
                <a:lumOff val="1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Picture Placeholder 2"/>
          <p:cNvSpPr>
            <a:spLocks noGrp="1"/>
          </p:cNvSpPr>
          <p:nvPr>
            <p:ph type="pic" idx="13"/>
          </p:nvPr>
        </p:nvSpPr>
        <p:spPr>
          <a:xfrm>
            <a:off x="1" y="19323"/>
            <a:ext cx="12191999" cy="6857999"/>
          </a:xfrm>
        </p:spPr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930880" y="3446588"/>
            <a:ext cx="8735635" cy="13188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 of Course</a:t>
            </a:r>
            <a:br>
              <a:rPr lang="en-US" dirty="0" smtClean="0"/>
            </a:br>
            <a:r>
              <a:rPr lang="en-US" sz="3600" dirty="0" smtClean="0"/>
              <a:t>Type of Training,</a:t>
            </a:r>
            <a:r>
              <a:rPr lang="en-US" sz="3600" baseline="0" dirty="0" smtClean="0"/>
              <a:t> Level ###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41" name="Shape 48"/>
          <p:cNvSpPr>
            <a:spLocks noGrp="1"/>
          </p:cNvSpPr>
          <p:nvPr>
            <p:ph type="body" sz="quarter" idx="12" hasCustomPrompt="1"/>
          </p:nvPr>
        </p:nvSpPr>
        <p:spPr>
          <a:xfrm>
            <a:off x="932556" y="4931917"/>
            <a:ext cx="4270249" cy="769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Department</a:t>
            </a:r>
            <a:endParaRPr dirty="0"/>
          </a:p>
        </p:txBody>
      </p:sp>
      <p:sp>
        <p:nvSpPr>
          <p:cNvPr id="46" name="Shape 48"/>
          <p:cNvSpPr>
            <a:spLocks noGrp="1"/>
          </p:cNvSpPr>
          <p:nvPr>
            <p:ph type="body" sz="quarter" idx="11" hasCustomPrompt="1"/>
          </p:nvPr>
        </p:nvSpPr>
        <p:spPr>
          <a:xfrm>
            <a:off x="930880" y="6196333"/>
            <a:ext cx="4270249" cy="43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2"/>
            <a:r>
              <a:rPr lang="en-US" dirty="0" smtClean="0"/>
              <a:t>Month Year</a:t>
            </a:r>
            <a:endParaRPr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Title + Subtitle Only </a:t>
            </a:r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light (28pt)</a:t>
            </a:r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gratu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18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Congratulations!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16776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16776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pt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165544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x="939876" y="307353"/>
            <a:ext cx="10311765" cy="58672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22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 and Headings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079EF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– avoid as too small</a:t>
            </a:r>
          </a:p>
          <a:p>
            <a:pPr lvl="3"/>
            <a:r>
              <a:rPr lang="en-US" dirty="0" smtClean="0"/>
              <a:t>Fourth – avoid as too small</a:t>
            </a:r>
          </a:p>
          <a:p>
            <a:pPr lvl="4"/>
            <a:r>
              <a:rPr lang="en-US" dirty="0" smtClean="0"/>
              <a:t>Fifth – avoid as too small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20 pt</a:t>
            </a:r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Two Column with Subtitle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rgbClr val="096EB3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First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16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Column Title 20 </a:t>
            </a:r>
            <a:r>
              <a:rPr lang="en-US" dirty="0" err="1" smtClean="0"/>
              <a:t>pt</a:t>
            </a:r>
            <a:r>
              <a:rPr lang="en-US" dirty="0" smtClean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Three Column with Subtitle and Headings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2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(22pt)</a:t>
            </a:r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Divider_Slide">
    <p:bg>
      <p:bgPr>
        <a:gradFill flip="none" rotWithShape="1">
          <a:gsLst>
            <a:gs pos="35000">
              <a:srgbClr val="29ADFE"/>
            </a:gs>
            <a:gs pos="74000">
              <a:srgbClr val="114E91"/>
            </a:gs>
          </a:gsLst>
          <a:lin ang="263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58" descr="Picture 58"/>
          <p:cNvPicPr>
            <a:picLocks noChangeAspect="1"/>
          </p:cNvPicPr>
          <p:nvPr userDrawn="1"/>
        </p:nvPicPr>
        <p:blipFill>
          <a:blip r:embed="rId2">
            <a:alphaModFix amt="28000"/>
            <a:extLst/>
          </a:blip>
          <a:stretch>
            <a:fillRect/>
          </a:stretch>
        </p:blipFill>
        <p:spPr>
          <a:xfrm>
            <a:off x="0" y="0"/>
            <a:ext cx="121666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 95"/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33000">
                <a:schemeClr val="accent5">
                  <a:alpha val="12000"/>
                </a:schemeClr>
              </a:gs>
              <a:gs pos="83000">
                <a:srgbClr val="114E91">
                  <a:alpha val="39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387" name="Group 47"/>
          <p:cNvGrpSpPr/>
          <p:nvPr/>
        </p:nvGrpSpPr>
        <p:grpSpPr>
          <a:xfrm>
            <a:off x="11311010" y="6527385"/>
            <a:ext cx="740367" cy="179272"/>
            <a:chOff x="0" y="0"/>
            <a:chExt cx="740366" cy="179271"/>
          </a:xfrm>
        </p:grpSpPr>
        <p:sp>
          <p:nvSpPr>
            <p:cNvPr id="374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5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6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7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8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79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0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1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2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3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4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5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86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 hangingPunct="0"/>
              <a:endParaRPr kern="0">
                <a:solidFill>
                  <a:srgbClr val="212E35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3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946405" y="86960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Module Roadmap</a:t>
            </a:r>
            <a:endParaRPr lang="en-US" dirty="0"/>
          </a:p>
        </p:txBody>
      </p:sp>
      <p:sp>
        <p:nvSpPr>
          <p:cNvPr id="2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"/>
          <p:cNvSpPr>
            <a:spLocks noGrp="1"/>
          </p:cNvSpPr>
          <p:nvPr>
            <p:ph idx="1" hasCustomPrompt="1"/>
          </p:nvPr>
        </p:nvSpPr>
        <p:spPr>
          <a:xfrm>
            <a:off x="605790" y="1349758"/>
            <a:ext cx="5306495" cy="5235505"/>
          </a:xfrm>
        </p:spPr>
        <p:txBody>
          <a:bodyPr/>
          <a:lstStyle>
            <a:lvl1pPr>
              <a:buSzPct val="80000"/>
              <a:defRPr sz="28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pt</a:t>
            </a:r>
          </a:p>
        </p:txBody>
      </p:sp>
    </p:spTree>
    <p:extLst>
      <p:ext uri="{BB962C8B-B14F-4D97-AF65-F5344CB8AC3E}">
        <p14:creationId xmlns:p14="http://schemas.microsoft.com/office/powerpoint/2010/main" val="8388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200"/>
            </a:lvl1pPr>
            <a:lvl2pPr marL="346075" indent="0">
              <a:spcAft>
                <a:spcPts val="600"/>
              </a:spcAft>
              <a:buNone/>
              <a:defRPr sz="22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457200" indent="-457200">
              <a:spcAft>
                <a:spcPts val="600"/>
              </a:spcAft>
              <a:buSzPct val="100000"/>
              <a:buFont typeface="+mj-lt"/>
              <a:buAutoNum type="arabicPeriod"/>
              <a:defRPr sz="22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84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176570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Image Right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/>
            </a:lvl1pPr>
            <a:lvl2pPr marL="346075" indent="0">
              <a:spcAft>
                <a:spcPts val="1200"/>
              </a:spcAft>
              <a:buNone/>
              <a:defRPr sz="2200"/>
            </a:lvl2pPr>
            <a:lvl3pPr marL="574675" indent="0">
              <a:spcAft>
                <a:spcPts val="1200"/>
              </a:spcAft>
              <a:buNone/>
              <a:defRPr sz="2400"/>
            </a:lvl3pPr>
            <a:lvl4pPr marL="744538" indent="0">
              <a:spcAft>
                <a:spcPts val="1200"/>
              </a:spcAft>
              <a:buNone/>
              <a:defRPr sz="2400"/>
            </a:lvl4pPr>
            <a:lvl5pPr marL="922337" indent="0">
              <a:spcAft>
                <a:spcPts val="1200"/>
              </a:spcAft>
              <a:buNone/>
              <a:defRPr sz="24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22 pt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Image Right with Bullets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2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 smtClean="0"/>
              <a:t>First level 22 pt</a:t>
            </a:r>
          </a:p>
          <a:p>
            <a:pPr lvl="1"/>
            <a:r>
              <a:rPr lang="en-US" dirty="0" smtClean="0"/>
              <a:t>Second level 20 pt</a:t>
            </a:r>
          </a:p>
          <a:p>
            <a:pPr lvl="2"/>
            <a:r>
              <a:rPr lang="en-US" dirty="0" smtClean="0"/>
              <a:t>Third level 18 pt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1598784"/>
            <a:ext cx="4383499" cy="3936380"/>
          </a:xfrm>
        </p:spPr>
        <p:txBody>
          <a:bodyPr/>
          <a:lstStyle>
            <a:lvl1pPr>
              <a:defRPr sz="2200" baseline="0"/>
            </a:lvl1pPr>
          </a:lstStyle>
          <a:p>
            <a:r>
              <a:rPr lang="en-US" dirty="0" smtClean="0"/>
              <a:t>Right-hand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left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Left-hand half-screen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22 pt text on right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dirty="0"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6" name="Content Placeholder"/>
          <p:cNvSpPr>
            <a:spLocks noGrp="1"/>
          </p:cNvSpPr>
          <p:nvPr>
            <p:ph idx="12" hasCustomPrompt="1"/>
          </p:nvPr>
        </p:nvSpPr>
        <p:spPr>
          <a:xfrm>
            <a:off x="918317" y="1770983"/>
            <a:ext cx="8376290" cy="3134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Here’s a quick summary of what you learned: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  <a:p>
            <a:pPr lvl="1"/>
            <a:r>
              <a:rPr lang="en-US" dirty="0" smtClean="0"/>
              <a:t>Summary point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46785" y="429272"/>
            <a:ext cx="10311766" cy="1076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Pct val="80000"/>
              <a:buFont typeface="Wingdings" panose="05000000000000000000" pitchFamily="2" charset="2"/>
              <a:buNone/>
              <a:tabLst/>
            </a:pPr>
            <a:r>
              <a:rPr lang="en-US" dirty="0" smtClean="0"/>
              <a:t>Summary</a:t>
            </a:r>
            <a:endParaRPr dirty="0"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2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2315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grpSp>
        <p:nvGrpSpPr>
          <p:cNvPr id="12" name="Group 11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37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Divider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Video Title Text</a:t>
            </a:r>
            <a:endParaRPr lang="en-US" dirty="0"/>
          </a:p>
        </p:txBody>
      </p:sp>
      <p:sp>
        <p:nvSpPr>
          <p:cNvPr id="17" name="Content Placeholder"/>
          <p:cNvSpPr>
            <a:spLocks noGrp="1"/>
          </p:cNvSpPr>
          <p:nvPr>
            <p:ph idx="1" hasCustomPrompt="1"/>
          </p:nvPr>
        </p:nvSpPr>
        <p:spPr>
          <a:xfrm>
            <a:off x="6233024" y="3149153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Film, Cinema, Movie, Vide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6" y="1918194"/>
            <a:ext cx="49815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2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6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2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39403"/>
            <a:ext cx="995579" cy="210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39403"/>
            <a:ext cx="4025199" cy="210312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2" y="6428487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7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5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4" y="6248402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February 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4" y="462819"/>
            <a:ext cx="10986135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9163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ColorGrandient_Slide"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51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0AD1E4">
                  <a:alpha val="87000"/>
                </a:srgbClr>
              </a:gs>
              <a:gs pos="43000">
                <a:schemeClr val="tx2">
                  <a:alpha val="39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idx="1" hasCustomPrompt="1"/>
          </p:nvPr>
        </p:nvSpPr>
        <p:spPr>
          <a:xfrm>
            <a:off x="946786" y="1905800"/>
            <a:ext cx="10311765" cy="4452138"/>
          </a:xfr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</a:defRPr>
            </a:lvl1pPr>
            <a:lvl2pPr marL="688975" indent="-342900">
              <a:buFont typeface="Wingdings" panose="05000000000000000000" pitchFamily="2" charset="2"/>
              <a:buChar char="§"/>
              <a:defRPr sz="2800" b="1">
                <a:solidFill>
                  <a:schemeClr val="bg1"/>
                </a:solidFill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28 pt</a:t>
            </a:r>
          </a:p>
          <a:p>
            <a:pPr lvl="1"/>
            <a:r>
              <a:rPr lang="en-US" dirty="0" smtClean="0"/>
              <a:t>Second level 28 pt</a:t>
            </a:r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lor Texture">
    <p:bg>
      <p:bgPr>
        <a:gradFill>
          <a:gsLst>
            <a:gs pos="0">
              <a:srgbClr val="2694FF"/>
            </a:gs>
            <a:gs pos="43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7000"/>
            <a:extLst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 14"/>
          <p:cNvGrpSpPr/>
          <p:nvPr/>
        </p:nvGrpSpPr>
        <p:grpSpPr>
          <a:xfrm>
            <a:off x="955643" y="4240362"/>
            <a:ext cx="869950" cy="869950"/>
            <a:chOff x="3513138" y="642938"/>
            <a:chExt cx="869950" cy="869950"/>
          </a:xfrm>
          <a:solidFill>
            <a:schemeClr val="bg1">
              <a:alpha val="7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4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3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dioDivider_Slide">
    <p:bg>
      <p:bgPr>
        <a:gradFill>
          <a:gsLst>
            <a:gs pos="0">
              <a:srgbClr val="425569"/>
            </a:gs>
            <a:gs pos="100000">
              <a:srgbClr val="3470E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3912" y="114377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Audio Title Text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idx="1" hasCustomPrompt="1"/>
          </p:nvPr>
        </p:nvSpPr>
        <p:spPr>
          <a:xfrm>
            <a:off x="5792757" y="2868685"/>
            <a:ext cx="5837056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60017" y="2874158"/>
            <a:ext cx="2823883" cy="1515520"/>
            <a:chOff x="1062318" y="1640541"/>
            <a:chExt cx="2823883" cy="1515520"/>
          </a:xfrm>
        </p:grpSpPr>
        <p:sp>
          <p:nvSpPr>
            <p:cNvPr id="10" name="Rounded Rectangle 9"/>
            <p:cNvSpPr/>
            <p:nvPr/>
          </p:nvSpPr>
          <p:spPr>
            <a:xfrm>
              <a:off x="1062318" y="1640541"/>
              <a:ext cx="2823883" cy="1515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76"/>
            <p:cNvSpPr>
              <a:spLocks noChangeArrowheads="1"/>
            </p:cNvSpPr>
            <p:nvPr/>
          </p:nvSpPr>
          <p:spPr bwMode="auto">
            <a:xfrm>
              <a:off x="2561197" y="1910510"/>
              <a:ext cx="827461" cy="1000525"/>
            </a:xfrm>
            <a:custGeom>
              <a:avLst/>
              <a:gdLst>
                <a:gd name="T0" fmla="*/ 4635 w 576"/>
                <a:gd name="T1" fmla="*/ 290196 h 695"/>
                <a:gd name="T2" fmla="*/ 4635 w 576"/>
                <a:gd name="T3" fmla="*/ 290196 h 695"/>
                <a:gd name="T4" fmla="*/ 9691 w 576"/>
                <a:gd name="T5" fmla="*/ 285142 h 695"/>
                <a:gd name="T6" fmla="*/ 58147 w 576"/>
                <a:gd name="T7" fmla="*/ 235863 h 695"/>
                <a:gd name="T8" fmla="*/ 93119 w 576"/>
                <a:gd name="T9" fmla="*/ 235863 h 695"/>
                <a:gd name="T10" fmla="*/ 97754 w 576"/>
                <a:gd name="T11" fmla="*/ 230809 h 695"/>
                <a:gd name="T12" fmla="*/ 97754 w 576"/>
                <a:gd name="T13" fmla="*/ 206380 h 695"/>
                <a:gd name="T14" fmla="*/ 118401 w 576"/>
                <a:gd name="T15" fmla="*/ 212277 h 695"/>
                <a:gd name="T16" fmla="*/ 147053 w 576"/>
                <a:gd name="T17" fmla="*/ 203011 h 695"/>
                <a:gd name="T18" fmla="*/ 147053 w 576"/>
                <a:gd name="T19" fmla="*/ 230809 h 695"/>
                <a:gd name="T20" fmla="*/ 151688 w 576"/>
                <a:gd name="T21" fmla="*/ 235863 h 695"/>
                <a:gd name="T22" fmla="*/ 181182 w 576"/>
                <a:gd name="T23" fmla="*/ 235863 h 695"/>
                <a:gd name="T24" fmla="*/ 232588 w 576"/>
                <a:gd name="T25" fmla="*/ 286826 h 695"/>
                <a:gd name="T26" fmla="*/ 237222 w 576"/>
                <a:gd name="T27" fmla="*/ 292302 h 695"/>
                <a:gd name="T28" fmla="*/ 242279 w 576"/>
                <a:gd name="T29" fmla="*/ 286826 h 695"/>
                <a:gd name="T30" fmla="*/ 227110 w 576"/>
                <a:gd name="T31" fmla="*/ 245129 h 695"/>
                <a:gd name="T32" fmla="*/ 227110 w 576"/>
                <a:gd name="T33" fmla="*/ 241339 h 695"/>
                <a:gd name="T34" fmla="*/ 218683 w 576"/>
                <a:gd name="T35" fmla="*/ 157523 h 695"/>
                <a:gd name="T36" fmla="*/ 192138 w 576"/>
                <a:gd name="T37" fmla="*/ 26113 h 695"/>
                <a:gd name="T38" fmla="*/ 117558 w 576"/>
                <a:gd name="T39" fmla="*/ 0 h 695"/>
                <a:gd name="T40" fmla="*/ 57726 w 576"/>
                <a:gd name="T41" fmla="*/ 23586 h 695"/>
                <a:gd name="T42" fmla="*/ 32866 w 576"/>
                <a:gd name="T43" fmla="*/ 177740 h 695"/>
                <a:gd name="T44" fmla="*/ 31180 w 576"/>
                <a:gd name="T45" fmla="*/ 230809 h 695"/>
                <a:gd name="T46" fmla="*/ 31180 w 576"/>
                <a:gd name="T47" fmla="*/ 231230 h 695"/>
                <a:gd name="T48" fmla="*/ 0 w 576"/>
                <a:gd name="T49" fmla="*/ 285142 h 695"/>
                <a:gd name="T50" fmla="*/ 4635 w 576"/>
                <a:gd name="T51" fmla="*/ 290196 h 695"/>
                <a:gd name="T52" fmla="*/ 96911 w 576"/>
                <a:gd name="T53" fmla="*/ 194587 h 695"/>
                <a:gd name="T54" fmla="*/ 96911 w 576"/>
                <a:gd name="T55" fmla="*/ 194587 h 695"/>
                <a:gd name="T56" fmla="*/ 93541 w 576"/>
                <a:gd name="T57" fmla="*/ 191218 h 695"/>
                <a:gd name="T58" fmla="*/ 63203 w 576"/>
                <a:gd name="T59" fmla="*/ 133515 h 695"/>
                <a:gd name="T60" fmla="*/ 63203 w 576"/>
                <a:gd name="T61" fmla="*/ 133515 h 695"/>
                <a:gd name="T62" fmla="*/ 120507 w 576"/>
                <a:gd name="T63" fmla="*/ 63178 h 695"/>
                <a:gd name="T64" fmla="*/ 149159 w 576"/>
                <a:gd name="T65" fmla="*/ 55596 h 695"/>
                <a:gd name="T66" fmla="*/ 149159 w 576"/>
                <a:gd name="T67" fmla="*/ 56017 h 695"/>
                <a:gd name="T68" fmla="*/ 175705 w 576"/>
                <a:gd name="T69" fmla="*/ 133515 h 695"/>
                <a:gd name="T70" fmla="*/ 118401 w 576"/>
                <a:gd name="T71" fmla="*/ 202168 h 695"/>
                <a:gd name="T72" fmla="*/ 96911 w 576"/>
                <a:gd name="T73" fmla="*/ 194587 h 695"/>
                <a:gd name="T74" fmla="*/ 42557 w 576"/>
                <a:gd name="T75" fmla="*/ 176897 h 695"/>
                <a:gd name="T76" fmla="*/ 42557 w 576"/>
                <a:gd name="T77" fmla="*/ 176897 h 695"/>
                <a:gd name="T78" fmla="*/ 64889 w 576"/>
                <a:gd name="T79" fmla="*/ 29904 h 695"/>
                <a:gd name="T80" fmla="*/ 117558 w 576"/>
                <a:gd name="T81" fmla="*/ 10108 h 695"/>
                <a:gd name="T82" fmla="*/ 184553 w 576"/>
                <a:gd name="T83" fmla="*/ 32852 h 695"/>
                <a:gd name="T84" fmla="*/ 209413 w 576"/>
                <a:gd name="T85" fmla="*/ 157523 h 695"/>
                <a:gd name="T86" fmla="*/ 214048 w 576"/>
                <a:gd name="T87" fmla="*/ 233757 h 695"/>
                <a:gd name="T88" fmla="*/ 181182 w 576"/>
                <a:gd name="T89" fmla="*/ 225755 h 695"/>
                <a:gd name="T90" fmla="*/ 156744 w 576"/>
                <a:gd name="T91" fmla="*/ 225755 h 695"/>
                <a:gd name="T92" fmla="*/ 156744 w 576"/>
                <a:gd name="T93" fmla="*/ 196272 h 695"/>
                <a:gd name="T94" fmla="*/ 156744 w 576"/>
                <a:gd name="T95" fmla="*/ 196272 h 695"/>
                <a:gd name="T96" fmla="*/ 185817 w 576"/>
                <a:gd name="T97" fmla="*/ 133515 h 695"/>
                <a:gd name="T98" fmla="*/ 185817 w 576"/>
                <a:gd name="T99" fmla="*/ 133515 h 695"/>
                <a:gd name="T100" fmla="*/ 185817 w 576"/>
                <a:gd name="T101" fmla="*/ 133094 h 695"/>
                <a:gd name="T102" fmla="*/ 158008 w 576"/>
                <a:gd name="T103" fmla="*/ 50963 h 695"/>
                <a:gd name="T104" fmla="*/ 154637 w 576"/>
                <a:gd name="T105" fmla="*/ 45909 h 695"/>
                <a:gd name="T106" fmla="*/ 151266 w 576"/>
                <a:gd name="T107" fmla="*/ 43382 h 695"/>
                <a:gd name="T108" fmla="*/ 147053 w 576"/>
                <a:gd name="T109" fmla="*/ 45067 h 695"/>
                <a:gd name="T110" fmla="*/ 118822 w 576"/>
                <a:gd name="T111" fmla="*/ 53490 h 695"/>
                <a:gd name="T112" fmla="*/ 53512 w 576"/>
                <a:gd name="T113" fmla="*/ 135621 h 695"/>
                <a:gd name="T114" fmla="*/ 53512 w 576"/>
                <a:gd name="T115" fmla="*/ 136042 h 695"/>
                <a:gd name="T116" fmla="*/ 88063 w 576"/>
                <a:gd name="T117" fmla="*/ 199220 h 695"/>
                <a:gd name="T118" fmla="*/ 88063 w 576"/>
                <a:gd name="T119" fmla="*/ 225755 h 695"/>
                <a:gd name="T120" fmla="*/ 58147 w 576"/>
                <a:gd name="T121" fmla="*/ 225755 h 695"/>
                <a:gd name="T122" fmla="*/ 42978 w 576"/>
                <a:gd name="T123" fmla="*/ 227439 h 695"/>
                <a:gd name="T124" fmla="*/ 42557 w 576"/>
                <a:gd name="T125" fmla="*/ 176897 h 6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76" h="695">
                  <a:moveTo>
                    <a:pt x="11" y="689"/>
                  </a:moveTo>
                  <a:lnTo>
                    <a:pt x="11" y="689"/>
                  </a:lnTo>
                  <a:cubicBezTo>
                    <a:pt x="18" y="689"/>
                    <a:pt x="23" y="683"/>
                    <a:pt x="23" y="677"/>
                  </a:cubicBezTo>
                  <a:cubicBezTo>
                    <a:pt x="23" y="602"/>
                    <a:pt x="66" y="560"/>
                    <a:pt x="138" y="560"/>
                  </a:cubicBezTo>
                  <a:cubicBezTo>
                    <a:pt x="221" y="560"/>
                    <a:pt x="221" y="560"/>
                    <a:pt x="221" y="560"/>
                  </a:cubicBezTo>
                  <a:cubicBezTo>
                    <a:pt x="227" y="560"/>
                    <a:pt x="232" y="554"/>
                    <a:pt x="232" y="548"/>
                  </a:cubicBezTo>
                  <a:cubicBezTo>
                    <a:pt x="232" y="490"/>
                    <a:pt x="232" y="490"/>
                    <a:pt x="232" y="490"/>
                  </a:cubicBezTo>
                  <a:cubicBezTo>
                    <a:pt x="248" y="498"/>
                    <a:pt x="264" y="504"/>
                    <a:pt x="281" y="504"/>
                  </a:cubicBezTo>
                  <a:cubicBezTo>
                    <a:pt x="305" y="504"/>
                    <a:pt x="328" y="496"/>
                    <a:pt x="349" y="482"/>
                  </a:cubicBezTo>
                  <a:cubicBezTo>
                    <a:pt x="349" y="548"/>
                    <a:pt x="349" y="548"/>
                    <a:pt x="349" y="548"/>
                  </a:cubicBezTo>
                  <a:cubicBezTo>
                    <a:pt x="349" y="554"/>
                    <a:pt x="354" y="560"/>
                    <a:pt x="360" y="560"/>
                  </a:cubicBezTo>
                  <a:cubicBezTo>
                    <a:pt x="430" y="560"/>
                    <a:pt x="430" y="560"/>
                    <a:pt x="430" y="560"/>
                  </a:cubicBezTo>
                  <a:cubicBezTo>
                    <a:pt x="504" y="560"/>
                    <a:pt x="552" y="607"/>
                    <a:pt x="552" y="681"/>
                  </a:cubicBezTo>
                  <a:cubicBezTo>
                    <a:pt x="552" y="689"/>
                    <a:pt x="557" y="694"/>
                    <a:pt x="563" y="694"/>
                  </a:cubicBezTo>
                  <a:cubicBezTo>
                    <a:pt x="569" y="694"/>
                    <a:pt x="575" y="689"/>
                    <a:pt x="575" y="681"/>
                  </a:cubicBezTo>
                  <a:cubicBezTo>
                    <a:pt x="575" y="641"/>
                    <a:pt x="562" y="607"/>
                    <a:pt x="539" y="582"/>
                  </a:cubicBezTo>
                  <a:cubicBezTo>
                    <a:pt x="540" y="579"/>
                    <a:pt x="540" y="575"/>
                    <a:pt x="539" y="573"/>
                  </a:cubicBezTo>
                  <a:cubicBezTo>
                    <a:pt x="515" y="528"/>
                    <a:pt x="517" y="454"/>
                    <a:pt x="519" y="374"/>
                  </a:cubicBezTo>
                  <a:cubicBezTo>
                    <a:pt x="523" y="263"/>
                    <a:pt x="527" y="135"/>
                    <a:pt x="456" y="62"/>
                  </a:cubicBezTo>
                  <a:cubicBezTo>
                    <a:pt x="415" y="20"/>
                    <a:pt x="358" y="0"/>
                    <a:pt x="279" y="0"/>
                  </a:cubicBezTo>
                  <a:cubicBezTo>
                    <a:pt x="220" y="0"/>
                    <a:pt x="172" y="19"/>
                    <a:pt x="137" y="56"/>
                  </a:cubicBezTo>
                  <a:cubicBezTo>
                    <a:pt x="58" y="140"/>
                    <a:pt x="70" y="302"/>
                    <a:pt x="78" y="422"/>
                  </a:cubicBezTo>
                  <a:cubicBezTo>
                    <a:pt x="81" y="475"/>
                    <a:pt x="85" y="542"/>
                    <a:pt x="74" y="548"/>
                  </a:cubicBezTo>
                  <a:cubicBezTo>
                    <a:pt x="74" y="549"/>
                    <a:pt x="74" y="549"/>
                    <a:pt x="74" y="549"/>
                  </a:cubicBezTo>
                  <a:cubicBezTo>
                    <a:pt x="27" y="569"/>
                    <a:pt x="0" y="614"/>
                    <a:pt x="0" y="677"/>
                  </a:cubicBezTo>
                  <a:cubicBezTo>
                    <a:pt x="0" y="683"/>
                    <a:pt x="5" y="689"/>
                    <a:pt x="11" y="689"/>
                  </a:cubicBezTo>
                  <a:close/>
                  <a:moveTo>
                    <a:pt x="230" y="462"/>
                  </a:moveTo>
                  <a:lnTo>
                    <a:pt x="230" y="462"/>
                  </a:lnTo>
                  <a:cubicBezTo>
                    <a:pt x="228" y="457"/>
                    <a:pt x="226" y="455"/>
                    <a:pt x="222" y="454"/>
                  </a:cubicBezTo>
                  <a:cubicBezTo>
                    <a:pt x="182" y="421"/>
                    <a:pt x="150" y="362"/>
                    <a:pt x="150" y="317"/>
                  </a:cubicBezTo>
                  <a:cubicBezTo>
                    <a:pt x="145" y="172"/>
                    <a:pt x="217" y="161"/>
                    <a:pt x="286" y="150"/>
                  </a:cubicBezTo>
                  <a:cubicBezTo>
                    <a:pt x="311" y="147"/>
                    <a:pt x="336" y="143"/>
                    <a:pt x="354" y="132"/>
                  </a:cubicBezTo>
                  <a:cubicBezTo>
                    <a:pt x="354" y="133"/>
                    <a:pt x="354" y="133"/>
                    <a:pt x="354" y="133"/>
                  </a:cubicBezTo>
                  <a:cubicBezTo>
                    <a:pt x="373" y="165"/>
                    <a:pt x="411" y="233"/>
                    <a:pt x="417" y="317"/>
                  </a:cubicBezTo>
                  <a:cubicBezTo>
                    <a:pt x="417" y="391"/>
                    <a:pt x="354" y="480"/>
                    <a:pt x="281" y="480"/>
                  </a:cubicBezTo>
                  <a:cubicBezTo>
                    <a:pt x="263" y="480"/>
                    <a:pt x="247" y="473"/>
                    <a:pt x="230" y="462"/>
                  </a:cubicBezTo>
                  <a:close/>
                  <a:moveTo>
                    <a:pt x="101" y="420"/>
                  </a:moveTo>
                  <a:lnTo>
                    <a:pt x="101" y="420"/>
                  </a:lnTo>
                  <a:cubicBezTo>
                    <a:pt x="94" y="306"/>
                    <a:pt x="82" y="148"/>
                    <a:pt x="154" y="71"/>
                  </a:cubicBezTo>
                  <a:cubicBezTo>
                    <a:pt x="184" y="40"/>
                    <a:pt x="225" y="24"/>
                    <a:pt x="279" y="24"/>
                  </a:cubicBezTo>
                  <a:cubicBezTo>
                    <a:pt x="352" y="24"/>
                    <a:pt x="404" y="42"/>
                    <a:pt x="438" y="78"/>
                  </a:cubicBezTo>
                  <a:cubicBezTo>
                    <a:pt x="503" y="144"/>
                    <a:pt x="500" y="266"/>
                    <a:pt x="497" y="374"/>
                  </a:cubicBezTo>
                  <a:cubicBezTo>
                    <a:pt x="495" y="443"/>
                    <a:pt x="492" y="507"/>
                    <a:pt x="508" y="555"/>
                  </a:cubicBezTo>
                  <a:cubicBezTo>
                    <a:pt x="486" y="543"/>
                    <a:pt x="460" y="536"/>
                    <a:pt x="430" y="536"/>
                  </a:cubicBezTo>
                  <a:cubicBezTo>
                    <a:pt x="372" y="536"/>
                    <a:pt x="372" y="536"/>
                    <a:pt x="372" y="536"/>
                  </a:cubicBezTo>
                  <a:cubicBezTo>
                    <a:pt x="372" y="466"/>
                    <a:pt x="372" y="466"/>
                    <a:pt x="372" y="466"/>
                  </a:cubicBezTo>
                  <a:cubicBezTo>
                    <a:pt x="413" y="428"/>
                    <a:pt x="441" y="369"/>
                    <a:pt x="441" y="317"/>
                  </a:cubicBezTo>
                  <a:lnTo>
                    <a:pt x="441" y="316"/>
                  </a:lnTo>
                  <a:cubicBezTo>
                    <a:pt x="435" y="226"/>
                    <a:pt x="395" y="156"/>
                    <a:pt x="375" y="121"/>
                  </a:cubicBezTo>
                  <a:cubicBezTo>
                    <a:pt x="372" y="116"/>
                    <a:pt x="370" y="112"/>
                    <a:pt x="367" y="109"/>
                  </a:cubicBezTo>
                  <a:cubicBezTo>
                    <a:pt x="366" y="106"/>
                    <a:pt x="362" y="104"/>
                    <a:pt x="359" y="103"/>
                  </a:cubicBezTo>
                  <a:cubicBezTo>
                    <a:pt x="355" y="103"/>
                    <a:pt x="351" y="104"/>
                    <a:pt x="349" y="107"/>
                  </a:cubicBezTo>
                  <a:cubicBezTo>
                    <a:pt x="336" y="119"/>
                    <a:pt x="311" y="123"/>
                    <a:pt x="282" y="127"/>
                  </a:cubicBezTo>
                  <a:cubicBezTo>
                    <a:pt x="213" y="138"/>
                    <a:pt x="119" y="151"/>
                    <a:pt x="127" y="322"/>
                  </a:cubicBezTo>
                  <a:cubicBezTo>
                    <a:pt x="127" y="322"/>
                    <a:pt x="127" y="322"/>
                    <a:pt x="127" y="323"/>
                  </a:cubicBezTo>
                  <a:cubicBezTo>
                    <a:pt x="130" y="374"/>
                    <a:pt x="164" y="437"/>
                    <a:pt x="209" y="473"/>
                  </a:cubicBezTo>
                  <a:cubicBezTo>
                    <a:pt x="209" y="536"/>
                    <a:pt x="209" y="536"/>
                    <a:pt x="209" y="536"/>
                  </a:cubicBezTo>
                  <a:cubicBezTo>
                    <a:pt x="138" y="536"/>
                    <a:pt x="138" y="536"/>
                    <a:pt x="138" y="536"/>
                  </a:cubicBezTo>
                  <a:cubicBezTo>
                    <a:pt x="126" y="536"/>
                    <a:pt x="113" y="538"/>
                    <a:pt x="102" y="540"/>
                  </a:cubicBezTo>
                  <a:cubicBezTo>
                    <a:pt x="107" y="516"/>
                    <a:pt x="105" y="477"/>
                    <a:pt x="101" y="420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79"/>
            <p:cNvSpPr>
              <a:spLocks noChangeArrowheads="1"/>
            </p:cNvSpPr>
            <p:nvPr/>
          </p:nvSpPr>
          <p:spPr bwMode="auto">
            <a:xfrm>
              <a:off x="1390650" y="1863819"/>
              <a:ext cx="903180" cy="1027568"/>
            </a:xfrm>
            <a:custGeom>
              <a:avLst/>
              <a:gdLst>
                <a:gd name="T0" fmla="*/ 5030 w 632"/>
                <a:gd name="T1" fmla="*/ 301565 h 718"/>
                <a:gd name="T2" fmla="*/ 10061 w 632"/>
                <a:gd name="T3" fmla="*/ 283059 h 718"/>
                <a:gd name="T4" fmla="*/ 80486 w 632"/>
                <a:gd name="T5" fmla="*/ 237635 h 718"/>
                <a:gd name="T6" fmla="*/ 103961 w 632"/>
                <a:gd name="T7" fmla="*/ 207773 h 718"/>
                <a:gd name="T8" fmla="*/ 157199 w 632"/>
                <a:gd name="T9" fmla="*/ 206091 h 718"/>
                <a:gd name="T10" fmla="*/ 179836 w 632"/>
                <a:gd name="T11" fmla="*/ 237635 h 718"/>
                <a:gd name="T12" fmla="*/ 254453 w 632"/>
                <a:gd name="T13" fmla="*/ 283059 h 718"/>
                <a:gd name="T14" fmla="*/ 259064 w 632"/>
                <a:gd name="T15" fmla="*/ 301565 h 718"/>
                <a:gd name="T16" fmla="*/ 264514 w 632"/>
                <a:gd name="T17" fmla="*/ 283059 h 718"/>
                <a:gd name="T18" fmla="*/ 182351 w 632"/>
                <a:gd name="T19" fmla="*/ 227962 h 718"/>
                <a:gd name="T20" fmla="*/ 194089 w 632"/>
                <a:gd name="T21" fmla="*/ 140058 h 718"/>
                <a:gd name="T22" fmla="*/ 205407 w 632"/>
                <a:gd name="T23" fmla="*/ 98419 h 718"/>
                <a:gd name="T24" fmla="*/ 195765 w 632"/>
                <a:gd name="T25" fmla="*/ 82857 h 718"/>
                <a:gd name="T26" fmla="*/ 159295 w 632"/>
                <a:gd name="T27" fmla="*/ 7991 h 718"/>
                <a:gd name="T28" fmla="*/ 98092 w 632"/>
                <a:gd name="T29" fmla="*/ 20609 h 718"/>
                <a:gd name="T30" fmla="*/ 58688 w 632"/>
                <a:gd name="T31" fmla="*/ 82016 h 718"/>
                <a:gd name="T32" fmla="*/ 48627 w 632"/>
                <a:gd name="T33" fmla="*/ 99260 h 718"/>
                <a:gd name="T34" fmla="*/ 62460 w 632"/>
                <a:gd name="T35" fmla="*/ 140478 h 718"/>
                <a:gd name="T36" fmla="*/ 77971 w 632"/>
                <a:gd name="T37" fmla="*/ 227962 h 718"/>
                <a:gd name="T38" fmla="*/ 0 w 632"/>
                <a:gd name="T39" fmla="*/ 283059 h 718"/>
                <a:gd name="T40" fmla="*/ 5030 w 632"/>
                <a:gd name="T41" fmla="*/ 301565 h 718"/>
                <a:gd name="T42" fmla="*/ 72521 w 632"/>
                <a:gd name="T43" fmla="*/ 136272 h 718"/>
                <a:gd name="T44" fmla="*/ 58688 w 632"/>
                <a:gd name="T45" fmla="*/ 123654 h 718"/>
                <a:gd name="T46" fmla="*/ 59945 w 632"/>
                <a:gd name="T47" fmla="*/ 92110 h 718"/>
                <a:gd name="T48" fmla="*/ 62880 w 632"/>
                <a:gd name="T49" fmla="*/ 91689 h 718"/>
                <a:gd name="T50" fmla="*/ 68329 w 632"/>
                <a:gd name="T51" fmla="*/ 87063 h 718"/>
                <a:gd name="T52" fmla="*/ 97673 w 632"/>
                <a:gd name="T53" fmla="*/ 30703 h 718"/>
                <a:gd name="T54" fmla="*/ 156361 w 632"/>
                <a:gd name="T55" fmla="*/ 16824 h 718"/>
                <a:gd name="T56" fmla="*/ 185705 w 632"/>
                <a:gd name="T57" fmla="*/ 87063 h 718"/>
                <a:gd name="T58" fmla="*/ 194927 w 632"/>
                <a:gd name="T59" fmla="*/ 92531 h 718"/>
                <a:gd name="T60" fmla="*/ 195765 w 632"/>
                <a:gd name="T61" fmla="*/ 123654 h 718"/>
                <a:gd name="T62" fmla="*/ 184447 w 632"/>
                <a:gd name="T63" fmla="*/ 136272 h 718"/>
                <a:gd name="T64" fmla="*/ 72521 w 632"/>
                <a:gd name="T65" fmla="*/ 136272 h 7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32" h="718">
                  <a:moveTo>
                    <a:pt x="12" y="717"/>
                  </a:moveTo>
                  <a:lnTo>
                    <a:pt x="12" y="717"/>
                  </a:lnTo>
                  <a:cubicBezTo>
                    <a:pt x="19" y="717"/>
                    <a:pt x="24" y="712"/>
                    <a:pt x="24" y="706"/>
                  </a:cubicBezTo>
                  <a:cubicBezTo>
                    <a:pt x="24" y="673"/>
                    <a:pt x="24" y="673"/>
                    <a:pt x="24" y="673"/>
                  </a:cubicBezTo>
                  <a:cubicBezTo>
                    <a:pt x="24" y="605"/>
                    <a:pt x="70" y="565"/>
                    <a:pt x="149" y="565"/>
                  </a:cubicBezTo>
                  <a:cubicBezTo>
                    <a:pt x="192" y="565"/>
                    <a:pt x="192" y="565"/>
                    <a:pt x="192" y="565"/>
                  </a:cubicBezTo>
                  <a:cubicBezTo>
                    <a:pt x="197" y="565"/>
                    <a:pt x="200" y="564"/>
                    <a:pt x="202" y="561"/>
                  </a:cubicBezTo>
                  <a:cubicBezTo>
                    <a:pt x="248" y="494"/>
                    <a:pt x="248" y="494"/>
                    <a:pt x="248" y="494"/>
                  </a:cubicBezTo>
                  <a:cubicBezTo>
                    <a:pt x="266" y="505"/>
                    <a:pt x="286" y="510"/>
                    <a:pt x="308" y="510"/>
                  </a:cubicBezTo>
                  <a:cubicBezTo>
                    <a:pt x="332" y="510"/>
                    <a:pt x="354" y="503"/>
                    <a:pt x="375" y="490"/>
                  </a:cubicBezTo>
                  <a:cubicBezTo>
                    <a:pt x="418" y="560"/>
                    <a:pt x="418" y="560"/>
                    <a:pt x="418" y="560"/>
                  </a:cubicBezTo>
                  <a:cubicBezTo>
                    <a:pt x="420" y="563"/>
                    <a:pt x="425" y="565"/>
                    <a:pt x="429" y="565"/>
                  </a:cubicBezTo>
                  <a:cubicBezTo>
                    <a:pt x="472" y="565"/>
                    <a:pt x="472" y="565"/>
                    <a:pt x="472" y="565"/>
                  </a:cubicBezTo>
                  <a:cubicBezTo>
                    <a:pt x="537" y="565"/>
                    <a:pt x="607" y="594"/>
                    <a:pt x="607" y="673"/>
                  </a:cubicBezTo>
                  <a:cubicBezTo>
                    <a:pt x="607" y="706"/>
                    <a:pt x="607" y="706"/>
                    <a:pt x="607" y="706"/>
                  </a:cubicBezTo>
                  <a:cubicBezTo>
                    <a:pt x="607" y="712"/>
                    <a:pt x="612" y="717"/>
                    <a:pt x="618" y="717"/>
                  </a:cubicBezTo>
                  <a:cubicBezTo>
                    <a:pt x="626" y="717"/>
                    <a:pt x="631" y="712"/>
                    <a:pt x="631" y="706"/>
                  </a:cubicBezTo>
                  <a:cubicBezTo>
                    <a:pt x="631" y="673"/>
                    <a:pt x="631" y="673"/>
                    <a:pt x="631" y="673"/>
                  </a:cubicBezTo>
                  <a:cubicBezTo>
                    <a:pt x="631" y="594"/>
                    <a:pt x="568" y="542"/>
                    <a:pt x="472" y="542"/>
                  </a:cubicBezTo>
                  <a:cubicBezTo>
                    <a:pt x="435" y="542"/>
                    <a:pt x="435" y="542"/>
                    <a:pt x="435" y="542"/>
                  </a:cubicBezTo>
                  <a:cubicBezTo>
                    <a:pt x="393" y="476"/>
                    <a:pt x="393" y="476"/>
                    <a:pt x="393" y="476"/>
                  </a:cubicBezTo>
                  <a:cubicBezTo>
                    <a:pt x="433" y="441"/>
                    <a:pt x="460" y="386"/>
                    <a:pt x="463" y="333"/>
                  </a:cubicBezTo>
                  <a:cubicBezTo>
                    <a:pt x="479" y="329"/>
                    <a:pt x="490" y="313"/>
                    <a:pt x="490" y="294"/>
                  </a:cubicBezTo>
                  <a:cubicBezTo>
                    <a:pt x="490" y="234"/>
                    <a:pt x="490" y="234"/>
                    <a:pt x="490" y="234"/>
                  </a:cubicBezTo>
                  <a:cubicBezTo>
                    <a:pt x="490" y="224"/>
                    <a:pt x="490" y="212"/>
                    <a:pt x="482" y="204"/>
                  </a:cubicBezTo>
                  <a:cubicBezTo>
                    <a:pt x="479" y="200"/>
                    <a:pt x="473" y="198"/>
                    <a:pt x="467" y="197"/>
                  </a:cubicBezTo>
                  <a:cubicBezTo>
                    <a:pt x="467" y="149"/>
                    <a:pt x="467" y="149"/>
                    <a:pt x="467" y="149"/>
                  </a:cubicBezTo>
                  <a:cubicBezTo>
                    <a:pt x="465" y="58"/>
                    <a:pt x="412" y="28"/>
                    <a:pt x="380" y="19"/>
                  </a:cubicBezTo>
                  <a:cubicBezTo>
                    <a:pt x="321" y="0"/>
                    <a:pt x="257" y="20"/>
                    <a:pt x="236" y="50"/>
                  </a:cubicBezTo>
                  <a:cubicBezTo>
                    <a:pt x="235" y="50"/>
                    <a:pt x="234" y="49"/>
                    <a:pt x="234" y="49"/>
                  </a:cubicBezTo>
                  <a:cubicBezTo>
                    <a:pt x="180" y="49"/>
                    <a:pt x="140" y="91"/>
                    <a:pt x="140" y="149"/>
                  </a:cubicBezTo>
                  <a:cubicBezTo>
                    <a:pt x="140" y="195"/>
                    <a:pt x="140" y="195"/>
                    <a:pt x="140" y="195"/>
                  </a:cubicBezTo>
                  <a:cubicBezTo>
                    <a:pt x="136" y="197"/>
                    <a:pt x="132" y="199"/>
                    <a:pt x="128" y="203"/>
                  </a:cubicBezTo>
                  <a:cubicBezTo>
                    <a:pt x="120" y="210"/>
                    <a:pt x="115" y="222"/>
                    <a:pt x="116" y="236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16" y="312"/>
                    <a:pt x="131" y="329"/>
                    <a:pt x="149" y="334"/>
                  </a:cubicBezTo>
                  <a:cubicBezTo>
                    <a:pt x="153" y="388"/>
                    <a:pt x="184" y="447"/>
                    <a:pt x="229" y="481"/>
                  </a:cubicBezTo>
                  <a:cubicBezTo>
                    <a:pt x="186" y="542"/>
                    <a:pt x="186" y="542"/>
                    <a:pt x="186" y="542"/>
                  </a:cubicBezTo>
                  <a:cubicBezTo>
                    <a:pt x="149" y="542"/>
                    <a:pt x="149" y="542"/>
                    <a:pt x="149" y="542"/>
                  </a:cubicBezTo>
                  <a:cubicBezTo>
                    <a:pt x="56" y="542"/>
                    <a:pt x="0" y="591"/>
                    <a:pt x="0" y="673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0" y="712"/>
                    <a:pt x="5" y="717"/>
                    <a:pt x="12" y="717"/>
                  </a:cubicBezTo>
                  <a:close/>
                  <a:moveTo>
                    <a:pt x="173" y="324"/>
                  </a:moveTo>
                  <a:lnTo>
                    <a:pt x="173" y="324"/>
                  </a:lnTo>
                  <a:cubicBezTo>
                    <a:pt x="173" y="317"/>
                    <a:pt x="167" y="312"/>
                    <a:pt x="160" y="312"/>
                  </a:cubicBezTo>
                  <a:cubicBezTo>
                    <a:pt x="150" y="312"/>
                    <a:pt x="140" y="303"/>
                    <a:pt x="140" y="294"/>
                  </a:cubicBezTo>
                  <a:cubicBezTo>
                    <a:pt x="140" y="235"/>
                    <a:pt x="140" y="235"/>
                    <a:pt x="140" y="235"/>
                  </a:cubicBezTo>
                  <a:cubicBezTo>
                    <a:pt x="139" y="228"/>
                    <a:pt x="140" y="222"/>
                    <a:pt x="143" y="219"/>
                  </a:cubicBezTo>
                  <a:cubicBezTo>
                    <a:pt x="144" y="218"/>
                    <a:pt x="147" y="218"/>
                    <a:pt x="149" y="218"/>
                  </a:cubicBezTo>
                  <a:lnTo>
                    <a:pt x="150" y="218"/>
                  </a:lnTo>
                  <a:cubicBezTo>
                    <a:pt x="153" y="218"/>
                    <a:pt x="157" y="218"/>
                    <a:pt x="159" y="215"/>
                  </a:cubicBezTo>
                  <a:cubicBezTo>
                    <a:pt x="162" y="213"/>
                    <a:pt x="163" y="210"/>
                    <a:pt x="163" y="20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05"/>
                    <a:pt x="192" y="73"/>
                    <a:pt x="233" y="73"/>
                  </a:cubicBezTo>
                  <a:cubicBezTo>
                    <a:pt x="238" y="74"/>
                    <a:pt x="248" y="73"/>
                    <a:pt x="255" y="63"/>
                  </a:cubicBezTo>
                  <a:cubicBezTo>
                    <a:pt x="270" y="40"/>
                    <a:pt x="327" y="26"/>
                    <a:pt x="373" y="40"/>
                  </a:cubicBezTo>
                  <a:cubicBezTo>
                    <a:pt x="405" y="51"/>
                    <a:pt x="442" y="77"/>
                    <a:pt x="443" y="149"/>
                  </a:cubicBezTo>
                  <a:cubicBezTo>
                    <a:pt x="443" y="207"/>
                    <a:pt x="443" y="207"/>
                    <a:pt x="443" y="207"/>
                  </a:cubicBezTo>
                  <a:cubicBezTo>
                    <a:pt x="443" y="213"/>
                    <a:pt x="448" y="218"/>
                    <a:pt x="456" y="218"/>
                  </a:cubicBezTo>
                  <a:cubicBezTo>
                    <a:pt x="463" y="218"/>
                    <a:pt x="465" y="220"/>
                    <a:pt x="465" y="220"/>
                  </a:cubicBezTo>
                  <a:cubicBezTo>
                    <a:pt x="467" y="222"/>
                    <a:pt x="467" y="229"/>
                    <a:pt x="467" y="236"/>
                  </a:cubicBezTo>
                  <a:cubicBezTo>
                    <a:pt x="467" y="294"/>
                    <a:pt x="467" y="294"/>
                    <a:pt x="467" y="294"/>
                  </a:cubicBezTo>
                  <a:cubicBezTo>
                    <a:pt x="467" y="303"/>
                    <a:pt x="462" y="312"/>
                    <a:pt x="452" y="312"/>
                  </a:cubicBezTo>
                  <a:cubicBezTo>
                    <a:pt x="445" y="312"/>
                    <a:pt x="440" y="317"/>
                    <a:pt x="440" y="324"/>
                  </a:cubicBezTo>
                  <a:cubicBezTo>
                    <a:pt x="440" y="397"/>
                    <a:pt x="381" y="487"/>
                    <a:pt x="308" y="487"/>
                  </a:cubicBezTo>
                  <a:cubicBezTo>
                    <a:pt x="233" y="487"/>
                    <a:pt x="173" y="397"/>
                    <a:pt x="173" y="324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ickQuizDivider_Slide">
    <p:bg>
      <p:bgPr>
        <a:gradFill>
          <a:gsLst>
            <a:gs pos="0">
              <a:srgbClr val="3470E9"/>
            </a:gs>
            <a:gs pos="37000">
              <a:srgbClr val="0C90EA"/>
            </a:gs>
            <a:gs pos="100000">
              <a:srgbClr val="231CA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645868" y="904016"/>
            <a:ext cx="8713814" cy="131317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Quick Quiz #</a:t>
            </a:r>
            <a:endParaRPr lang="en-US" dirty="0"/>
          </a:p>
        </p:txBody>
      </p:sp>
      <p:sp>
        <p:nvSpPr>
          <p:cNvPr id="31" name="Content Placeholder"/>
          <p:cNvSpPr>
            <a:spLocks noGrp="1"/>
          </p:cNvSpPr>
          <p:nvPr>
            <p:ph idx="1" hasCustomPrompt="1"/>
          </p:nvPr>
        </p:nvSpPr>
        <p:spPr>
          <a:xfrm>
            <a:off x="2688899" y="2377218"/>
            <a:ext cx="7347985" cy="2246965"/>
          </a:xfrm>
        </p:spPr>
        <p:txBody>
          <a:bodyPr/>
          <a:lstStyle>
            <a:lvl1pPr marL="0" indent="0">
              <a:buSzPct val="80000"/>
              <a:buNone/>
              <a:defRPr sz="32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Text 24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Quote_Slide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Slide Number"/>
          <p:cNvSpPr txBox="1">
            <a:spLocks/>
          </p:cNvSpPr>
          <p:nvPr userDrawn="1"/>
        </p:nvSpPr>
        <p:spPr>
          <a:xfrm>
            <a:off x="231632" y="6403998"/>
            <a:ext cx="259043" cy="261610"/>
          </a:xfrm>
          <a:prstGeom prst="rect">
            <a:avLst/>
          </a:prstGeom>
        </p:spPr>
        <p:txBody>
          <a:bodyPr wrap="none" anchor="ctr"/>
          <a:lstStyle>
            <a:defPPr>
              <a:defRPr lang="en-US"/>
            </a:defPPr>
            <a:lvl1pPr marL="0" algn="l" defTabSz="914377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4D205-261D-4C5B-9652-CCAC3F23D0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2 pt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 sz="2200"/>
            </a:lvl1pPr>
            <a:lvl2pPr>
              <a:defRPr sz="22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 22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Content + Subtitle</a:t>
            </a:r>
            <a:endParaRPr lang="en-US" dirty="0"/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8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Subtitle text in Calibri (28pt)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200"/>
            </a:lvl1pPr>
            <a:lvl2pPr>
              <a:defRPr sz="2200"/>
            </a:lvl2pPr>
          </a:lstStyle>
          <a:p>
            <a:pPr lvl="0"/>
            <a:r>
              <a:rPr lang="en-US" dirty="0" smtClean="0"/>
              <a:t>Click to edit Master text styles (22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 (22 pt)</a:t>
            </a:r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4039" r:id="rId2"/>
    <p:sldLayoutId id="2147483879" r:id="rId3"/>
    <p:sldLayoutId id="2147483882" r:id="rId4"/>
    <p:sldLayoutId id="2147483894" r:id="rId5"/>
    <p:sldLayoutId id="2147483981" r:id="rId6"/>
    <p:sldLayoutId id="2147483860" r:id="rId7"/>
    <p:sldLayoutId id="2147483861" r:id="rId8"/>
    <p:sldLayoutId id="2147483863" r:id="rId9"/>
    <p:sldLayoutId id="2147483885" r:id="rId10"/>
    <p:sldLayoutId id="2147483864" r:id="rId11"/>
    <p:sldLayoutId id="2147483866" r:id="rId12"/>
    <p:sldLayoutId id="2147483865" r:id="rId13"/>
    <p:sldLayoutId id="2147483897" r:id="rId14"/>
    <p:sldLayoutId id="2147483867" r:id="rId15"/>
    <p:sldLayoutId id="2147483884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69" r:id="rId22"/>
    <p:sldLayoutId id="2147483889" r:id="rId23"/>
    <p:sldLayoutId id="2147483870" r:id="rId24"/>
    <p:sldLayoutId id="2147483871" r:id="rId25"/>
    <p:sldLayoutId id="2147483872" r:id="rId26"/>
    <p:sldLayoutId id="2147484041" r:id="rId27"/>
    <p:sldLayoutId id="2147484042" r:id="rId28"/>
    <p:sldLayoutId id="2147484043" r:id="rId29"/>
    <p:sldLayoutId id="2147484044" r:id="rId30"/>
    <p:sldLayoutId id="2147484045" r:id="rId31"/>
    <p:sldLayoutId id="2147484047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 smtClean="0"/>
              <a:t>Title Text</a:t>
            </a:r>
            <a:br>
              <a:rPr lang="en-US" dirty="0" smtClean="0"/>
            </a:br>
            <a:r>
              <a:rPr lang="en-US" dirty="0" smtClean="0"/>
              <a:t>with up to two lines</a:t>
            </a:r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First level 28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Second level 20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smtClean="0"/>
              <a:t>Third level 18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3"/>
            <a:r>
              <a:rPr lang="en-US" dirty="0" smtClean="0"/>
              <a:t>Fourth level 16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4"/>
            <a:r>
              <a:rPr lang="en-US" dirty="0" smtClean="0"/>
              <a:t>Fifth level – avoid as too small</a:t>
            </a:r>
            <a:endParaRPr lang="en-US" dirty="0"/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4028" r:id="rId2"/>
    <p:sldLayoutId id="2147483982" r:id="rId3"/>
    <p:sldLayoutId id="2147484029" r:id="rId4"/>
    <p:sldLayoutId id="2147484030" r:id="rId5"/>
    <p:sldLayoutId id="2147484033" r:id="rId6"/>
    <p:sldLayoutId id="2147484034" r:id="rId7"/>
    <p:sldLayoutId id="2147484035" r:id="rId8"/>
    <p:sldLayoutId id="214748403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898" y="-33552"/>
            <a:ext cx="12526898" cy="6948514"/>
          </a:xfrm>
          <a:prstGeom prst="rect">
            <a:avLst/>
          </a:prstGeom>
        </p:spPr>
      </p:pic>
      <p:sp>
        <p:nvSpPr>
          <p:cNvPr id="20" name="Rectangle 8"/>
          <p:cNvSpPr/>
          <p:nvPr/>
        </p:nvSpPr>
        <p:spPr>
          <a:xfrm>
            <a:off x="10480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</a:defRPr>
            </a:pPr>
            <a:endParaRPr dirty="0">
              <a:solidFill>
                <a:srgbClr val="808080"/>
              </a:solidFill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048005" y="766394"/>
            <a:ext cx="1930326" cy="467408"/>
            <a:chOff x="0" y="0"/>
            <a:chExt cx="1930325" cy="467406"/>
          </a:xfrm>
        </p:grpSpPr>
        <p:sp>
          <p:nvSpPr>
            <p:cNvPr id="22" name="Freeform 5"/>
            <p:cNvSpPr/>
            <p:nvPr/>
          </p:nvSpPr>
          <p:spPr>
            <a:xfrm>
              <a:off x="0" y="97123"/>
              <a:ext cx="370283" cy="37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3" name="Freeform 6"/>
            <p:cNvSpPr/>
            <p:nvPr/>
          </p:nvSpPr>
          <p:spPr>
            <a:xfrm>
              <a:off x="91053" y="12140"/>
              <a:ext cx="370283" cy="364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4" name="Freeform 7"/>
            <p:cNvSpPr/>
            <p:nvPr/>
          </p:nvSpPr>
          <p:spPr>
            <a:xfrm>
              <a:off x="564529" y="12140"/>
              <a:ext cx="21245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5" name="Freeform 8"/>
            <p:cNvSpPr/>
            <p:nvPr/>
          </p:nvSpPr>
          <p:spPr>
            <a:xfrm>
              <a:off x="880180" y="12140"/>
              <a:ext cx="36422" cy="1942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6" name="Freeform 9"/>
            <p:cNvSpPr/>
            <p:nvPr/>
          </p:nvSpPr>
          <p:spPr>
            <a:xfrm>
              <a:off x="1019794" y="12140"/>
              <a:ext cx="18817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7" name="Freeform 10"/>
            <p:cNvSpPr/>
            <p:nvPr/>
          </p:nvSpPr>
          <p:spPr>
            <a:xfrm>
              <a:off x="1311164" y="12140"/>
              <a:ext cx="19424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8" name="Freeform 11"/>
            <p:cNvSpPr/>
            <p:nvPr/>
          </p:nvSpPr>
          <p:spPr>
            <a:xfrm>
              <a:off x="1602534" y="12140"/>
              <a:ext cx="194248" cy="1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>
            <a:xfrm>
              <a:off x="564529" y="267089"/>
              <a:ext cx="194247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0" name="Freeform 13"/>
            <p:cNvSpPr/>
            <p:nvPr/>
          </p:nvSpPr>
          <p:spPr>
            <a:xfrm>
              <a:off x="813407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>
            <a:xfrm>
              <a:off x="1074426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2" name="Freeform 15"/>
            <p:cNvSpPr/>
            <p:nvPr/>
          </p:nvSpPr>
          <p:spPr>
            <a:xfrm>
              <a:off x="1341515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  <p:sp>
          <p:nvSpPr>
            <p:cNvPr id="33" name="Freeform 16"/>
            <p:cNvSpPr/>
            <p:nvPr/>
          </p:nvSpPr>
          <p:spPr>
            <a:xfrm>
              <a:off x="1602534" y="267089"/>
              <a:ext cx="194248" cy="2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17"/>
            <p:cNvSpPr/>
            <p:nvPr/>
          </p:nvSpPr>
          <p:spPr>
            <a:xfrm>
              <a:off x="1845342" y="0"/>
              <a:ext cx="84984" cy="8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endParaRPr dirty="0">
                <a:solidFill>
                  <a:srgbClr val="80808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80" y="3181350"/>
            <a:ext cx="9622820" cy="1574437"/>
          </a:xfrm>
        </p:spPr>
        <p:txBody>
          <a:bodyPr>
            <a:normAutofit/>
          </a:bodyPr>
          <a:lstStyle/>
          <a:p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smtClean="0"/>
              <a:t>Module </a:t>
            </a:r>
            <a:r>
              <a:rPr lang="en-US" sz="5300" smtClean="0"/>
              <a:t>6:  </a:t>
            </a:r>
            <a:r>
              <a:rPr lang="en-US" sz="5300" dirty="0" smtClean="0"/>
              <a:t>SMA-X Incident </a:t>
            </a:r>
            <a:r>
              <a:rPr lang="en-US" sz="5300" dirty="0" err="1" smtClean="0"/>
              <a:t>Mgmt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0881" y="6196332"/>
            <a:ext cx="3588366" cy="433067"/>
          </a:xfrm>
        </p:spPr>
        <p:txBody>
          <a:bodyPr/>
          <a:lstStyle/>
          <a:p>
            <a:r>
              <a:rPr lang="en-US" dirty="0" smtClean="0"/>
              <a:t>Jan 2018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Incident Templates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80" y="1248118"/>
            <a:ext cx="10332720" cy="4452138"/>
          </a:xfrm>
        </p:spPr>
        <p:txBody>
          <a:bodyPr/>
          <a:lstStyle/>
          <a:p>
            <a:r>
              <a:rPr lang="en-AU" dirty="0" smtClean="0"/>
              <a:t>A template is a group of pre-populated fields that you can use as a quick start to create a new record or apply to an existing record.</a:t>
            </a:r>
          </a:p>
          <a:p>
            <a:r>
              <a:rPr lang="en-US" dirty="0"/>
              <a:t>Create and Maintain</a:t>
            </a:r>
          </a:p>
          <a:p>
            <a:pPr lvl="1"/>
            <a:r>
              <a:rPr lang="en-US" dirty="0"/>
              <a:t>Incident details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Major incident team</a:t>
            </a:r>
          </a:p>
          <a:p>
            <a:r>
              <a:rPr lang="en-US" dirty="0"/>
              <a:t>Apply</a:t>
            </a:r>
          </a:p>
          <a:p>
            <a:pPr lvl="1"/>
            <a:r>
              <a:rPr lang="en-US" dirty="0"/>
              <a:t>Value replacement warning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36" y="2378493"/>
            <a:ext cx="7108536" cy="421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5" y="4343407"/>
            <a:ext cx="5343611" cy="234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Incident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18" y="969273"/>
            <a:ext cx="10311765" cy="4452138"/>
          </a:xfrm>
        </p:spPr>
        <p:txBody>
          <a:bodyPr/>
          <a:lstStyle/>
          <a:p>
            <a:r>
              <a:rPr lang="en-AU" dirty="0" smtClean="0"/>
              <a:t>An incident model simplifies the creation of a record.</a:t>
            </a:r>
          </a:p>
          <a:p>
            <a:r>
              <a:rPr lang="en-AU" dirty="0" smtClean="0"/>
              <a:t>It pre-populates common fields to save time and standardize input.</a:t>
            </a:r>
          </a:p>
          <a:p>
            <a:r>
              <a:rPr lang="en-AU" dirty="0" smtClean="0"/>
              <a:t>A model can contain a Task Plan, so it will create tasks for the incident.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4" y="2877341"/>
            <a:ext cx="8032976" cy="357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938" y="3731472"/>
            <a:ext cx="5400847" cy="3051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Workflow </a:t>
            </a:r>
            <a:r>
              <a:rPr lang="en-US" dirty="0"/>
              <a:t>– Automatic Transitions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5062"/>
            <a:ext cx="11518901" cy="5002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Consistent for Request and Incidents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99960"/>
            <a:ext cx="10969784" cy="44960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33" dirty="0"/>
              <a:t>Three pairs of group &amp; person fields</a:t>
            </a:r>
          </a:p>
          <a:p>
            <a:pPr lvl="1"/>
            <a:r>
              <a:rPr lang="en-US" sz="1867" dirty="0"/>
              <a:t>Assignment Group &amp; Assignee</a:t>
            </a:r>
          </a:p>
          <a:p>
            <a:pPr lvl="2"/>
            <a:r>
              <a:rPr lang="en-US" sz="1600" dirty="0"/>
              <a:t>who is </a:t>
            </a:r>
            <a:r>
              <a:rPr lang="en-US" sz="1600" i="1" dirty="0"/>
              <a:t>currently</a:t>
            </a:r>
            <a:r>
              <a:rPr lang="en-US" sz="1600" dirty="0"/>
              <a:t> assigned to the record</a:t>
            </a:r>
          </a:p>
          <a:p>
            <a:pPr lvl="2"/>
            <a:r>
              <a:rPr lang="en-US" sz="1600" dirty="0"/>
              <a:t>Best used on list views and in filter criteria</a:t>
            </a:r>
          </a:p>
          <a:p>
            <a:pPr lvl="2"/>
            <a:r>
              <a:rPr lang="en-US" sz="1600" dirty="0"/>
              <a:t>Not shown on detail pages</a:t>
            </a:r>
          </a:p>
          <a:p>
            <a:pPr lvl="2"/>
            <a:endParaRPr lang="en-US" sz="1600" dirty="0"/>
          </a:p>
          <a:p>
            <a:pPr lvl="1"/>
            <a:r>
              <a:rPr lang="en-US" sz="1867" dirty="0"/>
              <a:t>Service Desk Group &amp; Owner</a:t>
            </a:r>
          </a:p>
          <a:p>
            <a:pPr lvl="1"/>
            <a:r>
              <a:rPr lang="en-US" sz="1867" dirty="0"/>
              <a:t>Expert Group &amp; Expert assignee</a:t>
            </a:r>
          </a:p>
          <a:p>
            <a:endParaRPr lang="en-US" sz="2133" dirty="0"/>
          </a:p>
          <a:p>
            <a:pPr marL="0" indent="0">
              <a:buNone/>
            </a:pPr>
            <a:r>
              <a:rPr lang="en-US" sz="2133" dirty="0"/>
              <a:t>Current Assignment</a:t>
            </a:r>
          </a:p>
          <a:p>
            <a:pPr lvl="1"/>
            <a:r>
              <a:rPr lang="en-US" sz="1867" dirty="0"/>
              <a:t>Possible values of: </a:t>
            </a:r>
          </a:p>
          <a:p>
            <a:pPr lvl="2"/>
            <a:r>
              <a:rPr lang="en-US" sz="1600" dirty="0"/>
              <a:t>Unassigned, Service Desk, Expert Group</a:t>
            </a:r>
          </a:p>
          <a:p>
            <a:pPr lvl="1"/>
            <a:r>
              <a:rPr lang="en-US" sz="1867" dirty="0"/>
              <a:t>Assignment Group &amp; Assignee set based on value</a:t>
            </a:r>
          </a:p>
          <a:p>
            <a:pPr lvl="1"/>
            <a:endParaRPr lang="en-US" sz="1867" dirty="0"/>
          </a:p>
          <a:p>
            <a:pPr lvl="1"/>
            <a:endParaRPr lang="en-US" sz="1867" dirty="0"/>
          </a:p>
          <a:p>
            <a:endParaRPr lang="en-US" sz="1867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43" y="2738989"/>
            <a:ext cx="6467021" cy="1395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54" y="1599959"/>
            <a:ext cx="4358668" cy="873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43" y="4378731"/>
            <a:ext cx="4361055" cy="1470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30900" y="4064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rmAutofit fontScale="700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Assignment can be based on different kind of rules:</a:t>
            </a:r>
          </a:p>
          <a:p>
            <a:pPr marL="171450" indent="-1714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Routing definitions</a:t>
            </a:r>
          </a:p>
          <a:p>
            <a:pPr marL="171450" indent="-1714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Groups defined at Actual Service level</a:t>
            </a:r>
          </a:p>
          <a:p>
            <a:pPr marL="171450" indent="-1714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Groups related 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other fields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524002"/>
            <a:ext cx="3674901" cy="4571999"/>
          </a:xfrm>
        </p:spPr>
        <p:txBody>
          <a:bodyPr>
            <a:normAutofit/>
          </a:bodyPr>
          <a:lstStyle/>
          <a:p>
            <a:pPr defTabSz="609377">
              <a:lnSpc>
                <a:spcPct val="100000"/>
              </a:lnSpc>
              <a:spcAft>
                <a:spcPts val="533"/>
              </a:spcAft>
              <a:buSzPct val="100000"/>
            </a:pPr>
            <a:r>
              <a:rPr lang="en-US" sz="1600" dirty="0"/>
              <a:t>Routing Definitions can provide Suggested </a:t>
            </a:r>
            <a:r>
              <a:rPr lang="en-US" sz="1600" dirty="0" smtClean="0"/>
              <a:t>values based </a:t>
            </a:r>
            <a:r>
              <a:rPr lang="en-US" sz="1600" dirty="0"/>
              <a:t>on routing definition depending on Service, Organization and/or location</a:t>
            </a:r>
          </a:p>
          <a:p>
            <a:pPr defTabSz="609377">
              <a:lnSpc>
                <a:spcPct val="110000"/>
              </a:lnSpc>
              <a:spcAft>
                <a:spcPts val="533"/>
              </a:spcAft>
              <a:buSzPct val="100000"/>
            </a:pPr>
            <a:r>
              <a:rPr lang="en-US" sz="1600" dirty="0"/>
              <a:t>Leverage Big </a:t>
            </a:r>
            <a:r>
              <a:rPr lang="en-US" sz="1600" dirty="0" smtClean="0"/>
              <a:t>Data </a:t>
            </a:r>
            <a:r>
              <a:rPr lang="en-US" sz="1600" dirty="0"/>
              <a:t>auto-suggestions</a:t>
            </a:r>
          </a:p>
          <a:p>
            <a:pPr marL="380990" indent="-380990" defTabSz="609377">
              <a:lnSpc>
                <a:spcPct val="110000"/>
              </a:lnSpc>
              <a:spcAft>
                <a:spcPts val="533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Assignment </a:t>
            </a:r>
            <a:r>
              <a:rPr lang="en-US" sz="1600" dirty="0"/>
              <a:t>fields</a:t>
            </a:r>
          </a:p>
          <a:p>
            <a:pPr marL="380990" indent="-380990" defTabSz="609377">
              <a:lnSpc>
                <a:spcPct val="110000"/>
              </a:lnSpc>
              <a:spcAft>
                <a:spcPts val="533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Service 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24" y="1734164"/>
            <a:ext cx="7552637" cy="3127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6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66" y="762000"/>
            <a:ext cx="5181543" cy="3133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6786" y="200714"/>
            <a:ext cx="10311765" cy="657844"/>
          </a:xfrm>
        </p:spPr>
        <p:txBody>
          <a:bodyPr/>
          <a:lstStyle/>
          <a:p>
            <a:r>
              <a:rPr lang="en-US" dirty="0">
                <a:latin typeface="+mj-lt"/>
              </a:rPr>
              <a:t>On-Call Schedule Management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6CB917-92DB-480B-8AE3-0A3B4DD59C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8961" y="1219200"/>
            <a:ext cx="5465791" cy="48115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Main menu &gt; On-Call Schedule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or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Profile and Preference &gt; Your Group Memberships, select calendar icon</a:t>
            </a:r>
          </a:p>
          <a:p>
            <a:endParaRPr lang="en-US" b="1" dirty="0">
              <a:solidFill>
                <a:srgbClr val="00B38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Set On-Call schedules for </a:t>
            </a:r>
            <a:r>
              <a:rPr lang="en-US" dirty="0" smtClean="0">
                <a:solidFill>
                  <a:prstClr val="black"/>
                </a:solidFill>
              </a:rPr>
              <a:t>groups </a:t>
            </a:r>
            <a:r>
              <a:rPr lang="en-US" dirty="0">
                <a:solidFill>
                  <a:prstClr val="black"/>
                </a:solidFill>
              </a:rPr>
              <a:t>with primary and secondary </a:t>
            </a:r>
            <a:r>
              <a:rPr lang="en-US" dirty="0" smtClean="0">
                <a:solidFill>
                  <a:prstClr val="black"/>
                </a:solidFill>
              </a:rPr>
              <a:t>on-call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Select an automated assignment strategy for groups with on-call schedules or use </a:t>
            </a:r>
            <a:r>
              <a:rPr lang="en-US" dirty="0">
                <a:solidFill>
                  <a:prstClr val="black"/>
                </a:solidFill>
              </a:rPr>
              <a:t>business rules to automatically assign tickets to the current </a:t>
            </a:r>
            <a:r>
              <a:rPr lang="en-US" dirty="0" smtClean="0">
                <a:solidFill>
                  <a:prstClr val="black"/>
                </a:solidFill>
              </a:rPr>
              <a:t>on-call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See which agents are On-Call when assigning to </a:t>
            </a:r>
            <a:r>
              <a:rPr lang="en-US" dirty="0" smtClean="0">
                <a:solidFill>
                  <a:prstClr val="black"/>
                </a:solidFill>
              </a:rPr>
              <a:t>a group with on-call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948" y="3581400"/>
            <a:ext cx="3533775" cy="2959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349966" y="800100"/>
            <a:ext cx="536609" cy="965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2" y="165608"/>
            <a:ext cx="10969943" cy="411480"/>
          </a:xfrm>
        </p:spPr>
        <p:txBody>
          <a:bodyPr/>
          <a:lstStyle/>
          <a:p>
            <a:r>
              <a:rPr lang="en-US" dirty="0" smtClean="0"/>
              <a:t>SACM references in Incidents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87400"/>
            <a:ext cx="4491228" cy="5308601"/>
          </a:xfrm>
        </p:spPr>
        <p:txBody>
          <a:bodyPr>
            <a:normAutofit/>
          </a:bodyPr>
          <a:lstStyle/>
          <a:p>
            <a:pPr marL="0" lvl="1" indent="0">
              <a:lnSpc>
                <a:spcPct val="110000"/>
              </a:lnSpc>
              <a:buClr>
                <a:schemeClr val="bg1">
                  <a:lumMod val="50000"/>
                </a:schemeClr>
              </a:buClr>
              <a:buNone/>
            </a:pPr>
            <a:r>
              <a:rPr lang="en-US" b="1" dirty="0"/>
              <a:t>Classification: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Actual Service 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Service Component </a:t>
            </a:r>
          </a:p>
          <a:p>
            <a:pPr marL="0" lvl="1" indent="0">
              <a:lnSpc>
                <a:spcPct val="110000"/>
              </a:lnSpc>
              <a:buClr>
                <a:schemeClr val="bg1">
                  <a:lumMod val="50000"/>
                </a:schemeClr>
              </a:buClr>
              <a:buNone/>
            </a:pPr>
            <a:r>
              <a:rPr lang="en-US" b="1" dirty="0" smtClean="0"/>
              <a:t>Involved </a:t>
            </a:r>
            <a:r>
              <a:rPr lang="en-US" b="1" dirty="0"/>
              <a:t>CIs tab: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Involved devices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Involved Infrastructure &amp; peripherals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Involved Licenses</a:t>
            </a:r>
          </a:p>
          <a:p>
            <a:pPr marL="171979" lvl="2" indent="-228594">
              <a:lnSpc>
                <a:spcPct val="11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Involved system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28" y="2332800"/>
            <a:ext cx="6746760" cy="3973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8" y="681923"/>
            <a:ext cx="6114859" cy="17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Detection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524002"/>
            <a:ext cx="4317999" cy="4571999"/>
          </a:xfrm>
        </p:spPr>
        <p:txBody>
          <a:bodyPr/>
          <a:lstStyle/>
          <a:p>
            <a:pPr defTabSz="609377"/>
            <a:r>
              <a:rPr lang="en-US" sz="1600" b="1" dirty="0"/>
              <a:t>Automatic detection</a:t>
            </a:r>
          </a:p>
          <a:p>
            <a:pPr marL="380990" indent="-380990" defTabSz="609377">
              <a:buFont typeface="Arial" panose="020B0604020202020204" pitchFamily="34" charset="0"/>
              <a:buChar char="•"/>
            </a:pPr>
            <a:r>
              <a:rPr lang="en-US" sz="1600" dirty="0"/>
              <a:t>Analyze content of request/incident description and incident solution</a:t>
            </a:r>
          </a:p>
          <a:p>
            <a:pPr marL="380990" indent="-380990" defTabSz="609377">
              <a:buFont typeface="Arial" panose="020B0604020202020204" pitchFamily="34" charset="0"/>
              <a:buChar char="•"/>
            </a:pPr>
            <a:r>
              <a:rPr lang="en-US" sz="1600" dirty="0"/>
              <a:t>Automatic highlight of asset/Cis in the text</a:t>
            </a:r>
          </a:p>
          <a:p>
            <a:pPr marL="380990" indent="-380990" defTabSz="609377">
              <a:buFont typeface="Arial" panose="020B0604020202020204" pitchFamily="34" charset="0"/>
              <a:buChar char="•"/>
            </a:pPr>
            <a:r>
              <a:rPr lang="en-US" sz="1600" dirty="0"/>
              <a:t>Seamless linking of CI to the ticket</a:t>
            </a:r>
          </a:p>
          <a:p>
            <a:pPr defTabSz="609377"/>
            <a:endParaRPr lang="en-US" sz="1867" dirty="0">
              <a:solidFill>
                <a:prstClr val="black"/>
              </a:solidFill>
              <a:latin typeface="HP Simplified"/>
            </a:endParaRPr>
          </a:p>
          <a:p>
            <a:pPr defTabSz="609377"/>
            <a:r>
              <a:rPr lang="en-US" sz="1600" b="1" dirty="0"/>
              <a:t>Importance of linking impacted CIs</a:t>
            </a:r>
          </a:p>
          <a:p>
            <a:pPr marL="380990" indent="-380990" defTabSz="609377">
              <a:buFont typeface="Arial" panose="020B0604020202020204" pitchFamily="34" charset="0"/>
              <a:buChar char="•"/>
            </a:pPr>
            <a:r>
              <a:rPr lang="en-US" sz="1600" dirty="0"/>
              <a:t>This helps increase the quality of the ticket, speeding resolution and reducing ticket volume</a:t>
            </a:r>
          </a:p>
          <a:p>
            <a:pPr marL="380990" indent="-380990" defTabSz="609377">
              <a:buFont typeface="Arial" panose="020B0604020202020204" pitchFamily="34" charset="0"/>
              <a:buChar char="•"/>
            </a:pPr>
            <a:r>
              <a:rPr lang="en-US" sz="1600" dirty="0"/>
              <a:t>Helps reduce creation of duplicate tickets for the same asset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080" y="1524002"/>
            <a:ext cx="6635919" cy="28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1" y="1598837"/>
            <a:ext cx="11237659" cy="4678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Involved 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98" y="313420"/>
            <a:ext cx="5940629" cy="43601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09997" y="2173352"/>
            <a:ext cx="2179787" cy="564965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2"/>
            <a:ext cx="5110104" cy="4571999"/>
          </a:xfrm>
        </p:spPr>
        <p:txBody>
          <a:bodyPr>
            <a:noAutofit/>
          </a:bodyPr>
          <a:lstStyle/>
          <a:p>
            <a:r>
              <a:rPr lang="en-US" sz="1867" dirty="0" smtClean="0"/>
              <a:t>Discussions Filters</a:t>
            </a:r>
          </a:p>
          <a:p>
            <a:endParaRPr lang="en-US" sz="1867" dirty="0"/>
          </a:p>
          <a:p>
            <a:r>
              <a:rPr lang="en-US" sz="1867" dirty="0" smtClean="0"/>
              <a:t>Post a comment</a:t>
            </a:r>
            <a:endParaRPr lang="en-US" sz="1867" dirty="0"/>
          </a:p>
          <a:p>
            <a:endParaRPr lang="en-US" sz="1867" dirty="0"/>
          </a:p>
          <a:p>
            <a:r>
              <a:rPr lang="en-US" sz="1867" dirty="0" smtClean="0"/>
              <a:t>Discussion </a:t>
            </a:r>
            <a:r>
              <a:rPr lang="en-US" sz="1867" dirty="0"/>
              <a:t>Based Events and BR Processing</a:t>
            </a:r>
          </a:p>
          <a:p>
            <a:pPr marL="0" indent="0">
              <a:buNone/>
            </a:pPr>
            <a:endParaRPr lang="en-US" sz="1867" dirty="0"/>
          </a:p>
          <a:p>
            <a:r>
              <a:rPr lang="en-US" sz="1867" dirty="0"/>
              <a:t>Enables configurable uses cases</a:t>
            </a:r>
          </a:p>
          <a:p>
            <a:pPr lvl="1"/>
            <a:r>
              <a:rPr lang="en-US" sz="1667" dirty="0"/>
              <a:t>Flag records as updated</a:t>
            </a:r>
          </a:p>
          <a:p>
            <a:pPr lvl="1"/>
            <a:r>
              <a:rPr lang="en-US" sz="1667" dirty="0"/>
              <a:t>Propagate comments from incident to Request</a:t>
            </a:r>
          </a:p>
          <a:p>
            <a:pPr lvl="1"/>
            <a:r>
              <a:rPr lang="en-US" sz="1667" dirty="0"/>
              <a:t>Suspend request depending on Comment’s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93" y="774604"/>
            <a:ext cx="2476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173" y="3009901"/>
            <a:ext cx="477012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61" y="774604"/>
            <a:ext cx="23907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completing this module, you should be able to:</a:t>
            </a:r>
          </a:p>
          <a:p>
            <a:r>
              <a:rPr lang="en-US" dirty="0" smtClean="0"/>
              <a:t>Describe key features of Incident Management</a:t>
            </a:r>
            <a:endParaRPr lang="en-US" dirty="0"/>
          </a:p>
          <a:p>
            <a:r>
              <a:rPr lang="en-US" dirty="0" smtClean="0"/>
              <a:t>Escalate </a:t>
            </a:r>
            <a:r>
              <a:rPr lang="en-US" dirty="0"/>
              <a:t>a Request to an Incident</a:t>
            </a:r>
          </a:p>
          <a:p>
            <a:r>
              <a:rPr lang="en-US" dirty="0" smtClean="0"/>
              <a:t>Explain Incident </a:t>
            </a:r>
            <a:r>
              <a:rPr lang="en-US" dirty="0"/>
              <a:t>Models and Task Plans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317" y="1394668"/>
            <a:ext cx="6927956" cy="421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Solutions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Based on  request context: Title and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4002"/>
            <a:ext cx="4176889" cy="4571999"/>
          </a:xfrm>
        </p:spPr>
        <p:txBody>
          <a:bodyPr/>
          <a:lstStyle/>
          <a:p>
            <a:pPr marL="380990" lvl="1" indent="-380990">
              <a:buFont typeface="Arial" pitchFamily="34" charset="0"/>
              <a:buChar char="•"/>
            </a:pPr>
            <a:r>
              <a:rPr lang="en-US" sz="1600" dirty="0"/>
              <a:t>Allows agent to view knowledge </a:t>
            </a:r>
          </a:p>
          <a:p>
            <a:pPr marL="380990" lvl="1" indent="-380990">
              <a:buFont typeface="Arial" pitchFamily="34" charset="0"/>
              <a:buChar char="•"/>
            </a:pPr>
            <a:r>
              <a:rPr lang="en-US" sz="1600" dirty="0"/>
              <a:t>Provide step-by-step instructions</a:t>
            </a:r>
          </a:p>
          <a:p>
            <a:pPr marL="380990" lvl="1" indent="-380990">
              <a:buFont typeface="Arial" pitchFamily="34" charset="0"/>
              <a:buChar char="•"/>
            </a:pPr>
            <a:r>
              <a:rPr lang="en-US" sz="1600" dirty="0"/>
              <a:t>Copy steps or link and send to user</a:t>
            </a:r>
          </a:p>
          <a:p>
            <a:pPr marL="380990" lvl="1" indent="-38099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dirty="0" smtClean="0"/>
              <a:t>Suggested Solutions</a:t>
            </a:r>
          </a:p>
          <a:p>
            <a:pPr lvl="1"/>
            <a:r>
              <a:rPr lang="en-US" dirty="0" smtClean="0"/>
              <a:t>Top three matching </a:t>
            </a:r>
            <a:r>
              <a:rPr lang="en-US" dirty="0"/>
              <a:t>Incidents, Problems, </a:t>
            </a:r>
            <a:r>
              <a:rPr lang="en-US" dirty="0" smtClean="0"/>
              <a:t>Changes </a:t>
            </a:r>
            <a:r>
              <a:rPr lang="en-US" dirty="0"/>
              <a:t>or Articles</a:t>
            </a:r>
            <a:endParaRPr lang="en-US" dirty="0" smtClean="0"/>
          </a:p>
          <a:p>
            <a:r>
              <a:rPr lang="en-US" dirty="0" smtClean="0"/>
              <a:t>Find more solutions</a:t>
            </a:r>
          </a:p>
          <a:p>
            <a:pPr lvl="1"/>
            <a:r>
              <a:rPr lang="en-US" dirty="0" smtClean="0"/>
              <a:t>More matching Incidents, Changes, Problems or Articles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1" y="3407501"/>
            <a:ext cx="5348491" cy="305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60" y="2141002"/>
            <a:ext cx="8279669" cy="3068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91" y="236500"/>
            <a:ext cx="10311765" cy="1080000"/>
          </a:xfrm>
        </p:spPr>
        <p:txBody>
          <a:bodyPr/>
          <a:lstStyle/>
          <a:p>
            <a:r>
              <a:rPr lang="en-AU" dirty="0" smtClean="0"/>
              <a:t>Resolve Incident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gray">
          <a:xfrm>
            <a:off x="7924798" y="5297309"/>
            <a:ext cx="2704664" cy="698161"/>
          </a:xfrm>
          <a:prstGeom prst="wedgeRectCallout">
            <a:avLst>
              <a:gd name="adj1" fmla="val 35512"/>
              <a:gd name="adj2" fmla="val -113455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The incident moves to the </a:t>
            </a:r>
            <a:r>
              <a:rPr lang="en-AU" sz="1600" i="1" dirty="0"/>
              <a:t>Review</a:t>
            </a:r>
            <a:r>
              <a:rPr lang="en-AU" sz="1600" dirty="0"/>
              <a:t> phase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39" y="1720110"/>
            <a:ext cx="6826240" cy="466125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gray">
          <a:xfrm>
            <a:off x="9847384" y="214371"/>
            <a:ext cx="2121145" cy="1124259"/>
          </a:xfrm>
          <a:prstGeom prst="wedgeRectCallout">
            <a:avLst>
              <a:gd name="adj1" fmla="val 9214"/>
              <a:gd name="adj2" fmla="val 156639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After 3 days, incident will be auto closed if all related requests are closed</a:t>
            </a:r>
            <a:endParaRPr lang="en-US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3355" y="6381369"/>
            <a:ext cx="365760" cy="274320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6235" y="932748"/>
            <a:ext cx="8873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Once the </a:t>
            </a:r>
            <a:r>
              <a:rPr lang="en-AU" dirty="0"/>
              <a:t>incident’s </a:t>
            </a:r>
            <a:r>
              <a:rPr lang="en-AU" i="1" dirty="0"/>
              <a:t>Solution</a:t>
            </a:r>
            <a:r>
              <a:rPr lang="en-AU" dirty="0"/>
              <a:t> is </a:t>
            </a:r>
            <a:r>
              <a:rPr lang="en-AU" dirty="0" smtClean="0"/>
              <a:t>updated, it moves to the Review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60" y="1934265"/>
            <a:ext cx="8016395" cy="391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272384"/>
            <a:ext cx="10311765" cy="1080000"/>
          </a:xfrm>
        </p:spPr>
        <p:txBody>
          <a:bodyPr/>
          <a:lstStyle/>
          <a:p>
            <a:r>
              <a:rPr lang="en-AU" dirty="0" smtClean="0"/>
              <a:t>Incident resolution updates related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76" y="912544"/>
            <a:ext cx="10969784" cy="457199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incident’s </a:t>
            </a:r>
            <a:r>
              <a:rPr lang="en-AU" i="1" dirty="0" smtClean="0"/>
              <a:t>Solution</a:t>
            </a:r>
            <a:r>
              <a:rPr lang="en-AU" dirty="0" smtClean="0"/>
              <a:t> is updated in all related Requests, and </a:t>
            </a:r>
            <a:r>
              <a:rPr lang="en-AU" i="1" dirty="0" smtClean="0"/>
              <a:t>Completion Code </a:t>
            </a:r>
            <a:r>
              <a:rPr lang="en-AU" dirty="0" smtClean="0"/>
              <a:t>of Request set to </a:t>
            </a:r>
            <a:r>
              <a:rPr lang="en-AU" i="1" dirty="0" smtClean="0"/>
              <a:t>Incident Resolved</a:t>
            </a:r>
            <a:r>
              <a:rPr lang="en-AU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" y="1742328"/>
            <a:ext cx="8005200" cy="468982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gray">
          <a:xfrm>
            <a:off x="8023864" y="5697039"/>
            <a:ext cx="3079261" cy="735111"/>
          </a:xfrm>
          <a:prstGeom prst="wedgeRectCallout">
            <a:avLst>
              <a:gd name="adj1" fmla="val 33989"/>
              <a:gd name="adj2" fmla="val -217268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The request moves to the </a:t>
            </a:r>
            <a:r>
              <a:rPr lang="en-AU" sz="1600" i="1" dirty="0"/>
              <a:t>Accept </a:t>
            </a:r>
            <a:r>
              <a:rPr lang="en-AU" sz="1600" dirty="0"/>
              <a:t>phase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Incident Automatic Creation and Quick Close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Request to Incident flow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6786" y="1728000"/>
            <a:ext cx="5080695" cy="4956264"/>
          </a:xfrm>
        </p:spPr>
        <p:txBody>
          <a:bodyPr>
            <a:normAutofit fontScale="55000" lnSpcReduction="20000"/>
          </a:bodyPr>
          <a:lstStyle/>
          <a:p>
            <a:pPr defTabSz="573516"/>
            <a:r>
              <a:rPr lang="en-US" b="1" dirty="0"/>
              <a:t>Automatic creation of Incident from Request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dirty="0" smtClean="0"/>
              <a:t>‘</a:t>
            </a:r>
            <a:r>
              <a:rPr lang="en-US" dirty="0"/>
              <a:t>Service Impact’ checkbox field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If checked the request must be linked to an incident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If no incident is linked then one is created</a:t>
            </a:r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Current Assignment field set to ‘Incident’ to indicate that the request is being worked in the Incident process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Request is no longer assigned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Service Desk Group and Owner are still set</a:t>
            </a:r>
          </a:p>
          <a:p>
            <a:pPr marL="182875" lvl="1" defTabSz="573516">
              <a:spcBef>
                <a:spcPts val="1200"/>
              </a:spcBef>
              <a:buSzPct val="100000"/>
            </a:pPr>
            <a:r>
              <a:rPr lang="en-US" b="1" dirty="0"/>
              <a:t>Quick </a:t>
            </a:r>
            <a:r>
              <a:rPr lang="en-US" b="1" dirty="0" smtClean="0"/>
              <a:t>Request </a:t>
            </a:r>
            <a:r>
              <a:rPr lang="en-US" b="1" dirty="0"/>
              <a:t>Resolve from </a:t>
            </a:r>
            <a:r>
              <a:rPr lang="en-US" b="1" dirty="0" smtClean="0"/>
              <a:t>Incident</a:t>
            </a:r>
            <a:endParaRPr lang="en-US" b="1" dirty="0"/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Add Solution and set Completion code on the </a:t>
            </a:r>
            <a:r>
              <a:rPr lang="en-US" dirty="0" smtClean="0"/>
              <a:t>Incident</a:t>
            </a:r>
            <a:endParaRPr lang="en-US" dirty="0"/>
          </a:p>
          <a:p>
            <a:pPr lvl="1">
              <a:lnSpc>
                <a:spcPct val="120000"/>
              </a:lnSpc>
              <a:buSzPct val="100000"/>
            </a:pPr>
            <a:r>
              <a:rPr lang="en-US" dirty="0"/>
              <a:t>This will set the </a:t>
            </a:r>
            <a:r>
              <a:rPr lang="en-US" dirty="0" smtClean="0"/>
              <a:t>Request </a:t>
            </a:r>
            <a:r>
              <a:rPr lang="en-US" dirty="0"/>
              <a:t>Solution and Completion code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Incident resolved </a:t>
            </a:r>
            <a:r>
              <a:rPr lang="en-US" dirty="0" smtClean="0"/>
              <a:t>&lt;- </a:t>
            </a:r>
            <a:r>
              <a:rPr lang="en-US" dirty="0"/>
              <a:t>Resolved successfully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Resolved with </a:t>
            </a:r>
            <a:r>
              <a:rPr lang="en-US" dirty="0" smtClean="0"/>
              <a:t>workaround &lt;- </a:t>
            </a:r>
            <a:r>
              <a:rPr lang="en-US" dirty="0"/>
              <a:t>Resolved with workaround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Unable to reproduce </a:t>
            </a:r>
            <a:r>
              <a:rPr lang="en-US" dirty="0" smtClean="0"/>
              <a:t>&lt;- </a:t>
            </a:r>
            <a:r>
              <a:rPr lang="en-US" dirty="0"/>
              <a:t>Not reproducible</a:t>
            </a:r>
          </a:p>
          <a:p>
            <a:pPr lvl="2">
              <a:lnSpc>
                <a:spcPct val="120000"/>
              </a:lnSpc>
              <a:buSzPct val="100000"/>
            </a:pPr>
            <a:r>
              <a:rPr lang="en-US" dirty="0"/>
              <a:t>Abandoned by user </a:t>
            </a:r>
            <a:r>
              <a:rPr lang="en-US" dirty="0" smtClean="0"/>
              <a:t>&lt;- </a:t>
            </a:r>
            <a:r>
              <a:rPr lang="en-US" dirty="0"/>
              <a:t>Withdrawn by user</a:t>
            </a:r>
          </a:p>
          <a:p>
            <a:pPr lvl="1" defTabSz="573516"/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676" y="1485106"/>
            <a:ext cx="5265437" cy="1346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917" y="3091518"/>
            <a:ext cx="4902199" cy="9007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481" y="4332991"/>
            <a:ext cx="5645632" cy="114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79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790" y="1349758"/>
            <a:ext cx="9054429" cy="5235505"/>
          </a:xfrm>
        </p:spPr>
        <p:txBody>
          <a:bodyPr/>
          <a:lstStyle/>
          <a:p>
            <a:r>
              <a:rPr lang="en-US" dirty="0" smtClean="0"/>
              <a:t>Incident </a:t>
            </a:r>
            <a:r>
              <a:rPr lang="en-US" smtClean="0"/>
              <a:t>and Service Level </a:t>
            </a:r>
            <a:r>
              <a:rPr lang="en-US" dirty="0" smtClean="0"/>
              <a:t>Management Quick Flow Demo Card</a:t>
            </a: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9818949" y="4011752"/>
            <a:ext cx="1932883" cy="2414353"/>
            <a:chOff x="5861275" y="443523"/>
            <a:chExt cx="2471272" cy="3086844"/>
          </a:xfrm>
        </p:grpSpPr>
        <p:grpSp>
          <p:nvGrpSpPr>
            <p:cNvPr id="22" name="Group 21"/>
            <p:cNvGrpSpPr/>
            <p:nvPr/>
          </p:nvGrpSpPr>
          <p:grpSpPr>
            <a:xfrm>
              <a:off x="6248893" y="443523"/>
              <a:ext cx="2083654" cy="1788232"/>
              <a:chOff x="6791325" y="443524"/>
              <a:chExt cx="2083655" cy="1788232"/>
            </a:xfrm>
          </p:grpSpPr>
          <p:sp>
            <p:nvSpPr>
              <p:cNvPr id="24" name="Rectangle 23"/>
              <p:cNvSpPr/>
              <p:nvPr/>
            </p:nvSpPr>
            <p:spPr bwMode="gray">
              <a:xfrm>
                <a:off x="6865750" y="514882"/>
                <a:ext cx="1735810" cy="1121071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AU" sz="2400" kern="0">
                  <a:solidFill>
                    <a:prstClr val="white"/>
                  </a:solidFill>
                  <a:latin typeface="Arial" panose="020B0604020202020204"/>
                </a:endParaRPr>
              </a:p>
            </p:txBody>
          </p:sp>
          <p:pic>
            <p:nvPicPr>
              <p:cNvPr id="25" name="Picture 24" descr="C:\Field Excellence\Training Templates\Feature_Icons\All-in-one_PC\All-in-one_PC_RGB\All-in-one_PC_RGB_gray_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1325" y="443524"/>
                <a:ext cx="2083655" cy="1788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5" descr="C:\Field Excellence\Training Templates\Web\Web-Communications_Icons\User_group\User_group_RGB\User_group_RGB_gray_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275" y="2341546"/>
              <a:ext cx="1617208" cy="1188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82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 Agent Accessing Incident Management</a:t>
            </a:r>
            <a:endParaRPr lang="en-AU" dirty="0"/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946786" y="969273"/>
            <a:ext cx="10969943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b="1" baseline="0">
                <a:solidFill>
                  <a:schemeClr val="accent1"/>
                </a:solidFill>
              </a:defRPr>
            </a:lvl1pPr>
            <a:lvl2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2pPr>
            <a:lvl3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3pPr>
            <a:lvl4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4pPr>
            <a:lvl5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5pPr>
            <a:lvl6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6pPr>
            <a:lvl7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7pPr>
            <a:lvl8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8pPr>
            <a:lvl9pPr marL="0" indent="0" defTabSz="6858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lvl9pPr>
          </a:lstStyle>
          <a:p>
            <a:r>
              <a:rPr lang="en-US" sz="2400" b="0" dirty="0">
                <a:solidFill>
                  <a:schemeClr val="tx1"/>
                </a:solidFill>
              </a:rPr>
              <a:t>Mega Menu &gt; Run &gt; Incident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47" y="1786605"/>
            <a:ext cx="9420539" cy="3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8992" y="945418"/>
            <a:ext cx="7013845" cy="5217695"/>
          </a:xfrm>
        </p:spPr>
        <p:txBody>
          <a:bodyPr>
            <a:noAutofit/>
          </a:bodyPr>
          <a:lstStyle/>
          <a:p>
            <a:pPr marL="0" indent="0" defTabSz="573540">
              <a:spcAft>
                <a:spcPts val="533"/>
              </a:spcAft>
              <a:buSzPct val="100000"/>
              <a:buNone/>
            </a:pPr>
            <a:r>
              <a:rPr lang="en-US" sz="1867" dirty="0">
                <a:solidFill>
                  <a:schemeClr val="accent1"/>
                </a:solidFill>
                <a:cs typeface="HP Simplified" pitchFamily="34" charset="0"/>
              </a:rPr>
              <a:t>Incident Landing Page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Full text search and Incident Favorite Inbox widgets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Event Feed View gives visibility to records of interest to the user</a:t>
            </a:r>
          </a:p>
          <a:p>
            <a:pPr marL="0" indent="0" defTabSz="573540">
              <a:spcBef>
                <a:spcPts val="800"/>
              </a:spcBef>
              <a:spcAft>
                <a:spcPts val="533"/>
              </a:spcAft>
              <a:buSzPct val="100000"/>
              <a:buNone/>
            </a:pPr>
            <a:r>
              <a:rPr lang="en-US" sz="1867" dirty="0">
                <a:solidFill>
                  <a:schemeClr val="accent1"/>
                </a:solidFill>
                <a:cs typeface="HP Simplified" pitchFamily="34" charset="0"/>
              </a:rPr>
              <a:t>Suggested Solutions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Leverage knowledge, related solutions, and matching incident/problem records when opening a new Incident</a:t>
            </a:r>
          </a:p>
          <a:p>
            <a:pPr marL="0" indent="0" defTabSz="573540">
              <a:spcBef>
                <a:spcPts val="800"/>
              </a:spcBef>
              <a:spcAft>
                <a:spcPts val="533"/>
              </a:spcAft>
              <a:buSzPct val="100000"/>
              <a:buNone/>
            </a:pPr>
            <a:r>
              <a:rPr lang="en-US" sz="1867" dirty="0">
                <a:solidFill>
                  <a:schemeClr val="accent1"/>
                </a:solidFill>
                <a:cs typeface="HP Simplified" pitchFamily="34" charset="0"/>
              </a:rPr>
              <a:t>Integrated Request and Process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Cascade incident resolution to its dependent related requests and set the completion code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Advances the related requests to the Accept phase to capture end user feedback on Incident resolution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Auto-close incidents based on solution acceptance by end users</a:t>
            </a:r>
          </a:p>
          <a:p>
            <a:pPr marL="0" indent="0" defTabSz="573540">
              <a:spcBef>
                <a:spcPts val="800"/>
              </a:spcBef>
              <a:spcAft>
                <a:spcPts val="533"/>
              </a:spcAft>
              <a:buSzPct val="100000"/>
              <a:buNone/>
            </a:pPr>
            <a:r>
              <a:rPr lang="en-US" sz="1867" dirty="0">
                <a:solidFill>
                  <a:schemeClr val="accent1"/>
                </a:solidFill>
                <a:cs typeface="HP Simplified" pitchFamily="34" charset="0"/>
              </a:rPr>
              <a:t>Assignment Engine</a:t>
            </a:r>
          </a:p>
          <a:p>
            <a:pPr defTabSz="573540">
              <a:spcAft>
                <a:spcPts val="533"/>
              </a:spcAft>
              <a:buSzPct val="100000"/>
            </a:pPr>
            <a:r>
              <a:rPr lang="en-US" sz="1867" dirty="0"/>
              <a:t>Decision tree driven automatic group assignment</a:t>
            </a:r>
          </a:p>
          <a:p>
            <a:pPr marL="182875" lvl="1" defTabSz="573540">
              <a:spcAft>
                <a:spcPts val="533"/>
              </a:spcAft>
              <a:buSzPct val="100000"/>
            </a:pPr>
            <a:r>
              <a:rPr lang="en-US" sz="1867" dirty="0"/>
              <a:t>Suggested group highlighted when making manual assignments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0056" y="4610045"/>
            <a:ext cx="3585137" cy="2025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2625" y="2899124"/>
            <a:ext cx="2659217" cy="2548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056" y="200290"/>
            <a:ext cx="4451786" cy="26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057845"/>
            <a:ext cx="6687460" cy="39327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Landing page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9442" y="5203789"/>
            <a:ext cx="10969943" cy="381000"/>
          </a:xfrm>
        </p:spPr>
        <p:txBody>
          <a:bodyPr/>
          <a:lstStyle/>
          <a:p>
            <a:r>
              <a:rPr lang="en-US" sz="1867" dirty="0"/>
              <a:t>The landing page for incident management includes several features that give easier access to the incidents of primary importance to the organization</a:t>
            </a:r>
          </a:p>
        </p:txBody>
      </p:sp>
      <p:sp>
        <p:nvSpPr>
          <p:cNvPr id="13" name="Rectangular Callout 12"/>
          <p:cNvSpPr/>
          <p:nvPr/>
        </p:nvSpPr>
        <p:spPr bwMode="ltGray">
          <a:xfrm>
            <a:off x="7911549" y="821636"/>
            <a:ext cx="1775791" cy="626931"/>
          </a:xfrm>
          <a:prstGeom prst="wedgeRectCallout">
            <a:avLst>
              <a:gd name="adj1" fmla="val -172662"/>
              <a:gd name="adj2" fmla="val 112244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67" dirty="0"/>
              <a:t>Search incident on Id, title or description</a:t>
            </a:r>
          </a:p>
        </p:txBody>
      </p:sp>
      <p:sp>
        <p:nvSpPr>
          <p:cNvPr id="18" name="Rectangular Callout 17"/>
          <p:cNvSpPr/>
          <p:nvPr/>
        </p:nvSpPr>
        <p:spPr bwMode="ltGray">
          <a:xfrm>
            <a:off x="7644716" y="4350688"/>
            <a:ext cx="2734961" cy="757881"/>
          </a:xfrm>
          <a:prstGeom prst="wedgeRectCallout">
            <a:avLst>
              <a:gd name="adj1" fmla="val -154177"/>
              <a:gd name="adj2" fmla="val -73053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/>
              <a:t>Widget links to the incidents page and apply selected filter</a:t>
            </a:r>
          </a:p>
        </p:txBody>
      </p:sp>
      <p:sp>
        <p:nvSpPr>
          <p:cNvPr id="19" name="Rectangular Callout 18"/>
          <p:cNvSpPr/>
          <p:nvPr/>
        </p:nvSpPr>
        <p:spPr bwMode="ltGray">
          <a:xfrm>
            <a:off x="7796219" y="2450696"/>
            <a:ext cx="2715263" cy="372137"/>
          </a:xfrm>
          <a:prstGeom prst="wedgeRectCallout">
            <a:avLst>
              <a:gd name="adj1" fmla="val -234362"/>
              <a:gd name="adj2" fmla="val 11308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/>
              <a:t>New incident shortcut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Open a New Incident – Recap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new incident can be opened from Incident List, from within a </a:t>
            </a:r>
            <a:r>
              <a:rPr lang="en-US" dirty="0" smtClean="0"/>
              <a:t>request or </a:t>
            </a:r>
            <a:r>
              <a:rPr lang="en-US" dirty="0"/>
              <a:t>other record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679557"/>
          </a:xfrm>
        </p:spPr>
        <p:txBody>
          <a:bodyPr/>
          <a:lstStyle/>
          <a:p>
            <a:r>
              <a:rPr lang="en-AU" dirty="0" smtClean="0"/>
              <a:t>From Incident List, click </a:t>
            </a:r>
            <a:r>
              <a:rPr lang="en-AU" i="1" dirty="0" smtClean="0"/>
              <a:t>New</a:t>
            </a:r>
            <a:r>
              <a:rPr lang="en-AU" dirty="0" smtClean="0"/>
              <a:t> button. 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black">
          <a:xfrm>
            <a:off x="662054" y="4724446"/>
            <a:ext cx="2871860" cy="1574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2pPr>
            <a:lvl3pPr marL="114300" indent="-1143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Char char="•"/>
              <a:defRPr sz="1400" b="0" i="0" kern="120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marL="228600" indent="-1143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Lucida Grande"/>
              <a:buChar char="−"/>
              <a:defRPr lang="en-US" sz="1400" b="0" i="0" kern="120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4pPr>
            <a:lvl5pPr marL="342900" indent="-1143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Char char="•"/>
              <a:tabLst/>
              <a:defRPr sz="1400" b="0" i="0" kern="120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b="0" dirty="0">
                <a:solidFill>
                  <a:schemeClr val="tx1"/>
                </a:solidFill>
              </a:rPr>
              <a:t>In the New Incident form, fill in details and click </a:t>
            </a:r>
            <a:r>
              <a:rPr lang="en-AU" sz="2800" b="0" i="1" dirty="0">
                <a:solidFill>
                  <a:schemeClr val="tx1"/>
                </a:solidFill>
              </a:rPr>
              <a:t>Save</a:t>
            </a:r>
            <a:r>
              <a:rPr lang="en-AU" sz="2800" b="0" dirty="0">
                <a:solidFill>
                  <a:schemeClr val="tx1"/>
                </a:solidFill>
              </a:rPr>
              <a:t>.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9" y="1982149"/>
            <a:ext cx="7922125" cy="26610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619" y="2710160"/>
            <a:ext cx="8352381" cy="4028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449" y="2001199"/>
            <a:ext cx="1408001" cy="3038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946785" y="1197873"/>
            <a:ext cx="10311765" cy="44521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40000"/>
          </a:xfrm>
        </p:spPr>
        <p:txBody>
          <a:bodyPr/>
          <a:lstStyle/>
          <a:p>
            <a:r>
              <a:rPr lang="fr-FR" dirty="0" smtClean="0"/>
              <a:t>Incident Record content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864" y="1315240"/>
            <a:ext cx="9367520" cy="5344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6786" y="1296200"/>
            <a:ext cx="10311765" cy="4452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33" b="1" dirty="0"/>
              <a:t>Incident templates</a:t>
            </a:r>
          </a:p>
          <a:p>
            <a:r>
              <a:rPr lang="en-US" sz="2133" dirty="0"/>
              <a:t>A Service Anywhere template is a group of pre-populated fields that you can use as a quick start to create a new record or apply to an existing record. </a:t>
            </a:r>
          </a:p>
          <a:p>
            <a:r>
              <a:rPr lang="en-US" sz="2133" dirty="0"/>
              <a:t>You can create a template with either from an existing incident or create a new one from the menu </a:t>
            </a:r>
            <a:r>
              <a:rPr lang="en-US" sz="2133" dirty="0" smtClean="0"/>
              <a:t>option</a:t>
            </a:r>
          </a:p>
          <a:p>
            <a:r>
              <a:rPr lang="en-US" sz="2133" dirty="0" smtClean="0"/>
              <a:t>A template cannot create tasks.</a:t>
            </a:r>
            <a:endParaRPr lang="en-US" sz="2133" dirty="0"/>
          </a:p>
          <a:p>
            <a:endParaRPr lang="en-US" sz="2133" dirty="0"/>
          </a:p>
          <a:p>
            <a:pPr marL="0" indent="0">
              <a:buNone/>
            </a:pPr>
            <a:r>
              <a:rPr lang="en-US" sz="2133" b="1" dirty="0"/>
              <a:t>Incident models</a:t>
            </a:r>
          </a:p>
          <a:p>
            <a:r>
              <a:rPr lang="en-US" sz="2133" dirty="0"/>
              <a:t>A model simplifies the creation of a record. </a:t>
            </a:r>
          </a:p>
          <a:p>
            <a:r>
              <a:rPr lang="en-US" sz="2133" dirty="0"/>
              <a:t>An Incident model pre-populates common fields to save time when you create a new record and select an appropriate model, Service Anywhere automatically populates the relevant fields. </a:t>
            </a:r>
            <a:endParaRPr lang="en-US" sz="2133" dirty="0" smtClean="0"/>
          </a:p>
          <a:p>
            <a:r>
              <a:rPr lang="en-US" sz="2133" dirty="0" smtClean="0"/>
              <a:t>A </a:t>
            </a:r>
            <a:r>
              <a:rPr lang="en-US" sz="2133" dirty="0"/>
              <a:t>model can even create the tasks.</a:t>
            </a:r>
          </a:p>
          <a:p>
            <a:endParaRPr lang="en-GB" sz="2133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Templates and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FOCUS THEME v5">
  <a:themeElements>
    <a:clrScheme name="00_Custom_MF">
      <a:dk1>
        <a:srgbClr val="212E35"/>
      </a:dk1>
      <a:lt1>
        <a:srgbClr val="FFFFFF"/>
      </a:lt1>
      <a:dk2>
        <a:srgbClr val="425563"/>
      </a:dk2>
      <a:lt2>
        <a:srgbClr val="CACACA"/>
      </a:lt2>
      <a:accent1>
        <a:srgbClr val="0079EF"/>
      </a:accent1>
      <a:accent2>
        <a:srgbClr val="2FD6C3"/>
      </a:accent2>
      <a:accent3>
        <a:srgbClr val="29CEFE"/>
      </a:accent3>
      <a:accent4>
        <a:srgbClr val="560074"/>
      </a:accent4>
      <a:accent5>
        <a:srgbClr val="425563"/>
      </a:accent5>
      <a:accent6>
        <a:srgbClr val="97CBFF"/>
      </a:accent6>
      <a:hlink>
        <a:srgbClr val="0079EF"/>
      </a:hlink>
      <a:folHlink>
        <a:srgbClr val="42556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09_15_17_vg.potx" id="{5EE188AC-7198-4106-A282-11FECE34B1B0}" vid="{B9016EDD-6B62-4AAF-8CD0-0583E1FF0D02}"/>
    </a:ext>
  </a:extLst>
</a:theme>
</file>

<file path=ppt/theme/theme2.xml><?xml version="1.0" encoding="utf-8"?>
<a:theme xmlns:a="http://schemas.openxmlformats.org/drawingml/2006/main" name="MF COLOR GRADIENTS">
  <a:themeElements>
    <a:clrScheme name="3_Custom_MF">
      <a:dk1>
        <a:srgbClr val="000000"/>
      </a:dk1>
      <a:lt1>
        <a:sysClr val="window" lastClr="FFFFFF"/>
      </a:lt1>
      <a:dk2>
        <a:srgbClr val="425569"/>
      </a:dk2>
      <a:lt2>
        <a:srgbClr val="CFCFCF"/>
      </a:lt2>
      <a:accent1>
        <a:srgbClr val="000066"/>
      </a:accent1>
      <a:accent2>
        <a:srgbClr val="29CEFE"/>
      </a:accent2>
      <a:accent3>
        <a:srgbClr val="0033CC"/>
      </a:accent3>
      <a:accent4>
        <a:srgbClr val="0079EF"/>
      </a:accent4>
      <a:accent5>
        <a:srgbClr val="29CEFE"/>
      </a:accent5>
      <a:accent6>
        <a:srgbClr val="2FD6C3"/>
      </a:accent6>
      <a:hlink>
        <a:srgbClr val="00B0F0"/>
      </a:hlink>
      <a:folHlink>
        <a:srgbClr val="0C90E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7884B5E337B4FBBED0F9D2CE854C9" ma:contentTypeVersion="4" ma:contentTypeDescription="Create a new document." ma:contentTypeScope="" ma:versionID="f96c740ecd242f7563c12cf6cf4a3cc9">
  <xsd:schema xmlns:xsd="http://www.w3.org/2001/XMLSchema" xmlns:xs="http://www.w3.org/2001/XMLSchema" xmlns:p="http://schemas.microsoft.com/office/2006/metadata/properties" xmlns:ns2="a8928c6c-9e43-4659-83e5-b394eaf80832" xmlns:ns3="1eddce99-1d0c-468e-980b-a6c35b3e1af6" targetNamespace="http://schemas.microsoft.com/office/2006/metadata/properties" ma:root="true" ma:fieldsID="8e41631f18367b1ce981868e4a7f62b6" ns2:_="" ns3:_="">
    <xsd:import namespace="a8928c6c-9e43-4659-83e5-b394eaf80832"/>
    <xsd:import namespace="1eddce99-1d0c-468e-980b-a6c35b3e1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928c6c-9e43-4659-83e5-b394eaf80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dce99-1d0c-468e-980b-a6c35b3e1a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97157C-5A95-4788-A2BC-0E5971705E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5ED7C8-DF9B-45C8-A2EA-58D601FE2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928c6c-9e43-4659-83e5-b394eaf80832"/>
    <ds:schemaRef ds:uri="1eddce99-1d0c-468e-980b-a6c35b3e1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B03D19-7495-4B41-A9BA-9659230D32D3}">
  <ds:schemaRefs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a8928c6c-9e43-4659-83e5-b394eaf80832"/>
    <ds:schemaRef ds:uri="http://schemas.microsoft.com/office/infopath/2007/PartnerControls"/>
    <ds:schemaRef ds:uri="http://schemas.microsoft.com/office/2006/documentManagement/types"/>
    <ds:schemaRef ds:uri="1eddce99-1d0c-468e-980b-a6c35b3e1af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Presentation_09_15_17_vg3</Template>
  <TotalTime>10025</TotalTime>
  <Words>1971</Words>
  <Application>Microsoft Office PowerPoint</Application>
  <PresentationFormat>Widescreen</PresentationFormat>
  <Paragraphs>319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(Headings)</vt:lpstr>
      <vt:lpstr>Calibri</vt:lpstr>
      <vt:lpstr>Calibri Light</vt:lpstr>
      <vt:lpstr>HP Simplified</vt:lpstr>
      <vt:lpstr>Wingdings</vt:lpstr>
      <vt:lpstr>MICROFOCUS THEME v5</vt:lpstr>
      <vt:lpstr>MF COLOR GRADIENTS</vt:lpstr>
      <vt:lpstr> Module 6:  SMA-X Incident Mgmt</vt:lpstr>
      <vt:lpstr>Objectives</vt:lpstr>
      <vt:lpstr>Overview</vt:lpstr>
      <vt:lpstr>IT Agent Accessing Incident Management</vt:lpstr>
      <vt:lpstr>Incident Management Overview</vt:lpstr>
      <vt:lpstr>Landing page</vt:lpstr>
      <vt:lpstr>How to Open a New Incident – Recap</vt:lpstr>
      <vt:lpstr>Incident Record content</vt:lpstr>
      <vt:lpstr>Templates and models</vt:lpstr>
      <vt:lpstr>Incident Templates</vt:lpstr>
      <vt:lpstr>Incident Models</vt:lpstr>
      <vt:lpstr>Incident Workflow – Automatic Transitions</vt:lpstr>
      <vt:lpstr>Assignment</vt:lpstr>
      <vt:lpstr>Routing Definition</vt:lpstr>
      <vt:lpstr>On-Call Schedule Management</vt:lpstr>
      <vt:lpstr>SACM references in Incidents</vt:lpstr>
      <vt:lpstr>CI Detection</vt:lpstr>
      <vt:lpstr>Involved CIs</vt:lpstr>
      <vt:lpstr>Discussions</vt:lpstr>
      <vt:lpstr>Proactive Solutions</vt:lpstr>
      <vt:lpstr>Resolve Incident</vt:lpstr>
      <vt:lpstr>Incident resolution updates related Requests</vt:lpstr>
      <vt:lpstr>Incident Automatic Creation and Quick Close</vt:lpstr>
      <vt:lpstr>Lab 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david groom</dc:creator>
  <cp:lastModifiedBy>Hibbard, Carol A (HPE Software Worldwide Technical Enablement Group)</cp:lastModifiedBy>
  <cp:revision>318</cp:revision>
  <dcterms:created xsi:type="dcterms:W3CDTF">2017-09-18T16:47:52Z</dcterms:created>
  <dcterms:modified xsi:type="dcterms:W3CDTF">2018-02-08T00:04:44Z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0x01010088E7884B5E337B4FBBED0F9D2CE854C9</vt:lpwstr>
  </property>
</Properties>
</file>