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4902285-214F-47E3-A878-D7DD47AC171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47010D8-4C6E-49ED-AFC0-C8B414B0943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509CDE5-865B-450E-B698-3DF621BFC61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DBE5E26-7CD7-4E56-9BBC-9860E973465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576000" y="729720"/>
            <a:ext cx="11029320" cy="27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5FAB5E0-4757-49F3-AC40-21A82944F97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5B8BB9F6-6A2F-46A2-9C1F-D5AC7622AFE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4D29ED2C-9D73-4C9E-BDC7-303465DF6A9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EBD2DF6E-8A77-426E-8B54-307B8700FF8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3080FE53-2668-4151-81F6-FA3AA39701B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4B240A2A-B123-46CC-BAAD-D1B7E9AAD5C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6D98D43-80BE-4D4C-9D64-00C41CC7A3E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576000" y="729720"/>
            <a:ext cx="11029320" cy="27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BA8D57D6-1317-487D-AE03-07CAB56E69B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337994AF-589C-4920-B5D3-FFAD77CC63A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9F45D5CD-3282-4B53-A2C4-C0C050DBAD7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89D93BD8-637D-4580-8CEF-72E801C13ED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2BC995C9-86F4-4323-B730-3C5D1FC56E3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4A9A021B-5ACA-4D82-8AD5-131244289C6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3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E12E7C24-4C64-4FEA-A728-50A901938C7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E62D82C-05CB-4529-BB2C-E1D1AFC2192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99DE87-9758-4BCE-A554-095CEA155FC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576000" y="729720"/>
            <a:ext cx="11029320" cy="27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8C0B43A-9FC4-4919-BF13-B4CABCC5C2B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D1F3E0A-C444-44B8-B5F3-5CD6E420C29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250CBA0-16AC-4BF0-B8FD-52E2F933618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D934345-4E7C-4C9C-9BC5-A28371CBBC2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8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Rectangle 9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Rectangle 10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3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485000" y="6437880"/>
            <a:ext cx="1125360" cy="364680"/>
          </a:xfrm>
          <a:prstGeom prst="rect">
            <a:avLst/>
          </a:prstGeom>
          <a:ln w="0">
            <a:noFill/>
          </a:ln>
        </p:spPr>
      </p:pic>
      <p:sp>
        <p:nvSpPr>
          <p:cNvPr id="4" name="Rectangle 6"/>
          <p:cNvSpPr/>
          <p:nvPr/>
        </p:nvSpPr>
        <p:spPr>
          <a:xfrm>
            <a:off x="446400" y="3085920"/>
            <a:ext cx="11298600" cy="333792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>
              <a:lnSpc>
                <a:spcPct val="100000"/>
              </a:lnSpc>
              <a:buNone/>
            </a:pPr>
            <a:r>
              <a:rPr b="0" lang="en-US" sz="3600" spc="-1" strike="noStrike" cap="all">
                <a:solidFill>
                  <a:srgbClr val="404040"/>
                </a:solidFill>
                <a:latin typeface="Franklin Gothic Demi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900" spc="-1" strike="noStrike">
                <a:solidFill>
                  <a:srgbClr val="404040"/>
                </a:solidFill>
                <a:latin typeface="Franklin Gothic Book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404040"/>
                </a:solidFill>
                <a:latin typeface="Franklin Gothic Book"/>
              </a:rPr>
              <a:t>&lt;date/time&gt;</a:t>
            </a:r>
            <a:endParaRPr b="0" lang="en-IN" sz="900" spc="-1" strike="noStrike"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ftr" idx="2"/>
          </p:nvPr>
        </p:nvSpPr>
        <p:spPr>
          <a:xfrm>
            <a:off x="581040" y="642384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sldNum" idx="3"/>
          </p:nvPr>
        </p:nvSpPr>
        <p:spPr>
          <a:xfrm>
            <a:off x="10558440" y="64238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900" spc="-1" strike="noStrike">
                <a:solidFill>
                  <a:srgbClr val="404040"/>
                </a:solidFill>
                <a:latin typeface="Franklin Gothic Book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8E658B6-8B47-4402-AE70-8A2694296A81}" type="slidenum">
              <a:rPr b="0" lang="en-US" sz="900" spc="-1" strike="noStrike">
                <a:solidFill>
                  <a:srgbClr val="404040"/>
                </a:solidFill>
                <a:latin typeface="Franklin Gothic Book"/>
              </a:rPr>
              <a:t>&lt;number&gt;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404040"/>
                </a:solidFill>
                <a:latin typeface="Franklin Gothic Book"/>
              </a:rPr>
              <a:t>Click to edit the outline text format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404040"/>
                </a:solidFill>
                <a:latin typeface="Franklin Gothic Book"/>
              </a:rPr>
              <a:t>Second Outline Level</a:t>
            </a:r>
            <a:endParaRPr b="0" lang="en-US" sz="1300" spc="-1" strike="noStrike">
              <a:solidFill>
                <a:srgbClr val="404040"/>
              </a:solidFill>
              <a:latin typeface="Franklin Gothic Book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00" spc="-1" strike="noStrike">
                <a:solidFill>
                  <a:srgbClr val="404040"/>
                </a:solidFill>
                <a:latin typeface="Franklin Gothic Book"/>
              </a:rPr>
              <a:t>Third Outline Level</a:t>
            </a:r>
            <a:endParaRPr b="0" lang="en-US" sz="1100" spc="-1" strike="noStrike">
              <a:solidFill>
                <a:srgbClr val="404040"/>
              </a:solidFill>
              <a:latin typeface="Franklin Gothic Book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100" spc="-1" strike="noStrike">
                <a:solidFill>
                  <a:srgbClr val="404040"/>
                </a:solidFill>
                <a:latin typeface="Franklin Gothic Book"/>
              </a:rPr>
              <a:t>Fourth Outline Level</a:t>
            </a:r>
            <a:endParaRPr b="0" lang="en-US" sz="1100" spc="-1" strike="noStrike">
              <a:solidFill>
                <a:srgbClr val="404040"/>
              </a:solidFill>
              <a:latin typeface="Franklin Gothic Book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Franklin Gothic Book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Franklin Gothic Book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Franklin Gothic Book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Franklin Gothic Book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Franklin Gothic Book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8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7" name="Rectangle 9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" name="Rectangle 10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49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485000" y="6437880"/>
            <a:ext cx="1125360" cy="364680"/>
          </a:xfrm>
          <a:prstGeom prst="rect">
            <a:avLst/>
          </a:prstGeom>
          <a:ln w="0">
            <a:noFill/>
          </a:ln>
        </p:spPr>
      </p:pic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529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800" spc="-1" strike="noStrike" cap="all">
                <a:solidFill>
                  <a:srgbClr val="404040"/>
                </a:solidFill>
                <a:latin typeface="Franklin Gothic Demi"/>
              </a:rPr>
              <a:t>Click to edit Master title style</a:t>
            </a: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81040" y="1302120"/>
            <a:ext cx="11029320" cy="4672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306000" indent="-3060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700" spc="-1" strike="noStrike">
                <a:solidFill>
                  <a:srgbClr val="404040"/>
                </a:solidFill>
                <a:latin typeface="Franklin Gothic Book"/>
              </a:rPr>
              <a:t>Click to edit Master text styles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lvl="1" marL="630000" indent="-306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rgbClr val="404040"/>
                </a:solidFill>
                <a:latin typeface="Franklin Gothic Book"/>
              </a:rPr>
              <a:t>Second level</a:t>
            </a:r>
            <a:endParaRPr b="0" lang="en-US" sz="1400" spc="-1" strike="noStrike">
              <a:solidFill>
                <a:srgbClr val="404040"/>
              </a:solidFill>
              <a:latin typeface="Franklin Gothic Book"/>
            </a:endParaRPr>
          </a:p>
          <a:p>
            <a:pPr lvl="2" marL="900000" indent="-270000">
              <a:lnSpc>
                <a:spcPct val="100000"/>
              </a:lnSpc>
              <a:spcBef>
                <a:spcPts val="2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300" spc="-1" strike="noStrike">
                <a:solidFill>
                  <a:srgbClr val="404040"/>
                </a:solidFill>
                <a:latin typeface="Franklin Gothic Book"/>
              </a:rPr>
              <a:t>Third level</a:t>
            </a:r>
            <a:endParaRPr b="0" lang="en-US" sz="1300" spc="-1" strike="noStrike">
              <a:solidFill>
                <a:srgbClr val="404040"/>
              </a:solidFill>
              <a:latin typeface="Franklin Gothic Book"/>
            </a:endParaRPr>
          </a:p>
          <a:p>
            <a:pPr lvl="3" marL="1242000" indent="-2340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100" spc="-1" strike="noStrike">
                <a:solidFill>
                  <a:srgbClr val="404040"/>
                </a:solidFill>
                <a:latin typeface="Franklin Gothic Book"/>
              </a:rPr>
              <a:t>Fourth level</a:t>
            </a:r>
            <a:endParaRPr b="0" lang="en-US" sz="1100" spc="-1" strike="noStrike">
              <a:solidFill>
                <a:srgbClr val="404040"/>
              </a:solidFill>
              <a:latin typeface="Franklin Gothic Book"/>
            </a:endParaRPr>
          </a:p>
          <a:p>
            <a:pPr lvl="4" marL="1602000" indent="-2340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100" spc="-1" strike="noStrike">
                <a:solidFill>
                  <a:srgbClr val="404040"/>
                </a:solidFill>
                <a:latin typeface="Franklin Gothic Book"/>
              </a:rPr>
              <a:t>Fifth level</a:t>
            </a:r>
            <a:endParaRPr b="0" lang="en-US" sz="11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dt" idx="4"/>
          </p:nvPr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900" spc="-1" strike="noStrike">
                <a:solidFill>
                  <a:srgbClr val="404040"/>
                </a:solidFill>
                <a:latin typeface="Franklin Gothic Book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404040"/>
                </a:solidFill>
                <a:latin typeface="Franklin Gothic Book"/>
              </a:rPr>
              <a:t>&lt;date/time&gt;</a:t>
            </a:r>
            <a:endParaRPr b="0" lang="en-IN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0" name="Rectangle 9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1" name="Rectangle 10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92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485000" y="6437880"/>
            <a:ext cx="1125360" cy="364680"/>
          </a:xfrm>
          <a:prstGeom prst="rect">
            <a:avLst/>
          </a:prstGeom>
          <a:ln w="0">
            <a:noFill/>
          </a:ln>
        </p:spPr>
      </p:pic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800" spc="-1" strike="noStrike" cap="all">
                <a:solidFill>
                  <a:srgbClr val="404040"/>
                </a:solidFill>
                <a:latin typeface="Franklin Gothic Demi"/>
              </a:rPr>
              <a:t>Click to edit Master title style</a:t>
            </a: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dt" idx="5"/>
          </p:nvPr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900" spc="-1" strike="noStrike">
                <a:solidFill>
                  <a:srgbClr val="404040"/>
                </a:solidFill>
                <a:latin typeface="Franklin Gothic Book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404040"/>
                </a:solidFill>
                <a:latin typeface="Franklin Gothic Book"/>
              </a:rPr>
              <a:t>&lt;date/time&gt;</a:t>
            </a:r>
            <a:endParaRPr b="0" lang="en-IN" sz="900" spc="-1" strike="noStrike">
              <a:latin typeface="Times New Roman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ftr" idx="6"/>
          </p:nvPr>
        </p:nvSpPr>
        <p:spPr>
          <a:xfrm>
            <a:off x="581040" y="642384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sldNum" idx="7"/>
          </p:nvPr>
        </p:nvSpPr>
        <p:spPr>
          <a:xfrm>
            <a:off x="10558440" y="64238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900" spc="-1" strike="noStrike">
                <a:solidFill>
                  <a:srgbClr val="404040"/>
                </a:solidFill>
                <a:latin typeface="Franklin Gothic Book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D63E7E9-6813-4053-81CC-56FF4C6103E6}" type="slidenum">
              <a:rPr b="0" lang="en-US" sz="900" spc="-1" strike="noStrike">
                <a:solidFill>
                  <a:srgbClr val="404040"/>
                </a:solidFill>
                <a:latin typeface="Franklin Gothic Book"/>
              </a:rPr>
              <a:t>&lt;number&gt;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pc="-1" strike="noStrike">
                <a:solidFill>
                  <a:srgbClr val="404040"/>
                </a:solidFill>
                <a:latin typeface="Franklin Gothic Book"/>
              </a:rPr>
              <a:t>Click to edit the outline text format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404040"/>
                </a:solidFill>
                <a:latin typeface="Franklin Gothic Book"/>
              </a:rPr>
              <a:t>Second Outline Level</a:t>
            </a:r>
            <a:endParaRPr b="0" lang="en-US" sz="1300" spc="-1" strike="noStrike">
              <a:solidFill>
                <a:srgbClr val="404040"/>
              </a:solidFill>
              <a:latin typeface="Franklin Gothic Book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00" spc="-1" strike="noStrike">
                <a:solidFill>
                  <a:srgbClr val="404040"/>
                </a:solidFill>
                <a:latin typeface="Franklin Gothic Book"/>
              </a:rPr>
              <a:t>Third Outline Level</a:t>
            </a:r>
            <a:endParaRPr b="0" lang="en-US" sz="1100" spc="-1" strike="noStrike">
              <a:solidFill>
                <a:srgbClr val="404040"/>
              </a:solidFill>
              <a:latin typeface="Franklin Gothic Book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100" spc="-1" strike="noStrike">
                <a:solidFill>
                  <a:srgbClr val="404040"/>
                </a:solidFill>
                <a:latin typeface="Franklin Gothic Book"/>
              </a:rPr>
              <a:t>Fourth Outline Level</a:t>
            </a:r>
            <a:endParaRPr b="0" lang="en-US" sz="1100" spc="-1" strike="noStrike">
              <a:solidFill>
                <a:srgbClr val="404040"/>
              </a:solidFill>
              <a:latin typeface="Franklin Gothic Book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Franklin Gothic Book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Franklin Gothic Book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Franklin Gothic Book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Franklin Gothic Book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Franklin Gothic Book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359000" y="1821600"/>
            <a:ext cx="9143640" cy="977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80000"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chemeClr val="accent1"/>
                </a:solidFill>
                <a:latin typeface="Arial"/>
              </a:rPr>
              <a:t>Secure Data Hiding In Images Using Steganography</a:t>
            </a:r>
            <a:endParaRPr b="0" lang="en-US" sz="36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35" name="TextBox 2"/>
          <p:cNvSpPr/>
          <p:nvPr/>
        </p:nvSpPr>
        <p:spPr>
          <a:xfrm>
            <a:off x="-329760" y="1034280"/>
            <a:ext cx="12726360" cy="57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chemeClr val="accent1">
                    <a:lumMod val="75000"/>
                  </a:schemeClr>
                </a:solidFill>
                <a:latin typeface="Arial"/>
              </a:rPr>
              <a:t>CAPSTONE PROJECT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36" name="TextBox 3"/>
          <p:cNvSpPr/>
          <p:nvPr/>
        </p:nvSpPr>
        <p:spPr>
          <a:xfrm>
            <a:off x="3117600" y="4586400"/>
            <a:ext cx="7979760" cy="161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chemeClr val="accent1">
                    <a:lumMod val="75000"/>
                  </a:schemeClr>
                </a:solidFill>
                <a:latin typeface="Arial"/>
              </a:rPr>
              <a:t>Presented By: Diksha Kumari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chemeClr val="accent1">
                    <a:lumMod val="75000"/>
                  </a:schemeClr>
                </a:solidFill>
                <a:latin typeface="Arial"/>
              </a:rPr>
              <a:t>Student Name : Diksha Kumari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chemeClr val="accent1">
                    <a:lumMod val="75000"/>
                  </a:schemeClr>
                </a:solidFill>
                <a:latin typeface="Arial"/>
              </a:rPr>
              <a:t>College Name &amp; Department : Maharaja Agrasen Institute of Technology (Computer Science and Engineering)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/>
          </p:nvPr>
        </p:nvSpPr>
        <p:spPr>
          <a:xfrm>
            <a:off x="581040" y="1302120"/>
            <a:ext cx="11029320" cy="4672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306000" indent="-3060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700" spc="-1" strike="noStrike">
                <a:solidFill>
                  <a:srgbClr val="404040"/>
                </a:solidFill>
                <a:latin typeface="Franklin Gothic Book"/>
              </a:rPr>
              <a:t>Support for multiple image formats and higher resolution images.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marL="306000" indent="-3060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700" spc="-1" strike="noStrike">
                <a:solidFill>
                  <a:srgbClr val="404040"/>
                </a:solidFill>
                <a:latin typeface="Franklin Gothic Book"/>
              </a:rPr>
              <a:t>Extend the approach to video steganography for dynamic data hiding.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marL="306000" indent="-3060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700" spc="-1" strike="noStrike">
                <a:solidFill>
                  <a:srgbClr val="404040"/>
                </a:solidFill>
                <a:latin typeface="Franklin Gothic Book"/>
              </a:rPr>
              <a:t> </a:t>
            </a:r>
            <a:r>
              <a:rPr b="0" lang="en-US" sz="1700" spc="-1" strike="noStrike">
                <a:solidFill>
                  <a:srgbClr val="404040"/>
                </a:solidFill>
                <a:latin typeface="Franklin Gothic Book"/>
              </a:rPr>
              <a:t>Incorporate advanced encryption algorithms to further secure the hidden message.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marL="306000" indent="-3060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700" spc="-1" strike="noStrike">
                <a:solidFill>
                  <a:srgbClr val="404040"/>
                </a:solidFill>
                <a:latin typeface="Franklin Gothic Book"/>
              </a:rPr>
              <a:t>Develop a web-based or mobile application for broader accessibility.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marL="306000" indent="-3060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700" spc="-1" strike="noStrike">
                <a:solidFill>
                  <a:srgbClr val="404040"/>
                </a:solidFill>
                <a:latin typeface="Franklin Gothic Book"/>
              </a:rPr>
              <a:t>Explore automated detection and extraction tools for steganographic content.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57" name="Title 4"/>
          <p:cNvSpPr/>
          <p:nvPr/>
        </p:nvSpPr>
        <p:spPr>
          <a:xfrm>
            <a:off x="535680" y="844560"/>
            <a:ext cx="11029320" cy="5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rmAutofit fontScale="65000"/>
          </a:bodyPr>
          <a:p>
            <a:pPr>
              <a:lnSpc>
                <a:spcPct val="100000"/>
              </a:lnSpc>
            </a:pPr>
            <a:r>
              <a:rPr b="1" lang="en-US" sz="4400" spc="-1" strike="noStrike" cap="all">
                <a:solidFill>
                  <a:schemeClr val="accent1"/>
                </a:solidFill>
                <a:latin typeface="Arial"/>
              </a:rPr>
              <a:t>Future scope(optional)</a:t>
            </a:r>
            <a:endParaRPr b="0" lang="en-IN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463040" y="2766240"/>
            <a:ext cx="929844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2800" spc="-1" strike="noStrike" cap="all">
                <a:solidFill>
                  <a:srgbClr val="002060"/>
                </a:solidFill>
                <a:latin typeface="Arial"/>
              </a:rPr>
              <a:t>THANK YOU</a:t>
            </a: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49600" y="5583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2800" spc="-1" strike="noStrike" cap="all">
                <a:solidFill>
                  <a:srgbClr val="002060"/>
                </a:solidFill>
                <a:latin typeface="Arial"/>
              </a:rPr>
              <a:t>OUTLINE</a:t>
            </a: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838080" y="1618920"/>
            <a:ext cx="11018520" cy="5238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404040"/>
                </a:solidFill>
                <a:latin typeface="Arial"/>
                <a:ea typeface="Franklin Gothic Book"/>
              </a:rPr>
              <a:t>  </a:t>
            </a:r>
            <a:endParaRPr b="0" lang="en-US" sz="2000" spc="-1" strike="noStrike">
              <a:solidFill>
                <a:srgbClr val="404040"/>
              </a:solidFill>
              <a:latin typeface="Franklin Gothic Book"/>
            </a:endParaRPr>
          </a:p>
          <a:p>
            <a:pPr marL="305280" indent="-30528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US" sz="2000" spc="-1" strike="noStrike">
                <a:solidFill>
                  <a:srgbClr val="404040"/>
                </a:solidFill>
                <a:latin typeface="Arial"/>
                <a:ea typeface="Franklin Gothic Book"/>
              </a:rPr>
              <a:t>Problem Statement </a:t>
            </a:r>
            <a:endParaRPr b="0" lang="en-US" sz="2000" spc="-1" strike="noStrike">
              <a:solidFill>
                <a:srgbClr val="404040"/>
              </a:solidFill>
              <a:latin typeface="Franklin Gothic Book"/>
            </a:endParaRPr>
          </a:p>
          <a:p>
            <a:pPr marL="305280" indent="-30528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US" sz="2000" spc="-1" strike="noStrike">
                <a:solidFill>
                  <a:srgbClr val="404040"/>
                </a:solidFill>
                <a:latin typeface="Arial"/>
                <a:ea typeface="Franklin Gothic Book"/>
              </a:rPr>
              <a:t>Technology used</a:t>
            </a:r>
            <a:endParaRPr b="0" lang="en-US" sz="2000" spc="-1" strike="noStrike">
              <a:solidFill>
                <a:srgbClr val="404040"/>
              </a:solidFill>
              <a:latin typeface="Franklin Gothic Book"/>
            </a:endParaRPr>
          </a:p>
          <a:p>
            <a:pPr marL="305280" indent="-30528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US" sz="2000" spc="-1" strike="noStrike">
                <a:solidFill>
                  <a:srgbClr val="404040"/>
                </a:solidFill>
                <a:latin typeface="Arial"/>
                <a:ea typeface="Franklin Gothic Book"/>
              </a:rPr>
              <a:t>Wow factor </a:t>
            </a:r>
            <a:endParaRPr b="0" lang="en-US" sz="2000" spc="-1" strike="noStrike">
              <a:solidFill>
                <a:srgbClr val="404040"/>
              </a:solidFill>
              <a:latin typeface="Franklin Gothic Book"/>
            </a:endParaRPr>
          </a:p>
          <a:p>
            <a:pPr marL="305280" indent="-30528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US" sz="2000" spc="-1" strike="noStrike">
                <a:solidFill>
                  <a:srgbClr val="404040"/>
                </a:solidFill>
                <a:latin typeface="Arial"/>
                <a:ea typeface="Franklin Gothic Book"/>
              </a:rPr>
              <a:t>End users</a:t>
            </a:r>
            <a:endParaRPr b="0" lang="en-US" sz="2000" spc="-1" strike="noStrike">
              <a:solidFill>
                <a:srgbClr val="404040"/>
              </a:solidFill>
              <a:latin typeface="Franklin Gothic Book"/>
            </a:endParaRPr>
          </a:p>
          <a:p>
            <a:pPr marL="305280" indent="-30528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US" sz="2000" spc="-1" strike="noStrike">
                <a:solidFill>
                  <a:srgbClr val="404040"/>
                </a:solidFill>
                <a:latin typeface="Arial"/>
                <a:ea typeface="Franklin Gothic Book"/>
              </a:rPr>
              <a:t>Result</a:t>
            </a:r>
            <a:endParaRPr b="0" lang="en-US" sz="2000" spc="-1" strike="noStrike">
              <a:solidFill>
                <a:srgbClr val="404040"/>
              </a:solidFill>
              <a:latin typeface="Franklin Gothic Book"/>
            </a:endParaRPr>
          </a:p>
          <a:p>
            <a:pPr marL="305280" indent="-30528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US" sz="2000" spc="-1" strike="noStrike">
                <a:solidFill>
                  <a:srgbClr val="404040"/>
                </a:solidFill>
                <a:latin typeface="Arial"/>
                <a:ea typeface="Franklin Gothic Book"/>
              </a:rPr>
              <a:t>Conclusion</a:t>
            </a:r>
            <a:endParaRPr b="0" lang="en-US" sz="2000" spc="-1" strike="noStrike">
              <a:solidFill>
                <a:srgbClr val="404040"/>
              </a:solidFill>
              <a:latin typeface="Franklin Gothic Book"/>
            </a:endParaRPr>
          </a:p>
          <a:p>
            <a:pPr marL="305280" indent="-30528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US" sz="2000" spc="-1" strike="noStrike">
                <a:solidFill>
                  <a:srgbClr val="404040"/>
                </a:solidFill>
                <a:latin typeface="Arial"/>
                <a:ea typeface="Franklin Gothic Book"/>
              </a:rPr>
              <a:t>Git-hub Link</a:t>
            </a:r>
            <a:endParaRPr b="0" lang="en-US" sz="2000" spc="-1" strike="noStrike">
              <a:solidFill>
                <a:srgbClr val="404040"/>
              </a:solidFill>
              <a:latin typeface="Franklin Gothic Book"/>
            </a:endParaRPr>
          </a:p>
          <a:p>
            <a:pPr marL="305280" indent="-30528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US" sz="2000" spc="-1" strike="noStrike">
                <a:solidFill>
                  <a:srgbClr val="404040"/>
                </a:solidFill>
                <a:latin typeface="Arial"/>
                <a:ea typeface="Franklin Gothic Book"/>
              </a:rPr>
              <a:t>Future scope</a:t>
            </a:r>
            <a:endParaRPr b="0" lang="en-US" sz="2000" spc="-1" strike="noStrike">
              <a:solidFill>
                <a:srgbClr val="404040"/>
              </a:solidFill>
              <a:latin typeface="Franklin Gothic Book"/>
            </a:endParaRPr>
          </a:p>
          <a:p>
            <a:pPr indent="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404040"/>
              </a:solidFill>
              <a:latin typeface="Franklin Gothic Book"/>
            </a:endParaRPr>
          </a:p>
          <a:p>
            <a:pPr indent="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404040"/>
              </a:solidFill>
              <a:latin typeface="Franklin Gothic Book"/>
            </a:endParaRPr>
          </a:p>
          <a:p>
            <a:pPr indent="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529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65000"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 cap="all">
                <a:solidFill>
                  <a:schemeClr val="accent1"/>
                </a:solidFill>
                <a:latin typeface="Arial"/>
              </a:rPr>
              <a:t>Problem Statement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452520" y="1237680"/>
            <a:ext cx="11029320" cy="4672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110000"/>
              </a:lnSpc>
              <a:spcBef>
                <a:spcPts val="64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404040"/>
                </a:solidFill>
                <a:latin typeface="Franklin Gothic Book"/>
              </a:rPr>
              <a:t>In today’s digital age, ensuring data security and privacy is a top priority. Traditional encryption methods are often prone to detection and interception. Our project tackles this challenge by using steganography to hide secret messages within images. This method offers a covert communication channel, enhancing data confidentiality without raising suspicion.</a:t>
            </a:r>
            <a:endParaRPr b="0" lang="en-US" sz="32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529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65000"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 cap="all">
                <a:solidFill>
                  <a:schemeClr val="accent1"/>
                </a:solidFill>
                <a:latin typeface="Arial"/>
              </a:rPr>
              <a:t>Technology  used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41720" y="1087200"/>
            <a:ext cx="11613240" cy="5563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306000" indent="-3060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1" lang="en-IN" sz="1700" spc="-1" strike="noStrike">
                <a:solidFill>
                  <a:srgbClr val="404040"/>
                </a:solidFill>
                <a:latin typeface="Franklin Gothic Book"/>
              </a:rPr>
              <a:t>Programming Language:</a:t>
            </a:r>
            <a:r>
              <a:rPr b="0" lang="en-IN" sz="1700" spc="-1" strike="noStrike">
                <a:solidFill>
                  <a:srgbClr val="404040"/>
                </a:solidFill>
                <a:latin typeface="Franklin Gothic Book"/>
              </a:rPr>
              <a:t>  Python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indent="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marL="306000" indent="-3060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IN" sz="1700" spc="-1" strike="noStrike">
                <a:solidFill>
                  <a:srgbClr val="404040"/>
                </a:solidFill>
                <a:latin typeface="Franklin Gothic Book"/>
              </a:rPr>
              <a:t>Libraries:  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marL="306000" indent="-3060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0" i="1" lang="en-IN" sz="1700" spc="-1" strike="noStrike">
                <a:solidFill>
                  <a:srgbClr val="404040"/>
                </a:solidFill>
                <a:latin typeface="Franklin Gothic Book"/>
              </a:rPr>
              <a:t>OpenCV</a:t>
            </a:r>
            <a:r>
              <a:rPr b="0" lang="en-IN" sz="1700" spc="-1" strike="noStrike">
                <a:solidFill>
                  <a:srgbClr val="404040"/>
                </a:solidFill>
                <a:latin typeface="Franklin Gothic Book"/>
              </a:rPr>
              <a:t> for image processing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marL="306000" indent="-3060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0" i="1" lang="en-IN" sz="1700" spc="-1" strike="noStrike">
                <a:solidFill>
                  <a:srgbClr val="404040"/>
                </a:solidFill>
                <a:latin typeface="Franklin Gothic Book"/>
              </a:rPr>
              <a:t>Tkinter</a:t>
            </a:r>
            <a:r>
              <a:rPr b="0" lang="en-IN" sz="1700" spc="-1" strike="noStrike">
                <a:solidFill>
                  <a:srgbClr val="404040"/>
                </a:solidFill>
                <a:latin typeface="Franklin Gothic Book"/>
              </a:rPr>
              <a:t> (with ttk) for the GUI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marL="306000" indent="-3060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0" i="1" lang="en-IN" sz="1700" spc="-1" strike="noStrike">
                <a:solidFill>
                  <a:srgbClr val="404040"/>
                </a:solidFill>
                <a:latin typeface="Franklin Gothic Book"/>
              </a:rPr>
              <a:t>NumPy</a:t>
            </a:r>
            <a:r>
              <a:rPr b="0" lang="en-IN" sz="1700" spc="-1" strike="noStrike">
                <a:solidFill>
                  <a:srgbClr val="404040"/>
                </a:solidFill>
                <a:latin typeface="Franklin Gothic Book"/>
              </a:rPr>
              <a:t> for efficient array manipulation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indent="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marL="306000" indent="-3060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IN" sz="1700" spc="-1" strike="noStrike">
                <a:solidFill>
                  <a:srgbClr val="404040"/>
                </a:solidFill>
                <a:latin typeface="Franklin Gothic Book"/>
              </a:rPr>
              <a:t>Platform:</a:t>
            </a:r>
            <a:r>
              <a:rPr b="0" lang="en-IN" sz="1700" spc="-1" strike="noStrike">
                <a:solidFill>
                  <a:srgbClr val="404040"/>
                </a:solidFill>
                <a:latin typeface="Franklin Gothic Book"/>
              </a:rPr>
              <a:t> Cross-platform (Windows/Linux)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indent="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marL="306000" indent="-3060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IN" sz="1700" spc="-1" strike="noStrike">
                <a:solidFill>
                  <a:srgbClr val="404040"/>
                </a:solidFill>
                <a:latin typeface="Franklin Gothic Book"/>
              </a:rPr>
              <a:t>Tools:</a:t>
            </a:r>
            <a:r>
              <a:rPr b="0" lang="en-IN" sz="1700" spc="-1" strike="noStrike">
                <a:solidFill>
                  <a:srgbClr val="404040"/>
                </a:solidFill>
                <a:latin typeface="Franklin Gothic Book"/>
              </a:rPr>
              <a:t> Visual Studio Code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81040" y="771840"/>
            <a:ext cx="11029320" cy="529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3200" spc="-1" strike="noStrike" cap="all">
                <a:solidFill>
                  <a:schemeClr val="accent1"/>
                </a:solidFill>
                <a:latin typeface="Arial"/>
                <a:ea typeface="Franklin Gothic Demi"/>
              </a:rPr>
              <a:t>Wow factors</a:t>
            </a:r>
            <a:endParaRPr b="0" lang="en-US" sz="32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581040" y="1302120"/>
            <a:ext cx="11029320" cy="4672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306000" indent="-306000">
              <a:lnSpc>
                <a:spcPct val="110000"/>
              </a:lnSpc>
              <a:spcBef>
                <a:spcPts val="36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IN" sz="1800" spc="-1" strike="noStrike">
                <a:solidFill>
                  <a:srgbClr val="404040"/>
                </a:solidFill>
                <a:latin typeface="Franklin Gothic Book"/>
              </a:rPr>
              <a:t>Implements robust LSB steganography that embeds both the passcode and message length in the image header.</a:t>
            </a:r>
            <a:endParaRPr b="0" lang="en-US" sz="1800" spc="-1" strike="noStrike">
              <a:solidFill>
                <a:srgbClr val="404040"/>
              </a:solidFill>
              <a:latin typeface="Franklin Gothic Book"/>
            </a:endParaRPr>
          </a:p>
          <a:p>
            <a:pPr marL="306000" indent="-306000">
              <a:lnSpc>
                <a:spcPct val="110000"/>
              </a:lnSpc>
              <a:spcBef>
                <a:spcPts val="36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IN" sz="1800" spc="-1" strike="noStrike">
                <a:solidFill>
                  <a:srgbClr val="404040"/>
                </a:solidFill>
                <a:latin typeface="Franklin Gothic Book"/>
              </a:rPr>
              <a:t>Uses lossless PNG format to preserve hidden data integrity.</a:t>
            </a:r>
            <a:endParaRPr b="0" lang="en-US" sz="1800" spc="-1" strike="noStrike">
              <a:solidFill>
                <a:srgbClr val="404040"/>
              </a:solidFill>
              <a:latin typeface="Franklin Gothic Book"/>
            </a:endParaRPr>
          </a:p>
          <a:p>
            <a:pPr marL="306000" indent="-306000">
              <a:lnSpc>
                <a:spcPct val="110000"/>
              </a:lnSpc>
              <a:spcBef>
                <a:spcPts val="36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IN" sz="1800" spc="-1" strike="noStrike">
                <a:solidFill>
                  <a:srgbClr val="404040"/>
                </a:solidFill>
                <a:latin typeface="Franklin Gothic Book"/>
              </a:rPr>
              <a:t>Features a modern, user-friendly GUI for both encryption and decryption processes.</a:t>
            </a:r>
            <a:endParaRPr b="0" lang="en-US" sz="1800" spc="-1" strike="noStrike">
              <a:solidFill>
                <a:srgbClr val="404040"/>
              </a:solidFill>
              <a:latin typeface="Franklin Gothic Book"/>
            </a:endParaRPr>
          </a:p>
          <a:p>
            <a:pPr marL="306000" indent="-306000">
              <a:lnSpc>
                <a:spcPct val="110000"/>
              </a:lnSpc>
              <a:spcBef>
                <a:spcPts val="36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IN" sz="1800" spc="-1" strike="noStrike">
                <a:solidFill>
                  <a:srgbClr val="404040"/>
                </a:solidFill>
                <a:latin typeface="Franklin Gothic Book"/>
              </a:rPr>
              <a:t>Combines advanced image processing techniques with secure data transmission.</a:t>
            </a:r>
            <a:endParaRPr b="0" lang="en-US" sz="18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529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IN" sz="2800" spc="-1" strike="noStrike" cap="all">
                <a:solidFill>
                  <a:schemeClr val="accent1"/>
                </a:solidFill>
                <a:latin typeface="Franklin Gothic Demi"/>
              </a:rPr>
              <a:t>End users</a:t>
            </a: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81040" y="1302120"/>
            <a:ext cx="11029320" cy="4672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306000" indent="-3060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700" spc="-1" strike="noStrike">
                <a:solidFill>
                  <a:srgbClr val="404040"/>
                </a:solidFill>
                <a:latin typeface="Franklin Gothic Book"/>
              </a:rPr>
              <a:t>Security professionals and cybersecurity enthusiasts.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marL="306000" indent="-3060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700" spc="-1" strike="noStrike">
                <a:solidFill>
                  <a:srgbClr val="404040"/>
                </a:solidFill>
                <a:latin typeface="Franklin Gothic Book"/>
              </a:rPr>
              <a:t>Journalists, activists, and government agencies needing secure communication channels.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marL="306000" indent="-3060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700" spc="-1" strike="noStrike">
                <a:solidFill>
                  <a:srgbClr val="404040"/>
                </a:solidFill>
                <a:latin typeface="Franklin Gothic Book"/>
              </a:rPr>
              <a:t>Students and researchers interested in data privacy and steganography.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marL="306000" indent="-3060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700" spc="-1" strike="noStrike">
                <a:solidFill>
                  <a:srgbClr val="404040"/>
                </a:solidFill>
                <a:latin typeface="Franklin Gothic Book"/>
              </a:rPr>
              <a:t>General users looking for enhanced digital security.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529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IN" sz="2800" spc="-1" strike="noStrike" cap="all">
                <a:solidFill>
                  <a:schemeClr val="accent1"/>
                </a:solidFill>
                <a:latin typeface="Franklin Gothic Demi"/>
              </a:rPr>
              <a:t>Results</a:t>
            </a: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pic>
        <p:nvPicPr>
          <p:cNvPr id="148" name="Picture 2" descr=""/>
          <p:cNvPicPr/>
          <p:nvPr/>
        </p:nvPicPr>
        <p:blipFill>
          <a:blip r:embed="rId1"/>
          <a:srcRect l="57" t="1156" r="30800" b="4283"/>
          <a:stretch/>
        </p:blipFill>
        <p:spPr>
          <a:xfrm>
            <a:off x="2068560" y="0"/>
            <a:ext cx="6193800" cy="4949640"/>
          </a:xfrm>
          <a:prstGeom prst="rect">
            <a:avLst/>
          </a:prstGeom>
          <a:ln w="0">
            <a:noFill/>
          </a:ln>
        </p:spPr>
      </p:pic>
      <p:pic>
        <p:nvPicPr>
          <p:cNvPr id="149" name="Picture 3" descr=""/>
          <p:cNvPicPr/>
          <p:nvPr/>
        </p:nvPicPr>
        <p:blipFill>
          <a:blip r:embed="rId2"/>
          <a:srcRect l="6478" t="6229" r="9316" b="10576"/>
          <a:stretch/>
        </p:blipFill>
        <p:spPr>
          <a:xfrm>
            <a:off x="7620120" y="0"/>
            <a:ext cx="4571640" cy="3639600"/>
          </a:xfrm>
          <a:prstGeom prst="rect">
            <a:avLst/>
          </a:prstGeom>
          <a:ln w="0">
            <a:noFill/>
          </a:ln>
        </p:spPr>
      </p:pic>
      <p:pic>
        <p:nvPicPr>
          <p:cNvPr id="150" name="Picture 4" descr=""/>
          <p:cNvPicPr/>
          <p:nvPr/>
        </p:nvPicPr>
        <p:blipFill>
          <a:blip r:embed="rId3"/>
          <a:stretch/>
        </p:blipFill>
        <p:spPr>
          <a:xfrm>
            <a:off x="7039080" y="3689640"/>
            <a:ext cx="3596400" cy="2735640"/>
          </a:xfrm>
          <a:prstGeom prst="rect">
            <a:avLst/>
          </a:prstGeom>
          <a:ln w="0">
            <a:noFill/>
          </a:ln>
        </p:spPr>
      </p:pic>
      <p:pic>
        <p:nvPicPr>
          <p:cNvPr id="151" name="Picture 5" descr=""/>
          <p:cNvPicPr/>
          <p:nvPr/>
        </p:nvPicPr>
        <p:blipFill>
          <a:blip r:embed="rId4"/>
          <a:stretch/>
        </p:blipFill>
        <p:spPr>
          <a:xfrm>
            <a:off x="0" y="3335040"/>
            <a:ext cx="3699000" cy="3089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529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IN" sz="2800" spc="-1" strike="noStrike" cap="all">
                <a:solidFill>
                  <a:schemeClr val="accent1"/>
                </a:solidFill>
                <a:latin typeface="Franklin Gothic Demi"/>
              </a:rPr>
              <a:t>Conclusion</a:t>
            </a: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81040" y="1302120"/>
            <a:ext cx="11029320" cy="4672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306000" indent="-3060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700" spc="-1" strike="noStrike">
                <a:solidFill>
                  <a:srgbClr val="404040"/>
                </a:solidFill>
                <a:latin typeface="Franklin Gothic Book"/>
              </a:rPr>
              <a:t>Our project successfully demonstrates a novel approach to data security by hiding information within an image using LSB steganography.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marL="306000" indent="-3060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700" spc="-1" strike="noStrike">
                <a:solidFill>
                  <a:srgbClr val="404040"/>
                </a:solidFill>
                <a:latin typeface="Franklin Gothic Book"/>
              </a:rPr>
              <a:t>The technique is both secure and undetectable, thanks to embedding critical header information such as passcode and message lengths.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marL="306000" indent="-3060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700" spc="-1" strike="noStrike">
                <a:solidFill>
                  <a:srgbClr val="404040"/>
                </a:solidFill>
                <a:latin typeface="Franklin Gothic Book"/>
              </a:rPr>
              <a:t>The user-friendly GUI enhances the accessibility of the method, making it a practical tool for secure communication.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  <a:p>
            <a:pPr marL="306000" indent="-3060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700" spc="-1" strike="noStrike">
                <a:solidFill>
                  <a:srgbClr val="404040"/>
                </a:solidFill>
                <a:latin typeface="Franklin Gothic Book"/>
              </a:rPr>
              <a:t>This project contributes to the broader field of digital privacy and secure data transmission.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529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IN" sz="2800" spc="-1" strike="noStrike" cap="all">
                <a:solidFill>
                  <a:schemeClr val="accent1"/>
                </a:solidFill>
                <a:latin typeface="Franklin Gothic Demi"/>
              </a:rPr>
              <a:t>GitHub Link</a:t>
            </a:r>
            <a:endParaRPr b="0" lang="en-US" sz="2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581040" y="1302120"/>
            <a:ext cx="11029320" cy="4672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None/>
            </a:pPr>
            <a:r>
              <a:rPr b="0" lang="en-IN" sz="1700" spc="-1" strike="noStrike" u="sng">
                <a:solidFill>
                  <a:srgbClr val="96de37"/>
                </a:solidFill>
                <a:uFillTx/>
                <a:latin typeface="Franklin Gothic Book"/>
              </a:rPr>
              <a:t>   </a:t>
            </a:r>
            <a:r>
              <a:rPr b="0" lang="en-IN" sz="1700" spc="-1" strike="noStrike" u="sng">
                <a:solidFill>
                  <a:srgbClr val="96de37"/>
                </a:solidFill>
                <a:uFillTx/>
                <a:latin typeface="Franklin Gothic Book"/>
              </a:rPr>
              <a:t>https://github.com/kriDiksha/Steganography</a:t>
            </a:r>
            <a:endParaRPr b="0" lang="en-US" sz="1700" spc="-1" strike="noStrike">
              <a:solidFill>
                <a:srgbClr val="404040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65</TotalTime>
  <Application>LibreOffice/7.4.1.2$Windows_X86_64 LibreOffice_project/3c58a8f3a960df8bc8fd77b461821e42c061c5f0</Application>
  <AppVersion>15.0000</AppVersion>
  <Words>354</Words>
  <Paragraphs>54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2021-05-26T16:50:10Z</dcterms:created>
  <dc:creator>Vaibhav Ostwal</dc:creator>
  <dc:description/>
  <dc:language>en-IN</dc:language>
  <cp:lastModifiedBy/>
  <dcterms:modified xsi:type="dcterms:W3CDTF">2025-02-27T01:17:26Z</dcterms:modified>
  <cp:revision>29</cp:revision>
  <dc:subject/>
  <dc:title>SkillsBuild Partner Update template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  <property fmtid="{D5CDD505-2E9C-101B-9397-08002B2CF9AE}" pid="3" name="PresentationFormat">
    <vt:lpwstr>Custom</vt:lpwstr>
  </property>
  <property fmtid="{D5CDD505-2E9C-101B-9397-08002B2CF9AE}" pid="4" name="Slides">
    <vt:i4>11</vt:i4>
  </property>
</Properties>
</file>