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4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54" autoAdjust="0"/>
    <p:restoredTop sz="99080" autoAdjust="0"/>
  </p:normalViewPr>
  <p:slideViewPr>
    <p:cSldViewPr snapToGrid="0" snapToObjects="1">
      <p:cViewPr>
        <p:scale>
          <a:sx n="227" d="100"/>
          <a:sy n="227" d="100"/>
        </p:scale>
        <p:origin x="936" y="2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6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2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6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4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E84B-55EF-C848-B98D-94275F195114}" type="datetimeFigureOut">
              <a:rPr lang="fr-FR" smtClean="0"/>
              <a:t>19.03.15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15CA-0AAA-A045-ADEB-B3FB4ADC3C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252" y="1941028"/>
            <a:ext cx="6481368" cy="2875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oneTexte 4"/>
          <p:cNvSpPr txBox="1"/>
          <p:nvPr/>
        </p:nvSpPr>
        <p:spPr>
          <a:xfrm>
            <a:off x="8098715" y="321108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8cm</a:t>
            </a: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3998092" y="5112806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18cm</a:t>
            </a:r>
            <a:endParaRPr lang="de-DE"/>
          </a:p>
        </p:txBody>
      </p:sp>
      <p:sp>
        <p:nvSpPr>
          <p:cNvPr id="9" name="ZoneTexte 8"/>
          <p:cNvSpPr txBox="1"/>
          <p:nvPr/>
        </p:nvSpPr>
        <p:spPr>
          <a:xfrm>
            <a:off x="3187125" y="3360586"/>
            <a:ext cx="20981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DETOX</a:t>
            </a:r>
          </a:p>
          <a:p>
            <a:pPr algn="ctr"/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Fresh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</a:t>
            </a:r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Spirulina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Drink</a:t>
            </a:r>
            <a:endParaRPr lang="de-DE" sz="1600" dirty="0">
              <a:ln>
                <a:solidFill>
                  <a:srgbClr val="2C430F"/>
                </a:solidFill>
              </a:ln>
              <a:solidFill>
                <a:srgbClr val="2C430F"/>
              </a:solidFill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252" y="4457176"/>
            <a:ext cx="6481368" cy="35944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SWISS QUALITY                        SWISS QUALITY                        SWISS QUALITY</a:t>
            </a:r>
            <a:endParaRPr lang="de-D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3325" y="2117412"/>
            <a:ext cx="16305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Nutrition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declaration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          per 100ml</a:t>
            </a: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Energie                       xx kcal/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yy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kJ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Fett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Gesättigte Fettsäuren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Kohlenhydrate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davon Zucker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Eiweiss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Salz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* Referenzmenge für einen </a:t>
            </a:r>
            <a:r>
              <a:rPr lang="de-DE" sz="500" dirty="0" err="1" smtClean="0">
                <a:solidFill>
                  <a:srgbClr val="4F6228"/>
                </a:solidFill>
                <a:latin typeface="Arial"/>
                <a:cs typeface="Arial"/>
              </a:rPr>
              <a:t>durchschinittlichen</a:t>
            </a:r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 Erwachsenen (8400 kJ/200 kcal)</a:t>
            </a:r>
            <a:endParaRPr lang="de-DE" sz="5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223326" y="3387948"/>
            <a:ext cx="1630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Zutaten: Wasser, Bio-Apfelpüree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20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)</a:t>
            </a:r>
            <a:r>
              <a:rPr lang="de-DE" sz="600" dirty="0">
                <a:solidFill>
                  <a:srgbClr val="4F6228"/>
                </a:solidFill>
                <a:latin typeface="Arial"/>
                <a:cs typeface="Arial"/>
              </a:rPr>
              <a:t>, frische </a:t>
            </a:r>
            <a:r>
              <a:rPr lang="de-DE" sz="600" dirty="0" err="1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de-DE" sz="600" dirty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(7.7%),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Bio-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Apfelsüsse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3.4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%),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konzentrierter Bio-Zitronensaft, Pfefferminzextrakt, natürliche Aromen,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92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Bio-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Zutaten</a:t>
            </a:r>
            <a:endParaRPr lang="de-DE" sz="6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23326" y="3931867"/>
            <a:ext cx="191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Hochdruckpasteurisiert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Fertiggetränk, nach dem öffnen sofort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geniessen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b="1" dirty="0" smtClean="0">
                <a:solidFill>
                  <a:srgbClr val="4F6228"/>
                </a:solidFill>
                <a:latin typeface="Arial"/>
                <a:cs typeface="Arial"/>
              </a:rPr>
              <a:t>Kühl </a:t>
            </a:r>
            <a:r>
              <a:rPr lang="de-DE" sz="600" b="1" dirty="0" smtClean="0">
                <a:solidFill>
                  <a:srgbClr val="4F6228"/>
                </a:solidFill>
                <a:latin typeface="Arial"/>
                <a:cs typeface="Arial"/>
              </a:rPr>
              <a:t>lagern, vor Gebrauch schütteln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38746" y="4055757"/>
            <a:ext cx="181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500ml </a:t>
            </a:r>
            <a:r>
              <a:rPr lang="de-DE" sz="1200" dirty="0" err="1" smtClean="0">
                <a:solidFill>
                  <a:srgbClr val="4F6228"/>
                </a:solidFill>
                <a:latin typeface="Arial"/>
                <a:cs typeface="Arial"/>
              </a:rPr>
              <a:t>e</a:t>
            </a:r>
            <a:endParaRPr lang="de-DE" sz="12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Verbrauchen bis: siehe Deckel</a:t>
            </a:r>
            <a:endParaRPr lang="de-DE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18" name="Image 17" descr="Sans tit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8" y="3808107"/>
            <a:ext cx="14097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808573" y="2319001"/>
            <a:ext cx="170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38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g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frische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pro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Flasche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!</a:t>
            </a:r>
            <a:endParaRPr lang="fr-FR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574" y="2703252"/>
            <a:ext cx="180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« 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, the best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food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for the future » </a:t>
            </a:r>
            <a:r>
              <a:rPr lang="fr-FR" sz="800" i="1" dirty="0" smtClean="0">
                <a:solidFill>
                  <a:srgbClr val="4F6228"/>
                </a:solidFill>
                <a:latin typeface="Arial"/>
                <a:cs typeface="Arial"/>
              </a:rPr>
              <a:t>United Nations Food </a:t>
            </a:r>
            <a:r>
              <a:rPr lang="fr-FR" sz="800" i="1" dirty="0" err="1" smtClean="0">
                <a:solidFill>
                  <a:srgbClr val="4F6228"/>
                </a:solidFill>
                <a:latin typeface="Arial"/>
                <a:cs typeface="Arial"/>
              </a:rPr>
              <a:t>Conference</a:t>
            </a:r>
            <a:endParaRPr lang="fr-FR" sz="8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555363" y="4531240"/>
            <a:ext cx="228310" cy="228310"/>
            <a:chOff x="1555363" y="4531240"/>
            <a:chExt cx="228310" cy="228310"/>
          </a:xfrm>
        </p:grpSpPr>
        <p:sp>
          <p:nvSpPr>
            <p:cNvPr id="21" name="Ellipse 20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Croix 21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3417223" y="4524971"/>
            <a:ext cx="228310" cy="228310"/>
            <a:chOff x="1555363" y="4531240"/>
            <a:chExt cx="228310" cy="228310"/>
          </a:xfrm>
        </p:grpSpPr>
        <p:sp>
          <p:nvSpPr>
            <p:cNvPr id="25" name="Ellipse 24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roix 25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258267" y="4531240"/>
            <a:ext cx="228310" cy="228310"/>
            <a:chOff x="1555363" y="4531240"/>
            <a:chExt cx="228310" cy="228310"/>
          </a:xfrm>
        </p:grpSpPr>
        <p:sp>
          <p:nvSpPr>
            <p:cNvPr id="28" name="Ellipse 27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Croix 28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808574" y="3364995"/>
            <a:ext cx="11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Produced</a:t>
            </a:r>
            <a:r>
              <a:rPr lang="fr-FR" sz="600" dirty="0" smtClean="0">
                <a:solidFill>
                  <a:srgbClr val="4F6228"/>
                </a:solidFill>
                <a:latin typeface="Arial"/>
                <a:cs typeface="Arial"/>
              </a:rPr>
              <a:t> in </a:t>
            </a:r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Switzerland</a:t>
            </a:r>
            <a:endParaRPr lang="fr-FR" sz="600" dirty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SpirAlps</a:t>
            </a:r>
            <a:r>
              <a:rPr lang="fr-FR" sz="600" i="1" dirty="0" smtClean="0">
                <a:solidFill>
                  <a:srgbClr val="4F6228"/>
                </a:solidFill>
                <a:latin typeface="Arial"/>
                <a:cs typeface="Arial"/>
              </a:rPr>
              <a:t> SA, CH-1963 </a:t>
            </a:r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Vétroz</a:t>
            </a:r>
            <a:endParaRPr lang="fr-FR" sz="600" i="1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www.spiralps.ch</a:t>
            </a:r>
            <a:endParaRPr lang="fr-FR" sz="6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31" name="Image 30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5341" r="28834" b="44315"/>
          <a:stretch/>
        </p:blipFill>
        <p:spPr>
          <a:xfrm>
            <a:off x="3517406" y="2584383"/>
            <a:ext cx="1384424" cy="735847"/>
          </a:xfrm>
          <a:prstGeom prst="rect">
            <a:avLst/>
          </a:prstGeom>
        </p:spPr>
      </p:pic>
      <p:pic>
        <p:nvPicPr>
          <p:cNvPr id="32" name="Image 31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55549" r="28834" b="24620"/>
          <a:stretch/>
        </p:blipFill>
        <p:spPr>
          <a:xfrm>
            <a:off x="3552787" y="2117412"/>
            <a:ext cx="1384424" cy="4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252" y="1941028"/>
            <a:ext cx="6481368" cy="2875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oneTexte 4"/>
          <p:cNvSpPr txBox="1"/>
          <p:nvPr/>
        </p:nvSpPr>
        <p:spPr>
          <a:xfrm>
            <a:off x="8098715" y="321108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8cm</a:t>
            </a: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3998092" y="5112806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18cm</a:t>
            </a:r>
            <a:endParaRPr lang="de-DE"/>
          </a:p>
        </p:txBody>
      </p:sp>
      <p:sp>
        <p:nvSpPr>
          <p:cNvPr id="9" name="ZoneTexte 8"/>
          <p:cNvSpPr txBox="1"/>
          <p:nvPr/>
        </p:nvSpPr>
        <p:spPr>
          <a:xfrm>
            <a:off x="3209419" y="3320250"/>
            <a:ext cx="2108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VITALISE</a:t>
            </a:r>
          </a:p>
          <a:p>
            <a:pPr algn="ctr"/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Fresh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</a:t>
            </a:r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Spirulina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Drink</a:t>
            </a:r>
            <a:endParaRPr lang="de-DE" sz="1600" dirty="0">
              <a:ln>
                <a:solidFill>
                  <a:srgbClr val="2C430F"/>
                </a:solidFill>
              </a:ln>
              <a:solidFill>
                <a:srgbClr val="2C430F"/>
              </a:solidFill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252" y="4457176"/>
            <a:ext cx="6481368" cy="35944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SWISS QUALITY                        SWISS QUALITY                        SWISS QUALITY</a:t>
            </a:r>
            <a:endParaRPr lang="de-D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3325" y="2117412"/>
            <a:ext cx="16305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Nutrition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declaration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          per 100ml</a:t>
            </a: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Energie                       xx kcal/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yy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kJ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Fett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Gesättigte Fettsäuren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Kohlenhydrate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davon Zucker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Eiweiss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Salz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* Referenzmenge für einen </a:t>
            </a:r>
            <a:r>
              <a:rPr lang="de-DE" sz="500" dirty="0" err="1" smtClean="0">
                <a:solidFill>
                  <a:srgbClr val="4F6228"/>
                </a:solidFill>
                <a:latin typeface="Arial"/>
                <a:cs typeface="Arial"/>
              </a:rPr>
              <a:t>durchschinittlichen</a:t>
            </a:r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 Erwachsenen (8400 kJ/200 kcal)</a:t>
            </a:r>
            <a:endParaRPr lang="de-DE" sz="5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223326" y="3317400"/>
            <a:ext cx="16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Zutaten: Wasser, Bio-Apfelpüree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10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), Bio-Pfirsichpüree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</a:t>
            </a:r>
            <a:r>
              <a:rPr lang="de-DE" sz="600" dirty="0">
                <a:solidFill>
                  <a:srgbClr val="4F6228"/>
                </a:solidFill>
                <a:latin typeface="Arial"/>
                <a:cs typeface="Arial"/>
              </a:rPr>
              <a:t>8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)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, </a:t>
            </a:r>
            <a:r>
              <a:rPr lang="de-DE" sz="600" dirty="0">
                <a:solidFill>
                  <a:srgbClr val="4F6228"/>
                </a:solidFill>
                <a:latin typeface="Arial"/>
                <a:cs typeface="Arial"/>
              </a:rPr>
              <a:t>Sanddornsaft (5%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), frische </a:t>
            </a:r>
            <a:r>
              <a:rPr lang="de-DE" sz="600" dirty="0" err="1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de-DE" sz="600" dirty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(3.8%),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Bio-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Apfelsüsse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(3.4%), konzentrierter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Bio-Zitronensaft, Alpenkräuterextrakt, natürliche Aromen,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96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% 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Bio-Zutaten</a:t>
            </a:r>
            <a:endParaRPr lang="de-DE" sz="6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23326" y="3931867"/>
            <a:ext cx="198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Hochdruckpasteurisiert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Fertiggetränk, nach dem öffnen sofort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geniessen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b="1" dirty="0" smtClean="0">
                <a:solidFill>
                  <a:srgbClr val="4F6228"/>
                </a:solidFill>
                <a:latin typeface="Arial"/>
                <a:cs typeface="Arial"/>
              </a:rPr>
              <a:t>Kühl lagern, vor Gebrauch schütteln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36710" y="4055757"/>
            <a:ext cx="181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500ml </a:t>
            </a:r>
            <a:r>
              <a:rPr lang="de-DE" sz="1200" dirty="0" err="1" smtClean="0">
                <a:solidFill>
                  <a:srgbClr val="4F6228"/>
                </a:solidFill>
                <a:latin typeface="Arial"/>
                <a:cs typeface="Arial"/>
              </a:rPr>
              <a:t>e</a:t>
            </a:r>
            <a:endParaRPr lang="de-DE" sz="12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Verbrauchen bis: siehe Deckel</a:t>
            </a:r>
            <a:endParaRPr lang="de-DE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18" name="Image 17" descr="Sans tit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8" y="3808107"/>
            <a:ext cx="14097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808574" y="2319001"/>
            <a:ext cx="1563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4F6228"/>
                </a:solidFill>
                <a:latin typeface="Arial"/>
                <a:cs typeface="Arial"/>
              </a:rPr>
              <a:t>5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g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per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Flasche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&amp; 100%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Tagesbedarf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Vitamin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C!</a:t>
            </a:r>
            <a:endParaRPr lang="fr-FR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574" y="2703252"/>
            <a:ext cx="180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« 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, the best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food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for the future » </a:t>
            </a:r>
            <a:r>
              <a:rPr lang="fr-FR" sz="800" i="1" dirty="0" smtClean="0">
                <a:solidFill>
                  <a:srgbClr val="4F6228"/>
                </a:solidFill>
                <a:latin typeface="Arial"/>
                <a:cs typeface="Arial"/>
              </a:rPr>
              <a:t>United Nations Food </a:t>
            </a:r>
            <a:r>
              <a:rPr lang="fr-FR" sz="800" i="1" dirty="0" err="1" smtClean="0">
                <a:solidFill>
                  <a:srgbClr val="4F6228"/>
                </a:solidFill>
                <a:latin typeface="Arial"/>
                <a:cs typeface="Arial"/>
              </a:rPr>
              <a:t>Conference</a:t>
            </a:r>
            <a:endParaRPr lang="fr-FR" sz="8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555363" y="4531240"/>
            <a:ext cx="228310" cy="228310"/>
            <a:chOff x="1555363" y="4531240"/>
            <a:chExt cx="228310" cy="228310"/>
          </a:xfrm>
        </p:grpSpPr>
        <p:sp>
          <p:nvSpPr>
            <p:cNvPr id="21" name="Ellipse 20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Croix 21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3417223" y="4524971"/>
            <a:ext cx="228310" cy="228310"/>
            <a:chOff x="1555363" y="4531240"/>
            <a:chExt cx="228310" cy="228310"/>
          </a:xfrm>
        </p:grpSpPr>
        <p:sp>
          <p:nvSpPr>
            <p:cNvPr id="25" name="Ellipse 24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roix 25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258267" y="4531240"/>
            <a:ext cx="228310" cy="228310"/>
            <a:chOff x="1555363" y="4531240"/>
            <a:chExt cx="228310" cy="228310"/>
          </a:xfrm>
        </p:grpSpPr>
        <p:sp>
          <p:nvSpPr>
            <p:cNvPr id="28" name="Ellipse 27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Croix 28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808574" y="3364995"/>
            <a:ext cx="11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Produced</a:t>
            </a:r>
            <a:r>
              <a:rPr lang="fr-FR" sz="600" dirty="0" smtClean="0">
                <a:solidFill>
                  <a:srgbClr val="4F6228"/>
                </a:solidFill>
                <a:latin typeface="Arial"/>
                <a:cs typeface="Arial"/>
              </a:rPr>
              <a:t> in </a:t>
            </a:r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Switzerland</a:t>
            </a:r>
            <a:endParaRPr lang="fr-FR" sz="600" dirty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SpirAlps</a:t>
            </a:r>
            <a:r>
              <a:rPr lang="fr-FR" sz="600" i="1" dirty="0" smtClean="0">
                <a:solidFill>
                  <a:srgbClr val="4F6228"/>
                </a:solidFill>
                <a:latin typeface="Arial"/>
                <a:cs typeface="Arial"/>
              </a:rPr>
              <a:t> SA, CH-1963 </a:t>
            </a:r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Vétroz</a:t>
            </a:r>
            <a:endParaRPr lang="fr-FR" sz="600" i="1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www.spiralps.ch</a:t>
            </a:r>
            <a:endParaRPr lang="fr-FR" sz="6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32" name="Image 31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5341" r="28834" b="44315"/>
          <a:stretch/>
        </p:blipFill>
        <p:spPr>
          <a:xfrm>
            <a:off x="3534177" y="2584383"/>
            <a:ext cx="1384424" cy="735847"/>
          </a:xfrm>
          <a:prstGeom prst="rect">
            <a:avLst/>
          </a:prstGeom>
        </p:spPr>
      </p:pic>
      <p:pic>
        <p:nvPicPr>
          <p:cNvPr id="33" name="Image 32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55549" r="28834" b="24620"/>
          <a:stretch/>
        </p:blipFill>
        <p:spPr>
          <a:xfrm>
            <a:off x="3569558" y="2117412"/>
            <a:ext cx="1384424" cy="4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252" y="1941028"/>
            <a:ext cx="6481368" cy="2875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oneTexte 4"/>
          <p:cNvSpPr txBox="1"/>
          <p:nvPr/>
        </p:nvSpPr>
        <p:spPr>
          <a:xfrm>
            <a:off x="8098715" y="321108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8cm</a:t>
            </a: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3998092" y="5112806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18cm</a:t>
            </a:r>
            <a:endParaRPr lang="de-DE"/>
          </a:p>
        </p:txBody>
      </p:sp>
      <p:sp>
        <p:nvSpPr>
          <p:cNvPr id="9" name="ZoneTexte 8"/>
          <p:cNvSpPr txBox="1"/>
          <p:nvPr/>
        </p:nvSpPr>
        <p:spPr>
          <a:xfrm>
            <a:off x="3288799" y="3320250"/>
            <a:ext cx="2108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DETOX</a:t>
            </a:r>
          </a:p>
          <a:p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Fresh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</a:t>
            </a:r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Spirulina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Drink</a:t>
            </a:r>
            <a:endParaRPr lang="de-DE" sz="1600" dirty="0">
              <a:ln>
                <a:solidFill>
                  <a:srgbClr val="2C430F"/>
                </a:solidFill>
              </a:ln>
              <a:solidFill>
                <a:srgbClr val="2C430F"/>
              </a:solidFill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252" y="4457176"/>
            <a:ext cx="6481368" cy="35944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SWISS QUALITY                        SWISS QUALITY                        SWISS QUALITY</a:t>
            </a:r>
            <a:endParaRPr lang="de-D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3325" y="2117412"/>
            <a:ext cx="16305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Nutrition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declaration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          per 100ml</a:t>
            </a: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Energie                       xx kcal/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yy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kJ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Fett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Gesättigte Fettsäuren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Kohlenhydrate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davon Zucker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Eiweiss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Salz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* Referenzmenge für einen </a:t>
            </a:r>
            <a:r>
              <a:rPr lang="de-DE" sz="500" dirty="0" err="1" smtClean="0">
                <a:solidFill>
                  <a:srgbClr val="4F6228"/>
                </a:solidFill>
                <a:latin typeface="Arial"/>
                <a:cs typeface="Arial"/>
              </a:rPr>
              <a:t>durchschinittlichen</a:t>
            </a:r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 Erwachsenen (8400 kJ/200 kcal)</a:t>
            </a:r>
            <a:endParaRPr lang="de-DE" sz="5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223326" y="3462036"/>
            <a:ext cx="1630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Zutaten: Wasser, Bio-Apfelpüree (xx%), Bio-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Apfelsüsse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(xx%), frische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(xx%), konzentrierter Bio-Zitronensaft, Pfefferminzextrakt, natürliche Aromen, xx% Bio-Zutaten</a:t>
            </a:r>
            <a:endParaRPr lang="de-DE" sz="6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23326" y="3931867"/>
            <a:ext cx="163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Hochdruckpasteurisiert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Fertiggetränk, nach dem öffnen sofort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geniessen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Kühl lagern, vor Gebrauch schütteln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74302" y="4055757"/>
            <a:ext cx="181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500ml </a:t>
            </a:r>
            <a:r>
              <a:rPr lang="de-DE" sz="1200" dirty="0" err="1" smtClean="0">
                <a:solidFill>
                  <a:srgbClr val="4F6228"/>
                </a:solidFill>
                <a:latin typeface="Arial"/>
                <a:cs typeface="Arial"/>
              </a:rPr>
              <a:t>e</a:t>
            </a:r>
            <a:endParaRPr lang="de-DE" sz="12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Verbrauchen bis: siehe Deckel</a:t>
            </a:r>
            <a:endParaRPr lang="de-DE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18" name="Image 17" descr="Sans tit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8" y="3808107"/>
            <a:ext cx="14097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808574" y="2319001"/>
            <a:ext cx="1563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10 g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per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Flasche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!</a:t>
            </a:r>
            <a:endParaRPr lang="fr-FR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574" y="2703252"/>
            <a:ext cx="180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« 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, the best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food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for the future » </a:t>
            </a:r>
            <a:r>
              <a:rPr lang="fr-FR" sz="800" i="1" dirty="0" smtClean="0">
                <a:solidFill>
                  <a:srgbClr val="4F6228"/>
                </a:solidFill>
                <a:latin typeface="Arial"/>
                <a:cs typeface="Arial"/>
              </a:rPr>
              <a:t>United Nations Food </a:t>
            </a:r>
            <a:r>
              <a:rPr lang="fr-FR" sz="800" i="1" dirty="0" err="1" smtClean="0">
                <a:solidFill>
                  <a:srgbClr val="4F6228"/>
                </a:solidFill>
                <a:latin typeface="Arial"/>
                <a:cs typeface="Arial"/>
              </a:rPr>
              <a:t>Conference</a:t>
            </a:r>
            <a:endParaRPr lang="fr-FR" sz="8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555363" y="4531240"/>
            <a:ext cx="228310" cy="228310"/>
            <a:chOff x="1555363" y="4531240"/>
            <a:chExt cx="228310" cy="228310"/>
          </a:xfrm>
        </p:grpSpPr>
        <p:sp>
          <p:nvSpPr>
            <p:cNvPr id="21" name="Ellipse 20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Croix 21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3417223" y="4524971"/>
            <a:ext cx="228310" cy="228310"/>
            <a:chOff x="1555363" y="4531240"/>
            <a:chExt cx="228310" cy="228310"/>
          </a:xfrm>
        </p:grpSpPr>
        <p:sp>
          <p:nvSpPr>
            <p:cNvPr id="25" name="Ellipse 24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roix 25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258267" y="4531240"/>
            <a:ext cx="228310" cy="228310"/>
            <a:chOff x="1555363" y="4531240"/>
            <a:chExt cx="228310" cy="228310"/>
          </a:xfrm>
        </p:grpSpPr>
        <p:sp>
          <p:nvSpPr>
            <p:cNvPr id="28" name="Ellipse 27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Croix 28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808574" y="3364995"/>
            <a:ext cx="11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Produced</a:t>
            </a:r>
            <a:r>
              <a:rPr lang="fr-FR" sz="600" dirty="0" smtClean="0">
                <a:solidFill>
                  <a:srgbClr val="4F6228"/>
                </a:solidFill>
                <a:latin typeface="Arial"/>
                <a:cs typeface="Arial"/>
              </a:rPr>
              <a:t> in </a:t>
            </a:r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Switzerland</a:t>
            </a:r>
            <a:endParaRPr lang="fr-FR" sz="600" dirty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SpirAlps</a:t>
            </a:r>
            <a:r>
              <a:rPr lang="fr-FR" sz="600" i="1" dirty="0" smtClean="0">
                <a:solidFill>
                  <a:srgbClr val="4F6228"/>
                </a:solidFill>
                <a:latin typeface="Arial"/>
                <a:cs typeface="Arial"/>
              </a:rPr>
              <a:t> SA, CH-1963 </a:t>
            </a:r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Vétroz</a:t>
            </a:r>
            <a:endParaRPr lang="fr-FR" sz="600" i="1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www.spiralps.ch</a:t>
            </a:r>
            <a:endParaRPr lang="fr-FR" sz="6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31" name="Image 30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5341" r="28834" b="24620"/>
          <a:stretch/>
        </p:blipFill>
        <p:spPr>
          <a:xfrm>
            <a:off x="3474302" y="2096534"/>
            <a:ext cx="1384424" cy="12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252" y="1941028"/>
            <a:ext cx="6481368" cy="2875597"/>
          </a:xfrm>
          <a:prstGeom prst="rect">
            <a:avLst/>
          </a:prstGeom>
          <a:solidFill>
            <a:srgbClr val="DBE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oneTexte 4"/>
          <p:cNvSpPr txBox="1"/>
          <p:nvPr/>
        </p:nvSpPr>
        <p:spPr>
          <a:xfrm>
            <a:off x="8098715" y="321108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8cm</a:t>
            </a: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3998092" y="5112806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18cm</a:t>
            </a:r>
            <a:endParaRPr lang="de-DE"/>
          </a:p>
        </p:txBody>
      </p:sp>
      <p:sp>
        <p:nvSpPr>
          <p:cNvPr id="9" name="ZoneTexte 8"/>
          <p:cNvSpPr txBox="1"/>
          <p:nvPr/>
        </p:nvSpPr>
        <p:spPr>
          <a:xfrm>
            <a:off x="3288799" y="3320250"/>
            <a:ext cx="21082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VITALISE</a:t>
            </a:r>
          </a:p>
          <a:p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Fresh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</a:t>
            </a:r>
            <a:r>
              <a:rPr lang="de-DE" sz="1600" dirty="0" err="1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Spirulina</a:t>
            </a:r>
            <a:r>
              <a:rPr lang="de-DE" sz="1600" dirty="0" smtClean="0">
                <a:ln>
                  <a:solidFill>
                    <a:srgbClr val="2C430F"/>
                  </a:solidFill>
                </a:ln>
                <a:solidFill>
                  <a:srgbClr val="2C430F"/>
                </a:solidFill>
                <a:latin typeface="Avenir Light"/>
                <a:cs typeface="Avenir Light"/>
              </a:rPr>
              <a:t> Drink</a:t>
            </a:r>
            <a:endParaRPr lang="de-DE" sz="1600" dirty="0">
              <a:ln>
                <a:solidFill>
                  <a:srgbClr val="2C430F"/>
                </a:solidFill>
              </a:ln>
              <a:solidFill>
                <a:srgbClr val="2C430F"/>
              </a:solidFill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252" y="4457176"/>
            <a:ext cx="6481368" cy="35944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SWISS QUALITY                        SWISS QUALITY                        SWISS QUALITY</a:t>
            </a:r>
            <a:endParaRPr lang="de-D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3325" y="2117412"/>
            <a:ext cx="16305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Nutrition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declaration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          per 100ml</a:t>
            </a:r>
          </a:p>
          <a:p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Energie                       xx kcal/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yy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kJ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Fett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Gesättigte Fettsäuren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Kohlenhydrate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davon Zucker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Eiweiss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Salz		xx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Vitamin XYZ	         111ug (50%*)</a:t>
            </a:r>
          </a:p>
          <a:p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* Referenzmenge für einen </a:t>
            </a:r>
            <a:r>
              <a:rPr lang="de-DE" sz="500" dirty="0" err="1" smtClean="0">
                <a:solidFill>
                  <a:srgbClr val="4F6228"/>
                </a:solidFill>
                <a:latin typeface="Arial"/>
                <a:cs typeface="Arial"/>
              </a:rPr>
              <a:t>durchschinittlichen</a:t>
            </a:r>
            <a:r>
              <a:rPr lang="de-DE" sz="500" dirty="0" smtClean="0">
                <a:solidFill>
                  <a:srgbClr val="4F6228"/>
                </a:solidFill>
                <a:latin typeface="Arial"/>
                <a:cs typeface="Arial"/>
              </a:rPr>
              <a:t> Erwachsenen (8400 kJ/200 kcal)</a:t>
            </a:r>
            <a:endParaRPr lang="de-DE" sz="5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223326" y="3362160"/>
            <a:ext cx="16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Zutaten: Wasser, Bio-Apfelpüree (xx%), Bio-Pfirsichpüree (xx%), Bio-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Apfelsüsse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(xx%), frische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 (xx%), konzentrierter Bio-Zitronensaft, Alpenkräuterextrakt, natürliche Aromen, xx% Bio-Zutaten</a:t>
            </a:r>
            <a:endParaRPr lang="de-DE" sz="6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23326" y="3931867"/>
            <a:ext cx="163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Hochdruckpasteurisiert</a:t>
            </a: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Fertiggetränk, nach dem öffnen sofort </a:t>
            </a:r>
            <a:r>
              <a:rPr lang="de-DE" sz="600" dirty="0" err="1" smtClean="0">
                <a:solidFill>
                  <a:srgbClr val="4F6228"/>
                </a:solidFill>
                <a:latin typeface="Arial"/>
                <a:cs typeface="Arial"/>
              </a:rPr>
              <a:t>geniessen</a:t>
            </a:r>
            <a:endParaRPr lang="de-DE" sz="6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de-DE" sz="600" dirty="0" smtClean="0">
                <a:solidFill>
                  <a:srgbClr val="4F6228"/>
                </a:solidFill>
                <a:latin typeface="Arial"/>
                <a:cs typeface="Arial"/>
              </a:rPr>
              <a:t>Kühl lagern, vor Gebrauch schütteln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74302" y="4055757"/>
            <a:ext cx="181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500ml </a:t>
            </a:r>
            <a:r>
              <a:rPr lang="de-DE" sz="1200" dirty="0" err="1" smtClean="0">
                <a:solidFill>
                  <a:srgbClr val="4F6228"/>
                </a:solidFill>
                <a:latin typeface="Arial"/>
                <a:cs typeface="Arial"/>
              </a:rPr>
              <a:t>e</a:t>
            </a:r>
            <a:endParaRPr lang="de-DE" sz="1200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pPr algn="ctr"/>
            <a:r>
              <a:rPr lang="de-DE" sz="800" dirty="0" smtClean="0">
                <a:solidFill>
                  <a:srgbClr val="4F6228"/>
                </a:solidFill>
                <a:latin typeface="Arial"/>
                <a:cs typeface="Arial"/>
              </a:rPr>
              <a:t>Verbrauchen bis: siehe Deckel</a:t>
            </a:r>
            <a:endParaRPr lang="de-DE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18" name="Image 17" descr="Sans tit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8" y="3808107"/>
            <a:ext cx="14097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808574" y="2319001"/>
            <a:ext cx="1563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4F6228"/>
                </a:solidFill>
                <a:latin typeface="Arial"/>
                <a:cs typeface="Arial"/>
              </a:rPr>
              <a:t>5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g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per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Flasche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&amp; 100%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Tagesbedarf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Vitamin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C!</a:t>
            </a:r>
            <a:endParaRPr lang="fr-FR" sz="800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574" y="2703252"/>
            <a:ext cx="180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« 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Spirulina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, the best </a:t>
            </a:r>
            <a:r>
              <a:rPr lang="fr-FR" sz="800" dirty="0" err="1" smtClean="0">
                <a:solidFill>
                  <a:srgbClr val="4F6228"/>
                </a:solidFill>
                <a:latin typeface="Arial"/>
                <a:cs typeface="Arial"/>
              </a:rPr>
              <a:t>food</a:t>
            </a:r>
            <a:r>
              <a:rPr lang="fr-FR" sz="800" dirty="0" smtClean="0">
                <a:solidFill>
                  <a:srgbClr val="4F6228"/>
                </a:solidFill>
                <a:latin typeface="Arial"/>
                <a:cs typeface="Arial"/>
              </a:rPr>
              <a:t> for the future » </a:t>
            </a:r>
            <a:r>
              <a:rPr lang="fr-FR" sz="800" i="1" dirty="0" smtClean="0">
                <a:solidFill>
                  <a:srgbClr val="4F6228"/>
                </a:solidFill>
                <a:latin typeface="Arial"/>
                <a:cs typeface="Arial"/>
              </a:rPr>
              <a:t>United Nations Food </a:t>
            </a:r>
            <a:r>
              <a:rPr lang="fr-FR" sz="800" i="1" dirty="0" err="1" smtClean="0">
                <a:solidFill>
                  <a:srgbClr val="4F6228"/>
                </a:solidFill>
                <a:latin typeface="Arial"/>
                <a:cs typeface="Arial"/>
              </a:rPr>
              <a:t>Conference</a:t>
            </a:r>
            <a:endParaRPr lang="fr-FR" sz="8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555363" y="4531240"/>
            <a:ext cx="228310" cy="228310"/>
            <a:chOff x="1555363" y="4531240"/>
            <a:chExt cx="228310" cy="228310"/>
          </a:xfrm>
        </p:grpSpPr>
        <p:sp>
          <p:nvSpPr>
            <p:cNvPr id="21" name="Ellipse 20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Croix 21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3417223" y="4524971"/>
            <a:ext cx="228310" cy="228310"/>
            <a:chOff x="1555363" y="4531240"/>
            <a:chExt cx="228310" cy="228310"/>
          </a:xfrm>
        </p:grpSpPr>
        <p:sp>
          <p:nvSpPr>
            <p:cNvPr id="25" name="Ellipse 24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roix 25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258267" y="4531240"/>
            <a:ext cx="228310" cy="228310"/>
            <a:chOff x="1555363" y="4531240"/>
            <a:chExt cx="228310" cy="228310"/>
          </a:xfrm>
        </p:grpSpPr>
        <p:sp>
          <p:nvSpPr>
            <p:cNvPr id="28" name="Ellipse 27"/>
            <p:cNvSpPr/>
            <p:nvPr/>
          </p:nvSpPr>
          <p:spPr>
            <a:xfrm>
              <a:off x="1555363" y="4531240"/>
              <a:ext cx="228310" cy="228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Croix 28"/>
            <p:cNvSpPr/>
            <p:nvPr/>
          </p:nvSpPr>
          <p:spPr>
            <a:xfrm>
              <a:off x="1581026" y="4564039"/>
              <a:ext cx="174109" cy="174109"/>
            </a:xfrm>
            <a:prstGeom prst="plus">
              <a:avLst>
                <a:gd name="adj" fmla="val 3687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808574" y="3364995"/>
            <a:ext cx="11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Produced</a:t>
            </a:r>
            <a:r>
              <a:rPr lang="fr-FR" sz="600" dirty="0" smtClean="0">
                <a:solidFill>
                  <a:srgbClr val="4F6228"/>
                </a:solidFill>
                <a:latin typeface="Arial"/>
                <a:cs typeface="Arial"/>
              </a:rPr>
              <a:t> in </a:t>
            </a:r>
            <a:r>
              <a:rPr lang="fr-FR" sz="600" dirty="0" err="1" smtClean="0">
                <a:solidFill>
                  <a:srgbClr val="4F6228"/>
                </a:solidFill>
                <a:latin typeface="Arial"/>
                <a:cs typeface="Arial"/>
              </a:rPr>
              <a:t>Switzerland</a:t>
            </a:r>
            <a:endParaRPr lang="fr-FR" sz="600" dirty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SpirAlps</a:t>
            </a:r>
            <a:r>
              <a:rPr lang="fr-FR" sz="600" i="1" dirty="0" smtClean="0">
                <a:solidFill>
                  <a:srgbClr val="4F6228"/>
                </a:solidFill>
                <a:latin typeface="Arial"/>
                <a:cs typeface="Arial"/>
              </a:rPr>
              <a:t> SA, CH-1963 </a:t>
            </a:r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Vétroz</a:t>
            </a:r>
            <a:endParaRPr lang="fr-FR" sz="600" i="1" dirty="0" smtClean="0">
              <a:solidFill>
                <a:srgbClr val="4F6228"/>
              </a:solidFill>
              <a:latin typeface="Arial"/>
              <a:cs typeface="Arial"/>
            </a:endParaRPr>
          </a:p>
          <a:p>
            <a:r>
              <a:rPr lang="fr-FR" sz="600" i="1" dirty="0" err="1" smtClean="0">
                <a:solidFill>
                  <a:srgbClr val="4F6228"/>
                </a:solidFill>
                <a:latin typeface="Arial"/>
                <a:cs typeface="Arial"/>
              </a:rPr>
              <a:t>www.spiralps.ch</a:t>
            </a:r>
            <a:endParaRPr lang="fr-FR" sz="600" i="1" dirty="0">
              <a:solidFill>
                <a:srgbClr val="4F6228"/>
              </a:solidFill>
              <a:latin typeface="Arial"/>
              <a:cs typeface="Arial"/>
            </a:endParaRPr>
          </a:p>
        </p:txBody>
      </p:sp>
      <p:pic>
        <p:nvPicPr>
          <p:cNvPr id="31" name="Image 30" descr="Spiralp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5341" r="28834" b="24620"/>
          <a:stretch/>
        </p:blipFill>
        <p:spPr>
          <a:xfrm>
            <a:off x="3622478" y="2096534"/>
            <a:ext cx="1384424" cy="12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2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451</Words>
  <Application>Microsoft Macintosh PowerPoint</Application>
  <PresentationFormat>Présentation à l'écran (4:3)</PresentationFormat>
  <Paragraphs>114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Dubois</dc:creator>
  <cp:lastModifiedBy>Frederic Dubois</cp:lastModifiedBy>
  <cp:revision>24</cp:revision>
  <dcterms:created xsi:type="dcterms:W3CDTF">2015-03-19T09:12:31Z</dcterms:created>
  <dcterms:modified xsi:type="dcterms:W3CDTF">2015-03-19T15:44:34Z</dcterms:modified>
</cp:coreProperties>
</file>