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embeddedFontLst>
    <p:embeddedFont>
      <p:font typeface="Anton"/>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Anton-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8"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da65f73_2_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1dda65f73_2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da65f73_2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dda65f73_2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dda65f73_2_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dda65f73_2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dda65f73_3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dda65f73_3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da65f73_2_10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Enterprise developers eat, breathe, and shit professionalism.  Look over 30, even if you’re not.  And always use a professional font, like comic sans.</a:t>
            </a:r>
            <a:endParaRPr/>
          </a:p>
        </p:txBody>
      </p:sp>
      <p:sp>
        <p:nvSpPr>
          <p:cNvPr id="175" name="Google Shape;175;g1dda65f73_2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da65f73_2_1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dda65f73_2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dda65f73_2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1dda65f73_2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Check the audience.  Make sure they are paying attention.</a:t>
            </a:r>
            <a:endParaRPr b="0" i="0" sz="1800" u="none" cap="none" strike="noStrike"/>
          </a:p>
        </p:txBody>
      </p:sp>
      <p:sp>
        <p:nvSpPr>
          <p:cNvPr id="187" name="Google Shape;187;g1dda65f73_2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da65f73_2_1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Highlight here how we’ll show actual coding examples to the masses.</a:t>
            </a:r>
            <a:endParaRPr/>
          </a:p>
        </p:txBody>
      </p:sp>
      <p:sp>
        <p:nvSpPr>
          <p:cNvPr id="192" name="Google Shape;192;g1dda65f73_2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da65f73_2_1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dda65f73_2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dda65f73_2_1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Don’t drag on this, the next slides are all the patterns we found.</a:t>
            </a:r>
            <a:endParaRPr/>
          </a:p>
        </p:txBody>
      </p:sp>
      <p:sp>
        <p:nvSpPr>
          <p:cNvPr id="212" name="Google Shape;212;g1dda65f73_2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dda65f73_2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18" name="Google Shape;218;g1dda65f73_2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9" name="Google Shape;219;g1dda65f73_2_21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You’re working hard on a problem.  It’s late.  Client wants it ASAP.  You can code fast.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Deadline met.  But you coded at 2AM.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All things at 2AM involve bad decisions.  You get it done without thinking and say…</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“Good luck with all that..”</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da65f73_2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dda65f73_2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dda65f73_2_2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26" name="Google Shape;226;g1dda65f73_2_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7" name="Google Shape;227;g1dda65f73_2_21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t>Documentation reference</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 sz="1800"/>
              <a:t>Code is over 9000 lines long.</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e820ae8_3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Mention how the last example was from the jquery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quickly go over the next few slides.</a:t>
            </a:r>
            <a:endParaRPr/>
          </a:p>
        </p:txBody>
      </p:sp>
      <p:sp>
        <p:nvSpPr>
          <p:cNvPr id="233" name="Google Shape;233;g1de820ae8_3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de820ae8_3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quick slide - just read title</a:t>
            </a:r>
            <a:endParaRPr/>
          </a:p>
          <a:p>
            <a:pPr indent="0" lvl="0" marL="0" rtl="0" algn="l">
              <a:spcBef>
                <a:spcPts val="0"/>
              </a:spcBef>
              <a:spcAft>
                <a:spcPts val="0"/>
              </a:spcAft>
              <a:buNone/>
            </a:pPr>
            <a:r>
              <a:t/>
            </a:r>
            <a:endParaRPr/>
          </a:p>
        </p:txBody>
      </p:sp>
      <p:sp>
        <p:nvSpPr>
          <p:cNvPr id="240" name="Google Shape;240;g1de820ae8_3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de820ae8_3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quick slide - just read title</a:t>
            </a:r>
            <a:endParaRPr/>
          </a:p>
          <a:p>
            <a:pPr indent="0" lvl="0" marL="0" rtl="0" algn="l">
              <a:spcBef>
                <a:spcPts val="0"/>
              </a:spcBef>
              <a:spcAft>
                <a:spcPts val="0"/>
              </a:spcAft>
              <a:buNone/>
            </a:pPr>
            <a:r>
              <a:t/>
            </a:r>
            <a:endParaRPr/>
          </a:p>
        </p:txBody>
      </p:sp>
      <p:sp>
        <p:nvSpPr>
          <p:cNvPr id="247" name="Google Shape;247;g1de820ae8_3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de820ae8_37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read number of results for each one</a:t>
            </a:r>
            <a:endParaRPr/>
          </a:p>
          <a:p>
            <a:pPr indent="0" lvl="0" marL="0" rtl="0" algn="l">
              <a:spcBef>
                <a:spcPts val="0"/>
              </a:spcBef>
              <a:spcAft>
                <a:spcPts val="0"/>
              </a:spcAft>
              <a:buNone/>
            </a:pPr>
            <a:r>
              <a:t/>
            </a:r>
            <a:endParaRPr/>
          </a:p>
        </p:txBody>
      </p:sp>
      <p:sp>
        <p:nvSpPr>
          <p:cNvPr id="254" name="Google Shape;254;g1de820ae8_3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dda65f73_3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64" name="Google Shape;264;g1dda65f73_3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g1dda65f73_39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Our favorite pattern</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Talk about how FE/BE whatever ALWAYS does this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Ctrl c ctrl v design pattern is unique in that literally every programmer has used it at some point in their career, if not at some point this week.  The use case for the ctrl c ctrl v pattern is when you need to do something similar to what you’ve already done, but you are too lazy to refactor your code.  Simply copy paste the code and change some variable names.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Benefits of Ctrl C Ctrl V Pattern: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You are lazy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Easy to test (ctrl c ctrl v the relevant tests)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Straightforward</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Drawbacks of Ctrl C Ctrl V</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Long files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Sometimes hard to come up with good variable names</a:t>
            </a:r>
            <a:endParaRPr sz="11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dda65f73_3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71" name="Google Shape;271;g1dda65f73_3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2" name="Google Shape;272;g1dda65f73_310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t>Copying an entire class to prevent strange behavior in another part of the code.  Often times happens when porting legacy pages over to fit inside.</a:t>
            </a:r>
            <a:endParaRPr sz="1100"/>
          </a:p>
          <a:p>
            <a:pPr indent="0" lvl="0" marL="0" marR="0" rtl="0" algn="l">
              <a:spcBef>
                <a:spcPts val="0"/>
              </a:spcBef>
              <a:spcAft>
                <a:spcPts val="0"/>
              </a:spcAft>
              <a:buNone/>
            </a:pPr>
            <a:r>
              <a:t/>
            </a:r>
            <a:endParaRPr sz="1100"/>
          </a:p>
          <a:p>
            <a:pPr indent="0" lvl="0" marL="0" rtl="0" algn="l">
              <a:spcBef>
                <a:spcPts val="0"/>
              </a:spcBef>
              <a:spcAft>
                <a:spcPts val="0"/>
              </a:spcAft>
              <a:buClr>
                <a:schemeClr val="dk1"/>
              </a:buClr>
              <a:buFont typeface="Arial"/>
              <a:buNone/>
            </a:pPr>
            <a:r>
              <a:rPr lang="en" sz="1100">
                <a:solidFill>
                  <a:schemeClr val="dk1"/>
                </a:solidFill>
              </a:rPr>
              <a:t>Copying an entire class to prevent strange behavior in another part of the code.  Often times happens when porting legacy pages over to fit inside.</a:t>
            </a:r>
            <a:endParaRPr sz="1100">
              <a:solidFill>
                <a:schemeClr val="dk1"/>
              </a:solidFill>
            </a:endParaRPr>
          </a:p>
          <a:p>
            <a:pPr indent="0" lvl="0" marL="0" rtl="0" algn="l">
              <a:spcBef>
                <a:spcPts val="0"/>
              </a:spcBef>
              <a:spcAft>
                <a:spcPts val="0"/>
              </a:spcAft>
              <a:buClr>
                <a:schemeClr val="dk1"/>
              </a:buClr>
              <a:buFont typeface="Arial"/>
              <a:buNone/>
            </a:pPr>
            <a:r>
              <a:rPr b="1" lang="en" sz="1100">
                <a:solidFill>
                  <a:schemeClr val="dk1"/>
                </a:solidFill>
              </a:rPr>
              <a:t>Benefits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Straightforward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Easy to test (simply apply ctrl c ctrl v to the relevant test)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Good for lazy developers</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Drawbacks</a:t>
            </a: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Long files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Can be hard to come up with good variable or function names</a:t>
            </a:r>
            <a:endParaRPr sz="1100">
              <a:solidFill>
                <a:schemeClr val="dk1"/>
              </a:solidFill>
            </a:endParaRPr>
          </a:p>
          <a:p>
            <a:pPr indent="0" lvl="0" marL="0" marR="0" rtl="0" algn="l">
              <a:spcBef>
                <a:spcPts val="0"/>
              </a:spcBef>
              <a:spcAft>
                <a:spcPts val="0"/>
              </a:spcAft>
              <a:buNone/>
            </a:pPr>
            <a:r>
              <a:t/>
            </a:r>
            <a:endParaRPr sz="11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de820ae8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78" name="Google Shape;278;g1de820ae8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9" name="Google Shape;279;g1de820ae8_2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b="1" lang="en" sz="1100">
                <a:solidFill>
                  <a:schemeClr val="dk1"/>
                </a:solidFill>
              </a:rPr>
              <a:t>Onion Design Pattern</a:t>
            </a:r>
            <a:endParaRPr b="1" sz="1100">
              <a:solidFill>
                <a:schemeClr val="dk1"/>
              </a:solidFill>
            </a:endParaRPr>
          </a:p>
          <a:p>
            <a:pPr indent="0" lvl="0" marL="0" rtl="0" algn="l">
              <a:lnSpc>
                <a:spcPct val="115000"/>
              </a:lnSpc>
              <a:spcBef>
                <a:spcPts val="0"/>
              </a:spcBef>
              <a:spcAft>
                <a:spcPts val="0"/>
              </a:spcAft>
              <a:buSzPts val="1100"/>
              <a:buNone/>
            </a:pPr>
            <a:r>
              <a:rPr lang="en" sz="1100">
                <a:solidFill>
                  <a:schemeClr val="dk1"/>
                </a:solidFill>
              </a:rPr>
              <a:t>You design with complexity in mind.  You just got done reading a fun blog post about dependency injection, composition favoring inheritance, singletons, facades, and want to inherit the latest untested MVC controller.</a:t>
            </a:r>
            <a:endParaRPr sz="1100">
              <a:solidFill>
                <a:schemeClr val="dk1"/>
              </a:solidFill>
            </a:endParaRPr>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l">
              <a:lnSpc>
                <a:spcPct val="115000"/>
              </a:lnSpc>
              <a:spcBef>
                <a:spcPts val="0"/>
              </a:spcBef>
              <a:spcAft>
                <a:spcPts val="0"/>
              </a:spcAft>
              <a:buSzPts val="1100"/>
              <a:buNone/>
            </a:pPr>
            <a:r>
              <a:rPr lang="en" sz="1100">
                <a:solidFill>
                  <a:schemeClr val="dk1"/>
                </a:solidFill>
              </a:rPr>
              <a:t>You find a way to use all of them, without realizing you’re merely asking a user to login.  In the end you give the client something that looks simple from the onset but once you debug it a new layer appears.  Subsequent layers are revealed.  After many layers of digging, they never end and you watch them cry.</a:t>
            </a:r>
            <a:endParaRPr sz="1100">
              <a:solidFill>
                <a:schemeClr val="dk1"/>
              </a:solidFill>
            </a:endParaRPr>
          </a:p>
          <a:p>
            <a:pPr indent="0" lvl="0" marL="0" rtl="0" algn="l">
              <a:lnSpc>
                <a:spcPct val="115000"/>
              </a:lnSpc>
              <a:spcBef>
                <a:spcPts val="0"/>
              </a:spcBef>
              <a:spcAft>
                <a:spcPts val="0"/>
              </a:spcAft>
              <a:buSzPts val="1100"/>
              <a:buNone/>
            </a:pPr>
            <a:r>
              <a:rPr lang="en" sz="1100">
                <a:solidFill>
                  <a:schemeClr val="dk1"/>
                </a:solidFill>
              </a:rPr>
              <a:t>Benefits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Sophisticated and modern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Makes for impressive documentation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You can send long winded emails to the team about how bleeding edge you are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Omnigraffle will love you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Clients love it!</a:t>
            </a:r>
            <a:endParaRPr sz="11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de820ae8_2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85" name="Google Shape;285;g1de820ae8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6" name="Google Shape;286;g1de820ae8_213: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
                <a:solidFill>
                  <a:schemeClr val="dk1"/>
                </a:solidFill>
              </a:rPr>
              <a:t>In the end you give the client something that looks simple from the onset but once you debug it a new layer appears.  Subsequent layers are revealed.  After many layers of digging, they never end and you watch them cry.</a:t>
            </a:r>
            <a:endParaRPr>
              <a:solidFill>
                <a:schemeClr val="dk1"/>
              </a:solidFill>
            </a:endParaRPr>
          </a:p>
          <a:p>
            <a:pPr indent="0" lvl="0" marL="0" rtl="0" algn="l">
              <a:spcBef>
                <a:spcPts val="0"/>
              </a:spcBef>
              <a:spcAft>
                <a:spcPts val="0"/>
              </a:spcAft>
              <a:buNone/>
            </a:pPr>
            <a:r>
              <a:rPr lang="en">
                <a:solidFill>
                  <a:schemeClr val="dk1"/>
                </a:solidFill>
              </a:rPr>
              <a:t>Benefits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Sophisticated and modern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Makes for impressive documentation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You can send long winded emails to the team about how bleeding edge you are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Omnigraffle will love you</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Clients love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Drawbacks</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Edge case bugs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de820ae8_2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92" name="Google Shape;292;g1de820ae8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3" name="Google Shape;293;g1de820ae8_22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
                <a:solidFill>
                  <a:schemeClr val="dk1"/>
                </a:solidFill>
              </a:rPr>
              <a:t>Redneck Design Pattern</a:t>
            </a:r>
            <a:endParaRPr b="1">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Inheritance over injection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OO is based on inheritance - what could go wrong?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You’re using a utility class to inherit features instead of injecting the object into the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Drawbacks</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Inbreeding can be bad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da65f73_2_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dda65f73_2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de820ae8_2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299" name="Google Shape;299;g1de820ae8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0" name="Google Shape;300;g1de820ae8_23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t>abstract class takes one digit from the last place on the line and throws exception if no such digit exists</a:t>
            </a:r>
            <a:endParaRPr sz="1800"/>
          </a:p>
          <a:p>
            <a:pPr indent="0" lvl="0" marL="0" marR="0" rtl="0" algn="l">
              <a:spcBef>
                <a:spcPts val="0"/>
              </a:spcBef>
              <a:spcAft>
                <a:spcPts val="0"/>
              </a:spcAft>
              <a:buNone/>
            </a:pPr>
            <a:r>
              <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de820ae8_311:notes"/>
          <p:cNvSpPr/>
          <p:nvPr>
            <p:ph idx="2" type="sldImg"/>
          </p:nvPr>
        </p:nvSpPr>
        <p:spPr>
          <a:xfrm>
            <a:off x="1143228"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de820ae8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wtf why inherit this as part of the account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will you ever use AbstractParser as a method signature?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e820ae8_2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312" name="Google Shape;312;g1de820ae8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3" name="Google Shape;313;g1de820ae8_244: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None/>
            </a:pPr>
            <a:r>
              <a:rPr lang="en" sz="1100">
                <a:solidFill>
                  <a:schemeClr val="dk1"/>
                </a:solidFill>
              </a:rPr>
              <a:t>Interface Inception is founded on one principle: if abstraction is good, then more abstraction is better.</a:t>
            </a:r>
            <a:endParaRPr sz="1100">
              <a:solidFill>
                <a:schemeClr val="dk1"/>
              </a:solidFill>
            </a:endParaRPr>
          </a:p>
          <a:p>
            <a:pPr indent="0" lvl="0" marL="0" rtl="0" algn="l">
              <a:lnSpc>
                <a:spcPct val="115000"/>
              </a:lnSpc>
              <a:spcBef>
                <a:spcPts val="0"/>
              </a:spcBef>
              <a:spcAft>
                <a:spcPts val="0"/>
              </a:spcAft>
              <a:buClr>
                <a:srgbClr val="000000"/>
              </a:buClr>
              <a:buSzPts val="1100"/>
              <a:buNone/>
            </a:pPr>
            <a:r>
              <a:t/>
            </a:r>
            <a:endParaRPr sz="1100">
              <a:solidFill>
                <a:schemeClr val="dk1"/>
              </a:solidFill>
            </a:endParaRPr>
          </a:p>
          <a:p>
            <a:pPr indent="0" lvl="0" marL="0" rtl="0" algn="l">
              <a:lnSpc>
                <a:spcPct val="115000"/>
              </a:lnSpc>
              <a:spcBef>
                <a:spcPts val="0"/>
              </a:spcBef>
              <a:spcAft>
                <a:spcPts val="0"/>
              </a:spcAft>
              <a:buClr>
                <a:srgbClr val="000000"/>
              </a:buClr>
              <a:buSzPts val="1100"/>
              <a:buNone/>
            </a:pPr>
            <a:r>
              <a:rPr lang="en" sz="1100">
                <a:solidFill>
                  <a:schemeClr val="dk1"/>
                </a:solidFill>
              </a:rPr>
              <a:t>You think there’s a chance that another component might one day extend your parser?  Put an interface on it.  You have a function, but it only returns an integer?  What if you want to also return an array one day in the future?  Put two interfaces on it.  You connecting to three databases?  Make 4 interfaces in case one dies.</a:t>
            </a:r>
            <a:endParaRPr sz="1100">
              <a:solidFill>
                <a:schemeClr val="dk1"/>
              </a:solidFill>
            </a:endParaRPr>
          </a:p>
          <a:p>
            <a:pPr indent="0" lvl="0" marL="0" rtl="0" algn="l">
              <a:lnSpc>
                <a:spcPct val="115000"/>
              </a:lnSpc>
              <a:spcBef>
                <a:spcPts val="0"/>
              </a:spcBef>
              <a:spcAft>
                <a:spcPts val="0"/>
              </a:spcAft>
              <a:buClr>
                <a:srgbClr val="000000"/>
              </a:buClr>
              <a:buSzPts val="1100"/>
              <a:buNone/>
            </a:pPr>
            <a:r>
              <a:t/>
            </a:r>
            <a:endParaRPr sz="1100">
              <a:solidFill>
                <a:schemeClr val="dk1"/>
              </a:solidFill>
            </a:endParaRPr>
          </a:p>
          <a:p>
            <a:pPr indent="0" lvl="0" marL="0" rtl="0" algn="l">
              <a:lnSpc>
                <a:spcPct val="115000"/>
              </a:lnSpc>
              <a:spcBef>
                <a:spcPts val="0"/>
              </a:spcBef>
              <a:spcAft>
                <a:spcPts val="0"/>
              </a:spcAft>
              <a:buClr>
                <a:srgbClr val="000000"/>
              </a:buClr>
              <a:buSzPts val="1100"/>
              <a:buNone/>
            </a:pPr>
            <a:r>
              <a:rPr lang="en" sz="1100">
                <a:solidFill>
                  <a:schemeClr val="dk1"/>
                </a:solidFill>
              </a:rPr>
              <a:t>Benefits of Interface Inception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Your code is ready to be extended, no matter what the feature may be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Job security</a:t>
            </a:r>
            <a:endParaRPr b="1" sz="11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de820ae8_2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319" name="Google Shape;319;g1de820ae8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0" name="Google Shape;320;g1de820ae8_250: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Interface Inception is founded on one principle: if abstraction is good, then more abstraction is better.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You think there’s a chance that another component might one day extend your parser?  Put an interface on it.  You have a function, but it only returns an integer?  What if you want to also return an array one day in the future?  Put two interfaces on it.  You connecting to three databases?  Make 4 interfaces in case one dies.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Benefits of Interface Inception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Your code is ready to be extended, no matter what the feature may be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Job security</a:t>
            </a:r>
            <a:endParaRPr b="1" sz="1100">
              <a:solidFill>
                <a:schemeClr val="dk1"/>
              </a:solidFill>
            </a:endParaRPr>
          </a:p>
          <a:p>
            <a:pPr indent="0" lvl="0" marL="0" marR="0" rtl="0" algn="l">
              <a:spcBef>
                <a:spcPts val="0"/>
              </a:spcBef>
              <a:spcAft>
                <a:spcPts val="0"/>
              </a:spcAft>
              <a:buNone/>
            </a:pPr>
            <a:r>
              <a:t/>
            </a:r>
            <a:endParaRPr sz="18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e820ae8_2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326" name="Google Shape;326;g1de820ae8_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7" name="Google Shape;327;g1de820ae8_256: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t/>
            </a:r>
            <a:endParaRPr sz="1100">
              <a:solidFill>
                <a:schemeClr val="dk1"/>
              </a:solidFill>
            </a:endParaRPr>
          </a:p>
          <a:p>
            <a:pPr indent="0" lvl="0" marL="0" rtl="0" algn="l">
              <a:lnSpc>
                <a:spcPct val="115000"/>
              </a:lnSpc>
              <a:spcBef>
                <a:spcPts val="0"/>
              </a:spcBef>
              <a:spcAft>
                <a:spcPts val="0"/>
              </a:spcAft>
              <a:buNone/>
            </a:pPr>
            <a:r>
              <a:rPr b="1" lang="en" sz="1100">
                <a:solidFill>
                  <a:schemeClr val="dk1"/>
                </a:solidFill>
              </a:rPr>
              <a:t>Talk about history of milli vanilli.  go to point 1m33s and play 10 seconds</a:t>
            </a:r>
            <a:endParaRPr sz="11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de820ae8_2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333" name="Google Shape;333;g1de820ae8_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34" name="Google Shape;334;g1de820ae8_26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100">
                <a:solidFill>
                  <a:schemeClr val="dk1"/>
                </a:solidFill>
              </a:rPr>
              <a:t>read comic and quick discussion</a:t>
            </a:r>
            <a:endParaRPr sz="1100">
              <a:solidFill>
                <a:schemeClr val="dk1"/>
              </a:solidFill>
            </a:endParaRPr>
          </a:p>
          <a:p>
            <a:pPr indent="0" lvl="0" marL="0" marR="0" rtl="0" algn="l">
              <a:spcBef>
                <a:spcPts val="0"/>
              </a:spcBef>
              <a:spcAft>
                <a:spcPts val="0"/>
              </a:spcAft>
              <a:buNone/>
            </a:pPr>
            <a:r>
              <a:t/>
            </a:r>
            <a:endParaRPr sz="11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de820ae8_2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340" name="Google Shape;340;g1de820ae8_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1" name="Google Shape;341;g1de820ae8_26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228600" lvl="0" marL="457200" rtl="0" algn="l">
              <a:lnSpc>
                <a:spcPct val="115000"/>
              </a:lnSpc>
              <a:spcBef>
                <a:spcPts val="0"/>
              </a:spcBef>
              <a:spcAft>
                <a:spcPts val="0"/>
              </a:spcAft>
              <a:buClr>
                <a:schemeClr val="dk1"/>
              </a:buClr>
              <a:buSzPts val="1100"/>
              <a:buNone/>
            </a:pPr>
            <a:r>
              <a:rPr lang="en" sz="1100">
                <a:solidFill>
                  <a:schemeClr val="dk1"/>
                </a:solidFill>
              </a:rPr>
              <a:t>What is it?</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1100">
                <a:solidFill>
                  <a:schemeClr val="dk1"/>
                </a:solidFill>
              </a:rPr>
              <a:t>It’s late summer and day 1 on the project.  You look at the scope.  There’s one milestone in 6 months and you have to deliver the whole project.  You try to tell everyone that you really should have milestones in between but you’re asked to “make it happen.”  You’re ambitious.  You take the challenge.</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1100">
                <a:solidFill>
                  <a:schemeClr val="dk1"/>
                </a:solidFill>
              </a:rPr>
              <a:t>The project is cold.  You have to march long and hard.  You go further into the winter despite knowing the challenges.  Your ambition brings you to the final invasion of Waterloo.  It’s cold.  Your soldiers are starving.  You die.</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1100">
                <a:solidFill>
                  <a:schemeClr val="dk1"/>
                </a:solidFill>
              </a:rPr>
              <a:t>How do I identify it?</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1100">
                <a:solidFill>
                  <a:schemeClr val="dk1"/>
                </a:solidFill>
              </a:rPr>
              <a:t>Follow your heart and always make a timeline.  Don’t agree to deadlines without the scope defined.  It’s OK to give high level estimates - even necessary at times.  But estimates are not deadlines.  Don’t sign onto things you cannot do.</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1100">
                <a:solidFill>
                  <a:schemeClr val="dk1"/>
                </a:solidFill>
              </a:rPr>
              <a:t>How do I fight it?</a:t>
            </a:r>
            <a:endParaRPr sz="1100">
              <a:solidFill>
                <a:schemeClr val="dk1"/>
              </a:solidFill>
            </a:endParaRPr>
          </a:p>
          <a:p>
            <a:pPr indent="-228600" lvl="0" marL="457200" rtl="0" algn="l">
              <a:lnSpc>
                <a:spcPct val="115000"/>
              </a:lnSpc>
              <a:spcBef>
                <a:spcPts val="0"/>
              </a:spcBef>
              <a:spcAft>
                <a:spcPts val="0"/>
              </a:spcAft>
              <a:buClr>
                <a:schemeClr val="dk1"/>
              </a:buClr>
              <a:buSzPts val="1100"/>
              <a:buNone/>
            </a:pPr>
            <a:r>
              <a:rPr lang="en" sz="1100">
                <a:solidFill>
                  <a:schemeClr val="dk1"/>
                </a:solidFill>
              </a:rPr>
              <a:t>You always hear “work smart, not hard” and it’s hard to follow.  If you are given scope you cannot finish, tell your manager.  If your manager doesn’t listen, tell your director.  If the director doesn’t listen, tell your VP.  If the VP doesn’t listen, leave the project or get out of there.</a:t>
            </a:r>
            <a:endParaRPr sz="11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de820ae8_2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latin typeface="Arial"/>
              <a:ea typeface="Arial"/>
              <a:cs typeface="Arial"/>
              <a:sym typeface="Arial"/>
            </a:endParaRPr>
          </a:p>
        </p:txBody>
      </p:sp>
      <p:sp>
        <p:nvSpPr>
          <p:cNvPr id="347" name="Google Shape;347;g1de820ae8_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48" name="Google Shape;348;g1de820ae8_272: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What is it?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It’s late summer and day 1 on the project.  You look at the scope.  There’s one milestone in 6 months and you have to deliver the whole project.  You try to tell everyone that you really should have milestones in between but you’re asked to “make it happen.”  You’re ambitious.  You take the challenge.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The project is cold.  You have to march long and hard.  You go further into the winter despite knowing the challenges.  Your ambition brings you to the final invasion of Waterloo.  It’s cold.  Your soldiers are starving.  You die.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How do I identify it?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Follow your heart and always make a timeline.  Don’t agree to deadlines without the scope defined.  It’s OK to give high level estimates - even necessary at times.  But estimates are not deadlines.  Don’t sign onto things you cannot do.</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How do I fight it?</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You always hear “work smart, not hard” and it’s hard to follow.  If you are given scope you cannot finish, tell your manager.  If your manager doesn’t listen, tell your director.  If the director doesn’t listen, tell your VP.  If the VP doesn’t listen, leave the project or get out of there.</a:t>
            </a:r>
            <a:endParaRPr sz="18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dda65f73_2_1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dda65f73_2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de820ae8_29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1de820ae8_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da65f73_2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1dda65f73_2_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800" u="none" cap="none" strike="noStrike"/>
          </a:p>
        </p:txBody>
      </p:sp>
      <p:sp>
        <p:nvSpPr>
          <p:cNvPr id="83" name="Google Shape;83;g1dda65f73_2_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de820ae8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1de820ae8_2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Karl stanton drinks a lot of beer which is good!  He also likes to promote huge jobs even though it degrades the quality of his twitter account overall according to Klout.</a:t>
            </a:r>
            <a:endParaRPr b="0" i="0" sz="1800" u="none" cap="none" strike="noStrike"/>
          </a:p>
        </p:txBody>
      </p:sp>
      <p:sp>
        <p:nvSpPr>
          <p:cNvPr id="365" name="Google Shape;365;g1de820ae8_2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de820ae8_2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de820ae8_2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I shouldn’t be mean to Isaiah because he’ll be paying my salary in a year or two - Katie</a:t>
            </a:r>
            <a:endParaRPr sz="1800"/>
          </a:p>
          <a:p>
            <a:pPr indent="0" lvl="0" marL="0" rtl="0" algn="l">
              <a:spcBef>
                <a:spcPts val="0"/>
              </a:spcBef>
              <a:spcAft>
                <a:spcPts val="0"/>
              </a:spcAft>
              <a:buNone/>
            </a:pPr>
            <a:r>
              <a:rPr lang="en" sz="1800"/>
              <a:t>Isaiah is unicorn! - Kristian</a:t>
            </a:r>
            <a:endParaRPr sz="1800"/>
          </a:p>
        </p:txBody>
      </p:sp>
      <p:sp>
        <p:nvSpPr>
          <p:cNvPr id="375" name="Google Shape;375;g1de820ae8_2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dda65f73_2_3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1dda65f73_2_3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dda65f73_2_1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dda65f73_2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de820ae8_2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de820ae8_2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dda65f73_2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1dda65f73_2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Kate has an XBox 1.  I don’t think she plays MMORPGs.</a:t>
            </a:r>
            <a:endParaRPr b="0" i="0" sz="1800" u="none" cap="none" strike="noStrike"/>
          </a:p>
        </p:txBody>
      </p:sp>
      <p:sp>
        <p:nvSpPr>
          <p:cNvPr id="91" name="Google Shape;91;g1dda65f73_2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da65f73_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1dda65f73_3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Hope Stefan is there for this slide.</a:t>
            </a:r>
            <a:endParaRPr b="0" i="0" sz="1800" u="none" cap="none" strike="noStrike"/>
          </a:p>
        </p:txBody>
      </p:sp>
      <p:sp>
        <p:nvSpPr>
          <p:cNvPr id="101" name="Google Shape;101;g1dda65f73_3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da65f73_3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dda65f73_3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John and Gela are likely to be there. :)  They’ll laugh.</a:t>
            </a:r>
            <a:endParaRPr b="0" i="0" sz="1800" u="none" cap="none" strike="noStrike"/>
          </a:p>
        </p:txBody>
      </p:sp>
      <p:sp>
        <p:nvSpPr>
          <p:cNvPr id="112" name="Google Shape;112;g1dda65f73_3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dda65f73_2_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1dda65f73_2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da65f73_2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1dda65f73_2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800"/>
              <a:t>Unlike a story plot, dragging on the argument while doing a project can result in looking smarter.  This chart only demonstrates the ideas we deliver, following by the falldown once it’s delivered and invoiced.  The Sisyphus analogy is used to show the slow climb it takes to get there.</a:t>
            </a:r>
            <a:endParaRPr b="0" i="0" sz="1800" u="none" cap="none" strike="noStrike"/>
          </a:p>
        </p:txBody>
      </p:sp>
      <p:sp>
        <p:nvSpPr>
          <p:cNvPr id="130" name="Google Shape;130;g1dda65f73_2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lang="en"/>
              <a:t> </a:t>
            </a:r>
            <a:endParaRPr b="0" i="0" sz="12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ondary Title">
  <p:cSld name="Secondary Title">
    <p:spTree>
      <p:nvGrpSpPr>
        <p:cNvPr id="38" name="Shape 38"/>
        <p:cNvGrpSpPr/>
        <p:nvPr/>
      </p:nvGrpSpPr>
      <p:grpSpPr>
        <a:xfrm>
          <a:off x="0" y="0"/>
          <a:ext cx="0" cy="0"/>
          <a:chOff x="0" y="0"/>
          <a:chExt cx="0" cy="0"/>
        </a:xfrm>
      </p:grpSpPr>
      <p:sp>
        <p:nvSpPr>
          <p:cNvPr id="39" name="Google Shape;39;p12"/>
          <p:cNvSpPr/>
          <p:nvPr/>
        </p:nvSpPr>
        <p:spPr>
          <a:xfrm>
            <a:off x="0" y="0"/>
            <a:ext cx="9144000" cy="68580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2"/>
          <p:cNvSpPr txBox="1"/>
          <p:nvPr>
            <p:ph type="title"/>
          </p:nvPr>
        </p:nvSpPr>
        <p:spPr>
          <a:xfrm>
            <a:off x="457200" y="2642925"/>
            <a:ext cx="8229600" cy="157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 name="Google Shape;41;p12"/>
          <p:cNvSpPr txBox="1"/>
          <p:nvPr>
            <p:ph idx="1" type="body"/>
          </p:nvPr>
        </p:nvSpPr>
        <p:spPr>
          <a:xfrm>
            <a:off x="457200" y="2225542"/>
            <a:ext cx="8229600" cy="5961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mon Title">
  <p:cSld name="Common Title">
    <p:spTree>
      <p:nvGrpSpPr>
        <p:cNvPr id="42" name="Shape 42"/>
        <p:cNvGrpSpPr/>
        <p:nvPr/>
      </p:nvGrpSpPr>
      <p:grpSpPr>
        <a:xfrm>
          <a:off x="0" y="0"/>
          <a:ext cx="0" cy="0"/>
          <a:chOff x="0" y="0"/>
          <a:chExt cx="0" cy="0"/>
        </a:xfrm>
      </p:grpSpPr>
      <p:sp>
        <p:nvSpPr>
          <p:cNvPr id="43" name="Google Shape;43;p13"/>
          <p:cNvSpPr/>
          <p:nvPr/>
        </p:nvSpPr>
        <p:spPr>
          <a:xfrm>
            <a:off x="0" y="0"/>
            <a:ext cx="9144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13"/>
          <p:cNvSpPr txBox="1"/>
          <p:nvPr>
            <p:ph type="title"/>
          </p:nvPr>
        </p:nvSpPr>
        <p:spPr>
          <a:xfrm>
            <a:off x="457200" y="2640405"/>
            <a:ext cx="8229600" cy="157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mon title with eyebrow">
  <p:cSld name="Common title with eyebrow">
    <p:spTree>
      <p:nvGrpSpPr>
        <p:cNvPr id="45" name="Shape 45"/>
        <p:cNvGrpSpPr/>
        <p:nvPr/>
      </p:nvGrpSpPr>
      <p:grpSpPr>
        <a:xfrm>
          <a:off x="0" y="0"/>
          <a:ext cx="0" cy="0"/>
          <a:chOff x="0" y="0"/>
          <a:chExt cx="0" cy="0"/>
        </a:xfrm>
      </p:grpSpPr>
      <p:sp>
        <p:nvSpPr>
          <p:cNvPr id="46" name="Google Shape;46;p14"/>
          <p:cNvSpPr/>
          <p:nvPr/>
        </p:nvSpPr>
        <p:spPr>
          <a:xfrm>
            <a:off x="0" y="0"/>
            <a:ext cx="9144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 name="Google Shape;47;p14"/>
          <p:cNvSpPr txBox="1"/>
          <p:nvPr>
            <p:ph type="title"/>
          </p:nvPr>
        </p:nvSpPr>
        <p:spPr>
          <a:xfrm>
            <a:off x="457200" y="2642925"/>
            <a:ext cx="8229600" cy="157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8" name="Google Shape;48;p14"/>
          <p:cNvSpPr txBox="1"/>
          <p:nvPr>
            <p:ph idx="1" type="body"/>
          </p:nvPr>
        </p:nvSpPr>
        <p:spPr>
          <a:xfrm>
            <a:off x="457200" y="2225542"/>
            <a:ext cx="8229600" cy="596100"/>
          </a:xfrm>
          <a:prstGeom prst="rect">
            <a:avLst/>
          </a:prstGeom>
          <a:noFill/>
          <a:ln>
            <a:noFill/>
          </a:ln>
        </p:spPr>
        <p:txBody>
          <a:bodyPr anchorCtr="0" anchor="t" bIns="91425" lIns="91425" spcFirstLastPara="1" rIns="91425" wrap="square" tIns="91425">
            <a:noAutofit/>
          </a:bodyPr>
          <a:lstStyle>
            <a:lvl1pPr indent="-228600" lvl="0" marL="457200" rtl="0">
              <a:spcBef>
                <a:spcPts val="480"/>
              </a:spcBef>
              <a:spcAft>
                <a:spcPts val="0"/>
              </a:spcAft>
              <a:buSzPts val="1400"/>
              <a:buNone/>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idea">
  <p:cSld name="Small idea">
    <p:spTree>
      <p:nvGrpSpPr>
        <p:cNvPr id="49" name="Shape 49"/>
        <p:cNvGrpSpPr/>
        <p:nvPr/>
      </p:nvGrpSpPr>
      <p:grpSpPr>
        <a:xfrm>
          <a:off x="0" y="0"/>
          <a:ext cx="0" cy="0"/>
          <a:chOff x="0" y="0"/>
          <a:chExt cx="0" cy="0"/>
        </a:xfrm>
      </p:grpSpPr>
      <p:sp>
        <p:nvSpPr>
          <p:cNvPr id="50" name="Google Shape;50;p15"/>
          <p:cNvSpPr/>
          <p:nvPr/>
        </p:nvSpPr>
        <p:spPr>
          <a:xfrm>
            <a:off x="0" y="0"/>
            <a:ext cx="9144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Google Shape;51;p15"/>
          <p:cNvSpPr txBox="1"/>
          <p:nvPr>
            <p:ph type="title"/>
          </p:nvPr>
        </p:nvSpPr>
        <p:spPr>
          <a:xfrm>
            <a:off x="457200" y="0"/>
            <a:ext cx="8229600" cy="6858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Idea">
  <p:cSld name="Cyan Idea">
    <p:spTree>
      <p:nvGrpSpPr>
        <p:cNvPr id="52" name="Shape 52"/>
        <p:cNvGrpSpPr/>
        <p:nvPr/>
      </p:nvGrpSpPr>
      <p:grpSpPr>
        <a:xfrm>
          <a:off x="0" y="0"/>
          <a:ext cx="0" cy="0"/>
          <a:chOff x="0" y="0"/>
          <a:chExt cx="0" cy="0"/>
        </a:xfrm>
      </p:grpSpPr>
      <p:sp>
        <p:nvSpPr>
          <p:cNvPr id="53" name="Google Shape;53;p16"/>
          <p:cNvSpPr/>
          <p:nvPr/>
        </p:nvSpPr>
        <p:spPr>
          <a:xfrm>
            <a:off x="0" y="0"/>
            <a:ext cx="9144000" cy="6858000"/>
          </a:xfrm>
          <a:prstGeom prst="rect">
            <a:avLst/>
          </a:prstGeom>
          <a:solidFill>
            <a:srgbClr val="00AE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AEEF"/>
              </a:solidFill>
              <a:latin typeface="Calibri"/>
              <a:ea typeface="Calibri"/>
              <a:cs typeface="Calibri"/>
              <a:sym typeface="Calibri"/>
            </a:endParaRPr>
          </a:p>
        </p:txBody>
      </p:sp>
      <p:sp>
        <p:nvSpPr>
          <p:cNvPr id="54" name="Google Shape;54;p16"/>
          <p:cNvSpPr txBox="1"/>
          <p:nvPr>
            <p:ph type="title"/>
          </p:nvPr>
        </p:nvSpPr>
        <p:spPr>
          <a:xfrm>
            <a:off x="457200" y="0"/>
            <a:ext cx="8229600" cy="6858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55" name="Shape 55"/>
        <p:cNvGrpSpPr/>
        <p:nvPr/>
      </p:nvGrpSpPr>
      <p:grpSpPr>
        <a:xfrm>
          <a:off x="0" y="0"/>
          <a:ext cx="0" cy="0"/>
          <a:chOff x="0" y="0"/>
          <a:chExt cx="0" cy="0"/>
        </a:xfrm>
      </p:grpSpPr>
      <p:sp>
        <p:nvSpPr>
          <p:cNvPr id="56" name="Google Shape;56;p17"/>
          <p:cNvSpPr/>
          <p:nvPr/>
        </p:nvSpPr>
        <p:spPr>
          <a:xfrm>
            <a:off x="0" y="0"/>
            <a:ext cx="9144000" cy="6858000"/>
          </a:xfrm>
          <a:prstGeom prst="rect">
            <a:avLst/>
          </a:prstGeom>
          <a:solidFill>
            <a:srgbClr val="7BB9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17"/>
          <p:cNvSpPr txBox="1"/>
          <p:nvPr>
            <p:ph type="title"/>
          </p:nvPr>
        </p:nvSpPr>
        <p:spPr>
          <a:xfrm>
            <a:off x="457200" y="0"/>
            <a:ext cx="8229600" cy="6858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8"/>
          <p:cNvSpPr txBox="1"/>
          <p:nvPr>
            <p:ph type="ctrTitle"/>
          </p:nvPr>
        </p:nvSpPr>
        <p:spPr>
          <a:xfrm>
            <a:off x="685800" y="2130425"/>
            <a:ext cx="7772400" cy="1470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60" name="Google Shape;60;p1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lnSpc>
                <a:spcPct val="120000"/>
              </a:lnSpc>
              <a:spcBef>
                <a:spcPts val="480"/>
              </a:spcBef>
              <a:spcAft>
                <a:spcPts val="0"/>
              </a:spcAft>
              <a:buClr>
                <a:srgbClr val="595959"/>
              </a:buClr>
              <a:buSzPts val="1400"/>
              <a:buFont typeface="Arial"/>
              <a:buNone/>
              <a:defRPr/>
            </a:lvl1pPr>
            <a:lvl2pPr indent="0" lvl="1" marL="457200" marR="0" rtl="0" algn="ctr">
              <a:spcBef>
                <a:spcPts val="600"/>
              </a:spcBef>
              <a:spcAft>
                <a:spcPts val="0"/>
              </a:spcAft>
              <a:buClr>
                <a:srgbClr val="595959"/>
              </a:buClr>
              <a:buSzPts val="1400"/>
              <a:buFont typeface="Arial"/>
              <a:buNone/>
              <a:defRPr/>
            </a:lvl2pPr>
            <a:lvl3pPr indent="0" lvl="2" marL="914400" marR="0" rtl="0" algn="ctr">
              <a:spcBef>
                <a:spcPts val="600"/>
              </a:spcBef>
              <a:spcAft>
                <a:spcPts val="0"/>
              </a:spcAft>
              <a:buClr>
                <a:srgbClr val="595959"/>
              </a:buClr>
              <a:buSzPts val="1400"/>
              <a:buFont typeface="Arial"/>
              <a:buNone/>
              <a:defRPr/>
            </a:lvl3pPr>
            <a:lvl4pPr indent="0" lvl="3" marL="1371600" marR="0" rtl="0" algn="ctr">
              <a:spcBef>
                <a:spcPts val="600"/>
              </a:spcBef>
              <a:spcAft>
                <a:spcPts val="0"/>
              </a:spcAft>
              <a:buClr>
                <a:srgbClr val="595959"/>
              </a:buClr>
              <a:buSzPts val="1400"/>
              <a:buFont typeface="Arial"/>
              <a:buNone/>
              <a:defRPr/>
            </a:lvl4pPr>
            <a:lvl5pPr indent="0" lvl="4" marL="1828800" marR="0" rtl="0" algn="ctr">
              <a:spcBef>
                <a:spcPts val="600"/>
              </a:spcBef>
              <a:spcAft>
                <a:spcPts val="0"/>
              </a:spcAft>
              <a:buClr>
                <a:srgbClr val="595959"/>
              </a:buClr>
              <a:buSzPts val="1400"/>
              <a:buFont typeface="Arial"/>
              <a:buNone/>
              <a:defRPr/>
            </a:lvl5pPr>
            <a:lvl6pPr indent="0" lvl="5" marL="2286000" marR="0" rtl="0" algn="ctr">
              <a:spcBef>
                <a:spcPts val="400"/>
              </a:spcBef>
              <a:spcAft>
                <a:spcPts val="0"/>
              </a:spcAft>
              <a:buClr>
                <a:schemeClr val="dk1"/>
              </a:buClr>
              <a:buSzPts val="1400"/>
              <a:buFont typeface="Calibri"/>
              <a:buNone/>
              <a:defRPr/>
            </a:lvl6pPr>
            <a:lvl7pPr indent="0" lvl="6" marL="2743200" marR="0" rtl="0" algn="ctr">
              <a:spcBef>
                <a:spcPts val="400"/>
              </a:spcBef>
              <a:spcAft>
                <a:spcPts val="0"/>
              </a:spcAft>
              <a:buClr>
                <a:schemeClr val="dk1"/>
              </a:buClr>
              <a:buSzPts val="1400"/>
              <a:buFont typeface="Calibri"/>
              <a:buNone/>
              <a:defRPr/>
            </a:lvl7pPr>
            <a:lvl8pPr indent="0" lvl="7" marL="3200400" marR="0" rtl="0" algn="ctr">
              <a:spcBef>
                <a:spcPts val="400"/>
              </a:spcBef>
              <a:spcAft>
                <a:spcPts val="0"/>
              </a:spcAft>
              <a:buClr>
                <a:schemeClr val="dk1"/>
              </a:buClr>
              <a:buSzPts val="1400"/>
              <a:buFont typeface="Calibri"/>
              <a:buNone/>
              <a:defRPr/>
            </a:lvl8pPr>
            <a:lvl9pPr indent="0" lvl="8" marL="3657600" marR="0" rtl="0" algn="ctr">
              <a:spcBef>
                <a:spcPts val="400"/>
              </a:spcBef>
              <a:spcAft>
                <a:spcPts val="0"/>
              </a:spcAft>
              <a:buClr>
                <a:schemeClr val="dk1"/>
              </a:buClr>
              <a:buSzPts val="1400"/>
              <a:buFont typeface="Calibri"/>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Title">
  <p:cSld name="No Title">
    <p:spTree>
      <p:nvGrpSpPr>
        <p:cNvPr id="28" name="Shape 28"/>
        <p:cNvGrpSpPr/>
        <p:nvPr/>
      </p:nvGrpSpPr>
      <p:grpSpPr>
        <a:xfrm>
          <a:off x="0" y="0"/>
          <a:ext cx="0" cy="0"/>
          <a:chOff x="0" y="0"/>
          <a:chExt cx="0" cy="0"/>
        </a:xfrm>
      </p:grpSpPr>
      <p:sp>
        <p:nvSpPr>
          <p:cNvPr id="29" name="Google Shape;29;p9"/>
          <p:cNvSpPr txBox="1"/>
          <p:nvPr>
            <p:ph type="title"/>
          </p:nvPr>
        </p:nvSpPr>
        <p:spPr>
          <a:xfrm>
            <a:off x="457200" y="0"/>
            <a:ext cx="8229600" cy="6858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0" name="Google Shape;30;p9"/>
          <p:cNvSpPr txBox="1"/>
          <p:nvPr>
            <p:ph idx="12" type="sldNum"/>
          </p:nvPr>
        </p:nvSpPr>
        <p:spPr>
          <a:xfrm>
            <a:off x="6821704" y="6321140"/>
            <a:ext cx="2133600" cy="365100"/>
          </a:xfrm>
          <a:prstGeom prst="rect">
            <a:avLst/>
          </a:prstGeom>
          <a:noFill/>
          <a:ln>
            <a:noFill/>
          </a:ln>
        </p:spPr>
        <p:txBody>
          <a:bodyPr anchorCtr="0" anchor="t"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10"/>
          <p:cNvSpPr txBox="1"/>
          <p:nvPr>
            <p:ph idx="1" type="body"/>
          </p:nvPr>
        </p:nvSpPr>
        <p:spPr>
          <a:xfrm>
            <a:off x="457200" y="1151466"/>
            <a:ext cx="8229600" cy="5706300"/>
          </a:xfrm>
          <a:prstGeom prst="rect">
            <a:avLst/>
          </a:prstGeom>
          <a:noFill/>
          <a:ln>
            <a:noFill/>
          </a:ln>
        </p:spPr>
        <p:txBody>
          <a:bodyPr anchorCtr="0" anchor="t" bIns="91425" lIns="91425" spcFirstLastPara="1" rIns="91425" wrap="square" tIns="91425">
            <a:noAutofit/>
          </a:bodyPr>
          <a:lstStyle>
            <a:lvl1pPr indent="-228600" lvl="0" marL="457200" rtl="0" algn="l">
              <a:lnSpc>
                <a:spcPct val="120000"/>
              </a:lnSpc>
              <a:spcBef>
                <a:spcPts val="480"/>
              </a:spcBef>
              <a:spcAft>
                <a:spcPts val="0"/>
              </a:spcAft>
              <a:buClr>
                <a:srgbClr val="595959"/>
              </a:buClr>
              <a:buSzPts val="1400"/>
              <a:buFont typeface="Arial"/>
              <a:buNone/>
              <a:defRPr/>
            </a:lvl1pPr>
            <a:lvl2pPr indent="-317500" lvl="1" marL="914400" rtl="0" algn="l">
              <a:spcBef>
                <a:spcPts val="600"/>
              </a:spcBef>
              <a:spcAft>
                <a:spcPts val="0"/>
              </a:spcAft>
              <a:buClr>
                <a:srgbClr val="595959"/>
              </a:buClr>
              <a:buSzPts val="1400"/>
              <a:buFont typeface="Arial"/>
              <a:buChar char="–"/>
              <a:defRPr/>
            </a:lvl2pPr>
            <a:lvl3pPr indent="-317500" lvl="2" marL="1371600" rtl="0" algn="l">
              <a:spcBef>
                <a:spcPts val="600"/>
              </a:spcBef>
              <a:spcAft>
                <a:spcPts val="0"/>
              </a:spcAft>
              <a:buClr>
                <a:srgbClr val="595959"/>
              </a:buClr>
              <a:buSzPts val="1400"/>
              <a:buFont typeface="Arial"/>
              <a:buChar char="•"/>
              <a:defRPr/>
            </a:lvl3pPr>
            <a:lvl4pPr indent="-317500" lvl="3" marL="1828800" rtl="0" algn="l">
              <a:spcBef>
                <a:spcPts val="600"/>
              </a:spcBef>
              <a:spcAft>
                <a:spcPts val="0"/>
              </a:spcAft>
              <a:buClr>
                <a:srgbClr val="595959"/>
              </a:buClr>
              <a:buSzPts val="1400"/>
              <a:buFont typeface="Arial"/>
              <a:buChar char="–"/>
              <a:defRPr/>
            </a:lvl4pPr>
            <a:lvl5pPr indent="-317500" lvl="4" marL="2286000" rtl="0" algn="l">
              <a:spcBef>
                <a:spcPts val="600"/>
              </a:spcBef>
              <a:spcAft>
                <a:spcPts val="0"/>
              </a:spcAft>
              <a:buClr>
                <a:srgbClr val="595959"/>
              </a:buClr>
              <a:buSzPts val="1400"/>
              <a:buFont typeface="Arial"/>
              <a:buChar char="»"/>
              <a:defRPr/>
            </a:lvl5pPr>
            <a:lvl6pPr indent="-317500" lvl="5" marL="2743200" rtl="0" algn="l">
              <a:spcBef>
                <a:spcPts val="400"/>
              </a:spcBef>
              <a:spcAft>
                <a:spcPts val="0"/>
              </a:spcAft>
              <a:buClr>
                <a:schemeClr val="dk1"/>
              </a:buClr>
              <a:buSzPts val="1400"/>
              <a:buFont typeface="Calibri"/>
              <a:buChar char="•"/>
              <a:defRPr/>
            </a:lvl6pPr>
            <a:lvl7pPr indent="-317500" lvl="6" marL="3200400" rtl="0" algn="l">
              <a:spcBef>
                <a:spcPts val="400"/>
              </a:spcBef>
              <a:spcAft>
                <a:spcPts val="0"/>
              </a:spcAft>
              <a:buClr>
                <a:schemeClr val="dk1"/>
              </a:buClr>
              <a:buSzPts val="1400"/>
              <a:buFont typeface="Calibri"/>
              <a:buChar char="•"/>
              <a:defRPr/>
            </a:lvl7pPr>
            <a:lvl8pPr indent="-317500" lvl="7" marL="3657600" rtl="0" algn="l">
              <a:spcBef>
                <a:spcPts val="400"/>
              </a:spcBef>
              <a:spcAft>
                <a:spcPts val="0"/>
              </a:spcAft>
              <a:buClr>
                <a:schemeClr val="dk1"/>
              </a:buClr>
              <a:buSzPts val="1400"/>
              <a:buFont typeface="Calibri"/>
              <a:buChar char="•"/>
              <a:defRPr/>
            </a:lvl8pPr>
            <a:lvl9pPr indent="-317500" lvl="8" marL="4114800" rtl="0" algn="l">
              <a:spcBef>
                <a:spcPts val="400"/>
              </a:spcBef>
              <a:spcAft>
                <a:spcPts val="0"/>
              </a:spcAft>
              <a:buClr>
                <a:schemeClr val="dk1"/>
              </a:buClr>
              <a:buSzPts val="1400"/>
              <a:buFont typeface="Calibri"/>
              <a:buChar char="•"/>
              <a:defRPr/>
            </a:lvl9pPr>
          </a:lstStyle>
          <a:p/>
        </p:txBody>
      </p:sp>
      <p:sp>
        <p:nvSpPr>
          <p:cNvPr id="33" name="Google Shape;33;p10"/>
          <p:cNvSpPr txBox="1"/>
          <p:nvPr>
            <p:ph type="title"/>
          </p:nvPr>
        </p:nvSpPr>
        <p:spPr>
          <a:xfrm>
            <a:off x="457200" y="427035"/>
            <a:ext cx="8229600" cy="502800"/>
          </a:xfrm>
          <a:prstGeom prst="rect">
            <a:avLst/>
          </a:prstGeom>
          <a:noFill/>
          <a:ln>
            <a:noFill/>
          </a:ln>
        </p:spPr>
        <p:txBody>
          <a:bodyPr anchorCtr="0" anchor="ctr" bIns="91425" lIns="91425" spcFirstLastPara="1" rIns="91425" wrap="square" tIns="91425">
            <a:noAutofit/>
          </a:bodyPr>
          <a:lstStyle>
            <a:lvl1pPr indent="0" lvl="0" marL="0" rtl="0" algn="l">
              <a:spcBef>
                <a:spcPts val="0"/>
              </a:spcBef>
              <a:spcAft>
                <a:spcPts val="0"/>
              </a:spcAft>
              <a:buClr>
                <a:schemeClr val="dk1"/>
              </a:buClr>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4" name="Google Shape;34;p10"/>
          <p:cNvSpPr txBox="1"/>
          <p:nvPr>
            <p:ph idx="12" type="sldNum"/>
          </p:nvPr>
        </p:nvSpPr>
        <p:spPr>
          <a:xfrm>
            <a:off x="6821704" y="6321140"/>
            <a:ext cx="2133600" cy="365100"/>
          </a:xfrm>
          <a:prstGeom prst="rect">
            <a:avLst/>
          </a:prstGeom>
          <a:noFill/>
          <a:ln>
            <a:noFill/>
          </a:ln>
        </p:spPr>
        <p:txBody>
          <a:bodyPr anchorCtr="0" anchor="t"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Only">
  <p:cSld name="TITLE_ONLY">
    <p:spTree>
      <p:nvGrpSpPr>
        <p:cNvPr id="35" name="Shape 35"/>
        <p:cNvGrpSpPr/>
        <p:nvPr/>
      </p:nvGrpSpPr>
      <p:grpSpPr>
        <a:xfrm>
          <a:off x="0" y="0"/>
          <a:ext cx="0" cy="0"/>
          <a:chOff x="0" y="0"/>
          <a:chExt cx="0" cy="0"/>
        </a:xfrm>
      </p:grpSpPr>
      <p:sp>
        <p:nvSpPr>
          <p:cNvPr id="36" name="Google Shape;36;p11"/>
          <p:cNvSpPr/>
          <p:nvPr/>
        </p:nvSpPr>
        <p:spPr>
          <a:xfrm>
            <a:off x="0" y="0"/>
            <a:ext cx="9144000" cy="6858000"/>
          </a:xfrm>
          <a:prstGeom prst="rect">
            <a:avLst/>
          </a:prstGeom>
          <a:solidFill>
            <a:srgbClr val="EC0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11"/>
          <p:cNvSpPr txBox="1"/>
          <p:nvPr>
            <p:ph type="title"/>
          </p:nvPr>
        </p:nvSpPr>
        <p:spPr>
          <a:xfrm>
            <a:off x="457200" y="2640405"/>
            <a:ext cx="8229600" cy="1572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theme" Target="../theme/theme1.xml"/><Relationship Id="rId12" Type="http://schemas.openxmlformats.org/officeDocument/2006/relationships/slideLayout" Target="../slideLayouts/slideLayout17.xml"/><Relationship Id="rId1" Type="http://schemas.openxmlformats.org/officeDocument/2006/relationships/image" Target="../media/image12.jp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idx="1" type="body"/>
          </p:nvPr>
        </p:nvSpPr>
        <p:spPr>
          <a:xfrm>
            <a:off x="457200" y="1151466"/>
            <a:ext cx="8229600" cy="5706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0000"/>
              </a:lnSpc>
              <a:spcBef>
                <a:spcPts val="480"/>
              </a:spcBef>
              <a:spcAft>
                <a:spcPts val="0"/>
              </a:spcAft>
              <a:buClr>
                <a:srgbClr val="595959"/>
              </a:buClr>
              <a:buSzPts val="1400"/>
              <a:buFont typeface="Arial"/>
              <a:buNone/>
              <a:defRPr/>
            </a:lvl1pPr>
            <a:lvl2pPr indent="-317500" lvl="1" marL="914400" marR="0" rtl="0" algn="l">
              <a:spcBef>
                <a:spcPts val="600"/>
              </a:spcBef>
              <a:spcAft>
                <a:spcPts val="0"/>
              </a:spcAft>
              <a:buClr>
                <a:srgbClr val="595959"/>
              </a:buClr>
              <a:buSzPts val="1400"/>
              <a:buFont typeface="Arial"/>
              <a:buChar char="–"/>
              <a:defRPr/>
            </a:lvl2pPr>
            <a:lvl3pPr indent="-317500" lvl="2" marL="1371600" marR="0" rtl="0" algn="l">
              <a:spcBef>
                <a:spcPts val="600"/>
              </a:spcBef>
              <a:spcAft>
                <a:spcPts val="0"/>
              </a:spcAft>
              <a:buClr>
                <a:srgbClr val="595959"/>
              </a:buClr>
              <a:buSzPts val="1400"/>
              <a:buFont typeface="Arial"/>
              <a:buChar char="•"/>
              <a:defRPr/>
            </a:lvl3pPr>
            <a:lvl4pPr indent="-317500" lvl="3" marL="1828800" marR="0" rtl="0" algn="l">
              <a:spcBef>
                <a:spcPts val="600"/>
              </a:spcBef>
              <a:spcAft>
                <a:spcPts val="0"/>
              </a:spcAft>
              <a:buClr>
                <a:srgbClr val="595959"/>
              </a:buClr>
              <a:buSzPts val="1400"/>
              <a:buFont typeface="Arial"/>
              <a:buChar char="–"/>
              <a:defRPr/>
            </a:lvl4pPr>
            <a:lvl5pPr indent="-317500" lvl="4" marL="2286000" marR="0" rtl="0" algn="l">
              <a:spcBef>
                <a:spcPts val="600"/>
              </a:spcBef>
              <a:spcAft>
                <a:spcPts val="0"/>
              </a:spcAft>
              <a:buClr>
                <a:srgbClr val="595959"/>
              </a:buClr>
              <a:buSzPts val="1400"/>
              <a:buFont typeface="Arial"/>
              <a:buChar char="»"/>
              <a:defRPr/>
            </a:lvl5pPr>
            <a:lvl6pPr indent="-317500" lvl="5" marL="2743200" marR="0" rtl="0" algn="l">
              <a:spcBef>
                <a:spcPts val="400"/>
              </a:spcBef>
              <a:spcAft>
                <a:spcPts val="0"/>
              </a:spcAft>
              <a:buClr>
                <a:schemeClr val="dk1"/>
              </a:buClr>
              <a:buSzPts val="1400"/>
              <a:buFont typeface="Calibri"/>
              <a:buChar char="•"/>
              <a:defRPr/>
            </a:lvl6pPr>
            <a:lvl7pPr indent="-317500" lvl="6" marL="3200400" marR="0" rtl="0" algn="l">
              <a:spcBef>
                <a:spcPts val="400"/>
              </a:spcBef>
              <a:spcAft>
                <a:spcPts val="0"/>
              </a:spcAft>
              <a:buClr>
                <a:schemeClr val="dk1"/>
              </a:buClr>
              <a:buSzPts val="1400"/>
              <a:buFont typeface="Calibri"/>
              <a:buChar char="•"/>
              <a:defRPr/>
            </a:lvl7pPr>
            <a:lvl8pPr indent="-317500" lvl="7" marL="3657600" marR="0" rtl="0" algn="l">
              <a:spcBef>
                <a:spcPts val="400"/>
              </a:spcBef>
              <a:spcAft>
                <a:spcPts val="0"/>
              </a:spcAft>
              <a:buClr>
                <a:schemeClr val="dk1"/>
              </a:buClr>
              <a:buSzPts val="1400"/>
              <a:buFont typeface="Calibri"/>
              <a:buChar char="•"/>
              <a:defRPr/>
            </a:lvl8pPr>
            <a:lvl9pPr indent="-317500" lvl="8" marL="4114800" marR="0" rtl="0" algn="l">
              <a:spcBef>
                <a:spcPts val="400"/>
              </a:spcBef>
              <a:spcAft>
                <a:spcPts val="0"/>
              </a:spcAft>
              <a:buClr>
                <a:schemeClr val="dk1"/>
              </a:buClr>
              <a:buSzPts val="1400"/>
              <a:buFont typeface="Calibri"/>
              <a:buChar char="•"/>
              <a:defRPr/>
            </a:lvl9pPr>
          </a:lstStyle>
          <a:p/>
        </p:txBody>
      </p:sp>
      <p:pic>
        <p:nvPicPr>
          <p:cNvPr id="25" name="Google Shape;25;p8"/>
          <p:cNvPicPr preferRelativeResize="0"/>
          <p:nvPr/>
        </p:nvPicPr>
        <p:blipFill rotWithShape="1">
          <a:blip r:embed="rId1">
            <a:alphaModFix/>
          </a:blip>
          <a:srcRect b="0" l="0" r="95122" t="0"/>
          <a:stretch/>
        </p:blipFill>
        <p:spPr>
          <a:xfrm>
            <a:off x="0" y="0"/>
            <a:ext cx="446100" cy="6858000"/>
          </a:xfrm>
          <a:prstGeom prst="rect">
            <a:avLst/>
          </a:prstGeom>
          <a:noFill/>
          <a:ln>
            <a:noFill/>
          </a:ln>
        </p:spPr>
      </p:pic>
      <p:sp>
        <p:nvSpPr>
          <p:cNvPr id="26" name="Google Shape;26;p8"/>
          <p:cNvSpPr txBox="1"/>
          <p:nvPr>
            <p:ph type="title"/>
          </p:nvPr>
        </p:nvSpPr>
        <p:spPr>
          <a:xfrm>
            <a:off x="457200" y="511700"/>
            <a:ext cx="8229600" cy="502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27" name="Google Shape;27;p8"/>
          <p:cNvSpPr txBox="1"/>
          <p:nvPr>
            <p:ph idx="12" type="sldNum"/>
          </p:nvPr>
        </p:nvSpPr>
        <p:spPr>
          <a:xfrm>
            <a:off x="6821704" y="6321140"/>
            <a:ext cx="2133600" cy="365100"/>
          </a:xfrm>
          <a:prstGeom prst="rect">
            <a:avLst/>
          </a:prstGeom>
          <a:noFill/>
          <a:ln>
            <a:noFill/>
          </a:ln>
        </p:spPr>
        <p:txBody>
          <a:bodyPr anchorCtr="0" anchor="t" bIns="91425" lIns="91425" spcFirstLastPara="1" rIns="91425" wrap="square" tIns="91425">
            <a:noAutofit/>
          </a:bodyPr>
          <a:lstStyle>
            <a:lvl1pPr indent="0" lvl="0" marL="0" marR="0" rtl="0" algn="r">
              <a:buNone/>
              <a:defRPr/>
            </a:lvl1pPr>
            <a:lvl2pPr indent="0" lvl="1" marL="0" marR="0" rtl="0" algn="r">
              <a:buNone/>
              <a:defRPr/>
            </a:lvl2pPr>
            <a:lvl3pPr indent="0" lvl="2" marL="0" marR="0" rtl="0" algn="r">
              <a:buNone/>
              <a:defRPr/>
            </a:lvl3pPr>
            <a:lvl4pPr indent="0" lvl="3" marL="0" marR="0" rtl="0" algn="r">
              <a:buNone/>
              <a:defRPr/>
            </a:lvl4pPr>
            <a:lvl5pPr indent="0" lvl="4" marL="0" marR="0" rtl="0" algn="r">
              <a:buNone/>
              <a:defRPr/>
            </a:lvl5pPr>
            <a:lvl6pPr indent="0" lvl="5" marL="0" marR="0" rtl="0" algn="r">
              <a:buNone/>
              <a:defRPr/>
            </a:lvl6pPr>
            <a:lvl7pPr indent="0" lvl="6" marL="0" marR="0" rtl="0" algn="r">
              <a:buNone/>
              <a:defRPr/>
            </a:lvl7pPr>
            <a:lvl8pPr indent="0" lvl="7" marL="0" marR="0" rtl="0" algn="r">
              <a:buNone/>
              <a:defRPr/>
            </a:lvl8pPr>
            <a:lvl9pPr indent="0" lvl="8" marL="0" marR="0" rtl="0" algn="r">
              <a:buNone/>
              <a:defRPr/>
            </a:lvl9pPr>
          </a:lstStyle>
          <a:p>
            <a:pPr indent="-88900" lvl="0" marL="0" rtl="0" algn="r">
              <a:spcBef>
                <a:spcPts val="0"/>
              </a:spcBef>
              <a:spcAft>
                <a:spcPts val="0"/>
              </a:spcAft>
              <a:buSzPts val="1400"/>
              <a:buChar char="●"/>
            </a:pPr>
            <a:r>
              <a:t/>
            </a:r>
            <a:endParaRPr/>
          </a:p>
          <a:p>
            <a:pPr indent="-88900" lvl="1" marL="457200" rtl="0" algn="l">
              <a:spcBef>
                <a:spcPts val="0"/>
              </a:spcBef>
              <a:spcAft>
                <a:spcPts val="0"/>
              </a:spcAft>
              <a:buSzPts val="1400"/>
              <a:buChar char="○"/>
            </a:pPr>
            <a:r>
              <a:t/>
            </a:r>
            <a:endParaRPr/>
          </a:p>
          <a:p>
            <a:pPr indent="-88900" lvl="2" marL="914400" rtl="0" algn="l">
              <a:spcBef>
                <a:spcPts val="0"/>
              </a:spcBef>
              <a:spcAft>
                <a:spcPts val="0"/>
              </a:spcAft>
              <a:buSzPts val="1400"/>
              <a:buChar char="■"/>
            </a:pPr>
            <a:r>
              <a:t/>
            </a:r>
            <a:endParaRPr/>
          </a:p>
          <a:p>
            <a:pPr indent="-88900" lvl="3" marL="1371600" rtl="0" algn="l">
              <a:spcBef>
                <a:spcPts val="0"/>
              </a:spcBef>
              <a:spcAft>
                <a:spcPts val="0"/>
              </a:spcAft>
              <a:buSzPts val="1400"/>
              <a:buChar char="●"/>
            </a:pPr>
            <a:r>
              <a:t/>
            </a:r>
            <a:endParaRPr/>
          </a:p>
          <a:p>
            <a:pPr indent="-88900" lvl="4" marL="1828800" rtl="0" algn="l">
              <a:spcBef>
                <a:spcPts val="0"/>
              </a:spcBef>
              <a:spcAft>
                <a:spcPts val="0"/>
              </a:spcAft>
              <a:buSzPts val="1400"/>
              <a:buChar char="○"/>
            </a:pPr>
            <a:r>
              <a:t/>
            </a:r>
            <a:endParaRPr/>
          </a:p>
          <a:p>
            <a:pPr indent="-88900" lvl="5" marL="2286000" rtl="0" algn="l">
              <a:spcBef>
                <a:spcPts val="0"/>
              </a:spcBef>
              <a:spcAft>
                <a:spcPts val="0"/>
              </a:spcAft>
              <a:buSzPts val="1400"/>
              <a:buChar char="■"/>
            </a:pPr>
            <a:r>
              <a:t/>
            </a:r>
            <a:endParaRPr/>
          </a:p>
          <a:p>
            <a:pPr indent="-88900" lvl="6" marL="2743200" rtl="0" algn="l">
              <a:spcBef>
                <a:spcPts val="0"/>
              </a:spcBef>
              <a:spcAft>
                <a:spcPts val="0"/>
              </a:spcAft>
              <a:buSzPts val="1400"/>
              <a:buChar char="●"/>
            </a:pPr>
            <a:r>
              <a:t/>
            </a:r>
            <a:endParaRPr/>
          </a:p>
          <a:p>
            <a:pPr indent="-88900" lvl="7" marL="3200400" rtl="0" algn="l">
              <a:spcBef>
                <a:spcPts val="0"/>
              </a:spcBef>
              <a:spcAft>
                <a:spcPts val="0"/>
              </a:spcAft>
              <a:buSzPts val="1400"/>
              <a:buChar char="○"/>
            </a:pPr>
            <a:r>
              <a:t/>
            </a:r>
            <a:endParaRPr/>
          </a:p>
          <a:p>
            <a:pPr indent="-88900" lvl="8" marL="3657600" rtl="0" algn="l">
              <a:spcBef>
                <a:spcPts val="0"/>
              </a:spcBef>
              <a:spcAft>
                <a:spcPts val="0"/>
              </a:spcAft>
              <a:buSzPts val="1400"/>
              <a:buChar char="■"/>
            </a:pPr>
            <a:r>
              <a:t/>
            </a:r>
            <a:endParaRPr/>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19.jpg"/><Relationship Id="rId9" Type="http://schemas.openxmlformats.org/officeDocument/2006/relationships/image" Target="../media/image18.jpg"/><Relationship Id="rId5" Type="http://schemas.openxmlformats.org/officeDocument/2006/relationships/image" Target="../media/image2.jpg"/><Relationship Id="rId6" Type="http://schemas.openxmlformats.org/officeDocument/2006/relationships/image" Target="../media/image24.jpg"/><Relationship Id="rId7" Type="http://schemas.openxmlformats.org/officeDocument/2006/relationships/image" Target="../media/image11.jpg"/><Relationship Id="rId8"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3.png"/><Relationship Id="rId6"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3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8.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hyperlink" Target="http://www.youtube.com/watch?v=ReklDIQS-n8" TargetMode="External"/><Relationship Id="rId4" Type="http://schemas.openxmlformats.org/officeDocument/2006/relationships/image" Target="../media/image2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3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3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20"/>
          <p:cNvPicPr preferRelativeResize="0"/>
          <p:nvPr/>
        </p:nvPicPr>
        <p:blipFill rotWithShape="1">
          <a:blip r:embed="rId3">
            <a:alphaModFix/>
          </a:blip>
          <a:srcRect b="0" l="0" r="0" t="0"/>
          <a:stretch/>
        </p:blipFill>
        <p:spPr>
          <a:xfrm>
            <a:off x="454941" y="1927858"/>
            <a:ext cx="4884600" cy="1546200"/>
          </a:xfrm>
          <a:prstGeom prst="rect">
            <a:avLst/>
          </a:prstGeom>
          <a:noFill/>
          <a:ln>
            <a:noFill/>
          </a:ln>
        </p:spPr>
      </p:pic>
      <p:sp>
        <p:nvSpPr>
          <p:cNvPr id="67" name="Google Shape;67;p20"/>
          <p:cNvSpPr txBox="1"/>
          <p:nvPr/>
        </p:nvSpPr>
        <p:spPr>
          <a:xfrm>
            <a:off x="505433" y="6191203"/>
            <a:ext cx="1920600" cy="5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hugeinc.com</a:t>
            </a:r>
            <a:endParaRPr b="0" i="0" sz="900" u="none" cap="none" strike="noStrike">
              <a:solidFill>
                <a:srgbClr val="7F7F7F"/>
              </a:solidFill>
              <a:latin typeface="Arial"/>
              <a:ea typeface="Arial"/>
              <a:cs typeface="Arial"/>
              <a:sym typeface="Arial"/>
            </a:endParaRPr>
          </a:p>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info@hugeinc.com</a:t>
            </a:r>
            <a:endParaRPr b="0" i="0" sz="900" u="none" cap="none" strike="noStrike">
              <a:solidFill>
                <a:srgbClr val="7F7F7F"/>
              </a:solidFill>
              <a:latin typeface="Arial"/>
              <a:ea typeface="Arial"/>
              <a:cs typeface="Arial"/>
              <a:sym typeface="Arial"/>
            </a:endParaRPr>
          </a:p>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45 Main St. #220 Brooklyn, NY 11222</a:t>
            </a:r>
            <a:endParaRPr/>
          </a:p>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+1 718 625 4843</a:t>
            </a:r>
            <a:endParaRPr b="0" i="0" sz="900" u="none" cap="none" strike="noStrike">
              <a:solidFill>
                <a:srgbClr val="7F7F7F"/>
              </a:solidFill>
              <a:latin typeface="Arial"/>
              <a:ea typeface="Arial"/>
              <a:cs typeface="Arial"/>
              <a:sym typeface="Arial"/>
            </a:endParaRPr>
          </a:p>
        </p:txBody>
      </p:sp>
      <p:sp>
        <p:nvSpPr>
          <p:cNvPr id="68" name="Google Shape;68;p20"/>
          <p:cNvSpPr txBox="1"/>
          <p:nvPr/>
        </p:nvSpPr>
        <p:spPr>
          <a:xfrm>
            <a:off x="474662" y="204835"/>
            <a:ext cx="3640200" cy="27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900">
                <a:solidFill>
                  <a:schemeClr val="dk1"/>
                </a:solidFill>
              </a:rPr>
              <a:t>April 1</a:t>
            </a:r>
            <a:r>
              <a:rPr b="1" i="0" lang="en" sz="900" u="none" cap="none" strike="noStrike">
                <a:solidFill>
                  <a:schemeClr val="dk1"/>
                </a:solidFill>
                <a:latin typeface="Arial"/>
                <a:ea typeface="Arial"/>
                <a:cs typeface="Arial"/>
                <a:sym typeface="Arial"/>
              </a:rPr>
              <a:t>, </a:t>
            </a:r>
            <a:r>
              <a:rPr b="1" lang="en" sz="900">
                <a:solidFill>
                  <a:schemeClr val="dk1"/>
                </a:solidFill>
              </a:rPr>
              <a:t>2014</a:t>
            </a:r>
            <a:endParaRPr/>
          </a:p>
          <a:p>
            <a:pPr indent="0" lvl="0" marL="0" marR="0" rtl="0" algn="l">
              <a:spcBef>
                <a:spcPts val="0"/>
              </a:spcBef>
              <a:spcAft>
                <a:spcPts val="0"/>
              </a:spcAft>
              <a:buNone/>
            </a:pPr>
            <a:r>
              <a:rPr lang="en" sz="900">
                <a:solidFill>
                  <a:schemeClr val="dk1"/>
                </a:solidFill>
              </a:rPr>
              <a:t>Enterprise Design Patterns for the Pragmatic Programmer</a:t>
            </a:r>
            <a:endParaRPr b="0" i="0" sz="900" u="none" cap="none" strike="noStrike">
              <a:solidFill>
                <a:schemeClr val="dk1"/>
              </a:solidFill>
              <a:latin typeface="Arial"/>
              <a:ea typeface="Arial"/>
              <a:cs typeface="Arial"/>
              <a:sym typeface="Arial"/>
            </a:endParaRPr>
          </a:p>
        </p:txBody>
      </p:sp>
      <p:pic>
        <p:nvPicPr>
          <p:cNvPr id="69" name="Google Shape;69;p20"/>
          <p:cNvPicPr preferRelativeResize="0"/>
          <p:nvPr/>
        </p:nvPicPr>
        <p:blipFill rotWithShape="1">
          <a:blip r:embed="rId4">
            <a:alphaModFix/>
          </a:blip>
          <a:srcRect b="0" l="0" r="0" t="0"/>
          <a:stretch/>
        </p:blipFill>
        <p:spPr>
          <a:xfrm>
            <a:off x="454941" y="3633784"/>
            <a:ext cx="581100" cy="190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2.</a:t>
            </a:r>
            <a:r>
              <a:rPr b="1" lang="en" sz="3600">
                <a:solidFill>
                  <a:schemeClr val="dk1"/>
                </a:solidFill>
              </a:rPr>
              <a:t> Still be happy if it doesn’t happen</a:t>
            </a:r>
            <a:r>
              <a:rPr b="1" i="0" lang="en" sz="3600" u="none" cap="none" strike="noStrike">
                <a:solidFill>
                  <a:schemeClr val="dk1"/>
                </a:solidFill>
                <a:latin typeface="Arial"/>
                <a:ea typeface="Arial"/>
                <a:cs typeface="Arial"/>
                <a:sym typeface="Arial"/>
              </a:rPr>
              <a:t>.</a:t>
            </a:r>
            <a:endParaRPr b="1" i="0" sz="3600" u="none" cap="none" strike="noStrike">
              <a:solidFill>
                <a:schemeClr val="dk1"/>
              </a:solidFill>
              <a:latin typeface="Arial"/>
              <a:ea typeface="Arial"/>
              <a:cs typeface="Arial"/>
              <a:sym typeface="Arial"/>
            </a:endParaRPr>
          </a:p>
        </p:txBody>
      </p:sp>
      <p:sp>
        <p:nvSpPr>
          <p:cNvPr id="153" name="Google Shape;153;p29"/>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154" name="Google Shape;154;p29"/>
          <p:cNvPicPr preferRelativeResize="0"/>
          <p:nvPr/>
        </p:nvPicPr>
        <p:blipFill rotWithShape="1">
          <a:blip r:embed="rId3">
            <a:alphaModFix/>
          </a:blip>
          <a:srcRect b="4765" l="30501" r="0" t="0"/>
          <a:stretch/>
        </p:blipFill>
        <p:spPr>
          <a:xfrm rot="-709710">
            <a:off x="736534" y="2474266"/>
            <a:ext cx="1898207" cy="1821834"/>
          </a:xfrm>
          <a:prstGeom prst="rect">
            <a:avLst/>
          </a:prstGeom>
          <a:solidFill>
            <a:srgbClr val="EEEEEE"/>
          </a:solidFill>
          <a:ln cap="sq" cmpd="sng" w="88900">
            <a:solidFill>
              <a:srgbClr val="FFFFFF"/>
            </a:solidFill>
            <a:prstDash val="solid"/>
            <a:miter lim="8000"/>
            <a:headEnd len="sm" w="sm" type="none"/>
            <a:tailEnd len="sm" w="sm" type="none"/>
          </a:ln>
        </p:spPr>
      </p:pic>
      <p:sp>
        <p:nvSpPr>
          <p:cNvPr id="155" name="Google Shape;155;p29"/>
          <p:cNvSpPr txBox="1"/>
          <p:nvPr>
            <p:ph idx="1" type="body"/>
          </p:nvPr>
        </p:nvSpPr>
        <p:spPr>
          <a:xfrm>
            <a:off x="3090333" y="1151466"/>
            <a:ext cx="4868400" cy="5706300"/>
          </a:xfrm>
          <a:prstGeom prst="rect">
            <a:avLst/>
          </a:prstGeom>
          <a:noFill/>
          <a:ln>
            <a:noFill/>
          </a:ln>
        </p:spPr>
        <p:txBody>
          <a:bodyPr anchorCtr="0" anchor="t" bIns="914400" lIns="0" spcFirstLastPara="1" rIns="0" wrap="square" tIns="0">
            <a:noAutofit/>
          </a:bodyPr>
          <a:lstStyle/>
          <a:p>
            <a:pPr indent="0" lvl="0" marL="0" marR="0" rtl="0" algn="l">
              <a:lnSpc>
                <a:spcPct val="120000"/>
              </a:lnSpc>
              <a:spcBef>
                <a:spcPts val="0"/>
              </a:spcBef>
              <a:spcAft>
                <a:spcPts val="0"/>
              </a:spcAft>
              <a:buClr>
                <a:srgbClr val="595959"/>
              </a:buClr>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595959"/>
              </a:buClr>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595959"/>
              </a:buClr>
              <a:buFont typeface="Arial"/>
              <a:buNone/>
            </a:pPr>
            <a:r>
              <a:rPr b="0" i="0" lang="en" sz="2400" u="none" cap="none" strike="noStrike">
                <a:solidFill>
                  <a:srgbClr val="595959"/>
                </a:solidFill>
                <a:latin typeface="Arial"/>
                <a:ea typeface="Arial"/>
                <a:cs typeface="Arial"/>
                <a:sym typeface="Arial"/>
              </a:rPr>
              <a:t>“</a:t>
            </a:r>
            <a:r>
              <a:rPr lang="en" sz="2400">
                <a:solidFill>
                  <a:srgbClr val="595959"/>
                </a:solidFill>
              </a:rPr>
              <a:t>Through rigid documentation and apparent professionalism, one can often times bill millions of dollars without a single line of code written</a:t>
            </a:r>
            <a:r>
              <a:rPr b="0" i="0" lang="en" sz="2400" u="none" cap="none" strike="noStrike">
                <a:solidFill>
                  <a:srgbClr val="595959"/>
                </a:solidFill>
                <a:latin typeface="Arial"/>
                <a:ea typeface="Arial"/>
                <a:cs typeface="Arial"/>
                <a:sym typeface="Arial"/>
              </a:rPr>
              <a:t>.  Why? Because it</a:t>
            </a:r>
            <a:r>
              <a:rPr lang="en" sz="2400">
                <a:solidFill>
                  <a:srgbClr val="595959"/>
                </a:solidFill>
              </a:rPr>
              <a:t>’s enterprise.</a:t>
            </a:r>
            <a:r>
              <a:rPr b="0" i="0" lang="en" sz="2400" u="none" cap="none" strike="noStrike">
                <a:solidFill>
                  <a:srgbClr val="595959"/>
                </a:solidFill>
                <a:latin typeface="Arial"/>
                <a:ea typeface="Arial"/>
                <a:cs typeface="Arial"/>
                <a:sym typeface="Arial"/>
              </a:rPr>
              <a:t>”</a:t>
            </a:r>
            <a:endParaRPr b="0"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595959"/>
              </a:buClr>
              <a:buFont typeface="Arial"/>
              <a:buNone/>
            </a:pPr>
            <a:r>
              <a:rPr lang="en" sz="2400">
                <a:solidFill>
                  <a:srgbClr val="595959"/>
                </a:solidFill>
              </a:rPr>
              <a:t>	- Sales Jerk, RazorFish</a:t>
            </a:r>
            <a:endParaRPr sz="2400">
              <a:solidFill>
                <a:srgbClr val="595959"/>
              </a:solidFill>
            </a:endParaRPr>
          </a:p>
        </p:txBody>
      </p:sp>
      <p:sp>
        <p:nvSpPr>
          <p:cNvPr id="156" name="Google Shape;156;p29"/>
          <p:cNvSpPr txBox="1"/>
          <p:nvPr/>
        </p:nvSpPr>
        <p:spPr>
          <a:xfrm>
            <a:off x="457200" y="1151475"/>
            <a:ext cx="2398500" cy="5706300"/>
          </a:xfrm>
          <a:prstGeom prst="rect">
            <a:avLst/>
          </a:prstGeom>
          <a:noFill/>
          <a:ln>
            <a:noFill/>
          </a:ln>
        </p:spPr>
        <p:txBody>
          <a:bodyPr anchorCtr="0" anchor="t" bIns="914400" lIns="0" spcFirstLastPara="1" rIns="0" wrap="square" tIns="0">
            <a:noAutofit/>
          </a:bodyPr>
          <a:lstStyle/>
          <a:p>
            <a:pPr indent="0" lvl="0" marL="0" marR="0" rtl="0" algn="l">
              <a:lnSpc>
                <a:spcPct val="120000"/>
              </a:lnSpc>
              <a:spcBef>
                <a:spcPts val="0"/>
              </a:spcBef>
              <a:spcAft>
                <a:spcPts val="0"/>
              </a:spcAft>
              <a:buClr>
                <a:srgbClr val="595959"/>
              </a:buClr>
              <a:buFont typeface="Arial"/>
              <a:buNone/>
            </a:pPr>
            <a:r>
              <a:t/>
            </a:r>
            <a:endParaRPr b="1"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EC008C"/>
              </a:buClr>
              <a:buFont typeface="Arial"/>
              <a:buNone/>
            </a:pPr>
            <a:r>
              <a:rPr b="1" i="0" lang="en" sz="2400" u="none" cap="none" strike="noStrike">
                <a:solidFill>
                  <a:srgbClr val="EC008C"/>
                </a:solidFill>
                <a:latin typeface="Arial"/>
                <a:ea typeface="Arial"/>
                <a:cs typeface="Arial"/>
                <a:sym typeface="Arial"/>
              </a:rPr>
              <a:t>He’s why:</a:t>
            </a:r>
            <a:endParaRPr b="1" i="0" sz="2400" u="none" cap="none" strike="noStrike">
              <a:solidFill>
                <a:srgbClr val="EC008C"/>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cxnSp>
        <p:nvCxnSpPr>
          <p:cNvPr id="162" name="Google Shape;162;p30"/>
          <p:cNvCxnSpPr/>
          <p:nvPr/>
        </p:nvCxnSpPr>
        <p:spPr>
          <a:xfrm>
            <a:off x="3390900" y="4778025"/>
            <a:ext cx="749400" cy="512400"/>
          </a:xfrm>
          <a:prstGeom prst="straightConnector1">
            <a:avLst/>
          </a:prstGeom>
          <a:noFill/>
          <a:ln cap="flat" cmpd="sng" w="9525">
            <a:solidFill>
              <a:schemeClr val="lt2"/>
            </a:solidFill>
            <a:prstDash val="solid"/>
            <a:round/>
            <a:headEnd len="sm" w="sm" type="none"/>
            <a:tailEnd len="sm" w="sm" type="none"/>
          </a:ln>
        </p:spPr>
      </p:cxnSp>
      <p:sp>
        <p:nvSpPr>
          <p:cNvPr id="163" name="Google Shape;163;p30"/>
          <p:cNvSpPr txBox="1"/>
          <p:nvPr>
            <p:ph idx="1" type="body"/>
          </p:nvPr>
        </p:nvSpPr>
        <p:spPr>
          <a:xfrm>
            <a:off x="4176893" y="0"/>
            <a:ext cx="4044300" cy="6858000"/>
          </a:xfrm>
          <a:prstGeom prst="rect">
            <a:avLst/>
          </a:prstGeom>
          <a:noFill/>
          <a:ln>
            <a:noFill/>
          </a:ln>
        </p:spPr>
        <p:txBody>
          <a:bodyPr anchorCtr="0" anchor="ctr" bIns="914400" lIns="0" spcFirstLastPara="1" rIns="0" wrap="square" tIns="0">
            <a:noAutofit/>
          </a:bodyPr>
          <a:lstStyle/>
          <a:p>
            <a:pPr indent="0" lvl="0" marL="0" marR="0" rtl="0" algn="l">
              <a:lnSpc>
                <a:spcPct val="120000"/>
              </a:lnSpc>
              <a:spcBef>
                <a:spcPts val="0"/>
              </a:spcBef>
              <a:spcAft>
                <a:spcPts val="0"/>
              </a:spcAft>
              <a:buClr>
                <a:srgbClr val="595959"/>
              </a:buClr>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595959"/>
              </a:buClr>
              <a:buFont typeface="Arial"/>
              <a:buNone/>
            </a:pPr>
            <a:r>
              <a:rPr b="0" i="0" lang="en" sz="2400" u="none" cap="none" strike="noStrike">
                <a:solidFill>
                  <a:srgbClr val="595959"/>
                </a:solidFill>
                <a:latin typeface="Arial"/>
                <a:ea typeface="Arial"/>
                <a:cs typeface="Arial"/>
                <a:sym typeface="Arial"/>
              </a:rPr>
              <a:t>“But my ideas are far too complicated to distill into a simple sentence.  So I put them in thousands of pages of signed off documentation that show the edge cases </a:t>
            </a:r>
            <a:r>
              <a:rPr lang="en" sz="2400">
                <a:solidFill>
                  <a:srgbClr val="595959"/>
                </a:solidFill>
              </a:rPr>
              <a:t>of the Enterprise to ensure the facade of quality while looking really really smart.</a:t>
            </a:r>
            <a:r>
              <a:rPr b="0" i="0" lang="en" sz="2400" u="none" cap="none" strike="noStrike">
                <a:solidFill>
                  <a:srgbClr val="595959"/>
                </a:solidFill>
                <a:latin typeface="Arial"/>
                <a:ea typeface="Arial"/>
                <a:cs typeface="Arial"/>
                <a:sym typeface="Arial"/>
              </a:rPr>
              <a:t>”</a:t>
            </a:r>
            <a:endParaRPr b="0" i="0" sz="2400" u="none" cap="none" strike="noStrike">
              <a:solidFill>
                <a:srgbClr val="595959"/>
              </a:solidFill>
              <a:latin typeface="Arial"/>
              <a:ea typeface="Arial"/>
              <a:cs typeface="Arial"/>
              <a:sym typeface="Arial"/>
            </a:endParaRPr>
          </a:p>
        </p:txBody>
      </p:sp>
      <p:pic>
        <p:nvPicPr>
          <p:cNvPr id="164" name="Google Shape;164;p30"/>
          <p:cNvPicPr preferRelativeResize="0"/>
          <p:nvPr/>
        </p:nvPicPr>
        <p:blipFill rotWithShape="1">
          <a:blip r:embed="rId3">
            <a:alphaModFix/>
          </a:blip>
          <a:srcRect b="0" l="0" r="0" t="0"/>
          <a:stretch/>
        </p:blipFill>
        <p:spPr>
          <a:xfrm>
            <a:off x="465667" y="1413014"/>
            <a:ext cx="3547500" cy="4137900"/>
          </a:xfrm>
          <a:prstGeom prst="rect">
            <a:avLst/>
          </a:prstGeom>
          <a:noFill/>
          <a:ln>
            <a:noFill/>
          </a:ln>
        </p:spPr>
      </p:pic>
      <p:sp>
        <p:nvSpPr>
          <p:cNvPr id="165" name="Google Shape;165;p30"/>
          <p:cNvSpPr txBox="1"/>
          <p:nvPr/>
        </p:nvSpPr>
        <p:spPr>
          <a:xfrm rot="-552764">
            <a:off x="1300798" y="4693758"/>
            <a:ext cx="2422853" cy="3382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600">
                <a:solidFill>
                  <a:srgbClr val="595959"/>
                </a:solidFill>
              </a:rPr>
              <a:t>Some guy we promoted.</a:t>
            </a:r>
            <a:endParaRPr b="0" i="0" sz="1600" u="none" cap="none" strike="noStrike">
              <a:solidFill>
                <a:srgbClr val="59595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171" name="Google Shape;171;p31"/>
          <p:cNvPicPr preferRelativeResize="0"/>
          <p:nvPr/>
        </p:nvPicPr>
        <p:blipFill>
          <a:blip r:embed="rId3">
            <a:alphaModFix/>
          </a:blip>
          <a:stretch>
            <a:fillRect/>
          </a:stretch>
        </p:blipFill>
        <p:spPr>
          <a:xfrm>
            <a:off x="1989800" y="544775"/>
            <a:ext cx="5644325" cy="4233250"/>
          </a:xfrm>
          <a:prstGeom prst="rect">
            <a:avLst/>
          </a:prstGeom>
          <a:noFill/>
          <a:ln>
            <a:noFill/>
          </a:ln>
        </p:spPr>
      </p:pic>
      <p:sp>
        <p:nvSpPr>
          <p:cNvPr id="172" name="Google Shape;172;p31"/>
          <p:cNvSpPr txBox="1"/>
          <p:nvPr/>
        </p:nvSpPr>
        <p:spPr>
          <a:xfrm>
            <a:off x="1511813" y="4818750"/>
            <a:ext cx="6600300" cy="18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latin typeface="Anton"/>
                <a:ea typeface="Anton"/>
                <a:cs typeface="Anton"/>
                <a:sym typeface="Anton"/>
              </a:rPr>
              <a:t>IZ READY 4 ENTURPRYZE LOLZ</a:t>
            </a:r>
            <a:endParaRPr sz="4800">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0" y="0"/>
            <a:ext cx="9144000" cy="685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00374C"/>
              </a:buClr>
              <a:buFont typeface="Arial"/>
              <a:buNone/>
            </a:pPr>
            <a:r>
              <a:rPr lang="en" sz="4000">
                <a:solidFill>
                  <a:srgbClr val="00374C"/>
                </a:solidFill>
              </a:rPr>
              <a:t>Please stop.</a:t>
            </a:r>
            <a:br>
              <a:rPr b="0" i="0" lang="en" sz="4000" u="none" cap="none" strike="noStrike">
                <a:solidFill>
                  <a:srgbClr val="00374C"/>
                </a:solidFill>
                <a:latin typeface="Arial"/>
                <a:ea typeface="Arial"/>
                <a:cs typeface="Arial"/>
                <a:sym typeface="Arial"/>
              </a:rPr>
            </a:br>
            <a:r>
              <a:rPr lang="en" sz="4000">
                <a:solidFill>
                  <a:schemeClr val="lt1"/>
                </a:solidFill>
              </a:rPr>
              <a:t>That makes you look 13</a:t>
            </a:r>
            <a:r>
              <a:rPr b="0" i="0" lang="en" sz="4000" u="none" cap="none" strike="noStrike">
                <a:solidFill>
                  <a:schemeClr val="lt1"/>
                </a:solidFill>
                <a:latin typeface="Arial"/>
                <a:ea typeface="Arial"/>
                <a:cs typeface="Arial"/>
                <a:sym typeface="Arial"/>
              </a:rPr>
              <a:t>.</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nvSpPr>
        <p:spPr>
          <a:xfrm>
            <a:off x="649113" y="2356556"/>
            <a:ext cx="3429000" cy="4501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595959"/>
              </a:buClr>
              <a:buFont typeface="Arial"/>
              <a:buNone/>
            </a:pPr>
            <a:r>
              <a:t/>
            </a:r>
            <a:endParaRPr b="0" i="0" sz="2400" u="none" cap="none" strike="noStrike">
              <a:solidFill>
                <a:srgbClr val="F2F2F2"/>
              </a:solidFill>
              <a:latin typeface="Arial"/>
              <a:ea typeface="Arial"/>
              <a:cs typeface="Arial"/>
              <a:sym typeface="Arial"/>
            </a:endParaRPr>
          </a:p>
          <a:p>
            <a:pPr indent="0" lvl="0" marL="0" marR="0" rtl="0" algn="l">
              <a:lnSpc>
                <a:spcPct val="120000"/>
              </a:lnSpc>
              <a:spcBef>
                <a:spcPts val="480"/>
              </a:spcBef>
              <a:spcAft>
                <a:spcPts val="0"/>
              </a:spcAft>
              <a:buClr>
                <a:srgbClr val="F2F2F2"/>
              </a:buClr>
              <a:buFont typeface="Arial"/>
              <a:buNone/>
            </a:pPr>
            <a:r>
              <a:rPr b="0" i="0" lang="en" sz="2400" u="none" cap="none" strike="noStrike">
                <a:solidFill>
                  <a:srgbClr val="F2F2F2"/>
                </a:solidFill>
                <a:latin typeface="Comic Sans MS"/>
                <a:ea typeface="Comic Sans MS"/>
                <a:cs typeface="Comic Sans MS"/>
                <a:sym typeface="Comic Sans MS"/>
              </a:rPr>
              <a:t>“</a:t>
            </a:r>
            <a:r>
              <a:rPr lang="en" sz="2400">
                <a:solidFill>
                  <a:srgbClr val="F2F2F2"/>
                </a:solidFill>
                <a:latin typeface="Comic Sans MS"/>
                <a:ea typeface="Comic Sans MS"/>
                <a:cs typeface="Comic Sans MS"/>
                <a:sym typeface="Comic Sans MS"/>
              </a:rPr>
              <a:t>Nobody challenges an Ira Glass quote</a:t>
            </a:r>
            <a:r>
              <a:rPr b="0" i="0" lang="en" sz="2400" u="none" cap="none" strike="noStrike">
                <a:solidFill>
                  <a:srgbClr val="F2F2F2"/>
                </a:solidFill>
                <a:latin typeface="Comic Sans MS"/>
                <a:ea typeface="Comic Sans MS"/>
                <a:cs typeface="Comic Sans MS"/>
                <a:sym typeface="Comic Sans MS"/>
              </a:rPr>
              <a:t>.”</a:t>
            </a:r>
            <a:endParaRPr>
              <a:latin typeface="Comic Sans MS"/>
              <a:ea typeface="Comic Sans MS"/>
              <a:cs typeface="Comic Sans MS"/>
              <a:sym typeface="Comic Sans MS"/>
            </a:endParaRPr>
          </a:p>
          <a:p>
            <a:pPr indent="0" lvl="0" marL="0" marR="0" rtl="0" algn="l">
              <a:lnSpc>
                <a:spcPct val="120000"/>
              </a:lnSpc>
              <a:spcBef>
                <a:spcPts val="480"/>
              </a:spcBef>
              <a:spcAft>
                <a:spcPts val="0"/>
              </a:spcAft>
              <a:buClr>
                <a:srgbClr val="F2F2F2"/>
              </a:buClr>
              <a:buFont typeface="Arial"/>
              <a:buNone/>
            </a:pPr>
            <a:r>
              <a:rPr b="0" i="0" lang="en" sz="2400" u="none" cap="none" strike="noStrike">
                <a:solidFill>
                  <a:srgbClr val="F2F2F2"/>
                </a:solidFill>
                <a:latin typeface="Comic Sans MS"/>
                <a:ea typeface="Comic Sans MS"/>
                <a:cs typeface="Comic Sans MS"/>
                <a:sym typeface="Comic Sans MS"/>
              </a:rPr>
              <a:t>– Mark Twain</a:t>
            </a:r>
            <a:endParaRPr b="0" i="0" sz="2400" u="none" cap="none" strike="noStrike">
              <a:solidFill>
                <a:srgbClr val="F2F2F2"/>
              </a:solidFill>
              <a:latin typeface="Comic Sans MS"/>
              <a:ea typeface="Comic Sans MS"/>
              <a:cs typeface="Comic Sans MS"/>
              <a:sym typeface="Comic Sans MS"/>
            </a:endParaRPr>
          </a:p>
        </p:txBody>
      </p:sp>
      <p:pic>
        <p:nvPicPr>
          <p:cNvPr id="183" name="Google Shape;183;p33"/>
          <p:cNvPicPr preferRelativeResize="0"/>
          <p:nvPr/>
        </p:nvPicPr>
        <p:blipFill rotWithShape="1">
          <a:blip r:embed="rId3">
            <a:alphaModFix/>
          </a:blip>
          <a:srcRect b="0" l="28215" r="20898" t="0"/>
          <a:stretch/>
        </p:blipFill>
        <p:spPr>
          <a:xfrm>
            <a:off x="4544700" y="1377025"/>
            <a:ext cx="4599300" cy="468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457200" y="0"/>
            <a:ext cx="8229600" cy="685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chemeClr val="lt1"/>
              </a:buClr>
              <a:buFont typeface="Arial"/>
              <a:buNone/>
            </a:pPr>
            <a:r>
              <a:rPr lang="en" sz="4000">
                <a:solidFill>
                  <a:schemeClr val="lt1"/>
                </a:solidFill>
              </a:rPr>
              <a:t>Eventually, your client will ask to see</a:t>
            </a:r>
            <a:r>
              <a:rPr b="0" i="0" lang="en" sz="4000" u="none" cap="none" strike="noStrike">
                <a:solidFill>
                  <a:schemeClr val="lt1"/>
                </a:solidFill>
                <a:latin typeface="Arial"/>
                <a:ea typeface="Arial"/>
                <a:cs typeface="Arial"/>
                <a:sym typeface="Arial"/>
              </a:rPr>
              <a:t> </a:t>
            </a:r>
            <a:r>
              <a:rPr b="0" i="0" lang="en" sz="4000" u="none" cap="none" strike="noStrike">
                <a:solidFill>
                  <a:srgbClr val="EC008C"/>
                </a:solidFill>
                <a:latin typeface="Arial"/>
                <a:ea typeface="Arial"/>
                <a:cs typeface="Arial"/>
                <a:sym typeface="Arial"/>
              </a:rPr>
              <a:t>code </a:t>
            </a:r>
            <a:br>
              <a:rPr b="0" i="0" lang="en" sz="4000" u="none" cap="none" strike="noStrike">
                <a:solidFill>
                  <a:schemeClr val="lt1"/>
                </a:solidFill>
                <a:latin typeface="Arial"/>
                <a:ea typeface="Arial"/>
                <a:cs typeface="Arial"/>
                <a:sym typeface="Arial"/>
              </a:rPr>
            </a:br>
            <a:r>
              <a:rPr lang="en" sz="4000">
                <a:solidFill>
                  <a:schemeClr val="lt1"/>
                </a:solidFill>
              </a:rPr>
              <a:t>so you have to show something</a:t>
            </a:r>
            <a:r>
              <a:rPr b="0" i="0" lang="en" sz="4000" u="none" cap="none" strike="noStrike">
                <a:solidFill>
                  <a:schemeClr val="lt1"/>
                </a:solidFill>
                <a:latin typeface="Arial"/>
                <a:ea typeface="Arial"/>
                <a:cs typeface="Arial"/>
                <a:sym typeface="Arial"/>
              </a:rPr>
              <a:t>.</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5"/>
          <p:cNvPicPr preferRelativeResize="0"/>
          <p:nvPr/>
        </p:nvPicPr>
        <p:blipFill>
          <a:blip r:embed="rId3">
            <a:alphaModFix/>
          </a:blip>
          <a:stretch>
            <a:fillRect/>
          </a:stretch>
        </p:blipFill>
        <p:spPr>
          <a:xfrm>
            <a:off x="-33925" y="0"/>
            <a:ext cx="14897100" cy="10287000"/>
          </a:xfrm>
          <a:prstGeom prst="rect">
            <a:avLst/>
          </a:prstGeom>
          <a:noFill/>
          <a:ln>
            <a:noFill/>
          </a:ln>
        </p:spPr>
      </p:pic>
      <p:sp>
        <p:nvSpPr>
          <p:cNvPr id="195" name="Google Shape;195;p35"/>
          <p:cNvSpPr/>
          <p:nvPr/>
        </p:nvSpPr>
        <p:spPr>
          <a:xfrm>
            <a:off x="222251" y="287869"/>
            <a:ext cx="8699400" cy="795900"/>
          </a:xfrm>
          <a:prstGeom prst="rect">
            <a:avLst/>
          </a:prstGeom>
          <a:solidFill>
            <a:srgbClr val="EC008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6" name="Google Shape;196;p35"/>
          <p:cNvSpPr txBox="1"/>
          <p:nvPr>
            <p:ph type="title"/>
          </p:nvPr>
        </p:nvSpPr>
        <p:spPr>
          <a:xfrm>
            <a:off x="457200" y="427035"/>
            <a:ext cx="8229600" cy="5028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rgbClr val="FFFFFF"/>
              </a:buClr>
              <a:buFont typeface="Arial"/>
              <a:buNone/>
            </a:pPr>
            <a:r>
              <a:rPr b="1" lang="en" sz="3600">
                <a:solidFill>
                  <a:srgbClr val="FFFFFF"/>
                </a:solidFill>
              </a:rPr>
              <a:t>Time to code</a:t>
            </a:r>
            <a:r>
              <a:rPr b="1" i="0" lang="en" sz="3600" u="none" cap="none" strike="noStrike">
                <a:solidFill>
                  <a:srgbClr val="FFFFFF"/>
                </a:solidFill>
                <a:latin typeface="Arial"/>
                <a:ea typeface="Arial"/>
                <a:cs typeface="Arial"/>
                <a:sym typeface="Arial"/>
              </a:rPr>
              <a:t>.</a:t>
            </a:r>
            <a:endParaRPr b="1" i="0" sz="36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How can I code faster?</a:t>
            </a:r>
            <a:endParaRPr b="1" i="0" sz="3600" u="none" cap="none" strike="noStrike">
              <a:solidFill>
                <a:schemeClr val="dk1"/>
              </a:solidFill>
              <a:latin typeface="Arial"/>
              <a:ea typeface="Arial"/>
              <a:cs typeface="Arial"/>
              <a:sym typeface="Arial"/>
            </a:endParaRPr>
          </a:p>
        </p:txBody>
      </p:sp>
      <p:sp>
        <p:nvSpPr>
          <p:cNvPr id="202" name="Google Shape;202;p36"/>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203" name="Google Shape;203;p36"/>
          <p:cNvPicPr preferRelativeResize="0"/>
          <p:nvPr/>
        </p:nvPicPr>
        <p:blipFill>
          <a:blip r:embed="rId3">
            <a:alphaModFix/>
          </a:blip>
          <a:stretch>
            <a:fillRect/>
          </a:stretch>
        </p:blipFill>
        <p:spPr>
          <a:xfrm>
            <a:off x="746325" y="1478775"/>
            <a:ext cx="2052424" cy="2561699"/>
          </a:xfrm>
          <a:prstGeom prst="rect">
            <a:avLst/>
          </a:prstGeom>
          <a:noFill/>
          <a:ln>
            <a:noFill/>
          </a:ln>
        </p:spPr>
      </p:pic>
      <p:pic>
        <p:nvPicPr>
          <p:cNvPr id="204" name="Google Shape;204;p36" title="napoleon"/>
          <p:cNvPicPr preferRelativeResize="0"/>
          <p:nvPr/>
        </p:nvPicPr>
        <p:blipFill>
          <a:blip r:embed="rId4">
            <a:alphaModFix/>
          </a:blip>
          <a:stretch>
            <a:fillRect/>
          </a:stretch>
        </p:blipFill>
        <p:spPr>
          <a:xfrm>
            <a:off x="3386598" y="1501775"/>
            <a:ext cx="1911925" cy="2515700"/>
          </a:xfrm>
          <a:prstGeom prst="rect">
            <a:avLst/>
          </a:prstGeom>
          <a:noFill/>
          <a:ln>
            <a:noFill/>
          </a:ln>
        </p:spPr>
      </p:pic>
      <p:pic>
        <p:nvPicPr>
          <p:cNvPr id="205" name="Google Shape;205;p36"/>
          <p:cNvPicPr preferRelativeResize="0"/>
          <p:nvPr/>
        </p:nvPicPr>
        <p:blipFill>
          <a:blip r:embed="rId5">
            <a:alphaModFix/>
          </a:blip>
          <a:stretch>
            <a:fillRect/>
          </a:stretch>
        </p:blipFill>
        <p:spPr>
          <a:xfrm>
            <a:off x="5486400" y="1244000"/>
            <a:ext cx="3200400" cy="1047750"/>
          </a:xfrm>
          <a:prstGeom prst="rect">
            <a:avLst/>
          </a:prstGeom>
          <a:noFill/>
          <a:ln>
            <a:noFill/>
          </a:ln>
        </p:spPr>
      </p:pic>
      <p:pic>
        <p:nvPicPr>
          <p:cNvPr id="206" name="Google Shape;206;p36"/>
          <p:cNvPicPr preferRelativeResize="0"/>
          <p:nvPr/>
        </p:nvPicPr>
        <p:blipFill>
          <a:blip r:embed="rId6">
            <a:alphaModFix/>
          </a:blip>
          <a:stretch>
            <a:fillRect/>
          </a:stretch>
        </p:blipFill>
        <p:spPr>
          <a:xfrm>
            <a:off x="6091238" y="2489500"/>
            <a:ext cx="1990725" cy="1685925"/>
          </a:xfrm>
          <a:prstGeom prst="rect">
            <a:avLst/>
          </a:prstGeom>
          <a:noFill/>
          <a:ln>
            <a:noFill/>
          </a:ln>
        </p:spPr>
      </p:pic>
      <p:pic>
        <p:nvPicPr>
          <p:cNvPr id="207" name="Google Shape;207;p36"/>
          <p:cNvPicPr preferRelativeResize="0"/>
          <p:nvPr/>
        </p:nvPicPr>
        <p:blipFill>
          <a:blip r:embed="rId7">
            <a:alphaModFix/>
          </a:blip>
          <a:stretch>
            <a:fillRect/>
          </a:stretch>
        </p:blipFill>
        <p:spPr>
          <a:xfrm>
            <a:off x="223850" y="4307450"/>
            <a:ext cx="2695675" cy="1880700"/>
          </a:xfrm>
          <a:prstGeom prst="rect">
            <a:avLst/>
          </a:prstGeom>
          <a:noFill/>
          <a:ln>
            <a:noFill/>
          </a:ln>
        </p:spPr>
      </p:pic>
      <p:pic>
        <p:nvPicPr>
          <p:cNvPr id="208" name="Google Shape;208;p36"/>
          <p:cNvPicPr preferRelativeResize="0"/>
          <p:nvPr/>
        </p:nvPicPr>
        <p:blipFill>
          <a:blip r:embed="rId8">
            <a:alphaModFix/>
          </a:blip>
          <a:stretch>
            <a:fillRect/>
          </a:stretch>
        </p:blipFill>
        <p:spPr>
          <a:xfrm>
            <a:off x="6046338" y="4497400"/>
            <a:ext cx="2507605" cy="1880700"/>
          </a:xfrm>
          <a:prstGeom prst="rect">
            <a:avLst/>
          </a:prstGeom>
          <a:noFill/>
          <a:ln>
            <a:noFill/>
          </a:ln>
        </p:spPr>
      </p:pic>
      <p:pic>
        <p:nvPicPr>
          <p:cNvPr id="209" name="Google Shape;209;p36"/>
          <p:cNvPicPr preferRelativeResize="0"/>
          <p:nvPr/>
        </p:nvPicPr>
        <p:blipFill>
          <a:blip r:embed="rId9">
            <a:alphaModFix/>
          </a:blip>
          <a:stretch>
            <a:fillRect/>
          </a:stretch>
        </p:blipFill>
        <p:spPr>
          <a:xfrm>
            <a:off x="2959800" y="4446525"/>
            <a:ext cx="2643274" cy="1982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0" y="0"/>
            <a:ext cx="9144000" cy="685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chemeClr val="dk1"/>
              </a:buClr>
              <a:buFont typeface="Arial"/>
              <a:buNone/>
            </a:pPr>
            <a:r>
              <a:rPr b="1" lang="en" sz="4000">
                <a:solidFill>
                  <a:schemeClr val="dk1"/>
                </a:solidFill>
              </a:rPr>
              <a:t>Use Enterprise Patterns written by Pragmatic Programmers</a:t>
            </a:r>
            <a:endParaRPr b="1" i="0" sz="4000" u="none" cap="none" strike="noStrike">
              <a:solidFill>
                <a:schemeClr val="dk1"/>
              </a:solidFill>
              <a:latin typeface="Arial"/>
              <a:ea typeface="Arial"/>
              <a:cs typeface="Arial"/>
              <a:sym typeface="Arial"/>
            </a:endParaRPr>
          </a:p>
        </p:txBody>
      </p:sp>
      <p:sp>
        <p:nvSpPr>
          <p:cNvPr id="215" name="Google Shape;215;p37"/>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Pattern 1: The Seinfeld Pattern</a:t>
            </a:r>
            <a:endParaRPr b="1" i="0" sz="3600" u="none" cap="none" strike="noStrike">
              <a:solidFill>
                <a:srgbClr val="EF0389"/>
              </a:solidFill>
              <a:latin typeface="Arial"/>
              <a:ea typeface="Arial"/>
              <a:cs typeface="Arial"/>
              <a:sym typeface="Arial"/>
            </a:endParaRPr>
          </a:p>
        </p:txBody>
      </p:sp>
      <p:pic>
        <p:nvPicPr>
          <p:cNvPr id="222" name="Google Shape;222;p38"/>
          <p:cNvPicPr preferRelativeResize="0"/>
          <p:nvPr/>
        </p:nvPicPr>
        <p:blipFill>
          <a:blip r:embed="rId3">
            <a:alphaModFix/>
          </a:blip>
          <a:stretch>
            <a:fillRect/>
          </a:stretch>
        </p:blipFill>
        <p:spPr>
          <a:xfrm>
            <a:off x="1126044" y="1785800"/>
            <a:ext cx="3176526" cy="3964751"/>
          </a:xfrm>
          <a:prstGeom prst="rect">
            <a:avLst/>
          </a:prstGeom>
          <a:noFill/>
          <a:ln>
            <a:noFill/>
          </a:ln>
        </p:spPr>
      </p:pic>
      <p:sp>
        <p:nvSpPr>
          <p:cNvPr id="223" name="Google Shape;223;p38"/>
          <p:cNvSpPr/>
          <p:nvPr/>
        </p:nvSpPr>
        <p:spPr>
          <a:xfrm>
            <a:off x="4897600" y="1919700"/>
            <a:ext cx="3730800" cy="2699700"/>
          </a:xfrm>
          <a:prstGeom prst="wedgeEllipseCallout">
            <a:avLst>
              <a:gd fmla="val -92546" name="adj1"/>
              <a:gd fmla="val -14823" name="adj2"/>
            </a:avLst>
          </a:prstGeom>
          <a:solidFill>
            <a:srgbClr val="EF038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Good luck with ALL THAT.</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1"/>
          <p:cNvSpPr txBox="1"/>
          <p:nvPr>
            <p:ph type="title"/>
          </p:nvPr>
        </p:nvSpPr>
        <p:spPr>
          <a:xfrm>
            <a:off x="457200" y="0"/>
            <a:ext cx="8229600" cy="685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7F7F7F"/>
              </a:buClr>
              <a:buFont typeface="Arial"/>
              <a:buNone/>
            </a:pPr>
            <a:r>
              <a:rPr b="0" i="0" lang="en" sz="4000" u="none" cap="none" strike="noStrike">
                <a:solidFill>
                  <a:srgbClr val="7F7F7F"/>
                </a:solidFill>
                <a:latin typeface="Arial"/>
                <a:ea typeface="Arial"/>
                <a:cs typeface="Arial"/>
                <a:sym typeface="Arial"/>
              </a:rPr>
              <a:t>1.</a:t>
            </a:r>
            <a:r>
              <a:rPr b="0" i="0" lang="en" sz="4000" u="none" cap="none" strike="noStrike">
                <a:solidFill>
                  <a:srgbClr val="BFBFBF"/>
                </a:solidFill>
                <a:latin typeface="Arial"/>
                <a:ea typeface="Arial"/>
                <a:cs typeface="Arial"/>
                <a:sym typeface="Arial"/>
              </a:rPr>
              <a:t> </a:t>
            </a:r>
            <a:r>
              <a:rPr lang="en" sz="4000">
                <a:solidFill>
                  <a:schemeClr val="lt1"/>
                </a:solidFill>
              </a:rPr>
              <a:t>Why you are here (1 minute)</a:t>
            </a:r>
            <a:r>
              <a:rPr b="0" i="0" lang="en" sz="4000" u="none" cap="none" strike="noStrike">
                <a:solidFill>
                  <a:srgbClr val="7F7F7F"/>
                </a:solidFill>
                <a:latin typeface="Arial"/>
                <a:ea typeface="Arial"/>
                <a:cs typeface="Arial"/>
                <a:sym typeface="Arial"/>
              </a:rPr>
              <a:t> </a:t>
            </a:r>
            <a:br>
              <a:rPr b="0" i="0" lang="en" sz="4000" u="none" cap="none" strike="noStrike">
                <a:solidFill>
                  <a:srgbClr val="7F7F7F"/>
                </a:solidFill>
                <a:latin typeface="Arial"/>
                <a:ea typeface="Arial"/>
                <a:cs typeface="Arial"/>
                <a:sym typeface="Arial"/>
              </a:rPr>
            </a:br>
            <a:r>
              <a:rPr b="0" i="0" lang="en" sz="4000" u="none" cap="none" strike="noStrike">
                <a:solidFill>
                  <a:srgbClr val="7F7F7F"/>
                </a:solidFill>
                <a:latin typeface="Arial"/>
                <a:ea typeface="Arial"/>
                <a:cs typeface="Arial"/>
                <a:sym typeface="Arial"/>
              </a:rPr>
              <a:t>2.</a:t>
            </a:r>
            <a:r>
              <a:rPr b="0" i="0" lang="en" sz="4000" u="none" cap="none" strike="noStrike">
                <a:solidFill>
                  <a:schemeClr val="lt1"/>
                </a:solidFill>
                <a:latin typeface="Arial"/>
                <a:ea typeface="Arial"/>
                <a:cs typeface="Arial"/>
                <a:sym typeface="Arial"/>
              </a:rPr>
              <a:t> </a:t>
            </a:r>
            <a:r>
              <a:rPr lang="en" sz="4000">
                <a:solidFill>
                  <a:schemeClr val="lt1"/>
                </a:solidFill>
              </a:rPr>
              <a:t>Examples (35 minutes)</a:t>
            </a:r>
            <a:r>
              <a:rPr b="0" i="0" lang="en" sz="4000" u="none" cap="none" strike="noStrike">
                <a:solidFill>
                  <a:schemeClr val="lt1"/>
                </a:solidFill>
                <a:latin typeface="Arial"/>
                <a:ea typeface="Arial"/>
                <a:cs typeface="Arial"/>
                <a:sym typeface="Arial"/>
              </a:rPr>
              <a:t> </a:t>
            </a:r>
            <a:br>
              <a:rPr b="0" i="0" lang="en" sz="4000" u="none" cap="none" strike="noStrike">
                <a:solidFill>
                  <a:schemeClr val="lt1"/>
                </a:solidFill>
                <a:latin typeface="Arial"/>
                <a:ea typeface="Arial"/>
                <a:cs typeface="Arial"/>
                <a:sym typeface="Arial"/>
              </a:rPr>
            </a:br>
            <a:r>
              <a:rPr b="0" i="0" lang="en" sz="4000" u="none" cap="none" strike="noStrike">
                <a:solidFill>
                  <a:srgbClr val="7F7F7F"/>
                </a:solidFill>
                <a:latin typeface="Arial"/>
                <a:ea typeface="Arial"/>
                <a:cs typeface="Arial"/>
                <a:sym typeface="Arial"/>
              </a:rPr>
              <a:t>3. </a:t>
            </a:r>
            <a:r>
              <a:rPr lang="en" sz="4000">
                <a:solidFill>
                  <a:schemeClr val="lt1"/>
                </a:solidFill>
              </a:rPr>
              <a:t>Questions (2 minutes)</a:t>
            </a:r>
            <a:endParaRPr b="0" i="0" sz="40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Code example</a:t>
            </a:r>
            <a:endParaRPr b="1" i="0" sz="3600" u="none" cap="none" strike="noStrike">
              <a:solidFill>
                <a:srgbClr val="EF0389"/>
              </a:solidFill>
              <a:latin typeface="Arial"/>
              <a:ea typeface="Arial"/>
              <a:cs typeface="Arial"/>
              <a:sym typeface="Arial"/>
            </a:endParaRPr>
          </a:p>
        </p:txBody>
      </p:sp>
      <p:pic>
        <p:nvPicPr>
          <p:cNvPr id="230" name="Google Shape;230;p39"/>
          <p:cNvPicPr preferRelativeResize="0"/>
          <p:nvPr/>
        </p:nvPicPr>
        <p:blipFill>
          <a:blip r:embed="rId3">
            <a:alphaModFix/>
          </a:blip>
          <a:stretch>
            <a:fillRect/>
          </a:stretch>
        </p:blipFill>
        <p:spPr>
          <a:xfrm>
            <a:off x="234975" y="2315288"/>
            <a:ext cx="10807724" cy="2227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457200" y="427001"/>
            <a:ext cx="8229600" cy="16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I code front end.  </a:t>
            </a:r>
            <a:endParaRPr b="1" sz="3600">
              <a:solidFill>
                <a:schemeClr val="dk1"/>
              </a:solidFill>
            </a:endParaRPr>
          </a:p>
          <a:p>
            <a:pPr indent="0" lvl="0" marL="0" marR="0" rtl="0" algn="l">
              <a:spcBef>
                <a:spcPts val="0"/>
              </a:spcBef>
              <a:spcAft>
                <a:spcPts val="0"/>
              </a:spcAft>
              <a:buClr>
                <a:schemeClr val="dk1"/>
              </a:buClr>
              <a:buFont typeface="Arial"/>
              <a:buNone/>
            </a:pPr>
            <a:r>
              <a:rPr b="1" lang="en" sz="3600">
                <a:solidFill>
                  <a:schemeClr val="dk1"/>
                </a:solidFill>
              </a:rPr>
              <a:t>Enterprise schmenterprise.</a:t>
            </a:r>
            <a:endParaRPr b="1" i="0" sz="3600" u="none" cap="none" strike="noStrike">
              <a:solidFill>
                <a:schemeClr val="dk1"/>
              </a:solidFill>
              <a:latin typeface="Arial"/>
              <a:ea typeface="Arial"/>
              <a:cs typeface="Arial"/>
              <a:sym typeface="Arial"/>
            </a:endParaRPr>
          </a:p>
        </p:txBody>
      </p:sp>
      <p:sp>
        <p:nvSpPr>
          <p:cNvPr id="236" name="Google Shape;236;p40"/>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237" name="Google Shape;237;p40"/>
          <p:cNvPicPr preferRelativeResize="0"/>
          <p:nvPr/>
        </p:nvPicPr>
        <p:blipFill>
          <a:blip r:embed="rId3">
            <a:alphaModFix/>
          </a:blip>
          <a:stretch>
            <a:fillRect/>
          </a:stretch>
        </p:blipFill>
        <p:spPr>
          <a:xfrm>
            <a:off x="2149125" y="2586875"/>
            <a:ext cx="4486275" cy="2162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457200" y="427001"/>
            <a:ext cx="8229600" cy="702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whatever.</a:t>
            </a:r>
            <a:endParaRPr b="1" i="0" sz="3600" u="none" cap="none" strike="noStrike">
              <a:solidFill>
                <a:schemeClr val="dk1"/>
              </a:solidFill>
              <a:latin typeface="Arial"/>
              <a:ea typeface="Arial"/>
              <a:cs typeface="Arial"/>
              <a:sym typeface="Arial"/>
            </a:endParaRPr>
          </a:p>
        </p:txBody>
      </p:sp>
      <p:sp>
        <p:nvSpPr>
          <p:cNvPr id="243" name="Google Shape;243;p41"/>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244" name="Google Shape;244;p41"/>
          <p:cNvPicPr preferRelativeResize="0"/>
          <p:nvPr/>
        </p:nvPicPr>
        <p:blipFill>
          <a:blip r:embed="rId3">
            <a:alphaModFix/>
          </a:blip>
          <a:stretch>
            <a:fillRect/>
          </a:stretch>
        </p:blipFill>
        <p:spPr>
          <a:xfrm>
            <a:off x="501538" y="2319325"/>
            <a:ext cx="7705725" cy="2219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457200" y="427001"/>
            <a:ext cx="8229600" cy="77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whatever.</a:t>
            </a:r>
            <a:endParaRPr b="1" i="0" sz="3600" u="none" cap="none" strike="noStrike">
              <a:solidFill>
                <a:schemeClr val="dk1"/>
              </a:solidFill>
              <a:latin typeface="Arial"/>
              <a:ea typeface="Arial"/>
              <a:cs typeface="Arial"/>
              <a:sym typeface="Arial"/>
            </a:endParaRPr>
          </a:p>
        </p:txBody>
      </p:sp>
      <p:sp>
        <p:nvSpPr>
          <p:cNvPr id="250" name="Google Shape;250;p42"/>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251" name="Google Shape;251;p42"/>
          <p:cNvPicPr preferRelativeResize="0"/>
          <p:nvPr/>
        </p:nvPicPr>
        <p:blipFill>
          <a:blip r:embed="rId3">
            <a:alphaModFix/>
          </a:blip>
          <a:stretch>
            <a:fillRect/>
          </a:stretch>
        </p:blipFill>
        <p:spPr>
          <a:xfrm>
            <a:off x="3100171" y="0"/>
            <a:ext cx="5349958"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457200" y="427001"/>
            <a:ext cx="8229600" cy="16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and… whatever.</a:t>
            </a:r>
            <a:endParaRPr b="1" i="0" sz="3600" u="none" cap="none" strike="noStrike">
              <a:solidFill>
                <a:schemeClr val="dk1"/>
              </a:solidFill>
              <a:latin typeface="Arial"/>
              <a:ea typeface="Arial"/>
              <a:cs typeface="Arial"/>
              <a:sym typeface="Arial"/>
            </a:endParaRPr>
          </a:p>
        </p:txBody>
      </p:sp>
      <p:sp>
        <p:nvSpPr>
          <p:cNvPr id="257" name="Google Shape;257;p43"/>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pic>
        <p:nvPicPr>
          <p:cNvPr id="258" name="Google Shape;258;p43"/>
          <p:cNvPicPr preferRelativeResize="0"/>
          <p:nvPr/>
        </p:nvPicPr>
        <p:blipFill>
          <a:blip r:embed="rId3">
            <a:alphaModFix/>
          </a:blip>
          <a:stretch>
            <a:fillRect/>
          </a:stretch>
        </p:blipFill>
        <p:spPr>
          <a:xfrm>
            <a:off x="572738" y="1173400"/>
            <a:ext cx="2962275" cy="1847850"/>
          </a:xfrm>
          <a:prstGeom prst="rect">
            <a:avLst/>
          </a:prstGeom>
          <a:noFill/>
          <a:ln>
            <a:noFill/>
          </a:ln>
        </p:spPr>
      </p:pic>
      <p:pic>
        <p:nvPicPr>
          <p:cNvPr id="259" name="Google Shape;259;p43"/>
          <p:cNvPicPr preferRelativeResize="0"/>
          <p:nvPr/>
        </p:nvPicPr>
        <p:blipFill>
          <a:blip r:embed="rId4">
            <a:alphaModFix/>
          </a:blip>
          <a:stretch>
            <a:fillRect/>
          </a:stretch>
        </p:blipFill>
        <p:spPr>
          <a:xfrm>
            <a:off x="515588" y="3467025"/>
            <a:ext cx="3076575" cy="1866900"/>
          </a:xfrm>
          <a:prstGeom prst="rect">
            <a:avLst/>
          </a:prstGeom>
          <a:noFill/>
          <a:ln>
            <a:noFill/>
          </a:ln>
        </p:spPr>
      </p:pic>
      <p:pic>
        <p:nvPicPr>
          <p:cNvPr id="260" name="Google Shape;260;p43"/>
          <p:cNvPicPr preferRelativeResize="0"/>
          <p:nvPr/>
        </p:nvPicPr>
        <p:blipFill>
          <a:blip r:embed="rId5">
            <a:alphaModFix/>
          </a:blip>
          <a:stretch>
            <a:fillRect/>
          </a:stretch>
        </p:blipFill>
        <p:spPr>
          <a:xfrm>
            <a:off x="4680763" y="1210250"/>
            <a:ext cx="3171825" cy="1895475"/>
          </a:xfrm>
          <a:prstGeom prst="rect">
            <a:avLst/>
          </a:prstGeom>
          <a:noFill/>
          <a:ln>
            <a:noFill/>
          </a:ln>
        </p:spPr>
      </p:pic>
      <p:pic>
        <p:nvPicPr>
          <p:cNvPr id="261" name="Google Shape;261;p43"/>
          <p:cNvPicPr preferRelativeResize="0"/>
          <p:nvPr/>
        </p:nvPicPr>
        <p:blipFill>
          <a:blip r:embed="rId6">
            <a:alphaModFix/>
          </a:blip>
          <a:stretch>
            <a:fillRect/>
          </a:stretch>
        </p:blipFill>
        <p:spPr>
          <a:xfrm>
            <a:off x="4614088" y="3486075"/>
            <a:ext cx="3305175" cy="1828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Pattern 2: The Arts and Craft Pattern</a:t>
            </a:r>
            <a:endParaRPr b="1" i="0" sz="3600" u="none" cap="none" strike="noStrike">
              <a:solidFill>
                <a:srgbClr val="EF0389"/>
              </a:solidFill>
              <a:latin typeface="Arial"/>
              <a:ea typeface="Arial"/>
              <a:cs typeface="Arial"/>
              <a:sym typeface="Arial"/>
            </a:endParaRPr>
          </a:p>
        </p:txBody>
      </p:sp>
      <p:pic>
        <p:nvPicPr>
          <p:cNvPr id="268" name="Google Shape;268;p44"/>
          <p:cNvPicPr preferRelativeResize="0"/>
          <p:nvPr/>
        </p:nvPicPr>
        <p:blipFill>
          <a:blip r:embed="rId3">
            <a:alphaModFix/>
          </a:blip>
          <a:stretch>
            <a:fillRect/>
          </a:stretch>
        </p:blipFill>
        <p:spPr>
          <a:xfrm>
            <a:off x="1418475" y="1967200"/>
            <a:ext cx="6096000" cy="411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Code example</a:t>
            </a:r>
            <a:endParaRPr b="1" i="0" sz="3600" u="none" cap="none" strike="noStrike">
              <a:solidFill>
                <a:srgbClr val="EF0389"/>
              </a:solidFill>
              <a:latin typeface="Arial"/>
              <a:ea typeface="Arial"/>
              <a:cs typeface="Arial"/>
              <a:sym typeface="Arial"/>
            </a:endParaRPr>
          </a:p>
        </p:txBody>
      </p:sp>
      <p:pic>
        <p:nvPicPr>
          <p:cNvPr id="275" name="Google Shape;275;p45"/>
          <p:cNvPicPr preferRelativeResize="0"/>
          <p:nvPr/>
        </p:nvPicPr>
        <p:blipFill>
          <a:blip r:embed="rId3">
            <a:alphaModFix/>
          </a:blip>
          <a:stretch>
            <a:fillRect/>
          </a:stretch>
        </p:blipFill>
        <p:spPr>
          <a:xfrm>
            <a:off x="2009300" y="1781550"/>
            <a:ext cx="5125400" cy="329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Pattern 3: The Onion Pattern</a:t>
            </a:r>
            <a:endParaRPr b="1" i="0" sz="3600" u="none" cap="none" strike="noStrike">
              <a:solidFill>
                <a:srgbClr val="EF0389"/>
              </a:solidFill>
              <a:latin typeface="Arial"/>
              <a:ea typeface="Arial"/>
              <a:cs typeface="Arial"/>
              <a:sym typeface="Arial"/>
            </a:endParaRPr>
          </a:p>
        </p:txBody>
      </p:sp>
      <p:pic>
        <p:nvPicPr>
          <p:cNvPr descr="onion430x300.jpg" id="282" name="Google Shape;282;p46"/>
          <p:cNvPicPr preferRelativeResize="0"/>
          <p:nvPr/>
        </p:nvPicPr>
        <p:blipFill>
          <a:blip r:embed="rId3">
            <a:alphaModFix/>
          </a:blip>
          <a:stretch>
            <a:fillRect/>
          </a:stretch>
        </p:blipFill>
        <p:spPr>
          <a:xfrm>
            <a:off x="2524125" y="2000250"/>
            <a:ext cx="4095750" cy="2857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Code example</a:t>
            </a:r>
            <a:endParaRPr b="1" i="0" sz="3600" u="none" cap="none" strike="noStrike">
              <a:solidFill>
                <a:srgbClr val="EF0389"/>
              </a:solidFill>
              <a:latin typeface="Arial"/>
              <a:ea typeface="Arial"/>
              <a:cs typeface="Arial"/>
              <a:sym typeface="Arial"/>
            </a:endParaRPr>
          </a:p>
        </p:txBody>
      </p:sp>
      <p:sp>
        <p:nvSpPr>
          <p:cNvPr id="289" name="Google Shape;289;p47"/>
          <p:cNvSpPr txBox="1"/>
          <p:nvPr/>
        </p:nvSpPr>
        <p:spPr>
          <a:xfrm>
            <a:off x="505650" y="1297875"/>
            <a:ext cx="8132700" cy="48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Open onion example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Pattern 4: The Redneck Pattern</a:t>
            </a:r>
            <a:endParaRPr b="1" i="0" sz="3600" u="none" cap="none" strike="noStrike">
              <a:solidFill>
                <a:srgbClr val="EF0389"/>
              </a:solidFill>
              <a:latin typeface="Arial"/>
              <a:ea typeface="Arial"/>
              <a:cs typeface="Arial"/>
              <a:sym typeface="Arial"/>
            </a:endParaRPr>
          </a:p>
        </p:txBody>
      </p:sp>
      <p:pic>
        <p:nvPicPr>
          <p:cNvPr descr="c621efe48ae5064524416a8cbf41b4e7b377a0f9ad82f38feccf6a8abe614c83.jpg" id="296" name="Google Shape;296;p48"/>
          <p:cNvPicPr preferRelativeResize="0"/>
          <p:nvPr/>
        </p:nvPicPr>
        <p:blipFill>
          <a:blip r:embed="rId3">
            <a:alphaModFix/>
          </a:blip>
          <a:stretch>
            <a:fillRect/>
          </a:stretch>
        </p:blipFill>
        <p:spPr>
          <a:xfrm>
            <a:off x="2646450" y="1236275"/>
            <a:ext cx="3970849" cy="5294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2"/>
          <p:cNvSpPr txBox="1"/>
          <p:nvPr>
            <p:ph type="title"/>
          </p:nvPr>
        </p:nvSpPr>
        <p:spPr>
          <a:xfrm>
            <a:off x="457200" y="2640405"/>
            <a:ext cx="8229600" cy="1572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chemeClr val="lt1"/>
              </a:buClr>
              <a:buFont typeface="Arial"/>
              <a:buNone/>
            </a:pPr>
            <a:r>
              <a:rPr lang="en" sz="9600">
                <a:solidFill>
                  <a:schemeClr val="lt1"/>
                </a:solidFill>
              </a:rPr>
              <a:t>Enterprise</a:t>
            </a:r>
            <a:r>
              <a:rPr b="0" i="0" lang="en" sz="9600" u="none" cap="none" strike="noStrike">
                <a:solidFill>
                  <a:schemeClr val="lt1"/>
                </a:solidFill>
                <a:latin typeface="Arial"/>
                <a:ea typeface="Arial"/>
                <a:cs typeface="Arial"/>
                <a:sym typeface="Arial"/>
              </a:rPr>
              <a:t>.</a:t>
            </a:r>
            <a:endParaRPr b="0" i="0" sz="96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Code example - AbstractParser</a:t>
            </a:r>
            <a:endParaRPr b="1" i="0" sz="3600" u="none" cap="none" strike="noStrike">
              <a:solidFill>
                <a:srgbClr val="EF0389"/>
              </a:solidFill>
              <a:latin typeface="Arial"/>
              <a:ea typeface="Arial"/>
              <a:cs typeface="Arial"/>
              <a:sym typeface="Arial"/>
            </a:endParaRPr>
          </a:p>
        </p:txBody>
      </p:sp>
      <p:sp>
        <p:nvSpPr>
          <p:cNvPr id="303" name="Google Shape;303;p49"/>
          <p:cNvSpPr txBox="1"/>
          <p:nvPr/>
        </p:nvSpPr>
        <p:spPr>
          <a:xfrm>
            <a:off x="453100" y="952275"/>
            <a:ext cx="7710300" cy="57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public abstract class AbstractParser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public Integer getLastDigit(String notADigit)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if (StringUtils.isEmpty(notADigit))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throw new IllegalArgumentException(</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"empty string " + notADigit);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spcBef>
                <a:spcPts val="0"/>
              </a:spcBef>
              <a:spcAft>
                <a:spcPts val="0"/>
              </a:spcAft>
              <a:buNone/>
            </a:pPr>
            <a:r>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Pattern p = Pattern.compile("[0-9]+$");</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Matcher m = p.matcher(notADigit);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final String result;</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if(m.find())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result = m.group();</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 else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throw new IllegalArgumentException(</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"No digits found " + notADigit);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return Integer.parseInt(result);</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spcBef>
                <a:spcPts val="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nvSpPr>
        <p:spPr>
          <a:xfrm>
            <a:off x="360375" y="967650"/>
            <a:ext cx="7780800" cy="581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public class BankAccountService extends AbstractParser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private int accountBalance;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public BankAccountService(String balanceString)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this.accountBalance = getLastDigit(balanceString);</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public static void main(String[] args)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BankAccountService bankAccountService =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new BankAccountService("$500");</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System.out.println(</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bankAccountService.getAccountBalance());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public int getAccountBalance()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return accountBalance;</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309" name="Google Shape;309;p50"/>
          <p:cNvSpPr txBox="1"/>
          <p:nvPr/>
        </p:nvSpPr>
        <p:spPr>
          <a:xfrm>
            <a:off x="278401" y="403225"/>
            <a:ext cx="8587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Code example - BankAccountService</a:t>
            </a:r>
            <a:endParaRPr b="1" i="0" sz="3600" u="none" cap="none" strike="noStrike">
              <a:solidFill>
                <a:srgbClr val="EF0389"/>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Pattern 5: The Interface Inception Pattern</a:t>
            </a:r>
            <a:endParaRPr b="1" i="0" sz="3600" u="none" cap="none" strike="noStrike">
              <a:solidFill>
                <a:srgbClr val="EF0389"/>
              </a:solidFill>
              <a:latin typeface="Arial"/>
              <a:ea typeface="Arial"/>
              <a:cs typeface="Arial"/>
              <a:sym typeface="Arial"/>
            </a:endParaRPr>
          </a:p>
        </p:txBody>
      </p:sp>
      <p:pic>
        <p:nvPicPr>
          <p:cNvPr descr="inception-bend1.jpg" id="316" name="Google Shape;316;p51"/>
          <p:cNvPicPr preferRelativeResize="0"/>
          <p:nvPr/>
        </p:nvPicPr>
        <p:blipFill>
          <a:blip r:embed="rId3">
            <a:alphaModFix/>
          </a:blip>
          <a:stretch>
            <a:fillRect/>
          </a:stretch>
        </p:blipFill>
        <p:spPr>
          <a:xfrm>
            <a:off x="1622025" y="1877248"/>
            <a:ext cx="6052326" cy="3994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UML example</a:t>
            </a:r>
            <a:endParaRPr b="1" i="0" sz="3600" u="none" cap="none" strike="noStrike">
              <a:solidFill>
                <a:srgbClr val="EF0389"/>
              </a:solidFill>
              <a:latin typeface="Arial"/>
              <a:ea typeface="Arial"/>
              <a:cs typeface="Arial"/>
              <a:sym typeface="Arial"/>
            </a:endParaRPr>
          </a:p>
        </p:txBody>
      </p:sp>
      <p:pic>
        <p:nvPicPr>
          <p:cNvPr id="323" name="Google Shape;323;p52"/>
          <p:cNvPicPr preferRelativeResize="0"/>
          <p:nvPr/>
        </p:nvPicPr>
        <p:blipFill>
          <a:blip r:embed="rId3">
            <a:alphaModFix/>
          </a:blip>
          <a:stretch>
            <a:fillRect/>
          </a:stretch>
        </p:blipFill>
        <p:spPr>
          <a:xfrm>
            <a:off x="2190750" y="1241425"/>
            <a:ext cx="4762500" cy="5372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Pattern 6: The Milli Vanilli Pattern</a:t>
            </a:r>
            <a:endParaRPr b="1" i="0" sz="3600" u="none" cap="none" strike="noStrike">
              <a:solidFill>
                <a:srgbClr val="EF0389"/>
              </a:solidFill>
              <a:latin typeface="Arial"/>
              <a:ea typeface="Arial"/>
              <a:cs typeface="Arial"/>
              <a:sym typeface="Arial"/>
            </a:endParaRPr>
          </a:p>
        </p:txBody>
      </p:sp>
      <p:pic>
        <p:nvPicPr>
          <p:cNvPr descr="Milli Vanilli- Baby, Don&amp;#39;t Forget My Number. StopDeleting·27 ... Milli Vanilli - Girl  You Know It ..." id="330" name="Google Shape;330;p53" title="Milli Vanilli- Baby, Don&amp;#39;t Forget My Number - YouTube">
            <a:hlinkClick r:id="rId3"/>
          </p:cNvPr>
          <p:cNvPicPr preferRelativeResize="0"/>
          <p:nvPr/>
        </p:nvPicPr>
        <p:blipFill>
          <a:blip r:embed="rId4">
            <a:alphaModFix/>
          </a:blip>
          <a:stretch>
            <a:fillRect/>
          </a:stretch>
        </p:blipFill>
        <p:spPr>
          <a:xfrm>
            <a:off x="2416550" y="1790700"/>
            <a:ext cx="4572000" cy="3429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Comic example</a:t>
            </a:r>
            <a:endParaRPr b="1" i="0" sz="3600" u="none" cap="none" strike="noStrike">
              <a:solidFill>
                <a:srgbClr val="EF0389"/>
              </a:solidFill>
              <a:latin typeface="Arial"/>
              <a:ea typeface="Arial"/>
              <a:cs typeface="Arial"/>
              <a:sym typeface="Arial"/>
            </a:endParaRPr>
          </a:p>
        </p:txBody>
      </p:sp>
      <p:pic>
        <p:nvPicPr>
          <p:cNvPr id="337" name="Google Shape;337;p54"/>
          <p:cNvPicPr preferRelativeResize="0"/>
          <p:nvPr/>
        </p:nvPicPr>
        <p:blipFill>
          <a:blip r:embed="rId3">
            <a:alphaModFix/>
          </a:blip>
          <a:stretch>
            <a:fillRect/>
          </a:stretch>
        </p:blipFill>
        <p:spPr>
          <a:xfrm>
            <a:off x="271800" y="1295150"/>
            <a:ext cx="8600375" cy="4564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Pattern 7: The Waterloo Pattern</a:t>
            </a:r>
            <a:endParaRPr b="1" i="0" sz="3600" u="none" cap="none" strike="noStrike">
              <a:solidFill>
                <a:srgbClr val="EF0389"/>
              </a:solidFill>
              <a:latin typeface="Arial"/>
              <a:ea typeface="Arial"/>
              <a:cs typeface="Arial"/>
              <a:sym typeface="Arial"/>
            </a:endParaRPr>
          </a:p>
        </p:txBody>
      </p:sp>
      <p:pic>
        <p:nvPicPr>
          <p:cNvPr id="344" name="Google Shape;344;p55"/>
          <p:cNvPicPr preferRelativeResize="0"/>
          <p:nvPr/>
        </p:nvPicPr>
        <p:blipFill>
          <a:blip r:embed="rId3">
            <a:alphaModFix/>
          </a:blip>
          <a:stretch>
            <a:fillRect/>
          </a:stretch>
        </p:blipFill>
        <p:spPr>
          <a:xfrm>
            <a:off x="536288" y="1213425"/>
            <a:ext cx="7860375" cy="51747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nvSpPr>
        <p:spPr>
          <a:xfrm>
            <a:off x="360363" y="403225"/>
            <a:ext cx="82122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chemeClr val="dk1"/>
                </a:solidFill>
              </a:rPr>
              <a:t>Comic example</a:t>
            </a:r>
            <a:endParaRPr b="1" i="0" sz="3600" u="none" cap="none" strike="noStrike">
              <a:solidFill>
                <a:srgbClr val="EF0389"/>
              </a:solidFill>
              <a:latin typeface="Arial"/>
              <a:ea typeface="Arial"/>
              <a:cs typeface="Arial"/>
              <a:sym typeface="Arial"/>
            </a:endParaRPr>
          </a:p>
        </p:txBody>
      </p:sp>
      <p:pic>
        <p:nvPicPr>
          <p:cNvPr id="351" name="Google Shape;351;p56"/>
          <p:cNvPicPr preferRelativeResize="0"/>
          <p:nvPr/>
        </p:nvPicPr>
        <p:blipFill>
          <a:blip r:embed="rId3">
            <a:alphaModFix/>
          </a:blip>
          <a:stretch>
            <a:fillRect/>
          </a:stretch>
        </p:blipFill>
        <p:spPr>
          <a:xfrm>
            <a:off x="316600" y="1480975"/>
            <a:ext cx="8510800" cy="4516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457200" y="0"/>
            <a:ext cx="8229600" cy="685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FFFFFF"/>
              </a:buClr>
              <a:buFont typeface="Arial"/>
              <a:buNone/>
            </a:pPr>
            <a:r>
              <a:rPr lang="en" sz="9600">
                <a:solidFill>
                  <a:srgbClr val="FFFFFF"/>
                </a:solidFill>
              </a:rPr>
              <a:t>TODO: make a single word slide</a:t>
            </a:r>
            <a:r>
              <a:rPr b="0" i="0" lang="en" sz="9600" u="none" cap="none" strike="noStrike">
                <a:solidFill>
                  <a:srgbClr val="FFFFFF"/>
                </a:solidFill>
                <a:latin typeface="Arial"/>
                <a:ea typeface="Arial"/>
                <a:cs typeface="Arial"/>
                <a:sym typeface="Arial"/>
              </a:rPr>
              <a:t>.</a:t>
            </a:r>
            <a:endParaRPr b="0" i="0" sz="9600" u="none" cap="none" strike="noStrike">
              <a:solidFill>
                <a:srgbClr val="FFFFFF"/>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457200" y="1774026"/>
            <a:ext cx="8229600" cy="29721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chemeClr val="lt1"/>
              </a:buClr>
              <a:buFont typeface="Arial"/>
              <a:buNone/>
            </a:pPr>
            <a:r>
              <a:rPr lang="en" sz="9600">
                <a:solidFill>
                  <a:schemeClr val="lt1"/>
                </a:solidFill>
              </a:rPr>
              <a:t>Directors agree</a:t>
            </a:r>
            <a:r>
              <a:rPr b="0" i="0" lang="en" sz="9600" u="none" cap="none" strike="noStrike">
                <a:solidFill>
                  <a:schemeClr val="lt1"/>
                </a:solidFill>
                <a:latin typeface="Arial"/>
                <a:ea typeface="Arial"/>
                <a:cs typeface="Arial"/>
                <a:sym typeface="Arial"/>
              </a:rPr>
              <a:t>.</a:t>
            </a:r>
            <a:endParaRPr b="0" i="0" sz="96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3"/>
          <p:cNvSpPr txBox="1"/>
          <p:nvPr>
            <p:ph idx="1" type="body"/>
          </p:nvPr>
        </p:nvSpPr>
        <p:spPr>
          <a:xfrm>
            <a:off x="457200" y="1151466"/>
            <a:ext cx="8229600" cy="5706300"/>
          </a:xfrm>
          <a:prstGeom prst="rect">
            <a:avLst/>
          </a:prstGeom>
          <a:noFill/>
          <a:ln>
            <a:noFill/>
          </a:ln>
        </p:spPr>
        <p:txBody>
          <a:bodyPr anchorCtr="0" anchor="t" bIns="914400" lIns="0" spcFirstLastPara="1" rIns="0" wrap="square" tIns="0">
            <a:noAutofit/>
          </a:bodyPr>
          <a:lstStyle/>
          <a:p>
            <a:pPr indent="-304800" lvl="0" marL="457200" marR="0" rtl="0" algn="l">
              <a:lnSpc>
                <a:spcPct val="120000"/>
              </a:lnSpc>
              <a:spcBef>
                <a:spcPts val="0"/>
              </a:spcBef>
              <a:spcAft>
                <a:spcPts val="0"/>
              </a:spcAft>
              <a:buClr>
                <a:srgbClr val="595959"/>
              </a:buClr>
              <a:buSzPts val="2400"/>
              <a:buFont typeface="Arial"/>
              <a:buNone/>
            </a:pPr>
            <a:r>
              <a:t/>
            </a:r>
            <a:endParaRPr b="0" i="0" sz="2400" u="none" cap="none" strike="noStrike">
              <a:solidFill>
                <a:srgbClr val="595959"/>
              </a:solidFill>
              <a:latin typeface="Arial"/>
              <a:ea typeface="Arial"/>
              <a:cs typeface="Arial"/>
              <a:sym typeface="Arial"/>
            </a:endParaRPr>
          </a:p>
          <a:p>
            <a:pPr indent="-457200" lvl="0" marL="457200" marR="0" rtl="0" algn="l">
              <a:lnSpc>
                <a:spcPct val="120000"/>
              </a:lnSpc>
              <a:spcBef>
                <a:spcPts val="480"/>
              </a:spcBef>
              <a:spcAft>
                <a:spcPts val="0"/>
              </a:spcAft>
              <a:buClr>
                <a:srgbClr val="595959"/>
              </a:buClr>
              <a:buSzPts val="2400"/>
              <a:buFont typeface="Arial"/>
              <a:buAutoNum type="arabicPeriod"/>
            </a:pPr>
            <a:r>
              <a:rPr lang="en" sz="2400">
                <a:solidFill>
                  <a:srgbClr val="595959"/>
                </a:solidFill>
              </a:rPr>
              <a:t>The software you write is for very big companies.</a:t>
            </a:r>
            <a:endParaRPr/>
          </a:p>
          <a:p>
            <a:pPr indent="-304800" lvl="0" marL="457200" marR="0" rtl="0" algn="l">
              <a:lnSpc>
                <a:spcPct val="120000"/>
              </a:lnSpc>
              <a:spcBef>
                <a:spcPts val="480"/>
              </a:spcBef>
              <a:spcAft>
                <a:spcPts val="0"/>
              </a:spcAft>
              <a:buClr>
                <a:srgbClr val="595959"/>
              </a:buClr>
              <a:buSzPts val="2400"/>
              <a:buFont typeface="Arial"/>
              <a:buNone/>
            </a:pPr>
            <a:r>
              <a:t/>
            </a:r>
            <a:endParaRPr b="0" i="0" sz="2400" u="none" cap="none" strike="noStrike">
              <a:solidFill>
                <a:srgbClr val="595959"/>
              </a:solidFill>
              <a:latin typeface="Arial"/>
              <a:ea typeface="Arial"/>
              <a:cs typeface="Arial"/>
              <a:sym typeface="Arial"/>
            </a:endParaRPr>
          </a:p>
          <a:p>
            <a:pPr indent="-457200" lvl="0" marL="457200" marR="0" rtl="0" algn="l">
              <a:lnSpc>
                <a:spcPct val="120000"/>
              </a:lnSpc>
              <a:spcBef>
                <a:spcPts val="480"/>
              </a:spcBef>
              <a:spcAft>
                <a:spcPts val="0"/>
              </a:spcAft>
              <a:buClr>
                <a:srgbClr val="595959"/>
              </a:buClr>
              <a:buSzPts val="2400"/>
              <a:buFont typeface="Arial"/>
              <a:buAutoNum type="arabicPeriod"/>
            </a:pPr>
            <a:r>
              <a:rPr lang="en" sz="2400">
                <a:solidFill>
                  <a:srgbClr val="595959"/>
                </a:solidFill>
              </a:rPr>
              <a:t>They have a lot of money.</a:t>
            </a:r>
            <a:endParaRPr/>
          </a:p>
          <a:p>
            <a:pPr indent="-304800" lvl="0" marL="457200" marR="0" rtl="0" algn="l">
              <a:lnSpc>
                <a:spcPct val="120000"/>
              </a:lnSpc>
              <a:spcBef>
                <a:spcPts val="480"/>
              </a:spcBef>
              <a:spcAft>
                <a:spcPts val="0"/>
              </a:spcAft>
              <a:buClr>
                <a:srgbClr val="595959"/>
              </a:buClr>
              <a:buSzPts val="2400"/>
              <a:buFont typeface="Arial"/>
              <a:buNone/>
            </a:pPr>
            <a:r>
              <a:t/>
            </a:r>
            <a:endParaRPr b="0" i="0" sz="2400" u="none" cap="none" strike="noStrike">
              <a:solidFill>
                <a:srgbClr val="595959"/>
              </a:solidFill>
              <a:latin typeface="Arial"/>
              <a:ea typeface="Arial"/>
              <a:cs typeface="Arial"/>
              <a:sym typeface="Arial"/>
            </a:endParaRPr>
          </a:p>
          <a:p>
            <a:pPr indent="-457200" lvl="0" marL="457200" marR="0" rtl="0" algn="l">
              <a:lnSpc>
                <a:spcPct val="120000"/>
              </a:lnSpc>
              <a:spcBef>
                <a:spcPts val="480"/>
              </a:spcBef>
              <a:spcAft>
                <a:spcPts val="0"/>
              </a:spcAft>
              <a:buClr>
                <a:srgbClr val="595959"/>
              </a:buClr>
              <a:buSzPts val="2400"/>
              <a:buFont typeface="Arial"/>
              <a:buAutoNum type="arabicPeriod"/>
            </a:pPr>
            <a:r>
              <a:rPr lang="en" sz="2400">
                <a:solidFill>
                  <a:srgbClr val="595959"/>
                </a:solidFill>
              </a:rPr>
              <a:t>They will not respect you unless you are Enterprise.</a:t>
            </a:r>
            <a:endParaRPr sz="2400">
              <a:solidFill>
                <a:srgbClr val="595959"/>
              </a:solidFill>
            </a:endParaRPr>
          </a:p>
          <a:p>
            <a:pPr indent="0" lvl="0" marL="0" marR="0" rtl="0" algn="l">
              <a:lnSpc>
                <a:spcPct val="120000"/>
              </a:lnSpc>
              <a:spcBef>
                <a:spcPts val="480"/>
              </a:spcBef>
              <a:spcAft>
                <a:spcPts val="0"/>
              </a:spcAft>
              <a:buNone/>
            </a:pPr>
            <a:r>
              <a:t/>
            </a:r>
            <a:endParaRPr sz="2400">
              <a:solidFill>
                <a:srgbClr val="595959"/>
              </a:solidFill>
            </a:endParaRPr>
          </a:p>
          <a:p>
            <a:pPr indent="-457200" lvl="0" marL="457200" marR="0" rtl="0" algn="l">
              <a:lnSpc>
                <a:spcPct val="120000"/>
              </a:lnSpc>
              <a:spcBef>
                <a:spcPts val="480"/>
              </a:spcBef>
              <a:spcAft>
                <a:spcPts val="0"/>
              </a:spcAft>
              <a:buClr>
                <a:srgbClr val="595959"/>
              </a:buClr>
              <a:buSzPts val="2400"/>
              <a:buFont typeface="Arial"/>
              <a:buAutoNum type="arabicPeriod"/>
            </a:pPr>
            <a:r>
              <a:rPr lang="en" sz="2400">
                <a:solidFill>
                  <a:srgbClr val="595959"/>
                </a:solidFill>
              </a:rPr>
              <a:t>Therefore, you must be Enterprise.</a:t>
            </a:r>
            <a:endParaRPr sz="2400">
              <a:solidFill>
                <a:srgbClr val="595959"/>
              </a:solidFill>
            </a:endParaRPr>
          </a:p>
        </p:txBody>
      </p:sp>
      <p:sp>
        <p:nvSpPr>
          <p:cNvPr id="86" name="Google Shape;86;p23"/>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We are all Enterprise Developers</a:t>
            </a:r>
            <a:r>
              <a:rPr b="1" i="0" lang="en" sz="3600" u="none" cap="none" strike="noStrike">
                <a:solidFill>
                  <a:schemeClr val="dk1"/>
                </a:solidFill>
                <a:latin typeface="Arial"/>
                <a:ea typeface="Arial"/>
                <a:cs typeface="Arial"/>
                <a:sym typeface="Arial"/>
              </a:rPr>
              <a:t>.</a:t>
            </a:r>
            <a:endParaRPr b="1" i="0" sz="3600" u="none" cap="none" strike="noStrike">
              <a:solidFill>
                <a:schemeClr val="dk1"/>
              </a:solidFill>
              <a:latin typeface="Arial"/>
              <a:ea typeface="Arial"/>
              <a:cs typeface="Arial"/>
              <a:sym typeface="Arial"/>
            </a:endParaRPr>
          </a:p>
        </p:txBody>
      </p:sp>
      <p:sp>
        <p:nvSpPr>
          <p:cNvPr id="87" name="Google Shape;87;p23"/>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1. </a:t>
            </a:r>
            <a:r>
              <a:rPr b="1" lang="en" sz="3600">
                <a:solidFill>
                  <a:schemeClr val="dk1"/>
                </a:solidFill>
              </a:rPr>
              <a:t>Enterprise is good!</a:t>
            </a:r>
            <a:endParaRPr b="1" i="0" sz="3600" u="none" cap="none" strike="noStrike">
              <a:solidFill>
                <a:schemeClr val="dk1"/>
              </a:solidFill>
              <a:latin typeface="Arial"/>
              <a:ea typeface="Arial"/>
              <a:cs typeface="Arial"/>
              <a:sym typeface="Arial"/>
            </a:endParaRPr>
          </a:p>
        </p:txBody>
      </p:sp>
      <p:sp>
        <p:nvSpPr>
          <p:cNvPr id="368" name="Google Shape;368;p59"/>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
        <p:nvSpPr>
          <p:cNvPr id="369" name="Google Shape;369;p59"/>
          <p:cNvSpPr txBox="1"/>
          <p:nvPr/>
        </p:nvSpPr>
        <p:spPr>
          <a:xfrm>
            <a:off x="508638" y="5613400"/>
            <a:ext cx="35493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595959"/>
                </a:solidFill>
              </a:rPr>
              <a:t>Karl Stanton</a:t>
            </a:r>
            <a:r>
              <a:rPr b="0" i="0" lang="en" sz="1600" u="none" cap="none" strike="noStrike">
                <a:solidFill>
                  <a:srgbClr val="595959"/>
                </a:solidFill>
                <a:latin typeface="Arial"/>
                <a:ea typeface="Arial"/>
                <a:cs typeface="Arial"/>
                <a:sym typeface="Arial"/>
              </a:rPr>
              <a:t>,</a:t>
            </a:r>
            <a:endParaRPr/>
          </a:p>
          <a:p>
            <a:pPr indent="0" lvl="0" marL="0" marR="0" rtl="0" algn="ctr">
              <a:spcBef>
                <a:spcPts val="0"/>
              </a:spcBef>
              <a:spcAft>
                <a:spcPts val="0"/>
              </a:spcAft>
              <a:buNone/>
            </a:pPr>
            <a:r>
              <a:rPr b="0" i="0" lang="en" sz="1600" u="none" cap="none" strike="noStrike">
                <a:solidFill>
                  <a:srgbClr val="595959"/>
                </a:solidFill>
                <a:latin typeface="Arial"/>
                <a:ea typeface="Arial"/>
                <a:cs typeface="Arial"/>
                <a:sym typeface="Arial"/>
              </a:rPr>
              <a:t>after</a:t>
            </a:r>
            <a:r>
              <a:rPr lang="en" sz="1600">
                <a:solidFill>
                  <a:srgbClr val="595959"/>
                </a:solidFill>
              </a:rPr>
              <a:t> a few home brews.</a:t>
            </a:r>
            <a:endParaRPr b="0" i="0" sz="1600" u="none" cap="none" strike="noStrike">
              <a:solidFill>
                <a:srgbClr val="595959"/>
              </a:solidFill>
              <a:latin typeface="Arial"/>
              <a:ea typeface="Arial"/>
              <a:cs typeface="Arial"/>
              <a:sym typeface="Arial"/>
            </a:endParaRPr>
          </a:p>
        </p:txBody>
      </p:sp>
      <p:sp>
        <p:nvSpPr>
          <p:cNvPr id="370" name="Google Shape;370;p59"/>
          <p:cNvSpPr txBox="1"/>
          <p:nvPr>
            <p:ph idx="1" type="body"/>
          </p:nvPr>
        </p:nvSpPr>
        <p:spPr>
          <a:xfrm>
            <a:off x="4325375" y="1296100"/>
            <a:ext cx="4629900" cy="5316000"/>
          </a:xfrm>
          <a:prstGeom prst="rect">
            <a:avLst/>
          </a:prstGeom>
          <a:noFill/>
          <a:ln>
            <a:noFill/>
          </a:ln>
        </p:spPr>
        <p:txBody>
          <a:bodyPr anchorCtr="0" anchor="t" bIns="914400" lIns="0" spcFirstLastPara="1" rIns="0" wrap="square" tIns="0">
            <a:noAutofit/>
          </a:bodyPr>
          <a:lstStyle/>
          <a:p>
            <a:pPr indent="0" lvl="0" marL="0" marR="0" rtl="0" algn="l">
              <a:lnSpc>
                <a:spcPct val="120000"/>
              </a:lnSpc>
              <a:spcBef>
                <a:spcPts val="480"/>
              </a:spcBef>
              <a:spcAft>
                <a:spcPts val="0"/>
              </a:spcAft>
              <a:buClr>
                <a:srgbClr val="595959"/>
              </a:buClr>
              <a:buFont typeface="Arial"/>
              <a:buNone/>
            </a:pPr>
            <a:r>
              <a:rPr lang="en" sz="1800">
                <a:solidFill>
                  <a:srgbClr val="595959"/>
                </a:solidFill>
              </a:rPr>
              <a:t>Whilst rubbing hockey pucks on my armpits, I realized my leadership empowers me to copy/paste robust code as a starting point for my own scalable code. It allows you to do more in 2-3x the time, plus looks GREAT on your resume.</a:t>
            </a:r>
            <a:endParaRPr sz="1800">
              <a:solidFill>
                <a:srgbClr val="595959"/>
              </a:solidFill>
            </a:endParaRPr>
          </a:p>
          <a:p>
            <a:pPr indent="0" lvl="0" marL="0" marR="0" rtl="0" algn="l">
              <a:lnSpc>
                <a:spcPct val="120000"/>
              </a:lnSpc>
              <a:spcBef>
                <a:spcPts val="480"/>
              </a:spcBef>
              <a:spcAft>
                <a:spcPts val="0"/>
              </a:spcAft>
              <a:buClr>
                <a:srgbClr val="595959"/>
              </a:buClr>
              <a:buFont typeface="Arial"/>
              <a:buNone/>
            </a:pPr>
            <a:r>
              <a:t/>
            </a:r>
            <a:endParaRPr sz="1800">
              <a:solidFill>
                <a:srgbClr val="595959"/>
              </a:solidFill>
            </a:endParaRPr>
          </a:p>
          <a:p>
            <a:pPr indent="0" lvl="0" marL="0" marR="0" rtl="0" algn="l">
              <a:lnSpc>
                <a:spcPct val="120000"/>
              </a:lnSpc>
              <a:spcBef>
                <a:spcPts val="480"/>
              </a:spcBef>
              <a:spcAft>
                <a:spcPts val="0"/>
              </a:spcAft>
              <a:buClr>
                <a:srgbClr val="595959"/>
              </a:buClr>
              <a:buFont typeface="Arial"/>
              <a:buNone/>
            </a:pPr>
            <a:r>
              <a:rPr lang="en" sz="1800">
                <a:solidFill>
                  <a:srgbClr val="595959"/>
                </a:solidFill>
              </a:rPr>
              <a:t>Now hiring A+ Node/ Mongo/ CQ/ Bootstrap Ninjas.  Tell your friends!</a:t>
            </a:r>
            <a:endParaRPr sz="1800">
              <a:solidFill>
                <a:srgbClr val="595959"/>
              </a:solidFill>
            </a:endParaRPr>
          </a:p>
        </p:txBody>
      </p:sp>
      <p:pic>
        <p:nvPicPr>
          <p:cNvPr descr="134679ae352d11e3820f22000a1fbcef_8.jpg" id="371" name="Google Shape;371;p59"/>
          <p:cNvPicPr preferRelativeResize="0"/>
          <p:nvPr/>
        </p:nvPicPr>
        <p:blipFill>
          <a:blip r:embed="rId3">
            <a:alphaModFix/>
          </a:blip>
          <a:stretch>
            <a:fillRect/>
          </a:stretch>
        </p:blipFill>
        <p:spPr>
          <a:xfrm>
            <a:off x="508650" y="1364325"/>
            <a:ext cx="3375650" cy="33756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2</a:t>
            </a:r>
            <a:r>
              <a:rPr b="1" i="0" lang="en" sz="3600" u="none" cap="none" strike="noStrike">
                <a:solidFill>
                  <a:schemeClr val="dk1"/>
                </a:solidFill>
                <a:latin typeface="Arial"/>
                <a:ea typeface="Arial"/>
                <a:cs typeface="Arial"/>
                <a:sym typeface="Arial"/>
              </a:rPr>
              <a:t>. </a:t>
            </a:r>
            <a:r>
              <a:rPr b="1" lang="en" sz="3600">
                <a:solidFill>
                  <a:schemeClr val="dk1"/>
                </a:solidFill>
              </a:rPr>
              <a:t>Enterprise is unicorn!</a:t>
            </a:r>
            <a:endParaRPr b="1" i="0" sz="3600" u="none" cap="none" strike="noStrike">
              <a:solidFill>
                <a:schemeClr val="dk1"/>
              </a:solidFill>
              <a:latin typeface="Arial"/>
              <a:ea typeface="Arial"/>
              <a:cs typeface="Arial"/>
              <a:sym typeface="Arial"/>
            </a:endParaRPr>
          </a:p>
        </p:txBody>
      </p:sp>
      <p:sp>
        <p:nvSpPr>
          <p:cNvPr id="378" name="Google Shape;378;p60"/>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
        <p:nvSpPr>
          <p:cNvPr id="379" name="Google Shape;379;p60"/>
          <p:cNvSpPr txBox="1"/>
          <p:nvPr/>
        </p:nvSpPr>
        <p:spPr>
          <a:xfrm>
            <a:off x="380602" y="5613400"/>
            <a:ext cx="40872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595959"/>
                </a:solidFill>
              </a:rPr>
              <a:t>Isaiah Belle,</a:t>
            </a:r>
            <a:endParaRPr/>
          </a:p>
          <a:p>
            <a:pPr indent="0" lvl="0" marL="0" marR="0" rtl="0" algn="ctr">
              <a:spcBef>
                <a:spcPts val="0"/>
              </a:spcBef>
              <a:spcAft>
                <a:spcPts val="0"/>
              </a:spcAft>
              <a:buNone/>
            </a:pPr>
            <a:r>
              <a:rPr lang="en" sz="1600">
                <a:solidFill>
                  <a:srgbClr val="595959"/>
                </a:solidFill>
              </a:rPr>
              <a:t>purveyor of fine fancy cocktails / unicorn.</a:t>
            </a:r>
            <a:endParaRPr b="0" i="0" sz="1600" u="none" cap="none" strike="noStrike">
              <a:solidFill>
                <a:srgbClr val="595959"/>
              </a:solidFill>
              <a:latin typeface="Arial"/>
              <a:ea typeface="Arial"/>
              <a:cs typeface="Arial"/>
              <a:sym typeface="Arial"/>
            </a:endParaRPr>
          </a:p>
        </p:txBody>
      </p:sp>
      <p:sp>
        <p:nvSpPr>
          <p:cNvPr id="380" name="Google Shape;380;p60"/>
          <p:cNvSpPr txBox="1"/>
          <p:nvPr>
            <p:ph idx="1" type="body"/>
          </p:nvPr>
        </p:nvSpPr>
        <p:spPr>
          <a:xfrm>
            <a:off x="4325375" y="1296100"/>
            <a:ext cx="4296900" cy="5062800"/>
          </a:xfrm>
          <a:prstGeom prst="rect">
            <a:avLst/>
          </a:prstGeom>
          <a:noFill/>
          <a:ln>
            <a:noFill/>
          </a:ln>
        </p:spPr>
        <p:txBody>
          <a:bodyPr anchorCtr="0" anchor="t" bIns="914400" lIns="0" spcFirstLastPara="1" rIns="0" wrap="square" tIns="0">
            <a:noAutofit/>
          </a:bodyPr>
          <a:lstStyle/>
          <a:p>
            <a:pPr indent="0" lvl="0" marL="0" marR="0" rtl="0" algn="l">
              <a:lnSpc>
                <a:spcPct val="120000"/>
              </a:lnSpc>
              <a:spcBef>
                <a:spcPts val="480"/>
              </a:spcBef>
              <a:spcAft>
                <a:spcPts val="0"/>
              </a:spcAft>
              <a:buClr>
                <a:srgbClr val="595959"/>
              </a:buClr>
              <a:buFont typeface="Arial"/>
              <a:buNone/>
            </a:pPr>
            <a:r>
              <a:rPr lang="en" sz="2400">
                <a:solidFill>
                  <a:srgbClr val="595959"/>
                </a:solidFill>
              </a:rPr>
              <a:t>I, Isaiah, purveyor of nerd.  I’m bicorn - a unicorn with 2 horns.  I pierce you dead if you cancel your Tech talk.  Mike Welles and Kristian will hide the body on command- so listen to them.</a:t>
            </a:r>
            <a:endParaRPr sz="2400">
              <a:solidFill>
                <a:srgbClr val="595959"/>
              </a:solidFill>
            </a:endParaRPr>
          </a:p>
          <a:p>
            <a:pPr indent="0" lvl="0" marL="0" marR="0" rtl="0" algn="l">
              <a:lnSpc>
                <a:spcPct val="120000"/>
              </a:lnSpc>
              <a:spcBef>
                <a:spcPts val="480"/>
              </a:spcBef>
              <a:spcAft>
                <a:spcPts val="0"/>
              </a:spcAft>
              <a:buClr>
                <a:srgbClr val="595959"/>
              </a:buClr>
              <a:buFont typeface="Arial"/>
              <a:buNone/>
            </a:pPr>
            <a:r>
              <a:t/>
            </a:r>
            <a:endParaRPr sz="2400">
              <a:solidFill>
                <a:srgbClr val="595959"/>
              </a:solidFill>
            </a:endParaRPr>
          </a:p>
          <a:p>
            <a:pPr indent="0" lvl="0" marL="0" marR="0" rtl="0" algn="l">
              <a:lnSpc>
                <a:spcPct val="120000"/>
              </a:lnSpc>
              <a:spcBef>
                <a:spcPts val="480"/>
              </a:spcBef>
              <a:spcAft>
                <a:spcPts val="0"/>
              </a:spcAft>
              <a:buClr>
                <a:srgbClr val="595959"/>
              </a:buClr>
              <a:buFont typeface="Arial"/>
              <a:buNone/>
            </a:pPr>
            <a:r>
              <a:rPr lang="en" sz="2400">
                <a:solidFill>
                  <a:srgbClr val="595959"/>
                </a:solidFill>
              </a:rPr>
              <a:t>Unicorns use these patterns, and I snore them in my sleep. You can Unicorn Too!</a:t>
            </a:r>
            <a:endParaRPr sz="2400">
              <a:solidFill>
                <a:srgbClr val="595959"/>
              </a:solidFill>
            </a:endParaRPr>
          </a:p>
        </p:txBody>
      </p:sp>
      <p:pic>
        <p:nvPicPr>
          <p:cNvPr descr="374209_10150997068440436_1974507573_n.jpg" id="381" name="Google Shape;381;p60"/>
          <p:cNvPicPr preferRelativeResize="0"/>
          <p:nvPr/>
        </p:nvPicPr>
        <p:blipFill>
          <a:blip r:embed="rId3">
            <a:alphaModFix/>
          </a:blip>
          <a:stretch>
            <a:fillRect/>
          </a:stretch>
        </p:blipFill>
        <p:spPr>
          <a:xfrm rot="887992">
            <a:off x="901423" y="1460896"/>
            <a:ext cx="2643329" cy="352443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txBox="1"/>
          <p:nvPr>
            <p:ph type="title"/>
          </p:nvPr>
        </p:nvSpPr>
        <p:spPr>
          <a:xfrm>
            <a:off x="457200" y="0"/>
            <a:ext cx="8229600" cy="685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chemeClr val="lt1"/>
              </a:buClr>
              <a:buFont typeface="Arial"/>
              <a:buNone/>
            </a:pPr>
            <a:r>
              <a:rPr lang="en" sz="7200">
                <a:solidFill>
                  <a:schemeClr val="lt1"/>
                </a:solidFill>
              </a:rPr>
              <a:t>Be Enterprise or you are a bazootiehead.</a:t>
            </a:r>
            <a:endParaRPr b="0" i="0" sz="7200" u="none" cap="none" strike="noStrik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457200" y="2640405"/>
            <a:ext cx="8229600" cy="1572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Clr>
                <a:schemeClr val="lt1"/>
              </a:buClr>
              <a:buFont typeface="Arial"/>
              <a:buNone/>
            </a:pPr>
            <a:r>
              <a:rPr lang="en" sz="9600">
                <a:solidFill>
                  <a:schemeClr val="lt1"/>
                </a:solidFill>
              </a:rPr>
              <a:t>Questions?</a:t>
            </a:r>
            <a:endParaRPr b="0" i="0" sz="9600" u="none" cap="none" strike="noStrike">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nvSpPr>
        <p:spPr>
          <a:xfrm>
            <a:off x="505433" y="6191203"/>
            <a:ext cx="1920600" cy="554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hugeinc.com</a:t>
            </a:r>
            <a:endParaRPr b="0" i="0" sz="900" u="none" cap="none" strike="noStrike">
              <a:solidFill>
                <a:srgbClr val="7F7F7F"/>
              </a:solidFill>
              <a:latin typeface="Arial"/>
              <a:ea typeface="Arial"/>
              <a:cs typeface="Arial"/>
              <a:sym typeface="Arial"/>
            </a:endParaRPr>
          </a:p>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info@hugeinc.com</a:t>
            </a:r>
            <a:endParaRPr b="0" i="0" sz="900" u="none" cap="none" strike="noStrike">
              <a:solidFill>
                <a:srgbClr val="7F7F7F"/>
              </a:solidFill>
              <a:latin typeface="Arial"/>
              <a:ea typeface="Arial"/>
              <a:cs typeface="Arial"/>
              <a:sym typeface="Arial"/>
            </a:endParaRPr>
          </a:p>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45 Main St. #220 Brooklyn, NY 11222</a:t>
            </a:r>
            <a:endParaRPr/>
          </a:p>
          <a:p>
            <a:pPr indent="0" lvl="0" marL="0" marR="0" rtl="0" algn="l">
              <a:spcBef>
                <a:spcPts val="0"/>
              </a:spcBef>
              <a:spcAft>
                <a:spcPts val="0"/>
              </a:spcAft>
              <a:buNone/>
            </a:pPr>
            <a:r>
              <a:rPr b="0" i="0" lang="en" sz="900" u="none" cap="none" strike="noStrike">
                <a:solidFill>
                  <a:srgbClr val="7F7F7F"/>
                </a:solidFill>
                <a:latin typeface="Arial"/>
                <a:ea typeface="Arial"/>
                <a:cs typeface="Arial"/>
                <a:sym typeface="Arial"/>
              </a:rPr>
              <a:t>+1 718 625 4843</a:t>
            </a:r>
            <a:endParaRPr b="0" i="0" sz="900" u="none" cap="none" strike="noStrike">
              <a:solidFill>
                <a:srgbClr val="7F7F7F"/>
              </a:solidFill>
              <a:latin typeface="Arial"/>
              <a:ea typeface="Arial"/>
              <a:cs typeface="Arial"/>
              <a:sym typeface="Arial"/>
            </a:endParaRPr>
          </a:p>
        </p:txBody>
      </p:sp>
      <p:sp>
        <p:nvSpPr>
          <p:cNvPr id="397" name="Google Shape;397;p63"/>
          <p:cNvSpPr txBox="1"/>
          <p:nvPr/>
        </p:nvSpPr>
        <p:spPr>
          <a:xfrm>
            <a:off x="474662" y="204835"/>
            <a:ext cx="3640200" cy="27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900">
                <a:solidFill>
                  <a:schemeClr val="dk1"/>
                </a:solidFill>
              </a:rPr>
              <a:t>April 1</a:t>
            </a:r>
            <a:r>
              <a:rPr b="1" i="0" lang="en" sz="900" u="none" cap="none" strike="noStrike">
                <a:solidFill>
                  <a:schemeClr val="dk1"/>
                </a:solidFill>
                <a:latin typeface="Arial"/>
                <a:ea typeface="Arial"/>
                <a:cs typeface="Arial"/>
                <a:sym typeface="Arial"/>
              </a:rPr>
              <a:t>, </a:t>
            </a:r>
            <a:r>
              <a:rPr b="1" lang="en" sz="900">
                <a:solidFill>
                  <a:schemeClr val="dk1"/>
                </a:solidFill>
              </a:rPr>
              <a:t>2014</a:t>
            </a:r>
            <a:endParaRPr/>
          </a:p>
          <a:p>
            <a:pPr indent="0" lvl="0" marL="0" marR="0" rtl="0" algn="l">
              <a:spcBef>
                <a:spcPts val="0"/>
              </a:spcBef>
              <a:spcAft>
                <a:spcPts val="0"/>
              </a:spcAft>
              <a:buNone/>
            </a:pPr>
            <a:r>
              <a:rPr lang="en" sz="900">
                <a:solidFill>
                  <a:schemeClr val="dk1"/>
                </a:solidFill>
              </a:rPr>
              <a:t>Enterprise Design Patterns for the Pragmatic Programmer</a:t>
            </a:r>
            <a:endParaRPr b="0" i="0" sz="900" u="none" cap="none" strike="noStrike">
              <a:solidFill>
                <a:schemeClr val="dk1"/>
              </a:solidFill>
              <a:latin typeface="Arial"/>
              <a:ea typeface="Arial"/>
              <a:cs typeface="Arial"/>
              <a:sym typeface="Arial"/>
            </a:endParaRPr>
          </a:p>
        </p:txBody>
      </p:sp>
      <p:pic>
        <p:nvPicPr>
          <p:cNvPr id="398" name="Google Shape;398;p63"/>
          <p:cNvPicPr preferRelativeResize="0"/>
          <p:nvPr/>
        </p:nvPicPr>
        <p:blipFill rotWithShape="1">
          <a:blip r:embed="rId3">
            <a:alphaModFix/>
          </a:blip>
          <a:srcRect b="0" l="0" r="0" t="0"/>
          <a:stretch/>
        </p:blipFill>
        <p:spPr>
          <a:xfrm>
            <a:off x="454941" y="3633784"/>
            <a:ext cx="581100" cy="190800"/>
          </a:xfrm>
          <a:prstGeom prst="rect">
            <a:avLst/>
          </a:prstGeom>
          <a:noFill/>
          <a:ln>
            <a:noFill/>
          </a:ln>
        </p:spPr>
      </p:pic>
      <p:sp>
        <p:nvSpPr>
          <p:cNvPr id="399" name="Google Shape;399;p63"/>
          <p:cNvSpPr txBox="1"/>
          <p:nvPr/>
        </p:nvSpPr>
        <p:spPr>
          <a:xfrm>
            <a:off x="469525" y="1750075"/>
            <a:ext cx="4339500" cy="16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600"/>
              <a:t>Done.</a:t>
            </a:r>
            <a:endParaRPr b="1" sz="9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4"/>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i="0" lang="en" sz="3600" u="none" cap="none" strike="noStrike">
                <a:solidFill>
                  <a:schemeClr val="dk1"/>
                </a:solidFill>
                <a:latin typeface="Arial"/>
                <a:ea typeface="Arial"/>
                <a:cs typeface="Arial"/>
                <a:sym typeface="Arial"/>
              </a:rPr>
              <a:t>1. </a:t>
            </a:r>
            <a:r>
              <a:rPr b="1" lang="en" sz="3600">
                <a:solidFill>
                  <a:schemeClr val="dk1"/>
                </a:solidFill>
              </a:rPr>
              <a:t>Very Big Companies</a:t>
            </a:r>
            <a:r>
              <a:rPr b="1" i="0" lang="en" sz="3600" u="none" cap="none" strike="noStrike">
                <a:solidFill>
                  <a:schemeClr val="dk1"/>
                </a:solidFill>
                <a:latin typeface="Arial"/>
                <a:ea typeface="Arial"/>
                <a:cs typeface="Arial"/>
                <a:sym typeface="Arial"/>
              </a:rPr>
              <a:t>.</a:t>
            </a:r>
            <a:endParaRPr b="1" i="0" sz="3600" u="none" cap="none" strike="noStrike">
              <a:solidFill>
                <a:schemeClr val="dk1"/>
              </a:solidFill>
              <a:latin typeface="Arial"/>
              <a:ea typeface="Arial"/>
              <a:cs typeface="Arial"/>
              <a:sym typeface="Arial"/>
            </a:endParaRPr>
          </a:p>
        </p:txBody>
      </p:sp>
      <p:sp>
        <p:nvSpPr>
          <p:cNvPr id="94" name="Google Shape;94;p24"/>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
        <p:nvSpPr>
          <p:cNvPr id="95" name="Google Shape;95;p24"/>
          <p:cNvSpPr txBox="1"/>
          <p:nvPr/>
        </p:nvSpPr>
        <p:spPr>
          <a:xfrm>
            <a:off x="508638" y="5613400"/>
            <a:ext cx="35493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595959"/>
                </a:solidFill>
              </a:rPr>
              <a:t>Kate F</a:t>
            </a:r>
            <a:r>
              <a:rPr b="0" i="0" lang="en" sz="1600" u="none" cap="none" strike="noStrike">
                <a:solidFill>
                  <a:srgbClr val="595959"/>
                </a:solidFill>
                <a:latin typeface="Arial"/>
                <a:ea typeface="Arial"/>
                <a:cs typeface="Arial"/>
                <a:sym typeface="Arial"/>
              </a:rPr>
              <a:t>,</a:t>
            </a:r>
            <a:endParaRPr/>
          </a:p>
          <a:p>
            <a:pPr indent="0" lvl="0" marL="0" marR="0" rtl="0" algn="ctr">
              <a:spcBef>
                <a:spcPts val="0"/>
              </a:spcBef>
              <a:spcAft>
                <a:spcPts val="0"/>
              </a:spcAft>
              <a:buNone/>
            </a:pPr>
            <a:r>
              <a:rPr b="0" i="0" lang="en" sz="1600" u="none" cap="none" strike="noStrike">
                <a:solidFill>
                  <a:srgbClr val="595959"/>
                </a:solidFill>
                <a:latin typeface="Arial"/>
                <a:ea typeface="Arial"/>
                <a:cs typeface="Arial"/>
                <a:sym typeface="Arial"/>
              </a:rPr>
              <a:t>after </a:t>
            </a:r>
            <a:r>
              <a:rPr lang="en" sz="1600">
                <a:solidFill>
                  <a:srgbClr val="595959"/>
                </a:solidFill>
              </a:rPr>
              <a:t>her first Enterprise delivery.</a:t>
            </a:r>
            <a:endParaRPr b="0" i="0" sz="1600" u="none" cap="none" strike="noStrike">
              <a:solidFill>
                <a:srgbClr val="595959"/>
              </a:solidFill>
              <a:latin typeface="Arial"/>
              <a:ea typeface="Arial"/>
              <a:cs typeface="Arial"/>
              <a:sym typeface="Arial"/>
            </a:endParaRPr>
          </a:p>
        </p:txBody>
      </p:sp>
      <p:sp>
        <p:nvSpPr>
          <p:cNvPr id="96" name="Google Shape;96;p24"/>
          <p:cNvSpPr txBox="1"/>
          <p:nvPr>
            <p:ph idx="1" type="body"/>
          </p:nvPr>
        </p:nvSpPr>
        <p:spPr>
          <a:xfrm>
            <a:off x="4642506" y="769641"/>
            <a:ext cx="4044300" cy="5706300"/>
          </a:xfrm>
          <a:prstGeom prst="rect">
            <a:avLst/>
          </a:prstGeom>
          <a:noFill/>
          <a:ln>
            <a:noFill/>
          </a:ln>
        </p:spPr>
        <p:txBody>
          <a:bodyPr anchorCtr="0" anchor="t" bIns="914400" lIns="0" spcFirstLastPara="1" rIns="0" wrap="square" tIns="0">
            <a:noAutofit/>
          </a:bodyPr>
          <a:lstStyle/>
          <a:p>
            <a:pPr indent="0" lvl="0" marL="0" marR="0" rtl="0" algn="l">
              <a:lnSpc>
                <a:spcPct val="120000"/>
              </a:lnSpc>
              <a:spcBef>
                <a:spcPts val="0"/>
              </a:spcBef>
              <a:spcAft>
                <a:spcPts val="0"/>
              </a:spcAft>
              <a:buClr>
                <a:srgbClr val="595959"/>
              </a:buClr>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595959"/>
              </a:buClr>
              <a:buFont typeface="Arial"/>
              <a:buNone/>
            </a:pPr>
            <a:r>
              <a:rPr b="0" i="0" lang="en" sz="2400" u="none" cap="none" strike="noStrike">
                <a:solidFill>
                  <a:srgbClr val="595959"/>
                </a:solidFill>
                <a:latin typeface="Arial"/>
                <a:ea typeface="Arial"/>
                <a:cs typeface="Arial"/>
                <a:sym typeface="Arial"/>
              </a:rPr>
              <a:t>“</a:t>
            </a:r>
            <a:r>
              <a:rPr lang="en" sz="2400">
                <a:solidFill>
                  <a:srgbClr val="595959"/>
                </a:solidFill>
              </a:rPr>
              <a:t>Before I used to code for myself.  I lived off ramen noodles and passion.  But when the XBox One came out I realized that</a:t>
            </a:r>
            <a:r>
              <a:rPr b="0" i="0" lang="en" sz="2400" u="none" cap="none" strike="noStrike">
                <a:solidFill>
                  <a:srgbClr val="595959"/>
                </a:solidFill>
                <a:latin typeface="Arial"/>
                <a:ea typeface="Arial"/>
                <a:cs typeface="Arial"/>
                <a:sym typeface="Arial"/>
              </a:rPr>
              <a:t> </a:t>
            </a:r>
            <a:r>
              <a:rPr b="0" i="0" lang="en" sz="2400" u="none" cap="none" strike="noStrike">
                <a:solidFill>
                  <a:srgbClr val="EC008C"/>
                </a:solidFill>
                <a:latin typeface="Arial"/>
                <a:ea typeface="Arial"/>
                <a:cs typeface="Arial"/>
                <a:sym typeface="Arial"/>
              </a:rPr>
              <a:t>my users </a:t>
            </a:r>
            <a:r>
              <a:rPr lang="en" sz="2400">
                <a:solidFill>
                  <a:srgbClr val="EC008C"/>
                </a:solidFill>
              </a:rPr>
              <a:t>need to be enterprise</a:t>
            </a:r>
            <a:r>
              <a:rPr b="0" i="0" lang="en" sz="2400" u="none" cap="none" strike="noStrike">
                <a:solidFill>
                  <a:srgbClr val="595959"/>
                </a:solidFill>
                <a:latin typeface="Arial"/>
                <a:ea typeface="Arial"/>
                <a:cs typeface="Arial"/>
                <a:sym typeface="Arial"/>
              </a:rPr>
              <a:t> because I need to </a:t>
            </a:r>
            <a:r>
              <a:rPr lang="en" sz="2400">
                <a:solidFill>
                  <a:srgbClr val="595959"/>
                </a:solidFill>
              </a:rPr>
              <a:t>have a well seasoned MMORPG character when the game first comes out, not two years after when the price goes down.</a:t>
            </a:r>
            <a:r>
              <a:rPr b="0" i="0" lang="en" sz="2400" u="none" cap="none" strike="noStrike">
                <a:solidFill>
                  <a:srgbClr val="595959"/>
                </a:solidFill>
                <a:latin typeface="Arial"/>
                <a:ea typeface="Arial"/>
                <a:cs typeface="Arial"/>
                <a:sym typeface="Arial"/>
              </a:rPr>
              <a:t>”</a:t>
            </a:r>
            <a:endParaRPr/>
          </a:p>
        </p:txBody>
      </p:sp>
      <p:pic>
        <p:nvPicPr>
          <p:cNvPr id="97" name="Google Shape;97;p24"/>
          <p:cNvPicPr preferRelativeResize="0"/>
          <p:nvPr/>
        </p:nvPicPr>
        <p:blipFill>
          <a:blip r:embed="rId3">
            <a:alphaModFix/>
          </a:blip>
          <a:stretch>
            <a:fillRect/>
          </a:stretch>
        </p:blipFill>
        <p:spPr>
          <a:xfrm rot="-1451976">
            <a:off x="853908" y="2321477"/>
            <a:ext cx="2858785" cy="2858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p:nvPr/>
        </p:nvSpPr>
        <p:spPr>
          <a:xfrm>
            <a:off x="3981900" y="1431525"/>
            <a:ext cx="5162100" cy="5146200"/>
          </a:xfrm>
          <a:prstGeom prst="wedgeRectCallout">
            <a:avLst>
              <a:gd fmla="val -69712" name="adj1"/>
              <a:gd fmla="val -22588"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2</a:t>
            </a:r>
            <a:r>
              <a:rPr b="1" i="0" lang="en" sz="3600" u="none" cap="none" strike="noStrike">
                <a:solidFill>
                  <a:schemeClr val="dk1"/>
                </a:solidFill>
                <a:latin typeface="Arial"/>
                <a:ea typeface="Arial"/>
                <a:cs typeface="Arial"/>
                <a:sym typeface="Arial"/>
              </a:rPr>
              <a:t>. </a:t>
            </a:r>
            <a:r>
              <a:rPr b="1" lang="en" sz="3600">
                <a:solidFill>
                  <a:schemeClr val="dk1"/>
                </a:solidFill>
              </a:rPr>
              <a:t>Very Big Money</a:t>
            </a:r>
            <a:r>
              <a:rPr b="1" i="0" lang="en" sz="3600" u="none" cap="none" strike="noStrike">
                <a:solidFill>
                  <a:schemeClr val="dk1"/>
                </a:solidFill>
                <a:latin typeface="Arial"/>
                <a:ea typeface="Arial"/>
                <a:cs typeface="Arial"/>
                <a:sym typeface="Arial"/>
              </a:rPr>
              <a:t>.</a:t>
            </a:r>
            <a:endParaRPr b="1" i="0" sz="3600" u="none" cap="none" strike="noStrike">
              <a:solidFill>
                <a:schemeClr val="dk1"/>
              </a:solidFill>
              <a:latin typeface="Arial"/>
              <a:ea typeface="Arial"/>
              <a:cs typeface="Arial"/>
              <a:sym typeface="Arial"/>
            </a:endParaRPr>
          </a:p>
        </p:txBody>
      </p:sp>
      <p:sp>
        <p:nvSpPr>
          <p:cNvPr id="105" name="Google Shape;105;p25"/>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
        <p:nvSpPr>
          <p:cNvPr id="106" name="Google Shape;106;p25"/>
          <p:cNvSpPr txBox="1"/>
          <p:nvPr/>
        </p:nvSpPr>
        <p:spPr>
          <a:xfrm rot="1162">
            <a:off x="147025" y="4008975"/>
            <a:ext cx="3549600" cy="622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595959"/>
                </a:solidFill>
              </a:rPr>
              <a:t>Stefan</a:t>
            </a:r>
            <a:r>
              <a:rPr b="0" i="0" lang="en" sz="1600" u="none" cap="none" strike="noStrike">
                <a:solidFill>
                  <a:srgbClr val="595959"/>
                </a:solidFill>
                <a:latin typeface="Arial"/>
                <a:ea typeface="Arial"/>
                <a:cs typeface="Arial"/>
                <a:sym typeface="Arial"/>
              </a:rPr>
              <a:t>,</a:t>
            </a:r>
            <a:endParaRPr/>
          </a:p>
          <a:p>
            <a:pPr indent="0" lvl="0" marL="0" marR="0" rtl="0" algn="ctr">
              <a:spcBef>
                <a:spcPts val="0"/>
              </a:spcBef>
              <a:spcAft>
                <a:spcPts val="0"/>
              </a:spcAft>
              <a:buNone/>
            </a:pPr>
            <a:r>
              <a:rPr lang="en" sz="1600">
                <a:solidFill>
                  <a:srgbClr val="595959"/>
                </a:solidFill>
              </a:rPr>
              <a:t>After taking an offer from Huge.</a:t>
            </a:r>
            <a:endParaRPr b="0" i="0" sz="1600" u="none" cap="none" strike="noStrike">
              <a:solidFill>
                <a:srgbClr val="595959"/>
              </a:solidFill>
              <a:latin typeface="Arial"/>
              <a:ea typeface="Arial"/>
              <a:cs typeface="Arial"/>
              <a:sym typeface="Arial"/>
            </a:endParaRPr>
          </a:p>
        </p:txBody>
      </p:sp>
      <p:sp>
        <p:nvSpPr>
          <p:cNvPr id="107" name="Google Shape;107;p25"/>
          <p:cNvSpPr txBox="1"/>
          <p:nvPr>
            <p:ph idx="1" type="body"/>
          </p:nvPr>
        </p:nvSpPr>
        <p:spPr>
          <a:xfrm>
            <a:off x="4642556" y="1151466"/>
            <a:ext cx="4044300" cy="5706300"/>
          </a:xfrm>
          <a:prstGeom prst="rect">
            <a:avLst/>
          </a:prstGeom>
          <a:noFill/>
          <a:ln>
            <a:noFill/>
          </a:ln>
        </p:spPr>
        <p:txBody>
          <a:bodyPr anchorCtr="0" anchor="t" bIns="914400" lIns="0" spcFirstLastPara="1" rIns="0" wrap="square" tIns="0">
            <a:noAutofit/>
          </a:bodyPr>
          <a:lstStyle/>
          <a:p>
            <a:pPr indent="0" lvl="0" marL="0" marR="0" rtl="0" algn="l">
              <a:lnSpc>
                <a:spcPct val="120000"/>
              </a:lnSpc>
              <a:spcBef>
                <a:spcPts val="0"/>
              </a:spcBef>
              <a:spcAft>
                <a:spcPts val="0"/>
              </a:spcAft>
              <a:buClr>
                <a:srgbClr val="595959"/>
              </a:buClr>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595959"/>
              </a:buClr>
              <a:buFont typeface="Arial"/>
              <a:buNone/>
            </a:pPr>
            <a:r>
              <a:rPr b="0" i="0" lang="en" sz="2400" u="none" cap="none" strike="noStrike">
                <a:solidFill>
                  <a:srgbClr val="595959"/>
                </a:solidFill>
                <a:latin typeface="Arial"/>
                <a:ea typeface="Arial"/>
                <a:cs typeface="Arial"/>
                <a:sym typeface="Arial"/>
              </a:rPr>
              <a:t>“</a:t>
            </a:r>
            <a:r>
              <a:rPr lang="en" sz="2400">
                <a:solidFill>
                  <a:srgbClr val="595959"/>
                </a:solidFill>
              </a:rPr>
              <a:t>Back before I Enterprise, I always took a neutral stance.</a:t>
            </a:r>
            <a:r>
              <a:rPr b="0" i="0" lang="en" sz="2400" u="none" cap="none" strike="noStrike">
                <a:solidFill>
                  <a:srgbClr val="595959"/>
                </a:solidFill>
                <a:latin typeface="Arial"/>
                <a:ea typeface="Arial"/>
                <a:cs typeface="Arial"/>
                <a:sym typeface="Arial"/>
              </a:rPr>
              <a:t> </a:t>
            </a:r>
            <a:r>
              <a:rPr lang="en" sz="2400">
                <a:solidFill>
                  <a:srgbClr val="EC008C"/>
                </a:solidFill>
              </a:rPr>
              <a:t>But I needed design patterns to break my pattern of being neutral.</a:t>
            </a:r>
            <a:r>
              <a:rPr b="0" i="0" lang="en" sz="2400" u="none" cap="none" strike="noStrike">
                <a:solidFill>
                  <a:srgbClr val="595959"/>
                </a:solidFill>
                <a:latin typeface="Arial"/>
                <a:ea typeface="Arial"/>
                <a:cs typeface="Arial"/>
                <a:sym typeface="Arial"/>
              </a:rPr>
              <a:t> </a:t>
            </a:r>
            <a:r>
              <a:rPr lang="en" sz="2400">
                <a:solidFill>
                  <a:srgbClr val="595959"/>
                </a:solidFill>
              </a:rPr>
              <a:t>I needed to be more fly weight.  Use more facades.  Gang of four.  After going Enterprise, my voice got deeper and I was able to grow more facial hair.</a:t>
            </a:r>
            <a:r>
              <a:rPr b="0" i="0" lang="en" sz="2400" u="none" cap="none" strike="noStrike">
                <a:solidFill>
                  <a:srgbClr val="595959"/>
                </a:solidFill>
                <a:latin typeface="Arial"/>
                <a:ea typeface="Arial"/>
                <a:cs typeface="Arial"/>
                <a:sym typeface="Arial"/>
              </a:rPr>
              <a:t>”</a:t>
            </a:r>
            <a:endParaRPr/>
          </a:p>
        </p:txBody>
      </p:sp>
      <p:pic>
        <p:nvPicPr>
          <p:cNvPr id="108" name="Google Shape;108;p25"/>
          <p:cNvPicPr preferRelativeResize="0"/>
          <p:nvPr/>
        </p:nvPicPr>
        <p:blipFill>
          <a:blip r:embed="rId3">
            <a:alphaModFix/>
          </a:blip>
          <a:stretch>
            <a:fillRect/>
          </a:stretch>
        </p:blipFill>
        <p:spPr>
          <a:xfrm rot="60">
            <a:off x="966844" y="2024446"/>
            <a:ext cx="1909962" cy="19099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3</a:t>
            </a:r>
            <a:r>
              <a:rPr b="1" i="0" lang="en" sz="3600" u="none" cap="none" strike="noStrike">
                <a:solidFill>
                  <a:schemeClr val="dk1"/>
                </a:solidFill>
                <a:latin typeface="Arial"/>
                <a:ea typeface="Arial"/>
                <a:cs typeface="Arial"/>
                <a:sym typeface="Arial"/>
              </a:rPr>
              <a:t>. </a:t>
            </a:r>
            <a:r>
              <a:rPr b="1" lang="en" sz="3600">
                <a:solidFill>
                  <a:schemeClr val="dk1"/>
                </a:solidFill>
              </a:rPr>
              <a:t>You have no choice</a:t>
            </a:r>
            <a:r>
              <a:rPr b="1" i="0" lang="en" sz="3600" u="none" cap="none" strike="noStrike">
                <a:solidFill>
                  <a:schemeClr val="dk1"/>
                </a:solidFill>
                <a:latin typeface="Arial"/>
                <a:ea typeface="Arial"/>
                <a:cs typeface="Arial"/>
                <a:sym typeface="Arial"/>
              </a:rPr>
              <a:t>.</a:t>
            </a:r>
            <a:endParaRPr b="1" i="0" sz="3600" u="none" cap="none" strike="noStrike">
              <a:solidFill>
                <a:schemeClr val="dk1"/>
              </a:solidFill>
              <a:latin typeface="Arial"/>
              <a:ea typeface="Arial"/>
              <a:cs typeface="Arial"/>
              <a:sym typeface="Arial"/>
            </a:endParaRPr>
          </a:p>
        </p:txBody>
      </p:sp>
      <p:sp>
        <p:nvSpPr>
          <p:cNvPr id="115" name="Google Shape;115;p26"/>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
        <p:nvSpPr>
          <p:cNvPr id="116" name="Google Shape;116;p26"/>
          <p:cNvSpPr txBox="1"/>
          <p:nvPr/>
        </p:nvSpPr>
        <p:spPr>
          <a:xfrm>
            <a:off x="1146400" y="4673750"/>
            <a:ext cx="2265600" cy="574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595959"/>
                </a:solidFill>
              </a:rPr>
              <a:t>John and Gela</a:t>
            </a:r>
            <a:r>
              <a:rPr b="0" i="0" lang="en" sz="1600" u="none" cap="none" strike="noStrike">
                <a:solidFill>
                  <a:srgbClr val="595959"/>
                </a:solidFill>
                <a:latin typeface="Arial"/>
                <a:ea typeface="Arial"/>
                <a:cs typeface="Arial"/>
                <a:sym typeface="Arial"/>
              </a:rPr>
              <a:t>,</a:t>
            </a:r>
            <a:endParaRPr/>
          </a:p>
          <a:p>
            <a:pPr indent="0" lvl="0" marL="0" marR="0" rtl="0" algn="ctr">
              <a:spcBef>
                <a:spcPts val="0"/>
              </a:spcBef>
              <a:spcAft>
                <a:spcPts val="0"/>
              </a:spcAft>
              <a:buNone/>
            </a:pPr>
            <a:r>
              <a:rPr lang="en" sz="1600">
                <a:solidFill>
                  <a:srgbClr val="595959"/>
                </a:solidFill>
              </a:rPr>
              <a:t>being all VP.</a:t>
            </a:r>
            <a:endParaRPr b="0" i="0" sz="1600" u="none" cap="none" strike="noStrike">
              <a:solidFill>
                <a:srgbClr val="595959"/>
              </a:solidFill>
              <a:latin typeface="Arial"/>
              <a:ea typeface="Arial"/>
              <a:cs typeface="Arial"/>
              <a:sym typeface="Arial"/>
            </a:endParaRPr>
          </a:p>
        </p:txBody>
      </p:sp>
      <p:pic>
        <p:nvPicPr>
          <p:cNvPr id="117" name="Google Shape;117;p26"/>
          <p:cNvPicPr preferRelativeResize="0"/>
          <p:nvPr/>
        </p:nvPicPr>
        <p:blipFill>
          <a:blip r:embed="rId3">
            <a:alphaModFix/>
          </a:blip>
          <a:stretch>
            <a:fillRect/>
          </a:stretch>
        </p:blipFill>
        <p:spPr>
          <a:xfrm>
            <a:off x="269750" y="1533823"/>
            <a:ext cx="3879050" cy="2909300"/>
          </a:xfrm>
          <a:prstGeom prst="rect">
            <a:avLst/>
          </a:prstGeom>
          <a:noFill/>
          <a:ln>
            <a:noFill/>
          </a:ln>
        </p:spPr>
      </p:pic>
      <p:sp>
        <p:nvSpPr>
          <p:cNvPr id="118" name="Google Shape;118;p26"/>
          <p:cNvSpPr/>
          <p:nvPr/>
        </p:nvSpPr>
        <p:spPr>
          <a:xfrm>
            <a:off x="3568050" y="970025"/>
            <a:ext cx="5387256" cy="4517748"/>
          </a:xfrm>
          <a:prstGeom prst="irregularSeal1">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6"/>
          <p:cNvSpPr txBox="1"/>
          <p:nvPr>
            <p:ph idx="1" type="body"/>
          </p:nvPr>
        </p:nvSpPr>
        <p:spPr>
          <a:xfrm>
            <a:off x="4809400" y="2163900"/>
            <a:ext cx="3086400" cy="1641600"/>
          </a:xfrm>
          <a:prstGeom prst="rect">
            <a:avLst/>
          </a:prstGeom>
          <a:noFill/>
          <a:ln>
            <a:noFill/>
          </a:ln>
        </p:spPr>
        <p:txBody>
          <a:bodyPr anchorCtr="0" anchor="t" bIns="914400" lIns="0" spcFirstLastPara="1" rIns="0" wrap="square" tIns="0">
            <a:noAutofit/>
          </a:bodyPr>
          <a:lstStyle/>
          <a:p>
            <a:pPr indent="0" lvl="0" marL="0" marR="0" rtl="0" algn="l">
              <a:lnSpc>
                <a:spcPct val="120000"/>
              </a:lnSpc>
              <a:spcBef>
                <a:spcPts val="0"/>
              </a:spcBef>
              <a:spcAft>
                <a:spcPts val="0"/>
              </a:spcAft>
              <a:buClr>
                <a:srgbClr val="595959"/>
              </a:buClr>
              <a:buFont typeface="Arial"/>
              <a:buNone/>
            </a:pPr>
            <a:r>
              <a:t/>
            </a:r>
            <a:endParaRPr b="0" i="0" sz="2400" u="none" cap="none" strike="noStrike">
              <a:solidFill>
                <a:srgbClr val="595959"/>
              </a:solidFill>
              <a:latin typeface="Arial"/>
              <a:ea typeface="Arial"/>
              <a:cs typeface="Arial"/>
              <a:sym typeface="Arial"/>
            </a:endParaRPr>
          </a:p>
          <a:p>
            <a:pPr indent="0" lvl="0" marL="0" marR="0" rtl="0" algn="l">
              <a:lnSpc>
                <a:spcPct val="120000"/>
              </a:lnSpc>
              <a:spcBef>
                <a:spcPts val="480"/>
              </a:spcBef>
              <a:spcAft>
                <a:spcPts val="0"/>
              </a:spcAft>
              <a:buClr>
                <a:srgbClr val="595959"/>
              </a:buClr>
              <a:buFont typeface="Arial"/>
              <a:buNone/>
            </a:pPr>
            <a:r>
              <a:rPr b="0" i="0" lang="en" sz="1800" u="none" cap="none" strike="noStrike">
                <a:solidFill>
                  <a:srgbClr val="595959"/>
                </a:solidFill>
                <a:latin typeface="Arial"/>
                <a:ea typeface="Arial"/>
                <a:cs typeface="Arial"/>
                <a:sym typeface="Arial"/>
              </a:rPr>
              <a:t>“</a:t>
            </a:r>
            <a:r>
              <a:rPr lang="en" sz="1800">
                <a:solidFill>
                  <a:srgbClr val="595959"/>
                </a:solidFill>
              </a:rPr>
              <a:t>Remember:</a:t>
            </a:r>
            <a:r>
              <a:rPr b="0" i="0" lang="en" sz="1800" u="none" cap="none" strike="noStrike">
                <a:solidFill>
                  <a:srgbClr val="595959"/>
                </a:solidFill>
                <a:latin typeface="Arial"/>
                <a:ea typeface="Arial"/>
                <a:cs typeface="Arial"/>
                <a:sym typeface="Arial"/>
              </a:rPr>
              <a:t> </a:t>
            </a:r>
            <a:r>
              <a:rPr lang="en" sz="1800">
                <a:solidFill>
                  <a:srgbClr val="EC008C"/>
                </a:solidFill>
              </a:rPr>
              <a:t>You don’t choose Enterprise.  Enterprise choose you.</a:t>
            </a:r>
            <a:r>
              <a:rPr lang="en" sz="1800">
                <a:solidFill>
                  <a:srgbClr val="595959"/>
                </a:solidFill>
              </a:rPr>
              <a:t>” </a:t>
            </a:r>
            <a:endParaRPr sz="1800"/>
          </a:p>
        </p:txBody>
      </p:sp>
      <p:sp>
        <p:nvSpPr>
          <p:cNvPr id="120" name="Google Shape;120;p26"/>
          <p:cNvSpPr/>
          <p:nvPr/>
        </p:nvSpPr>
        <p:spPr>
          <a:xfrm>
            <a:off x="3683375" y="4083600"/>
            <a:ext cx="637500" cy="46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title"/>
          </p:nvPr>
        </p:nvSpPr>
        <p:spPr>
          <a:xfrm>
            <a:off x="457200" y="0"/>
            <a:ext cx="8229600" cy="6858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Clr>
                <a:srgbClr val="EC008C"/>
              </a:buClr>
              <a:buFont typeface="Arial"/>
              <a:buNone/>
            </a:pPr>
            <a:r>
              <a:rPr b="1" lang="en" sz="4000">
                <a:solidFill>
                  <a:srgbClr val="EC008C"/>
                </a:solidFill>
              </a:rPr>
              <a:t>So how can I Enterprise</a:t>
            </a:r>
            <a:r>
              <a:rPr b="1" i="0" lang="en" sz="4000" u="none" cap="none" strike="noStrike">
                <a:solidFill>
                  <a:srgbClr val="EC008C"/>
                </a:solidFill>
                <a:latin typeface="Arial"/>
                <a:ea typeface="Arial"/>
                <a:cs typeface="Arial"/>
                <a:sym typeface="Arial"/>
              </a:rPr>
              <a:t>?!?!</a:t>
            </a:r>
            <a:br>
              <a:rPr b="1" i="0" lang="en" sz="4000" u="none" cap="none" strike="noStrike">
                <a:solidFill>
                  <a:srgbClr val="EC008C"/>
                </a:solidFill>
                <a:latin typeface="Arial"/>
                <a:ea typeface="Arial"/>
                <a:cs typeface="Arial"/>
                <a:sym typeface="Arial"/>
              </a:rPr>
            </a:br>
            <a:r>
              <a:rPr b="1" lang="en" sz="4000">
                <a:solidFill>
                  <a:schemeClr val="dk1"/>
                </a:solidFill>
              </a:rPr>
              <a:t>Hang on there, sizzlechest.  That is why you’re here.</a:t>
            </a:r>
            <a:endParaRPr b="1" i="0" sz="4000" u="none" cap="none" strike="noStrike">
              <a:solidFill>
                <a:schemeClr val="dk1"/>
              </a:solidFill>
              <a:latin typeface="Arial"/>
              <a:ea typeface="Arial"/>
              <a:cs typeface="Arial"/>
              <a:sym typeface="Arial"/>
            </a:endParaRPr>
          </a:p>
        </p:txBody>
      </p:sp>
      <p:sp>
        <p:nvSpPr>
          <p:cNvPr id="126" name="Google Shape;126;p27"/>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type="title"/>
          </p:nvPr>
        </p:nvSpPr>
        <p:spPr>
          <a:xfrm>
            <a:off x="457200" y="427035"/>
            <a:ext cx="8229600" cy="502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Font typeface="Arial"/>
              <a:buNone/>
            </a:pPr>
            <a:r>
              <a:rPr b="1" lang="en" sz="3600">
                <a:solidFill>
                  <a:schemeClr val="dk1"/>
                </a:solidFill>
              </a:rPr>
              <a:t>1. </a:t>
            </a:r>
            <a:r>
              <a:rPr b="1" i="0" lang="en" sz="3600" u="none" cap="none" strike="noStrike">
                <a:solidFill>
                  <a:schemeClr val="dk1"/>
                </a:solidFill>
                <a:latin typeface="Arial"/>
                <a:ea typeface="Arial"/>
                <a:cs typeface="Arial"/>
                <a:sym typeface="Arial"/>
              </a:rPr>
              <a:t>All your arguments should lead to </a:t>
            </a:r>
            <a:r>
              <a:rPr b="1" i="0" lang="en" sz="3600" u="none" cap="none" strike="noStrike">
                <a:solidFill>
                  <a:srgbClr val="EC008C"/>
                </a:solidFill>
                <a:latin typeface="Arial"/>
                <a:ea typeface="Arial"/>
                <a:cs typeface="Arial"/>
                <a:sym typeface="Arial"/>
              </a:rPr>
              <a:t>one</a:t>
            </a:r>
            <a:r>
              <a:rPr b="1" i="0" lang="en" sz="3600" u="none" cap="none" strike="noStrike">
                <a:solidFill>
                  <a:schemeClr val="dk1"/>
                </a:solidFill>
                <a:latin typeface="Arial"/>
                <a:ea typeface="Arial"/>
                <a:cs typeface="Arial"/>
                <a:sym typeface="Arial"/>
              </a:rPr>
              <a:t> big </a:t>
            </a:r>
            <a:r>
              <a:rPr b="1" lang="en" sz="3600">
                <a:solidFill>
                  <a:schemeClr val="dk1"/>
                </a:solidFill>
              </a:rPr>
              <a:t>“</a:t>
            </a:r>
            <a:r>
              <a:rPr b="1" i="0" lang="en" sz="3600" u="none" cap="none" strike="noStrike">
                <a:solidFill>
                  <a:schemeClr val="dk1"/>
                </a:solidFill>
                <a:latin typeface="Arial"/>
                <a:ea typeface="Arial"/>
                <a:cs typeface="Arial"/>
                <a:sym typeface="Arial"/>
              </a:rPr>
              <a:t>idea</a:t>
            </a:r>
            <a:r>
              <a:rPr b="1" lang="en" sz="3600">
                <a:solidFill>
                  <a:schemeClr val="dk1"/>
                </a:solidFill>
              </a:rPr>
              <a:t>”</a:t>
            </a:r>
            <a:r>
              <a:rPr b="1" i="0" lang="en" sz="3600" u="none" cap="none" strike="noStrike">
                <a:solidFill>
                  <a:schemeClr val="dk1"/>
                </a:solidFill>
                <a:latin typeface="Arial"/>
                <a:ea typeface="Arial"/>
                <a:cs typeface="Arial"/>
                <a:sym typeface="Arial"/>
              </a:rPr>
              <a:t> or it</a:t>
            </a:r>
            <a:r>
              <a:rPr b="1" lang="en" sz="3600">
                <a:solidFill>
                  <a:schemeClr val="dk1"/>
                </a:solidFill>
              </a:rPr>
              <a:t>’s not Enterprise</a:t>
            </a:r>
            <a:r>
              <a:rPr b="1" i="0" lang="en" sz="3600" u="none" cap="none" strike="noStrike">
                <a:solidFill>
                  <a:schemeClr val="dk1"/>
                </a:solidFill>
                <a:latin typeface="Arial"/>
                <a:ea typeface="Arial"/>
                <a:cs typeface="Arial"/>
                <a:sym typeface="Arial"/>
              </a:rPr>
              <a:t>.</a:t>
            </a:r>
            <a:endParaRPr b="1" i="0" sz="3600" u="none" cap="none" strike="noStrike">
              <a:solidFill>
                <a:schemeClr val="dk1"/>
              </a:solidFill>
              <a:latin typeface="Arial"/>
              <a:ea typeface="Arial"/>
              <a:cs typeface="Arial"/>
              <a:sym typeface="Arial"/>
            </a:endParaRPr>
          </a:p>
        </p:txBody>
      </p:sp>
      <p:sp>
        <p:nvSpPr>
          <p:cNvPr id="133" name="Google Shape;133;p28"/>
          <p:cNvSpPr txBox="1"/>
          <p:nvPr>
            <p:ph idx="12" type="sldNum"/>
          </p:nvPr>
        </p:nvSpPr>
        <p:spPr>
          <a:xfrm>
            <a:off x="6821704" y="6321140"/>
            <a:ext cx="2133600" cy="365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t> </a:t>
            </a:r>
            <a:r>
              <a:rPr b="1" i="0" lang="e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p:txBody>
      </p:sp>
      <p:sp>
        <p:nvSpPr>
          <p:cNvPr id="134" name="Google Shape;134;p28"/>
          <p:cNvSpPr/>
          <p:nvPr/>
        </p:nvSpPr>
        <p:spPr>
          <a:xfrm>
            <a:off x="414338" y="3441700"/>
            <a:ext cx="8208900" cy="2502000"/>
          </a:xfrm>
          <a:prstGeom prst="triangle">
            <a:avLst>
              <a:gd fmla="val 83881" name="adj"/>
            </a:avLst>
          </a:prstGeom>
          <a:solidFill>
            <a:srgbClr val="00AEEF"/>
          </a:solidFill>
          <a:ln cap="flat" cmpd="sng" w="9525">
            <a:solidFill>
              <a:srgbClr val="B6DCE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libri"/>
              <a:buNone/>
            </a:pPr>
            <a:r>
              <a:t/>
            </a:r>
            <a:endParaRPr b="0" i="0" sz="1800" u="none" cap="none" strike="noStrike">
              <a:solidFill>
                <a:srgbClr val="FFFFFF"/>
              </a:solidFill>
              <a:latin typeface="Arial"/>
              <a:ea typeface="Arial"/>
              <a:cs typeface="Arial"/>
              <a:sym typeface="Arial"/>
            </a:endParaRPr>
          </a:p>
        </p:txBody>
      </p:sp>
      <p:sp>
        <p:nvSpPr>
          <p:cNvPr id="135" name="Google Shape;135;p28"/>
          <p:cNvSpPr txBox="1"/>
          <p:nvPr/>
        </p:nvSpPr>
        <p:spPr>
          <a:xfrm>
            <a:off x="414338" y="5181600"/>
            <a:ext cx="1074300" cy="3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Arial"/>
              <a:buNone/>
            </a:pPr>
            <a:r>
              <a:rPr b="0" i="0" lang="en" sz="1600" u="none" cap="none" strike="noStrike">
                <a:solidFill>
                  <a:srgbClr val="808080"/>
                </a:solidFill>
                <a:latin typeface="Arial"/>
                <a:ea typeface="Arial"/>
                <a:cs typeface="Arial"/>
                <a:sym typeface="Arial"/>
              </a:rPr>
              <a:t>Argument</a:t>
            </a:r>
            <a:endParaRPr b="0" i="0" sz="1600" u="none" cap="none" strike="noStrike">
              <a:solidFill>
                <a:srgbClr val="808080"/>
              </a:solidFill>
              <a:latin typeface="Arial"/>
              <a:ea typeface="Arial"/>
              <a:cs typeface="Arial"/>
              <a:sym typeface="Arial"/>
            </a:endParaRPr>
          </a:p>
        </p:txBody>
      </p:sp>
      <p:sp>
        <p:nvSpPr>
          <p:cNvPr id="136" name="Google Shape;136;p28"/>
          <p:cNvSpPr txBox="1"/>
          <p:nvPr/>
        </p:nvSpPr>
        <p:spPr>
          <a:xfrm>
            <a:off x="2776538" y="4432300"/>
            <a:ext cx="1074300" cy="3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Arial"/>
              <a:buNone/>
            </a:pPr>
            <a:r>
              <a:rPr b="0" i="0" lang="en" sz="1600" u="none" cap="none" strike="noStrike">
                <a:solidFill>
                  <a:srgbClr val="808080"/>
                </a:solidFill>
                <a:latin typeface="Arial"/>
                <a:ea typeface="Arial"/>
                <a:cs typeface="Arial"/>
                <a:sym typeface="Arial"/>
              </a:rPr>
              <a:t>Argument</a:t>
            </a:r>
            <a:endParaRPr b="0" i="0" sz="1600" u="none" cap="none" strike="noStrike">
              <a:solidFill>
                <a:srgbClr val="808080"/>
              </a:solidFill>
              <a:latin typeface="Arial"/>
              <a:ea typeface="Arial"/>
              <a:cs typeface="Arial"/>
              <a:sym typeface="Arial"/>
            </a:endParaRPr>
          </a:p>
        </p:txBody>
      </p:sp>
      <p:sp>
        <p:nvSpPr>
          <p:cNvPr id="137" name="Google Shape;137;p28"/>
          <p:cNvSpPr txBox="1"/>
          <p:nvPr/>
        </p:nvSpPr>
        <p:spPr>
          <a:xfrm>
            <a:off x="4618038" y="3746500"/>
            <a:ext cx="1074300" cy="3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Arial"/>
              <a:buNone/>
            </a:pPr>
            <a:r>
              <a:rPr b="0" i="0" lang="en" sz="1600" u="none" cap="none" strike="noStrike">
                <a:solidFill>
                  <a:srgbClr val="808080"/>
                </a:solidFill>
                <a:latin typeface="Arial"/>
                <a:ea typeface="Arial"/>
                <a:cs typeface="Arial"/>
                <a:sym typeface="Arial"/>
              </a:rPr>
              <a:t>Argument</a:t>
            </a:r>
            <a:endParaRPr b="0" i="0" sz="1600" u="none" cap="none" strike="noStrike">
              <a:solidFill>
                <a:srgbClr val="808080"/>
              </a:solidFill>
              <a:latin typeface="Arial"/>
              <a:ea typeface="Arial"/>
              <a:cs typeface="Arial"/>
              <a:sym typeface="Arial"/>
            </a:endParaRPr>
          </a:p>
        </p:txBody>
      </p:sp>
      <p:sp>
        <p:nvSpPr>
          <p:cNvPr id="138" name="Google Shape;138;p28"/>
          <p:cNvSpPr txBox="1"/>
          <p:nvPr/>
        </p:nvSpPr>
        <p:spPr>
          <a:xfrm>
            <a:off x="6523050" y="2631950"/>
            <a:ext cx="1560900" cy="72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Arial"/>
              <a:buNone/>
            </a:pPr>
            <a:r>
              <a:rPr b="0" i="0" lang="en" sz="1600" u="none" cap="none" strike="noStrike">
                <a:solidFill>
                  <a:srgbClr val="808080"/>
                </a:solidFill>
                <a:latin typeface="Arial"/>
                <a:ea typeface="Arial"/>
                <a:cs typeface="Arial"/>
                <a:sym typeface="Arial"/>
              </a:rPr>
              <a:t>Wow! Big</a:t>
            </a:r>
            <a:r>
              <a:rPr lang="en" sz="1600">
                <a:solidFill>
                  <a:srgbClr val="808080"/>
                </a:solidFill>
              </a:rPr>
              <a:t> Font means Big </a:t>
            </a:r>
            <a:r>
              <a:rPr b="0" i="0" lang="en" sz="1600" u="none" cap="none" strike="noStrike">
                <a:solidFill>
                  <a:srgbClr val="808080"/>
                </a:solidFill>
                <a:latin typeface="Arial"/>
                <a:ea typeface="Arial"/>
                <a:cs typeface="Arial"/>
                <a:sym typeface="Arial"/>
              </a:rPr>
              <a:t>Idea!</a:t>
            </a:r>
            <a:endParaRPr b="0" i="0" sz="1600" u="none" cap="none" strike="noStrike">
              <a:solidFill>
                <a:srgbClr val="808080"/>
              </a:solidFill>
              <a:latin typeface="Arial"/>
              <a:ea typeface="Arial"/>
              <a:cs typeface="Arial"/>
              <a:sym typeface="Arial"/>
            </a:endParaRPr>
          </a:p>
        </p:txBody>
      </p:sp>
      <p:sp>
        <p:nvSpPr>
          <p:cNvPr id="139" name="Google Shape;139;p28"/>
          <p:cNvSpPr txBox="1"/>
          <p:nvPr/>
        </p:nvSpPr>
        <p:spPr>
          <a:xfrm>
            <a:off x="7881952" y="4140200"/>
            <a:ext cx="1074300" cy="584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08080"/>
              </a:buClr>
              <a:buFont typeface="Arial"/>
              <a:buNone/>
            </a:pPr>
            <a:r>
              <a:rPr lang="en" sz="1600">
                <a:solidFill>
                  <a:srgbClr val="808080"/>
                </a:solidFill>
              </a:rPr>
              <a:t>Did it</a:t>
            </a:r>
            <a:r>
              <a:rPr b="0" i="0" lang="en" sz="1600" u="none" cap="none" strike="noStrike">
                <a:solidFill>
                  <a:srgbClr val="808080"/>
                </a:solidFill>
                <a:latin typeface="Arial"/>
                <a:ea typeface="Arial"/>
                <a:cs typeface="Arial"/>
                <a:sym typeface="Arial"/>
              </a:rPr>
              <a:t> </a:t>
            </a:r>
            <a:endParaRPr/>
          </a:p>
          <a:p>
            <a:pPr indent="0" lvl="0" marL="0" marR="0" rtl="0" algn="ctr">
              <a:lnSpc>
                <a:spcPct val="100000"/>
              </a:lnSpc>
              <a:spcBef>
                <a:spcPts val="0"/>
              </a:spcBef>
              <a:spcAft>
                <a:spcPts val="0"/>
              </a:spcAft>
              <a:buClr>
                <a:srgbClr val="808080"/>
              </a:buClr>
              <a:buFont typeface="Arial"/>
              <a:buNone/>
            </a:pPr>
            <a:r>
              <a:rPr b="0" i="0" lang="en" sz="1600" u="none" cap="none" strike="noStrike">
                <a:solidFill>
                  <a:srgbClr val="808080"/>
                </a:solidFill>
                <a:latin typeface="Arial"/>
                <a:ea typeface="Arial"/>
                <a:cs typeface="Arial"/>
                <a:sym typeface="Arial"/>
              </a:rPr>
              <a:t>happen?</a:t>
            </a:r>
            <a:endParaRPr b="0" i="0" sz="1600" u="none" cap="none" strike="noStrike">
              <a:solidFill>
                <a:srgbClr val="808080"/>
              </a:solidFill>
              <a:latin typeface="Arial"/>
              <a:ea typeface="Arial"/>
              <a:cs typeface="Arial"/>
              <a:sym typeface="Arial"/>
            </a:endParaRPr>
          </a:p>
        </p:txBody>
      </p:sp>
      <p:sp>
        <p:nvSpPr>
          <p:cNvPr id="140" name="Google Shape;140;p28"/>
          <p:cNvSpPr/>
          <p:nvPr/>
        </p:nvSpPr>
        <p:spPr>
          <a:xfrm>
            <a:off x="2353850" y="4618650"/>
            <a:ext cx="535800" cy="502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p:nvPr/>
        </p:nvSpPr>
        <p:spPr>
          <a:xfrm>
            <a:off x="2191025" y="4870475"/>
            <a:ext cx="108600" cy="115200"/>
          </a:xfrm>
          <a:prstGeom prst="ellipse">
            <a:avLst/>
          </a:prstGeom>
          <a:solidFill>
            <a:srgbClr val="00AEEF"/>
          </a:solidFill>
          <a:ln cap="flat" cmpd="sng" w="9525">
            <a:solidFill>
              <a:srgbClr val="B6DC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 name="Google Shape;142;p28"/>
          <p:cNvCxnSpPr>
            <a:endCxn id="141" idx="4"/>
          </p:cNvCxnSpPr>
          <p:nvPr/>
        </p:nvCxnSpPr>
        <p:spPr>
          <a:xfrm flipH="1" rot="10800000">
            <a:off x="2170625" y="4985675"/>
            <a:ext cx="74700" cy="169800"/>
          </a:xfrm>
          <a:prstGeom prst="straightConnector1">
            <a:avLst/>
          </a:prstGeom>
          <a:noFill/>
          <a:ln cap="flat" cmpd="sng" w="19050">
            <a:solidFill>
              <a:schemeClr val="dk2"/>
            </a:solidFill>
            <a:prstDash val="solid"/>
            <a:round/>
            <a:headEnd len="med" w="med" type="none"/>
            <a:tailEnd len="med" w="med" type="none"/>
          </a:ln>
        </p:spPr>
      </p:cxnSp>
      <p:cxnSp>
        <p:nvCxnSpPr>
          <p:cNvPr id="143" name="Google Shape;143;p28"/>
          <p:cNvCxnSpPr/>
          <p:nvPr/>
        </p:nvCxnSpPr>
        <p:spPr>
          <a:xfrm flipH="1" rot="10800000">
            <a:off x="2170675" y="5148650"/>
            <a:ext cx="88200" cy="13500"/>
          </a:xfrm>
          <a:prstGeom prst="straightConnector1">
            <a:avLst/>
          </a:prstGeom>
          <a:noFill/>
          <a:ln cap="flat" cmpd="sng" w="19050">
            <a:solidFill>
              <a:schemeClr val="dk2"/>
            </a:solidFill>
            <a:prstDash val="solid"/>
            <a:round/>
            <a:headEnd len="med" w="med" type="none"/>
            <a:tailEnd len="med" w="med" type="none"/>
          </a:ln>
        </p:spPr>
      </p:cxnSp>
      <p:cxnSp>
        <p:nvCxnSpPr>
          <p:cNvPr id="144" name="Google Shape;144;p28"/>
          <p:cNvCxnSpPr/>
          <p:nvPr/>
        </p:nvCxnSpPr>
        <p:spPr>
          <a:xfrm flipH="1">
            <a:off x="2218175" y="5162150"/>
            <a:ext cx="33900" cy="149400"/>
          </a:xfrm>
          <a:prstGeom prst="straightConnector1">
            <a:avLst/>
          </a:prstGeom>
          <a:noFill/>
          <a:ln cap="flat" cmpd="sng" w="19050">
            <a:solidFill>
              <a:schemeClr val="dk2"/>
            </a:solidFill>
            <a:prstDash val="solid"/>
            <a:round/>
            <a:headEnd len="med" w="med" type="none"/>
            <a:tailEnd len="med" w="med" type="none"/>
          </a:ln>
        </p:spPr>
      </p:cxnSp>
      <p:cxnSp>
        <p:nvCxnSpPr>
          <p:cNvPr id="145" name="Google Shape;145;p28"/>
          <p:cNvCxnSpPr/>
          <p:nvPr/>
        </p:nvCxnSpPr>
        <p:spPr>
          <a:xfrm flipH="1" rot="10800000">
            <a:off x="2218250" y="4965450"/>
            <a:ext cx="156000" cy="108600"/>
          </a:xfrm>
          <a:prstGeom prst="straightConnector1">
            <a:avLst/>
          </a:prstGeom>
          <a:noFill/>
          <a:ln cap="flat" cmpd="sng" w="19050">
            <a:solidFill>
              <a:schemeClr val="dk2"/>
            </a:solidFill>
            <a:prstDash val="solid"/>
            <a:round/>
            <a:headEnd len="med" w="med" type="none"/>
            <a:tailEnd len="med" w="med" type="none"/>
          </a:ln>
        </p:spPr>
      </p:cxnSp>
      <p:cxnSp>
        <p:nvCxnSpPr>
          <p:cNvPr id="146" name="Google Shape;146;p28"/>
          <p:cNvCxnSpPr/>
          <p:nvPr/>
        </p:nvCxnSpPr>
        <p:spPr>
          <a:xfrm flipH="1">
            <a:off x="2075775" y="5162150"/>
            <a:ext cx="101700" cy="149400"/>
          </a:xfrm>
          <a:prstGeom prst="straightConnector1">
            <a:avLst/>
          </a:prstGeom>
          <a:noFill/>
          <a:ln cap="flat" cmpd="sng" w="19050">
            <a:solidFill>
              <a:schemeClr val="dk2"/>
            </a:solidFill>
            <a:prstDash val="solid"/>
            <a:round/>
            <a:headEnd len="med" w="med" type="none"/>
            <a:tailEnd len="med" w="med" type="none"/>
          </a:ln>
        </p:spPr>
      </p:cxnSp>
      <p:sp>
        <p:nvSpPr>
          <p:cNvPr id="147" name="Google Shape;147;p28"/>
          <p:cNvSpPr txBox="1"/>
          <p:nvPr/>
        </p:nvSpPr>
        <p:spPr>
          <a:xfrm>
            <a:off x="1550825" y="4758875"/>
            <a:ext cx="748800" cy="33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808080"/>
              </a:buClr>
              <a:buFont typeface="Arial"/>
              <a:buNone/>
            </a:pPr>
            <a:r>
              <a:rPr lang="en" sz="900">
                <a:solidFill>
                  <a:srgbClr val="808080"/>
                </a:solidFill>
              </a:rPr>
              <a:t>Sisyphus analogy</a:t>
            </a:r>
            <a:endParaRPr b="0" i="0" sz="900" u="none" cap="none" strike="noStrike">
              <a:solidFill>
                <a:srgbClr val="80808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Huge Style v0.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