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1" r:id="rId2"/>
    <p:sldId id="2562" r:id="rId3"/>
    <p:sldId id="2563" r:id="rId4"/>
    <p:sldId id="2564" r:id="rId5"/>
    <p:sldId id="2591" r:id="rId6"/>
    <p:sldId id="2592" r:id="rId7"/>
    <p:sldId id="2565" r:id="rId8"/>
    <p:sldId id="2566" r:id="rId9"/>
    <p:sldId id="2567" r:id="rId10"/>
    <p:sldId id="2571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ayment Ecosystem Overview" id="{36471CCB-47C1-4664-AC58-E93FA86DA71D}">
          <p14:sldIdLst>
            <p14:sldId id="2561"/>
            <p14:sldId id="2562"/>
          </p14:sldIdLst>
        </p14:section>
        <p14:section name="Data Analysis &amp; Key Findings" id="{B5D36320-64CC-4BFC-9D49-B8BA38A3FFB0}">
          <p14:sldIdLst>
            <p14:sldId id="2563"/>
            <p14:sldId id="2564"/>
            <p14:sldId id="2591"/>
            <p14:sldId id="2592"/>
          </p14:sldIdLst>
        </p14:section>
        <p14:section name="Additional Data to Enhance Fraud Detection" id="{C4EA7960-051D-42E9-932F-F78CE913A695}">
          <p14:sldIdLst>
            <p14:sldId id="2565"/>
            <p14:sldId id="2566"/>
          </p14:sldIdLst>
        </p14:section>
        <p14:section name="Fraud &amp; Chargeback Prevention Recommendations" id="{610517D6-0838-41CA-9EB0-7D989D273B57}">
          <p14:sldIdLst>
            <p14:sldId id="2567"/>
            <p14:sldId id="25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3" d="100"/>
          <a:sy n="93" d="100"/>
        </p:scale>
        <p:origin x="1188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F9DEFF-DB17-4A8B-B6B3-A9CBC0CD3C02}" type="datetimeFigureOut">
              <a:rPr lang="pt-BR" smtClean="0"/>
              <a:t>29/07/2025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99E8C0-EAAC-418A-9045-A718E3E6893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1632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6D33A-AD6B-4FBA-A812-74B301C1CF10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36403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Sub-acquirers serve as intermediaries that provide services to merchants, often helping smaller businesses process payments without needing direct contracts with acquirers.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6D33A-AD6B-4FBA-A812-74B301C1CF10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05027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6D33A-AD6B-4FBA-A812-74B301C1CF10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47977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6D33A-AD6B-4FBA-A812-74B301C1CF10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2033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6D33A-AD6B-4FBA-A812-74B301C1CF10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32371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993157-FA9F-6C8E-21F9-6BED6109B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0915D07-4E6C-1A00-398C-89ED3A3F72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FA3948B-8D6E-DE68-6627-7C12E9D305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88B595-8D40-D320-350E-7C014EC580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6D33A-AD6B-4FBA-A812-74B301C1CF10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67149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B7D5C1-B598-1AC5-7ECE-8755504BB7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9F8CAD2-CCE3-39D3-6263-D93923AD69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56BD1CC-396B-F6C4-9E14-69D08BAFB3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01B5AC-E6B8-9359-829E-3726F4E0CD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6D33A-AD6B-4FBA-A812-74B301C1CF10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32206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Information flow is equally important as money flow, as it ensures the proper processing of transactions. This section will explore how information moves through different stages of a transaction.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6D33A-AD6B-4FBA-A812-74B301C1CF10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99889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6D33A-AD6B-4FBA-A812-74B301C1CF10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24495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6D33A-AD6B-4FBA-A812-74B301C1CF10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3567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58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053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418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835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88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7/29/2025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527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7/29/2025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461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7/29/2025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654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7/29/2025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48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7/29/2025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809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7/29/2025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648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415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bstract  Digital concept which shows network security optimization and internet technology  ">
            <a:extLst>
              <a:ext uri="{FF2B5EF4-FFF2-40B4-BE49-F238E27FC236}">
                <a16:creationId xmlns:a16="http://schemas.microsoft.com/office/drawing/2014/main" id="{CBF29599-8C80-4776-9475-337C57A0513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9091" t="21319" b="10499"/>
          <a:stretch>
            <a:fillRect/>
          </a:stretch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FBAAD93-7DE6-47D1-3609-446AE138A2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507179" y="173181"/>
            <a:ext cx="6858002" cy="651164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6000">
                <a:schemeClr val="bg1">
                  <a:alpha val="30000"/>
                </a:schemeClr>
              </a:gs>
              <a:gs pos="26000">
                <a:schemeClr val="bg1">
                  <a:alpha val="17000"/>
                </a:schemeClr>
              </a:gs>
              <a:gs pos="100000">
                <a:schemeClr val="bg1">
                  <a:alpha val="4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25F56F-3BFC-03BD-86B2-78EFC978EA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908651"/>
            <a:ext cx="5804616" cy="4171779"/>
          </a:xfrm>
        </p:spPr>
        <p:txBody>
          <a:bodyPr anchor="t">
            <a:normAutofit/>
          </a:bodyPr>
          <a:lstStyle/>
          <a:p>
            <a:r>
              <a:rPr lang="pt-BR" sz="6000" dirty="0" err="1">
                <a:ln>
                  <a:solidFill>
                    <a:schemeClr val="tx1"/>
                  </a:solidFill>
                </a:ln>
              </a:rPr>
              <a:t>Transactional</a:t>
            </a:r>
            <a:r>
              <a:rPr lang="pt-BR" sz="6000" dirty="0">
                <a:ln>
                  <a:solidFill>
                    <a:schemeClr val="tx1"/>
                  </a:solidFill>
                </a:ln>
              </a:rPr>
              <a:t> </a:t>
            </a:r>
            <a:r>
              <a:rPr lang="pt-BR" sz="6000" dirty="0" err="1">
                <a:ln>
                  <a:solidFill>
                    <a:schemeClr val="tx1"/>
                  </a:solidFill>
                </a:ln>
              </a:rPr>
              <a:t>analysis</a:t>
            </a:r>
            <a:endParaRPr lang="pt-BR" sz="6000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A9C1A0-ADD6-BFD8-09BF-F2A7305DB9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5261571"/>
            <a:ext cx="5804616" cy="461135"/>
          </a:xfrm>
        </p:spPr>
        <p:txBody>
          <a:bodyPr anchor="b">
            <a:normAutofit/>
          </a:bodyPr>
          <a:lstStyle/>
          <a:p>
            <a:pPr algn="ctr"/>
            <a:r>
              <a:rPr lang="pt-BR" sz="2200" dirty="0" err="1"/>
              <a:t>Understanding</a:t>
            </a:r>
            <a:r>
              <a:rPr lang="pt-BR" sz="2200" dirty="0"/>
              <a:t> </a:t>
            </a:r>
            <a:r>
              <a:rPr lang="pt-BR" sz="2200" dirty="0" err="1"/>
              <a:t>findings</a:t>
            </a:r>
            <a:r>
              <a:rPr lang="pt-BR" sz="2200" dirty="0"/>
              <a:t> in sample file.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0236859-7780-1451-40B8-74A77E271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62326" y="727509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06913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3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5B758-B2D6-A8AE-86E8-26953D889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1"/>
            <a:ext cx="6766560" cy="130759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500" dirty="0"/>
              <a:t>Fraud Prevention recommendations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658368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96F49E-3662-0D08-D41D-780CD539F992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704088" y="2221994"/>
            <a:ext cx="6766560" cy="3739896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en-US" sz="1400" b="1" dirty="0"/>
              <a:t>Hybrid Rule-and-ML Engine</a:t>
            </a:r>
          </a:p>
          <a:p>
            <a:pPr marL="0" lvl="1" indent="0">
              <a:buNone/>
            </a:pPr>
            <a:r>
              <a:rPr lang="en-US" sz="1400" dirty="0"/>
              <a:t>Enforce velocity/amount rules and time window restrictions.</a:t>
            </a:r>
          </a:p>
          <a:p>
            <a:pPr marL="0" lvl="1" indent="0">
              <a:buNone/>
            </a:pPr>
            <a:endParaRPr lang="en-US" sz="1400" b="1" dirty="0"/>
          </a:p>
          <a:p>
            <a:pPr marL="0" lvl="1" indent="0">
              <a:buNone/>
            </a:pPr>
            <a:r>
              <a:rPr lang="en-US" sz="1400" b="1" dirty="0"/>
              <a:t>Step-Up Authentication</a:t>
            </a:r>
          </a:p>
          <a:p>
            <a:pPr marL="0" lvl="1" indent="0">
              <a:buNone/>
            </a:pPr>
            <a:r>
              <a:rPr lang="en-US" sz="1400" dirty="0"/>
              <a:t>Trigger 3D Secure or OTP verification for medium risk transactions (e.g., new device, high value purchase, or off hour order).</a:t>
            </a:r>
          </a:p>
          <a:p>
            <a:pPr marL="0" lvl="1" indent="0">
              <a:buNone/>
            </a:pPr>
            <a:endParaRPr lang="en-US" sz="1400" b="1" dirty="0"/>
          </a:p>
          <a:p>
            <a:pPr marL="0" lvl="1" indent="0">
              <a:buNone/>
            </a:pPr>
            <a:r>
              <a:rPr lang="en-US" sz="1400" b="1" dirty="0"/>
              <a:t>Manual Review &amp; Rapid Response</a:t>
            </a:r>
          </a:p>
          <a:p>
            <a:pPr marL="0" lvl="1" indent="0">
              <a:buNone/>
            </a:pPr>
            <a:r>
              <a:rPr lang="en-US" sz="1400" dirty="0"/>
              <a:t>Automatically route transactions above a specified risk threshold to a specialized team for the same day review.</a:t>
            </a:r>
          </a:p>
          <a:p>
            <a:pPr marL="0" lvl="1" indent="0">
              <a:buNone/>
            </a:pPr>
            <a:endParaRPr lang="en-US" sz="1400" dirty="0"/>
          </a:p>
          <a:p>
            <a:pPr marL="0" lvl="1" indent="0">
              <a:buNone/>
            </a:pPr>
            <a:r>
              <a:rPr lang="en-US" sz="1400" b="1" dirty="0"/>
              <a:t>Continuous Monitoring &amp; Feedback Loop</a:t>
            </a:r>
          </a:p>
          <a:p>
            <a:pPr marL="0" lvl="1" indent="0">
              <a:buNone/>
            </a:pPr>
            <a:r>
              <a:rPr lang="en-US" sz="1400" dirty="0"/>
              <a:t>Collect outcome data from disputes and chargeback representments to retrain the ML model and tune rule parameters, ensuring the system adapts to emerging fraud tactics.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BA3C59D-8641-484F-A35C-361AD7E155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4768"/>
            <a:ext cx="65836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Plan point">
            <a:extLst>
              <a:ext uri="{FF2B5EF4-FFF2-40B4-BE49-F238E27FC236}">
                <a16:creationId xmlns:a16="http://schemas.microsoft.com/office/drawing/2014/main" id="{A04E3EAD-E2CF-4AF7-83A3-9B9B62BDDB4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 l="24873" r="30990" b="1"/>
          <a:stretch>
            <a:fillRect/>
          </a:stretch>
        </p:blipFill>
        <p:spPr>
          <a:xfrm>
            <a:off x="8115300" y="10"/>
            <a:ext cx="40767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15420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F710FDB-0919-493E-8539-8240C23F1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2F20000-FD86-48F6-9363-FEC90C932D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72AE332-6ACA-45BE-875F-91A291D4A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3C5A199-B8F3-DA59-2387-13E067CCF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129" y="914760"/>
            <a:ext cx="2806615" cy="3543764"/>
          </a:xfrm>
        </p:spPr>
        <p:txBody>
          <a:bodyPr>
            <a:normAutofit/>
          </a:bodyPr>
          <a:lstStyle/>
          <a:p>
            <a:r>
              <a:rPr lang="pt-BR" sz="3600"/>
              <a:t>Discussion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336B7-936F-78D7-FC3B-D9DC383930A7}"/>
              </a:ext>
            </a:extLst>
          </p:cNvPr>
          <p:cNvSpPr>
            <a:spLocks noGrp="1"/>
          </p:cNvSpPr>
          <p:nvPr>
            <p:ph idx="1"/>
            <p:extLst>
              <p:ext uri="{E7BDC344-281C-4309-B0C6-D0EE65EED2A8}">
                <p202:designPr xmlns:p202="http://schemas.microsoft.com/office/powerpoint/2020/02/main">
                  <p202:designTagLst>
                    <p202:designTag name="ARCH:1:CLS" val="BulletedText"/>
                  </p202:designTagLst>
                </p202:designPr>
              </p:ext>
            </p:extLst>
          </p:nvPr>
        </p:nvSpPr>
        <p:spPr>
          <a:xfrm>
            <a:off x="3902149" y="978558"/>
            <a:ext cx="7591859" cy="5091495"/>
          </a:xfrm>
        </p:spPr>
        <p:txBody>
          <a:bodyPr>
            <a:normAutofit/>
          </a:bodyPr>
          <a:lstStyle/>
          <a:p>
            <a:r>
              <a:rPr lang="en-US" dirty="0"/>
              <a:t>Data Analysis &amp; Key Findings</a:t>
            </a:r>
          </a:p>
          <a:p>
            <a:r>
              <a:rPr lang="en-US" dirty="0"/>
              <a:t>Additional Data to Enhance Fraud Detection</a:t>
            </a:r>
          </a:p>
          <a:p>
            <a:r>
              <a:rPr lang="en-US" dirty="0"/>
              <a:t>Fraud &amp; Chargeback Prevention Recommendations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5257365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DEF92653-5D6D-47E6-8744-0DAF76E04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B45E24-E85C-067D-98A2-CC1F41A365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4" y="1145308"/>
            <a:ext cx="7600263" cy="4860947"/>
          </a:xfrm>
        </p:spPr>
        <p:txBody>
          <a:bodyPr anchor="b">
            <a:normAutofit/>
          </a:bodyPr>
          <a:lstStyle/>
          <a:p>
            <a:r>
              <a:rPr lang="en-US" sz="8000" dirty="0"/>
              <a:t>Data Analysis &amp; Key Findings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7CEFA70-4D11-644F-D4FB-AFFE8747E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755420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597198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3900"/>
            <a:ext cx="10588752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E0104E4-99BC-494F-8342-F250828E5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9065" y="6145599"/>
            <a:ext cx="1058283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>
            <a:extLst>
              <a:ext uri="{FF2B5EF4-FFF2-40B4-BE49-F238E27FC236}">
                <a16:creationId xmlns:a16="http://schemas.microsoft.com/office/drawing/2014/main" id="{C07EBED7-F98A-8EF3-CFD3-FDEC85CFE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688368"/>
          </a:xfrm>
        </p:spPr>
        <p:txBody>
          <a:bodyPr>
            <a:normAutofit fontScale="90000"/>
          </a:bodyPr>
          <a:lstStyle/>
          <a:p>
            <a:r>
              <a:rPr lang="pt-BR" dirty="0"/>
              <a:t>High-</a:t>
            </a:r>
            <a:r>
              <a:rPr lang="pt-BR" dirty="0" err="1"/>
              <a:t>risk</a:t>
            </a:r>
            <a:r>
              <a:rPr lang="pt-BR" dirty="0"/>
              <a:t> </a:t>
            </a:r>
            <a:r>
              <a:rPr lang="pt-BR" dirty="0" err="1"/>
              <a:t>users</a:t>
            </a:r>
            <a:r>
              <a:rPr lang="pt-BR" dirty="0"/>
              <a:t> &amp; devices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748D937-ECA1-AA71-30CC-6A90D07351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75460" y="2221992"/>
            <a:ext cx="4817963" cy="3739896"/>
          </a:xfrm>
        </p:spPr>
        <p:txBody>
          <a:bodyPr/>
          <a:lstStyle/>
          <a:p>
            <a:endParaRPr lang="pt-BR" dirty="0"/>
          </a:p>
          <a:p>
            <a:pPr lvl="1"/>
            <a:r>
              <a:rPr lang="en-US" dirty="0"/>
              <a:t>The top 5 users account for disproportionately high chargeback rates (81%–93%), despite being a small fraction of total transactions.</a:t>
            </a:r>
            <a:endParaRPr lang="pt-BR" sz="2000" dirty="0"/>
          </a:p>
          <a:p>
            <a:endParaRPr lang="pt-BR" dirty="0"/>
          </a:p>
          <a:p>
            <a:pPr lvl="1"/>
            <a:r>
              <a:rPr lang="en-US" dirty="0"/>
              <a:t>Similarly, a handful of devices show both elevated chargeback counts and rates (up to 93%).</a:t>
            </a:r>
            <a:endParaRPr lang="pt-BR" sz="2000" dirty="0"/>
          </a:p>
          <a:p>
            <a:endParaRPr lang="pt-BR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CE1FC68-B94C-4B6E-B088-957332FE98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065" y="1853192"/>
            <a:ext cx="3238952" cy="201958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A54C294-7033-17D5-725E-CB5AD09717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1467" y="3952597"/>
            <a:ext cx="3553321" cy="199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29319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94E7130-37B4-5353-3403-DE8886ED2D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B9EE38-C63B-83E3-78BC-15B2D6B3B1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7F87AE7-5A74-CE25-97A1-D530DA3D71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59A360C-E3E6-1CD2-C4FD-DA231943E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070E917-3B35-9E4B-037B-A6F6AC8EC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3900"/>
            <a:ext cx="10588752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E356CE2-1AA1-B457-ECAC-23A7D825A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9065" y="6145599"/>
            <a:ext cx="1058283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>
            <a:extLst>
              <a:ext uri="{FF2B5EF4-FFF2-40B4-BE49-F238E27FC236}">
                <a16:creationId xmlns:a16="http://schemas.microsoft.com/office/drawing/2014/main" id="{83FF62B9-2603-6559-A8C9-A4BB20D72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688368"/>
          </a:xfrm>
        </p:spPr>
        <p:txBody>
          <a:bodyPr>
            <a:normAutofit fontScale="90000"/>
          </a:bodyPr>
          <a:lstStyle/>
          <a:p>
            <a:r>
              <a:rPr lang="en-US" dirty="0"/>
              <a:t>Amount Based “Test and Hit” Patterns</a:t>
            </a:r>
            <a:endParaRPr lang="pt-BR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670EC6E-DC89-A964-DBE5-AF867866B1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73937" y="2203704"/>
            <a:ext cx="4817963" cy="3739896"/>
          </a:xfrm>
        </p:spPr>
        <p:txBody>
          <a:bodyPr/>
          <a:lstStyle/>
          <a:p>
            <a:endParaRPr lang="pt-BR" dirty="0"/>
          </a:p>
          <a:p>
            <a:pPr lvl="1"/>
            <a:r>
              <a:rPr lang="en-US" dirty="0"/>
              <a:t>Chargeback frequency peaks in low‑value bins (R$0–100 and R$100–200), then drops sharply, then briefly resurges at mid/high values, consistent with “test small amount → validate stolen card → commit larger fraud”.</a:t>
            </a:r>
            <a:endParaRPr lang="pt-BR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3548F5-0F67-E17C-98E9-4ADE06FB58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847" y="2310549"/>
            <a:ext cx="6738638" cy="3032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0952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6937A69-ADC5-88E2-4B35-2290C6860A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3287BC0-A21F-CE61-DE3F-8B7D0C01B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DF28AAF-6087-7656-1F07-584CBCBA8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FDE1BD3-5AAF-3582-1B82-27231877F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C553D2D-8E37-2D74-10D0-45CFFC491D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3900"/>
            <a:ext cx="10588752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5931DE-FD4D-339B-3693-0F0EE761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9065" y="6145599"/>
            <a:ext cx="1058283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>
            <a:extLst>
              <a:ext uri="{FF2B5EF4-FFF2-40B4-BE49-F238E27FC236}">
                <a16:creationId xmlns:a16="http://schemas.microsoft.com/office/drawing/2014/main" id="{35854E38-9713-DAD4-BF78-D51DBD7CE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688368"/>
          </a:xfrm>
        </p:spPr>
        <p:txBody>
          <a:bodyPr>
            <a:normAutofit fontScale="90000"/>
          </a:bodyPr>
          <a:lstStyle/>
          <a:p>
            <a:r>
              <a:rPr lang="en-US" dirty="0"/>
              <a:t>Temporal clustering</a:t>
            </a:r>
            <a:endParaRPr lang="pt-BR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B26610D-158C-D59A-BEB8-2DB8F3A69D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73937" y="2203704"/>
            <a:ext cx="4817963" cy="3739896"/>
          </a:xfrm>
        </p:spPr>
        <p:txBody>
          <a:bodyPr/>
          <a:lstStyle/>
          <a:p>
            <a:endParaRPr lang="pt-BR" dirty="0"/>
          </a:p>
          <a:p>
            <a:pPr lvl="1"/>
            <a:r>
              <a:rPr lang="en-US" dirty="0"/>
              <a:t>Chargebacks cluster in off‑peak hours, showing automated or scripted fraud tries when human review may be slowest.</a:t>
            </a:r>
            <a:endParaRPr lang="pt-BR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6265D2-64D1-833F-E8A5-F62944DC6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627" y="2517168"/>
            <a:ext cx="6858957" cy="228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80730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DEF92653-5D6D-47E6-8744-0DAF76E04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AB3F70-7BF7-D278-C912-B4A2880D25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4" y="1145308"/>
            <a:ext cx="7600263" cy="4860947"/>
          </a:xfrm>
        </p:spPr>
        <p:txBody>
          <a:bodyPr anchor="b">
            <a:normAutofit/>
          </a:bodyPr>
          <a:lstStyle/>
          <a:p>
            <a:r>
              <a:rPr lang="en-US" sz="7600" dirty="0"/>
              <a:t>Additional Data to Enhance Fraud Detection</a:t>
            </a:r>
            <a:endParaRPr lang="pt-BR" sz="76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7CEFA70-4D11-644F-D4FB-AFFE8747E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755420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359619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60EB578-C970-4186-B93C-45851BBC6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BEB14E-A7FA-D80C-4AB8-BAF862140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6968" y="914400"/>
            <a:ext cx="6627924" cy="130759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Future integrations</a:t>
            </a:r>
          </a:p>
        </p:txBody>
      </p:sp>
      <p:pic>
        <p:nvPicPr>
          <p:cNvPr id="5" name="Content Placeholder 4" descr="paying contact less with smartphone">
            <a:extLst>
              <a:ext uri="{FF2B5EF4-FFF2-40B4-BE49-F238E27FC236}">
                <a16:creationId xmlns:a16="http://schemas.microsoft.com/office/drawing/2014/main" id="{054BCF30-F2C5-4A91-BA17-F8C4CD4DF0B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 l="15072" r="44095" b="2"/>
          <a:stretch>
            <a:fillRect/>
          </a:stretch>
        </p:blipFill>
        <p:spPr>
          <a:xfrm>
            <a:off x="20" y="-17929"/>
            <a:ext cx="4206220" cy="6875929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DF57B02-07BB-407B-BB36-06D9C64A6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17665" y="722376"/>
            <a:ext cx="6476356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E9AC7D-6A34-6A2E-3042-E92D9CA98063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4866968" y="2221992"/>
            <a:ext cx="6627924" cy="3739896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en-US" sz="1400" b="1" dirty="0"/>
              <a:t>Device &amp; Network Metadata</a:t>
            </a:r>
          </a:p>
          <a:p>
            <a:pPr marL="0" lvl="1" indent="0">
              <a:buNone/>
            </a:pPr>
            <a:r>
              <a:rPr lang="en-US" sz="1400" dirty="0"/>
              <a:t>IP geolocation, VPN/proxy flags, browser fingerprint scores, and device fingerprinting.</a:t>
            </a:r>
          </a:p>
          <a:p>
            <a:pPr marL="0" lvl="1" indent="0">
              <a:buNone/>
            </a:pPr>
            <a:endParaRPr lang="en-US" sz="1400" b="1" dirty="0"/>
          </a:p>
          <a:p>
            <a:pPr marL="0" lvl="1" indent="0">
              <a:buNone/>
            </a:pPr>
            <a:r>
              <a:rPr lang="en-US" sz="1400" b="1" dirty="0"/>
              <a:t>Customer Profile &amp; Historical Trends</a:t>
            </a:r>
          </a:p>
          <a:p>
            <a:pPr marL="0" lvl="1" indent="0">
              <a:buNone/>
            </a:pPr>
            <a:r>
              <a:rPr lang="en-US" sz="1400" dirty="0"/>
              <a:t>Lifetime chargeback history, average order value per user, and account age.</a:t>
            </a:r>
          </a:p>
          <a:p>
            <a:pPr marL="0" lvl="1" indent="0">
              <a:buNone/>
            </a:pPr>
            <a:endParaRPr lang="en-US" sz="1400" b="1" dirty="0"/>
          </a:p>
          <a:p>
            <a:pPr marL="0" lvl="1" indent="0">
              <a:buNone/>
            </a:pPr>
            <a:r>
              <a:rPr lang="en-US" sz="1400" b="1" dirty="0"/>
              <a:t>Order Fulfillment Data</a:t>
            </a:r>
          </a:p>
          <a:p>
            <a:pPr marL="0" lvl="1" indent="0">
              <a:buNone/>
            </a:pPr>
            <a:r>
              <a:rPr lang="en-US" sz="1400" dirty="0"/>
              <a:t>Shipping address velocity (same address used by multiple cards), carrier GPS stamps, and proof of delivery images.</a:t>
            </a:r>
          </a:p>
          <a:p>
            <a:pPr marL="0" lvl="1" indent="0">
              <a:buNone/>
            </a:pPr>
            <a:endParaRPr lang="en-US" sz="1400" dirty="0"/>
          </a:p>
          <a:p>
            <a:pPr marL="0" lvl="1" indent="0">
              <a:buNone/>
            </a:pPr>
            <a:r>
              <a:rPr lang="en-US" sz="1400" b="1" dirty="0"/>
              <a:t>External Fraud Feeds</a:t>
            </a:r>
          </a:p>
          <a:p>
            <a:pPr marL="0" lvl="1" indent="0">
              <a:buNone/>
            </a:pPr>
            <a:r>
              <a:rPr lang="en-US" sz="1400" dirty="0"/>
              <a:t>BIN risk scores, global fraud deny lists, and peer network alerts from other merchants.</a:t>
            </a:r>
          </a:p>
          <a:p>
            <a:pPr marL="0" lvl="1" indent="0">
              <a:buNone/>
            </a:pPr>
            <a:endParaRPr lang="pt-BR" sz="140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6855964-C920-48EB-8804-74291211C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17665" y="6144768"/>
            <a:ext cx="647635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5323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DEF92653-5D6D-47E6-8744-0DAF76E04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6F7D25-2FDC-CFF6-3A56-C76CD2C909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4" y="1145308"/>
            <a:ext cx="7986339" cy="4860947"/>
          </a:xfrm>
        </p:spPr>
        <p:txBody>
          <a:bodyPr anchor="b">
            <a:normAutofit fontScale="90000"/>
          </a:bodyPr>
          <a:lstStyle/>
          <a:p>
            <a:r>
              <a:rPr lang="pt-BR" sz="7600" dirty="0" err="1"/>
              <a:t>Fraud</a:t>
            </a:r>
            <a:r>
              <a:rPr lang="pt-BR" sz="7600" dirty="0"/>
              <a:t> &amp; </a:t>
            </a:r>
            <a:r>
              <a:rPr lang="pt-BR" sz="7600" dirty="0" err="1"/>
              <a:t>Chargeback</a:t>
            </a:r>
            <a:r>
              <a:rPr lang="pt-BR" sz="7600" dirty="0"/>
              <a:t> </a:t>
            </a:r>
            <a:r>
              <a:rPr lang="pt-BR" sz="7600" dirty="0" err="1"/>
              <a:t>Prevention</a:t>
            </a:r>
            <a:r>
              <a:rPr lang="pt-BR" sz="7600" dirty="0"/>
              <a:t> </a:t>
            </a:r>
            <a:r>
              <a:rPr lang="pt-BR" sz="7600" dirty="0" err="1"/>
              <a:t>Recommendations</a:t>
            </a:r>
            <a:endParaRPr lang="pt-BR" sz="76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7CEFA70-4D11-644F-D4FB-AFFE8747E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755420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898430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412</Words>
  <Application>Microsoft Office PowerPoint</Application>
  <PresentationFormat>Widescreen</PresentationFormat>
  <Paragraphs>56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</vt:lpstr>
      <vt:lpstr>Arial</vt:lpstr>
      <vt:lpstr>Calisto MT</vt:lpstr>
      <vt:lpstr>Neue Haas Grotesk Text Pro</vt:lpstr>
      <vt:lpstr>Univers Condensed</vt:lpstr>
      <vt:lpstr>ChronicleVTI</vt:lpstr>
      <vt:lpstr>Transactional analysis</vt:lpstr>
      <vt:lpstr>Discussion Topics</vt:lpstr>
      <vt:lpstr>Data Analysis &amp; Key Findings</vt:lpstr>
      <vt:lpstr>High-risk users &amp; devices</vt:lpstr>
      <vt:lpstr>Amount Based “Test and Hit” Patterns</vt:lpstr>
      <vt:lpstr>Temporal clustering</vt:lpstr>
      <vt:lpstr>Additional Data to Enhance Fraud Detection</vt:lpstr>
      <vt:lpstr>Future integrations</vt:lpstr>
      <vt:lpstr>Fraud &amp; Chargeback Prevention Recommendations</vt:lpstr>
      <vt:lpstr>Fraud Prevention 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Payment Ecosystem Overview</dc:title>
  <dc:creator>Daniel Sousa</dc:creator>
  <cp:lastModifiedBy>Daniel Gads</cp:lastModifiedBy>
  <cp:revision>3</cp:revision>
  <dcterms:created xsi:type="dcterms:W3CDTF">2025-07-25T22:38:19Z</dcterms:created>
  <dcterms:modified xsi:type="dcterms:W3CDTF">2025-07-29T19:54:16Z</dcterms:modified>
</cp:coreProperties>
</file>