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1" r:id="rId2"/>
    <p:sldId id="2562" r:id="rId3"/>
    <p:sldId id="2563" r:id="rId4"/>
    <p:sldId id="2564" r:id="rId5"/>
    <p:sldId id="2591" r:id="rId6"/>
    <p:sldId id="2592" r:id="rId7"/>
    <p:sldId id="2565" r:id="rId8"/>
    <p:sldId id="2566" r:id="rId9"/>
    <p:sldId id="2567" r:id="rId10"/>
    <p:sldId id="25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yment Ecosystem Overview" id="{36471CCB-47C1-4664-AC58-E93FA86DA71D}">
          <p14:sldIdLst>
            <p14:sldId id="2561"/>
            <p14:sldId id="2562"/>
          </p14:sldIdLst>
        </p14:section>
        <p14:section name="Data Analysis &amp; Key Findings" id="{B5D36320-64CC-4BFC-9D49-B8BA38A3FFB0}">
          <p14:sldIdLst>
            <p14:sldId id="2563"/>
            <p14:sldId id="2564"/>
            <p14:sldId id="2591"/>
            <p14:sldId id="2592"/>
          </p14:sldIdLst>
        </p14:section>
        <p14:section name="Additional Data to Enhance Fraud Detection" id="{C4EA7960-051D-42E9-932F-F78CE913A695}">
          <p14:sldIdLst>
            <p14:sldId id="2565"/>
            <p14:sldId id="2566"/>
          </p14:sldIdLst>
        </p14:section>
        <p14:section name="Fraud &amp; Chargeback Prevention Recommendations" id="{610517D6-0838-41CA-9EB0-7D989D273B57}">
          <p14:sldIdLst>
            <p14:sldId id="2567"/>
            <p14:sldId id="2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03" autoAdjust="0"/>
  </p:normalViewPr>
  <p:slideViewPr>
    <p:cSldViewPr snapToGrid="0">
      <p:cViewPr varScale="1">
        <p:scale>
          <a:sx n="79" d="100"/>
          <a:sy n="79" d="100"/>
        </p:scale>
        <p:origin x="1752" y="294"/>
      </p:cViewPr>
      <p:guideLst/>
    </p:cSldViewPr>
  </p:slideViewPr>
  <p:notesTextViewPr>
    <p:cViewPr>
      <p:scale>
        <a:sx n="1" d="1"/>
        <a:sy n="1" d="1"/>
      </p:scale>
      <p:origin x="0" y="-16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9DEFF-DB17-4A8B-B6B3-A9CBC0CD3C02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9E8C0-EAAC-418A-9045-A718E3E689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3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“Good morning/afternoon. Thank you for the opportunity to present my findings on the sample transactional data.”</a:t>
            </a:r>
          </a:p>
          <a:p>
            <a:r>
              <a:rPr lang="en-US" dirty="0"/>
              <a:t>“Today, I will walk you through key insights, recommend additional data to improve detection, and propose prevention strategies.”</a:t>
            </a:r>
          </a:p>
          <a:p>
            <a:r>
              <a:rPr lang="en-US" dirty="0"/>
              <a:t>“Let’s begin with an overview of our discussion topics.”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4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Hybrid Rule‑and‑ML Engine</a:t>
            </a:r>
            <a:endParaRPr lang="en-US" dirty="0"/>
          </a:p>
          <a:p>
            <a:pPr lvl="1"/>
            <a:r>
              <a:rPr lang="en-US" dirty="0"/>
              <a:t>“Start with deterministic rules (velocity, amount bins) and plan for ML augmentation later.”</a:t>
            </a:r>
          </a:p>
          <a:p>
            <a:r>
              <a:rPr lang="en-US" b="1" dirty="0"/>
              <a:t>Step‑Up Authentication</a:t>
            </a:r>
            <a:endParaRPr lang="en-US" dirty="0"/>
          </a:p>
          <a:p>
            <a:pPr lvl="1"/>
            <a:r>
              <a:rPr lang="en-US" dirty="0"/>
              <a:t>“Trigger 3D Secure or OTP for medium‑risk transactions (e.g., new device, high value, off‑hours).”</a:t>
            </a:r>
          </a:p>
          <a:p>
            <a:r>
              <a:rPr lang="en-US" b="1" dirty="0"/>
              <a:t>Manual Review &amp; Rapid Response</a:t>
            </a:r>
            <a:endParaRPr lang="en-US" dirty="0"/>
          </a:p>
          <a:p>
            <a:pPr lvl="1"/>
            <a:r>
              <a:rPr lang="en-US" dirty="0"/>
              <a:t>“Automatically route flagged transactions to a dedicated team for same‑day investigation.”</a:t>
            </a:r>
          </a:p>
          <a:p>
            <a:r>
              <a:rPr lang="en-US" b="1" dirty="0"/>
              <a:t>Continuous Monitoring &amp; Feedback Loop</a:t>
            </a:r>
            <a:endParaRPr lang="en-US" dirty="0"/>
          </a:p>
          <a:p>
            <a:pPr lvl="1"/>
            <a:r>
              <a:rPr lang="en-US" dirty="0"/>
              <a:t>“Ingest dispute outcomes to refine rule thresholds and train future models, ensuring the system adapts to new fraud patterns.”</a:t>
            </a:r>
          </a:p>
          <a:p>
            <a:r>
              <a:rPr lang="en-US" dirty="0"/>
              <a:t>“This multi‑tiered approach balances risk mitigation with customer experience.”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0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presentation is organized into three main sections:”</a:t>
            </a:r>
          </a:p>
          <a:p>
            <a:r>
              <a:rPr lang="en-US" b="1" dirty="0"/>
              <a:t>Data Analysis &amp; Key Findings</a:t>
            </a:r>
            <a:r>
              <a:rPr lang="en-US" dirty="0"/>
              <a:t> – what suspicious behaviors we uncovered.</a:t>
            </a:r>
          </a:p>
          <a:p>
            <a:r>
              <a:rPr lang="en-US" b="1" dirty="0"/>
              <a:t>Additional Data to Enhance Fraud Detection</a:t>
            </a:r>
            <a:r>
              <a:rPr lang="en-US" dirty="0"/>
              <a:t> – which new signals to integrate.</a:t>
            </a:r>
          </a:p>
          <a:p>
            <a:r>
              <a:rPr lang="en-US" b="1" dirty="0"/>
              <a:t>Fraud &amp; Chargeback Prevention Recommendations</a:t>
            </a:r>
            <a:r>
              <a:rPr lang="en-US" dirty="0"/>
              <a:t> – how to act on these insights.</a:t>
            </a:r>
          </a:p>
          <a:p>
            <a:r>
              <a:rPr lang="en-US" dirty="0"/>
              <a:t>“We will conclude with next steps and open the floor for questions.”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9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this section, we dive into the transactional dataset of 3 199 records with a 12.2 % chargeback rate.”</a:t>
            </a:r>
          </a:p>
          <a:p>
            <a:r>
              <a:rPr lang="en-US" dirty="0"/>
              <a:t>“I’ll highlight three patterns: high‑risk users/devices, test‑and‑hit behaviors, and temporal clustering.”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“First, a small group of </a:t>
            </a:r>
            <a:r>
              <a:rPr lang="en-US" b="1" dirty="0"/>
              <a:t>five users</a:t>
            </a:r>
            <a:r>
              <a:rPr lang="en-US" dirty="0"/>
              <a:t> accounts for over 80 % chargeback rate, despite minimal transaction volume.”</a:t>
            </a:r>
          </a:p>
          <a:p>
            <a:r>
              <a:rPr lang="en-US" dirty="0"/>
              <a:t>“Similarly, certain </a:t>
            </a:r>
            <a:r>
              <a:rPr lang="en-US" b="1" dirty="0"/>
              <a:t>devices</a:t>
            </a:r>
            <a:r>
              <a:rPr lang="en-US" dirty="0"/>
              <a:t> show chargeback rates up to 93 %.”</a:t>
            </a:r>
          </a:p>
          <a:p>
            <a:r>
              <a:rPr lang="en-US" dirty="0"/>
              <a:t>“Such concentration suggests either credential misuse or “friendly fraud” by repeat offenders.”</a:t>
            </a:r>
          </a:p>
          <a:p>
            <a:r>
              <a:rPr lang="en-US" b="1" dirty="0"/>
              <a:t>Action:</a:t>
            </a:r>
            <a:r>
              <a:rPr lang="en-US" dirty="0"/>
              <a:t> “I recommend placing these </a:t>
            </a:r>
            <a:r>
              <a:rPr lang="en-US" dirty="0" err="1"/>
              <a:t>user_ids</a:t>
            </a:r>
            <a:r>
              <a:rPr lang="en-US" dirty="0"/>
              <a:t> and </a:t>
            </a:r>
            <a:r>
              <a:rPr lang="en-US" dirty="0" err="1"/>
              <a:t>device_ids</a:t>
            </a:r>
            <a:r>
              <a:rPr lang="en-US" dirty="0"/>
              <a:t> into a manual‑review queue with heightened authentication.”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23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3157-FA9F-6C8E-21F9-6BED6109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915D07-4E6C-1A00-398C-89ED3A3F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3948B-8D6E-DE68-6627-7C12E9D30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“Next, we see chargebacks spike in the R$ 0–100 and R$ 100–200 bins, then dip, then re‑emerge at higher values.”</a:t>
            </a:r>
          </a:p>
          <a:p>
            <a:r>
              <a:rPr lang="en-US" dirty="0"/>
              <a:t>“This “test small amount → validate stolen card → larger fraud” cycle is a classic CNP fraud tactic.”</a:t>
            </a:r>
          </a:p>
          <a:p>
            <a:r>
              <a:rPr lang="en-US" b="1" dirty="0"/>
              <a:t>Action:</a:t>
            </a:r>
            <a:r>
              <a:rPr lang="en-US" dirty="0"/>
              <a:t> “Implement dynamic amount‑based velocity rules to decline or challenge sequential small‑value attempts followed by larger purchases.”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B595-8D40-D320-350E-7C014EC5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1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7D5C1-B598-1AC5-7ECE-8755504BB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8CAD2-CCE3-39D3-6263-D93923AD6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BD1CC-396B-F6C4-9E14-69D08BAFB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heatmap analysis reveals chargebacks cluster in </a:t>
            </a:r>
            <a:r>
              <a:rPr lang="en-US" b="1" dirty="0"/>
              <a:t>off‑peak hours </a:t>
            </a:r>
            <a:r>
              <a:rPr lang="en-US" dirty="0"/>
              <a:t>when manual review is slowest.”</a:t>
            </a:r>
          </a:p>
          <a:p>
            <a:r>
              <a:rPr lang="en-US" dirty="0"/>
              <a:t>“This timing indicates automated or scripted fraud attempts.”</a:t>
            </a:r>
          </a:p>
          <a:p>
            <a:r>
              <a:rPr lang="en-US" b="1" dirty="0"/>
              <a:t>Action:</a:t>
            </a:r>
            <a:r>
              <a:rPr lang="en-US" dirty="0"/>
              <a:t> “Tighten real‑time monitoring and lower risk thresholds during these high‑risk windows (e.g., require 3D Secure).”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1B5AC-E6B8-9359-829E-3726F4E0C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20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“Beyond transactional logs, integrating external signals can improve detection accuracy.”</a:t>
            </a:r>
          </a:p>
          <a:p>
            <a:r>
              <a:rPr lang="en-US" dirty="0"/>
              <a:t>“We will consider four categories of data in the next slide.”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98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Device &amp; Network Metadata</a:t>
            </a:r>
            <a:r>
              <a:rPr lang="pt-BR" dirty="0"/>
              <a:t>: “IP geolocation, VPN/proxy flags, and browser fingerprint scores help identify anomalous access.”</a:t>
            </a:r>
          </a:p>
          <a:p>
            <a:r>
              <a:rPr lang="pt-BR" b="1" dirty="0"/>
              <a:t>Customer Profile &amp; Historical Trends</a:t>
            </a:r>
            <a:r>
              <a:rPr lang="pt-BR" dirty="0"/>
              <a:t>: “Lifetime chargeback history and average basket size reveal account‑level risk.”</a:t>
            </a:r>
          </a:p>
          <a:p>
            <a:r>
              <a:rPr lang="pt-BR" b="1" dirty="0"/>
              <a:t>Order Fulfillment Data</a:t>
            </a:r>
            <a:r>
              <a:rPr lang="pt-BR" dirty="0"/>
              <a:t>: “Shipping address velocity and proof‑of‑delivery images validate legitimate orders.”</a:t>
            </a:r>
          </a:p>
          <a:p>
            <a:r>
              <a:rPr lang="pt-BR" b="1" dirty="0"/>
              <a:t>External Fraud Feeds</a:t>
            </a:r>
            <a:r>
              <a:rPr lang="pt-BR" dirty="0"/>
              <a:t>: “BIN risk scores and peer‑merchant deny lists provide community‑wide intelligence.”</a:t>
            </a:r>
          </a:p>
          <a:p>
            <a:r>
              <a:rPr lang="pt-BR" dirty="0"/>
              <a:t>“Integrating these feeds will enrich our rule engine and reduce false positives.”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44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“Based on our findings, I propose a layered prevention framework combining rules, authentication, and operational processes.”</a:t>
            </a:r>
          </a:p>
          <a:p>
            <a:r>
              <a:rPr lang="en-US" dirty="0"/>
              <a:t>“The next slide details actionable steps.”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6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5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1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 Digital concept which shows network security optimization and internet technology  ">
            <a:extLst>
              <a:ext uri="{FF2B5EF4-FFF2-40B4-BE49-F238E27FC236}">
                <a16:creationId xmlns:a16="http://schemas.microsoft.com/office/drawing/2014/main" id="{CBF29599-8C80-4776-9475-337C57A0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1" t="21319" b="1049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5F56F-3BFC-03BD-86B2-78EFC978E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908651"/>
            <a:ext cx="5804616" cy="4171779"/>
          </a:xfrm>
        </p:spPr>
        <p:txBody>
          <a:bodyPr anchor="t">
            <a:normAutofit/>
          </a:bodyPr>
          <a:lstStyle/>
          <a:p>
            <a:r>
              <a:rPr lang="en-US" sz="6000" noProof="0" dirty="0">
                <a:ln>
                  <a:solidFill>
                    <a:schemeClr val="tx1"/>
                  </a:solidFill>
                </a:ln>
              </a:rPr>
              <a:t>Transactional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9C1A0-ADD6-BFD8-09BF-F2A7305D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61571"/>
            <a:ext cx="5804616" cy="461135"/>
          </a:xfrm>
        </p:spPr>
        <p:txBody>
          <a:bodyPr anchor="b">
            <a:normAutofit/>
          </a:bodyPr>
          <a:lstStyle/>
          <a:p>
            <a:pPr algn="ctr"/>
            <a:r>
              <a:rPr lang="en-US" sz="2200" noProof="0" dirty="0"/>
              <a:t>Understanding findings in sample file.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9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5B758-B2D6-A8AE-86E8-26953D88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noProof="0" dirty="0"/>
              <a:t>Fraud Prevention recommendations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6F49E-3662-0D08-D41D-780CD539F99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noProof="0" dirty="0"/>
              <a:t>Hybrid Rule-and-ML Engine</a:t>
            </a:r>
          </a:p>
          <a:p>
            <a:pPr marL="0" lvl="1" indent="0">
              <a:buNone/>
            </a:pPr>
            <a:r>
              <a:rPr lang="en-US" sz="1400" noProof="0" dirty="0"/>
              <a:t>Enforce velocity/amount rules and time window restrictions.</a:t>
            </a:r>
          </a:p>
          <a:p>
            <a:pPr marL="0" lvl="1" indent="0">
              <a:buNone/>
            </a:pPr>
            <a:endParaRPr lang="en-US" sz="1400" b="1" noProof="0" dirty="0"/>
          </a:p>
          <a:p>
            <a:pPr marL="0" lvl="1" indent="0">
              <a:buNone/>
            </a:pPr>
            <a:r>
              <a:rPr lang="en-US" sz="1400" b="1" noProof="0" dirty="0"/>
              <a:t>Step-Up Authentication</a:t>
            </a:r>
          </a:p>
          <a:p>
            <a:pPr marL="0" lvl="1" indent="0">
              <a:buNone/>
            </a:pPr>
            <a:r>
              <a:rPr lang="en-US" sz="1400" noProof="0" dirty="0"/>
              <a:t>Trigger 3D Secure or OTP verification for medium risk transactions (e.g., new device, high value purchase, or off hour order).</a:t>
            </a:r>
          </a:p>
          <a:p>
            <a:pPr marL="0" lvl="1" indent="0">
              <a:buNone/>
            </a:pPr>
            <a:endParaRPr lang="en-US" sz="1400" b="1" noProof="0" dirty="0"/>
          </a:p>
          <a:p>
            <a:pPr marL="0" lvl="1" indent="0">
              <a:buNone/>
            </a:pPr>
            <a:r>
              <a:rPr lang="en-US" sz="1400" b="1" noProof="0" dirty="0"/>
              <a:t>Manual Review &amp; Rapid Response</a:t>
            </a:r>
          </a:p>
          <a:p>
            <a:pPr marL="0" lvl="1" indent="0">
              <a:buNone/>
            </a:pPr>
            <a:r>
              <a:rPr lang="en-US" sz="1400" noProof="0" dirty="0"/>
              <a:t>Automatically route transactions above a specified risk threshold to a specialized team for the same day review.</a:t>
            </a:r>
          </a:p>
          <a:p>
            <a:pPr marL="0" lvl="1" indent="0">
              <a:buNone/>
            </a:pPr>
            <a:endParaRPr lang="en-US" sz="1400" noProof="0" dirty="0"/>
          </a:p>
          <a:p>
            <a:pPr marL="0" lvl="1" indent="0">
              <a:buNone/>
            </a:pPr>
            <a:r>
              <a:rPr lang="en-US" sz="1400" b="1" noProof="0" dirty="0"/>
              <a:t>Continuous Monitoring &amp; Feedback Loop</a:t>
            </a:r>
          </a:p>
          <a:p>
            <a:pPr marL="0" lvl="1" indent="0">
              <a:buNone/>
            </a:pPr>
            <a:r>
              <a:rPr lang="en-US" sz="1400" noProof="0" dirty="0"/>
              <a:t>Collect outcome data from disputes and chargeback representments to retrain the ML model and tune rule parameters, ensuring the system adapts to emerging fraud tactics.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Plan point">
            <a:extLst>
              <a:ext uri="{FF2B5EF4-FFF2-40B4-BE49-F238E27FC236}">
                <a16:creationId xmlns:a16="http://schemas.microsoft.com/office/drawing/2014/main" id="{A04E3EAD-E2CF-4AF7-83A3-9B9B62BDDB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4873" r="30990" b="1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4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C5A199-B8F3-DA59-2387-13E067CC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en-US" sz="3600" noProof="0" dirty="0"/>
              <a:t>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36B7-936F-78D7-FC3B-D9DC383930A7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3902149" y="978558"/>
            <a:ext cx="7591859" cy="5091495"/>
          </a:xfrm>
        </p:spPr>
        <p:txBody>
          <a:bodyPr>
            <a:normAutofit/>
          </a:bodyPr>
          <a:lstStyle/>
          <a:p>
            <a:r>
              <a:rPr lang="en-US" noProof="0" dirty="0"/>
              <a:t>Data Analysis &amp; Key Findings</a:t>
            </a:r>
          </a:p>
          <a:p>
            <a:r>
              <a:rPr lang="en-US" noProof="0" dirty="0"/>
              <a:t>Additional Data to Enhance Fraud Detection</a:t>
            </a:r>
          </a:p>
          <a:p>
            <a:r>
              <a:rPr lang="en-US" noProof="0" dirty="0"/>
              <a:t>Fraud &amp; Chargeback Prevention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52573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45E24-E85C-067D-98A2-CC1F41A36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8000" noProof="0" dirty="0"/>
              <a:t>Data Analysis &amp; Key Findings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71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C07EBED7-F98A-8EF3-CFD3-FDEC85CF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8368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High-risk users &amp; devices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48D937-ECA1-AA71-30CC-6A90D073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5460" y="2221992"/>
            <a:ext cx="4817963" cy="3739896"/>
          </a:xfrm>
        </p:spPr>
        <p:txBody>
          <a:bodyPr/>
          <a:lstStyle/>
          <a:p>
            <a:endParaRPr lang="en-US" noProof="0" dirty="0"/>
          </a:p>
          <a:p>
            <a:pPr lvl="1"/>
            <a:r>
              <a:rPr lang="en-US" noProof="0" dirty="0"/>
              <a:t>The top 5 users account for disproportionately high chargeback rates (81%–93%), despite being a small fraction of total transactions.</a:t>
            </a:r>
            <a:endParaRPr lang="en-US" sz="2000" noProof="0" dirty="0"/>
          </a:p>
          <a:p>
            <a:endParaRPr lang="en-US" noProof="0" dirty="0"/>
          </a:p>
          <a:p>
            <a:pPr lvl="1"/>
            <a:r>
              <a:rPr lang="en-US" noProof="0" dirty="0"/>
              <a:t>Similarly, a handful of devices show both elevated chargeback counts and rates (up to 93%).</a:t>
            </a:r>
            <a:endParaRPr lang="en-US" sz="2000" noProof="0" dirty="0"/>
          </a:p>
          <a:p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E1FC68-B94C-4B6E-B088-957332FE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65" y="1853192"/>
            <a:ext cx="3238952" cy="20195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54C294-7033-17D5-725E-CB5AD0971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67" y="3952597"/>
            <a:ext cx="355332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931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E7130-37B4-5353-3403-DE8886ED2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B9EE38-C63B-83E3-78BC-15B2D6B3B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F87AE7-5A74-CE25-97A1-D530DA3D7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9A360C-E3E6-1CD2-C4FD-DA231943E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0E917-3B35-9E4B-037B-A6F6AC8EC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356CE2-1AA1-B457-ECAC-23A7D825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83FF62B9-2603-6559-A8C9-A4BB20D7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8368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Amount Based “Test and Hit” Patterns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70EC6E-DC89-A964-DBE5-AF867866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3937" y="2203704"/>
            <a:ext cx="4817963" cy="3739896"/>
          </a:xfrm>
        </p:spPr>
        <p:txBody>
          <a:bodyPr/>
          <a:lstStyle/>
          <a:p>
            <a:endParaRPr lang="en-US" noProof="0" dirty="0"/>
          </a:p>
          <a:p>
            <a:pPr lvl="1"/>
            <a:r>
              <a:rPr lang="en-US" noProof="0" dirty="0"/>
              <a:t>Chargeback frequency peaks in low‑value bins (R$0–100 and R$100–200), then drops sharply, then briefly resurges at mid/high values, consistent with “test small amount → validate stolen card → commit larger fraud”.</a:t>
            </a:r>
            <a:endParaRPr lang="en-US" sz="20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548F5-0F67-E17C-98E9-4ADE06FB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7" y="2310549"/>
            <a:ext cx="6738638" cy="30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5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37A69-ADC5-88E2-4B35-2290C686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287BC0-A21F-CE61-DE3F-8B7D0C01B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F28AAF-6087-7656-1F07-584CBCBA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DE1BD3-5AAF-3582-1B82-27231877F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53D2D-8E37-2D74-10D0-45CFFC491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931DE-FD4D-339B-3693-0F0EE761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35854E38-9713-DAD4-BF78-D51DBD7C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8368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Temporal clustering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26610D-158C-D59A-BEB8-2DB8F3A69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3937" y="2203704"/>
            <a:ext cx="4817963" cy="3739896"/>
          </a:xfrm>
        </p:spPr>
        <p:txBody>
          <a:bodyPr/>
          <a:lstStyle/>
          <a:p>
            <a:endParaRPr lang="en-US" noProof="0" dirty="0"/>
          </a:p>
          <a:p>
            <a:pPr lvl="1"/>
            <a:r>
              <a:rPr lang="en-US" noProof="0" dirty="0"/>
              <a:t>Chargebacks cluster in off‑peak hours, showing automated or scripted fraud tries when human review may be slowest.</a:t>
            </a:r>
            <a:endParaRPr lang="en-US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265D2-64D1-833F-E8A5-F62944DC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7" y="2517168"/>
            <a:ext cx="685895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073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B3F70-7BF7-D278-C912-B4A2880D2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7600" noProof="0" dirty="0"/>
              <a:t>Additional Data to Enhance Fraud Detection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96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EB14E-A7FA-D80C-4AB8-BAF86214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 dirty="0"/>
              <a:t>Future integrations</a:t>
            </a:r>
          </a:p>
        </p:txBody>
      </p:sp>
      <p:pic>
        <p:nvPicPr>
          <p:cNvPr id="5" name="Content Placeholder 4" descr="paying contact less with smartphone">
            <a:extLst>
              <a:ext uri="{FF2B5EF4-FFF2-40B4-BE49-F238E27FC236}">
                <a16:creationId xmlns:a16="http://schemas.microsoft.com/office/drawing/2014/main" id="{054BCF30-F2C5-4A91-BA17-F8C4CD4DF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5072" r="44095" b="2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9AC7D-6A34-6A2E-3042-E92D9CA9806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noProof="0" dirty="0"/>
              <a:t>Device &amp; Network Metadata</a:t>
            </a:r>
          </a:p>
          <a:p>
            <a:pPr marL="0" lvl="1" indent="0">
              <a:buNone/>
            </a:pPr>
            <a:r>
              <a:rPr lang="en-US" sz="1400" noProof="0" dirty="0"/>
              <a:t>IP geolocation, VPN/proxy flags, browser fingerprint scores, and device fingerprinting.</a:t>
            </a:r>
          </a:p>
          <a:p>
            <a:pPr marL="0" lvl="1" indent="0">
              <a:buNone/>
            </a:pPr>
            <a:endParaRPr lang="en-US" sz="1400" b="1" noProof="0" dirty="0"/>
          </a:p>
          <a:p>
            <a:pPr marL="0" lvl="1" indent="0">
              <a:buNone/>
            </a:pPr>
            <a:r>
              <a:rPr lang="en-US" sz="1400" b="1" noProof="0" dirty="0"/>
              <a:t>Customer Profile &amp; Historical Trends</a:t>
            </a:r>
          </a:p>
          <a:p>
            <a:pPr marL="0" lvl="1" indent="0">
              <a:buNone/>
            </a:pPr>
            <a:r>
              <a:rPr lang="en-US" sz="1400" noProof="0" dirty="0"/>
              <a:t>Lifetime chargeback history, average order value per user, and account age.</a:t>
            </a:r>
          </a:p>
          <a:p>
            <a:pPr marL="0" lvl="1" indent="0">
              <a:buNone/>
            </a:pPr>
            <a:endParaRPr lang="en-US" sz="1400" b="1" noProof="0" dirty="0"/>
          </a:p>
          <a:p>
            <a:pPr marL="0" lvl="1" indent="0">
              <a:buNone/>
            </a:pPr>
            <a:r>
              <a:rPr lang="en-US" sz="1400" b="1" noProof="0" dirty="0"/>
              <a:t>Order Fulfillment Data</a:t>
            </a:r>
          </a:p>
          <a:p>
            <a:pPr marL="0" lvl="1" indent="0">
              <a:buNone/>
            </a:pPr>
            <a:r>
              <a:rPr lang="en-US" sz="1400" noProof="0" dirty="0"/>
              <a:t>Shipping address velocity (same address used by multiple cards), carrier GPS stamps, and proof of delivery images.</a:t>
            </a:r>
          </a:p>
          <a:p>
            <a:pPr marL="0" lvl="1" indent="0">
              <a:buNone/>
            </a:pPr>
            <a:endParaRPr lang="en-US" sz="1400" noProof="0" dirty="0"/>
          </a:p>
          <a:p>
            <a:pPr marL="0" lvl="1" indent="0">
              <a:buNone/>
            </a:pPr>
            <a:r>
              <a:rPr lang="en-US" sz="1400" b="1" noProof="0" dirty="0"/>
              <a:t>External Fraud Feeds</a:t>
            </a:r>
          </a:p>
          <a:p>
            <a:pPr marL="0" lvl="1" indent="0">
              <a:buNone/>
            </a:pPr>
            <a:r>
              <a:rPr lang="en-US" sz="1400" noProof="0" dirty="0"/>
              <a:t>BIN risk scores, global fraud deny lists, and peer network alerts from other merchants.</a:t>
            </a:r>
          </a:p>
          <a:p>
            <a:pPr marL="0" lvl="1" indent="0">
              <a:buNone/>
            </a:pPr>
            <a:endParaRPr lang="en-US" sz="140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2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F7D25-2FDC-CFF6-3A56-C76CD2C90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986339" cy="4860947"/>
          </a:xfrm>
        </p:spPr>
        <p:txBody>
          <a:bodyPr anchor="b">
            <a:normAutofit fontScale="90000"/>
          </a:bodyPr>
          <a:lstStyle/>
          <a:p>
            <a:r>
              <a:rPr lang="en-US" sz="7600" noProof="0" dirty="0"/>
              <a:t>Fraud &amp; Chargeback Prevention Recommendations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84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987</Words>
  <Application>Microsoft Office PowerPoint</Application>
  <PresentationFormat>Widescreen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Calisto MT</vt:lpstr>
      <vt:lpstr>Neue Haas Grotesk Text Pro</vt:lpstr>
      <vt:lpstr>Univers Condensed</vt:lpstr>
      <vt:lpstr>ChronicleVTI</vt:lpstr>
      <vt:lpstr>Transactional analysis</vt:lpstr>
      <vt:lpstr>Discussion Topics</vt:lpstr>
      <vt:lpstr>Data Analysis &amp; Key Findings</vt:lpstr>
      <vt:lpstr>High-risk users &amp; devices</vt:lpstr>
      <vt:lpstr>Amount Based “Test and Hit” Patterns</vt:lpstr>
      <vt:lpstr>Temporal clustering</vt:lpstr>
      <vt:lpstr>Additional Data to Enhance Fraud Detection</vt:lpstr>
      <vt:lpstr>Future integrations</vt:lpstr>
      <vt:lpstr>Fraud &amp; Chargeback Prevention Recommendations</vt:lpstr>
      <vt:lpstr>Fraud Prevention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Analysis</dc:title>
  <dc:creator>Daniel Sousa</dc:creator>
  <cp:lastModifiedBy>Daniel Gads Melo Sousa</cp:lastModifiedBy>
  <cp:revision>6</cp:revision>
  <dcterms:created xsi:type="dcterms:W3CDTF">2025-07-25T22:38:19Z</dcterms:created>
  <dcterms:modified xsi:type="dcterms:W3CDTF">2025-07-31T18:24:56Z</dcterms:modified>
</cp:coreProperties>
</file>