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JetBrains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JetBrainsMono-bold.fntdata"/><Relationship Id="rId10" Type="http://schemas.openxmlformats.org/officeDocument/2006/relationships/slide" Target="slides/slide4.xml"/><Relationship Id="rId21" Type="http://schemas.openxmlformats.org/officeDocument/2006/relationships/font" Target="fonts/JetBrainsMono-regular.fntdata"/><Relationship Id="rId13" Type="http://schemas.openxmlformats.org/officeDocument/2006/relationships/slide" Target="slides/slide7.xml"/><Relationship Id="rId24" Type="http://schemas.openxmlformats.org/officeDocument/2006/relationships/font" Target="fonts/JetBrainsMono-boldItalic.fntdata"/><Relationship Id="rId12" Type="http://schemas.openxmlformats.org/officeDocument/2006/relationships/slide" Target="slides/slide6.xml"/><Relationship Id="rId23" Type="http://schemas.openxmlformats.org/officeDocument/2006/relationships/font" Target="fonts/JetBrains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7441d1556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297441d1556_0_1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1d870e005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361d870e005_0_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61d870e005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361d870e005_0_1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61ef6a855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g361ef6a8557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61f5ebbf4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g361f5ebbf41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61f5ebbf41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g361f5ebbf41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be6fd6e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35fbe6fd6e1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c19035a4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35fc19035a4_0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1d870e005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361d870e005_0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1d870e005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361d870e005_0_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6e2cc9ff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366e2cc9ff8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61d870e005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361d870e005_0_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67b8c5d8f1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367b8c5d8f1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61d870e005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361d870e005_0_8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9841" y="1681163"/>
            <a:ext cx="3868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629841" y="2505075"/>
            <a:ext cx="3868500" cy="3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3" type="body"/>
          </p:nvPr>
        </p:nvSpPr>
        <p:spPr>
          <a:xfrm>
            <a:off x="4629150" y="1681163"/>
            <a:ext cx="3887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0" name="Google Shape;80;p17"/>
          <p:cNvSpPr txBox="1"/>
          <p:nvPr>
            <p:ph idx="4" type="body"/>
          </p:nvPr>
        </p:nvSpPr>
        <p:spPr>
          <a:xfrm>
            <a:off x="4629150" y="2505075"/>
            <a:ext cx="3887400" cy="3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629841" y="457200"/>
            <a:ext cx="29490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629841" y="2057400"/>
            <a:ext cx="29490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9841" y="457200"/>
            <a:ext cx="29490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/>
          <p:nvPr>
            <p:ph idx="2" type="pic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629841" y="2057400"/>
            <a:ext cx="29490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hyperlink" Target="https://github.com/krieger1512/Wissen1_Preisalar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0" Type="http://schemas.openxmlformats.org/officeDocument/2006/relationships/image" Target="../media/image11.png"/><Relationship Id="rId9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0" y="1255975"/>
            <a:ext cx="9144000" cy="5601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/>
          <p:nvPr/>
        </p:nvSpPr>
        <p:spPr>
          <a:xfrm>
            <a:off x="0" y="1255975"/>
            <a:ext cx="8828400" cy="5322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lt1"/>
                </a:solidFill>
              </a:rPr>
              <a:t>‹#›</a:t>
            </a:fld>
            <a:endParaRPr sz="1100">
              <a:solidFill>
                <a:schemeClr val="lt1"/>
              </a:solidFill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7071350" y="6578875"/>
            <a:ext cx="17571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17.07.2025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647700" y="1564975"/>
            <a:ext cx="6778500" cy="50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Projektpräsentation</a:t>
            </a:r>
            <a:endParaRPr sz="48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Preisalarm</a:t>
            </a:r>
            <a:endParaRPr sz="40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393CC"/>
                </a:solidFill>
              </a:rPr>
              <a:t>Lehrveranstaltung: </a:t>
            </a:r>
            <a:r>
              <a:rPr i="1" lang="en-GB">
                <a:solidFill>
                  <a:srgbClr val="0393CC"/>
                </a:solidFill>
              </a:rPr>
              <a:t>Grundlagen adaptiver Wissenssysteme</a:t>
            </a:r>
            <a:r>
              <a:rPr lang="en-GB">
                <a:solidFill>
                  <a:srgbClr val="0393CC"/>
                </a:solidFill>
              </a:rPr>
              <a:t> (SoSe25)</a:t>
            </a:r>
            <a:endParaRPr>
              <a:solidFill>
                <a:srgbClr val="0393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393CC"/>
                </a:solidFill>
              </a:rPr>
              <a:t>bei Prof. Dr. Thomas Gabel</a:t>
            </a:r>
            <a:endParaRPr>
              <a:solidFill>
                <a:srgbClr val="0393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Minh Kien Nguyen</a:t>
            </a:r>
            <a:endParaRPr sz="24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393CC"/>
                </a:solidFill>
              </a:rPr>
              <a:t>minh.nguyen4@stud.fra-uas.de</a:t>
            </a:r>
            <a:endParaRPr>
              <a:solidFill>
                <a:srgbClr val="0393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Fachbereich 2 - Informatik und Ingenieurwissenschaft</a:t>
            </a:r>
            <a:endParaRPr sz="18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Frankfurt University of Applied Sciences</a:t>
            </a:r>
            <a:endParaRPr sz="18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/>
          <p:nvPr/>
        </p:nvSpPr>
        <p:spPr>
          <a:xfrm>
            <a:off x="6935075" y="5123575"/>
            <a:ext cx="2208900" cy="17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2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307" name="Google Shape;307;p32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2"/>
          <p:cNvSpPr/>
          <p:nvPr/>
        </p:nvSpPr>
        <p:spPr>
          <a:xfrm>
            <a:off x="0" y="1256388"/>
            <a:ext cx="8828400" cy="53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498400" y="221525"/>
            <a:ext cx="642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MDP Formulierung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393CC"/>
                </a:solidFill>
              </a:rPr>
              <a:t>MDP = (T, S, A, p, </a:t>
            </a:r>
            <a:r>
              <a:rPr b="1" lang="en-GB">
                <a:solidFill>
                  <a:srgbClr val="0393CC"/>
                </a:solidFill>
              </a:rPr>
              <a:t>c</a:t>
            </a:r>
            <a:r>
              <a:rPr lang="en-GB">
                <a:solidFill>
                  <a:srgbClr val="0393CC"/>
                </a:solidFill>
              </a:rPr>
              <a:t>)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498400" y="1256400"/>
            <a:ext cx="7994400" cy="14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Direkte Kosten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(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×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\ { ((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|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∈ 𝕎(</a:t>
            </a:r>
            <a:r>
              <a:rPr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 →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ℝ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175" y="1829825"/>
            <a:ext cx="4822850" cy="894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32"/>
          <p:cNvGrpSpPr/>
          <p:nvPr/>
        </p:nvGrpSpPr>
        <p:grpSpPr>
          <a:xfrm>
            <a:off x="1093275" y="3152775"/>
            <a:ext cx="6655925" cy="2592175"/>
            <a:chOff x="1093275" y="3152775"/>
            <a:chExt cx="6655925" cy="2592175"/>
          </a:xfrm>
        </p:grpSpPr>
        <p:cxnSp>
          <p:nvCxnSpPr>
            <p:cNvPr id="313" name="Google Shape;313;p32"/>
            <p:cNvCxnSpPr>
              <a:stCxn id="314" idx="3"/>
              <a:endCxn id="315" idx="6"/>
            </p:cNvCxnSpPr>
            <p:nvPr/>
          </p:nvCxnSpPr>
          <p:spPr>
            <a:xfrm rot="5400000">
              <a:off x="6329700" y="4321200"/>
              <a:ext cx="681300" cy="12303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16" name="Google Shape;316;p32"/>
            <p:cNvCxnSpPr>
              <a:stCxn id="317" idx="3"/>
              <a:endCxn id="315" idx="2"/>
            </p:cNvCxnSpPr>
            <p:nvPr/>
          </p:nvCxnSpPr>
          <p:spPr>
            <a:xfrm flipH="1" rot="-5400000">
              <a:off x="2990475" y="3148213"/>
              <a:ext cx="699600" cy="3558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18" name="Google Shape;318;p32"/>
            <p:cNvCxnSpPr>
              <a:stCxn id="319" idx="3"/>
              <a:endCxn id="315" idx="1"/>
            </p:cNvCxnSpPr>
            <p:nvPr/>
          </p:nvCxnSpPr>
          <p:spPr>
            <a:xfrm flipH="1" rot="-5400000">
              <a:off x="4419291" y="4108970"/>
              <a:ext cx="618900" cy="1055400"/>
            </a:xfrm>
            <a:prstGeom prst="curvedConnector3">
              <a:avLst>
                <a:gd fmla="val 51095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grpSp>
          <p:nvGrpSpPr>
            <p:cNvPr id="320" name="Google Shape;320;p32"/>
            <p:cNvGrpSpPr/>
            <p:nvPr/>
          </p:nvGrpSpPr>
          <p:grpSpPr>
            <a:xfrm>
              <a:off x="1093275" y="3152775"/>
              <a:ext cx="6655925" cy="2592175"/>
              <a:chOff x="1093275" y="3152775"/>
              <a:chExt cx="6655925" cy="2592175"/>
            </a:xfrm>
          </p:grpSpPr>
          <p:grpSp>
            <p:nvGrpSpPr>
              <p:cNvPr id="321" name="Google Shape;321;p32"/>
              <p:cNvGrpSpPr/>
              <p:nvPr/>
            </p:nvGrpSpPr>
            <p:grpSpPr>
              <a:xfrm>
                <a:off x="1093275" y="3152775"/>
                <a:ext cx="6655925" cy="2592175"/>
                <a:chOff x="1043650" y="3467400"/>
                <a:chExt cx="6655925" cy="2592175"/>
              </a:xfrm>
            </p:grpSpPr>
            <p:sp>
              <p:nvSpPr>
                <p:cNvPr id="315" name="Google Shape;315;p32"/>
                <p:cNvSpPr/>
                <p:nvPr/>
              </p:nvSpPr>
              <p:spPr>
                <a:xfrm>
                  <a:off x="5069688" y="5123575"/>
                  <a:ext cx="936000" cy="9360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latin typeface="Calibri"/>
                      <a:ea typeface="Calibri"/>
                      <a:cs typeface="Calibri"/>
                      <a:sym typeface="Calibri"/>
                    </a:rPr>
                    <a:t>“0”</a:t>
                  </a:r>
                  <a:endParaRPr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22" name="Google Shape;322;p32"/>
                <p:cNvGrpSpPr/>
                <p:nvPr/>
              </p:nvGrpSpPr>
              <p:grpSpPr>
                <a:xfrm>
                  <a:off x="1043650" y="3470650"/>
                  <a:ext cx="1420500" cy="1421388"/>
                  <a:chOff x="1043650" y="3470650"/>
                  <a:chExt cx="1420500" cy="1421388"/>
                </a:xfrm>
              </p:grpSpPr>
              <p:sp>
                <p:nvSpPr>
                  <p:cNvPr id="323" name="Google Shape;323;p32"/>
                  <p:cNvSpPr/>
                  <p:nvPr/>
                </p:nvSpPr>
                <p:spPr>
                  <a:xfrm>
                    <a:off x="1043650" y="3470650"/>
                    <a:ext cx="936000" cy="936000"/>
                  </a:xfrm>
                  <a:prstGeom prst="ellipse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>
                        <a:latin typeface="Calibri"/>
                        <a:ea typeface="Calibri"/>
                        <a:cs typeface="Calibri"/>
                        <a:sym typeface="Calibri"/>
                      </a:rPr>
                      <a:t>(1, </a:t>
                    </a:r>
                    <a:r>
                      <a:rPr i="1" lang="en-GB">
                        <a:latin typeface="Calibri"/>
                        <a:ea typeface="Calibri"/>
                        <a:cs typeface="Calibri"/>
                        <a:sym typeface="Calibri"/>
                      </a:rPr>
                      <a:t>P</a:t>
                    </a:r>
                    <a:r>
                      <a:rPr baseline="-25000" i="1" lang="en-GB"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  <a:r>
                      <a:rPr lang="en-GB">
                        <a:latin typeface="Calibri"/>
                        <a:ea typeface="Calibri"/>
                        <a:cs typeface="Calibri"/>
                        <a:sym typeface="Calibri"/>
                      </a:rPr>
                      <a:t>)</a:t>
                    </a:r>
                    <a:endParaRPr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4" name="Google Shape;324;p32"/>
                  <p:cNvSpPr/>
                  <p:nvPr/>
                </p:nvSpPr>
                <p:spPr>
                  <a:xfrm>
                    <a:off x="1979650" y="3795825"/>
                    <a:ext cx="484500" cy="279000"/>
                  </a:xfrm>
                  <a:prstGeom prst="rightArrow">
                    <a:avLst>
                      <a:gd fmla="val 50000" name="adj1"/>
                      <a:gd fmla="val 50000" name="adj2"/>
                    </a:avLst>
                  </a:prstGeom>
                  <a:solidFill>
                    <a:srgbClr val="0393CC"/>
                  </a:solidFill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7" name="Google Shape;317;p32"/>
                  <p:cNvSpPr/>
                  <p:nvPr/>
                </p:nvSpPr>
                <p:spPr>
                  <a:xfrm rot="5400000">
                    <a:off x="1269400" y="4510288"/>
                    <a:ext cx="484500" cy="279000"/>
                  </a:xfrm>
                  <a:prstGeom prst="rightArrow">
                    <a:avLst>
                      <a:gd fmla="val 50000" name="adj1"/>
                      <a:gd fmla="val 50000" name="adj2"/>
                    </a:avLst>
                  </a:prstGeom>
                  <a:solidFill>
                    <a:srgbClr val="F6B26B"/>
                  </a:solidFill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aseline="-250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25" name="Google Shape;325;p32"/>
                <p:cNvGrpSpPr/>
                <p:nvPr/>
              </p:nvGrpSpPr>
              <p:grpSpPr>
                <a:xfrm>
                  <a:off x="3032300" y="3467400"/>
                  <a:ext cx="1222916" cy="1267445"/>
                  <a:chOff x="3358450" y="3532325"/>
                  <a:chExt cx="1222916" cy="1267445"/>
                </a:xfrm>
              </p:grpSpPr>
              <p:sp>
                <p:nvSpPr>
                  <p:cNvPr id="326" name="Google Shape;326;p32"/>
                  <p:cNvSpPr/>
                  <p:nvPr/>
                </p:nvSpPr>
                <p:spPr>
                  <a:xfrm>
                    <a:off x="3358450" y="3532325"/>
                    <a:ext cx="936000" cy="936000"/>
                  </a:xfrm>
                  <a:prstGeom prst="ellipse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>
                        <a:latin typeface="Calibri"/>
                        <a:ea typeface="Calibri"/>
                        <a:cs typeface="Calibri"/>
                        <a:sym typeface="Calibri"/>
                      </a:rPr>
                      <a:t>(2, </a:t>
                    </a:r>
                    <a:r>
                      <a:rPr i="1" lang="en-GB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</a:t>
                    </a:r>
                    <a:r>
                      <a:rPr baseline="-25000" i="1" lang="en-GB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r>
                      <a:rPr lang="en-GB">
                        <a:latin typeface="Calibri"/>
                        <a:ea typeface="Calibri"/>
                        <a:cs typeface="Calibri"/>
                        <a:sym typeface="Calibri"/>
                      </a:rPr>
                      <a:t>)</a:t>
                    </a:r>
                    <a:endParaRPr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9" name="Google Shape;319;p32"/>
                  <p:cNvSpPr/>
                  <p:nvPr/>
                </p:nvSpPr>
                <p:spPr>
                  <a:xfrm rot="2885197">
                    <a:off x="4073428" y="4387102"/>
                    <a:ext cx="484576" cy="278736"/>
                  </a:xfrm>
                  <a:prstGeom prst="rightArrow">
                    <a:avLst>
                      <a:gd fmla="val 50000" name="adj1"/>
                      <a:gd fmla="val 50000" name="adj2"/>
                    </a:avLst>
                  </a:prstGeom>
                  <a:solidFill>
                    <a:srgbClr val="F6B26B"/>
                  </a:solidFill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27" name="Google Shape;327;p32"/>
                <p:cNvGrpSpPr/>
                <p:nvPr/>
              </p:nvGrpSpPr>
              <p:grpSpPr>
                <a:xfrm>
                  <a:off x="6763575" y="3488775"/>
                  <a:ext cx="936000" cy="1421550"/>
                  <a:chOff x="6650975" y="3491150"/>
                  <a:chExt cx="936000" cy="1421550"/>
                </a:xfrm>
              </p:grpSpPr>
              <p:sp>
                <p:nvSpPr>
                  <p:cNvPr id="328" name="Google Shape;328;p32"/>
                  <p:cNvSpPr/>
                  <p:nvPr/>
                </p:nvSpPr>
                <p:spPr>
                  <a:xfrm>
                    <a:off x="6650975" y="3491150"/>
                    <a:ext cx="936000" cy="936000"/>
                  </a:xfrm>
                  <a:prstGeom prst="ellipse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>
                        <a:latin typeface="Calibri"/>
                        <a:ea typeface="Calibri"/>
                        <a:cs typeface="Calibri"/>
                        <a:sym typeface="Calibri"/>
                      </a:rPr>
                      <a:t>(</a:t>
                    </a:r>
                    <a:r>
                      <a:rPr i="1" lang="en-GB">
                        <a:latin typeface="Calibri"/>
                        <a:ea typeface="Calibri"/>
                        <a:cs typeface="Calibri"/>
                        <a:sym typeface="Calibri"/>
                      </a:rPr>
                      <a:t>N</a:t>
                    </a:r>
                    <a:r>
                      <a:rPr lang="en-GB">
                        <a:latin typeface="Calibri"/>
                        <a:ea typeface="Calibri"/>
                        <a:cs typeface="Calibri"/>
                        <a:sym typeface="Calibri"/>
                      </a:rPr>
                      <a:t>, </a:t>
                    </a:r>
                    <a:r>
                      <a:rPr i="1" lang="en-GB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</a:t>
                    </a:r>
                    <a:r>
                      <a:rPr baseline="-25000" i="1" lang="en-GB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N</a:t>
                    </a:r>
                    <a:r>
                      <a:rPr lang="en-GB">
                        <a:latin typeface="Calibri"/>
                        <a:ea typeface="Calibri"/>
                        <a:cs typeface="Calibri"/>
                        <a:sym typeface="Calibri"/>
                      </a:rPr>
                      <a:t>)</a:t>
                    </a:r>
                    <a:endParaRPr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4" name="Google Shape;314;p32"/>
                  <p:cNvSpPr/>
                  <p:nvPr/>
                </p:nvSpPr>
                <p:spPr>
                  <a:xfrm rot="5400000">
                    <a:off x="6881025" y="4530950"/>
                    <a:ext cx="484500" cy="279000"/>
                  </a:xfrm>
                  <a:prstGeom prst="rightArrow">
                    <a:avLst>
                      <a:gd fmla="val 50000" name="adj1"/>
                      <a:gd fmla="val 50000" name="adj2"/>
                    </a:avLst>
                  </a:prstGeom>
                  <a:solidFill>
                    <a:srgbClr val="F6B26B"/>
                  </a:solidFill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29" name="Google Shape;329;p32"/>
                <p:cNvSpPr/>
                <p:nvPr/>
              </p:nvSpPr>
              <p:spPr>
                <a:xfrm>
                  <a:off x="5271150" y="3679713"/>
                  <a:ext cx="504000" cy="5040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1" lang="en-GB" sz="2100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i="1" sz="21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0" name="Google Shape;330;p32"/>
              <p:cNvSpPr/>
              <p:nvPr/>
            </p:nvSpPr>
            <p:spPr>
              <a:xfrm>
                <a:off x="5824750" y="3500863"/>
                <a:ext cx="484500" cy="2790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0393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rot="5400000">
                <a:off x="5344050" y="3976350"/>
                <a:ext cx="484500" cy="2790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6B26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32" name="Google Shape;332;p32"/>
          <p:cNvCxnSpPr>
            <a:stCxn id="331" idx="3"/>
            <a:endCxn id="315" idx="0"/>
          </p:cNvCxnSpPr>
          <p:nvPr/>
        </p:nvCxnSpPr>
        <p:spPr>
          <a:xfrm flipH="1" rot="-5400000">
            <a:off x="5361300" y="4583100"/>
            <a:ext cx="450900" cy="9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3" name="Google Shape;333;p32"/>
          <p:cNvSpPr txBox="1"/>
          <p:nvPr/>
        </p:nvSpPr>
        <p:spPr>
          <a:xfrm>
            <a:off x="1544400" y="3978000"/>
            <a:ext cx="46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100"/>
          </a:p>
        </p:txBody>
      </p:sp>
      <p:sp>
        <p:nvSpPr>
          <p:cNvPr id="334" name="Google Shape;334;p32"/>
          <p:cNvSpPr txBox="1"/>
          <p:nvPr/>
        </p:nvSpPr>
        <p:spPr>
          <a:xfrm>
            <a:off x="3603600" y="3949200"/>
            <a:ext cx="46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100"/>
          </a:p>
        </p:txBody>
      </p:sp>
      <p:sp>
        <p:nvSpPr>
          <p:cNvPr id="335" name="Google Shape;335;p32"/>
          <p:cNvSpPr txBox="1"/>
          <p:nvPr/>
        </p:nvSpPr>
        <p:spPr>
          <a:xfrm>
            <a:off x="6793200" y="3949200"/>
            <a:ext cx="46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2100"/>
          </a:p>
        </p:txBody>
      </p:sp>
      <p:sp>
        <p:nvSpPr>
          <p:cNvPr id="336" name="Google Shape;336;p32"/>
          <p:cNvSpPr txBox="1"/>
          <p:nvPr/>
        </p:nvSpPr>
        <p:spPr>
          <a:xfrm>
            <a:off x="2018950" y="3135600"/>
            <a:ext cx="34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100"/>
          </a:p>
        </p:txBody>
      </p:sp>
      <p:sp>
        <p:nvSpPr>
          <p:cNvPr id="337" name="Google Shape;337;p32"/>
          <p:cNvSpPr txBox="1"/>
          <p:nvPr/>
        </p:nvSpPr>
        <p:spPr>
          <a:xfrm>
            <a:off x="4017600" y="3135600"/>
            <a:ext cx="34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100"/>
          </a:p>
        </p:txBody>
      </p:sp>
      <p:sp>
        <p:nvSpPr>
          <p:cNvPr id="338" name="Google Shape;338;p32"/>
          <p:cNvSpPr txBox="1"/>
          <p:nvPr/>
        </p:nvSpPr>
        <p:spPr>
          <a:xfrm>
            <a:off x="5780750" y="3171600"/>
            <a:ext cx="34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100"/>
          </a:p>
        </p:txBody>
      </p:sp>
      <p:sp>
        <p:nvSpPr>
          <p:cNvPr id="339" name="Google Shape;339;p32"/>
          <p:cNvSpPr txBox="1"/>
          <p:nvPr/>
        </p:nvSpPr>
        <p:spPr>
          <a:xfrm>
            <a:off x="5587200" y="3754800"/>
            <a:ext cx="46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100"/>
          </a:p>
        </p:txBody>
      </p:sp>
      <p:sp>
        <p:nvSpPr>
          <p:cNvPr id="340" name="Google Shape;340;p32"/>
          <p:cNvSpPr/>
          <p:nvPr/>
        </p:nvSpPr>
        <p:spPr>
          <a:xfrm>
            <a:off x="4017600" y="3477600"/>
            <a:ext cx="484500" cy="27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393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Google Shape;341;p32"/>
          <p:cNvCxnSpPr>
            <a:stCxn id="324" idx="3"/>
            <a:endCxn id="326" idx="2"/>
          </p:cNvCxnSpPr>
          <p:nvPr/>
        </p:nvCxnSpPr>
        <p:spPr>
          <a:xfrm>
            <a:off x="2513775" y="3620700"/>
            <a:ext cx="568200" cy="6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2" name="Google Shape;342;p32"/>
          <p:cNvCxnSpPr>
            <a:stCxn id="340" idx="3"/>
            <a:endCxn id="329" idx="2"/>
          </p:cNvCxnSpPr>
          <p:nvPr/>
        </p:nvCxnSpPr>
        <p:spPr>
          <a:xfrm>
            <a:off x="4502100" y="3617100"/>
            <a:ext cx="818700" cy="6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3" name="Google Shape;343;p32"/>
          <p:cNvCxnSpPr>
            <a:stCxn id="330" idx="3"/>
            <a:endCxn id="328" idx="2"/>
          </p:cNvCxnSpPr>
          <p:nvPr/>
        </p:nvCxnSpPr>
        <p:spPr>
          <a:xfrm>
            <a:off x="6309250" y="3640363"/>
            <a:ext cx="5040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/>
          <p:nvPr/>
        </p:nvSpPr>
        <p:spPr>
          <a:xfrm>
            <a:off x="6935075" y="5123575"/>
            <a:ext cx="2208900" cy="17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3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351" name="Google Shape;351;p33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3"/>
          <p:cNvSpPr/>
          <p:nvPr/>
        </p:nvSpPr>
        <p:spPr>
          <a:xfrm>
            <a:off x="0" y="1255975"/>
            <a:ext cx="8828400" cy="53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498400" y="221525"/>
            <a:ext cx="642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Implementie</a:t>
            </a: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rung</a:t>
            </a:r>
            <a:endParaRPr sz="3200">
              <a:solidFill>
                <a:srgbClr val="0393CC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354" name="Google Shape;354;p33"/>
          <p:cNvSpPr txBox="1"/>
          <p:nvPr/>
        </p:nvSpPr>
        <p:spPr>
          <a:xfrm>
            <a:off x="498400" y="1256400"/>
            <a:ext cx="7994400" cy="28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JetBrains Mono"/>
              <a:buChar char="■"/>
            </a:pPr>
            <a:r>
              <a:rPr lang="en-GB" sz="2000">
                <a:latin typeface="JetBrains Mono"/>
                <a:ea typeface="JetBrains Mono"/>
                <a:cs typeface="JetBrains Mono"/>
                <a:sym typeface="JetBrains Mono"/>
              </a:rPr>
              <a:t>class</a:t>
            </a:r>
            <a:r>
              <a:rPr lang="en-GB" sz="2000">
                <a:latin typeface="JetBrains Mono"/>
                <a:ea typeface="JetBrains Mono"/>
                <a:cs typeface="JetBrains Mono"/>
                <a:sym typeface="JetBrains Mono"/>
              </a:rPr>
              <a:t> PriceSimulation:</a:t>
            </a:r>
            <a:endParaRPr sz="200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JetBrains Mono"/>
              <a:buChar char="■"/>
            </a:pPr>
            <a:r>
              <a:rPr lang="en-GB" sz="20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__init__(N, delta, P_0, fixed_q)</a:t>
            </a:r>
            <a:endParaRPr sz="200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JetBrains Mono"/>
              <a:buChar char="■"/>
            </a:pPr>
            <a:r>
              <a:rPr lang="en-GB" sz="20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generate_states()</a:t>
            </a:r>
            <a:endParaRPr sz="200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JetBrains Mono"/>
              <a:buChar char="■"/>
            </a:pPr>
            <a:r>
              <a:rPr lang="en-GB" sz="2000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get_possible_actions(i)</a:t>
            </a:r>
            <a:endParaRPr sz="2000">
              <a:solidFill>
                <a:srgbClr val="FF99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JetBrains Mono"/>
              <a:buChar char="■"/>
            </a:pPr>
            <a:r>
              <a:rPr lang="en-GB" sz="2000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get_possible_next_states(i, a)</a:t>
            </a:r>
            <a:endParaRPr sz="2000">
              <a:solidFill>
                <a:srgbClr val="FF99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JetBrains Mono"/>
              <a:buChar char="■"/>
            </a:pPr>
            <a:r>
              <a:rPr lang="en-GB" sz="2000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get_direct_cost(i, a)</a:t>
            </a:r>
            <a:endParaRPr sz="2000">
              <a:solidFill>
                <a:srgbClr val="FF99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JetBrains Mono"/>
              <a:buChar char="■"/>
            </a:pPr>
            <a:r>
              <a:rPr lang="en-GB" sz="2000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get_transition_probability(i, a, j)</a:t>
            </a:r>
            <a:endParaRPr sz="200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355" name="Google Shape;355;p33"/>
          <p:cNvSpPr txBox="1"/>
          <p:nvPr/>
        </p:nvSpPr>
        <p:spPr>
          <a:xfrm>
            <a:off x="498400" y="4000900"/>
            <a:ext cx="79944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JetBrains Mono"/>
              <a:buChar char="■"/>
            </a:pPr>
            <a:r>
              <a:rPr lang="en-GB" sz="20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class </a:t>
            </a:r>
            <a:r>
              <a:rPr lang="en-GB" sz="20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PriceAgent:</a:t>
            </a:r>
            <a:endParaRPr sz="200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JetBrains Mono"/>
              <a:buChar char="■"/>
            </a:pPr>
            <a:r>
              <a:rPr lang="en-GB" sz="20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__init__(sim: PriceSimulation, gamma)</a:t>
            </a:r>
            <a:endParaRPr sz="200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JetBrains Mono"/>
              <a:buChar char="■"/>
            </a:pPr>
            <a:r>
              <a:rPr lang="en-GB" sz="20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run_sim(N, delta, P_0, fixed_q, gamma=1.0)</a:t>
            </a:r>
            <a:endParaRPr sz="200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JetBrains Mono"/>
              <a:buChar char="■"/>
            </a:pPr>
            <a:r>
              <a:rPr lang="en-GB" sz="2000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learn_optimal_value_function()</a:t>
            </a:r>
            <a:endParaRPr sz="2000">
              <a:solidFill>
                <a:srgbClr val="FF99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JetBrains Mono"/>
              <a:buChar char="■"/>
            </a:pPr>
            <a:r>
              <a:rPr lang="en-GB" sz="2000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extract_optimal_policy(optimal_V)</a:t>
            </a:r>
            <a:endParaRPr sz="2000">
              <a:solidFill>
                <a:srgbClr val="FF99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JetBrains Mono"/>
              <a:buChar char="■"/>
            </a:pPr>
            <a:r>
              <a:rPr lang="en-GB" sz="20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visualize_policy(policy)</a:t>
            </a:r>
            <a:endParaRPr sz="200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>
            <a:off x="6935075" y="5123575"/>
            <a:ext cx="2208900" cy="17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4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4"/>
          <p:cNvSpPr/>
          <p:nvPr/>
        </p:nvSpPr>
        <p:spPr>
          <a:xfrm>
            <a:off x="0" y="1255975"/>
            <a:ext cx="8828400" cy="53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4"/>
          <p:cNvSpPr txBox="1"/>
          <p:nvPr/>
        </p:nvSpPr>
        <p:spPr>
          <a:xfrm>
            <a:off x="498400" y="221525"/>
            <a:ext cx="642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Implementierung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learn_optimal_value_function()</a:t>
            </a:r>
            <a:endParaRPr sz="3200">
              <a:solidFill>
                <a:srgbClr val="FF99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366" name="Google Shape;366;p34"/>
          <p:cNvSpPr txBox="1"/>
          <p:nvPr/>
        </p:nvSpPr>
        <p:spPr>
          <a:xfrm>
            <a:off x="888750" y="1255963"/>
            <a:ext cx="7366500" cy="5118600"/>
          </a:xfrm>
          <a:prstGeom prst="rect">
            <a:avLst/>
          </a:prstGeom>
          <a:solidFill>
            <a:srgbClr val="DBEDF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{state: </a:t>
            </a:r>
            <a:r>
              <a:rPr lang="en-GB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state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sim.S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state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!=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GB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"0"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V["0"]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GB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endParaRPr>
              <a:solidFill>
                <a:srgbClr val="0000F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while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GB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True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new_V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{}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i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sim.S: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expected_costs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{}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a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sim.</a:t>
            </a:r>
            <a:r>
              <a:rPr lang="en-GB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get_possible_actions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(i):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expected_costs[a]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sum(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sim.</a:t>
            </a:r>
            <a:r>
              <a:rPr lang="en-GB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get_transition_probability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(i, a, j)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*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(sim.</a:t>
            </a:r>
            <a:r>
              <a:rPr lang="en-GB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get_direct_cost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(i, a)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gamma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*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V[j])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j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sim.</a:t>
            </a:r>
            <a:r>
              <a:rPr lang="en-GB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get_possible_next_states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(i, a)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new_V[i]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min(expected_costs.values())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all(abs(new_V[state]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-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V[state])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GB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1e-6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state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sim.S):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break</a:t>
            </a:r>
            <a:endParaRPr>
              <a:solidFill>
                <a:srgbClr val="CC00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else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V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new_V.copy()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V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/>
          <p:nvPr/>
        </p:nvSpPr>
        <p:spPr>
          <a:xfrm>
            <a:off x="6935075" y="5123575"/>
            <a:ext cx="2208900" cy="17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5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374" name="Google Shape;374;p35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0" y="1255975"/>
            <a:ext cx="8828400" cy="53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5"/>
          <p:cNvSpPr txBox="1"/>
          <p:nvPr/>
        </p:nvSpPr>
        <p:spPr>
          <a:xfrm>
            <a:off x="498400" y="221525"/>
            <a:ext cx="642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Implementierung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extract_optimal_policy(optimal_V)</a:t>
            </a:r>
            <a:endParaRPr sz="3200">
              <a:solidFill>
                <a:srgbClr val="FF99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377" name="Google Shape;377;p35"/>
          <p:cNvSpPr txBox="1"/>
          <p:nvPr/>
        </p:nvSpPr>
        <p:spPr>
          <a:xfrm>
            <a:off x="1062300" y="1255975"/>
            <a:ext cx="7019400" cy="4814400"/>
          </a:xfrm>
          <a:prstGeom prst="rect">
            <a:avLst/>
          </a:prstGeom>
          <a:solidFill>
            <a:srgbClr val="DBEDF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policy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{}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i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sim.S: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expected_costs = {}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a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sim.</a:t>
            </a:r>
            <a:r>
              <a:rPr lang="en-GB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get_possible_actions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(i):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expected_costs[a]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sum(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sim.</a:t>
            </a:r>
            <a:r>
              <a:rPr lang="en-GB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get_transition_probability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(i, a, j)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*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(sim.</a:t>
            </a:r>
            <a:r>
              <a:rPr lang="en-GB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get_direct_cost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(i, a)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gamma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*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optimal_V[j])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j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sim.</a:t>
            </a:r>
            <a:r>
              <a:rPr lang="en-GB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get_possible_next_states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(i, a)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min_expected_cost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min(expected_costs.values())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policy[i]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(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str(expected_costs)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GB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 =&gt; "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str(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[key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 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key, value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expected_costs.items()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value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==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min_expected_cost]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policy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/>
          <p:nvPr/>
        </p:nvSpPr>
        <p:spPr>
          <a:xfrm>
            <a:off x="6935075" y="5123575"/>
            <a:ext cx="2208900" cy="17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385" name="Google Shape;385;p36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6"/>
          <p:cNvSpPr/>
          <p:nvPr/>
        </p:nvSpPr>
        <p:spPr>
          <a:xfrm>
            <a:off x="0" y="1255975"/>
            <a:ext cx="8828400" cy="53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6"/>
          <p:cNvSpPr txBox="1"/>
          <p:nvPr/>
        </p:nvSpPr>
        <p:spPr>
          <a:xfrm>
            <a:off x="498400" y="221525"/>
            <a:ext cx="642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Live-Demo</a:t>
            </a:r>
            <a:endParaRPr baseline="-25000" i="1" sz="18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Projekt-Repository</a:t>
            </a:r>
            <a:endParaRPr sz="18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6"/>
          <p:cNvSpPr txBox="1"/>
          <p:nvPr/>
        </p:nvSpPr>
        <p:spPr>
          <a:xfrm>
            <a:off x="498400" y="1256400"/>
            <a:ext cx="8054100" cy="1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i="1" lang="en-GB" sz="21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1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100">
                <a:latin typeface="Calibri"/>
                <a:ea typeface="Calibri"/>
                <a:cs typeface="Calibri"/>
                <a:sym typeface="Calibri"/>
              </a:rPr>
              <a:t> = 0 unmöglich (</a:t>
            </a:r>
            <a:r>
              <a:rPr i="1" lang="en-GB" sz="21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100"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GB" sz="2100"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i="1" lang="en-GB" sz="21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2100"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lang="en-GB" sz="21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run_sim(N=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42</a:t>
            </a: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delta=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P_0=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300</a:t>
            </a: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fixed_q=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True</a:t>
            </a: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 sz="21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JetBrains Mono"/>
                <a:ea typeface="JetBrains Mono"/>
                <a:cs typeface="JetBrains Mono"/>
                <a:sym typeface="JetBrains Mono"/>
              </a:rPr>
              <a:t>run_sim(N=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42</a:t>
            </a:r>
            <a:r>
              <a:rPr lang="en-GB" sz="2100">
                <a:latin typeface="JetBrains Mono"/>
                <a:ea typeface="JetBrains Mono"/>
                <a:cs typeface="JetBrains Mono"/>
                <a:sym typeface="JetBrains Mono"/>
              </a:rPr>
              <a:t>, delta=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lang="en-GB" sz="2100">
                <a:latin typeface="JetBrains Mono"/>
                <a:ea typeface="JetBrains Mono"/>
                <a:cs typeface="JetBrains Mono"/>
                <a:sym typeface="JetBrains Mono"/>
              </a:rPr>
              <a:t>, P_0=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300</a:t>
            </a:r>
            <a:r>
              <a:rPr lang="en-GB" sz="2100">
                <a:latin typeface="JetBrains Mono"/>
                <a:ea typeface="JetBrains Mono"/>
                <a:cs typeface="JetBrains Mono"/>
                <a:sym typeface="JetBrains Mono"/>
              </a:rPr>
              <a:t>, fixed_q=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False</a:t>
            </a:r>
            <a:r>
              <a:rPr lang="en-GB" sz="2100"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 sz="210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389" name="Google Shape;389;p36"/>
          <p:cNvSpPr txBox="1"/>
          <p:nvPr/>
        </p:nvSpPr>
        <p:spPr>
          <a:xfrm>
            <a:off x="498400" y="2839575"/>
            <a:ext cx="8054100" cy="1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JetBrains Mono"/>
              <a:buChar char="■"/>
            </a:pP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 möglich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10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run_sim(N=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delta=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P_0=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20</a:t>
            </a: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fixed_q=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True</a:t>
            </a: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 sz="210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run_sim(N=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delta=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P_0=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20</a:t>
            </a: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fixed_q=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False</a:t>
            </a: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 sz="210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/>
          <p:nvPr/>
        </p:nvSpPr>
        <p:spPr>
          <a:xfrm>
            <a:off x="6935075" y="5123575"/>
            <a:ext cx="2208900" cy="17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0" y="1255975"/>
            <a:ext cx="8828400" cy="53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498400" y="221525"/>
            <a:ext cx="642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Aufgabenstellung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498400" y="1255975"/>
            <a:ext cx="81438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Aufgabe des Agenten: ein Produkt zum geringsten Preis zu kaufen.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 Agent kann täglich entscheiden, ob er das Produkt zum Tagespreis kauft oder weiter wartet.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Spätestens zum Zeitpunkt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muss der Agent das Produkt kaufen; weiteres Warten ist dann nicht mehr möglich.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498400" y="3373225"/>
            <a:ext cx="81438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 Preis am ersten Tag sei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Konvention: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 Preis am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-ten Tag ist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Dadurch gilt: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≔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/>
          <p:nvPr/>
        </p:nvSpPr>
        <p:spPr>
          <a:xfrm>
            <a:off x="6935075" y="5123575"/>
            <a:ext cx="2208900" cy="17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0" y="1255975"/>
            <a:ext cx="8828400" cy="53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498400" y="221525"/>
            <a:ext cx="642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Aufgabenstellung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498400" y="1255975"/>
            <a:ext cx="8143800" cy="13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 Preis ändert sich täglich wie folgt: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t+1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max(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aseline="-25000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wobei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{0 , … , 2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,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～ Bin(2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δ, q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,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[0, 1]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498400" y="2698875"/>
            <a:ext cx="8143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 die maximale absolute Preisschwankung an einem Tag.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 größer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desto wahrscheinlicher ein Preisanstieg.</a:t>
            </a:r>
            <a:endParaRPr sz="1500"/>
          </a:p>
        </p:txBody>
      </p:sp>
      <p:sp>
        <p:nvSpPr>
          <p:cNvPr id="150" name="Google Shape;150;p25"/>
          <p:cNvSpPr txBox="1"/>
          <p:nvPr/>
        </p:nvSpPr>
        <p:spPr>
          <a:xfrm>
            <a:off x="498400" y="3697200"/>
            <a:ext cx="8143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den Teilaufgaben (b) und (c) ist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konstant und beträgt 0,5. In der Teilaufgabe (d) hängt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vom aktuellen Preis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ab:</a:t>
            </a:r>
            <a:endParaRPr sz="1500"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9875" y="4695475"/>
            <a:ext cx="4528661" cy="9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/>
          <p:nvPr/>
        </p:nvSpPr>
        <p:spPr>
          <a:xfrm>
            <a:off x="6935075" y="5123575"/>
            <a:ext cx="2208900" cy="17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0" y="1255975"/>
            <a:ext cx="8828400" cy="53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98400" y="221525"/>
            <a:ext cx="642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MDP Formulierung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393CC"/>
                </a:solidFill>
              </a:rPr>
              <a:t>MDP = (</a:t>
            </a:r>
            <a:r>
              <a:rPr b="1" lang="en-GB">
                <a:solidFill>
                  <a:srgbClr val="0393CC"/>
                </a:solidFill>
              </a:rPr>
              <a:t>T</a:t>
            </a:r>
            <a:r>
              <a:rPr lang="en-GB">
                <a:solidFill>
                  <a:srgbClr val="0393CC"/>
                </a:solidFill>
              </a:rPr>
              <a:t>, </a:t>
            </a:r>
            <a:r>
              <a:rPr b="1" lang="en-GB">
                <a:solidFill>
                  <a:srgbClr val="0393CC"/>
                </a:solidFill>
              </a:rPr>
              <a:t>S</a:t>
            </a:r>
            <a:r>
              <a:rPr lang="en-GB">
                <a:solidFill>
                  <a:srgbClr val="0393CC"/>
                </a:solidFill>
              </a:rPr>
              <a:t>, </a:t>
            </a:r>
            <a:r>
              <a:rPr b="1" lang="en-GB">
                <a:solidFill>
                  <a:srgbClr val="0393CC"/>
                </a:solidFill>
              </a:rPr>
              <a:t>A</a:t>
            </a:r>
            <a:r>
              <a:rPr lang="en-GB">
                <a:solidFill>
                  <a:srgbClr val="0393CC"/>
                </a:solidFill>
              </a:rPr>
              <a:t>, p, c)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98400" y="1255975"/>
            <a:ext cx="81438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{1 , 2 , … ,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(Problem mit endlichem Horizont)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aseline="-25000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(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aseline="-25000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≔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warten,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-25000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≔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kaufen)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00100" y="2269025"/>
            <a:ext cx="8143800" cy="3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Calibri"/>
              <a:buChar char="■"/>
            </a:pP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 (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|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∈ 𝕎(</a:t>
            </a:r>
            <a:r>
              <a:rPr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} ∪ {“0”}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“0” ist ein absorbierender Terminalzustand, der nicht mehr verlassen wird und in dem keine Kosten mehr anfallen.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Umgangssprachlich: Mit Ausnahme vom Terminalzustand, jeder Zustand stellt einen Tag im Beobachtungszeitraum und einen möglichen Wert des Produktpreises an diesem Tag dar.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𝕎 ≔ Wertebereich. Es gilt 𝕎(</a:t>
            </a:r>
            <a:r>
              <a:rPr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{</a:t>
            </a:r>
            <a:r>
              <a:rPr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und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∀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 𝕎(</a:t>
            </a:r>
            <a:r>
              <a:rPr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t+1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{ 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max(0,</a:t>
            </a:r>
            <a:r>
              <a:rPr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aseline="-25000"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 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|  </a:t>
            </a:r>
            <a:r>
              <a:rPr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{0 , … , 2</a:t>
            </a:r>
            <a:r>
              <a:rPr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}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ist endlich, denn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ist endlich und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ist beschränkt.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/>
          <p:nvPr/>
        </p:nvSpPr>
        <p:spPr>
          <a:xfrm>
            <a:off x="6935075" y="5123575"/>
            <a:ext cx="2208900" cy="17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0" y="1255975"/>
            <a:ext cx="8828400" cy="53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498400" y="1256400"/>
            <a:ext cx="79944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Übergangwahrscheinlichkeiten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×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[0, 1]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“0” ist absorbierend: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498400" y="221525"/>
            <a:ext cx="642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MDP Formulierung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393CC"/>
                </a:solidFill>
              </a:rPr>
              <a:t>MDP = (T, S, A, </a:t>
            </a:r>
            <a:r>
              <a:rPr b="1" lang="en-GB">
                <a:solidFill>
                  <a:srgbClr val="0393CC"/>
                </a:solidFill>
              </a:rPr>
              <a:t>p</a:t>
            </a:r>
            <a:r>
              <a:rPr lang="en-GB">
                <a:solidFill>
                  <a:srgbClr val="0393CC"/>
                </a:solidFill>
              </a:rPr>
              <a:t>, c)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6625" y="4179975"/>
            <a:ext cx="5335126" cy="9435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27"/>
          <p:cNvGrpSpPr/>
          <p:nvPr/>
        </p:nvGrpSpPr>
        <p:grpSpPr>
          <a:xfrm>
            <a:off x="2914525" y="2228275"/>
            <a:ext cx="2999350" cy="1842225"/>
            <a:chOff x="2732275" y="3494225"/>
            <a:chExt cx="2999350" cy="1842225"/>
          </a:xfrm>
        </p:grpSpPr>
        <p:sp>
          <p:nvSpPr>
            <p:cNvPr id="177" name="Google Shape;177;p27"/>
            <p:cNvSpPr/>
            <p:nvPr/>
          </p:nvSpPr>
          <p:spPr>
            <a:xfrm>
              <a:off x="3786425" y="3947325"/>
              <a:ext cx="936000" cy="9360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latin typeface="Calibri"/>
                  <a:ea typeface="Calibri"/>
                  <a:cs typeface="Calibri"/>
                  <a:sym typeface="Calibri"/>
                </a:rPr>
                <a:t>“0”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7"/>
            <p:cNvSpPr/>
            <p:nvPr/>
          </p:nvSpPr>
          <p:spPr>
            <a:xfrm rot="10800000">
              <a:off x="3301925" y="4275825"/>
              <a:ext cx="484500" cy="279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393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4722425" y="4275813"/>
              <a:ext cx="484500" cy="279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6B26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0" name="Google Shape;180;p27"/>
            <p:cNvCxnSpPr>
              <a:stCxn id="179" idx="3"/>
              <a:endCxn id="177" idx="0"/>
            </p:cNvCxnSpPr>
            <p:nvPr/>
          </p:nvCxnSpPr>
          <p:spPr>
            <a:xfrm rot="10800000">
              <a:off x="4254425" y="3947313"/>
              <a:ext cx="952500" cy="468000"/>
            </a:xfrm>
            <a:prstGeom prst="curvedConnector4">
              <a:avLst>
                <a:gd fmla="val -25000" name="adj1"/>
                <a:gd fmla="val 150879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81" name="Google Shape;181;p27"/>
            <p:cNvCxnSpPr>
              <a:stCxn id="178" idx="3"/>
              <a:endCxn id="177" idx="4"/>
            </p:cNvCxnSpPr>
            <p:nvPr/>
          </p:nvCxnSpPr>
          <p:spPr>
            <a:xfrm>
              <a:off x="3301925" y="4415325"/>
              <a:ext cx="952500" cy="468000"/>
            </a:xfrm>
            <a:prstGeom prst="curvedConnector4">
              <a:avLst>
                <a:gd fmla="val -25000" name="adj1"/>
                <a:gd fmla="val 150881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82" name="Google Shape;182;p27"/>
            <p:cNvSpPr txBox="1"/>
            <p:nvPr/>
          </p:nvSpPr>
          <p:spPr>
            <a:xfrm>
              <a:off x="4722425" y="4415313"/>
              <a:ext cx="4845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aseline="-25000" i="1"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aseline="-25000" i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7"/>
            <p:cNvSpPr txBox="1"/>
            <p:nvPr/>
          </p:nvSpPr>
          <p:spPr>
            <a:xfrm>
              <a:off x="3301925" y="3872513"/>
              <a:ext cx="4845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aseline="-25000" i="1"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aseline="-25000" i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7"/>
            <p:cNvSpPr txBox="1"/>
            <p:nvPr/>
          </p:nvSpPr>
          <p:spPr>
            <a:xfrm>
              <a:off x="5206925" y="3494225"/>
              <a:ext cx="5247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1,0</a:t>
              </a:r>
              <a:endParaRPr baseline="-25000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7"/>
            <p:cNvSpPr txBox="1"/>
            <p:nvPr/>
          </p:nvSpPr>
          <p:spPr>
            <a:xfrm>
              <a:off x="2732275" y="4958150"/>
              <a:ext cx="5247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1,0</a:t>
              </a:r>
              <a:endParaRPr baseline="-25000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>
            <a:off x="6935075" y="5123575"/>
            <a:ext cx="2208900" cy="17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0" y="1255975"/>
            <a:ext cx="8828400" cy="53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498400" y="1255975"/>
            <a:ext cx="79944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Übergangwahrscheinlichkeiten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×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[0, 1]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Jeder Kauf (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bewirkt den sofortigen Übergang in den Terminalzustand: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498400" y="221525"/>
            <a:ext cx="642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MDP Formulierung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393CC"/>
                </a:solidFill>
              </a:rPr>
              <a:t>MDP = (T, S, A, </a:t>
            </a:r>
            <a:r>
              <a:rPr b="1" lang="en-GB">
                <a:solidFill>
                  <a:srgbClr val="0393CC"/>
                </a:solidFill>
              </a:rPr>
              <a:t>p</a:t>
            </a:r>
            <a:r>
              <a:rPr lang="en-GB">
                <a:solidFill>
                  <a:srgbClr val="0393CC"/>
                </a:solidFill>
              </a:rPr>
              <a:t>, c)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2749" y="5123575"/>
            <a:ext cx="6618500" cy="992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28"/>
          <p:cNvGrpSpPr/>
          <p:nvPr/>
        </p:nvGrpSpPr>
        <p:grpSpPr>
          <a:xfrm>
            <a:off x="1251075" y="2610850"/>
            <a:ext cx="6641850" cy="2373913"/>
            <a:chOff x="1251075" y="2636688"/>
            <a:chExt cx="6641850" cy="2373913"/>
          </a:xfrm>
        </p:grpSpPr>
        <p:grpSp>
          <p:nvGrpSpPr>
            <p:cNvPr id="199" name="Google Shape;199;p28"/>
            <p:cNvGrpSpPr/>
            <p:nvPr/>
          </p:nvGrpSpPr>
          <p:grpSpPr>
            <a:xfrm>
              <a:off x="1251075" y="2636688"/>
              <a:ext cx="6641850" cy="2373913"/>
              <a:chOff x="1093275" y="3139513"/>
              <a:chExt cx="6641850" cy="2373913"/>
            </a:xfrm>
          </p:grpSpPr>
          <p:cxnSp>
            <p:nvCxnSpPr>
              <p:cNvPr id="200" name="Google Shape;200;p28"/>
              <p:cNvCxnSpPr>
                <a:stCxn id="201" idx="3"/>
                <a:endCxn id="202" idx="0"/>
              </p:cNvCxnSpPr>
              <p:nvPr/>
            </p:nvCxnSpPr>
            <p:spPr>
              <a:xfrm flipH="1" rot="-5400000">
                <a:off x="5376263" y="4376488"/>
                <a:ext cx="401100" cy="600"/>
              </a:xfrm>
              <a:prstGeom prst="curvedConnector3">
                <a:avLst>
                  <a:gd fmla="val 50011" name="adj1"/>
                </a:avLst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grpSp>
            <p:nvGrpSpPr>
              <p:cNvPr id="203" name="Google Shape;203;p28"/>
              <p:cNvGrpSpPr/>
              <p:nvPr/>
            </p:nvGrpSpPr>
            <p:grpSpPr>
              <a:xfrm>
                <a:off x="1093275" y="3139513"/>
                <a:ext cx="6641850" cy="2373913"/>
                <a:chOff x="1093275" y="3139513"/>
                <a:chExt cx="6641850" cy="2373913"/>
              </a:xfrm>
            </p:grpSpPr>
            <p:cxnSp>
              <p:nvCxnSpPr>
                <p:cNvPr id="204" name="Google Shape;204;p28"/>
                <p:cNvCxnSpPr>
                  <a:stCxn id="205" idx="3"/>
                  <a:endCxn id="202" idx="6"/>
                </p:cNvCxnSpPr>
                <p:nvPr/>
              </p:nvCxnSpPr>
              <p:spPr>
                <a:xfrm rot="5400000">
                  <a:off x="6413175" y="4191463"/>
                  <a:ext cx="485400" cy="1222500"/>
                </a:xfrm>
                <a:prstGeom prst="curvedConnector2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stealth"/>
                </a:ln>
              </p:spPr>
            </p:cxnSp>
            <p:cxnSp>
              <p:nvCxnSpPr>
                <p:cNvPr id="206" name="Google Shape;206;p28"/>
                <p:cNvCxnSpPr>
                  <a:stCxn id="207" idx="3"/>
                  <a:endCxn id="202" idx="3"/>
                </p:cNvCxnSpPr>
                <p:nvPr/>
              </p:nvCxnSpPr>
              <p:spPr>
                <a:xfrm flipH="1" rot="-5400000">
                  <a:off x="3003975" y="3134713"/>
                  <a:ext cx="798900" cy="3684300"/>
                </a:xfrm>
                <a:prstGeom prst="curvedConnector3">
                  <a:avLst>
                    <a:gd fmla="val 94111" name="adj1"/>
                  </a:avLst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stealth"/>
                </a:ln>
              </p:spPr>
            </p:cxnSp>
            <p:cxnSp>
              <p:nvCxnSpPr>
                <p:cNvPr id="208" name="Google Shape;208;p28"/>
                <p:cNvCxnSpPr>
                  <a:stCxn id="209" idx="3"/>
                  <a:endCxn id="202" idx="2"/>
                </p:cNvCxnSpPr>
                <p:nvPr/>
              </p:nvCxnSpPr>
              <p:spPr>
                <a:xfrm flipH="1" rot="-5400000">
                  <a:off x="4116531" y="4053325"/>
                  <a:ext cx="476700" cy="1507500"/>
                </a:xfrm>
                <a:prstGeom prst="curvedConnector2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stealth"/>
                </a:ln>
              </p:spPr>
            </p:cxnSp>
            <p:grpSp>
              <p:nvGrpSpPr>
                <p:cNvPr id="210" name="Google Shape;210;p28"/>
                <p:cNvGrpSpPr/>
                <p:nvPr/>
              </p:nvGrpSpPr>
              <p:grpSpPr>
                <a:xfrm>
                  <a:off x="1093275" y="3139513"/>
                  <a:ext cx="6641850" cy="2373913"/>
                  <a:chOff x="1093275" y="3139513"/>
                  <a:chExt cx="6641850" cy="2373913"/>
                </a:xfrm>
              </p:grpSpPr>
              <p:sp>
                <p:nvSpPr>
                  <p:cNvPr id="201" name="Google Shape;201;p28"/>
                  <p:cNvSpPr/>
                  <p:nvPr/>
                </p:nvSpPr>
                <p:spPr>
                  <a:xfrm rot="5400000">
                    <a:off x="5334263" y="3794488"/>
                    <a:ext cx="484500" cy="279000"/>
                  </a:xfrm>
                  <a:prstGeom prst="rightArrow">
                    <a:avLst>
                      <a:gd fmla="val 50000" name="adj1"/>
                      <a:gd fmla="val 50000" name="adj2"/>
                    </a:avLst>
                  </a:prstGeom>
                  <a:solidFill>
                    <a:srgbClr val="F6B26B"/>
                  </a:solidFill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11" name="Google Shape;211;p28"/>
                  <p:cNvGrpSpPr/>
                  <p:nvPr/>
                </p:nvGrpSpPr>
                <p:grpSpPr>
                  <a:xfrm>
                    <a:off x="1093275" y="3139513"/>
                    <a:ext cx="6641850" cy="2373913"/>
                    <a:chOff x="1043650" y="3454138"/>
                    <a:chExt cx="6641850" cy="2373913"/>
                  </a:xfrm>
                </p:grpSpPr>
                <p:sp>
                  <p:nvSpPr>
                    <p:cNvPr id="202" name="Google Shape;202;p28"/>
                    <p:cNvSpPr/>
                    <p:nvPr/>
                  </p:nvSpPr>
                  <p:spPr>
                    <a:xfrm>
                      <a:off x="5058888" y="4892050"/>
                      <a:ext cx="936000" cy="936000"/>
                    </a:xfrm>
                    <a:prstGeom prst="ellipse">
                      <a:avLst/>
                    </a:prstGeom>
                    <a:noFill/>
                    <a:ln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“0”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212" name="Google Shape;212;p28"/>
                    <p:cNvGrpSpPr/>
                    <p:nvPr/>
                  </p:nvGrpSpPr>
                  <p:grpSpPr>
                    <a:xfrm>
                      <a:off x="6749500" y="3454138"/>
                      <a:ext cx="936000" cy="1420500"/>
                      <a:chOff x="6636900" y="3456513"/>
                      <a:chExt cx="936000" cy="1420500"/>
                    </a:xfrm>
                  </p:grpSpPr>
                  <p:sp>
                    <p:nvSpPr>
                      <p:cNvPr id="213" name="Google Shape;213;p28"/>
                      <p:cNvSpPr/>
                      <p:nvPr/>
                    </p:nvSpPr>
                    <p:spPr>
                      <a:xfrm>
                        <a:off x="6636900" y="3456513"/>
                        <a:ext cx="936000" cy="936000"/>
                      </a:xfrm>
                      <a:prstGeom prst="ellipse">
                        <a:avLst/>
                      </a:prstGeom>
                      <a:noFill/>
                      <a:ln cap="flat" cmpd="sng" w="19050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(</a:t>
                        </a:r>
                        <a:r>
                          <a:rPr i="1" lang="en-GB"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N</a:t>
                        </a:r>
                        <a:r>
                          <a:rPr lang="en-GB"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, </a:t>
                        </a:r>
                        <a:r>
                          <a:rPr i="1" lang="en-GB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P</a:t>
                        </a:r>
                        <a:r>
                          <a:rPr baseline="-25000" i="1" lang="en-GB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N</a:t>
                        </a:r>
                        <a:r>
                          <a:rPr lang="en-GB"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)</a:t>
                        </a:r>
                        <a:endParaRPr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05" name="Google Shape;205;p28"/>
                      <p:cNvSpPr/>
                      <p:nvPr/>
                    </p:nvSpPr>
                    <p:spPr>
                      <a:xfrm rot="5400000">
                        <a:off x="6862650" y="4495263"/>
                        <a:ext cx="484500" cy="279000"/>
                      </a:xfrm>
                      <a:prstGeom prst="rightArrow">
                        <a:avLst>
                          <a:gd fmla="val 50000" name="adj1"/>
                          <a:gd fmla="val 50000" name="adj2"/>
                        </a:avLst>
                      </a:prstGeom>
                      <a:solidFill>
                        <a:srgbClr val="F6B26B"/>
                      </a:solidFill>
                      <a:ln cap="flat" cmpd="sng" w="19050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14" name="Google Shape;214;p28"/>
                    <p:cNvSpPr/>
                    <p:nvPr/>
                  </p:nvSpPr>
                  <p:spPr>
                    <a:xfrm>
                      <a:off x="5271150" y="3502363"/>
                      <a:ext cx="504000" cy="504000"/>
                    </a:xfrm>
                    <a:prstGeom prst="ellipse">
                      <a:avLst/>
                    </a:prstGeom>
                    <a:noFill/>
                    <a:ln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215" name="Google Shape;215;p28"/>
                    <p:cNvGrpSpPr/>
                    <p:nvPr/>
                  </p:nvGrpSpPr>
                  <p:grpSpPr>
                    <a:xfrm>
                      <a:off x="3083350" y="3454150"/>
                      <a:ext cx="936000" cy="1429200"/>
                      <a:chOff x="3409500" y="3519075"/>
                      <a:chExt cx="936000" cy="1429200"/>
                    </a:xfrm>
                  </p:grpSpPr>
                  <p:sp>
                    <p:nvSpPr>
                      <p:cNvPr id="216" name="Google Shape;216;p28"/>
                      <p:cNvSpPr/>
                      <p:nvPr/>
                    </p:nvSpPr>
                    <p:spPr>
                      <a:xfrm>
                        <a:off x="3409500" y="3519075"/>
                        <a:ext cx="936000" cy="936000"/>
                      </a:xfrm>
                      <a:prstGeom prst="ellipse">
                        <a:avLst/>
                      </a:prstGeom>
                      <a:noFill/>
                      <a:ln cap="flat" cmpd="sng" w="19050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sz="1500"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(2, </a:t>
                        </a:r>
                        <a:r>
                          <a:rPr i="1" lang="en-GB" sz="15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P</a:t>
                        </a:r>
                        <a:r>
                          <a:rPr baseline="-25000" i="1" lang="en-GB" sz="15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2</a:t>
                        </a:r>
                        <a:r>
                          <a:rPr lang="en-GB" sz="1500"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)</a:t>
                        </a:r>
                        <a:endParaRPr sz="1500"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09" name="Google Shape;209;p28"/>
                      <p:cNvSpPr/>
                      <p:nvPr/>
                    </p:nvSpPr>
                    <p:spPr>
                      <a:xfrm rot="5397871">
                        <a:off x="3635256" y="4566675"/>
                        <a:ext cx="484500" cy="278700"/>
                      </a:xfrm>
                      <a:prstGeom prst="rightArrow">
                        <a:avLst>
                          <a:gd fmla="val 50000" name="adj1"/>
                          <a:gd fmla="val 50000" name="adj2"/>
                        </a:avLst>
                      </a:prstGeom>
                      <a:solidFill>
                        <a:srgbClr val="F6B26B"/>
                      </a:solidFill>
                      <a:ln cap="flat" cmpd="sng" w="19050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217" name="Google Shape;217;p28"/>
                    <p:cNvGrpSpPr/>
                    <p:nvPr/>
                  </p:nvGrpSpPr>
                  <p:grpSpPr>
                    <a:xfrm>
                      <a:off x="1043650" y="3467400"/>
                      <a:ext cx="936000" cy="1424638"/>
                      <a:chOff x="1043650" y="3467400"/>
                      <a:chExt cx="936000" cy="1424638"/>
                    </a:xfrm>
                  </p:grpSpPr>
                  <p:sp>
                    <p:nvSpPr>
                      <p:cNvPr id="218" name="Google Shape;218;p28"/>
                      <p:cNvSpPr/>
                      <p:nvPr/>
                    </p:nvSpPr>
                    <p:spPr>
                      <a:xfrm>
                        <a:off x="1043650" y="3467400"/>
                        <a:ext cx="936000" cy="936000"/>
                      </a:xfrm>
                      <a:prstGeom prst="ellipse">
                        <a:avLst/>
                      </a:prstGeom>
                      <a:noFill/>
                      <a:ln cap="flat" cmpd="sng" w="19050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sz="1500"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(1, </a:t>
                        </a:r>
                        <a:r>
                          <a:rPr i="1" lang="en-GB" sz="1500"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P</a:t>
                        </a:r>
                        <a:r>
                          <a:rPr baseline="-25000" i="1" lang="en-GB" sz="1500"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1</a:t>
                        </a:r>
                        <a:r>
                          <a:rPr lang="en-GB" sz="1500"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)</a:t>
                        </a:r>
                        <a:endParaRPr sz="1500"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07" name="Google Shape;207;p28"/>
                      <p:cNvSpPr/>
                      <p:nvPr/>
                    </p:nvSpPr>
                    <p:spPr>
                      <a:xfrm rot="5400000">
                        <a:off x="1269400" y="4510288"/>
                        <a:ext cx="484500" cy="279000"/>
                      </a:xfrm>
                      <a:prstGeom prst="rightArrow">
                        <a:avLst>
                          <a:gd fmla="val 50000" name="adj1"/>
                          <a:gd fmla="val 50000" name="adj2"/>
                        </a:avLst>
                      </a:prstGeom>
                      <a:solidFill>
                        <a:srgbClr val="F6B26B"/>
                      </a:solidFill>
                      <a:ln cap="flat" cmpd="sng" w="19050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aseline="-25000"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219" name="Google Shape;219;p28"/>
            <p:cNvSpPr txBox="1"/>
            <p:nvPr/>
          </p:nvSpPr>
          <p:spPr>
            <a:xfrm>
              <a:off x="1251075" y="3482838"/>
              <a:ext cx="4845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aseline="-25000" i="1"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aseline="-25000" i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8"/>
            <p:cNvSpPr txBox="1"/>
            <p:nvPr/>
          </p:nvSpPr>
          <p:spPr>
            <a:xfrm>
              <a:off x="3293513" y="3482838"/>
              <a:ext cx="4845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aseline="-25000" i="1"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aseline="-25000" i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8"/>
            <p:cNvSpPr txBox="1"/>
            <p:nvPr/>
          </p:nvSpPr>
          <p:spPr>
            <a:xfrm>
              <a:off x="5266325" y="3104538"/>
              <a:ext cx="4845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aseline="-25000" i="1"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aseline="-25000" i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8"/>
            <p:cNvSpPr txBox="1"/>
            <p:nvPr/>
          </p:nvSpPr>
          <p:spPr>
            <a:xfrm>
              <a:off x="6935075" y="3482838"/>
              <a:ext cx="4845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aseline="-25000" i="1"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aseline="-25000" i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28"/>
          <p:cNvSpPr txBox="1"/>
          <p:nvPr/>
        </p:nvSpPr>
        <p:spPr>
          <a:xfrm>
            <a:off x="2350675" y="4230600"/>
            <a:ext cx="524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1,0</a:t>
            </a:r>
            <a:endParaRPr baseline="-25000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4151850" y="4021200"/>
            <a:ext cx="524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1,0</a:t>
            </a:r>
            <a:endParaRPr baseline="-25000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6410375" y="4056700"/>
            <a:ext cx="524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1,0</a:t>
            </a:r>
            <a:endParaRPr baseline="-25000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5716875" y="3608663"/>
            <a:ext cx="524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1,0</a:t>
            </a:r>
            <a:endParaRPr baseline="-25000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>
            <a:off x="6935075" y="5123575"/>
            <a:ext cx="2208900" cy="17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0" y="1255975"/>
            <a:ext cx="8828400" cy="53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498400" y="1255975"/>
            <a:ext cx="79944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Übergangwahrscheinlichkeiten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×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[0, 1]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Für jedes Warten (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498400" y="221525"/>
            <a:ext cx="642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MDP Formulierung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393CC"/>
                </a:solidFill>
              </a:rPr>
              <a:t>MDP = (T, S, A, </a:t>
            </a:r>
            <a:r>
              <a:rPr b="1" lang="en-GB">
                <a:solidFill>
                  <a:srgbClr val="0393CC"/>
                </a:solidFill>
              </a:rPr>
              <a:t>p</a:t>
            </a:r>
            <a:r>
              <a:rPr lang="en-GB">
                <a:solidFill>
                  <a:srgbClr val="0393CC"/>
                </a:solidFill>
              </a:rPr>
              <a:t>, c)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1077950" y="3312325"/>
            <a:ext cx="1260000" cy="1260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GB" sz="16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GB" sz="1600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GB" sz="1600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-25000" i="1" lang="en-GB" sz="16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9"/>
          <p:cNvSpPr/>
          <p:nvPr/>
        </p:nvSpPr>
        <p:spPr>
          <a:xfrm>
            <a:off x="2337950" y="3802825"/>
            <a:ext cx="484500" cy="27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393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00" y="2357463"/>
            <a:ext cx="3189773" cy="48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29"/>
          <p:cNvCxnSpPr>
            <a:stCxn id="239" idx="3"/>
            <a:endCxn id="242" idx="2"/>
          </p:cNvCxnSpPr>
          <p:nvPr/>
        </p:nvCxnSpPr>
        <p:spPr>
          <a:xfrm flipH="1" rot="10800000">
            <a:off x="2822450" y="2795725"/>
            <a:ext cx="3451800" cy="1146600"/>
          </a:xfrm>
          <a:prstGeom prst="curvedConnector3">
            <a:avLst>
              <a:gd fmla="val 1843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3" name="Google Shape;243;p29"/>
          <p:cNvSpPr txBox="1"/>
          <p:nvPr/>
        </p:nvSpPr>
        <p:spPr>
          <a:xfrm>
            <a:off x="2258125" y="3456000"/>
            <a:ext cx="484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-25000" i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6274175" y="2165725"/>
            <a:ext cx="1260000" cy="1260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GB" sz="16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GB" sz="1600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+ 1, 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6274175" y="4335525"/>
            <a:ext cx="1260000" cy="1260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GB" sz="16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GB" sz="1600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+ 1, </a:t>
            </a:r>
            <a:r>
              <a:rPr i="1" lang="en-GB" sz="16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2104" y="4953750"/>
            <a:ext cx="3456000" cy="505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29"/>
          <p:cNvCxnSpPr>
            <a:stCxn id="239" idx="3"/>
            <a:endCxn id="244" idx="2"/>
          </p:cNvCxnSpPr>
          <p:nvPr/>
        </p:nvCxnSpPr>
        <p:spPr>
          <a:xfrm>
            <a:off x="2822450" y="3942325"/>
            <a:ext cx="3451800" cy="1023300"/>
          </a:xfrm>
          <a:prstGeom prst="curvedConnector3">
            <a:avLst>
              <a:gd fmla="val 1843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7" name="Google Shape;247;p29"/>
          <p:cNvSpPr txBox="1"/>
          <p:nvPr/>
        </p:nvSpPr>
        <p:spPr>
          <a:xfrm>
            <a:off x="1029500" y="4572325"/>
            <a:ext cx="13569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Zustand </a:t>
            </a:r>
            <a:r>
              <a:rPr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6054725" y="3603125"/>
            <a:ext cx="16989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Möglicher Folgez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ustand </a:t>
            </a:r>
            <a:r>
              <a:rPr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/>
          <p:nvPr/>
        </p:nvSpPr>
        <p:spPr>
          <a:xfrm>
            <a:off x="6935075" y="5123575"/>
            <a:ext cx="2208900" cy="17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0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0" y="1255975"/>
            <a:ext cx="8828400" cy="53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498400" y="1255975"/>
            <a:ext cx="79944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Übergangwahrscheinlichkeiten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×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[0, 1]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Für jedes Warten (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498400" y="221525"/>
            <a:ext cx="642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MDP Formulierung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393CC"/>
                </a:solidFill>
              </a:rPr>
              <a:t>MDP = (T, S, A, </a:t>
            </a:r>
            <a:r>
              <a:rPr b="1" lang="en-GB">
                <a:solidFill>
                  <a:srgbClr val="0393CC"/>
                </a:solidFill>
              </a:rPr>
              <a:t>p</a:t>
            </a:r>
            <a:r>
              <a:rPr lang="en-GB">
                <a:solidFill>
                  <a:srgbClr val="0393CC"/>
                </a:solidFill>
              </a:rPr>
              <a:t>, c)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Google Shape;260;p30"/>
          <p:cNvGrpSpPr/>
          <p:nvPr/>
        </p:nvGrpSpPr>
        <p:grpSpPr>
          <a:xfrm>
            <a:off x="1535350" y="2105850"/>
            <a:ext cx="6019474" cy="2035163"/>
            <a:chOff x="1535350" y="2105850"/>
            <a:chExt cx="6019474" cy="2035163"/>
          </a:xfrm>
        </p:grpSpPr>
        <p:grpSp>
          <p:nvGrpSpPr>
            <p:cNvPr id="261" name="Google Shape;261;p30"/>
            <p:cNvGrpSpPr/>
            <p:nvPr/>
          </p:nvGrpSpPr>
          <p:grpSpPr>
            <a:xfrm>
              <a:off x="1535350" y="2105850"/>
              <a:ext cx="6019474" cy="2035163"/>
              <a:chOff x="1535350" y="2105850"/>
              <a:chExt cx="6019474" cy="2035163"/>
            </a:xfrm>
          </p:grpSpPr>
          <p:pic>
            <p:nvPicPr>
              <p:cNvPr id="262" name="Google Shape;262;p3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43557" t="0"/>
              <a:stretch/>
            </p:blipFill>
            <p:spPr>
              <a:xfrm>
                <a:off x="1535350" y="2105850"/>
                <a:ext cx="2379599" cy="39009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63" name="Google Shape;263;p30"/>
              <p:cNvGrpSpPr/>
              <p:nvPr/>
            </p:nvGrpSpPr>
            <p:grpSpPr>
              <a:xfrm>
                <a:off x="2380001" y="2495938"/>
                <a:ext cx="4747647" cy="483300"/>
                <a:chOff x="2380001" y="2501338"/>
                <a:chExt cx="4747647" cy="483300"/>
              </a:xfrm>
            </p:grpSpPr>
            <p:pic>
              <p:nvPicPr>
                <p:cNvPr id="264" name="Google Shape;264;p3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63400" r="0" t="0"/>
                <a:stretch/>
              </p:blipFill>
              <p:spPr>
                <a:xfrm>
                  <a:off x="2380001" y="2546463"/>
                  <a:ext cx="1557876" cy="393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5" name="Google Shape;265;p3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3937875" y="2501338"/>
                  <a:ext cx="3189773" cy="4833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66" name="Google Shape;266;p30"/>
              <p:cNvGrpSpPr/>
              <p:nvPr/>
            </p:nvGrpSpPr>
            <p:grpSpPr>
              <a:xfrm>
                <a:off x="2380000" y="3034800"/>
                <a:ext cx="5174824" cy="1106213"/>
                <a:chOff x="2380000" y="3078200"/>
                <a:chExt cx="5174824" cy="1106213"/>
              </a:xfrm>
            </p:grpSpPr>
            <p:pic>
              <p:nvPicPr>
                <p:cNvPr id="267" name="Google Shape;267;p30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22069" l="0" r="0" t="0"/>
                <a:stretch/>
              </p:blipFill>
              <p:spPr>
                <a:xfrm>
                  <a:off x="2380000" y="3078200"/>
                  <a:ext cx="5174824" cy="110621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8" name="Google Shape;268;p30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67611" t="77081"/>
                <a:stretch/>
              </p:blipFill>
              <p:spPr>
                <a:xfrm>
                  <a:off x="3657600" y="3796925"/>
                  <a:ext cx="1675999" cy="3253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269" name="Google Shape;269;p30"/>
            <p:cNvSpPr txBox="1"/>
            <p:nvPr/>
          </p:nvSpPr>
          <p:spPr>
            <a:xfrm>
              <a:off x="3658250" y="3767850"/>
              <a:ext cx="1983600" cy="29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30"/>
          <p:cNvGrpSpPr/>
          <p:nvPr/>
        </p:nvGrpSpPr>
        <p:grpSpPr>
          <a:xfrm>
            <a:off x="1393841" y="4285675"/>
            <a:ext cx="6422400" cy="1554000"/>
            <a:chOff x="1393841" y="4285675"/>
            <a:chExt cx="6422400" cy="1554000"/>
          </a:xfrm>
        </p:grpSpPr>
        <p:sp>
          <p:nvSpPr>
            <p:cNvPr id="271" name="Google Shape;271;p30"/>
            <p:cNvSpPr/>
            <p:nvPr/>
          </p:nvSpPr>
          <p:spPr>
            <a:xfrm>
              <a:off x="1393841" y="4285675"/>
              <a:ext cx="6422400" cy="1554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2" name="Google Shape;272;p30"/>
            <p:cNvGrpSpPr/>
            <p:nvPr/>
          </p:nvGrpSpPr>
          <p:grpSpPr>
            <a:xfrm>
              <a:off x="1505263" y="4356000"/>
              <a:ext cx="4384955" cy="668599"/>
              <a:chOff x="1575225" y="4721212"/>
              <a:chExt cx="4417200" cy="666665"/>
            </a:xfrm>
          </p:grpSpPr>
          <p:pic>
            <p:nvPicPr>
              <p:cNvPr id="273" name="Google Shape;273;p30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575225" y="4721212"/>
                <a:ext cx="4417200" cy="29399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30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1575235" y="5038663"/>
                <a:ext cx="3506399" cy="34921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5" name="Google Shape;275;p3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504800" y="5065200"/>
              <a:ext cx="6235202" cy="72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/>
          <p:nvPr/>
        </p:nvSpPr>
        <p:spPr>
          <a:xfrm>
            <a:off x="6935075" y="5123575"/>
            <a:ext cx="2208900" cy="17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1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0" y="1255975"/>
            <a:ext cx="8828400" cy="53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498400" y="1255975"/>
            <a:ext cx="79944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Übergangwahrscheinlichkeiten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×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[0, 1]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Für jedes Warten (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498400" y="221525"/>
            <a:ext cx="642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MDP Formulierung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393CC"/>
                </a:solidFill>
              </a:rPr>
              <a:t>MDP = (T, S, A, </a:t>
            </a:r>
            <a:r>
              <a:rPr b="1" lang="en-GB">
                <a:solidFill>
                  <a:srgbClr val="0393CC"/>
                </a:solidFill>
              </a:rPr>
              <a:t>p</a:t>
            </a:r>
            <a:r>
              <a:rPr lang="en-GB">
                <a:solidFill>
                  <a:srgbClr val="0393CC"/>
                </a:solidFill>
              </a:rPr>
              <a:t>, c)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" name="Google Shape;287;p31"/>
          <p:cNvGrpSpPr/>
          <p:nvPr/>
        </p:nvGrpSpPr>
        <p:grpSpPr>
          <a:xfrm>
            <a:off x="1535350" y="2105850"/>
            <a:ext cx="6019474" cy="2045050"/>
            <a:chOff x="1535350" y="2105850"/>
            <a:chExt cx="6019474" cy="2045050"/>
          </a:xfrm>
        </p:grpSpPr>
        <p:pic>
          <p:nvPicPr>
            <p:cNvPr id="288" name="Google Shape;288;p31"/>
            <p:cNvPicPr preferRelativeResize="0"/>
            <p:nvPr/>
          </p:nvPicPr>
          <p:blipFill rotWithShape="1">
            <a:blip r:embed="rId4">
              <a:alphaModFix/>
            </a:blip>
            <a:srcRect b="0" l="0" r="43557" t="0"/>
            <a:stretch/>
          </p:blipFill>
          <p:spPr>
            <a:xfrm>
              <a:off x="1535350" y="2105850"/>
              <a:ext cx="2379599" cy="39009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9" name="Google Shape;289;p31"/>
            <p:cNvGrpSpPr/>
            <p:nvPr/>
          </p:nvGrpSpPr>
          <p:grpSpPr>
            <a:xfrm>
              <a:off x="2380001" y="2517975"/>
              <a:ext cx="5013879" cy="505667"/>
              <a:chOff x="2380001" y="2517975"/>
              <a:chExt cx="5013879" cy="505667"/>
            </a:xfrm>
          </p:grpSpPr>
          <p:pic>
            <p:nvPicPr>
              <p:cNvPr id="290" name="Google Shape;290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63400" r="0" t="0"/>
              <a:stretch/>
            </p:blipFill>
            <p:spPr>
              <a:xfrm>
                <a:off x="2380001" y="2541063"/>
                <a:ext cx="1557876" cy="393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3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937879" y="2517975"/>
                <a:ext cx="3456000" cy="5056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2" name="Google Shape;292;p31"/>
            <p:cNvGrpSpPr/>
            <p:nvPr/>
          </p:nvGrpSpPr>
          <p:grpSpPr>
            <a:xfrm>
              <a:off x="2380000" y="3034800"/>
              <a:ext cx="5174824" cy="1116100"/>
              <a:chOff x="2380000" y="3034800"/>
              <a:chExt cx="5174824" cy="1116100"/>
            </a:xfrm>
          </p:grpSpPr>
          <p:pic>
            <p:nvPicPr>
              <p:cNvPr id="293" name="Google Shape;293;p31"/>
              <p:cNvPicPr preferRelativeResize="0"/>
              <p:nvPr/>
            </p:nvPicPr>
            <p:blipFill rotWithShape="1">
              <a:blip r:embed="rId6">
                <a:alphaModFix/>
              </a:blip>
              <a:srcRect b="21371" l="0" r="0" t="0"/>
              <a:stretch/>
            </p:blipFill>
            <p:spPr>
              <a:xfrm>
                <a:off x="2380000" y="3034800"/>
                <a:ext cx="5174824" cy="1116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" name="Google Shape;294;p31"/>
              <p:cNvPicPr preferRelativeResize="0"/>
              <p:nvPr/>
            </p:nvPicPr>
            <p:blipFill rotWithShape="1">
              <a:blip r:embed="rId7">
                <a:alphaModFix/>
              </a:blip>
              <a:srcRect b="0" l="62232" r="0" t="0"/>
              <a:stretch/>
            </p:blipFill>
            <p:spPr>
              <a:xfrm>
                <a:off x="3484925" y="3812050"/>
                <a:ext cx="662400" cy="3004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95" name="Google Shape;295;p31"/>
          <p:cNvGrpSpPr/>
          <p:nvPr/>
        </p:nvGrpSpPr>
        <p:grpSpPr>
          <a:xfrm>
            <a:off x="1393824" y="4285675"/>
            <a:ext cx="6423600" cy="1554000"/>
            <a:chOff x="1393824" y="4285675"/>
            <a:chExt cx="6423600" cy="1554000"/>
          </a:xfrm>
        </p:grpSpPr>
        <p:sp>
          <p:nvSpPr>
            <p:cNvPr id="296" name="Google Shape;296;p31"/>
            <p:cNvSpPr/>
            <p:nvPr/>
          </p:nvSpPr>
          <p:spPr>
            <a:xfrm>
              <a:off x="1393824" y="4285675"/>
              <a:ext cx="6423600" cy="1554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7" name="Google Shape;297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504800" y="4697755"/>
              <a:ext cx="3840482" cy="3012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504800" y="5061600"/>
              <a:ext cx="6273427" cy="7414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504800" y="4356000"/>
              <a:ext cx="3427201" cy="3277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2AAFF"/>
      </a:accent1>
      <a:accent2>
        <a:srgbClr val="EDC9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