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layfair Displ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layfairDisplay-bold.fntdata"/><Relationship Id="rId27" Type="http://schemas.openxmlformats.org/officeDocument/2006/relationships/font" Target="fonts/PlayfairDispl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PlayfairDisplay-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3c124ac799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c124ac799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3c124ac799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c124ac799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c124ac799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c124ac799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c46ccb0d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c46ccb0d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c57f7780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c57f7780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taking the top 25% of sentiment scored reviews so gives an overall picture of things most highly values by customers.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c46ccb0d6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c46ccb0d6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overall comments from guests who had the bottom 25% of sentiment score review ratings.  This could be insightful for all airbnb owners to know what is being commented on to be sure to avoid bad reviews.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c124ac799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c124ac799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c46ccb0d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c46ccb0d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3c46ccb0d6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c46ccb0d6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3c46ccb0d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c46ccb0d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3c46ccb0d6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c46ccb0d6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c124ac799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c124ac799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2"/>
                </a:solidFill>
                <a:latin typeface="Lato"/>
                <a:ea typeface="Lato"/>
                <a:cs typeface="Lato"/>
                <a:sym typeface="Lato"/>
              </a:rPr>
              <a:t>Looking at the key topics and positive/negative reviews for specific listings with the goal of understanding how these change overtime (1) overall sentiment (customer satisfaction which is one of the most important things to consider in maintaining a business, both for AirBnB and owner), (2) specific topics contributing to positive and negative . want to understand to help the host to improve their listings and for potential airbnb guests to factor into their decision to stay.</a:t>
            </a:r>
            <a:endParaRPr sz="1200">
              <a:solidFill>
                <a:schemeClr val="dk2"/>
              </a:solidFill>
              <a:latin typeface="Lato"/>
              <a:ea typeface="Lato"/>
              <a:cs typeface="Lato"/>
              <a:sym typeface="Lato"/>
            </a:endParaRPr>
          </a:p>
          <a:p>
            <a:pPr indent="0" lvl="0" marL="0" rtl="0" algn="l">
              <a:lnSpc>
                <a:spcPct val="115000"/>
              </a:lnSpc>
              <a:spcBef>
                <a:spcPts val="1600"/>
              </a:spcBef>
              <a:spcAft>
                <a:spcPts val="0"/>
              </a:spcAft>
              <a:buNone/>
            </a:pPr>
            <a:r>
              <a:t/>
            </a:r>
            <a:endParaRPr sz="1200">
              <a:solidFill>
                <a:schemeClr val="dk2"/>
              </a:solidFill>
              <a:latin typeface="Lato"/>
              <a:ea typeface="Lato"/>
              <a:cs typeface="Lato"/>
              <a:sym typeface="Lato"/>
            </a:endParaRPr>
          </a:p>
          <a:p>
            <a:pPr indent="0" lvl="0" marL="0" rtl="0" algn="l">
              <a:lnSpc>
                <a:spcPct val="115000"/>
              </a:lnSpc>
              <a:spcBef>
                <a:spcPts val="1600"/>
              </a:spcBef>
              <a:spcAft>
                <a:spcPts val="0"/>
              </a:spcAft>
              <a:buNone/>
            </a:pPr>
            <a:r>
              <a:rPr lang="en" sz="1200">
                <a:solidFill>
                  <a:schemeClr val="dk2"/>
                </a:solidFill>
                <a:latin typeface="Lato"/>
                <a:ea typeface="Lato"/>
                <a:cs typeface="Lato"/>
                <a:sym typeface="Lato"/>
              </a:rPr>
              <a:t>We have :</a:t>
            </a:r>
            <a:endParaRPr sz="1200">
              <a:solidFill>
                <a:schemeClr val="dk2"/>
              </a:solidFill>
              <a:latin typeface="Lato"/>
              <a:ea typeface="Lato"/>
              <a:cs typeface="Lato"/>
              <a:sym typeface="Lato"/>
            </a:endParaRPr>
          </a:p>
          <a:p>
            <a:pPr indent="0" lvl="0" marL="0" rtl="0" algn="l">
              <a:lnSpc>
                <a:spcPct val="115000"/>
              </a:lnSpc>
              <a:spcBef>
                <a:spcPts val="1600"/>
              </a:spcBef>
              <a:spcAft>
                <a:spcPts val="0"/>
              </a:spcAft>
              <a:buNone/>
            </a:pPr>
            <a:r>
              <a:rPr lang="en" sz="1200">
                <a:solidFill>
                  <a:schemeClr val="dk2"/>
                </a:solidFill>
                <a:latin typeface="Lato"/>
                <a:ea typeface="Lato"/>
                <a:cs typeface="Lato"/>
                <a:sym typeface="Lato"/>
              </a:rPr>
              <a:t>Sentiment score</a:t>
            </a:r>
            <a:endParaRPr sz="1200">
              <a:solidFill>
                <a:schemeClr val="dk2"/>
              </a:solidFill>
              <a:latin typeface="Lato"/>
              <a:ea typeface="Lato"/>
              <a:cs typeface="Lato"/>
              <a:sym typeface="Lato"/>
            </a:endParaRPr>
          </a:p>
          <a:p>
            <a:pPr indent="0" lvl="0" marL="0" rtl="0" algn="l">
              <a:lnSpc>
                <a:spcPct val="115000"/>
              </a:lnSpc>
              <a:spcBef>
                <a:spcPts val="1600"/>
              </a:spcBef>
              <a:spcAft>
                <a:spcPts val="0"/>
              </a:spcAft>
              <a:buNone/>
            </a:pPr>
            <a:r>
              <a:rPr lang="en" sz="1200">
                <a:solidFill>
                  <a:schemeClr val="dk2"/>
                </a:solidFill>
                <a:latin typeface="Lato"/>
                <a:ea typeface="Lato"/>
                <a:cs typeface="Lato"/>
                <a:sym typeface="Lato"/>
              </a:rPr>
              <a:t>Template code</a:t>
            </a:r>
            <a:endParaRPr sz="1200">
              <a:solidFill>
                <a:schemeClr val="dk2"/>
              </a:solidFill>
              <a:latin typeface="Lato"/>
              <a:ea typeface="Lato"/>
              <a:cs typeface="Lato"/>
              <a:sym typeface="Lato"/>
            </a:endParaRPr>
          </a:p>
          <a:p>
            <a:pPr indent="0" lvl="0" marL="0" rtl="0" algn="l">
              <a:lnSpc>
                <a:spcPct val="115000"/>
              </a:lnSpc>
              <a:spcBef>
                <a:spcPts val="1600"/>
              </a:spcBef>
              <a:spcAft>
                <a:spcPts val="0"/>
              </a:spcAft>
              <a:buNone/>
            </a:pPr>
            <a:r>
              <a:t/>
            </a:r>
            <a:endParaRPr sz="1200">
              <a:solidFill>
                <a:schemeClr val="dk2"/>
              </a:solidFill>
              <a:latin typeface="Lato"/>
              <a:ea typeface="Lato"/>
              <a:cs typeface="Lato"/>
              <a:sym typeface="Lato"/>
            </a:endParaRPr>
          </a:p>
          <a:p>
            <a:pPr indent="0" lvl="0" marL="0" rtl="0" algn="l">
              <a:lnSpc>
                <a:spcPct val="115000"/>
              </a:lnSpc>
              <a:spcBef>
                <a:spcPts val="1600"/>
              </a:spcBef>
              <a:spcAft>
                <a:spcPts val="0"/>
              </a:spcAft>
              <a:buNone/>
            </a:pPr>
            <a:r>
              <a:rPr lang="en" sz="1200">
                <a:solidFill>
                  <a:schemeClr val="dk2"/>
                </a:solidFill>
                <a:latin typeface="Lato"/>
                <a:ea typeface="Lato"/>
                <a:cs typeface="Lato"/>
                <a:sym typeface="Lato"/>
              </a:rPr>
              <a:t>We need:</a:t>
            </a:r>
            <a:endParaRPr sz="1200">
              <a:solidFill>
                <a:schemeClr val="dk2"/>
              </a:solidFill>
              <a:latin typeface="Lato"/>
              <a:ea typeface="Lato"/>
              <a:cs typeface="Lato"/>
              <a:sym typeface="Lato"/>
            </a:endParaRPr>
          </a:p>
          <a:p>
            <a:pPr indent="0" lvl="0" marL="0" rtl="0" algn="l">
              <a:lnSpc>
                <a:spcPct val="115000"/>
              </a:lnSpc>
              <a:spcBef>
                <a:spcPts val="1600"/>
              </a:spcBef>
              <a:spcAft>
                <a:spcPts val="1600"/>
              </a:spcAft>
              <a:buNone/>
            </a:pPr>
            <a:r>
              <a:rPr lang="en" sz="1200">
                <a:solidFill>
                  <a:schemeClr val="dk2"/>
                </a:solidFill>
                <a:latin typeface="Lato"/>
                <a:ea typeface="Lato"/>
                <a:cs typeface="Lato"/>
                <a:sym typeface="Lato"/>
              </a:rPr>
              <a:t>organize</a:t>
            </a:r>
            <a:endParaRPr sz="1200">
              <a:solidFill>
                <a:schemeClr val="dk2"/>
              </a:solidFill>
              <a:latin typeface="Lato"/>
              <a:ea typeface="Lato"/>
              <a:cs typeface="Lato"/>
              <a:sym typeface="La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3c64fac3f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c64fac3f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3c46ccb0d6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c46ccb0d6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c124ac799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c124ac799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3c46ccb0d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c46ccb0d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should mention that these are normalized sentiment scores</a:t>
            </a:r>
            <a:endParaRPr/>
          </a:p>
          <a:p>
            <a:pPr indent="0" lvl="0" marL="0" rtl="0" algn="l">
              <a:spcBef>
                <a:spcPts val="0"/>
              </a:spcBef>
              <a:spcAft>
                <a:spcPts val="0"/>
              </a:spcAft>
              <a:buNone/>
            </a:pPr>
            <a:r>
              <a:rPr lang="en"/>
              <a:t>University District has the most negative scores</a:t>
            </a:r>
            <a:endParaRPr/>
          </a:p>
          <a:p>
            <a:pPr indent="0" lvl="0" marL="0" rtl="0" algn="l">
              <a:spcBef>
                <a:spcPts val="0"/>
              </a:spcBef>
              <a:spcAft>
                <a:spcPts val="0"/>
              </a:spcAft>
              <a:buNone/>
            </a:pPr>
            <a:r>
              <a:rPr lang="en"/>
              <a:t>Magnolia has the most positive score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library(psych)</a:t>
            </a:r>
            <a:endParaRPr/>
          </a:p>
          <a:p>
            <a:pPr indent="0" lvl="0" marL="0" rtl="0" algn="l">
              <a:spcBef>
                <a:spcPts val="0"/>
              </a:spcBef>
              <a:spcAft>
                <a:spcPts val="0"/>
              </a:spcAft>
              <a:buNone/>
            </a:pPr>
            <a:r>
              <a:rPr lang="en"/>
              <a:t>df4describe= subset(listings4reg_complete, select= c(neighbourhood_group_cleansed,sentiment,price,review_scores_rating,accommodates))</a:t>
            </a:r>
            <a:endParaRPr/>
          </a:p>
          <a:p>
            <a:pPr indent="0" lvl="0" marL="0" rtl="0" algn="l">
              <a:spcBef>
                <a:spcPts val="0"/>
              </a:spcBef>
              <a:spcAft>
                <a:spcPts val="0"/>
              </a:spcAft>
              <a:buNone/>
            </a:pPr>
            <a:r>
              <a:rPr lang="en"/>
              <a:t>describeBy(df4describe,df4describe$neighbourhood_group_cleansed)</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c46ccb0d6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c46ccb0d6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Customers generally read through comments despite 5 star reviews (don’t blindly book)  - therefore what’s more important than the rating is the comment left by the guest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Basically, not that much difference between good and bad, the ‘even though’ and ‘but’ and ‘however’ are the key issues. People typically had good times with one off complaints so we had to normalize the sentiment scores to get a better range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c57f77809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c57f77809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c46ccb0d6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c46ccb0d6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950">
              <a:solidFill>
                <a:srgbClr val="222222"/>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c5cdf3d2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c5cdf3d2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Listing ID: 4264056 (had 65 reviews over a 1yr period so this could be a good way to check in and show a host their stats and what reviewers are talking about.  Apparently, this host does not have the coffee situation figured out, which we all know is crucially important to most people’s mornings!  Also seems to not be responsive, which is a huge flag for customer service.  (I figured for our case study we just need to show application and this would be sufficient.)  </a:t>
            </a:r>
            <a:endParaRPr sz="1000"/>
          </a:p>
          <a:p>
            <a:pPr indent="0" lvl="0" marL="0" rtl="0" algn="l">
              <a:spcBef>
                <a:spcPts val="0"/>
              </a:spcBef>
              <a:spcAft>
                <a:spcPts val="0"/>
              </a:spcAft>
              <a:buNone/>
            </a:pPr>
            <a:r>
              <a:rPr lang="en" sz="1000"/>
              <a:t>AirBnb would want to notify this host that their reviews are declining in order to ensure cream of the crop hosts.</a:t>
            </a:r>
            <a:endParaRPr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c46ccb0d6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c46ccb0d6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jp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1.jp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1545350" y="712275"/>
            <a:ext cx="5950325" cy="1859475"/>
          </a:xfrm>
          <a:prstGeom prst="rect">
            <a:avLst/>
          </a:prstGeom>
          <a:noFill/>
          <a:ln>
            <a:noFill/>
          </a:ln>
        </p:spPr>
      </p:pic>
      <p:sp>
        <p:nvSpPr>
          <p:cNvPr id="60" name="Google Shape;60;p13"/>
          <p:cNvSpPr txBox="1"/>
          <p:nvPr/>
        </p:nvSpPr>
        <p:spPr>
          <a:xfrm>
            <a:off x="1388200" y="2785325"/>
            <a:ext cx="6264600" cy="72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999999"/>
                </a:solidFill>
                <a:latin typeface="Playfair Display"/>
                <a:ea typeface="Playfair Display"/>
                <a:cs typeface="Playfair Display"/>
                <a:sym typeface="Playfair Display"/>
              </a:rPr>
              <a:t>Improving Host Quality</a:t>
            </a:r>
            <a:endParaRPr b="1" sz="3000">
              <a:solidFill>
                <a:srgbClr val="999999"/>
              </a:solidFill>
              <a:latin typeface="Playfair Display"/>
              <a:ea typeface="Playfair Display"/>
              <a:cs typeface="Playfair Display"/>
              <a:sym typeface="Playfair Display"/>
            </a:endParaRPr>
          </a:p>
        </p:txBody>
      </p:sp>
      <p:sp>
        <p:nvSpPr>
          <p:cNvPr id="61" name="Google Shape;61;p13"/>
          <p:cNvSpPr txBox="1"/>
          <p:nvPr/>
        </p:nvSpPr>
        <p:spPr>
          <a:xfrm>
            <a:off x="366300" y="4534850"/>
            <a:ext cx="84114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Presented by Andrew Early, Constance McCarney, Jessica Whalen, Kyle Riener, and Sowmya Murali</a:t>
            </a:r>
            <a:endParaRPr>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133" name="Google Shape;13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Expand to cities across the world</a:t>
            </a:r>
            <a:endParaRPr/>
          </a:p>
          <a:p>
            <a:pPr indent="-342900" lvl="0" marL="457200" rtl="0" algn="l">
              <a:spcBef>
                <a:spcPts val="1000"/>
              </a:spcBef>
              <a:spcAft>
                <a:spcPts val="0"/>
              </a:spcAft>
              <a:buSzPts val="1800"/>
              <a:buAutoNum type="arabicPeriod"/>
            </a:pPr>
            <a:r>
              <a:rPr lang="en"/>
              <a:t>No access to </a:t>
            </a:r>
            <a:r>
              <a:rPr lang="en"/>
              <a:t>real review scores</a:t>
            </a:r>
            <a:endParaRPr/>
          </a:p>
          <a:p>
            <a:pPr indent="-342900" lvl="0" marL="457200" rtl="0" algn="l">
              <a:spcBef>
                <a:spcPts val="1000"/>
              </a:spcBef>
              <a:spcAft>
                <a:spcPts val="0"/>
              </a:spcAft>
              <a:buSzPts val="1800"/>
              <a:buAutoNum type="arabicPeriod"/>
            </a:pPr>
            <a:r>
              <a:rPr lang="en"/>
              <a:t>No data on reviewer (i.e. poorly reviewed guest)</a:t>
            </a:r>
            <a:endParaRPr/>
          </a:p>
          <a:p>
            <a:pPr indent="-342900" lvl="0" marL="457200" rtl="0" algn="l">
              <a:spcBef>
                <a:spcPts val="1000"/>
              </a:spcBef>
              <a:spcAft>
                <a:spcPts val="0"/>
              </a:spcAft>
              <a:buSzPts val="1800"/>
              <a:buAutoNum type="arabicPeriod"/>
            </a:pPr>
            <a:r>
              <a:rPr lang="en"/>
              <a:t>Human tendency to “soften the blow” of a bad review</a:t>
            </a:r>
            <a:endParaRPr/>
          </a:p>
          <a:p>
            <a:pPr indent="-317500" lvl="1" marL="914400" rtl="0" algn="l">
              <a:spcBef>
                <a:spcPts val="1000"/>
              </a:spcBef>
              <a:spcAft>
                <a:spcPts val="0"/>
              </a:spcAft>
              <a:buSzPts val="1400"/>
              <a:buAutoNum type="alphaLcPeriod"/>
            </a:pPr>
            <a:r>
              <a:rPr lang="en"/>
              <a:t>Average listing scores for cleanliness/location skewed positive</a:t>
            </a:r>
            <a:endParaRPr/>
          </a:p>
          <a:p>
            <a:pPr indent="-342900" lvl="0" marL="457200" rtl="0" algn="l">
              <a:spcBef>
                <a:spcPts val="1000"/>
              </a:spcBef>
              <a:spcAft>
                <a:spcPts val="1000"/>
              </a:spcAft>
              <a:buSzPts val="1800"/>
              <a:buAutoNum type="arabicPeriod"/>
            </a:pPr>
            <a:r>
              <a:rPr lang="en"/>
              <a:t>Missing values in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2456075" y="1236725"/>
            <a:ext cx="45294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Questions?</a:t>
            </a:r>
            <a:endParaRPr sz="6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2456075" y="1236725"/>
            <a:ext cx="45294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Appendix</a:t>
            </a:r>
            <a:endParaRPr sz="6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analysis Positive</a:t>
            </a:r>
            <a:endParaRPr/>
          </a:p>
        </p:txBody>
      </p:sp>
      <p:pic>
        <p:nvPicPr>
          <p:cNvPr id="149" name="Google Shape;149;p25"/>
          <p:cNvPicPr preferRelativeResize="0"/>
          <p:nvPr/>
        </p:nvPicPr>
        <p:blipFill>
          <a:blip r:embed="rId3">
            <a:alphaModFix/>
          </a:blip>
          <a:stretch>
            <a:fillRect/>
          </a:stretch>
        </p:blipFill>
        <p:spPr>
          <a:xfrm>
            <a:off x="822975" y="2948725"/>
            <a:ext cx="7212126" cy="1803025"/>
          </a:xfrm>
          <a:prstGeom prst="rect">
            <a:avLst/>
          </a:prstGeom>
          <a:noFill/>
          <a:ln>
            <a:noFill/>
          </a:ln>
        </p:spPr>
      </p:pic>
      <p:pic>
        <p:nvPicPr>
          <p:cNvPr id="150" name="Google Shape;150;p25"/>
          <p:cNvPicPr preferRelativeResize="0"/>
          <p:nvPr/>
        </p:nvPicPr>
        <p:blipFill>
          <a:blip r:embed="rId4">
            <a:alphaModFix/>
          </a:blip>
          <a:stretch>
            <a:fillRect/>
          </a:stretch>
        </p:blipFill>
        <p:spPr>
          <a:xfrm>
            <a:off x="5508356" y="293775"/>
            <a:ext cx="3223175" cy="2471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Topics Analysis</a:t>
            </a:r>
            <a:endParaRPr/>
          </a:p>
          <a:p>
            <a:pPr indent="0" lvl="0" marL="0" rtl="0" algn="l">
              <a:spcBef>
                <a:spcPts val="0"/>
              </a:spcBef>
              <a:spcAft>
                <a:spcPts val="0"/>
              </a:spcAft>
              <a:buNone/>
            </a:pPr>
            <a:r>
              <a:rPr lang="en"/>
              <a:t>Negative</a:t>
            </a:r>
            <a:endParaRPr/>
          </a:p>
        </p:txBody>
      </p:sp>
      <p:pic>
        <p:nvPicPr>
          <p:cNvPr id="156" name="Google Shape;156;p26"/>
          <p:cNvPicPr preferRelativeResize="0"/>
          <p:nvPr/>
        </p:nvPicPr>
        <p:blipFill rotWithShape="1">
          <a:blip r:embed="rId3">
            <a:alphaModFix/>
          </a:blip>
          <a:srcRect b="-44029" l="0" r="-44029" t="0"/>
          <a:stretch/>
        </p:blipFill>
        <p:spPr>
          <a:xfrm>
            <a:off x="4330675" y="31902"/>
            <a:ext cx="5403575" cy="3839775"/>
          </a:xfrm>
          <a:prstGeom prst="rect">
            <a:avLst/>
          </a:prstGeom>
          <a:noFill/>
          <a:ln>
            <a:noFill/>
          </a:ln>
        </p:spPr>
      </p:pic>
      <p:pic>
        <p:nvPicPr>
          <p:cNvPr id="157" name="Google Shape;157;p26"/>
          <p:cNvPicPr preferRelativeResize="0"/>
          <p:nvPr/>
        </p:nvPicPr>
        <p:blipFill>
          <a:blip r:embed="rId4">
            <a:alphaModFix/>
          </a:blip>
          <a:stretch>
            <a:fillRect/>
          </a:stretch>
        </p:blipFill>
        <p:spPr>
          <a:xfrm>
            <a:off x="516963" y="2571738"/>
            <a:ext cx="8315325" cy="2047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a:t>
            </a:r>
            <a:endParaRPr/>
          </a:p>
        </p:txBody>
      </p:sp>
      <p:sp>
        <p:nvSpPr>
          <p:cNvPr id="163" name="Google Shape;16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Number of Listings: 3,818</a:t>
            </a:r>
            <a:endParaRPr/>
          </a:p>
          <a:p>
            <a:pPr indent="-342900" lvl="0" marL="457200" rtl="0" algn="l">
              <a:spcBef>
                <a:spcPts val="0"/>
              </a:spcBef>
              <a:spcAft>
                <a:spcPts val="0"/>
              </a:spcAft>
              <a:buSzPts val="1800"/>
              <a:buAutoNum type="arabicPeriod"/>
            </a:pPr>
            <a:r>
              <a:rPr lang="en"/>
              <a:t>Reviews Data Variables</a:t>
            </a:r>
            <a:endParaRPr/>
          </a:p>
          <a:p>
            <a:pPr indent="-317500" lvl="1" marL="914400" rtl="0" algn="l">
              <a:spcBef>
                <a:spcPts val="0"/>
              </a:spcBef>
              <a:spcAft>
                <a:spcPts val="0"/>
              </a:spcAft>
              <a:buSzPts val="1400"/>
              <a:buAutoNum type="alphaLcPeriod"/>
            </a:pPr>
            <a:r>
              <a:rPr lang="en"/>
              <a:t>Ids: Review Id, Listing Id, Reviewer Id</a:t>
            </a:r>
            <a:endParaRPr/>
          </a:p>
          <a:p>
            <a:pPr indent="-317500" lvl="1" marL="914400" rtl="0" algn="l">
              <a:spcBef>
                <a:spcPts val="0"/>
              </a:spcBef>
              <a:spcAft>
                <a:spcPts val="0"/>
              </a:spcAft>
              <a:buSzPts val="1400"/>
              <a:buAutoNum type="alphaLcPeriod"/>
            </a:pPr>
            <a:r>
              <a:rPr lang="en"/>
              <a:t>Date</a:t>
            </a:r>
            <a:endParaRPr/>
          </a:p>
          <a:p>
            <a:pPr indent="-317500" lvl="1" marL="914400" rtl="0" algn="l">
              <a:spcBef>
                <a:spcPts val="0"/>
              </a:spcBef>
              <a:spcAft>
                <a:spcPts val="0"/>
              </a:spcAft>
              <a:buSzPts val="1400"/>
              <a:buAutoNum type="alphaLcPeriod"/>
            </a:pPr>
            <a:r>
              <a:rPr lang="en"/>
              <a:t>Name</a:t>
            </a:r>
            <a:endParaRPr/>
          </a:p>
          <a:p>
            <a:pPr indent="-317500" lvl="1" marL="914400" rtl="0" algn="l">
              <a:spcBef>
                <a:spcPts val="0"/>
              </a:spcBef>
              <a:spcAft>
                <a:spcPts val="0"/>
              </a:spcAft>
              <a:buSzPts val="1400"/>
              <a:buAutoNum type="alphaLcPeriod"/>
            </a:pPr>
            <a:r>
              <a:rPr lang="en"/>
              <a:t>Comments</a:t>
            </a:r>
            <a:endParaRPr/>
          </a:p>
          <a:p>
            <a:pPr indent="-342900" lvl="0" marL="457200" rtl="0" algn="l">
              <a:spcBef>
                <a:spcPts val="0"/>
              </a:spcBef>
              <a:spcAft>
                <a:spcPts val="0"/>
              </a:spcAft>
              <a:buSzPts val="1800"/>
              <a:buAutoNum type="arabicPeriod"/>
            </a:pPr>
            <a:r>
              <a:rPr lang="en"/>
              <a:t>Majority of listings had some missing </a:t>
            </a:r>
            <a:r>
              <a:rPr lang="en"/>
              <a:t>values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Data Exploration: Average Sentiment Score by Room Type</a:t>
            </a:r>
            <a:endParaRPr sz="2400"/>
          </a:p>
        </p:txBody>
      </p:sp>
      <p:pic>
        <p:nvPicPr>
          <p:cNvPr id="169" name="Google Shape;169;p28"/>
          <p:cNvPicPr preferRelativeResize="0"/>
          <p:nvPr/>
        </p:nvPicPr>
        <p:blipFill>
          <a:blip r:embed="rId3">
            <a:alphaModFix/>
          </a:blip>
          <a:stretch>
            <a:fillRect/>
          </a:stretch>
        </p:blipFill>
        <p:spPr>
          <a:xfrm>
            <a:off x="574750" y="1216800"/>
            <a:ext cx="7225966" cy="3821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Data Exploration: </a:t>
            </a:r>
            <a:r>
              <a:rPr lang="en" sz="2400"/>
              <a:t>Average Sentiment for Super Hosts</a:t>
            </a:r>
            <a:endParaRPr sz="2400"/>
          </a:p>
        </p:txBody>
      </p:sp>
      <p:pic>
        <p:nvPicPr>
          <p:cNvPr id="175" name="Google Shape;175;p29"/>
          <p:cNvPicPr preferRelativeResize="0"/>
          <p:nvPr/>
        </p:nvPicPr>
        <p:blipFill>
          <a:blip r:embed="rId3">
            <a:alphaModFix/>
          </a:blip>
          <a:stretch>
            <a:fillRect/>
          </a:stretch>
        </p:blipFill>
        <p:spPr>
          <a:xfrm>
            <a:off x="152400" y="1169850"/>
            <a:ext cx="6709025" cy="38212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Data Exploration: </a:t>
            </a:r>
            <a:r>
              <a:rPr lang="en" sz="2400"/>
              <a:t>Average Sentiment Score by Price</a:t>
            </a:r>
            <a:endParaRPr sz="2400"/>
          </a:p>
        </p:txBody>
      </p:sp>
      <p:pic>
        <p:nvPicPr>
          <p:cNvPr id="181" name="Google Shape;181;p30"/>
          <p:cNvPicPr preferRelativeResize="0"/>
          <p:nvPr/>
        </p:nvPicPr>
        <p:blipFill>
          <a:blip r:embed="rId3">
            <a:alphaModFix/>
          </a:blip>
          <a:stretch>
            <a:fillRect/>
          </a:stretch>
        </p:blipFill>
        <p:spPr>
          <a:xfrm>
            <a:off x="152400" y="1169850"/>
            <a:ext cx="7782089" cy="3821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Data Exploration: </a:t>
            </a:r>
            <a:r>
              <a:rPr lang="en" sz="2400"/>
              <a:t>Average Sentiment by Location</a:t>
            </a:r>
            <a:endParaRPr sz="2400"/>
          </a:p>
        </p:txBody>
      </p:sp>
      <p:pic>
        <p:nvPicPr>
          <p:cNvPr id="187" name="Google Shape;187;p31"/>
          <p:cNvPicPr preferRelativeResize="0"/>
          <p:nvPr/>
        </p:nvPicPr>
        <p:blipFill>
          <a:blip r:embed="rId3">
            <a:alphaModFix/>
          </a:blip>
          <a:stretch>
            <a:fillRect/>
          </a:stretch>
        </p:blipFill>
        <p:spPr>
          <a:xfrm>
            <a:off x="152400" y="1169850"/>
            <a:ext cx="7528344" cy="3821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We’re Solving For</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How can Airbnb ensure their hosts are the cream of the crop?</a:t>
            </a:r>
            <a:endParaRPr sz="2200"/>
          </a:p>
          <a:p>
            <a:pPr indent="0" lvl="0" marL="0" rtl="0" algn="l">
              <a:spcBef>
                <a:spcPts val="1600"/>
              </a:spcBef>
              <a:spcAft>
                <a:spcPts val="0"/>
              </a:spcAft>
              <a:buNone/>
            </a:pPr>
            <a:r>
              <a:t/>
            </a:r>
            <a:endParaRPr b="1"/>
          </a:p>
          <a:p>
            <a:pPr indent="0" lvl="0" marL="0" rtl="0" algn="l">
              <a:spcBef>
                <a:spcPts val="1600"/>
              </a:spcBef>
              <a:spcAft>
                <a:spcPts val="0"/>
              </a:spcAft>
              <a:buNone/>
            </a:pPr>
            <a:r>
              <a:rPr b="1" lang="en"/>
              <a:t>Our Goal</a:t>
            </a:r>
            <a:r>
              <a:rPr lang="en"/>
              <a:t>: Help Airbnb improve the quality of their listings through a tool that leverages </a:t>
            </a:r>
            <a:r>
              <a:rPr lang="en"/>
              <a:t>text analytics</a:t>
            </a:r>
            <a:r>
              <a:rPr lang="en"/>
              <a:t> measuring whether hosts improved or declined in their reviews overtime.</a:t>
            </a:r>
            <a:endParaRPr/>
          </a:p>
          <a:p>
            <a:pPr indent="0" lvl="0" marL="457200" rtl="0" algn="l">
              <a:spcBef>
                <a:spcPts val="1600"/>
              </a:spcBef>
              <a:spcAft>
                <a:spcPts val="0"/>
              </a:spcAft>
              <a:buNone/>
            </a:pPr>
            <a:r>
              <a:rPr i="1" lang="en"/>
              <a:t>Potential Resulting </a:t>
            </a:r>
            <a:r>
              <a:rPr i="1" lang="en"/>
              <a:t>Action</a:t>
            </a:r>
            <a:r>
              <a:rPr lang="en"/>
              <a:t>: If a host with initially low reviews has further declining reviews, Airbnb can choose to deactivate the host.</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cxnSp>
        <p:nvCxnSpPr>
          <p:cNvPr id="68" name="Google Shape;68;p14"/>
          <p:cNvCxnSpPr/>
          <p:nvPr/>
        </p:nvCxnSpPr>
        <p:spPr>
          <a:xfrm flipH="1" rot="10800000">
            <a:off x="311700" y="1956875"/>
            <a:ext cx="8400300" cy="9300"/>
          </a:xfrm>
          <a:prstGeom prst="straightConnector1">
            <a:avLst/>
          </a:prstGeom>
          <a:noFill/>
          <a:ln cap="flat" cmpd="sng" w="9525">
            <a:solidFill>
              <a:schemeClr val="dk2"/>
            </a:solidFill>
            <a:prstDash val="dot"/>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Superhost</a:t>
            </a:r>
            <a:endParaRPr/>
          </a:p>
        </p:txBody>
      </p:sp>
      <p:pic>
        <p:nvPicPr>
          <p:cNvPr id="193" name="Google Shape;193;p32"/>
          <p:cNvPicPr preferRelativeResize="0"/>
          <p:nvPr/>
        </p:nvPicPr>
        <p:blipFill>
          <a:blip r:embed="rId3">
            <a:alphaModFix/>
          </a:blip>
          <a:stretch>
            <a:fillRect/>
          </a:stretch>
        </p:blipFill>
        <p:spPr>
          <a:xfrm>
            <a:off x="466300" y="1770300"/>
            <a:ext cx="7842424" cy="2798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 </a:t>
            </a:r>
            <a:r>
              <a:rPr lang="en"/>
              <a:t>: Sentiment Score Overtime</a:t>
            </a:r>
            <a:endParaRPr/>
          </a:p>
        </p:txBody>
      </p:sp>
      <p:sp>
        <p:nvSpPr>
          <p:cNvPr id="199" name="Google Shape;199;p33"/>
          <p:cNvSpPr txBox="1"/>
          <p:nvPr>
            <p:ph idx="1" type="body"/>
          </p:nvPr>
        </p:nvSpPr>
        <p:spPr>
          <a:xfrm>
            <a:off x="4791200" y="1152475"/>
            <a:ext cx="4041000" cy="37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two listing display opposing trends. </a:t>
            </a:r>
            <a:endParaRPr/>
          </a:p>
          <a:p>
            <a:pPr indent="0" lvl="0" marL="0" rtl="0" algn="l">
              <a:spcBef>
                <a:spcPts val="1600"/>
              </a:spcBef>
              <a:spcAft>
                <a:spcPts val="0"/>
              </a:spcAft>
              <a:buNone/>
            </a:pPr>
            <a:r>
              <a:rPr lang="en"/>
              <a:t>The blue listing slowly trends upwards while the red line is almost linear and trends down.</a:t>
            </a:r>
            <a:endParaRPr/>
          </a:p>
          <a:p>
            <a:pPr indent="0" lvl="0" marL="0" rtl="0" algn="l">
              <a:spcBef>
                <a:spcPts val="1600"/>
              </a:spcBef>
              <a:spcAft>
                <a:spcPts val="0"/>
              </a:spcAft>
              <a:buNone/>
            </a:pPr>
            <a:r>
              <a:rPr lang="en"/>
              <a:t>What do we do with this?</a:t>
            </a:r>
            <a:endParaRPr/>
          </a:p>
          <a:p>
            <a:pPr indent="-317500" lvl="0" marL="457200" rtl="0" algn="l">
              <a:spcBef>
                <a:spcPts val="1600"/>
              </a:spcBef>
              <a:spcAft>
                <a:spcPts val="0"/>
              </a:spcAft>
              <a:buSzPts val="1400"/>
              <a:buChar char="●"/>
            </a:pPr>
            <a:r>
              <a:rPr lang="en" sz="1400"/>
              <a:t>Compare language used before and after decline to narrow down focus for improvement</a:t>
            </a:r>
            <a:endParaRPr sz="1400"/>
          </a:p>
          <a:p>
            <a:pPr indent="-317500" lvl="0" marL="457200" rtl="0" algn="l">
              <a:spcBef>
                <a:spcPts val="0"/>
              </a:spcBef>
              <a:spcAft>
                <a:spcPts val="0"/>
              </a:spcAft>
              <a:buSzPts val="1400"/>
              <a:buChar char="●"/>
            </a:pPr>
            <a:r>
              <a:rPr lang="en" sz="1400"/>
              <a:t>Verify if host has acted on the reviews (made changes)</a:t>
            </a:r>
            <a:endParaRPr sz="1400"/>
          </a:p>
        </p:txBody>
      </p:sp>
      <p:pic>
        <p:nvPicPr>
          <p:cNvPr id="200" name="Google Shape;200;p33"/>
          <p:cNvPicPr preferRelativeResize="0"/>
          <p:nvPr/>
        </p:nvPicPr>
        <p:blipFill>
          <a:blip r:embed="rId3">
            <a:alphaModFix/>
          </a:blip>
          <a:stretch>
            <a:fillRect/>
          </a:stretch>
        </p:blipFill>
        <p:spPr>
          <a:xfrm>
            <a:off x="171750" y="1017450"/>
            <a:ext cx="4543300" cy="4020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Process</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Explore dataset</a:t>
            </a:r>
            <a:endParaRPr/>
          </a:p>
          <a:p>
            <a:pPr indent="-342900" lvl="0" marL="457200" rtl="0" algn="l">
              <a:spcBef>
                <a:spcPts val="0"/>
              </a:spcBef>
              <a:spcAft>
                <a:spcPts val="0"/>
              </a:spcAft>
              <a:buSzPts val="1800"/>
              <a:buAutoNum type="arabicPeriod"/>
            </a:pPr>
            <a:r>
              <a:rPr lang="en"/>
              <a:t>Generate sentiment scores for each review</a:t>
            </a:r>
            <a:endParaRPr/>
          </a:p>
          <a:p>
            <a:pPr indent="-317500" lvl="1" marL="914400" rtl="0" algn="l">
              <a:spcBef>
                <a:spcPts val="0"/>
              </a:spcBef>
              <a:spcAft>
                <a:spcPts val="0"/>
              </a:spcAft>
              <a:buSzPts val="1400"/>
              <a:buAutoNum type="alphaLcPeriod"/>
            </a:pPr>
            <a:r>
              <a:rPr lang="en"/>
              <a:t>Subset reviews by good and bad based on sentiment scores</a:t>
            </a:r>
            <a:endParaRPr/>
          </a:p>
          <a:p>
            <a:pPr indent="-342900" lvl="0" marL="457200" rtl="0" algn="l">
              <a:spcBef>
                <a:spcPts val="0"/>
              </a:spcBef>
              <a:spcAft>
                <a:spcPts val="0"/>
              </a:spcAft>
              <a:buSzPts val="1800"/>
              <a:buAutoNum type="arabicPeriod"/>
            </a:pPr>
            <a:r>
              <a:rPr lang="en"/>
              <a:t>Create document term matrix, LDA and word clouds</a:t>
            </a:r>
            <a:endParaRPr/>
          </a:p>
          <a:p>
            <a:pPr indent="-342900" lvl="0" marL="457200" rtl="0" algn="l">
              <a:spcBef>
                <a:spcPts val="0"/>
              </a:spcBef>
              <a:spcAft>
                <a:spcPts val="0"/>
              </a:spcAft>
              <a:buSzPts val="1800"/>
              <a:buAutoNum type="arabicPeriod"/>
            </a:pPr>
            <a:r>
              <a:rPr lang="en"/>
              <a:t>Deep dive into specific listing to see change in sentiment over time</a:t>
            </a:r>
            <a:endParaRPr/>
          </a:p>
          <a:p>
            <a:pPr indent="-317500" lvl="1" marL="914400" rtl="0" algn="l">
              <a:spcBef>
                <a:spcPts val="0"/>
              </a:spcBef>
              <a:spcAft>
                <a:spcPts val="0"/>
              </a:spcAft>
              <a:buSzPts val="1400"/>
              <a:buAutoNum type="alphaLcPeriod"/>
            </a:pPr>
            <a:r>
              <a:rPr lang="en"/>
              <a:t>Topic analysis of reviews</a:t>
            </a:r>
            <a:endParaRPr/>
          </a:p>
          <a:p>
            <a:pPr indent="0" lvl="0" marL="0" rtl="0" algn="l">
              <a:spcBef>
                <a:spcPts val="1600"/>
              </a:spcBef>
              <a:spcAft>
                <a:spcPts val="0"/>
              </a:spcAft>
              <a:buNone/>
            </a:pPr>
            <a:r>
              <a:rPr lang="en"/>
              <a:t>End Goal: Each host will have a chart of the trend of their sentiment scores and areas of improvement.</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 Seattle Sentiments Map</a:t>
            </a:r>
            <a:endParaRPr/>
          </a:p>
        </p:txBody>
      </p:sp>
      <p:pic>
        <p:nvPicPr>
          <p:cNvPr id="80" name="Google Shape;80;p16"/>
          <p:cNvPicPr preferRelativeResize="0"/>
          <p:nvPr/>
        </p:nvPicPr>
        <p:blipFill>
          <a:blip r:embed="rId3">
            <a:alphaModFix/>
          </a:blip>
          <a:stretch>
            <a:fillRect/>
          </a:stretch>
        </p:blipFill>
        <p:spPr>
          <a:xfrm>
            <a:off x="152400" y="1017450"/>
            <a:ext cx="8520597" cy="3968207"/>
          </a:xfrm>
          <a:prstGeom prst="rect">
            <a:avLst/>
          </a:prstGeom>
          <a:noFill/>
          <a:ln>
            <a:noFill/>
          </a:ln>
        </p:spPr>
      </p:pic>
      <p:sp>
        <p:nvSpPr>
          <p:cNvPr id="81" name="Google Shape;81;p16"/>
          <p:cNvSpPr txBox="1"/>
          <p:nvPr/>
        </p:nvSpPr>
        <p:spPr>
          <a:xfrm>
            <a:off x="1831925" y="2697650"/>
            <a:ext cx="11979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Queen Anne</a:t>
            </a:r>
            <a:endParaRPr>
              <a:solidFill>
                <a:srgbClr val="434343"/>
              </a:solidFill>
            </a:endParaRPr>
          </a:p>
        </p:txBody>
      </p:sp>
      <p:sp>
        <p:nvSpPr>
          <p:cNvPr id="82" name="Google Shape;82;p16"/>
          <p:cNvSpPr txBox="1"/>
          <p:nvPr/>
        </p:nvSpPr>
        <p:spPr>
          <a:xfrm>
            <a:off x="1479375" y="2408850"/>
            <a:ext cx="10749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B5394"/>
                </a:solidFill>
              </a:rPr>
              <a:t>Magnolia</a:t>
            </a:r>
            <a:endParaRPr b="1">
              <a:solidFill>
                <a:srgbClr val="0B5394"/>
              </a:solidFill>
            </a:endParaRPr>
          </a:p>
        </p:txBody>
      </p:sp>
      <p:sp>
        <p:nvSpPr>
          <p:cNvPr id="83" name="Google Shape;83;p16"/>
          <p:cNvSpPr txBox="1"/>
          <p:nvPr/>
        </p:nvSpPr>
        <p:spPr>
          <a:xfrm>
            <a:off x="1735050" y="1678750"/>
            <a:ext cx="7575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Ballard</a:t>
            </a:r>
            <a:endParaRPr>
              <a:solidFill>
                <a:srgbClr val="434343"/>
              </a:solidFill>
            </a:endParaRPr>
          </a:p>
        </p:txBody>
      </p:sp>
      <p:sp>
        <p:nvSpPr>
          <p:cNvPr id="84" name="Google Shape;84;p16"/>
          <p:cNvSpPr txBox="1"/>
          <p:nvPr/>
        </p:nvSpPr>
        <p:spPr>
          <a:xfrm>
            <a:off x="2234450" y="3088300"/>
            <a:ext cx="13143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Downtown</a:t>
            </a:r>
            <a:endParaRPr>
              <a:solidFill>
                <a:srgbClr val="434343"/>
              </a:solidFill>
            </a:endParaRPr>
          </a:p>
        </p:txBody>
      </p:sp>
      <p:sp>
        <p:nvSpPr>
          <p:cNvPr id="85" name="Google Shape;85;p16"/>
          <p:cNvSpPr txBox="1"/>
          <p:nvPr/>
        </p:nvSpPr>
        <p:spPr>
          <a:xfrm>
            <a:off x="3411175" y="2095400"/>
            <a:ext cx="18693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rPr>
              <a:t>University District</a:t>
            </a:r>
            <a:endParaRPr b="1">
              <a:solidFill>
                <a:srgbClr val="CC0000"/>
              </a:solidFill>
            </a:endParaRPr>
          </a:p>
        </p:txBody>
      </p:sp>
      <p:sp>
        <p:nvSpPr>
          <p:cNvPr id="86" name="Google Shape;86;p16"/>
          <p:cNvSpPr txBox="1"/>
          <p:nvPr/>
        </p:nvSpPr>
        <p:spPr>
          <a:xfrm>
            <a:off x="3241075" y="2697650"/>
            <a:ext cx="13740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Capitol Hill</a:t>
            </a:r>
            <a:endParaRPr>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 The Bad vs. Good</a:t>
            </a:r>
            <a:endParaRPr/>
          </a:p>
        </p:txBody>
      </p:sp>
      <p:pic>
        <p:nvPicPr>
          <p:cNvPr id="92" name="Google Shape;92;p17"/>
          <p:cNvPicPr preferRelativeResize="0"/>
          <p:nvPr/>
        </p:nvPicPr>
        <p:blipFill rotWithShape="1">
          <a:blip r:embed="rId3">
            <a:alphaModFix/>
          </a:blip>
          <a:srcRect b="6329" l="2268" r="4387" t="5017"/>
          <a:stretch/>
        </p:blipFill>
        <p:spPr>
          <a:xfrm>
            <a:off x="76200" y="1383175"/>
            <a:ext cx="4374401" cy="3387599"/>
          </a:xfrm>
          <a:prstGeom prst="rect">
            <a:avLst/>
          </a:prstGeom>
          <a:noFill/>
          <a:ln>
            <a:noFill/>
          </a:ln>
        </p:spPr>
      </p:pic>
      <p:sp>
        <p:nvSpPr>
          <p:cNvPr id="93" name="Google Shape;93;p17"/>
          <p:cNvSpPr txBox="1"/>
          <p:nvPr/>
        </p:nvSpPr>
        <p:spPr>
          <a:xfrm>
            <a:off x="5297925" y="397950"/>
            <a:ext cx="2160600" cy="6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chemeClr val="dk1"/>
                </a:solidFill>
                <a:latin typeface="Playfair Display"/>
                <a:ea typeface="Playfair Display"/>
                <a:cs typeface="Playfair Display"/>
                <a:sym typeface="Playfair Display"/>
              </a:rPr>
              <a:t>….Or Not!</a:t>
            </a:r>
            <a:endParaRPr/>
          </a:p>
        </p:txBody>
      </p:sp>
      <p:pic>
        <p:nvPicPr>
          <p:cNvPr id="94" name="Google Shape;94;p17"/>
          <p:cNvPicPr preferRelativeResize="0"/>
          <p:nvPr/>
        </p:nvPicPr>
        <p:blipFill>
          <a:blip r:embed="rId4">
            <a:alphaModFix/>
          </a:blip>
          <a:stretch>
            <a:fillRect/>
          </a:stretch>
        </p:blipFill>
        <p:spPr>
          <a:xfrm>
            <a:off x="5073975" y="1306975"/>
            <a:ext cx="3674895" cy="33876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1000"/>
                                        <p:tgtEl>
                                          <p:spTgt spid="93"/>
                                        </p:tgtEl>
                                        <p:attrNameLst>
                                          <p:attrName>ppt_w</p:attrName>
                                        </p:attrNameLst>
                                      </p:cBhvr>
                                      <p:tavLst>
                                        <p:tav fmla="" tm="0">
                                          <p:val>
                                            <p:strVal val="0"/>
                                          </p:val>
                                        </p:tav>
                                        <p:tav fmla="" tm="100000">
                                          <p:val>
                                            <p:strVal val="#ppt_w"/>
                                          </p:val>
                                        </p:tav>
                                      </p:tavLst>
                                    </p:anim>
                                    <p:anim calcmode="lin" valueType="num">
                                      <p:cBhvr additive="base">
                                        <p:cTn dur="1000"/>
                                        <p:tgtEl>
                                          <p:spTgt spid="93"/>
                                        </p:tgtEl>
                                        <p:attrNameLst>
                                          <p:attrName>ppt_h</p:attrName>
                                        </p:attrNameLst>
                                      </p:cBhvr>
                                      <p:tavLst>
                                        <p:tav fmla="" tm="0">
                                          <p:val>
                                            <p:strVal val="0"/>
                                          </p:val>
                                        </p:tav>
                                        <p:tav fmla="" tm="100000">
                                          <p:val>
                                            <p:strVal val="#ppt_h"/>
                                          </p:val>
                                        </p:tav>
                                      </p:tavLst>
                                    </p:anim>
                                  </p:childTnLst>
                                </p:cTn>
                              </p:par>
                              <p:par>
                                <p:cTn fill="hold" nodeType="withEffect" presetClass="emph" presetID="8" presetSubtype="0">
                                  <p:stCondLst>
                                    <p:cond delay="0"/>
                                  </p:stCondLst>
                                  <p:childTnLst>
                                    <p:animRot by="-21600000">
                                      <p:cBhvr>
                                        <p:cTn dur="1000" fill="hold"/>
                                        <p:tgtEl>
                                          <p:spTgt spid="93"/>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Compliment Sandwich</a:t>
            </a:r>
            <a:endParaRPr/>
          </a:p>
        </p:txBody>
      </p:sp>
      <p:sp>
        <p:nvSpPr>
          <p:cNvPr id="100" name="Google Shape;10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“My parents stayed in Amy and Spanish apartment for 6 days while visiting us. The place is mostly </a:t>
            </a:r>
            <a:r>
              <a:rPr lang="en" sz="1400">
                <a:solidFill>
                  <a:srgbClr val="0000FF"/>
                </a:solidFill>
              </a:rPr>
              <a:t>as advertised</a:t>
            </a:r>
            <a:r>
              <a:rPr lang="en" sz="1400"/>
              <a:t>. The view from the top floor is </a:t>
            </a:r>
            <a:r>
              <a:rPr lang="en" sz="1400">
                <a:solidFill>
                  <a:srgbClr val="0000FF"/>
                </a:solidFill>
              </a:rPr>
              <a:t>spectacular</a:t>
            </a:r>
            <a:r>
              <a:rPr lang="en" sz="1400"/>
              <a:t>. Amy and Sean are </a:t>
            </a:r>
            <a:r>
              <a:rPr lang="en" sz="1400">
                <a:solidFill>
                  <a:srgbClr val="0000FF"/>
                </a:solidFill>
              </a:rPr>
              <a:t>responsive and friendly</a:t>
            </a:r>
            <a:r>
              <a:rPr lang="en" sz="1400"/>
              <a:t>. The bed is </a:t>
            </a:r>
            <a:r>
              <a:rPr lang="en" sz="1400">
                <a:solidFill>
                  <a:srgbClr val="0000FF"/>
                </a:solidFill>
              </a:rPr>
              <a:t>comfortable</a:t>
            </a:r>
            <a:r>
              <a:rPr lang="en" sz="1400"/>
              <a:t>. </a:t>
            </a:r>
            <a:r>
              <a:rPr i="1" lang="en" sz="1400">
                <a:solidFill>
                  <a:srgbClr val="980000"/>
                </a:solidFill>
              </a:rPr>
              <a:t>Unfortunately</a:t>
            </a:r>
            <a:r>
              <a:rPr lang="en" sz="1400"/>
              <a:t> the apartment is a bit rundown. And if you're a clean freak it's probably not for you...”</a:t>
            </a:r>
            <a:endParaRPr sz="1400"/>
          </a:p>
          <a:p>
            <a:pPr indent="0" lvl="0" marL="0" rtl="0" algn="l">
              <a:spcBef>
                <a:spcPts val="1600"/>
              </a:spcBef>
              <a:spcAft>
                <a:spcPts val="0"/>
              </a:spcAft>
              <a:buNone/>
            </a:pPr>
            <a:r>
              <a:rPr lang="en" sz="1400"/>
              <a:t>“It was a very </a:t>
            </a:r>
            <a:r>
              <a:rPr lang="en" sz="1400">
                <a:solidFill>
                  <a:srgbClr val="0000FF"/>
                </a:solidFill>
              </a:rPr>
              <a:t>nifty spot </a:t>
            </a:r>
            <a:r>
              <a:rPr lang="en" sz="1400"/>
              <a:t>with </a:t>
            </a:r>
            <a:r>
              <a:rPr lang="en" sz="1400">
                <a:solidFill>
                  <a:srgbClr val="0000FF"/>
                </a:solidFill>
              </a:rPr>
              <a:t>great location</a:t>
            </a:r>
            <a:r>
              <a:rPr lang="en" sz="1400"/>
              <a:t>... </a:t>
            </a:r>
            <a:r>
              <a:rPr i="1" lang="en" sz="1400">
                <a:solidFill>
                  <a:srgbClr val="980000"/>
                </a:solidFill>
              </a:rPr>
              <a:t>But</a:t>
            </a:r>
            <a:r>
              <a:rPr lang="en" sz="1400"/>
              <a:t> during the stay I was unaware that I would be sharing the space and tub with another person as they didn't know either so the showering situation was weird as it's only a curtain separating the room and also would have to come into my space to go to the toilet...”</a:t>
            </a:r>
            <a:endParaRPr sz="1400"/>
          </a:p>
          <a:p>
            <a:pPr indent="0" lvl="0" marL="0" rtl="0" algn="l">
              <a:spcBef>
                <a:spcPts val="1600"/>
              </a:spcBef>
              <a:spcAft>
                <a:spcPts val="0"/>
              </a:spcAft>
              <a:buNone/>
            </a:pPr>
            <a:r>
              <a:rPr lang="en" sz="1400"/>
              <a:t>“Check in was </a:t>
            </a:r>
            <a:r>
              <a:rPr lang="en" sz="1400">
                <a:solidFill>
                  <a:srgbClr val="0000FF"/>
                </a:solidFill>
              </a:rPr>
              <a:t>smooth</a:t>
            </a:r>
            <a:r>
              <a:rPr lang="en" sz="1400"/>
              <a:t>. The place was </a:t>
            </a:r>
            <a:r>
              <a:rPr lang="en" sz="1400">
                <a:solidFill>
                  <a:srgbClr val="0000FF"/>
                </a:solidFill>
              </a:rPr>
              <a:t>as described</a:t>
            </a:r>
            <a:r>
              <a:rPr lang="en" sz="1400"/>
              <a:t>. </a:t>
            </a:r>
            <a:r>
              <a:rPr i="1" lang="en" sz="1400">
                <a:solidFill>
                  <a:srgbClr val="980000"/>
                </a:solidFill>
              </a:rPr>
              <a:t>However</a:t>
            </a:r>
            <a:r>
              <a:rPr lang="en" sz="1400"/>
              <a:t>, the wifi was so slow it was almost non functional. Also, the cable line up was limited (no ESPN). One day an unknown man came in to the downstairs part of the building and plugged in a battery to charge. He had the code to the lock and full access to the room. This was alarming because we were away from the room during the day and left our things there. It definitely raised some safety concerns. </a:t>
            </a:r>
            <a:r>
              <a:rPr lang="en" sz="1400">
                <a:solidFill>
                  <a:srgbClr val="0000FF"/>
                </a:solidFill>
              </a:rPr>
              <a:t>Location is good.</a:t>
            </a:r>
            <a:r>
              <a:rPr lang="en" sz="1400"/>
              <a:t>”</a:t>
            </a:r>
            <a:br>
              <a:rPr lang="en" sz="1400"/>
            </a:br>
            <a:br>
              <a:rPr lang="en" sz="1400"/>
            </a:br>
            <a:br>
              <a:rPr lang="en" sz="1400"/>
            </a:br>
            <a:endParaRPr sz="1400"/>
          </a:p>
          <a:p>
            <a:pPr indent="0" lvl="0" marL="0" rtl="0" algn="l">
              <a:spcBef>
                <a:spcPts val="1600"/>
              </a:spcBef>
              <a:spcAft>
                <a:spcPts val="1600"/>
              </a:spcAft>
              <a:buNone/>
            </a:pPr>
            <a:br>
              <a:rPr lang="en" sz="1400"/>
            </a:b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 Sentiment Score Overtime</a:t>
            </a:r>
            <a:endParaRPr/>
          </a:p>
        </p:txBody>
      </p:sp>
      <p:sp>
        <p:nvSpPr>
          <p:cNvPr id="106" name="Google Shape;106;p19"/>
          <p:cNvSpPr txBox="1"/>
          <p:nvPr>
            <p:ph idx="1" type="body"/>
          </p:nvPr>
        </p:nvSpPr>
        <p:spPr>
          <a:xfrm>
            <a:off x="4572000" y="1152475"/>
            <a:ext cx="4041000" cy="37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a:t>
            </a:r>
            <a:r>
              <a:rPr lang="en" sz="1600">
                <a:solidFill>
                  <a:srgbClr val="3D85C6"/>
                </a:solidFill>
              </a:rPr>
              <a:t>blue</a:t>
            </a:r>
            <a:r>
              <a:rPr lang="en" sz="1600"/>
              <a:t> listing slowly trends upwards and declines in 2015 while the </a:t>
            </a:r>
            <a:r>
              <a:rPr lang="en" sz="1600">
                <a:solidFill>
                  <a:srgbClr val="FF0000"/>
                </a:solidFill>
              </a:rPr>
              <a:t>red</a:t>
            </a:r>
            <a:r>
              <a:rPr lang="en" sz="1600"/>
              <a:t> listing initially is almost linear and trends down until 2014.</a:t>
            </a:r>
            <a:endParaRPr sz="1600"/>
          </a:p>
          <a:p>
            <a:pPr indent="0" lvl="0" marL="0" rtl="0" algn="l">
              <a:spcBef>
                <a:spcPts val="1600"/>
              </a:spcBef>
              <a:spcAft>
                <a:spcPts val="0"/>
              </a:spcAft>
              <a:buNone/>
            </a:pPr>
            <a:r>
              <a:rPr lang="en" sz="1600"/>
              <a:t>What can we do with this?</a:t>
            </a:r>
            <a:endParaRPr sz="1600"/>
          </a:p>
          <a:p>
            <a:pPr indent="-317500" lvl="0" marL="457200" rtl="0" algn="l">
              <a:spcBef>
                <a:spcPts val="1600"/>
              </a:spcBef>
              <a:spcAft>
                <a:spcPts val="0"/>
              </a:spcAft>
              <a:buSzPts val="1400"/>
              <a:buChar char="●"/>
            </a:pPr>
            <a:r>
              <a:rPr lang="en" sz="1400"/>
              <a:t>View </a:t>
            </a:r>
            <a:r>
              <a:rPr lang="en" sz="1400"/>
              <a:t>topics used </a:t>
            </a:r>
            <a:r>
              <a:rPr lang="en" sz="1400"/>
              <a:t>during a particular period of time</a:t>
            </a:r>
            <a:endParaRPr sz="1400"/>
          </a:p>
          <a:p>
            <a:pPr indent="-317500" lvl="0" marL="457200" rtl="0" algn="l">
              <a:spcBef>
                <a:spcPts val="0"/>
              </a:spcBef>
              <a:spcAft>
                <a:spcPts val="0"/>
              </a:spcAft>
              <a:buSzPts val="1400"/>
              <a:buChar char="●"/>
            </a:pPr>
            <a:r>
              <a:rPr lang="en" sz="1400"/>
              <a:t>Verify if host has acted on the reviews (made changes)</a:t>
            </a:r>
            <a:endParaRPr sz="1400"/>
          </a:p>
          <a:p>
            <a:pPr indent="-317500" lvl="0" marL="457200" rtl="0" algn="l">
              <a:spcBef>
                <a:spcPts val="0"/>
              </a:spcBef>
              <a:spcAft>
                <a:spcPts val="0"/>
              </a:spcAft>
              <a:buSzPts val="1400"/>
              <a:buChar char="●"/>
            </a:pPr>
            <a:r>
              <a:rPr lang="en" sz="1400"/>
              <a:t>Compare host to average hosts in the area</a:t>
            </a:r>
            <a:endParaRPr sz="1400"/>
          </a:p>
        </p:txBody>
      </p:sp>
      <p:pic>
        <p:nvPicPr>
          <p:cNvPr id="107" name="Google Shape;107;p19"/>
          <p:cNvPicPr preferRelativeResize="0"/>
          <p:nvPr/>
        </p:nvPicPr>
        <p:blipFill>
          <a:blip r:embed="rId3">
            <a:alphaModFix/>
          </a:blip>
          <a:stretch>
            <a:fillRect/>
          </a:stretch>
        </p:blipFill>
        <p:spPr>
          <a:xfrm>
            <a:off x="252675" y="1077950"/>
            <a:ext cx="3920051" cy="39200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 - “Declining” example</a:t>
            </a:r>
            <a:endParaRPr/>
          </a:p>
        </p:txBody>
      </p:sp>
      <p:pic>
        <p:nvPicPr>
          <p:cNvPr id="113" name="Google Shape;113;p20"/>
          <p:cNvPicPr preferRelativeResize="0"/>
          <p:nvPr/>
        </p:nvPicPr>
        <p:blipFill>
          <a:blip r:embed="rId3">
            <a:alphaModFix/>
          </a:blip>
          <a:stretch>
            <a:fillRect/>
          </a:stretch>
        </p:blipFill>
        <p:spPr>
          <a:xfrm>
            <a:off x="853424" y="1081975"/>
            <a:ext cx="2757436" cy="1782025"/>
          </a:xfrm>
          <a:prstGeom prst="rect">
            <a:avLst/>
          </a:prstGeom>
          <a:noFill/>
          <a:ln>
            <a:noFill/>
          </a:ln>
        </p:spPr>
      </p:pic>
      <p:pic>
        <p:nvPicPr>
          <p:cNvPr id="114" name="Google Shape;114;p20"/>
          <p:cNvPicPr preferRelativeResize="0"/>
          <p:nvPr/>
        </p:nvPicPr>
        <p:blipFill>
          <a:blip r:embed="rId4">
            <a:alphaModFix/>
          </a:blip>
          <a:stretch>
            <a:fillRect/>
          </a:stretch>
        </p:blipFill>
        <p:spPr>
          <a:xfrm>
            <a:off x="5402200" y="1145775"/>
            <a:ext cx="3450300" cy="2509309"/>
          </a:xfrm>
          <a:prstGeom prst="rect">
            <a:avLst/>
          </a:prstGeom>
          <a:noFill/>
          <a:ln>
            <a:noFill/>
          </a:ln>
        </p:spPr>
      </p:pic>
      <p:pic>
        <p:nvPicPr>
          <p:cNvPr id="115" name="Google Shape;115;p20"/>
          <p:cNvPicPr preferRelativeResize="0"/>
          <p:nvPr/>
        </p:nvPicPr>
        <p:blipFill>
          <a:blip r:embed="rId5">
            <a:alphaModFix/>
          </a:blip>
          <a:stretch>
            <a:fillRect/>
          </a:stretch>
        </p:blipFill>
        <p:spPr>
          <a:xfrm>
            <a:off x="161925" y="3167198"/>
            <a:ext cx="5240275" cy="1782025"/>
          </a:xfrm>
          <a:prstGeom prst="rect">
            <a:avLst/>
          </a:prstGeom>
          <a:noFill/>
          <a:ln>
            <a:noFill/>
          </a:ln>
        </p:spPr>
      </p:pic>
      <p:sp>
        <p:nvSpPr>
          <p:cNvPr id="116" name="Google Shape;116;p20"/>
          <p:cNvSpPr/>
          <p:nvPr/>
        </p:nvSpPr>
        <p:spPr>
          <a:xfrm>
            <a:off x="1728400" y="3489200"/>
            <a:ext cx="736800" cy="2814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a:off x="199300" y="4401175"/>
            <a:ext cx="1529100" cy="1674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a:off x="4446400" y="4098125"/>
            <a:ext cx="736800" cy="1674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a:off x="161925" y="3930725"/>
            <a:ext cx="736800" cy="1674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a:off x="199300" y="4568575"/>
            <a:ext cx="736800" cy="1674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a:off x="4446400" y="3930725"/>
            <a:ext cx="736800" cy="1674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127" name="Google Shape;12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Consistently provide metrics on sentiment scores and topics</a:t>
            </a:r>
            <a:endParaRPr sz="2000"/>
          </a:p>
          <a:p>
            <a:pPr indent="-355600" lvl="0" marL="457200" rtl="0" algn="l">
              <a:spcBef>
                <a:spcPts val="1000"/>
              </a:spcBef>
              <a:spcAft>
                <a:spcPts val="0"/>
              </a:spcAft>
              <a:buSzPts val="2000"/>
              <a:buAutoNum type="arabicPeriod"/>
            </a:pPr>
            <a:r>
              <a:rPr lang="en" sz="2000"/>
              <a:t>Alert host</a:t>
            </a:r>
            <a:r>
              <a:rPr lang="en" sz="2000"/>
              <a:t> if reviews decline more than 10% year-to-year</a:t>
            </a:r>
            <a:endParaRPr sz="2000"/>
          </a:p>
          <a:p>
            <a:pPr indent="-355600" lvl="0" marL="457200" rtl="0" algn="l">
              <a:spcBef>
                <a:spcPts val="1000"/>
              </a:spcBef>
              <a:spcAft>
                <a:spcPts val="0"/>
              </a:spcAft>
              <a:buSzPts val="2000"/>
              <a:buAutoNum type="arabicPeriod"/>
            </a:pPr>
            <a:r>
              <a:rPr lang="en" sz="2000"/>
              <a:t>Generate unique list of areas of focus for hosts with declining reviews</a:t>
            </a:r>
            <a:endParaRPr sz="2000"/>
          </a:p>
          <a:p>
            <a:pPr indent="-355600" lvl="0" marL="457200" rtl="0" algn="l">
              <a:spcBef>
                <a:spcPts val="1000"/>
              </a:spcBef>
              <a:spcAft>
                <a:spcPts val="1000"/>
              </a:spcAft>
              <a:buSzPts val="2000"/>
              <a:buAutoNum type="arabicPeriod"/>
            </a:pPr>
            <a:r>
              <a:rPr lang="en" sz="2000"/>
              <a:t>Create  hypercare program for “at risk” hosts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