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3" r:id="rId8"/>
    <p:sldId id="271" r:id="rId9"/>
    <p:sldId id="272" r:id="rId10"/>
    <p:sldId id="273" r:id="rId11"/>
    <p:sldId id="274" r:id="rId12"/>
    <p:sldId id="264" r:id="rId13"/>
    <p:sldId id="265" r:id="rId14"/>
    <p:sldId id="266" r:id="rId15"/>
    <p:sldId id="267" r:id="rId16"/>
    <p:sldId id="268" r:id="rId17"/>
    <p:sldId id="270" r:id="rId18"/>
  </p:sldIdLst>
  <p:sldSz cx="9144000" cy="5143500" type="screen16x9"/>
  <p:notesSz cx="6858000" cy="9144000"/>
  <p:embeddedFontLst>
    <p:embeddedFont>
      <p:font typeface="Roboto" charset="0"/>
      <p:regular r:id="rId20"/>
      <p:bold r:id="rId21"/>
      <p:italic r:id="rId22"/>
      <p:boldItalic r:id="rId23"/>
    </p:embeddedFont>
    <p:embeddedFont>
      <p:font typeface="Raleway" charset="0"/>
      <p:regular r:id="rId24"/>
      <p:bold r:id="rId25"/>
      <p:italic r:id="rId26"/>
      <p:boldItalic r:id="rId27"/>
    </p:embeddedFont>
    <p:embeddedFont>
      <p:font typeface="Lato"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20d0f539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Clr>
                <a:schemeClr val="dk1"/>
              </a:buClr>
              <a:buSzPts val="1100"/>
              <a:buFont typeface="Arial"/>
              <a:buNone/>
            </a:pPr>
            <a:r>
              <a:rPr lang="en" sz="2550" b="1" dirty="0">
                <a:latin typeface="Roboto"/>
                <a:ea typeface="Roboto"/>
                <a:cs typeface="Roboto"/>
                <a:sym typeface="Roboto"/>
              </a:rPr>
              <a:t>Playing With Words</a:t>
            </a:r>
            <a:endParaRPr sz="2550" b="1" dirty="0">
              <a:latin typeface="Roboto"/>
              <a:ea typeface="Roboto"/>
              <a:cs typeface="Roboto"/>
              <a:sym typeface="Roboto"/>
            </a:endParaRPr>
          </a:p>
          <a:p>
            <a:pPr marL="0" lvl="0" indent="0" algn="l" rtl="0">
              <a:spcBef>
                <a:spcPts val="400"/>
              </a:spcBef>
              <a:spcAft>
                <a:spcPts val="0"/>
              </a:spcAft>
              <a:buNone/>
            </a:pPr>
            <a:endParaRPr sz="5100" dirty="0"/>
          </a:p>
        </p:txBody>
      </p:sp>
      <p:sp>
        <p:nvSpPr>
          <p:cNvPr id="87" name="Google Shape;87;p13"/>
          <p:cNvSpPr txBox="1">
            <a:spLocks noGrp="1"/>
          </p:cNvSpPr>
          <p:nvPr>
            <p:ph type="subTitle" idx="1"/>
          </p:nvPr>
        </p:nvSpPr>
        <p:spPr>
          <a:xfrm>
            <a:off x="311700" y="2834125"/>
            <a:ext cx="8520600" cy="2516043"/>
          </a:xfrm>
          <a:prstGeom prst="rect">
            <a:avLst/>
          </a:prstGeom>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dk1"/>
              </a:buClr>
              <a:buSzPts val="2000"/>
            </a:pPr>
            <a:endParaRPr sz="2000">
              <a:solidFill>
                <a:schemeClr val="dk1"/>
              </a:solidFill>
              <a:latin typeface="Roboto"/>
              <a:ea typeface="Roboto"/>
              <a:cs typeface="Roboto"/>
              <a:sym typeface="Roboto"/>
            </a:endParaRPr>
          </a:p>
          <a:p>
            <a:pPr lvl="0" indent="-355600">
              <a:lnSpc>
                <a:spcPct val="115000"/>
              </a:lnSpc>
              <a:buClr>
                <a:schemeClr val="dk1"/>
              </a:buClr>
              <a:buSzPts val="2000"/>
              <a:buFont typeface="Roboto"/>
              <a:buChar char="●"/>
            </a:pPr>
            <a:r>
              <a:rPr lang="en" sz="2000" dirty="0">
                <a:solidFill>
                  <a:schemeClr val="dk1"/>
                </a:solidFill>
                <a:latin typeface="Roboto"/>
                <a:ea typeface="Roboto"/>
                <a:cs typeface="Roboto"/>
                <a:sym typeface="Roboto"/>
              </a:rPr>
              <a:t>Harshit Sharma, Krishna Agarwal, Palak Gupta, Pooja</a:t>
            </a:r>
            <a:endParaRPr sz="2000">
              <a:solidFill>
                <a:schemeClr val="dk1"/>
              </a:solidFill>
              <a:latin typeface="Roboto"/>
              <a:ea typeface="Roboto"/>
              <a:cs typeface="Roboto"/>
              <a:sym typeface="Roboto"/>
            </a:endParaRPr>
          </a:p>
          <a:p>
            <a:pPr indent="-355600">
              <a:lnSpc>
                <a:spcPct val="115000"/>
              </a:lnSpc>
              <a:buClr>
                <a:schemeClr val="dk1"/>
              </a:buClr>
              <a:buSzPts val="2000"/>
              <a:buFont typeface="Roboto"/>
              <a:buChar char="●"/>
            </a:pPr>
            <a:r>
              <a:rPr lang="en-US" sz="2000" dirty="0">
                <a:solidFill>
                  <a:schemeClr val="dk1"/>
                </a:solidFill>
                <a:latin typeface="Roboto"/>
                <a:ea typeface="Roboto"/>
                <a:cs typeface="Roboto"/>
                <a:sym typeface="Roboto"/>
              </a:rPr>
              <a:t>GLA University</a:t>
            </a:r>
            <a:endParaRPr sz="200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Department of Computer Engineering and Applications</a:t>
            </a:r>
            <a:endParaRPr sz="200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4/12/2023</a:t>
            </a:r>
            <a:endParaRPr sz="2000">
              <a:solidFill>
                <a:schemeClr val="dk1"/>
              </a:solidFill>
              <a:latin typeface="Roboto"/>
              <a:ea typeface="Roboto"/>
              <a:cs typeface="Roboto"/>
              <a:sym typeface="Roboto"/>
            </a:endParaRPr>
          </a:p>
          <a:p>
            <a:pPr marL="0" lvl="0" indent="0" algn="l" rtl="0">
              <a:spcBef>
                <a:spcPts val="1500"/>
              </a:spcBef>
              <a:spcAft>
                <a:spcPts val="0"/>
              </a:spcAft>
              <a:buNone/>
            </a:pP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B21901F-B26D-9E45-76A1-BEB46BEB984F}"/>
              </a:ext>
            </a:extLst>
          </p:cNvPr>
          <p:cNvPicPr>
            <a:picLocks noChangeAspect="1"/>
          </p:cNvPicPr>
          <p:nvPr/>
        </p:nvPicPr>
        <p:blipFill rotWithShape="1">
          <a:blip r:embed="rId2"/>
          <a:srcRect t="10020" r="1059" b="6907"/>
          <a:stretch/>
        </p:blipFill>
        <p:spPr>
          <a:xfrm>
            <a:off x="4044877" y="2667897"/>
            <a:ext cx="5002306" cy="2361374"/>
          </a:xfrm>
          <a:prstGeom prst="rect">
            <a:avLst/>
          </a:prstGeom>
        </p:spPr>
      </p:pic>
      <p:pic>
        <p:nvPicPr>
          <p:cNvPr id="5" name="Picture 4">
            <a:extLst>
              <a:ext uri="{FF2B5EF4-FFF2-40B4-BE49-F238E27FC236}">
                <a16:creationId xmlns:a16="http://schemas.microsoft.com/office/drawing/2014/main" xmlns="" id="{11B984FD-C6F7-3BE2-A68C-EC937D46CA84}"/>
              </a:ext>
            </a:extLst>
          </p:cNvPr>
          <p:cNvPicPr>
            <a:picLocks noChangeAspect="1"/>
          </p:cNvPicPr>
          <p:nvPr/>
        </p:nvPicPr>
        <p:blipFill rotWithShape="1">
          <a:blip r:embed="rId3"/>
          <a:srcRect l="26235" t="9811" r="26353" b="6070"/>
          <a:stretch/>
        </p:blipFill>
        <p:spPr>
          <a:xfrm>
            <a:off x="182880" y="1"/>
            <a:ext cx="3796111" cy="3786692"/>
          </a:xfrm>
          <a:prstGeom prst="rect">
            <a:avLst/>
          </a:prstGeom>
        </p:spPr>
      </p:pic>
      <p:pic>
        <p:nvPicPr>
          <p:cNvPr id="4" name="Picture 3">
            <a:extLst>
              <a:ext uri="{FF2B5EF4-FFF2-40B4-BE49-F238E27FC236}">
                <a16:creationId xmlns:a16="http://schemas.microsoft.com/office/drawing/2014/main" xmlns="" id="{E83AD19F-726E-F72B-6A13-CF85E7AA5AA9}"/>
              </a:ext>
            </a:extLst>
          </p:cNvPr>
          <p:cNvPicPr>
            <a:picLocks noChangeAspect="1"/>
          </p:cNvPicPr>
          <p:nvPr/>
        </p:nvPicPr>
        <p:blipFill rotWithShape="1">
          <a:blip r:embed="rId4"/>
          <a:srcRect l="6367" t="10020" r="8736" b="14650"/>
          <a:stretch/>
        </p:blipFill>
        <p:spPr>
          <a:xfrm>
            <a:off x="4179348" y="306523"/>
            <a:ext cx="4733364" cy="2361374"/>
          </a:xfrm>
          <a:prstGeom prst="rect">
            <a:avLst/>
          </a:prstGeom>
        </p:spPr>
      </p:pic>
    </p:spTree>
    <p:extLst>
      <p:ext uri="{BB962C8B-B14F-4D97-AF65-F5344CB8AC3E}">
        <p14:creationId xmlns:p14="http://schemas.microsoft.com/office/powerpoint/2010/main" xmlns="" val="912234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21EFD50-1E87-B79B-824F-FAB4B8BB2B8B}"/>
              </a:ext>
            </a:extLst>
          </p:cNvPr>
          <p:cNvPicPr>
            <a:picLocks noChangeAspect="1"/>
          </p:cNvPicPr>
          <p:nvPr/>
        </p:nvPicPr>
        <p:blipFill rotWithShape="1">
          <a:blip r:embed="rId2"/>
          <a:srcRect l="34588" t="26342" r="34824" b="22183"/>
          <a:stretch/>
        </p:blipFill>
        <p:spPr>
          <a:xfrm>
            <a:off x="1495313" y="1248559"/>
            <a:ext cx="2796988" cy="2646382"/>
          </a:xfrm>
          <a:prstGeom prst="rect">
            <a:avLst/>
          </a:prstGeom>
        </p:spPr>
      </p:pic>
      <p:pic>
        <p:nvPicPr>
          <p:cNvPr id="5" name="Picture 4">
            <a:extLst>
              <a:ext uri="{FF2B5EF4-FFF2-40B4-BE49-F238E27FC236}">
                <a16:creationId xmlns:a16="http://schemas.microsoft.com/office/drawing/2014/main" xmlns="" id="{F6BA6580-EFC1-A494-76CD-77204A31AFDA}"/>
              </a:ext>
            </a:extLst>
          </p:cNvPr>
          <p:cNvPicPr>
            <a:picLocks noChangeAspect="1"/>
          </p:cNvPicPr>
          <p:nvPr/>
        </p:nvPicPr>
        <p:blipFill rotWithShape="1">
          <a:blip r:embed="rId3"/>
          <a:srcRect l="33412" t="27807" r="32352" b="20717"/>
          <a:stretch/>
        </p:blipFill>
        <p:spPr>
          <a:xfrm>
            <a:off x="5303520" y="1172585"/>
            <a:ext cx="3130477" cy="2646382"/>
          </a:xfrm>
          <a:prstGeom prst="rect">
            <a:avLst/>
          </a:prstGeom>
        </p:spPr>
      </p:pic>
    </p:spTree>
    <p:extLst>
      <p:ext uri="{BB962C8B-B14F-4D97-AF65-F5344CB8AC3E}">
        <p14:creationId xmlns:p14="http://schemas.microsoft.com/office/powerpoint/2010/main" xmlns="" val="222327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Features</a:t>
            </a:r>
            <a:endParaRPr sz="20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lvl="0" indent="-342900">
              <a:buClr>
                <a:srgbClr val="000000"/>
              </a:buClr>
              <a:buSzPts val="1800"/>
              <a:buFont typeface="Roboto"/>
              <a:buChar char="●"/>
            </a:pPr>
            <a:r>
              <a:rPr lang="en-US" sz="1800" dirty="0">
                <a:solidFill>
                  <a:srgbClr val="000000"/>
                </a:solidFill>
                <a:latin typeface="Roboto"/>
                <a:ea typeface="Roboto"/>
                <a:cs typeface="Roboto"/>
                <a:sym typeface="Roboto"/>
              </a:rPr>
              <a:t>User Friendly 	</a:t>
            </a:r>
          </a:p>
          <a:p>
            <a:pPr lvl="0" indent="-342900">
              <a:buClr>
                <a:srgbClr val="000000"/>
              </a:buClr>
              <a:buSzPts val="1800"/>
              <a:buFont typeface="Roboto"/>
              <a:buChar char="●"/>
            </a:pPr>
            <a:r>
              <a:rPr lang="en-US" sz="1800" dirty="0">
                <a:solidFill>
                  <a:srgbClr val="000000"/>
                </a:solidFill>
                <a:latin typeface="Roboto"/>
                <a:ea typeface="Roboto"/>
                <a:cs typeface="Roboto"/>
                <a:sym typeface="Roboto"/>
              </a:rPr>
              <a:t>Providing enthralling experience </a:t>
            </a:r>
          </a:p>
          <a:p>
            <a:pPr lvl="0" indent="-342900">
              <a:buClr>
                <a:srgbClr val="000000"/>
              </a:buClr>
              <a:buSzPts val="1800"/>
              <a:buFont typeface="Roboto"/>
              <a:buChar char="●"/>
            </a:pPr>
            <a:r>
              <a:rPr lang="en-US" sz="1800" dirty="0">
                <a:solidFill>
                  <a:srgbClr val="000000"/>
                </a:solidFill>
                <a:latin typeface="Roboto"/>
                <a:ea typeface="Roboto"/>
                <a:cs typeface="Roboto"/>
                <a:sym typeface="Roboto"/>
              </a:rPr>
              <a:t>Expanding the range of lexis </a:t>
            </a:r>
          </a:p>
          <a:p>
            <a:pPr lvl="0" indent="-342900">
              <a:buClr>
                <a:srgbClr val="000000"/>
              </a:buClr>
              <a:buSzPts val="1800"/>
              <a:buFont typeface="Roboto"/>
              <a:buChar char="●"/>
            </a:pPr>
            <a:r>
              <a:rPr lang="en-US" sz="1800" dirty="0">
                <a:solidFill>
                  <a:srgbClr val="000000"/>
                </a:solidFill>
                <a:latin typeface="Roboto"/>
                <a:ea typeface="Roboto"/>
                <a:cs typeface="Roboto"/>
                <a:sym typeface="Roboto"/>
              </a:rPr>
              <a:t>Availability of attribute to keep notes in the form of text and images </a:t>
            </a:r>
          </a:p>
          <a:p>
            <a:pPr lvl="0" indent="-342900">
              <a:buClr>
                <a:srgbClr val="000000"/>
              </a:buClr>
              <a:buSzPts val="1800"/>
              <a:buFont typeface="Roboto"/>
              <a:buChar char="●"/>
            </a:pPr>
            <a:r>
              <a:rPr lang="en-US" sz="1800" dirty="0">
                <a:solidFill>
                  <a:srgbClr val="000000"/>
                </a:solidFill>
                <a:latin typeface="Roboto"/>
                <a:ea typeface="Roboto"/>
                <a:cs typeface="Roboto"/>
                <a:sym typeface="Roboto"/>
              </a:rPr>
              <a:t>Real time and accurate information</a:t>
            </a:r>
          </a:p>
          <a:p>
            <a:pPr marL="0" lvl="0" indent="0" algn="l" rtl="0">
              <a:spcBef>
                <a:spcPts val="1500"/>
              </a:spcBef>
              <a:spcAft>
                <a:spcPts val="1200"/>
              </a:spcAft>
              <a:buNone/>
            </a:pP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Results</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41" name="Google Shape;141;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lvl="0" indent="-349250">
              <a:buClr>
                <a:srgbClr val="000000"/>
              </a:buClr>
              <a:buSzPts val="1900"/>
              <a:buFont typeface="Roboto"/>
              <a:buChar char="●"/>
            </a:pPr>
            <a:r>
              <a:rPr lang="en-US" sz="1900" dirty="0" smtClean="0">
                <a:solidFill>
                  <a:srgbClr val="000000"/>
                </a:solidFill>
                <a:latin typeface="Roboto"/>
                <a:ea typeface="Roboto"/>
                <a:cs typeface="Roboto"/>
                <a:sym typeface="Roboto"/>
              </a:rPr>
              <a:t>After an appropriate session time on the platform the user is expected to have a better understanding of pronunciation, vocabulary, spelling and achievement of improved typing speed. </a:t>
            </a:r>
            <a:endParaRPr sz="1900">
              <a:solidFill>
                <a:srgbClr val="000000"/>
              </a:solidFill>
              <a:latin typeface="Roboto"/>
              <a:ea typeface="Roboto"/>
              <a:cs typeface="Roboto"/>
              <a:sym typeface="Roboto"/>
            </a:endParaRPr>
          </a:p>
          <a:p>
            <a:pPr marL="0" lvl="0" indent="0" algn="l" rtl="0">
              <a:spcBef>
                <a:spcPts val="1500"/>
              </a:spcBef>
              <a:spcAft>
                <a:spcPts val="1200"/>
              </a:spcAft>
              <a:buNone/>
            </a:pP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Challenges Faced</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47" name="Google Shape;14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0850" indent="-342900">
              <a:buClr>
                <a:srgbClr val="000000"/>
              </a:buClr>
              <a:buSzPts val="1900"/>
            </a:pPr>
            <a:r>
              <a:rPr lang="en" sz="1900" dirty="0">
                <a:solidFill>
                  <a:srgbClr val="000000"/>
                </a:solidFill>
                <a:latin typeface="Roboto"/>
                <a:ea typeface="Roboto"/>
                <a:cs typeface="Roboto"/>
                <a:sym typeface="Roboto"/>
              </a:rPr>
              <a:t>We faced difficulties in putting the features and make the website look good and major and the important issue was to make the website responsive.</a:t>
            </a:r>
          </a:p>
          <a:p>
            <a:pPr marL="450850" indent="-342900">
              <a:buClr>
                <a:srgbClr val="000000"/>
              </a:buClr>
              <a:buSzPts val="1900"/>
            </a:pPr>
            <a:r>
              <a:rPr lang="en" sz="1900" dirty="0">
                <a:solidFill>
                  <a:srgbClr val="000000"/>
                </a:solidFill>
                <a:latin typeface="Roboto"/>
                <a:ea typeface="Roboto"/>
                <a:cs typeface="Roboto"/>
                <a:sym typeface="Roboto"/>
              </a:rPr>
              <a:t>We took the help from the internet and friends. After some valuable efforts we overcame the chall</a:t>
            </a:r>
            <a:r>
              <a:rPr lang="en-US" sz="1900" dirty="0">
                <a:solidFill>
                  <a:srgbClr val="000000"/>
                </a:solidFill>
                <a:latin typeface="Roboto"/>
                <a:ea typeface="Roboto"/>
                <a:cs typeface="Roboto"/>
                <a:sym typeface="Roboto"/>
              </a:rPr>
              <a:t>e</a:t>
            </a:r>
            <a:r>
              <a:rPr lang="en" sz="1900" dirty="0">
                <a:solidFill>
                  <a:srgbClr val="000000"/>
                </a:solidFill>
                <a:latin typeface="Roboto"/>
                <a:ea typeface="Roboto"/>
                <a:cs typeface="Roboto"/>
                <a:sym typeface="Roboto"/>
              </a:rPr>
              <a:t>nges. 	</a:t>
            </a:r>
          </a:p>
          <a:p>
            <a:pPr marL="0" lvl="0" indent="0" algn="l" rtl="0">
              <a:spcBef>
                <a:spcPts val="1500"/>
              </a:spcBef>
              <a:spcAft>
                <a:spcPts val="1200"/>
              </a:spcAft>
              <a:buNone/>
            </a:pP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dirty="0">
                <a:solidFill>
                  <a:srgbClr val="000000"/>
                </a:solidFill>
                <a:latin typeface="Roboto"/>
                <a:ea typeface="Roboto"/>
                <a:cs typeface="Roboto"/>
                <a:sym typeface="Roboto"/>
              </a:rPr>
              <a:t>Future Work</a:t>
            </a:r>
            <a:endParaRPr sz="22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a:p>
        </p:txBody>
      </p:sp>
      <p:sp>
        <p:nvSpPr>
          <p:cNvPr id="153" name="Google Shape;153;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lvl="0" indent="-355600">
              <a:buClr>
                <a:srgbClr val="000000"/>
              </a:buClr>
              <a:buSzPts val="2000"/>
              <a:buFont typeface="Roboto"/>
              <a:buChar char="●"/>
            </a:pPr>
            <a:r>
              <a:rPr lang="en-US" sz="2000" dirty="0" smtClean="0">
                <a:solidFill>
                  <a:srgbClr val="000000"/>
                </a:solidFill>
                <a:latin typeface="Roboto"/>
                <a:ea typeface="Roboto"/>
                <a:cs typeface="Roboto"/>
                <a:sym typeface="Roboto"/>
              </a:rPr>
              <a:t>We will add </a:t>
            </a:r>
            <a:r>
              <a:rPr lang="en-US" sz="2000" dirty="0" smtClean="0">
                <a:solidFill>
                  <a:srgbClr val="000000"/>
                </a:solidFill>
                <a:latin typeface="Roboto"/>
                <a:ea typeface="Roboto"/>
                <a:cs typeface="Roboto"/>
                <a:sym typeface="Roboto"/>
              </a:rPr>
              <a:t>some more games </a:t>
            </a:r>
            <a:r>
              <a:rPr lang="en-US" sz="2000" dirty="0" smtClean="0">
                <a:solidFill>
                  <a:srgbClr val="000000"/>
                </a:solidFill>
                <a:latin typeface="Roboto"/>
                <a:ea typeface="Roboto"/>
                <a:cs typeface="Roboto"/>
                <a:sym typeface="Roboto"/>
              </a:rPr>
              <a:t>to this website and will make it useful to as more as learners want to learn something new and they can go one step up in their lives</a:t>
            </a:r>
            <a:r>
              <a:rPr lang="en-US" sz="2000" dirty="0" smtClean="0">
                <a:solidFill>
                  <a:srgbClr val="000000"/>
                </a:solidFill>
                <a:latin typeface="Roboto"/>
                <a:ea typeface="Roboto"/>
                <a:cs typeface="Roboto"/>
                <a:sym typeface="Roboto"/>
              </a:rPr>
              <a:t>.</a:t>
            </a:r>
            <a:endParaRPr sz="2000">
              <a:solidFill>
                <a:srgbClr val="000000"/>
              </a:solidFill>
              <a:latin typeface="Roboto"/>
              <a:ea typeface="Roboto"/>
              <a:cs typeface="Roboto"/>
              <a:sym typeface="Roboto"/>
            </a:endParaRPr>
          </a:p>
          <a:p>
            <a:pPr marL="0" lvl="0" indent="0" algn="l" rtl="0">
              <a:spcBef>
                <a:spcPts val="1500"/>
              </a:spcBef>
              <a:spcAft>
                <a:spcPts val="1200"/>
              </a:spcAft>
              <a:buNone/>
            </a:pP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a:solidFill>
                  <a:srgbClr val="000000"/>
                </a:solidFill>
                <a:latin typeface="Roboto"/>
                <a:ea typeface="Roboto"/>
                <a:cs typeface="Roboto"/>
                <a:sym typeface="Roboto"/>
              </a:rPr>
              <a:t>Conclusion</a:t>
            </a:r>
            <a:endParaRPr sz="22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a:p>
        </p:txBody>
      </p:sp>
      <p:sp>
        <p:nvSpPr>
          <p:cNvPr id="159" name="Google Shape;159;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lvl="0" indent="-355600">
              <a:buClr>
                <a:srgbClr val="000000"/>
              </a:buClr>
              <a:buSzPts val="2000"/>
              <a:buFont typeface="Roboto"/>
              <a:buChar char="●"/>
            </a:pPr>
            <a:r>
              <a:rPr lang="en-US" sz="2000" dirty="0" smtClean="0">
                <a:solidFill>
                  <a:srgbClr val="000000"/>
                </a:solidFill>
                <a:latin typeface="Roboto"/>
                <a:ea typeface="Roboto"/>
                <a:cs typeface="Roboto"/>
                <a:sym typeface="Roboto"/>
              </a:rPr>
              <a:t>The website could be operated by the user belonging to any age group by indulging in various engaging activities for the betterment of their certain verbal skills while having fun at the same time. </a:t>
            </a:r>
            <a:endParaRPr sz="2000">
              <a:solidFill>
                <a:srgbClr val="000000"/>
              </a:solidFill>
              <a:latin typeface="Roboto"/>
              <a:ea typeface="Roboto"/>
              <a:cs typeface="Roboto"/>
              <a:sym typeface="Roboto"/>
            </a:endParaRPr>
          </a:p>
          <a:p>
            <a:pPr marL="0" lvl="0" indent="0" algn="l" rtl="0">
              <a:spcBef>
                <a:spcPts val="1500"/>
              </a:spcBef>
              <a:spcAft>
                <a:spcPts val="1200"/>
              </a:spcAft>
              <a:buNone/>
            </a:pP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Q&amp;A</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71" name="Google Shape;171;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dirty="0">
                <a:solidFill>
                  <a:srgbClr val="0F0F0F"/>
                </a:solidFill>
                <a:latin typeface="Roboto"/>
                <a:ea typeface="Roboto"/>
                <a:cs typeface="Roboto"/>
                <a:sym typeface="Roboto"/>
              </a:rPr>
              <a:t>Open the floor for questions from the audience</a:t>
            </a:r>
            <a:endParaRPr sz="200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82782" y="780097"/>
            <a:ext cx="7488381" cy="35450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990"/>
              <a:buFont typeface="Arial"/>
              <a:buNone/>
            </a:pPr>
            <a:r>
              <a:rPr lang="en" sz="2285" b="1" dirty="0">
                <a:latin typeface="Roboto"/>
                <a:ea typeface="Roboto"/>
                <a:cs typeface="Roboto"/>
                <a:sym typeface="Roboto"/>
              </a:rPr>
              <a:t>Introduction</a:t>
            </a:r>
            <a:endParaRPr sz="2285" b="1">
              <a:latin typeface="Roboto"/>
              <a:ea typeface="Roboto"/>
              <a:cs typeface="Roboto"/>
              <a:sym typeface="Roboto"/>
            </a:endParaRPr>
          </a:p>
          <a:p>
            <a:pPr marL="0" lvl="0" indent="0" algn="l" rtl="0">
              <a:spcBef>
                <a:spcPts val="400"/>
              </a:spcBef>
              <a:spcAft>
                <a:spcPts val="0"/>
              </a:spcAft>
              <a:buSzPts val="990"/>
              <a:buNone/>
            </a:pPr>
            <a:endParaRPr sz="3140"/>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lvl="0" indent="-355600">
              <a:buClr>
                <a:schemeClr val="dk1"/>
              </a:buClr>
              <a:buSzPts val="2000"/>
              <a:buFont typeface="Roboto"/>
              <a:buChar char="●"/>
            </a:pPr>
            <a:r>
              <a:rPr lang="en-US" sz="2000" dirty="0" smtClean="0">
                <a:solidFill>
                  <a:schemeClr val="dk1"/>
                </a:solidFill>
                <a:latin typeface="Roboto"/>
                <a:ea typeface="Roboto"/>
                <a:cs typeface="Roboto"/>
                <a:sym typeface="Roboto"/>
              </a:rPr>
              <a:t>The </a:t>
            </a:r>
            <a:r>
              <a:rPr lang="en-US" sz="2000" dirty="0" smtClean="0">
                <a:solidFill>
                  <a:schemeClr val="dk1"/>
                </a:solidFill>
                <a:latin typeface="Roboto"/>
                <a:ea typeface="Roboto"/>
                <a:cs typeface="Roboto"/>
                <a:sym typeface="Roboto"/>
              </a:rPr>
              <a:t>primary aim of this project is to enhance users' verbal skills and expand their vocabulary through engaging and creative activities</a:t>
            </a:r>
            <a:r>
              <a:rPr lang="en-US" sz="2000" dirty="0" smtClean="0">
                <a:solidFill>
                  <a:schemeClr val="dk1"/>
                </a:solidFill>
                <a:latin typeface="Roboto"/>
                <a:ea typeface="Roboto"/>
                <a:cs typeface="Roboto"/>
                <a:sym typeface="Roboto"/>
              </a:rPr>
              <a:t>.</a:t>
            </a:r>
          </a:p>
          <a:p>
            <a:pPr lvl="0" indent="-355600">
              <a:buClr>
                <a:schemeClr val="dk1"/>
              </a:buClr>
              <a:buSzPts val="2000"/>
              <a:buFont typeface="Roboto"/>
              <a:buChar char="●"/>
            </a:pPr>
            <a:r>
              <a:rPr lang="en-US" sz="2000" dirty="0" smtClean="0">
                <a:solidFill>
                  <a:schemeClr val="dk1"/>
                </a:solidFill>
                <a:latin typeface="Roboto"/>
                <a:ea typeface="Roboto"/>
                <a:cs typeface="Roboto"/>
                <a:sym typeface="Roboto"/>
              </a:rPr>
              <a:t>The  motivation behind this project is to develop a platform to improve users' </a:t>
            </a:r>
            <a:r>
              <a:rPr lang="en-US" sz="2000" dirty="0" smtClean="0">
                <a:solidFill>
                  <a:schemeClr val="dk1"/>
                </a:solidFill>
                <a:latin typeface="Roboto"/>
                <a:ea typeface="Roboto"/>
                <a:cs typeface="Roboto"/>
                <a:sym typeface="Roboto"/>
              </a:rPr>
              <a:t>certain </a:t>
            </a:r>
            <a:r>
              <a:rPr lang="en-US" sz="2000" dirty="0" smtClean="0">
                <a:solidFill>
                  <a:schemeClr val="dk1"/>
                </a:solidFill>
                <a:latin typeface="Roboto"/>
                <a:ea typeface="Roboto"/>
                <a:cs typeface="Roboto"/>
                <a:sym typeface="Roboto"/>
              </a:rPr>
              <a:t>verbal </a:t>
            </a:r>
            <a:r>
              <a:rPr lang="en-US" sz="2000" dirty="0" smtClean="0">
                <a:solidFill>
                  <a:schemeClr val="dk1"/>
                </a:solidFill>
                <a:latin typeface="Roboto"/>
                <a:ea typeface="Roboto"/>
                <a:cs typeface="Roboto"/>
                <a:sym typeface="Roboto"/>
              </a:rPr>
              <a:t>skills</a:t>
            </a:r>
          </a:p>
          <a:p>
            <a:pPr lvl="0" indent="-355600">
              <a:buClr>
                <a:schemeClr val="dk1"/>
              </a:buClr>
              <a:buSzPts val="2000"/>
              <a:buFont typeface="Roboto"/>
              <a:buChar char="●"/>
            </a:pPr>
            <a:r>
              <a:rPr lang="en-US" sz="2000" dirty="0" smtClean="0">
                <a:solidFill>
                  <a:schemeClr val="dk1"/>
                </a:solidFill>
                <a:latin typeface="Roboto"/>
                <a:ea typeface="Roboto"/>
                <a:cs typeface="Roboto"/>
                <a:sym typeface="Roboto"/>
              </a:rPr>
              <a:t>This can be useful to the students and anyone who wants to gear up their verbal skills and expand their vocabulary</a:t>
            </a:r>
            <a:r>
              <a:rPr lang="en-US" sz="2000" dirty="0" smtClean="0">
                <a:solidFill>
                  <a:schemeClr val="dk1"/>
                </a:solidFill>
                <a:latin typeface="Roboto"/>
                <a:ea typeface="Roboto"/>
                <a:cs typeface="Roboto"/>
                <a:sym typeface="Roboto"/>
              </a:rPr>
              <a:t>.</a:t>
            </a:r>
            <a:endParaRPr sz="2000" smtClean="0">
              <a:solidFill>
                <a:schemeClr val="dk1"/>
              </a:solidFill>
              <a:latin typeface="Roboto"/>
              <a:ea typeface="Roboto"/>
              <a:cs typeface="Roboto"/>
              <a:sym typeface="Roboto"/>
            </a:endParaRPr>
          </a:p>
          <a:p>
            <a:pPr marL="0" lvl="0" indent="0" algn="l" rtl="0">
              <a:spcBef>
                <a:spcPts val="1500"/>
              </a:spcBef>
              <a:spcAft>
                <a:spcPts val="1200"/>
              </a:spcAft>
              <a:buNone/>
            </a:pP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Objectives</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lvl="0" indent="-349250">
              <a:buClr>
                <a:srgbClr val="000000"/>
              </a:buClr>
              <a:buSzPts val="1900"/>
              <a:buFont typeface="Roboto"/>
              <a:buChar char="●"/>
            </a:pPr>
            <a:r>
              <a:rPr lang="en-US" sz="1900" dirty="0">
                <a:solidFill>
                  <a:srgbClr val="000000"/>
                </a:solidFill>
                <a:latin typeface="Roboto"/>
                <a:ea typeface="Roboto"/>
                <a:cs typeface="Roboto"/>
                <a:sym typeface="Roboto"/>
              </a:rPr>
              <a:t>This project tends to target the audience which requires the platforms to improve their certain verbal skills like vocabulary, pronunciation, testing typing speed and much more in a playful and interesting environment. We try our best to not just make the activities innovative and appealing but also productive and knowledgeable.</a:t>
            </a:r>
            <a:endParaRPr sz="1900">
              <a:solidFill>
                <a:srgbClr val="000000"/>
              </a:solidFill>
              <a:latin typeface="Roboto"/>
              <a:ea typeface="Roboto"/>
              <a:cs typeface="Roboto"/>
              <a:sym typeface="Roboto"/>
            </a:endParaRPr>
          </a:p>
          <a:p>
            <a:pPr marL="0" lvl="0" indent="0" algn="l" rtl="0">
              <a:spcBef>
                <a:spcPts val="1500"/>
              </a:spcBef>
              <a:spcAft>
                <a:spcPts val="1200"/>
              </a:spcAft>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Problem Statement</a:t>
            </a:r>
            <a:endParaRPr sz="20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lvl="0" indent="-342900">
              <a:buClr>
                <a:srgbClr val="000000"/>
              </a:buClr>
              <a:buSzPts val="1800"/>
              <a:buFont typeface="Roboto"/>
              <a:buChar char="●"/>
            </a:pPr>
            <a:r>
              <a:rPr lang="en-US" sz="1800" dirty="0">
                <a:solidFill>
                  <a:srgbClr val="000000"/>
                </a:solidFill>
                <a:latin typeface="Roboto"/>
                <a:ea typeface="Roboto"/>
                <a:cs typeface="Roboto"/>
                <a:sym typeface="Roboto"/>
              </a:rPr>
              <a:t>There are many people which tackle the obstacles like wrong pronunciations, repetitive vocabularies, knowing diminished meanings of words, lessen typing speeds for coders. </a:t>
            </a:r>
            <a:endParaRPr sz="1800">
              <a:solidFill>
                <a:srgbClr val="000000"/>
              </a:solidFill>
              <a:latin typeface="Roboto"/>
              <a:ea typeface="Roboto"/>
              <a:cs typeface="Roboto"/>
              <a:sym typeface="Roboto"/>
            </a:endParaRPr>
          </a:p>
          <a:p>
            <a:pPr lvl="0" indent="-342900">
              <a:buClr>
                <a:srgbClr val="000000"/>
              </a:buClr>
              <a:buSzPts val="1800"/>
              <a:buFont typeface="Roboto"/>
              <a:buChar char="●"/>
            </a:pPr>
            <a:r>
              <a:rPr lang="en-US" sz="1800" dirty="0">
                <a:solidFill>
                  <a:srgbClr val="000000"/>
                </a:solidFill>
                <a:latin typeface="Roboto"/>
                <a:ea typeface="Roboto"/>
                <a:cs typeface="Roboto"/>
                <a:sym typeface="Roboto"/>
              </a:rPr>
              <a:t>These problems when addressed, they rather leave the user embarrassed or hesitant.</a:t>
            </a:r>
            <a:endParaRPr sz="1800">
              <a:solidFill>
                <a:srgbClr val="000000"/>
              </a:solidFill>
              <a:latin typeface="Roboto"/>
              <a:ea typeface="Roboto"/>
              <a:cs typeface="Roboto"/>
              <a:sym typeface="Roboto"/>
            </a:endParaRPr>
          </a:p>
          <a:p>
            <a:pPr marL="0" lvl="0" indent="0" algn="l" rtl="0">
              <a:spcBef>
                <a:spcPts val="1500"/>
              </a:spcBef>
              <a:spcAft>
                <a:spcPts val="1200"/>
              </a:spcAft>
              <a:buNone/>
            </a:pP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1985" dirty="0">
                <a:solidFill>
                  <a:srgbClr val="000000"/>
                </a:solidFill>
                <a:latin typeface="Roboto"/>
                <a:ea typeface="Roboto"/>
                <a:cs typeface="Roboto"/>
                <a:sym typeface="Roboto"/>
              </a:rPr>
              <a:t>Literature Review</a:t>
            </a:r>
            <a:endParaRPr sz="19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840"/>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lvl="0" indent="-336550">
              <a:buClr>
                <a:srgbClr val="000000"/>
              </a:buClr>
              <a:buSzPts val="1700"/>
              <a:buFont typeface="Roboto"/>
              <a:buChar char="●"/>
            </a:pPr>
            <a:r>
              <a:rPr lang="en-US" sz="1700" dirty="0" smtClean="0">
                <a:solidFill>
                  <a:srgbClr val="000000"/>
                </a:solidFill>
                <a:latin typeface="Roboto"/>
                <a:ea typeface="Roboto"/>
                <a:cs typeface="Roboto"/>
                <a:sym typeface="Roboto"/>
              </a:rPr>
              <a:t>Thus</a:t>
            </a:r>
            <a:r>
              <a:rPr lang="en-US" sz="1700" dirty="0">
                <a:solidFill>
                  <a:srgbClr val="000000"/>
                </a:solidFill>
                <a:latin typeface="Roboto"/>
                <a:ea typeface="Roboto"/>
                <a:cs typeface="Roboto"/>
                <a:sym typeface="Roboto"/>
              </a:rPr>
              <a:t>, our aim is to individually address each problem through pleasing activities on a combined platform, i.e. one platform provides various features to practice for such obstacles and find win over them. We provide fun tasks and games like typing speed analyzer, text analyzer, text to speech etc. to help the user in every we can.</a:t>
            </a:r>
            <a:endParaRPr sz="1700" dirty="0">
              <a:solidFill>
                <a:srgbClr val="000000"/>
              </a:solidFill>
              <a:latin typeface="Roboto"/>
              <a:ea typeface="Roboto"/>
              <a:cs typeface="Roboto"/>
              <a:sym typeface="Roboto"/>
            </a:endParaRPr>
          </a:p>
          <a:p>
            <a:pPr marL="0" lvl="0" indent="0" algn="l" rtl="0">
              <a:spcBef>
                <a:spcPts val="1500"/>
              </a:spcBef>
              <a:spcAft>
                <a:spcPts val="1200"/>
              </a:spcAft>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Methodology</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lvl="0" indent="-349250">
              <a:buClr>
                <a:srgbClr val="000000"/>
              </a:buClr>
              <a:buSzPts val="1900"/>
              <a:buFont typeface="Roboto"/>
              <a:buChar char="●"/>
            </a:pPr>
            <a:r>
              <a:rPr lang="en-US" sz="1900" dirty="0">
                <a:solidFill>
                  <a:srgbClr val="000000"/>
                </a:solidFill>
                <a:latin typeface="Roboto"/>
                <a:ea typeface="Roboto"/>
                <a:cs typeface="Roboto"/>
                <a:sym typeface="Roboto"/>
              </a:rPr>
              <a:t>Use of languages like HTML, CSS, JavaScript, </a:t>
            </a:r>
            <a:r>
              <a:rPr lang="en-US" sz="1900" dirty="0" err="1" smtClean="0">
                <a:solidFill>
                  <a:srgbClr val="000000"/>
                </a:solidFill>
                <a:latin typeface="Roboto"/>
                <a:ea typeface="Roboto"/>
                <a:cs typeface="Roboto"/>
                <a:sym typeface="Roboto"/>
              </a:rPr>
              <a:t>node.js,Mongo</a:t>
            </a:r>
            <a:r>
              <a:rPr lang="en-US" sz="1900" dirty="0" smtClean="0">
                <a:solidFill>
                  <a:srgbClr val="000000"/>
                </a:solidFill>
                <a:latin typeface="Roboto"/>
                <a:ea typeface="Roboto"/>
                <a:cs typeface="Roboto"/>
                <a:sym typeface="Roboto"/>
              </a:rPr>
              <a:t> DB, EJS </a:t>
            </a:r>
            <a:endParaRPr sz="1900" dirty="0">
              <a:solidFill>
                <a:srgbClr val="000000"/>
              </a:solidFill>
              <a:latin typeface="Roboto"/>
              <a:ea typeface="Roboto"/>
              <a:cs typeface="Roboto"/>
              <a:sym typeface="Roboto"/>
            </a:endParaRPr>
          </a:p>
          <a:p>
            <a:pPr lvl="0" indent="-349250">
              <a:buClr>
                <a:srgbClr val="000000"/>
              </a:buClr>
              <a:buSzPts val="1900"/>
              <a:buFont typeface="Roboto"/>
              <a:buChar char="●"/>
            </a:pPr>
            <a:r>
              <a:rPr lang="en-US" sz="1900" dirty="0">
                <a:solidFill>
                  <a:srgbClr val="000000"/>
                </a:solidFill>
                <a:latin typeface="Roboto"/>
                <a:ea typeface="Roboto"/>
                <a:cs typeface="Roboto"/>
                <a:sym typeface="Roboto"/>
              </a:rPr>
              <a:t>Tools used are Visual Studio Code (Version 1.78.2).</a:t>
            </a:r>
            <a:endParaRPr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Implementation</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lvl="0" indent="-349250">
              <a:buClr>
                <a:srgbClr val="000000"/>
              </a:buClr>
              <a:buSzPts val="1900"/>
              <a:buFont typeface="Roboto"/>
              <a:buChar char="●"/>
            </a:pPr>
            <a:r>
              <a:rPr lang="en-US" sz="1900" dirty="0">
                <a:solidFill>
                  <a:srgbClr val="000000"/>
                </a:solidFill>
                <a:latin typeface="Roboto"/>
                <a:ea typeface="Roboto"/>
                <a:cs typeface="Roboto"/>
                <a:sym typeface="Roboto"/>
              </a:rPr>
              <a:t>Plan to be implemented as follows: </a:t>
            </a:r>
          </a:p>
          <a:p>
            <a:pPr lvl="0" indent="-349250">
              <a:buClr>
                <a:srgbClr val="000000"/>
              </a:buClr>
              <a:buSzPts val="1900"/>
              <a:buFont typeface="Roboto"/>
              <a:buChar char="●"/>
            </a:pPr>
            <a:r>
              <a:rPr lang="en-US" sz="1900" dirty="0">
                <a:solidFill>
                  <a:srgbClr val="000000"/>
                </a:solidFill>
                <a:latin typeface="Roboto"/>
                <a:ea typeface="Roboto"/>
                <a:cs typeface="Roboto"/>
                <a:sym typeface="Roboto"/>
              </a:rPr>
              <a:t>Dictionary : 30-31 October 2023 </a:t>
            </a:r>
          </a:p>
          <a:p>
            <a:pPr lvl="0" indent="-349250">
              <a:buClr>
                <a:srgbClr val="000000"/>
              </a:buClr>
              <a:buSzPts val="1900"/>
              <a:buFont typeface="Roboto"/>
              <a:buChar char="●"/>
            </a:pPr>
            <a:r>
              <a:rPr lang="en-US" sz="1900" dirty="0">
                <a:solidFill>
                  <a:srgbClr val="000000"/>
                </a:solidFill>
                <a:latin typeface="Roboto"/>
                <a:ea typeface="Roboto"/>
                <a:cs typeface="Roboto"/>
                <a:sym typeface="Roboto"/>
              </a:rPr>
              <a:t>Text Analyzer : 1-2 November 2023</a:t>
            </a:r>
          </a:p>
          <a:p>
            <a:pPr lvl="0" indent="-349250">
              <a:buClr>
                <a:srgbClr val="000000"/>
              </a:buClr>
              <a:buSzPts val="1900"/>
              <a:buFont typeface="Roboto"/>
              <a:buChar char="●"/>
            </a:pPr>
            <a:r>
              <a:rPr lang="en-US" sz="1900" dirty="0">
                <a:solidFill>
                  <a:srgbClr val="000000"/>
                </a:solidFill>
                <a:latin typeface="Roboto"/>
                <a:ea typeface="Roboto"/>
                <a:cs typeface="Roboto"/>
                <a:sym typeface="Roboto"/>
              </a:rPr>
              <a:t> Text To Speech : 3-4 November 2023 </a:t>
            </a:r>
          </a:p>
          <a:p>
            <a:pPr lvl="0" indent="-349250">
              <a:buClr>
                <a:srgbClr val="000000"/>
              </a:buClr>
              <a:buSzPts val="1900"/>
              <a:buFont typeface="Roboto"/>
              <a:buChar char="●"/>
            </a:pPr>
            <a:r>
              <a:rPr lang="en-US" sz="1900" dirty="0">
                <a:solidFill>
                  <a:srgbClr val="000000"/>
                </a:solidFill>
                <a:latin typeface="Roboto"/>
                <a:ea typeface="Roboto"/>
                <a:cs typeface="Roboto"/>
                <a:sym typeface="Roboto"/>
              </a:rPr>
              <a:t>Speed Test: 5-7 November 2023 </a:t>
            </a:r>
          </a:p>
          <a:p>
            <a:pPr lvl="0" indent="-349250">
              <a:buClr>
                <a:srgbClr val="000000"/>
              </a:buClr>
              <a:buSzPts val="1900"/>
              <a:buFont typeface="Roboto"/>
              <a:buChar char="●"/>
            </a:pPr>
            <a:r>
              <a:rPr lang="en-US" sz="1900" dirty="0">
                <a:solidFill>
                  <a:srgbClr val="000000"/>
                </a:solidFill>
                <a:latin typeface="Roboto"/>
                <a:ea typeface="Roboto"/>
                <a:cs typeface="Roboto"/>
                <a:sym typeface="Roboto"/>
              </a:rPr>
              <a:t>Typing Champion: 7-8 November 2023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 sz="2800" dirty="0">
                <a:solidFill>
                  <a:srgbClr val="000000"/>
                </a:solidFill>
                <a:latin typeface="Roboto"/>
                <a:ea typeface="Roboto"/>
                <a:cs typeface="Roboto"/>
                <a:sym typeface="Roboto"/>
              </a:rPr>
              <a:t>Implementation</a:t>
            </a:r>
            <a:endParaRPr lang="en-US" dirty="0"/>
          </a:p>
        </p:txBody>
      </p:sp>
      <p:sp>
        <p:nvSpPr>
          <p:cNvPr id="3" name="Text Placeholder 2"/>
          <p:cNvSpPr>
            <a:spLocks noGrp="1"/>
          </p:cNvSpPr>
          <p:nvPr>
            <p:ph type="body" idx="1"/>
          </p:nvPr>
        </p:nvSpPr>
        <p:spPr/>
        <p:txBody>
          <a:bodyPr/>
          <a:lstStyle/>
          <a:p>
            <a:pPr lvl="0"/>
            <a:r>
              <a:rPr lang="en-US" sz="1800" dirty="0">
                <a:solidFill>
                  <a:srgbClr val="000000"/>
                </a:solidFill>
                <a:latin typeface="Roboto"/>
                <a:ea typeface="Roboto"/>
                <a:cs typeface="Roboto"/>
                <a:sym typeface="Roboto"/>
              </a:rPr>
              <a:t>White Board: 9-11 November 2023 </a:t>
            </a:r>
          </a:p>
          <a:p>
            <a:pPr lvl="0"/>
            <a:r>
              <a:rPr lang="en-US" sz="1800" dirty="0">
                <a:solidFill>
                  <a:srgbClr val="000000"/>
                </a:solidFill>
                <a:latin typeface="Roboto"/>
                <a:ea typeface="Roboto"/>
                <a:cs typeface="Roboto"/>
                <a:sym typeface="Roboto"/>
              </a:rPr>
              <a:t>Scramble: 12-13 November 2023 </a:t>
            </a:r>
          </a:p>
          <a:p>
            <a:pPr lvl="0"/>
            <a:r>
              <a:rPr lang="en-US" sz="1800" dirty="0">
                <a:solidFill>
                  <a:srgbClr val="000000"/>
                </a:solidFill>
                <a:latin typeface="Roboto"/>
                <a:ea typeface="Roboto"/>
                <a:cs typeface="Roboto"/>
                <a:sym typeface="Roboto"/>
              </a:rPr>
              <a:t>Sample Mid Term Report: 14 November 2023</a:t>
            </a:r>
          </a:p>
          <a:p>
            <a:pPr lvl="0"/>
            <a:r>
              <a:rPr lang="en-US" sz="1800" dirty="0">
                <a:solidFill>
                  <a:srgbClr val="000000"/>
                </a:solidFill>
                <a:latin typeface="Roboto"/>
                <a:ea typeface="Roboto"/>
                <a:cs typeface="Roboto"/>
                <a:sym typeface="Roboto"/>
              </a:rPr>
              <a:t> Final Mid Term Report: 15 November 2023</a:t>
            </a:r>
          </a:p>
          <a:p>
            <a:pPr lvl="0"/>
            <a:r>
              <a:rPr lang="en-US" sz="1800" dirty="0">
                <a:solidFill>
                  <a:srgbClr val="000000"/>
                </a:solidFill>
                <a:latin typeface="Roboto"/>
                <a:ea typeface="Roboto"/>
                <a:cs typeface="Roboto"/>
                <a:sym typeface="Roboto"/>
              </a:rPr>
              <a:t> Integration of every single feature onto a single platform: 16-22 November 2023</a:t>
            </a:r>
            <a:endParaRPr lang="en-US" sz="18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6795FB9-A219-56DB-B430-E3D057196DE3}"/>
              </a:ext>
            </a:extLst>
          </p:cNvPr>
          <p:cNvPicPr>
            <a:picLocks noChangeAspect="1"/>
          </p:cNvPicPr>
          <p:nvPr/>
        </p:nvPicPr>
        <p:blipFill rotWithShape="1">
          <a:blip r:embed="rId2"/>
          <a:srcRect l="21176" t="9393" r="22000" b="6070"/>
          <a:stretch/>
        </p:blipFill>
        <p:spPr>
          <a:xfrm>
            <a:off x="5228218" y="118350"/>
            <a:ext cx="3049046" cy="2550342"/>
          </a:xfrm>
          <a:prstGeom prst="rect">
            <a:avLst/>
          </a:prstGeom>
        </p:spPr>
      </p:pic>
      <p:pic>
        <p:nvPicPr>
          <p:cNvPr id="4" name="Picture 3">
            <a:extLst>
              <a:ext uri="{FF2B5EF4-FFF2-40B4-BE49-F238E27FC236}">
                <a16:creationId xmlns:a16="http://schemas.microsoft.com/office/drawing/2014/main" xmlns="" id="{C00DA169-F158-D20B-37D5-DA4D04B39B70}"/>
              </a:ext>
            </a:extLst>
          </p:cNvPr>
          <p:cNvPicPr>
            <a:picLocks noChangeAspect="1"/>
          </p:cNvPicPr>
          <p:nvPr/>
        </p:nvPicPr>
        <p:blipFill rotWithShape="1">
          <a:blip r:embed="rId3"/>
          <a:srcRect l="1294" t="10229" r="2325" b="8163"/>
          <a:stretch/>
        </p:blipFill>
        <p:spPr>
          <a:xfrm>
            <a:off x="118334" y="118349"/>
            <a:ext cx="5109883" cy="2432558"/>
          </a:xfrm>
          <a:prstGeom prst="rect">
            <a:avLst/>
          </a:prstGeom>
        </p:spPr>
      </p:pic>
      <p:pic>
        <p:nvPicPr>
          <p:cNvPr id="6" name="Picture 5">
            <a:extLst>
              <a:ext uri="{FF2B5EF4-FFF2-40B4-BE49-F238E27FC236}">
                <a16:creationId xmlns:a16="http://schemas.microsoft.com/office/drawing/2014/main" xmlns="" id="{043CC9F3-40F9-171C-C34D-395430B4C099}"/>
              </a:ext>
            </a:extLst>
          </p:cNvPr>
          <p:cNvPicPr>
            <a:picLocks noChangeAspect="1"/>
          </p:cNvPicPr>
          <p:nvPr/>
        </p:nvPicPr>
        <p:blipFill rotWithShape="1">
          <a:blip r:embed="rId4"/>
          <a:srcRect t="10438" r="2325" b="7326"/>
          <a:stretch/>
        </p:blipFill>
        <p:spPr>
          <a:xfrm>
            <a:off x="5380" y="2668692"/>
            <a:ext cx="5109884" cy="2474808"/>
          </a:xfrm>
          <a:prstGeom prst="rect">
            <a:avLst/>
          </a:prstGeom>
        </p:spPr>
      </p:pic>
      <p:pic>
        <p:nvPicPr>
          <p:cNvPr id="8" name="Picture 7">
            <a:extLst>
              <a:ext uri="{FF2B5EF4-FFF2-40B4-BE49-F238E27FC236}">
                <a16:creationId xmlns:a16="http://schemas.microsoft.com/office/drawing/2014/main" xmlns="" id="{2E8BD7C8-4EFF-91AF-B3F3-C52EFDDAF7C6}"/>
              </a:ext>
            </a:extLst>
          </p:cNvPr>
          <p:cNvPicPr>
            <a:picLocks noChangeAspect="1"/>
          </p:cNvPicPr>
          <p:nvPr/>
        </p:nvPicPr>
        <p:blipFill rotWithShape="1">
          <a:blip r:embed="rId5"/>
          <a:srcRect l="19882" t="10020" r="21294" b="7116"/>
          <a:stretch/>
        </p:blipFill>
        <p:spPr>
          <a:xfrm>
            <a:off x="5279422" y="2739227"/>
            <a:ext cx="2946638" cy="2333737"/>
          </a:xfrm>
          <a:prstGeom prst="rect">
            <a:avLst/>
          </a:prstGeom>
        </p:spPr>
      </p:pic>
    </p:spTree>
    <p:extLst>
      <p:ext uri="{BB962C8B-B14F-4D97-AF65-F5344CB8AC3E}">
        <p14:creationId xmlns:p14="http://schemas.microsoft.com/office/powerpoint/2010/main" xmlns="" val="220723904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521</Words>
  <Application>Microsoft Office PowerPoint</Application>
  <PresentationFormat>On-screen Show (16:9)</PresentationFormat>
  <Paragraphs>50</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Roboto</vt:lpstr>
      <vt:lpstr>Raleway</vt:lpstr>
      <vt:lpstr>Lato</vt:lpstr>
      <vt:lpstr>Streamline</vt:lpstr>
      <vt:lpstr>Playing With Words </vt:lpstr>
      <vt:lpstr>Introduction </vt:lpstr>
      <vt:lpstr>Objectives </vt:lpstr>
      <vt:lpstr>Problem Statement </vt:lpstr>
      <vt:lpstr>Literature Review </vt:lpstr>
      <vt:lpstr>Methodology </vt:lpstr>
      <vt:lpstr>Implementation </vt:lpstr>
      <vt:lpstr>Implementation</vt:lpstr>
      <vt:lpstr>Slide 9</vt:lpstr>
      <vt:lpstr>Slide 10</vt:lpstr>
      <vt:lpstr>Slide 11</vt:lpstr>
      <vt:lpstr>Features </vt:lpstr>
      <vt:lpstr>Results </vt:lpstr>
      <vt:lpstr>Challenges Faced </vt:lpstr>
      <vt:lpstr>Future Work </vt:lpstr>
      <vt:lpstr>Conclusion </vt:lpstr>
      <vt:lpstr>Q&amp;A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NITRO 5</dc:creator>
  <cp:lastModifiedBy>NITRO 5</cp:lastModifiedBy>
  <cp:revision>15</cp:revision>
  <dcterms:modified xsi:type="dcterms:W3CDTF">2023-12-04T19:01:21Z</dcterms:modified>
</cp:coreProperties>
</file>