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8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8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a8794e6b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a8794e6b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a8794e6b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a8794e6b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a8794e6b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a8794e6b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a94fbcac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a94fbcac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a94fbca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a94fbca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a94fbcac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a94fbcac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a94fbcac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a94fbcac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a8794e6b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a8794e6b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a8794e6b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a8794e6b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a8794e6b0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a8794e6b0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a8794e6b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a8794e6b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a94fbcac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a94fbcac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a8794e6b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fa8794e6b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fa8794e6b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fa8794e6b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a8794e6b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a8794e6b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a8794e6b0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a8794e6b0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a8794e6b0_1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a8794e6b0_1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a94fbcac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a94fbcac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a94fbcac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a94fbcac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ad76e74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ad76e74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a8794e6b0_8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a8794e6b0_8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a8794e6b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a8794e6b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a8794e6b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a8794e6b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a8794e6b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a8794e6b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a8794e6b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a8794e6b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a94fbcac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a94fbca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a8794e6b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a8794e6b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a8794e6b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a8794e6b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p14:dur="1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iro.com/app/board/uXjVP3bKp4I=/" TargetMode="External"/><Relationship Id="rId4" Type="http://schemas.openxmlformats.org/officeDocument/2006/relationships/hyperlink" Target="https://miro.com/app/board/uXjVP3ICRlw=/?share_link_id=88685428600" TargetMode="External"/><Relationship Id="rId5" Type="http://schemas.openxmlformats.org/officeDocument/2006/relationships/hyperlink" Target="https://miro.com/app/board/uXjVP3bKp4I=/?share_link_id=27409345097" TargetMode="External"/><Relationship Id="rId6" Type="http://schemas.openxmlformats.org/officeDocument/2006/relationships/hyperlink" Target="https://miro.com/app/board/uXjVP9IFW80=/?share_link_id=268667715199" TargetMode="External"/><Relationship Id="rId7" Type="http://schemas.openxmlformats.org/officeDocument/2006/relationships/hyperlink" Target="https://miro.com/app/board/uXjVP270qU0=/?share_link_id=6259888661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miro.com/app/board/uXjVP3bKp4I=/?share_link_id=27409345097" TargetMode="External"/><Relationship Id="rId4" Type="http://schemas.openxmlformats.org/officeDocument/2006/relationships/hyperlink" Target="https://miro.com/app/board/uXjVP3bKp4I=/?share_link_id=27409345097" TargetMode="External"/><Relationship Id="rId5" Type="http://schemas.openxmlformats.org/officeDocument/2006/relationships/hyperlink" Target="https://miro.com/app/board/uXjVP270qU0=/?share_link_id=359380766856" TargetMode="External"/><Relationship Id="rId6" Type="http://schemas.openxmlformats.org/officeDocument/2006/relationships/hyperlink" Target="https://miro.com/app/board/uXjVP9IFW80=/?share_link_id=26866771519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spreadsheets/d/1K1i7P8XIJEHPgTM1MtGWGH5VrpOCzaIpkcbxhMWucSc/edit?resourcekey#gid=649063324" TargetMode="External"/><Relationship Id="rId4" Type="http://schemas.openxmlformats.org/officeDocument/2006/relationships/hyperlink" Target="https://docs.google.com/spreadsheets/d/1K1i7P8XIJEHPgTM1MtGWGH5VrpOCzaIpkcbxhMWucSc/edit?resourcekey#gid=649063324" TargetMode="External"/><Relationship Id="rId5" Type="http://schemas.openxmlformats.org/officeDocument/2006/relationships/hyperlink" Target="https://docs.google.com/spreadsheets/d/1uXwPJj_9yV8QHyIBBA-G2zHAwJOew9-fRRoPP2E2uVI/edit?usp=sharing" TargetMode="External"/><Relationship Id="rId6" Type="http://schemas.openxmlformats.org/officeDocument/2006/relationships/hyperlink" Target="https://docs.google.com/spreadsheets/d/1uXwPJj_9yV8QHyIBBA-G2zHAwJOew9-fRRoPP2E2uVI/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iro.com/app/board/uXjVP270qU0=/?share_link_id=359380766856"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igma.com/proto/PyZyHq1eqlTecQkHi7k5qO/Mid-Fi?scaling=scale-down&amp;page-id=0%3A1&amp;starting-point-node-id=411%3A4058&amp;node-id=411%3A405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figma.com/file/1vpFQtFSBtARYMQJ2HjBcJ/high-fidelity-prototype-(Community)?node-id=0%3A1&amp;t=G6G8zSRCfwNnvqvy-1"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Reticent</a:t>
            </a:r>
            <a:endParaRPr/>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3"/>
          <p:cNvPicPr preferRelativeResize="0"/>
          <p:nvPr/>
        </p:nvPicPr>
        <p:blipFill>
          <a:blip r:embed="rId3">
            <a:alphaModFix/>
          </a:blip>
          <a:stretch>
            <a:fillRect/>
          </a:stretch>
        </p:blipFill>
        <p:spPr>
          <a:xfrm>
            <a:off x="-22312" y="0"/>
            <a:ext cx="9188625"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2"/>
          <p:cNvSpPr/>
          <p:nvPr/>
        </p:nvSpPr>
        <p:spPr>
          <a:xfrm>
            <a:off x="876500" y="367475"/>
            <a:ext cx="2134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ph type="title"/>
          </p:nvPr>
        </p:nvSpPr>
        <p:spPr>
          <a:xfrm>
            <a:off x="1015850" y="365525"/>
            <a:ext cx="2423100" cy="5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Task Flow</a:t>
            </a:r>
            <a:r>
              <a:rPr b="1" lang="en">
                <a:solidFill>
                  <a:srgbClr val="7F6000"/>
                </a:solidFill>
              </a:rPr>
              <a:t> </a:t>
            </a:r>
            <a:endParaRPr b="1">
              <a:solidFill>
                <a:srgbClr val="7F6000"/>
              </a:solidFill>
            </a:endParaRPr>
          </a:p>
        </p:txBody>
      </p:sp>
      <p:sp>
        <p:nvSpPr>
          <p:cNvPr id="192" name="Google Shape;192;p22"/>
          <p:cNvSpPr txBox="1"/>
          <p:nvPr>
            <p:ph idx="1" type="body"/>
          </p:nvPr>
        </p:nvSpPr>
        <p:spPr>
          <a:xfrm>
            <a:off x="707700" y="937475"/>
            <a:ext cx="7505700" cy="38436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290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Main Features</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Profile creation</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Posting updates (text, photos, videos, etc.)</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Messaging and direct messaging</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Networking</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Connecting with friends and classmates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Joining groups and communities</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Privacy and Safety</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Account security (password, two-factor authentication)</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Block and report feature</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Interaction with Institution</a:t>
            </a:r>
            <a:endParaRPr b="1" sz="1700">
              <a:solidFill>
                <a:srgbClr val="E69138"/>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Access to academic records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Class schedules and announcements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Library and study resource</a:t>
            </a:r>
            <a:endParaRPr sz="1700">
              <a:solidFill>
                <a:srgbClr val="0E101A"/>
              </a:solidFill>
              <a:highlight>
                <a:schemeClr val="dk1"/>
              </a:highlight>
              <a:latin typeface="Arial"/>
              <a:ea typeface="Arial"/>
              <a:cs typeface="Arial"/>
              <a:sym typeface="Arial"/>
            </a:endParaRPr>
          </a:p>
          <a:p>
            <a:pPr indent="0" lvl="0" marL="0" rtl="0" algn="l">
              <a:lnSpc>
                <a:spcPct val="95000"/>
              </a:lnSpc>
              <a:spcBef>
                <a:spcPts val="2900"/>
              </a:spcBef>
              <a:spcAft>
                <a:spcPts val="0"/>
              </a:spcAft>
              <a:buSzPts val="275"/>
              <a:buNone/>
            </a:pPr>
            <a:r>
              <a:t/>
            </a:r>
            <a:endParaRPr sz="1700">
              <a:solidFill>
                <a:srgbClr val="0E101A"/>
              </a:solidFill>
              <a:highlight>
                <a:schemeClr val="dk1"/>
              </a:highlight>
              <a:latin typeface="Roboto"/>
              <a:ea typeface="Roboto"/>
              <a:cs typeface="Roboto"/>
              <a:sym typeface="Roboto"/>
            </a:endParaRPr>
          </a:p>
          <a:p>
            <a:pPr indent="0" lvl="0" marL="0" rtl="0" algn="l">
              <a:lnSpc>
                <a:spcPct val="95000"/>
              </a:lnSpc>
              <a:spcBef>
                <a:spcPts val="2900"/>
              </a:spcBef>
              <a:spcAft>
                <a:spcPts val="0"/>
              </a:spcAft>
              <a:buSzPts val="275"/>
              <a:buNone/>
            </a:pPr>
            <a:r>
              <a:t/>
            </a:r>
            <a:endParaRPr sz="1700">
              <a:solidFill>
                <a:srgbClr val="0E101A"/>
              </a:solidFill>
              <a:highlight>
                <a:schemeClr val="dk1"/>
              </a:highlight>
              <a:latin typeface="Roboto"/>
              <a:ea typeface="Roboto"/>
              <a:cs typeface="Roboto"/>
              <a:sym typeface="Roboto"/>
            </a:endParaRPr>
          </a:p>
          <a:p>
            <a:pPr indent="-336550" lvl="0" marL="457200" rtl="0" algn="l">
              <a:lnSpc>
                <a:spcPct val="95000"/>
              </a:lnSpc>
              <a:spcBef>
                <a:spcPts val="2900"/>
              </a:spcBef>
              <a:spcAft>
                <a:spcPts val="0"/>
              </a:spcAft>
              <a:buClr>
                <a:srgbClr val="0E101A"/>
              </a:buClr>
              <a:buSzPts val="1700"/>
              <a:buFont typeface="Roboto"/>
              <a:buChar char="●"/>
            </a:pPr>
            <a:r>
              <a:t/>
            </a:r>
            <a:endParaRPr sz="1700">
              <a:solidFill>
                <a:srgbClr val="0E101A"/>
              </a:solidFill>
              <a:highlight>
                <a:schemeClr val="dk1"/>
              </a:highlight>
              <a:latin typeface="Roboto"/>
              <a:ea typeface="Roboto"/>
              <a:cs typeface="Roboto"/>
              <a:sym typeface="Roboto"/>
            </a:endParaRPr>
          </a:p>
          <a:p>
            <a:pPr indent="0" lvl="0" marL="0" rtl="0" algn="l">
              <a:lnSpc>
                <a:spcPct val="80000"/>
              </a:lnSpc>
              <a:spcBef>
                <a:spcPts val="2900"/>
              </a:spcBef>
              <a:spcAft>
                <a:spcPts val="1200"/>
              </a:spcAft>
              <a:buSzPts val="275"/>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776275" y="331250"/>
            <a:ext cx="7505700" cy="44916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2900"/>
              </a:spcBef>
              <a:spcAft>
                <a:spcPts val="0"/>
              </a:spcAft>
              <a:buClr>
                <a:srgbClr val="E69138"/>
              </a:buClr>
              <a:buSzPts val="1700"/>
              <a:buFont typeface="Roboto"/>
              <a:buChar char="●"/>
            </a:pPr>
            <a:r>
              <a:rPr b="1" lang="en" sz="1700">
                <a:solidFill>
                  <a:srgbClr val="E69138"/>
                </a:solidFill>
                <a:highlight>
                  <a:schemeClr val="dk1"/>
                </a:highlight>
                <a:latin typeface="Roboto"/>
                <a:ea typeface="Roboto"/>
                <a:cs typeface="Roboto"/>
                <a:sym typeface="Roboto"/>
              </a:rPr>
              <a:t>Personalization</a:t>
            </a:r>
            <a:endParaRPr b="1" sz="1700">
              <a:solidFill>
                <a:srgbClr val="E69138"/>
              </a:solidFill>
              <a:highlight>
                <a:schemeClr val="dk1"/>
              </a:highlight>
              <a:latin typeface="Roboto"/>
              <a:ea typeface="Roboto"/>
              <a:cs typeface="Roboto"/>
              <a:sym typeface="Roboto"/>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Customizable profile and settings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Themes and backgrounds</a:t>
            </a:r>
            <a:endParaRPr sz="1700">
              <a:solidFill>
                <a:srgbClr val="0E101A"/>
              </a:solidFill>
              <a:highlight>
                <a:schemeClr val="dk1"/>
              </a:highlight>
              <a:latin typeface="Arial"/>
              <a:ea typeface="Arial"/>
              <a:cs typeface="Arial"/>
              <a:sym typeface="Arial"/>
            </a:endParaRPr>
          </a:p>
          <a:p>
            <a:pPr indent="-336550" lvl="1" marL="9144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Push notifications</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Multimedia Support</a:t>
            </a:r>
            <a:endParaRPr b="1" sz="1700">
              <a:solidFill>
                <a:srgbClr val="E69138"/>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Photos and videos</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Live streaming</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Audio features</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Integration</a:t>
            </a:r>
            <a:endParaRPr b="1" sz="1700">
              <a:solidFill>
                <a:srgbClr val="E69138"/>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Integration with other apps (calendar, to-do list)</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External sharing (Facebook, Twitter, etc.)</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E69138"/>
              </a:buClr>
              <a:buSzPts val="1700"/>
              <a:buFont typeface="Arial"/>
              <a:buChar char="●"/>
            </a:pPr>
            <a:r>
              <a:rPr b="1" lang="en" sz="1700">
                <a:solidFill>
                  <a:srgbClr val="E69138"/>
                </a:solidFill>
                <a:highlight>
                  <a:schemeClr val="dk1"/>
                </a:highlight>
                <a:latin typeface="Arial"/>
                <a:ea typeface="Arial"/>
                <a:cs typeface="Arial"/>
                <a:sym typeface="Arial"/>
              </a:rPr>
              <a:t>Analytics</a:t>
            </a:r>
            <a:endParaRPr b="1" sz="1700">
              <a:solidFill>
                <a:srgbClr val="E69138"/>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User engagement</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Content metrics</a:t>
            </a:r>
            <a:endParaRPr sz="1700">
              <a:solidFill>
                <a:srgbClr val="0E101A"/>
              </a:solidFill>
              <a:highlight>
                <a:schemeClr val="dk1"/>
              </a:highlight>
              <a:latin typeface="Arial"/>
              <a:ea typeface="Arial"/>
              <a:cs typeface="Arial"/>
              <a:sym typeface="Arial"/>
            </a:endParaRPr>
          </a:p>
          <a:p>
            <a:pPr indent="-336550" lvl="1" marL="914400" rtl="0" algn="l">
              <a:lnSpc>
                <a:spcPct val="11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User demographics</a:t>
            </a:r>
            <a:endParaRPr sz="17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4"/>
          <p:cNvSpPr/>
          <p:nvPr/>
        </p:nvSpPr>
        <p:spPr>
          <a:xfrm>
            <a:off x="570525" y="260150"/>
            <a:ext cx="20886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txBox="1"/>
          <p:nvPr>
            <p:ph type="title"/>
          </p:nvPr>
        </p:nvSpPr>
        <p:spPr>
          <a:xfrm>
            <a:off x="695175" y="223700"/>
            <a:ext cx="57558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Miro links</a:t>
            </a:r>
            <a:endParaRPr b="1">
              <a:solidFill>
                <a:srgbClr val="7F6000"/>
              </a:solidFill>
            </a:endParaRPr>
          </a:p>
        </p:txBody>
      </p:sp>
      <p:sp>
        <p:nvSpPr>
          <p:cNvPr id="204" name="Google Shape;204;p24"/>
          <p:cNvSpPr txBox="1"/>
          <p:nvPr>
            <p:ph idx="1" type="body"/>
          </p:nvPr>
        </p:nvSpPr>
        <p:spPr>
          <a:xfrm>
            <a:off x="381075" y="950500"/>
            <a:ext cx="7652700" cy="37182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SzPct val="100000"/>
              <a:buChar char="●"/>
            </a:pPr>
            <a:r>
              <a:rPr lang="en" sz="6800" u="sng">
                <a:solidFill>
                  <a:schemeClr val="hlink"/>
                </a:solidFill>
                <a:hlinkClick r:id="rId3"/>
              </a:rPr>
              <a:t>https://miro.com/app/board/uXjVP3bKp4I=/</a:t>
            </a:r>
            <a:endParaRPr b="1" sz="6800"/>
          </a:p>
          <a:p>
            <a:pPr indent="0" lvl="0" marL="457200" rtl="0" algn="l">
              <a:spcBef>
                <a:spcPts val="1200"/>
              </a:spcBef>
              <a:spcAft>
                <a:spcPts val="0"/>
              </a:spcAft>
              <a:buNone/>
            </a:pPr>
            <a:r>
              <a:t/>
            </a:r>
            <a:endParaRPr b="1" sz="6800"/>
          </a:p>
          <a:p>
            <a:pPr indent="-336550" lvl="0" marL="457200" rtl="0" algn="l">
              <a:spcBef>
                <a:spcPts val="1200"/>
              </a:spcBef>
              <a:spcAft>
                <a:spcPts val="0"/>
              </a:spcAft>
              <a:buSzPct val="100000"/>
              <a:buChar char="●"/>
            </a:pPr>
            <a:r>
              <a:rPr lang="en" sz="6800" u="sng">
                <a:solidFill>
                  <a:schemeClr val="hlink"/>
                </a:solidFill>
                <a:hlinkClick r:id="rId4"/>
              </a:rPr>
              <a:t>https://miro.com/app/board/uXjVP3ICRlw=/?share_link_id=88685428600</a:t>
            </a:r>
            <a:endParaRPr sz="6800"/>
          </a:p>
          <a:p>
            <a:pPr indent="0" lvl="0" marL="0" rtl="0" algn="l">
              <a:spcBef>
                <a:spcPts val="1200"/>
              </a:spcBef>
              <a:spcAft>
                <a:spcPts val="0"/>
              </a:spcAft>
              <a:buNone/>
            </a:pPr>
            <a:r>
              <a:t/>
            </a:r>
            <a:endParaRPr b="1" sz="6800"/>
          </a:p>
          <a:p>
            <a:pPr indent="-336550" lvl="0" marL="457200" rtl="0" algn="l">
              <a:spcBef>
                <a:spcPts val="1200"/>
              </a:spcBef>
              <a:spcAft>
                <a:spcPts val="0"/>
              </a:spcAft>
              <a:buSzPct val="100000"/>
              <a:buChar char="●"/>
            </a:pPr>
            <a:r>
              <a:rPr lang="en" sz="6800" u="sng">
                <a:solidFill>
                  <a:schemeClr val="hlink"/>
                </a:solidFill>
                <a:hlinkClick r:id="rId5"/>
              </a:rPr>
              <a:t>https://miro.com/app/board/uXjVP3bKp4I=/?share_link_id=27409345097</a:t>
            </a:r>
            <a:endParaRPr sz="6800"/>
          </a:p>
          <a:p>
            <a:pPr indent="0" lvl="0" marL="457200" rtl="0" algn="l">
              <a:spcBef>
                <a:spcPts val="1200"/>
              </a:spcBef>
              <a:spcAft>
                <a:spcPts val="0"/>
              </a:spcAft>
              <a:buNone/>
            </a:pPr>
            <a:r>
              <a:t/>
            </a:r>
            <a:endParaRPr sz="6800"/>
          </a:p>
          <a:p>
            <a:pPr indent="-336550" lvl="0" marL="457200" rtl="0" algn="l">
              <a:spcBef>
                <a:spcPts val="1200"/>
              </a:spcBef>
              <a:spcAft>
                <a:spcPts val="0"/>
              </a:spcAft>
              <a:buSzPct val="100000"/>
              <a:buChar char="●"/>
            </a:pPr>
            <a:r>
              <a:rPr lang="en" sz="6800" u="sng">
                <a:solidFill>
                  <a:schemeClr val="hlink"/>
                </a:solidFill>
                <a:hlinkClick r:id="rId6"/>
              </a:rPr>
              <a:t>https://miro.com/app/board/uXjVP9IFW80=/?share_link_id=268667715199</a:t>
            </a:r>
            <a:endParaRPr sz="6800"/>
          </a:p>
          <a:p>
            <a:pPr indent="0" lvl="0" marL="457200" rtl="0" algn="l">
              <a:spcBef>
                <a:spcPts val="1200"/>
              </a:spcBef>
              <a:spcAft>
                <a:spcPts val="0"/>
              </a:spcAft>
              <a:buNone/>
            </a:pPr>
            <a:r>
              <a:t/>
            </a:r>
            <a:endParaRPr sz="6800"/>
          </a:p>
          <a:p>
            <a:pPr indent="-336550" lvl="0" marL="457200" rtl="0" algn="l">
              <a:spcBef>
                <a:spcPts val="1200"/>
              </a:spcBef>
              <a:spcAft>
                <a:spcPts val="0"/>
              </a:spcAft>
              <a:buSzPct val="100000"/>
              <a:buChar char="●"/>
            </a:pPr>
            <a:r>
              <a:rPr lang="en" sz="6800" u="sng">
                <a:solidFill>
                  <a:schemeClr val="hlink"/>
                </a:solidFill>
                <a:hlinkClick r:id="rId7"/>
              </a:rPr>
              <a:t>https://miro.com/app/board/uXjVP270qU0=/?share_link_id=625988866167</a:t>
            </a:r>
            <a:endParaRPr sz="6800"/>
          </a:p>
          <a:p>
            <a:pPr indent="0" lvl="0" marL="457200" rtl="0" algn="l">
              <a:spcBef>
                <a:spcPts val="1200"/>
              </a:spcBef>
              <a:spcAft>
                <a:spcPts val="0"/>
              </a:spcAft>
              <a:buNone/>
            </a:pPr>
            <a:r>
              <a:t/>
            </a:r>
            <a:endParaRPr sz="6800"/>
          </a:p>
          <a:p>
            <a:pPr indent="0" lvl="0" marL="457200" rtl="0" algn="l">
              <a:spcBef>
                <a:spcPts val="1200"/>
              </a:spcBef>
              <a:spcAft>
                <a:spcPts val="0"/>
              </a:spcAft>
              <a:buNone/>
            </a:pPr>
            <a:r>
              <a:t/>
            </a:r>
            <a:endParaRPr sz="68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3424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85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85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85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210" name="Google Shape;210;p25"/>
          <p:cNvSpPr txBox="1"/>
          <p:nvPr>
            <p:ph idx="1" type="body"/>
          </p:nvPr>
        </p:nvSpPr>
        <p:spPr>
          <a:xfrm>
            <a:off x="819150" y="393925"/>
            <a:ext cx="7505700" cy="40446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0"/>
              </a:spcAft>
              <a:buNone/>
            </a:pPr>
            <a:r>
              <a:t/>
            </a:r>
            <a:endParaRPr b="1" sz="1700">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3">
                  <a:extLst>
                    <a:ext uri="{A12FA001-AC4F-418D-AE19-62706E023703}">
                      <ahyp:hlinkClr val="tx"/>
                    </a:ext>
                  </a:extLst>
                </a:hlinkClick>
              </a:rPr>
              <a:t>https://miro.com/app/board/uXjVP3bKp4I=/?share_link_id=27409345097</a:t>
            </a:r>
            <a:endParaRPr sz="1700" u="sng">
              <a:latin typeface="Arial"/>
              <a:ea typeface="Arial"/>
              <a:cs typeface="Arial"/>
              <a:sym typeface="Arial"/>
            </a:endParaRPr>
          </a:p>
          <a:p>
            <a:pPr indent="0" lvl="0" marL="914400" rtl="0" algn="l">
              <a:spcBef>
                <a:spcPts val="1200"/>
              </a:spcBef>
              <a:spcAft>
                <a:spcPts val="0"/>
              </a:spcAft>
              <a:buNone/>
            </a:pPr>
            <a:r>
              <a:t/>
            </a:r>
            <a:endParaRPr sz="1700" u="sng">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4">
                  <a:extLst>
                    <a:ext uri="{A12FA001-AC4F-418D-AE19-62706E023703}">
                      <ahyp:hlinkClr val="tx"/>
                    </a:ext>
                  </a:extLst>
                </a:hlinkClick>
              </a:rPr>
              <a:t>https://miro.com/app/board/uXjVP3bKp4I=/?share_link_id=2740934509</a:t>
            </a:r>
            <a:r>
              <a:rPr lang="en" sz="1700" u="sng">
                <a:latin typeface="Arial"/>
                <a:ea typeface="Arial"/>
                <a:cs typeface="Arial"/>
                <a:sym typeface="Arial"/>
              </a:rPr>
              <a:t>2</a:t>
            </a:r>
            <a:endParaRPr sz="1700" u="sng">
              <a:latin typeface="Arial"/>
              <a:ea typeface="Arial"/>
              <a:cs typeface="Arial"/>
              <a:sym typeface="Arial"/>
            </a:endParaRPr>
          </a:p>
          <a:p>
            <a:pPr indent="0" lvl="0" marL="914400" rtl="0" algn="l">
              <a:spcBef>
                <a:spcPts val="1200"/>
              </a:spcBef>
              <a:spcAft>
                <a:spcPts val="0"/>
              </a:spcAft>
              <a:buNone/>
            </a:pPr>
            <a:r>
              <a:t/>
            </a:r>
            <a:endParaRPr sz="1700" u="sng">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5">
                  <a:extLst>
                    <a:ext uri="{A12FA001-AC4F-418D-AE19-62706E023703}">
                      <ahyp:hlinkClr val="tx"/>
                    </a:ext>
                  </a:extLst>
                </a:hlinkClick>
              </a:rPr>
              <a:t>https://miro.com/app/board/uXjVP270qU0=/?share_link_id=359380766856</a:t>
            </a:r>
            <a:endParaRPr sz="1700" u="sng">
              <a:latin typeface="Arial"/>
              <a:ea typeface="Arial"/>
              <a:cs typeface="Arial"/>
              <a:sym typeface="Arial"/>
            </a:endParaRPr>
          </a:p>
          <a:p>
            <a:pPr indent="0" lvl="0" marL="914400" rtl="0" algn="l">
              <a:spcBef>
                <a:spcPts val="1200"/>
              </a:spcBef>
              <a:spcAft>
                <a:spcPts val="0"/>
              </a:spcAft>
              <a:buNone/>
            </a:pPr>
            <a:r>
              <a:t/>
            </a:r>
            <a:endParaRPr sz="1700" u="sng">
              <a:latin typeface="Arial"/>
              <a:ea typeface="Arial"/>
              <a:cs typeface="Arial"/>
              <a:sym typeface="Arial"/>
            </a:endParaRPr>
          </a:p>
          <a:p>
            <a:pPr indent="-328453" lvl="0" marL="457200" rtl="0" algn="l">
              <a:spcBef>
                <a:spcPts val="1200"/>
              </a:spcBef>
              <a:spcAft>
                <a:spcPts val="0"/>
              </a:spcAft>
              <a:buSzPct val="100000"/>
              <a:buFont typeface="Arial"/>
              <a:buChar char="●"/>
            </a:pPr>
            <a:r>
              <a:rPr lang="en" sz="1700" u="sng">
                <a:solidFill>
                  <a:schemeClr val="accent5"/>
                </a:solidFill>
                <a:latin typeface="Arial"/>
                <a:ea typeface="Arial"/>
                <a:cs typeface="Arial"/>
                <a:sym typeface="Arial"/>
                <a:hlinkClick r:id="rId6">
                  <a:extLst>
                    <a:ext uri="{A12FA001-AC4F-418D-AE19-62706E023703}">
                      <ahyp:hlinkClr val="tx"/>
                    </a:ext>
                  </a:extLst>
                </a:hlinkClick>
              </a:rPr>
              <a:t>https://miro.com/app/board/uXjVP9IFW80=/?share_link_id=268667715199</a:t>
            </a:r>
            <a:endParaRPr sz="1700" u="sng">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6"/>
          <p:cNvSpPr/>
          <p:nvPr/>
        </p:nvSpPr>
        <p:spPr>
          <a:xfrm>
            <a:off x="819150" y="332700"/>
            <a:ext cx="24171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21900" y="289825"/>
            <a:ext cx="2211600" cy="43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Survey Links</a:t>
            </a:r>
            <a:endParaRPr b="1">
              <a:solidFill>
                <a:srgbClr val="7F6000"/>
              </a:solidFill>
            </a:endParaRPr>
          </a:p>
        </p:txBody>
      </p:sp>
      <p:sp>
        <p:nvSpPr>
          <p:cNvPr id="217" name="Google Shape;217;p26"/>
          <p:cNvSpPr txBox="1"/>
          <p:nvPr>
            <p:ph idx="1" type="body"/>
          </p:nvPr>
        </p:nvSpPr>
        <p:spPr>
          <a:xfrm>
            <a:off x="819150" y="1383850"/>
            <a:ext cx="7505700" cy="3054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Arial"/>
              <a:buChar char="●"/>
            </a:pPr>
            <a:r>
              <a:rPr lang="en" sz="1800" u="sng">
                <a:solidFill>
                  <a:schemeClr val="hlink"/>
                </a:solidFill>
                <a:latin typeface="Arial"/>
                <a:ea typeface="Arial"/>
                <a:cs typeface="Arial"/>
                <a:sym typeface="Arial"/>
                <a:hlinkClick r:id="rId3"/>
              </a:rPr>
              <a:t>https://docs.google.com/spreadsheets/d/1K1i7P8XIJEHPgTM1MtGWGH5VrpOCzaIpkcbxhMWucSc/edit?resourcekey#gid=649063324</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u="sng">
                <a:solidFill>
                  <a:schemeClr val="accent5"/>
                </a:solidFill>
                <a:latin typeface="Arial"/>
                <a:ea typeface="Arial"/>
                <a:cs typeface="Arial"/>
                <a:sym typeface="Arial"/>
                <a:hlinkClick r:id="rId4">
                  <a:extLst>
                    <a:ext uri="{A12FA001-AC4F-418D-AE19-62706E023703}">
                      <ahyp:hlinkClr val="tx"/>
                    </a:ext>
                  </a:extLst>
                </a:hlinkClick>
              </a:rPr>
              <a:t>https://docs.google.com/spreadsheets/d/1K1i7P8XIJEHPgTM1MtGWGH5VrpOCzaIpkcbxhMWucSc/edit?resourcekey#gid=649063324</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u="sng">
                <a:solidFill>
                  <a:schemeClr val="hlink"/>
                </a:solidFill>
                <a:latin typeface="Arial"/>
                <a:ea typeface="Arial"/>
                <a:cs typeface="Arial"/>
                <a:sym typeface="Arial"/>
                <a:hlinkClick r:id="rId5"/>
              </a:rPr>
              <a:t>https://docs.google.com/spreadsheets/d/1uXwPJj_9yV8QHyIBBA-G2zHAwJOew9-fRRoPP2E2uVI/edit?usp=sharing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u="sng">
                <a:solidFill>
                  <a:schemeClr val="accent5"/>
                </a:solidFill>
                <a:latin typeface="Arial"/>
                <a:ea typeface="Arial"/>
                <a:cs typeface="Arial"/>
                <a:sym typeface="Arial"/>
                <a:hlinkClick r:id="rId6">
                  <a:extLst>
                    <a:ext uri="{A12FA001-AC4F-418D-AE19-62706E023703}">
                      <ahyp:hlinkClr val="tx"/>
                    </a:ext>
                  </a:extLst>
                </a:hlinkClick>
              </a:rPr>
              <a:t>https://docs.google.com/spreadsheets/d/1uXwPJj_9yV8QHyIBBA-G2zHAwJOew9-fRRoPP2E2uVI/edit?usp=sharing</a:t>
            </a:r>
            <a:endParaRPr sz="18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27"/>
          <p:cNvSpPr/>
          <p:nvPr/>
        </p:nvSpPr>
        <p:spPr>
          <a:xfrm>
            <a:off x="585000" y="845600"/>
            <a:ext cx="36774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Lofi Initial Design</a:t>
            </a:r>
            <a:endParaRPr b="1">
              <a:solidFill>
                <a:srgbClr val="7F6000"/>
              </a:solidFill>
            </a:endParaRPr>
          </a:p>
          <a:p>
            <a:pPr indent="0" lvl="0" marL="0" rtl="0" algn="l">
              <a:spcBef>
                <a:spcPts val="0"/>
              </a:spcBef>
              <a:spcAft>
                <a:spcPts val="0"/>
              </a:spcAft>
              <a:buNone/>
            </a:pPr>
            <a:r>
              <a:t/>
            </a:r>
            <a:endParaRPr/>
          </a:p>
        </p:txBody>
      </p:sp>
      <p:sp>
        <p:nvSpPr>
          <p:cNvPr id="224" name="Google Shape;224;p27"/>
          <p:cNvSpPr txBox="1"/>
          <p:nvPr>
            <p:ph idx="1" type="body"/>
          </p:nvPr>
        </p:nvSpPr>
        <p:spPr>
          <a:xfrm>
            <a:off x="819150" y="1882525"/>
            <a:ext cx="7431000" cy="255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870575" y="1882524"/>
            <a:ext cx="1185481" cy="2580476"/>
          </a:xfrm>
          <a:prstGeom prst="rect">
            <a:avLst/>
          </a:prstGeom>
          <a:noFill/>
          <a:ln>
            <a:noFill/>
          </a:ln>
        </p:spPr>
      </p:pic>
      <p:pic>
        <p:nvPicPr>
          <p:cNvPr id="226" name="Google Shape;226;p27"/>
          <p:cNvPicPr preferRelativeResize="0"/>
          <p:nvPr/>
        </p:nvPicPr>
        <p:blipFill>
          <a:blip r:embed="rId4">
            <a:alphaModFix/>
          </a:blip>
          <a:stretch>
            <a:fillRect/>
          </a:stretch>
        </p:blipFill>
        <p:spPr>
          <a:xfrm>
            <a:off x="2495950" y="1898420"/>
            <a:ext cx="1146925" cy="2540305"/>
          </a:xfrm>
          <a:prstGeom prst="rect">
            <a:avLst/>
          </a:prstGeom>
          <a:noFill/>
          <a:ln>
            <a:noFill/>
          </a:ln>
        </p:spPr>
      </p:pic>
      <p:pic>
        <p:nvPicPr>
          <p:cNvPr id="227" name="Google Shape;227;p27"/>
          <p:cNvPicPr preferRelativeResize="0"/>
          <p:nvPr/>
        </p:nvPicPr>
        <p:blipFill>
          <a:blip r:embed="rId5">
            <a:alphaModFix/>
          </a:blip>
          <a:stretch>
            <a:fillRect/>
          </a:stretch>
        </p:blipFill>
        <p:spPr>
          <a:xfrm>
            <a:off x="4131075" y="1857872"/>
            <a:ext cx="1185475" cy="2541729"/>
          </a:xfrm>
          <a:prstGeom prst="rect">
            <a:avLst/>
          </a:prstGeom>
          <a:noFill/>
          <a:ln>
            <a:noFill/>
          </a:ln>
        </p:spPr>
      </p:pic>
      <p:pic>
        <p:nvPicPr>
          <p:cNvPr id="228" name="Google Shape;228;p27"/>
          <p:cNvPicPr preferRelativeResize="0"/>
          <p:nvPr/>
        </p:nvPicPr>
        <p:blipFill>
          <a:blip r:embed="rId6">
            <a:alphaModFix/>
          </a:blip>
          <a:stretch>
            <a:fillRect/>
          </a:stretch>
        </p:blipFill>
        <p:spPr>
          <a:xfrm>
            <a:off x="6051425" y="1884437"/>
            <a:ext cx="1146925" cy="25542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8"/>
          <p:cNvSpPr/>
          <p:nvPr/>
        </p:nvSpPr>
        <p:spPr>
          <a:xfrm>
            <a:off x="865000" y="338225"/>
            <a:ext cx="45375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1099000" y="335375"/>
            <a:ext cx="43977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Alternative Lofi Designs</a:t>
            </a:r>
            <a:endParaRPr b="1">
              <a:solidFill>
                <a:srgbClr val="7F6000"/>
              </a:solidFill>
            </a:endParaRPr>
          </a:p>
        </p:txBody>
      </p:sp>
      <p:sp>
        <p:nvSpPr>
          <p:cNvPr id="235" name="Google Shape;235;p28"/>
          <p:cNvSpPr txBox="1"/>
          <p:nvPr>
            <p:ph idx="1" type="body"/>
          </p:nvPr>
        </p:nvSpPr>
        <p:spPr>
          <a:xfrm>
            <a:off x="819150" y="4057800"/>
            <a:ext cx="7505700" cy="622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u="sng">
                <a:solidFill>
                  <a:schemeClr val="hlink"/>
                </a:solidFill>
                <a:hlinkClick r:id="rId3"/>
              </a:rPr>
              <a:t>https://miro.com/app/board/uXjVP270qU0=/?share_link_id=359380766856</a:t>
            </a:r>
            <a:endParaRPr/>
          </a:p>
          <a:p>
            <a:pPr indent="0" lvl="0" marL="0" rtl="0" algn="l">
              <a:spcBef>
                <a:spcPts val="1200"/>
              </a:spcBef>
              <a:spcAft>
                <a:spcPts val="1200"/>
              </a:spcAft>
              <a:buNone/>
            </a:pPr>
            <a:r>
              <a:t/>
            </a:r>
            <a:endParaRPr/>
          </a:p>
        </p:txBody>
      </p:sp>
      <p:pic>
        <p:nvPicPr>
          <p:cNvPr id="236" name="Google Shape;236;p28"/>
          <p:cNvPicPr preferRelativeResize="0"/>
          <p:nvPr/>
        </p:nvPicPr>
        <p:blipFill rotWithShape="1">
          <a:blip r:embed="rId4">
            <a:alphaModFix/>
          </a:blip>
          <a:srcRect b="11984" l="29713" r="22407" t="28092"/>
          <a:stretch/>
        </p:blipFill>
        <p:spPr>
          <a:xfrm>
            <a:off x="819200" y="957875"/>
            <a:ext cx="5397576" cy="3154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29"/>
          <p:cNvSpPr/>
          <p:nvPr/>
        </p:nvSpPr>
        <p:spPr>
          <a:xfrm>
            <a:off x="585000" y="845600"/>
            <a:ext cx="74235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type="title"/>
          </p:nvPr>
        </p:nvSpPr>
        <p:spPr>
          <a:xfrm>
            <a:off x="819150" y="845600"/>
            <a:ext cx="7255200" cy="6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Lo Fi Alternate Design</a:t>
            </a:r>
            <a:r>
              <a:rPr b="1" lang="en">
                <a:solidFill>
                  <a:srgbClr val="7F6000"/>
                </a:solidFill>
              </a:rPr>
              <a:t> /LoFi Final Design</a:t>
            </a:r>
            <a:endParaRPr b="1">
              <a:solidFill>
                <a:srgbClr val="7F6000"/>
              </a:solidFill>
            </a:endParaRPr>
          </a:p>
        </p:txBody>
      </p:sp>
      <p:sp>
        <p:nvSpPr>
          <p:cNvPr id="243" name="Google Shape;243;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29"/>
          <p:cNvPicPr preferRelativeResize="0"/>
          <p:nvPr/>
        </p:nvPicPr>
        <p:blipFill>
          <a:blip r:embed="rId3">
            <a:alphaModFix/>
          </a:blip>
          <a:stretch>
            <a:fillRect/>
          </a:stretch>
        </p:blipFill>
        <p:spPr>
          <a:xfrm>
            <a:off x="1950226" y="2003175"/>
            <a:ext cx="1131080" cy="2448000"/>
          </a:xfrm>
          <a:prstGeom prst="rect">
            <a:avLst/>
          </a:prstGeom>
          <a:noFill/>
          <a:ln>
            <a:noFill/>
          </a:ln>
        </p:spPr>
      </p:pic>
      <p:pic>
        <p:nvPicPr>
          <p:cNvPr id="245" name="Google Shape;245;p29"/>
          <p:cNvPicPr preferRelativeResize="0"/>
          <p:nvPr/>
        </p:nvPicPr>
        <p:blipFill>
          <a:blip r:embed="rId4">
            <a:alphaModFix/>
          </a:blip>
          <a:stretch>
            <a:fillRect/>
          </a:stretch>
        </p:blipFill>
        <p:spPr>
          <a:xfrm>
            <a:off x="819150" y="1990725"/>
            <a:ext cx="1131075" cy="2472909"/>
          </a:xfrm>
          <a:prstGeom prst="rect">
            <a:avLst/>
          </a:prstGeom>
          <a:noFill/>
          <a:ln>
            <a:noFill/>
          </a:ln>
        </p:spPr>
      </p:pic>
      <p:pic>
        <p:nvPicPr>
          <p:cNvPr id="246" name="Google Shape;246;p29"/>
          <p:cNvPicPr preferRelativeResize="0"/>
          <p:nvPr/>
        </p:nvPicPr>
        <p:blipFill>
          <a:blip r:embed="rId5">
            <a:alphaModFix/>
          </a:blip>
          <a:stretch>
            <a:fillRect/>
          </a:stretch>
        </p:blipFill>
        <p:spPr>
          <a:xfrm>
            <a:off x="3081300" y="2003175"/>
            <a:ext cx="1131075" cy="2406975"/>
          </a:xfrm>
          <a:prstGeom prst="rect">
            <a:avLst/>
          </a:prstGeom>
          <a:noFill/>
          <a:ln>
            <a:noFill/>
          </a:ln>
        </p:spPr>
      </p:pic>
      <p:pic>
        <p:nvPicPr>
          <p:cNvPr id="247" name="Google Shape;247;p29"/>
          <p:cNvPicPr preferRelativeResize="0"/>
          <p:nvPr/>
        </p:nvPicPr>
        <p:blipFill>
          <a:blip r:embed="rId6">
            <a:alphaModFix/>
          </a:blip>
          <a:stretch>
            <a:fillRect/>
          </a:stretch>
        </p:blipFill>
        <p:spPr>
          <a:xfrm>
            <a:off x="4212375" y="2003175"/>
            <a:ext cx="1131075" cy="2431058"/>
          </a:xfrm>
          <a:prstGeom prst="rect">
            <a:avLst/>
          </a:prstGeom>
          <a:noFill/>
          <a:ln>
            <a:noFill/>
          </a:ln>
        </p:spPr>
      </p:pic>
      <p:pic>
        <p:nvPicPr>
          <p:cNvPr id="248" name="Google Shape;248;p29"/>
          <p:cNvPicPr preferRelativeResize="0"/>
          <p:nvPr/>
        </p:nvPicPr>
        <p:blipFill>
          <a:blip r:embed="rId7">
            <a:alphaModFix/>
          </a:blip>
          <a:stretch>
            <a:fillRect/>
          </a:stretch>
        </p:blipFill>
        <p:spPr>
          <a:xfrm>
            <a:off x="5343450" y="2037675"/>
            <a:ext cx="1131075" cy="2447100"/>
          </a:xfrm>
          <a:prstGeom prst="rect">
            <a:avLst/>
          </a:prstGeom>
          <a:noFill/>
          <a:ln>
            <a:noFill/>
          </a:ln>
        </p:spPr>
      </p:pic>
      <p:pic>
        <p:nvPicPr>
          <p:cNvPr id="249" name="Google Shape;249;p29"/>
          <p:cNvPicPr preferRelativeResize="0"/>
          <p:nvPr/>
        </p:nvPicPr>
        <p:blipFill>
          <a:blip r:embed="rId8">
            <a:alphaModFix/>
          </a:blip>
          <a:stretch>
            <a:fillRect/>
          </a:stretch>
        </p:blipFill>
        <p:spPr>
          <a:xfrm>
            <a:off x="6344400" y="2037675"/>
            <a:ext cx="1080075" cy="2313725"/>
          </a:xfrm>
          <a:prstGeom prst="rect">
            <a:avLst/>
          </a:prstGeom>
          <a:noFill/>
          <a:ln>
            <a:noFill/>
          </a:ln>
        </p:spPr>
      </p:pic>
      <p:pic>
        <p:nvPicPr>
          <p:cNvPr id="250" name="Google Shape;250;p29"/>
          <p:cNvPicPr preferRelativeResize="0"/>
          <p:nvPr/>
        </p:nvPicPr>
        <p:blipFill>
          <a:blip r:embed="rId9">
            <a:alphaModFix/>
          </a:blip>
          <a:stretch>
            <a:fillRect/>
          </a:stretch>
        </p:blipFill>
        <p:spPr>
          <a:xfrm>
            <a:off x="7485125" y="2003175"/>
            <a:ext cx="1080075" cy="23571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6000"/>
        </a:solidFill>
      </p:bgPr>
    </p:bg>
    <p:spTree>
      <p:nvGrpSpPr>
        <p:cNvPr id="254" name="Shape 254"/>
        <p:cNvGrpSpPr/>
        <p:nvPr/>
      </p:nvGrpSpPr>
      <p:grpSpPr>
        <a:xfrm>
          <a:off x="0" y="0"/>
          <a:ext cx="0" cy="0"/>
          <a:chOff x="0" y="0"/>
          <a:chExt cx="0" cy="0"/>
        </a:xfrm>
      </p:grpSpPr>
      <p:sp>
        <p:nvSpPr>
          <p:cNvPr id="255" name="Google Shape;255;p30"/>
          <p:cNvSpPr/>
          <p:nvPr/>
        </p:nvSpPr>
        <p:spPr>
          <a:xfrm>
            <a:off x="704650" y="689100"/>
            <a:ext cx="23061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txBox="1"/>
          <p:nvPr>
            <p:ph type="title"/>
          </p:nvPr>
        </p:nvSpPr>
        <p:spPr>
          <a:xfrm>
            <a:off x="819150" y="689250"/>
            <a:ext cx="2380200" cy="57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Lofi Review</a:t>
            </a:r>
            <a:endParaRPr b="1">
              <a:solidFill>
                <a:srgbClr val="7F6000"/>
              </a:solidFill>
            </a:endParaRPr>
          </a:p>
        </p:txBody>
      </p:sp>
      <p:sp>
        <p:nvSpPr>
          <p:cNvPr id="257" name="Google Shape;257;p30"/>
          <p:cNvSpPr txBox="1"/>
          <p:nvPr>
            <p:ph idx="1" type="body"/>
          </p:nvPr>
        </p:nvSpPr>
        <p:spPr>
          <a:xfrm>
            <a:off x="819150" y="1433525"/>
            <a:ext cx="7505700" cy="31344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290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app is perfect for basic socializing needs. I can post updates, message with classmates, and join groups without any problems."</a:t>
            </a:r>
            <a:endParaRPr sz="6800">
              <a:solidFill>
                <a:srgbClr val="000000"/>
              </a:solidFill>
              <a:highlight>
                <a:schemeClr val="dk1"/>
              </a:highlight>
              <a:latin typeface="Arial"/>
              <a:ea typeface="Arial"/>
              <a:cs typeface="Arial"/>
              <a:sym typeface="Arial"/>
            </a:endParaRPr>
          </a:p>
          <a:p>
            <a:pPr indent="-336550" lvl="0" marL="457200" rtl="0" algn="l">
              <a:spcBef>
                <a:spcPts val="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version of the social media app is great for the basic needs of college students. I can access my class schedules and academic records, as well as join groups and events on campus."</a:t>
            </a:r>
            <a:endParaRPr sz="6800">
              <a:solidFill>
                <a:srgbClr val="000000"/>
              </a:solidFill>
              <a:highlight>
                <a:schemeClr val="dk1"/>
              </a:highlight>
              <a:latin typeface="Arial"/>
              <a:ea typeface="Arial"/>
              <a:cs typeface="Arial"/>
              <a:sym typeface="Arial"/>
            </a:endParaRPr>
          </a:p>
          <a:p>
            <a:pPr indent="-336550" lvl="0" marL="457200" rtl="0" algn="l">
              <a:spcBef>
                <a:spcPts val="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version of the app is a good option for those who don't need all the extra features. The basic functionalities are there, and it's easy to use."</a:t>
            </a:r>
            <a:endParaRPr sz="6800">
              <a:solidFill>
                <a:srgbClr val="000000"/>
              </a:solidFill>
              <a:highlight>
                <a:schemeClr val="dk1"/>
              </a:highlight>
              <a:latin typeface="Arial"/>
              <a:ea typeface="Arial"/>
              <a:cs typeface="Arial"/>
              <a:sym typeface="Arial"/>
            </a:endParaRPr>
          </a:p>
          <a:p>
            <a:pPr indent="-336550" lvl="0" marL="457200" rtl="0" algn="l">
              <a:spcBef>
                <a:spcPts val="0"/>
              </a:spcBef>
              <a:spcAft>
                <a:spcPts val="0"/>
              </a:spcAft>
              <a:buClr>
                <a:srgbClr val="000000"/>
              </a:buClr>
              <a:buSzPct val="100000"/>
              <a:buFont typeface="Arial"/>
              <a:buAutoNum type="arabicPeriod"/>
            </a:pPr>
            <a:r>
              <a:rPr lang="en" sz="6800">
                <a:solidFill>
                  <a:srgbClr val="000000"/>
                </a:solidFill>
                <a:highlight>
                  <a:schemeClr val="dk1"/>
                </a:highlight>
                <a:latin typeface="Arial"/>
                <a:ea typeface="Arial"/>
                <a:cs typeface="Arial"/>
                <a:sym typeface="Arial"/>
              </a:rPr>
              <a:t>"The Lo-Fi version of the app is a good option for those who want a simple and straightforward social media experience. The messaging feature is basic, but it gets the job done."</a:t>
            </a:r>
            <a:endParaRPr sz="6800">
              <a:solidFill>
                <a:srgbClr val="000000"/>
              </a:solidFill>
              <a:highlight>
                <a:schemeClr val="dk1"/>
              </a:highlight>
              <a:latin typeface="Arial"/>
              <a:ea typeface="Arial"/>
              <a:cs typeface="Arial"/>
              <a:sym typeface="Arial"/>
            </a:endParaRPr>
          </a:p>
          <a:p>
            <a:pPr indent="0" lvl="0" marL="457200" rtl="0" algn="l">
              <a:spcBef>
                <a:spcPts val="2900"/>
              </a:spcBef>
              <a:spcAft>
                <a:spcPts val="0"/>
              </a:spcAft>
              <a:buNone/>
            </a:pPr>
            <a:r>
              <a:t/>
            </a:r>
            <a:endParaRPr/>
          </a:p>
          <a:p>
            <a:pPr indent="0" lvl="0" marL="457200" rtl="0" algn="l">
              <a:spcBef>
                <a:spcPts val="1200"/>
              </a:spcBef>
              <a:spcAft>
                <a:spcPts val="1200"/>
              </a:spcAft>
              <a:buNone/>
            </a:pPr>
            <a:r>
              <a:t/>
            </a:r>
            <a:endParaRPr sz="1700">
              <a:solidFill>
                <a:srgbClr val="000000"/>
              </a:solidFill>
              <a:highlight>
                <a:schemeClr val="dk1"/>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1"/>
          <p:cNvSpPr txBox="1"/>
          <p:nvPr>
            <p:ph idx="4294967295" type="body"/>
          </p:nvPr>
        </p:nvSpPr>
        <p:spPr>
          <a:xfrm>
            <a:off x="765275" y="1320425"/>
            <a:ext cx="7505700" cy="2888100"/>
          </a:xfrm>
          <a:prstGeom prst="rect">
            <a:avLst/>
          </a:prstGeom>
        </p:spPr>
        <p:txBody>
          <a:bodyPr anchorCtr="0" anchor="t" bIns="91425" lIns="91425" spcFirstLastPara="1" rIns="91425" wrap="square" tIns="91425">
            <a:normAutofit fontScale="32500" lnSpcReduction="10000"/>
          </a:bodyPr>
          <a:lstStyle/>
          <a:p>
            <a:pPr indent="0" lvl="0" marL="0" rtl="0" algn="l">
              <a:spcBef>
                <a:spcPts val="2900"/>
              </a:spcBef>
              <a:spcAft>
                <a:spcPts val="0"/>
              </a:spcAft>
              <a:buNone/>
            </a:pPr>
            <a:r>
              <a:rPr lang="en" sz="6800">
                <a:solidFill>
                  <a:srgbClr val="000000"/>
                </a:solidFill>
                <a:highlight>
                  <a:schemeClr val="dk1"/>
                </a:highlight>
                <a:latin typeface="Arial"/>
                <a:ea typeface="Arial"/>
                <a:cs typeface="Arial"/>
                <a:sym typeface="Arial"/>
              </a:rPr>
              <a:t>Overall, the Lo-Fi version of the social media app has received positive feedback for its simplicity and ease of use. It has been noted that it is a good option for those who only need basic socializing features and don't require advanced features. The messaging feature is basic but it is enough for the basic needs of college students.</a:t>
            </a:r>
            <a:endParaRPr sz="6800">
              <a:solidFill>
                <a:srgbClr val="000000"/>
              </a:solidFill>
              <a:highlight>
                <a:schemeClr val="dk1"/>
              </a:highlight>
              <a:latin typeface="Arial"/>
              <a:ea typeface="Arial"/>
              <a:cs typeface="Arial"/>
              <a:sym typeface="Arial"/>
            </a:endParaRPr>
          </a:p>
          <a:p>
            <a:pPr indent="0" lvl="0" marL="0" rtl="0" algn="l">
              <a:spcBef>
                <a:spcPts val="29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4"/>
          <p:cNvSpPr/>
          <p:nvPr/>
        </p:nvSpPr>
        <p:spPr>
          <a:xfrm>
            <a:off x="585000" y="689100"/>
            <a:ext cx="2854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idx="1" type="body"/>
          </p:nvPr>
        </p:nvSpPr>
        <p:spPr>
          <a:xfrm>
            <a:off x="447325" y="1363250"/>
            <a:ext cx="7831200" cy="24480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Clr>
                <a:srgbClr val="0E101A"/>
              </a:buClr>
              <a:buSzPts val="1750"/>
              <a:buFont typeface="Arial"/>
              <a:buChar char="●"/>
            </a:pPr>
            <a:r>
              <a:rPr lang="en" sz="1750">
                <a:solidFill>
                  <a:srgbClr val="0E101A"/>
                </a:solidFill>
                <a:latin typeface="Arial"/>
                <a:ea typeface="Arial"/>
                <a:cs typeface="Arial"/>
                <a:sym typeface="Arial"/>
              </a:rPr>
              <a:t>Nowadays, most people face social anxiety and are too scared to approach another person. Hence we miss out on the opportunity to create an experience for ourselves, make a connection, or even express what we are thinking.</a:t>
            </a:r>
            <a:endParaRPr sz="1750">
              <a:solidFill>
                <a:srgbClr val="0E101A"/>
              </a:solidFill>
              <a:latin typeface="Arial"/>
              <a:ea typeface="Arial"/>
              <a:cs typeface="Arial"/>
              <a:sym typeface="Arial"/>
            </a:endParaRPr>
          </a:p>
          <a:p>
            <a:pPr indent="0" lvl="0" marL="0" rtl="0" algn="l">
              <a:spcBef>
                <a:spcPts val="0"/>
              </a:spcBef>
              <a:spcAft>
                <a:spcPts val="0"/>
              </a:spcAft>
              <a:buNone/>
            </a:pPr>
            <a:r>
              <a:t/>
            </a:r>
            <a:endParaRPr sz="1750">
              <a:solidFill>
                <a:srgbClr val="0E101A"/>
              </a:solidFill>
              <a:latin typeface="Arial"/>
              <a:ea typeface="Arial"/>
              <a:cs typeface="Arial"/>
              <a:sym typeface="Arial"/>
            </a:endParaRPr>
          </a:p>
          <a:p>
            <a:pPr indent="-339725" lvl="0" marL="457200" rtl="0" algn="l">
              <a:spcBef>
                <a:spcPts val="0"/>
              </a:spcBef>
              <a:spcAft>
                <a:spcPts val="0"/>
              </a:spcAft>
              <a:buClr>
                <a:srgbClr val="0E101A"/>
              </a:buClr>
              <a:buSzPts val="1750"/>
              <a:buFont typeface="Arial"/>
              <a:buChar char="●"/>
            </a:pPr>
            <a:r>
              <a:rPr lang="en" sz="1750">
                <a:solidFill>
                  <a:srgbClr val="0E101A"/>
                </a:solidFill>
                <a:latin typeface="Arial"/>
                <a:ea typeface="Arial"/>
                <a:cs typeface="Arial"/>
                <a:sym typeface="Arial"/>
              </a:rPr>
              <a:t> We could lead much more fulfilling lives by conquering this little     problem that exists only in our heads.</a:t>
            </a:r>
            <a:endParaRPr sz="1750">
              <a:solidFill>
                <a:srgbClr val="0E101A"/>
              </a:solidFill>
              <a:latin typeface="Arial"/>
              <a:ea typeface="Arial"/>
              <a:cs typeface="Arial"/>
              <a:sym typeface="Arial"/>
            </a:endParaRPr>
          </a:p>
          <a:p>
            <a:pPr indent="0" lvl="0" marL="0" rtl="0" algn="l">
              <a:spcBef>
                <a:spcPts val="0"/>
              </a:spcBef>
              <a:spcAft>
                <a:spcPts val="1200"/>
              </a:spcAft>
              <a:buNone/>
            </a:pPr>
            <a:r>
              <a:t/>
            </a:r>
            <a:endParaRPr/>
          </a:p>
        </p:txBody>
      </p:sp>
      <p:sp>
        <p:nvSpPr>
          <p:cNvPr id="137" name="Google Shape;137;p14"/>
          <p:cNvSpPr txBox="1"/>
          <p:nvPr/>
        </p:nvSpPr>
        <p:spPr>
          <a:xfrm>
            <a:off x="781825" y="720150"/>
            <a:ext cx="5332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7F6000"/>
                </a:solidFill>
                <a:latin typeface="Calibri"/>
                <a:ea typeface="Calibri"/>
                <a:cs typeface="Calibri"/>
                <a:sym typeface="Calibri"/>
              </a:rPr>
              <a:t>Problem Statement</a:t>
            </a:r>
            <a:endParaRPr b="1" sz="2100">
              <a:solidFill>
                <a:srgbClr val="7F6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2"/>
          <p:cNvSpPr/>
          <p:nvPr/>
        </p:nvSpPr>
        <p:spPr>
          <a:xfrm>
            <a:off x="819150" y="889625"/>
            <a:ext cx="27624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904350" y="819425"/>
            <a:ext cx="6788700" cy="11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Mid-fi Design</a:t>
            </a:r>
            <a:endParaRPr b="1">
              <a:solidFill>
                <a:srgbClr val="7F6000"/>
              </a:solidFill>
            </a:endParaRPr>
          </a:p>
        </p:txBody>
      </p:sp>
      <p:sp>
        <p:nvSpPr>
          <p:cNvPr id="269" name="Google Shape;269;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u="sng">
                <a:solidFill>
                  <a:schemeClr val="hlink"/>
                </a:solidFill>
                <a:hlinkClick r:id="rId3"/>
              </a:rPr>
              <a:t>https://www.figma.com/proto/PyZyHq1eqlTecQkHi7k5qO/Mid-Fi?scaling=scale-down&amp;page-id=0%3A1&amp;starting-point-node-id=411%3A4058&amp;node-id=411%3A4058</a:t>
            </a:r>
            <a:endParaRPr sz="1700"/>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3"/>
          <p:cNvSpPr/>
          <p:nvPr/>
        </p:nvSpPr>
        <p:spPr>
          <a:xfrm>
            <a:off x="664850" y="363350"/>
            <a:ext cx="30315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ph type="title"/>
          </p:nvPr>
        </p:nvSpPr>
        <p:spPr>
          <a:xfrm>
            <a:off x="773450" y="322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Mid Fi reviews</a:t>
            </a:r>
            <a:endParaRPr b="1">
              <a:solidFill>
                <a:srgbClr val="7F6000"/>
              </a:solidFill>
            </a:endParaRPr>
          </a:p>
        </p:txBody>
      </p:sp>
      <p:sp>
        <p:nvSpPr>
          <p:cNvPr id="276" name="Google Shape;276;p33"/>
          <p:cNvSpPr txBox="1"/>
          <p:nvPr>
            <p:ph idx="1" type="body"/>
          </p:nvPr>
        </p:nvSpPr>
        <p:spPr>
          <a:xfrm>
            <a:off x="664850" y="1068125"/>
            <a:ext cx="7722900" cy="3000300"/>
          </a:xfrm>
          <a:prstGeom prst="rect">
            <a:avLst/>
          </a:prstGeom>
        </p:spPr>
        <p:txBody>
          <a:bodyPr anchorCtr="0" anchor="t" bIns="91425" lIns="91425" spcFirstLastPara="1" rIns="91425" wrap="square" tIns="91425">
            <a:noAutofit/>
          </a:bodyPr>
          <a:lstStyle/>
          <a:p>
            <a:pPr indent="-336550" lvl="0" marL="457200" rtl="0" algn="l">
              <a:spcBef>
                <a:spcPts val="290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"The Mid-Fi version of the app is easy to navigate and has a clean interface. I was able to create my profile and connect with my classmates without any </a:t>
            </a:r>
            <a:r>
              <a:rPr lang="en" sz="1700">
                <a:solidFill>
                  <a:srgbClr val="0E101A"/>
                </a:solidFill>
                <a:highlight>
                  <a:schemeClr val="dk1"/>
                </a:highlight>
                <a:latin typeface="Arial"/>
                <a:ea typeface="Arial"/>
                <a:cs typeface="Arial"/>
                <a:sym typeface="Arial"/>
              </a:rPr>
              <a:t>previous</a:t>
            </a:r>
            <a:r>
              <a:rPr lang="en" sz="1700">
                <a:solidFill>
                  <a:srgbClr val="0E101A"/>
                </a:solidFill>
                <a:highlight>
                  <a:schemeClr val="dk1"/>
                </a:highlight>
                <a:latin typeface="Arial"/>
                <a:ea typeface="Arial"/>
                <a:cs typeface="Arial"/>
                <a:sym typeface="Arial"/>
              </a:rPr>
              <a:t> issues. The search and discovery feature is also great for finding groups and events on campus."</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"The Mid-Fi version of the social media app is a great improvement from the one. I was able to find and connect with my classmates easily. The multimedia support is also great, I can share my photos and videos easily"</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“Overall the app was good but there is a lack of feedback option in the app”</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2900"/>
              </a:spcAft>
              <a:buNone/>
            </a:pPr>
            <a:r>
              <a:t/>
            </a:r>
            <a:endParaRPr sz="1700">
              <a:solidFill>
                <a:srgbClr val="0E101A"/>
              </a:solidFill>
              <a:highlight>
                <a:schemeClr val="dk1"/>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4" title="4"/>
          <p:cNvSpPr txBox="1"/>
          <p:nvPr>
            <p:ph type="title"/>
          </p:nvPr>
        </p:nvSpPr>
        <p:spPr>
          <a:xfrm>
            <a:off x="819150" y="845600"/>
            <a:ext cx="7505700" cy="1726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900"/>
              </a:spcBef>
              <a:spcAft>
                <a:spcPts val="0"/>
              </a:spcAft>
              <a:buNone/>
            </a:pPr>
            <a:r>
              <a:rPr lang="en" sz="1700">
                <a:solidFill>
                  <a:srgbClr val="0E101A"/>
                </a:solidFill>
                <a:highlight>
                  <a:schemeClr val="dk1"/>
                </a:highlight>
                <a:latin typeface="Arial"/>
                <a:ea typeface="Arial"/>
                <a:cs typeface="Arial"/>
                <a:sym typeface="Arial"/>
              </a:rPr>
              <a:t>4.   </a:t>
            </a:r>
            <a:r>
              <a:rPr lang="en" sz="1700">
                <a:solidFill>
                  <a:srgbClr val="0E101A"/>
                </a:solidFill>
                <a:highlight>
                  <a:schemeClr val="dk1"/>
                </a:highlight>
                <a:latin typeface="Arial"/>
                <a:ea typeface="Arial"/>
                <a:cs typeface="Arial"/>
                <a:sym typeface="Arial"/>
              </a:rPr>
              <a:t>"The Mid-Fi version of the app has a great user interface and navigation. I was able to find and join groups, as well as access my academic records and class schedules with ease. The messaging feature could be improved, but overall, it's a great app."</a:t>
            </a:r>
            <a:endParaRPr sz="1700">
              <a:solidFill>
                <a:srgbClr val="0E101A"/>
              </a:solidFill>
              <a:highlight>
                <a:schemeClr val="dk1"/>
              </a:highlight>
              <a:latin typeface="Arial"/>
              <a:ea typeface="Arial"/>
              <a:cs typeface="Arial"/>
              <a:sym typeface="Arial"/>
            </a:endParaRPr>
          </a:p>
          <a:p>
            <a:pPr indent="0" lvl="0" marL="0" rtl="0" algn="l">
              <a:lnSpc>
                <a:spcPct val="115000"/>
              </a:lnSpc>
              <a:spcBef>
                <a:spcPts val="2900"/>
              </a:spcBef>
              <a:spcAft>
                <a:spcPts val="0"/>
              </a:spcAft>
              <a:buNone/>
            </a:pPr>
            <a:r>
              <a:rPr lang="en" sz="1700">
                <a:solidFill>
                  <a:srgbClr val="0E101A"/>
                </a:solidFill>
                <a:highlight>
                  <a:schemeClr val="dk1"/>
                </a:highlight>
                <a:latin typeface="Arial"/>
                <a:ea typeface="Arial"/>
                <a:cs typeface="Arial"/>
                <a:sym typeface="Arial"/>
              </a:rPr>
              <a:t>5.  “There is also a lack of memories in the app”</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0"/>
              </a:spcAft>
              <a:buNone/>
            </a:pPr>
            <a:r>
              <a:t/>
            </a:r>
            <a:endParaRPr/>
          </a:p>
        </p:txBody>
      </p:sp>
      <p:sp>
        <p:nvSpPr>
          <p:cNvPr id="282" name="Google Shape;282;p34"/>
          <p:cNvSpPr txBox="1"/>
          <p:nvPr>
            <p:ph idx="1" type="body"/>
          </p:nvPr>
        </p:nvSpPr>
        <p:spPr>
          <a:xfrm>
            <a:off x="819150" y="2802400"/>
            <a:ext cx="7505700" cy="163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PS:These surveys are based on review of more  than 30 people of </a:t>
            </a:r>
            <a:r>
              <a:rPr lang="en" sz="1800"/>
              <a:t>different</a:t>
            </a:r>
            <a:r>
              <a:rPr lang="en" sz="1800"/>
              <a:t> age and background</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35"/>
          <p:cNvSpPr/>
          <p:nvPr/>
        </p:nvSpPr>
        <p:spPr>
          <a:xfrm>
            <a:off x="585000" y="68910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type="title"/>
          </p:nvPr>
        </p:nvSpPr>
        <p:spPr>
          <a:xfrm>
            <a:off x="776300" y="637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33">
                <a:solidFill>
                  <a:srgbClr val="7F6000"/>
                </a:solidFill>
                <a:latin typeface="Arial"/>
                <a:ea typeface="Arial"/>
                <a:cs typeface="Arial"/>
                <a:sym typeface="Arial"/>
              </a:rPr>
              <a:t>Hi Fi Design</a:t>
            </a:r>
            <a:endParaRPr b="1" sz="3333">
              <a:solidFill>
                <a:srgbClr val="7F6000"/>
              </a:solidFill>
              <a:latin typeface="Arial"/>
              <a:ea typeface="Arial"/>
              <a:cs typeface="Arial"/>
              <a:sym typeface="Arial"/>
            </a:endParaRPr>
          </a:p>
          <a:p>
            <a:pPr indent="0" lvl="0" marL="0" rtl="0" algn="l">
              <a:spcBef>
                <a:spcPts val="0"/>
              </a:spcBef>
              <a:spcAft>
                <a:spcPts val="0"/>
              </a:spcAft>
              <a:buNone/>
            </a:pPr>
            <a:r>
              <a:t/>
            </a:r>
            <a:endParaRPr sz="3333">
              <a:latin typeface="Arial"/>
              <a:ea typeface="Arial"/>
              <a:cs typeface="Arial"/>
              <a:sym typeface="Arial"/>
            </a:endParaRPr>
          </a:p>
          <a:p>
            <a:pPr indent="0" lvl="0" marL="0" rtl="0" algn="l">
              <a:lnSpc>
                <a:spcPct val="115000"/>
              </a:lnSpc>
              <a:spcBef>
                <a:spcPts val="0"/>
              </a:spcBef>
              <a:spcAft>
                <a:spcPts val="0"/>
              </a:spcAft>
              <a:buNone/>
            </a:pPr>
            <a:r>
              <a:rPr b="1" lang="en" sz="1544">
                <a:solidFill>
                  <a:srgbClr val="000000"/>
                </a:solidFill>
                <a:latin typeface="Roboto"/>
                <a:ea typeface="Roboto"/>
                <a:cs typeface="Roboto"/>
                <a:sym typeface="Roboto"/>
              </a:rPr>
              <a:t>The link for the same:</a:t>
            </a:r>
            <a:endParaRPr b="1" sz="1544">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b="1" sz="1100" u="sng">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b="1" lang="en" sz="1211" u="sng">
                <a:solidFill>
                  <a:srgbClr val="1155CC"/>
                </a:solidFill>
                <a:latin typeface="Roboto"/>
                <a:ea typeface="Roboto"/>
                <a:cs typeface="Roboto"/>
                <a:sym typeface="Roboto"/>
                <a:hlinkClick r:id="rId3">
                  <a:extLst>
                    <a:ext uri="{A12FA001-AC4F-418D-AE19-62706E023703}">
                      <ahyp:hlinkClr val="tx"/>
                    </a:ext>
                  </a:extLst>
                </a:hlinkClick>
              </a:rPr>
              <a:t>https://www.figma.com/file/1vpFQtFSBtARYMQJ2HjBcJ/high-fidelity-prototype-(Community)?node-id=0%3A1&amp;t=G6G8zSRCfwNnvqvy-1</a:t>
            </a:r>
            <a:endParaRPr b="1" sz="1211">
              <a:solidFill>
                <a:srgbClr val="000000"/>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in the link</a:t>
            </a:r>
            <a:endParaRPr/>
          </a:p>
          <a:p>
            <a:pPr indent="0" lvl="0" marL="0" rtl="0" algn="l">
              <a:spcBef>
                <a:spcPts val="0"/>
              </a:spcBef>
              <a:spcAft>
                <a:spcPts val="0"/>
              </a:spcAft>
              <a:buNone/>
            </a:pPr>
            <a:r>
              <a:t/>
            </a:r>
            <a:endParaRPr/>
          </a:p>
        </p:txBody>
      </p:sp>
      <p:pic>
        <p:nvPicPr>
          <p:cNvPr id="289" name="Google Shape;289;p35"/>
          <p:cNvPicPr preferRelativeResize="0"/>
          <p:nvPr/>
        </p:nvPicPr>
        <p:blipFill>
          <a:blip r:embed="rId4">
            <a:alphaModFix/>
          </a:blip>
          <a:stretch>
            <a:fillRect/>
          </a:stretch>
        </p:blipFill>
        <p:spPr>
          <a:xfrm>
            <a:off x="4572000" y="2395050"/>
            <a:ext cx="1131075" cy="24729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6"/>
          <p:cNvSpPr/>
          <p:nvPr/>
        </p:nvSpPr>
        <p:spPr>
          <a:xfrm>
            <a:off x="927375" y="298650"/>
            <a:ext cx="2691900" cy="563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txBox="1"/>
          <p:nvPr>
            <p:ph type="title"/>
          </p:nvPr>
        </p:nvSpPr>
        <p:spPr>
          <a:xfrm>
            <a:off x="1030250" y="238650"/>
            <a:ext cx="75057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Hi fi Reviews</a:t>
            </a:r>
            <a:endParaRPr b="1">
              <a:solidFill>
                <a:srgbClr val="7F6000"/>
              </a:solidFill>
            </a:endParaRPr>
          </a:p>
        </p:txBody>
      </p:sp>
      <p:sp>
        <p:nvSpPr>
          <p:cNvPr id="296" name="Google Shape;296;p36"/>
          <p:cNvSpPr txBox="1"/>
          <p:nvPr/>
        </p:nvSpPr>
        <p:spPr>
          <a:xfrm>
            <a:off x="872000" y="862375"/>
            <a:ext cx="72135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2900"/>
              </a:spcBef>
              <a:spcAft>
                <a:spcPts val="0"/>
              </a:spcAft>
              <a:buClr>
                <a:srgbClr val="0E101A"/>
              </a:buClr>
              <a:buSzPts val="1500"/>
              <a:buFont typeface="Arial"/>
              <a:buAutoNum type="arabicPeriod"/>
            </a:pPr>
            <a:r>
              <a:rPr lang="en" sz="1500">
                <a:solidFill>
                  <a:srgbClr val="0E101A"/>
                </a:solidFill>
                <a:highlight>
                  <a:schemeClr val="dk1"/>
                </a:highlight>
              </a:rPr>
              <a:t>"The Hi-Fi version of the app is impressive. The user interface is sleek and easy to navigate. The messaging feature is also great, it's easy to connect and communicate with my classmates."</a:t>
            </a:r>
            <a:endParaRPr sz="1500">
              <a:solidFill>
                <a:srgbClr val="0E101A"/>
              </a:solidFill>
              <a:highlight>
                <a:schemeClr val="dk1"/>
              </a:highlight>
            </a:endParaRPr>
          </a:p>
          <a:p>
            <a:pPr indent="-323850" lvl="0" marL="457200" rtl="0" algn="l">
              <a:lnSpc>
                <a:spcPct val="115000"/>
              </a:lnSpc>
              <a:spcBef>
                <a:spcPts val="0"/>
              </a:spcBef>
              <a:spcAft>
                <a:spcPts val="0"/>
              </a:spcAft>
              <a:buClr>
                <a:srgbClr val="0E101A"/>
              </a:buClr>
              <a:buSzPts val="1500"/>
              <a:buFont typeface="Arial"/>
              <a:buAutoNum type="arabicPeriod"/>
            </a:pPr>
            <a:r>
              <a:rPr lang="en" sz="1500">
                <a:solidFill>
                  <a:srgbClr val="0E101A"/>
                </a:solidFill>
                <a:highlight>
                  <a:schemeClr val="dk1"/>
                </a:highlight>
              </a:rPr>
              <a:t>"I'm impressed with the Hi-Fi version of the social media app. The graphics and animation are top-notch, and the multimedia support is fantastic. I can easily share my photos and videos with my classmates."</a:t>
            </a:r>
            <a:endParaRPr sz="1500">
              <a:solidFill>
                <a:srgbClr val="0E101A"/>
              </a:solidFill>
              <a:highlight>
                <a:schemeClr val="dk1"/>
              </a:highlight>
            </a:endParaRPr>
          </a:p>
          <a:p>
            <a:pPr indent="-323850" lvl="0" marL="457200" rtl="0" algn="l">
              <a:lnSpc>
                <a:spcPct val="115000"/>
              </a:lnSpc>
              <a:spcBef>
                <a:spcPts val="0"/>
              </a:spcBef>
              <a:spcAft>
                <a:spcPts val="0"/>
              </a:spcAft>
              <a:buClr>
                <a:srgbClr val="0E101A"/>
              </a:buClr>
              <a:buSzPts val="1500"/>
              <a:buFont typeface="Arial"/>
              <a:buAutoNum type="arabicPeriod"/>
            </a:pPr>
            <a:r>
              <a:rPr lang="en" sz="1500">
                <a:solidFill>
                  <a:srgbClr val="0E101A"/>
                </a:solidFill>
                <a:highlight>
                  <a:schemeClr val="dk1"/>
                </a:highlight>
              </a:rPr>
              <a:t>"The Hi-Fi version of the app is amazing. The personalization options are endless, and I can customize my profile and settings to suit my preferences. The search and discovery feature is also fantastic, I can find and connect with classmates easily."</a:t>
            </a:r>
            <a:endParaRPr sz="1500">
              <a:solidFill>
                <a:srgbClr val="0E101A"/>
              </a:solidFill>
              <a:highlight>
                <a:schemeClr val="dk1"/>
              </a:highlight>
            </a:endParaRPr>
          </a:p>
          <a:p>
            <a:pPr indent="-323850" lvl="0" marL="457200" rtl="0" algn="l">
              <a:lnSpc>
                <a:spcPct val="115000"/>
              </a:lnSpc>
              <a:spcBef>
                <a:spcPts val="0"/>
              </a:spcBef>
              <a:spcAft>
                <a:spcPts val="0"/>
              </a:spcAft>
              <a:buClr>
                <a:srgbClr val="0E101A"/>
              </a:buClr>
              <a:buSzPts val="1500"/>
              <a:buFont typeface="Arial"/>
              <a:buAutoNum type="arabicPeriod"/>
            </a:pPr>
            <a:r>
              <a:rPr lang="en" sz="1500">
                <a:solidFill>
                  <a:srgbClr val="0E101A"/>
                </a:solidFill>
                <a:highlight>
                  <a:schemeClr val="dk1"/>
                </a:highlight>
              </a:rPr>
              <a:t>Overall, the Hi-Fi version of the social media app has received positive feedback for its user-friendly interface, top-notch privacy and safety features, and multimedia support. The integration with other apps and analytics feature have been well received by the users.</a:t>
            </a:r>
            <a:endParaRPr sz="1700">
              <a:solidFill>
                <a:srgbClr val="0E101A"/>
              </a:solidFill>
              <a:highlight>
                <a:schemeClr val="dk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37"/>
          <p:cNvSpPr/>
          <p:nvPr/>
        </p:nvSpPr>
        <p:spPr>
          <a:xfrm>
            <a:off x="559275" y="360700"/>
            <a:ext cx="4783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txBox="1"/>
          <p:nvPr>
            <p:ph type="title"/>
          </p:nvPr>
        </p:nvSpPr>
        <p:spPr>
          <a:xfrm>
            <a:off x="721800" y="360700"/>
            <a:ext cx="4946400" cy="5700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solidFill>
                  <a:srgbClr val="7F6000"/>
                </a:solidFill>
              </a:rPr>
              <a:t>User Testing and Evaluation</a:t>
            </a:r>
            <a:endParaRPr b="1">
              <a:solidFill>
                <a:srgbClr val="7F6000"/>
              </a:solidFill>
            </a:endParaRPr>
          </a:p>
        </p:txBody>
      </p:sp>
      <p:sp>
        <p:nvSpPr>
          <p:cNvPr id="303" name="Google Shape;303;p37"/>
          <p:cNvSpPr txBox="1"/>
          <p:nvPr/>
        </p:nvSpPr>
        <p:spPr>
          <a:xfrm>
            <a:off x="364650" y="1007025"/>
            <a:ext cx="8414700" cy="386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As a part of the user evaluation process, we have taken feedback in the form of surveys(through google forms) and </a:t>
            </a:r>
            <a:r>
              <a:rPr lang="en" sz="1500"/>
              <a:t>questionnaires</a:t>
            </a:r>
            <a:r>
              <a:rPr lang="en" sz="1500"/>
              <a:t> from several of our batchmates, seniors and </a:t>
            </a:r>
            <a:r>
              <a:rPr lang="en" sz="1500"/>
              <a:t>acquaintances</a:t>
            </a:r>
            <a:r>
              <a:rPr lang="en" sz="1500"/>
              <a:t>. </a:t>
            </a:r>
            <a:endParaRPr sz="1500"/>
          </a:p>
          <a:p>
            <a:pPr indent="-317500" lvl="0" marL="457200" rtl="0" algn="l">
              <a:lnSpc>
                <a:spcPct val="115000"/>
              </a:lnSpc>
              <a:spcBef>
                <a:spcPts val="0"/>
              </a:spcBef>
              <a:spcAft>
                <a:spcPts val="0"/>
              </a:spcAft>
              <a:buSzPts val="1400"/>
              <a:buChar char="●"/>
            </a:pPr>
            <a:r>
              <a:rPr lang="en" sz="1550">
                <a:highlight>
                  <a:srgbClr val="FFFFFF"/>
                </a:highlight>
              </a:rPr>
              <a:t>This application is having so many colors and also many bright colors. We have considered this into account and have done some modifications to the colours(applied some darker shades to some of the pages) and are continuing to work on this.</a:t>
            </a:r>
            <a:endParaRPr sz="1550">
              <a:highlight>
                <a:srgbClr val="FFFFFF"/>
              </a:highlight>
            </a:endParaRPr>
          </a:p>
          <a:p>
            <a:pPr indent="-327025" lvl="0" marL="457200" rtl="0" algn="l">
              <a:lnSpc>
                <a:spcPct val="115000"/>
              </a:lnSpc>
              <a:spcBef>
                <a:spcPts val="0"/>
              </a:spcBef>
              <a:spcAft>
                <a:spcPts val="0"/>
              </a:spcAft>
              <a:buSzPts val="1550"/>
              <a:buChar char="●"/>
            </a:pPr>
            <a:r>
              <a:rPr lang="en" sz="1550">
                <a:highlight>
                  <a:srgbClr val="FFFFFF"/>
                </a:highlight>
              </a:rPr>
              <a:t>We also tried to keep it minimalistic by </a:t>
            </a:r>
            <a:r>
              <a:rPr lang="en" sz="1550">
                <a:highlight>
                  <a:srgbClr val="FFFFFF"/>
                </a:highlight>
              </a:rPr>
              <a:t>keeping</a:t>
            </a:r>
            <a:r>
              <a:rPr lang="en" sz="1550">
                <a:highlight>
                  <a:srgbClr val="FFFFFF"/>
                </a:highlight>
              </a:rPr>
              <a:t> the cognitive load as low as possible and keeping only the essential features in the design.</a:t>
            </a:r>
            <a:endParaRPr sz="1550">
              <a:highlight>
                <a:srgbClr val="FFFFFF"/>
              </a:highlight>
            </a:endParaRPr>
          </a:p>
          <a:p>
            <a:pPr indent="-323850" lvl="0" marL="457200" rtl="0" algn="l">
              <a:lnSpc>
                <a:spcPct val="115000"/>
              </a:lnSpc>
              <a:spcBef>
                <a:spcPts val="0"/>
              </a:spcBef>
              <a:spcAft>
                <a:spcPts val="0"/>
              </a:spcAft>
              <a:buSzPts val="1500"/>
              <a:buChar char="●"/>
            </a:pPr>
            <a:r>
              <a:rPr lang="en" sz="1050">
                <a:highlight>
                  <a:srgbClr val="FFFFFF"/>
                </a:highlight>
                <a:latin typeface="Roboto"/>
                <a:ea typeface="Roboto"/>
                <a:cs typeface="Roboto"/>
                <a:sym typeface="Roboto"/>
              </a:rPr>
              <a:t> </a:t>
            </a:r>
            <a:r>
              <a:rPr lang="en" sz="1500"/>
              <a:t>For the most part, the response to this hi-fi prototype that we have created finally after modifying the lo-fi and mid-fi designs has been very positive.</a:t>
            </a:r>
            <a:endParaRPr sz="1500"/>
          </a:p>
          <a:p>
            <a:pPr indent="-323850" lvl="0" marL="457200" rtl="0" algn="l">
              <a:lnSpc>
                <a:spcPct val="115000"/>
              </a:lnSpc>
              <a:spcBef>
                <a:spcPts val="0"/>
              </a:spcBef>
              <a:spcAft>
                <a:spcPts val="0"/>
              </a:spcAft>
              <a:buSzPts val="1500"/>
              <a:buChar char="●"/>
            </a:pPr>
            <a:r>
              <a:rPr lang="en" sz="1500"/>
              <a:t>The users are finding our product to have a unique concept which would be helpful to the masses as well as being easy to use and efficient at the same time. </a:t>
            </a:r>
            <a:endParaRPr sz="1500"/>
          </a:p>
          <a:p>
            <a:pPr indent="0" lvl="0" marL="457200" rtl="0" algn="l">
              <a:lnSpc>
                <a:spcPct val="115000"/>
              </a:lnSpc>
              <a:spcBef>
                <a:spcPts val="0"/>
              </a:spcBef>
              <a:spcAft>
                <a:spcPts val="0"/>
              </a:spcAft>
              <a:buNone/>
            </a:pPr>
            <a:r>
              <a:t/>
            </a:r>
            <a:endParaRPr sz="1500"/>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sz="1700">
                <a:solidFill>
                  <a:srgbClr val="000000"/>
                </a:solidFill>
                <a:latin typeface="Arial"/>
                <a:ea typeface="Arial"/>
                <a:cs typeface="Arial"/>
                <a:sym typeface="Arial"/>
              </a:rPr>
              <a:t>A few users have also appreciated the fact that we have kept a feedback page in our prototype by which we can regularly keep up with the demands of users based on the user feedback. </a:t>
            </a:r>
            <a:endParaRPr sz="18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We also got positive feedback on one of the central themes of the project which is a radar based notification system which helps people connect. </a:t>
            </a:r>
            <a:endParaRPr sz="19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Another common feedback was that the onboarding process was smooth and simple.</a:t>
            </a:r>
            <a:endParaRPr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Based on the feedback and user evaluation we have gone ahead with this final prototype for our project.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9"/>
          <p:cNvSpPr/>
          <p:nvPr/>
        </p:nvSpPr>
        <p:spPr>
          <a:xfrm>
            <a:off x="560550" y="413050"/>
            <a:ext cx="19737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txBox="1"/>
          <p:nvPr>
            <p:ph type="title"/>
          </p:nvPr>
        </p:nvSpPr>
        <p:spPr>
          <a:xfrm>
            <a:off x="819150" y="434350"/>
            <a:ext cx="14565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Credits</a:t>
            </a:r>
            <a:endParaRPr b="1">
              <a:solidFill>
                <a:srgbClr val="7F6000"/>
              </a:solidFill>
            </a:endParaRPr>
          </a:p>
        </p:txBody>
      </p:sp>
      <p:sp>
        <p:nvSpPr>
          <p:cNvPr id="315" name="Google Shape;315;p39"/>
          <p:cNvSpPr txBox="1"/>
          <p:nvPr/>
        </p:nvSpPr>
        <p:spPr>
          <a:xfrm>
            <a:off x="560550" y="1180725"/>
            <a:ext cx="61596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accent1"/>
              </a:buClr>
              <a:buSzPts val="1900"/>
              <a:buChar char="●"/>
            </a:pPr>
            <a:r>
              <a:rPr b="1" lang="en" sz="1900">
                <a:solidFill>
                  <a:schemeClr val="accent1"/>
                </a:solidFill>
              </a:rPr>
              <a:t>Professor-Rajiv Ratn Shah</a:t>
            </a:r>
            <a:endParaRPr b="1" sz="1900">
              <a:solidFill>
                <a:schemeClr val="accent1"/>
              </a:solidFill>
            </a:endParaRPr>
          </a:p>
          <a:p>
            <a:pPr indent="-349250" lvl="0" marL="457200" rtl="0" algn="l">
              <a:spcBef>
                <a:spcPts val="0"/>
              </a:spcBef>
              <a:spcAft>
                <a:spcPts val="0"/>
              </a:spcAft>
              <a:buClr>
                <a:schemeClr val="accent1"/>
              </a:buClr>
              <a:buSzPts val="1900"/>
              <a:buFont typeface="Calibri"/>
              <a:buChar char="●"/>
            </a:pPr>
            <a:r>
              <a:rPr b="1" lang="en" sz="1900">
                <a:solidFill>
                  <a:schemeClr val="accent1"/>
                </a:solidFill>
              </a:rPr>
              <a:t>TA- Sneh Suman-2019337</a:t>
            </a:r>
            <a:endParaRPr b="1" sz="1900">
              <a:solidFill>
                <a:schemeClr val="accent1"/>
              </a:solidFill>
            </a:endParaRPr>
          </a:p>
          <a:p>
            <a:pPr indent="-349250" lvl="0" marL="457200" rtl="0" algn="l">
              <a:spcBef>
                <a:spcPts val="0"/>
              </a:spcBef>
              <a:spcAft>
                <a:spcPts val="0"/>
              </a:spcAft>
              <a:buClr>
                <a:schemeClr val="accent1"/>
              </a:buClr>
              <a:buSzPts val="1900"/>
              <a:buChar char="●"/>
            </a:pPr>
            <a:r>
              <a:rPr b="1" lang="en" sz="1900">
                <a:solidFill>
                  <a:schemeClr val="accent1"/>
                </a:solidFill>
              </a:rPr>
              <a:t>TA-Kirti Gautam-2018291</a:t>
            </a:r>
            <a:endParaRPr b="1" sz="1900">
              <a:solidFill>
                <a:schemeClr val="accent1"/>
              </a:solidFill>
            </a:endParaRPr>
          </a:p>
          <a:p>
            <a:pPr indent="-349250" lvl="0" marL="457200" rtl="0" algn="l">
              <a:spcBef>
                <a:spcPts val="0"/>
              </a:spcBef>
              <a:spcAft>
                <a:spcPts val="0"/>
              </a:spcAft>
              <a:buClr>
                <a:schemeClr val="accent1"/>
              </a:buClr>
              <a:buSzPts val="1900"/>
              <a:buChar char="●"/>
            </a:pPr>
            <a:r>
              <a:rPr b="1" lang="en" sz="1900">
                <a:solidFill>
                  <a:schemeClr val="accent1"/>
                </a:solidFill>
              </a:rPr>
              <a:t>TA-K Sibin-2020307</a:t>
            </a:r>
            <a:endParaRPr b="1" sz="1900">
              <a:solidFill>
                <a:schemeClr val="accent1"/>
              </a:solidFill>
            </a:endParaRPr>
          </a:p>
          <a:p>
            <a:pPr indent="-349250" lvl="0" marL="457200" rtl="0" algn="l">
              <a:spcBef>
                <a:spcPts val="0"/>
              </a:spcBef>
              <a:spcAft>
                <a:spcPts val="0"/>
              </a:spcAft>
              <a:buClr>
                <a:srgbClr val="3C78D8"/>
              </a:buClr>
              <a:buSzPts val="1900"/>
              <a:buChar char="●"/>
            </a:pPr>
            <a:r>
              <a:rPr b="1" lang="en" sz="1900">
                <a:solidFill>
                  <a:srgbClr val="3C78D8"/>
                </a:solidFill>
              </a:rPr>
              <a:t>Krishna Shukla-2022254</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Kshitij Gupta-202257</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Krishnendu- 2022255</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Kshitij - 2022256</a:t>
            </a:r>
            <a:endParaRPr b="1" sz="1900">
              <a:solidFill>
                <a:srgbClr val="3C78D8"/>
              </a:solidFill>
            </a:endParaRPr>
          </a:p>
          <a:p>
            <a:pPr indent="-349250" lvl="0" marL="457200" rtl="0" algn="l">
              <a:spcBef>
                <a:spcPts val="0"/>
              </a:spcBef>
              <a:spcAft>
                <a:spcPts val="0"/>
              </a:spcAft>
              <a:buClr>
                <a:srgbClr val="3C78D8"/>
              </a:buClr>
              <a:buSzPts val="1900"/>
              <a:buChar char="●"/>
            </a:pPr>
            <a:r>
              <a:rPr b="1" lang="en" sz="1900">
                <a:solidFill>
                  <a:srgbClr val="3C78D8"/>
                </a:solidFill>
              </a:rPr>
              <a:t>Krish Kumar Bhoruka-2022253</a:t>
            </a:r>
            <a:endParaRPr b="1" sz="1900">
              <a:solidFill>
                <a:srgbClr val="3C78D8"/>
              </a:solidFill>
            </a:endParaRPr>
          </a:p>
          <a:p>
            <a:pPr indent="0" lvl="0" marL="457200" rtl="0" algn="l">
              <a:spcBef>
                <a:spcPts val="0"/>
              </a:spcBef>
              <a:spcAft>
                <a:spcPts val="0"/>
              </a:spcAft>
              <a:buNone/>
            </a:pPr>
            <a:r>
              <a:t/>
            </a:r>
            <a:endParaRPr b="1"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40"/>
          <p:cNvSpPr/>
          <p:nvPr/>
        </p:nvSpPr>
        <p:spPr>
          <a:xfrm>
            <a:off x="560550" y="413050"/>
            <a:ext cx="1973700" cy="616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txBox="1"/>
          <p:nvPr>
            <p:ph type="title"/>
          </p:nvPr>
        </p:nvSpPr>
        <p:spPr>
          <a:xfrm>
            <a:off x="819150" y="434350"/>
            <a:ext cx="14565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F6000"/>
                </a:solidFill>
              </a:rPr>
              <a:t>Credits</a:t>
            </a:r>
            <a:endParaRPr b="1">
              <a:solidFill>
                <a:srgbClr val="7F6000"/>
              </a:solidFill>
            </a:endParaRPr>
          </a:p>
        </p:txBody>
      </p:sp>
      <p:sp>
        <p:nvSpPr>
          <p:cNvPr id="322" name="Google Shape;322;p40"/>
          <p:cNvSpPr txBox="1"/>
          <p:nvPr/>
        </p:nvSpPr>
        <p:spPr>
          <a:xfrm>
            <a:off x="560550" y="1509750"/>
            <a:ext cx="75261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400">
                <a:solidFill>
                  <a:schemeClr val="accent1"/>
                </a:solidFill>
              </a:rPr>
              <a:t>We all thank our TAs and Professor towards our project submission and we all appreciate their efforts and time they have invested in us.</a:t>
            </a:r>
            <a:endParaRPr b="1" sz="3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41"/>
          <p:cNvSpPr txBox="1"/>
          <p:nvPr>
            <p:ph type="title"/>
          </p:nvPr>
        </p:nvSpPr>
        <p:spPr>
          <a:xfrm>
            <a:off x="2641050" y="1180225"/>
            <a:ext cx="4277100" cy="22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700"/>
              <a:t>THANK</a:t>
            </a:r>
            <a:endParaRPr b="1" sz="6700"/>
          </a:p>
          <a:p>
            <a:pPr indent="0" lvl="0" marL="0" rtl="0" algn="l">
              <a:spcBef>
                <a:spcPts val="0"/>
              </a:spcBef>
              <a:spcAft>
                <a:spcPts val="0"/>
              </a:spcAft>
              <a:buSzPts val="990"/>
              <a:buNone/>
            </a:pPr>
            <a:r>
              <a:rPr b="1" lang="en" sz="6700"/>
              <a:t>   YOU</a:t>
            </a:r>
            <a:endParaRPr b="1" sz="6700"/>
          </a:p>
        </p:txBody>
      </p:sp>
      <p:sp>
        <p:nvSpPr>
          <p:cNvPr id="328" name="Google Shape;328;p41"/>
          <p:cNvSpPr txBox="1"/>
          <p:nvPr/>
        </p:nvSpPr>
        <p:spPr>
          <a:xfrm>
            <a:off x="1378200" y="3812375"/>
            <a:ext cx="7163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Calibri"/>
                <a:ea typeface="Calibri"/>
                <a:cs typeface="Calibri"/>
                <a:sym typeface="Calibri"/>
              </a:rPr>
              <a:t>TEAM RETICENT SIGNING OFF</a:t>
            </a:r>
            <a:endParaRPr b="1" sz="4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5"/>
          <p:cNvSpPr/>
          <p:nvPr/>
        </p:nvSpPr>
        <p:spPr>
          <a:xfrm>
            <a:off x="532625" y="464350"/>
            <a:ext cx="3944100" cy="599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type="title"/>
          </p:nvPr>
        </p:nvSpPr>
        <p:spPr>
          <a:xfrm>
            <a:off x="659825" y="513175"/>
            <a:ext cx="3816900" cy="59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rgbClr val="7F6000"/>
                </a:solidFill>
                <a:latin typeface="Arial"/>
                <a:ea typeface="Arial"/>
                <a:cs typeface="Arial"/>
                <a:sym typeface="Arial"/>
              </a:rPr>
              <a:t>Background of the problem</a:t>
            </a:r>
            <a:endParaRPr sz="2100">
              <a:solidFill>
                <a:srgbClr val="7F6000"/>
              </a:solidFill>
              <a:latin typeface="Arial"/>
              <a:ea typeface="Arial"/>
              <a:cs typeface="Arial"/>
              <a:sym typeface="Arial"/>
            </a:endParaRPr>
          </a:p>
        </p:txBody>
      </p:sp>
      <p:sp>
        <p:nvSpPr>
          <p:cNvPr id="144" name="Google Shape;144;p15"/>
          <p:cNvSpPr txBox="1"/>
          <p:nvPr>
            <p:ph idx="1" type="body"/>
          </p:nvPr>
        </p:nvSpPr>
        <p:spPr>
          <a:xfrm>
            <a:off x="583675" y="1169525"/>
            <a:ext cx="7505700" cy="32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We realize that the fundamental need for us humans is to talk, communicate and express ourselves. However, as we grew up, we became more co</a:t>
            </a:r>
            <a:r>
              <a:rPr lang="en" sz="1600">
                <a:solidFill>
                  <a:srgbClr val="0E101A"/>
                </a:solidFill>
                <a:latin typeface="Arial"/>
                <a:ea typeface="Arial"/>
                <a:cs typeface="Arial"/>
                <a:sym typeface="Arial"/>
              </a:rPr>
              <a:t>n</a:t>
            </a:r>
            <a:r>
              <a:rPr lang="en" sz="1600">
                <a:solidFill>
                  <a:srgbClr val="0E101A"/>
                </a:solidFill>
                <a:latin typeface="Arial"/>
                <a:ea typeface="Arial"/>
                <a:cs typeface="Arial"/>
                <a:sym typeface="Arial"/>
              </a:rPr>
              <a:t>scious about how people would perceive us and what they would think about us; hence, this thought process holds us back from progressing and being ourselves.</a:t>
            </a:r>
            <a:endParaRPr sz="1600">
              <a:solidFill>
                <a:srgbClr val="0E101A"/>
              </a:solidFill>
              <a:latin typeface="Arial"/>
              <a:ea typeface="Arial"/>
              <a:cs typeface="Arial"/>
              <a:sym typeface="Arial"/>
            </a:endParaRPr>
          </a:p>
          <a:p>
            <a:pPr indent="0" lvl="0" marL="0" rtl="0" algn="l">
              <a:spcBef>
                <a:spcPts val="0"/>
              </a:spcBef>
              <a:spcAft>
                <a:spcPts val="0"/>
              </a:spcAft>
              <a:buNone/>
            </a:pPr>
            <a:r>
              <a:t/>
            </a:r>
            <a:endParaRPr sz="1600">
              <a:solidFill>
                <a:srgbClr val="0E101A"/>
              </a:solidFill>
              <a:latin typeface="Arial"/>
              <a:ea typeface="Arial"/>
              <a:cs typeface="Arial"/>
              <a:sym typeface="Arial"/>
            </a:endParaRPr>
          </a:p>
          <a:p>
            <a:pPr indent="-330200" lvl="0" marL="457200" rtl="0" algn="l">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The main background of the problem is to help people socialize and provide a safe environment.(in general and currently around the campus). We have seen many students not talking to each other, sitting alone on campus, and playing alone. We come across many people on campus who hesitate to speak or even say hi.</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6"/>
          <p:cNvSpPr/>
          <p:nvPr/>
        </p:nvSpPr>
        <p:spPr>
          <a:xfrm>
            <a:off x="813600" y="53670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ph type="title"/>
          </p:nvPr>
        </p:nvSpPr>
        <p:spPr>
          <a:xfrm>
            <a:off x="819150" y="481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Requirements</a:t>
            </a:r>
            <a:endParaRPr b="1">
              <a:solidFill>
                <a:srgbClr val="7F6000"/>
              </a:solidFill>
            </a:endParaRPr>
          </a:p>
        </p:txBody>
      </p:sp>
      <p:sp>
        <p:nvSpPr>
          <p:cNvPr id="151" name="Google Shape;151;p16"/>
          <p:cNvSpPr txBox="1"/>
          <p:nvPr>
            <p:ph idx="1" type="body"/>
          </p:nvPr>
        </p:nvSpPr>
        <p:spPr>
          <a:xfrm>
            <a:off x="819150" y="1159325"/>
            <a:ext cx="7505700" cy="32793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Networking: The app should allow students to connect with other students in their college or university.</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Academic and extracurricular sharing: The app should enable students to share information about their academic and extracurricular activities</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User-friendly interface: The app should have a simple and intuitive user interface that is easy to navigate and use.</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Support for multimedia: The app should support multimedia, such as photos, videos, and audio, to allow students to share their experiences more effectively.</a:t>
            </a:r>
            <a:endParaRPr sz="1700">
              <a:solidFill>
                <a:srgbClr val="0E101A"/>
              </a:solidFill>
              <a:highlight>
                <a:schemeClr val="dk1"/>
              </a:highlight>
              <a:latin typeface="Arial"/>
              <a:ea typeface="Arial"/>
              <a:cs typeface="Arial"/>
              <a:sym typeface="Arial"/>
            </a:endParaRPr>
          </a:p>
          <a:p>
            <a:pPr indent="0" lvl="0" marL="0" rtl="0" algn="l">
              <a:lnSpc>
                <a:spcPct val="95000"/>
              </a:lnSpc>
              <a:spcBef>
                <a:spcPts val="2900"/>
              </a:spcBef>
              <a:spcAft>
                <a:spcPts val="0"/>
              </a:spcAft>
              <a:buNone/>
            </a:pPr>
            <a:r>
              <a:t/>
            </a:r>
            <a:endParaRPr sz="500">
              <a:solidFill>
                <a:srgbClr val="D1D5DB"/>
              </a:solidFill>
              <a:highlight>
                <a:srgbClr val="444654"/>
              </a:highlight>
              <a:latin typeface="Arial"/>
              <a:ea typeface="Arial"/>
              <a:cs typeface="Arial"/>
              <a:sym typeface="Arial"/>
            </a:endParaRPr>
          </a:p>
          <a:p>
            <a:pPr indent="0" lvl="0" marL="457200" rtl="0" algn="l">
              <a:lnSpc>
                <a:spcPct val="95000"/>
              </a:lnSpc>
              <a:spcBef>
                <a:spcPts val="0"/>
              </a:spcBef>
              <a:spcAft>
                <a:spcPts val="1200"/>
              </a:spcAft>
              <a:buNone/>
            </a:pPr>
            <a:r>
              <a:t/>
            </a:r>
            <a:endParaRPr sz="500">
              <a:solidFill>
                <a:srgbClr val="D1D5DB"/>
              </a:solidFill>
              <a:highlight>
                <a:srgbClr val="444654"/>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7"/>
          <p:cNvSpPr/>
          <p:nvPr/>
        </p:nvSpPr>
        <p:spPr>
          <a:xfrm>
            <a:off x="944700" y="689100"/>
            <a:ext cx="20832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ph type="title"/>
          </p:nvPr>
        </p:nvSpPr>
        <p:spPr>
          <a:xfrm>
            <a:off x="1280100" y="612900"/>
            <a:ext cx="1960200" cy="5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7F6000"/>
                </a:solidFill>
              </a:rPr>
              <a:t>Scope</a:t>
            </a:r>
            <a:endParaRPr b="1">
              <a:solidFill>
                <a:srgbClr val="7F6000"/>
              </a:solidFill>
            </a:endParaRPr>
          </a:p>
        </p:txBody>
      </p:sp>
      <p:sp>
        <p:nvSpPr>
          <p:cNvPr id="158" name="Google Shape;158;p17"/>
          <p:cNvSpPr txBox="1"/>
          <p:nvPr>
            <p:ph idx="1" type="body"/>
          </p:nvPr>
        </p:nvSpPr>
        <p:spPr>
          <a:xfrm>
            <a:off x="819150" y="1659400"/>
            <a:ext cx="7505700" cy="27795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rgbClr val="0E101A"/>
              </a:buClr>
              <a:buSzPts val="1650"/>
              <a:buFont typeface="Arial"/>
              <a:buChar char="●"/>
            </a:pPr>
            <a:r>
              <a:rPr lang="en" sz="1650">
                <a:solidFill>
                  <a:srgbClr val="0E101A"/>
                </a:solidFill>
                <a:latin typeface="Arial"/>
                <a:ea typeface="Arial"/>
                <a:cs typeface="Arial"/>
                <a:sym typeface="Arial"/>
              </a:rPr>
              <a:t>Through this project, we aim to make a contribution towards this significant problem by helping people connect with another person in a safer environment. We are also considering creating a feature that helps like-minded individuals connect at that moment</a:t>
            </a:r>
            <a:endParaRPr sz="1650">
              <a:solidFill>
                <a:srgbClr val="0E101A"/>
              </a:solidFill>
              <a:latin typeface="Arial"/>
              <a:ea typeface="Arial"/>
              <a:cs typeface="Arial"/>
              <a:sym typeface="Arial"/>
            </a:endParaRPr>
          </a:p>
          <a:p>
            <a:pPr indent="0" lvl="0" marL="0" rtl="0" algn="l">
              <a:spcBef>
                <a:spcPts val="0"/>
              </a:spcBef>
              <a:spcAft>
                <a:spcPts val="0"/>
              </a:spcAft>
              <a:buNone/>
            </a:pPr>
            <a:r>
              <a:t/>
            </a:r>
            <a:endParaRPr sz="1650">
              <a:solidFill>
                <a:srgbClr val="0E101A"/>
              </a:solidFill>
              <a:latin typeface="Arial"/>
              <a:ea typeface="Arial"/>
              <a:cs typeface="Arial"/>
              <a:sym typeface="Arial"/>
            </a:endParaRPr>
          </a:p>
          <a:p>
            <a:pPr indent="-333375" lvl="0" marL="457200" rtl="0" algn="l">
              <a:spcBef>
                <a:spcPts val="0"/>
              </a:spcBef>
              <a:spcAft>
                <a:spcPts val="0"/>
              </a:spcAft>
              <a:buClr>
                <a:srgbClr val="0E101A"/>
              </a:buClr>
              <a:buSzPts val="1650"/>
              <a:buFont typeface="Arial"/>
              <a:buChar char="●"/>
            </a:pPr>
            <a:r>
              <a:rPr lang="en" sz="1650">
                <a:solidFill>
                  <a:srgbClr val="0E101A"/>
                </a:solidFill>
                <a:latin typeface="Arial"/>
                <a:ea typeface="Arial"/>
                <a:cs typeface="Arial"/>
                <a:sym typeface="Arial"/>
              </a:rPr>
              <a:t>For now, we are considering starting from our college IIITD, but later on, we could expand outside. There's no upper limit, as we could cover different colleges and the general public.</a:t>
            </a:r>
            <a:endParaRPr sz="1650">
              <a:solidFill>
                <a:srgbClr val="0E101A"/>
              </a:solidFill>
              <a:latin typeface="Arial"/>
              <a:ea typeface="Arial"/>
              <a:cs typeface="Arial"/>
              <a:sym typeface="Arial"/>
            </a:endParaRPr>
          </a:p>
          <a:p>
            <a:pPr indent="0" lvl="0" marL="0" rtl="0" algn="l">
              <a:spcBef>
                <a:spcPts val="0"/>
              </a:spcBef>
              <a:spcAft>
                <a:spcPts val="0"/>
              </a:spcAft>
              <a:buNone/>
            </a:pPr>
            <a:r>
              <a:t/>
            </a:r>
            <a:endParaRPr sz="1050">
              <a:solidFill>
                <a:srgbClr val="0E101A"/>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587675" y="-71650"/>
            <a:ext cx="7505700" cy="954600"/>
          </a:xfrm>
          <a:prstGeom prst="rect">
            <a:avLst/>
          </a:prstGeom>
        </p:spPr>
        <p:txBody>
          <a:bodyPr anchorCtr="0" anchor="t" bIns="91425" lIns="91425" spcFirstLastPara="1" rIns="91425" wrap="square" tIns="91425">
            <a:noAutofit/>
          </a:bodyPr>
          <a:lstStyle/>
          <a:p>
            <a:pPr indent="0" lvl="0" marL="0" rtl="0" algn="l">
              <a:lnSpc>
                <a:spcPct val="95000"/>
              </a:lnSpc>
              <a:spcBef>
                <a:spcPts val="2900"/>
              </a:spcBef>
              <a:spcAft>
                <a:spcPts val="0"/>
              </a:spcAft>
              <a:buNone/>
            </a:pPr>
            <a:r>
              <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290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Scalability: The app should be able to handle a large number of users and be easily scalable to accommodate future growth.</a:t>
            </a:r>
            <a:endParaRPr sz="1700">
              <a:solidFill>
                <a:srgbClr val="0E101A"/>
              </a:solidFill>
              <a:highlight>
                <a:schemeClr val="dk1"/>
              </a:highlight>
              <a:latin typeface="Arial"/>
              <a:ea typeface="Arial"/>
              <a:cs typeface="Arial"/>
              <a:sym typeface="Arial"/>
            </a:endParaRPr>
          </a:p>
          <a:p>
            <a:pPr indent="-336550" lvl="0" marL="457200" rtl="0" algn="l">
              <a:lnSpc>
                <a:spcPct val="95000"/>
              </a:lnSpc>
              <a:spcBef>
                <a:spcPts val="0"/>
              </a:spcBef>
              <a:spcAft>
                <a:spcPts val="0"/>
              </a:spcAft>
              <a:buClr>
                <a:srgbClr val="0E101A"/>
              </a:buClr>
              <a:buSzPts val="1700"/>
              <a:buFont typeface="Arial"/>
              <a:buChar char="●"/>
            </a:pPr>
            <a:r>
              <a:rPr lang="en" sz="1700">
                <a:solidFill>
                  <a:srgbClr val="0E101A"/>
                </a:solidFill>
                <a:highlight>
                  <a:schemeClr val="dk1"/>
                </a:highlight>
                <a:latin typeface="Arial"/>
                <a:ea typeface="Arial"/>
                <a:cs typeface="Arial"/>
                <a:sym typeface="Arial"/>
              </a:rPr>
              <a:t>Push notifications: The app should have push notifications to inform the students of important events, announcements, and other relevant information.</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0E101A"/>
              </a:buClr>
              <a:buSzPts val="1700"/>
              <a:buFont typeface="Roboto"/>
              <a:buChar char="●"/>
            </a:pPr>
            <a:r>
              <a:rPr lang="en" sz="1700">
                <a:solidFill>
                  <a:srgbClr val="0E101A"/>
                </a:solidFill>
                <a:highlight>
                  <a:schemeClr val="dk1"/>
                </a:highlight>
                <a:latin typeface="Arial"/>
                <a:ea typeface="Arial"/>
                <a:cs typeface="Arial"/>
                <a:sym typeface="Arial"/>
              </a:rPr>
              <a:t>Interaction with Institution: The app should have a feature that allows students to interact with their institution, such as accessing their academic records, class schedules, and other official informatio</a:t>
            </a:r>
            <a:r>
              <a:rPr lang="en" sz="1700">
                <a:solidFill>
                  <a:srgbClr val="0E101A"/>
                </a:solidFill>
                <a:highlight>
                  <a:schemeClr val="dk1"/>
                </a:highlight>
                <a:latin typeface="Roboto"/>
                <a:ea typeface="Roboto"/>
                <a:cs typeface="Roboto"/>
                <a:sym typeface="Roboto"/>
              </a:rPr>
              <a:t>n.</a:t>
            </a:r>
            <a:endParaRPr sz="1700">
              <a:solidFill>
                <a:srgbClr val="0E101A"/>
              </a:solidFill>
              <a:highlight>
                <a:schemeClr val="dk1"/>
              </a:highlight>
              <a:latin typeface="Roboto"/>
              <a:ea typeface="Roboto"/>
              <a:cs typeface="Roboto"/>
              <a:sym typeface="Roboto"/>
            </a:endParaRPr>
          </a:p>
          <a:p>
            <a:pPr indent="0" lvl="0" marL="0" rtl="0" algn="l">
              <a:lnSpc>
                <a:spcPct val="95000"/>
              </a:lnSpc>
              <a:spcBef>
                <a:spcPts val="2900"/>
              </a:spcBef>
              <a:spcAft>
                <a:spcPts val="0"/>
              </a:spcAft>
              <a:buNone/>
            </a:pPr>
            <a:r>
              <a:t/>
            </a:r>
            <a:endParaRPr sz="1700">
              <a:solidFill>
                <a:srgbClr val="0E101A"/>
              </a:solidFill>
              <a:highlight>
                <a:schemeClr val="dk1"/>
              </a:highlight>
              <a:latin typeface="Arial"/>
              <a:ea typeface="Arial"/>
              <a:cs typeface="Arial"/>
              <a:sym typeface="Arial"/>
            </a:endParaRPr>
          </a:p>
          <a:p>
            <a:pPr indent="0" lvl="0" marL="457200" rtl="0" algn="l">
              <a:lnSpc>
                <a:spcPct val="115000"/>
              </a:lnSpc>
              <a:spcBef>
                <a:spcPts val="2900"/>
              </a:spcBef>
              <a:spcAft>
                <a:spcPts val="0"/>
              </a:spcAft>
              <a:buNone/>
            </a:pPr>
            <a:r>
              <a:t/>
            </a:r>
            <a:endParaRPr sz="1700"/>
          </a:p>
          <a:p>
            <a:pPr indent="0" lvl="0" marL="457200" rtl="0" algn="l">
              <a:lnSpc>
                <a:spcPct val="115000"/>
              </a:lnSpc>
              <a:spcBef>
                <a:spcPts val="290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9"/>
          <p:cNvSpPr/>
          <p:nvPr/>
        </p:nvSpPr>
        <p:spPr>
          <a:xfrm>
            <a:off x="576425" y="37190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ph type="title"/>
          </p:nvPr>
        </p:nvSpPr>
        <p:spPr>
          <a:xfrm>
            <a:off x="819150" y="322100"/>
            <a:ext cx="7505700" cy="7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F6000"/>
                </a:solidFill>
              </a:rPr>
              <a:t>Storyboard</a:t>
            </a:r>
            <a:endParaRPr b="1">
              <a:solidFill>
                <a:srgbClr val="7F6000"/>
              </a:solidFill>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497925" y="1149125"/>
            <a:ext cx="8312051" cy="3497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0"/>
          <p:cNvSpPr/>
          <p:nvPr/>
        </p:nvSpPr>
        <p:spPr>
          <a:xfrm>
            <a:off x="681975" y="356625"/>
            <a:ext cx="20457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txBox="1"/>
          <p:nvPr>
            <p:ph type="title"/>
          </p:nvPr>
        </p:nvSpPr>
        <p:spPr>
          <a:xfrm>
            <a:off x="853450" y="305200"/>
            <a:ext cx="24144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7F6000"/>
                </a:solidFill>
              </a:rPr>
              <a:t>Research</a:t>
            </a:r>
            <a:endParaRPr b="1">
              <a:solidFill>
                <a:srgbClr val="7F6000"/>
              </a:solidFill>
            </a:endParaRPr>
          </a:p>
        </p:txBody>
      </p:sp>
      <p:sp>
        <p:nvSpPr>
          <p:cNvPr id="178" name="Google Shape;178;p20"/>
          <p:cNvSpPr txBox="1"/>
          <p:nvPr>
            <p:ph idx="1" type="body"/>
          </p:nvPr>
        </p:nvSpPr>
        <p:spPr>
          <a:xfrm>
            <a:off x="681975" y="924600"/>
            <a:ext cx="7505700" cy="2904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700">
                <a:solidFill>
                  <a:srgbClr val="0E101A"/>
                </a:solidFill>
                <a:highlight>
                  <a:schemeClr val="dk1"/>
                </a:highlight>
                <a:latin typeface="Arial"/>
                <a:ea typeface="Arial"/>
                <a:cs typeface="Arial"/>
                <a:sym typeface="Arial"/>
              </a:rPr>
              <a:t>To investigate the need for an excellent social media platform in college to socialize introverts, we will conduct a series of research methods, including:</a:t>
            </a:r>
            <a:endParaRPr sz="1700">
              <a:solidFill>
                <a:srgbClr val="0E101A"/>
              </a:solidFill>
              <a:highlight>
                <a:schemeClr val="dk1"/>
              </a:highlight>
              <a:latin typeface="Arial"/>
              <a:ea typeface="Arial"/>
              <a:cs typeface="Arial"/>
              <a:sym typeface="Arial"/>
            </a:endParaRPr>
          </a:p>
          <a:p>
            <a:pPr indent="-336550" lvl="0" marL="457200" rtl="0" algn="l">
              <a:spcBef>
                <a:spcPts val="290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Surveys and interviews: To gather information about introverted college students' socializing habits, preferences, and experiences with social media.</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Focus groups: To gather feedback from introverted college students on their experiences with existing social media platforms and their needs for an ideal social media platform.</a:t>
            </a:r>
            <a:endParaRPr sz="1700">
              <a:solidFill>
                <a:srgbClr val="0E101A"/>
              </a:solidFill>
              <a:highlight>
                <a:schemeClr val="dk1"/>
              </a:highlight>
              <a:latin typeface="Arial"/>
              <a:ea typeface="Arial"/>
              <a:cs typeface="Arial"/>
              <a:sym typeface="Arial"/>
            </a:endParaRPr>
          </a:p>
          <a:p>
            <a:pPr indent="-336550" lvl="0" marL="457200" rtl="0" algn="l">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Usability testing: To evaluate the user experience and functionality of existing social media platforms for introverted college students.</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0"/>
              </a:spcAft>
              <a:buNone/>
            </a:pPr>
            <a:r>
              <a:t/>
            </a:r>
            <a:endParaRPr sz="1700">
              <a:solidFill>
                <a:srgbClr val="0E101A"/>
              </a:solidFill>
              <a:highlight>
                <a:schemeClr val="dk1"/>
              </a:highlight>
              <a:latin typeface="Arial"/>
              <a:ea typeface="Arial"/>
              <a:cs typeface="Arial"/>
              <a:sym typeface="Arial"/>
            </a:endParaRPr>
          </a:p>
          <a:p>
            <a:pPr indent="0" lvl="0" marL="0" rtl="0" algn="l">
              <a:spcBef>
                <a:spcPts val="2900"/>
              </a:spcBef>
              <a:spcAft>
                <a:spcPts val="1200"/>
              </a:spcAft>
              <a:buNone/>
            </a:pPr>
            <a:r>
              <a:t/>
            </a:r>
            <a:endParaRPr sz="1700">
              <a:solidFill>
                <a:srgbClr val="D1D5DB"/>
              </a:solidFill>
              <a:highlight>
                <a:srgbClr val="444654"/>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p:nvPr/>
        </p:nvSpPr>
        <p:spPr>
          <a:xfrm>
            <a:off x="867900" y="379050"/>
            <a:ext cx="2701800" cy="570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txBox="1"/>
          <p:nvPr>
            <p:ph type="title"/>
          </p:nvPr>
        </p:nvSpPr>
        <p:spPr>
          <a:xfrm>
            <a:off x="930575" y="1042625"/>
            <a:ext cx="7505700" cy="28287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290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This research has investigated the need for an excellent social media platform in college to socialize introverts. Through surveys, interviews, focus groups, and usability testing, we found that introverted college students prefer to use social media for socializing and that existing social media platforms may not fully meet their needs. </a:t>
            </a:r>
            <a:endParaRPr sz="1700">
              <a:solidFill>
                <a:srgbClr val="0E101A"/>
              </a:solidFill>
              <a:highlight>
                <a:schemeClr val="dk1"/>
              </a:highlight>
              <a:latin typeface="Arial"/>
              <a:ea typeface="Arial"/>
              <a:cs typeface="Arial"/>
              <a:sym typeface="Arial"/>
            </a:endParaRPr>
          </a:p>
          <a:p>
            <a:pPr indent="-336550" lvl="0" marL="457200" rtl="0" algn="l">
              <a:lnSpc>
                <a:spcPct val="115000"/>
              </a:lnSpc>
              <a:spcBef>
                <a:spcPts val="0"/>
              </a:spcBef>
              <a:spcAft>
                <a:spcPts val="0"/>
              </a:spcAft>
              <a:buClr>
                <a:srgbClr val="0E101A"/>
              </a:buClr>
              <a:buSzPts val="1700"/>
              <a:buFont typeface="Arial"/>
              <a:buAutoNum type="arabicPeriod"/>
            </a:pPr>
            <a:r>
              <a:rPr lang="en" sz="1700">
                <a:solidFill>
                  <a:srgbClr val="0E101A"/>
                </a:solidFill>
                <a:highlight>
                  <a:schemeClr val="dk1"/>
                </a:highlight>
                <a:latin typeface="Arial"/>
                <a:ea typeface="Arial"/>
                <a:cs typeface="Arial"/>
                <a:sym typeface="Arial"/>
              </a:rPr>
              <a:t>Therefore, there is a need for an excellent social media platform that provides a comfortable and safe space for introverted college students to connect with others. This would greatly improve the social media experience of introverted college students.</a:t>
            </a:r>
            <a:endParaRPr sz="1700">
              <a:latin typeface="Arial"/>
              <a:ea typeface="Arial"/>
              <a:cs typeface="Arial"/>
              <a:sym typeface="Arial"/>
            </a:endParaRPr>
          </a:p>
        </p:txBody>
      </p:sp>
      <p:sp>
        <p:nvSpPr>
          <p:cNvPr id="185" name="Google Shape;185;p21"/>
          <p:cNvSpPr txBox="1"/>
          <p:nvPr>
            <p:ph idx="1" type="body"/>
          </p:nvPr>
        </p:nvSpPr>
        <p:spPr>
          <a:xfrm>
            <a:off x="930575" y="379050"/>
            <a:ext cx="35802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solidFill>
                  <a:srgbClr val="7F6000"/>
                </a:solidFill>
                <a:latin typeface="Arial"/>
                <a:ea typeface="Arial"/>
                <a:cs typeface="Arial"/>
                <a:sym typeface="Arial"/>
              </a:rPr>
              <a:t>Research</a:t>
            </a:r>
            <a:r>
              <a:rPr b="1" lang="en" sz="2200">
                <a:solidFill>
                  <a:srgbClr val="7F6000"/>
                </a:solidFill>
                <a:latin typeface="Arial"/>
                <a:ea typeface="Arial"/>
                <a:cs typeface="Arial"/>
                <a:sym typeface="Arial"/>
              </a:rPr>
              <a:t> </a:t>
            </a:r>
            <a:r>
              <a:rPr b="1" lang="en" sz="2100">
                <a:solidFill>
                  <a:srgbClr val="7F6000"/>
                </a:solidFill>
                <a:latin typeface="Arial"/>
                <a:ea typeface="Arial"/>
                <a:cs typeface="Arial"/>
                <a:sym typeface="Arial"/>
              </a:rPr>
              <a:t>insights</a:t>
            </a:r>
            <a:endParaRPr b="1" sz="2100">
              <a:solidFill>
                <a:srgbClr val="7F6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