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roxima Nova"/>
      <p:regular r:id="rId30"/>
      <p:bold r:id="rId31"/>
      <p:italic r:id="rId32"/>
      <p:boldItalic r:id="rId33"/>
    </p:embeddedFont>
    <p:embeddedFont>
      <p:font typeface="Nunito"/>
      <p:regular r:id="rId34"/>
      <p:bold r:id="rId35"/>
      <p:italic r:id="rId36"/>
      <p:boldItalic r:id="rId37"/>
    </p:embeddedFon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D71969-4E3D-4047-AC0F-44868172CFC6}">
  <a:tblStyle styleId="{B0D71969-4E3D-4047-AC0F-44868172CF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4.xml"/><Relationship Id="rId41" Type="http://schemas.openxmlformats.org/officeDocument/2006/relationships/font" Target="fonts/RobotoMon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5.xml"/><Relationship Id="rId33" Type="http://schemas.openxmlformats.org/officeDocument/2006/relationships/font" Target="fonts/ProximaNova-boldItalic.fntdata"/><Relationship Id="rId10" Type="http://schemas.openxmlformats.org/officeDocument/2006/relationships/slide" Target="slides/slide4.xml"/><Relationship Id="rId32" Type="http://schemas.openxmlformats.org/officeDocument/2006/relationships/font" Target="fonts/ProximaNova-italic.fntdata"/><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39" Type="http://schemas.openxmlformats.org/officeDocument/2006/relationships/font" Target="fonts/RobotoMono-bold.fntdata"/><Relationship Id="rId16" Type="http://schemas.openxmlformats.org/officeDocument/2006/relationships/slide" Target="slides/slide10.xml"/><Relationship Id="rId38" Type="http://schemas.openxmlformats.org/officeDocument/2006/relationships/font" Target="fonts/RobotoMon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1409a5d3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1409a5d3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1409a5d3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1409a5d3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1409a5d37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1409a5d37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149266a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149266a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b352897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b352897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b352897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b352897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b9b7f4f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b9b7f4f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b352897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b352897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b9b7f4f1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b9b7f4f1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b9b7f4f1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b9b7f4f1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39788799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39788799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b9f485d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b9f485d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b9f485d6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b9f485d6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b3528978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1b3528978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149266ab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149266ab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39788799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39788799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137ada90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137ada90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137ada90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137ada90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1409a5d3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1409a5d3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1409a5d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1409a5d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1409a5d3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1409a5d3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1409a5d3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1409a5d3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zscaler.com/blogs/security-research/2023-phishing-report-reveals-47-2-surge-phishing-attacks-last-year" TargetMode="External"/><Relationship Id="rId4" Type="http://schemas.openxmlformats.org/officeDocument/2006/relationships/hyperlink" Target="https://usa.kaspersky.com/about/press-releases/kaspersky-reports-phishing-attacks-grew-by-40-percent-in-2023" TargetMode="External"/><Relationship Id="rId5" Type="http://schemas.openxmlformats.org/officeDocument/2006/relationships/hyperlink" Target="https://usa.kaspersky.com/about/press-releases/kaspersky-reports-phishing-attacks-grew-by-40-percent-in-2023" TargetMode="External"/><Relationship Id="rId6" Type="http://schemas.openxmlformats.org/officeDocument/2006/relationships/hyperlink" Target="https://www.statista.com/chart/32341/worldwide-reported-losses-connected-to-cybercrime/" TargetMode="External"/><Relationship Id="rId7" Type="http://schemas.openxmlformats.org/officeDocument/2006/relationships/hyperlink" Target="https://www.statista.com/topics/1712/information-security/#topicOvervie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Phishing</a:t>
            </a:r>
            <a:r>
              <a:rPr lang="en-GB"/>
              <a:t> URL detection </a:t>
            </a:r>
            <a:endParaRPr/>
          </a:p>
        </p:txBody>
      </p:sp>
      <p:sp>
        <p:nvSpPr>
          <p:cNvPr id="60" name="Google Shape;60;p13"/>
          <p:cNvSpPr txBox="1"/>
          <p:nvPr>
            <p:ph idx="1" type="subTitle"/>
          </p:nvPr>
        </p:nvSpPr>
        <p:spPr>
          <a:xfrm>
            <a:off x="510450" y="3410943"/>
            <a:ext cx="8123100" cy="1533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											Made By Group ज्ञानवर्धन परिषद:</a:t>
            </a:r>
            <a:endParaRPr/>
          </a:p>
          <a:p>
            <a:pPr indent="0" lvl="0" marL="0" rtl="0" algn="l">
              <a:spcBef>
                <a:spcPts val="0"/>
              </a:spcBef>
              <a:spcAft>
                <a:spcPts val="0"/>
              </a:spcAft>
              <a:buNone/>
            </a:pPr>
            <a:r>
              <a:t/>
            </a:r>
            <a:endParaRPr/>
          </a:p>
          <a:p>
            <a:pPr indent="457200" lvl="0" marL="5029200" rtl="0" algn="l">
              <a:spcBef>
                <a:spcPts val="0"/>
              </a:spcBef>
              <a:spcAft>
                <a:spcPts val="0"/>
              </a:spcAft>
              <a:buNone/>
            </a:pPr>
            <a:r>
              <a:rPr lang="en-GB"/>
              <a:t>Abhirup Das</a:t>
            </a:r>
            <a:endParaRPr/>
          </a:p>
          <a:p>
            <a:pPr indent="457200" lvl="0" marL="5029200" rtl="0" algn="l">
              <a:spcBef>
                <a:spcPts val="0"/>
              </a:spcBef>
              <a:spcAft>
                <a:spcPts val="0"/>
              </a:spcAft>
              <a:buNone/>
            </a:pPr>
            <a:r>
              <a:rPr lang="en-GB"/>
              <a:t>Himanshu Singh</a:t>
            </a:r>
            <a:endParaRPr/>
          </a:p>
          <a:p>
            <a:pPr indent="457200" lvl="0" marL="5029200" rtl="0" algn="l">
              <a:spcBef>
                <a:spcPts val="0"/>
              </a:spcBef>
              <a:spcAft>
                <a:spcPts val="0"/>
              </a:spcAft>
              <a:buNone/>
            </a:pPr>
            <a:r>
              <a:rPr lang="en-GB"/>
              <a:t>Krishna Shukla</a:t>
            </a:r>
            <a:endParaRPr/>
          </a:p>
          <a:p>
            <a:pPr indent="457200" lvl="0" marL="5029200" rtl="0" algn="l">
              <a:spcBef>
                <a:spcPts val="0"/>
              </a:spcBef>
              <a:spcAft>
                <a:spcPts val="0"/>
              </a:spcAft>
              <a:buNone/>
            </a:pPr>
            <a:r>
              <a:rPr lang="en-GB"/>
              <a:t>Shaurya Parashar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1" type="body"/>
          </p:nvPr>
        </p:nvSpPr>
        <p:spPr>
          <a:xfrm>
            <a:off x="311700" y="1305675"/>
            <a:ext cx="8520600" cy="354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Comparing Whether the Distribution of URL Lengths is same </a:t>
            </a:r>
            <a:r>
              <a:rPr lang="en-GB"/>
              <a:t>across Phishing and non-Phishing URLs.</a:t>
            </a:r>
            <a:endParaRPr/>
          </a:p>
          <a:p>
            <a:pPr indent="-342900" lvl="0" marL="457200" rtl="0" algn="l">
              <a:spcBef>
                <a:spcPts val="0"/>
              </a:spcBef>
              <a:spcAft>
                <a:spcPts val="0"/>
              </a:spcAft>
              <a:buSzPts val="1800"/>
              <a:buAutoNum type="arabicPeriod"/>
            </a:pPr>
            <a:r>
              <a:rPr lang="en-GB"/>
              <a:t>Examining if there is a linear relationship between number of digits and letters in a URL.</a:t>
            </a:r>
            <a:endParaRPr/>
          </a:p>
          <a:p>
            <a:pPr indent="-342900" lvl="0" marL="457200" rtl="0" algn="l">
              <a:spcBef>
                <a:spcPts val="0"/>
              </a:spcBef>
              <a:spcAft>
                <a:spcPts val="0"/>
              </a:spcAft>
              <a:buSzPts val="1800"/>
              <a:buAutoNum type="arabicPeriod"/>
            </a:pPr>
            <a:r>
              <a:rPr lang="en-GB"/>
              <a:t>Examining if there is a linear relationship between URL length and Domain Length.</a:t>
            </a:r>
            <a:endParaRPr/>
          </a:p>
          <a:p>
            <a:pPr indent="-342900" lvl="0" marL="457200" rtl="0" algn="l">
              <a:lnSpc>
                <a:spcPct val="130000"/>
              </a:lnSpc>
              <a:spcBef>
                <a:spcPts val="0"/>
              </a:spcBef>
              <a:spcAft>
                <a:spcPts val="0"/>
              </a:spcAft>
              <a:buSzPts val="1800"/>
              <a:buAutoNum type="arabicPeriod"/>
            </a:pPr>
            <a:r>
              <a:rPr lang="en-GB"/>
              <a:t> Examining if the URL being a Phishing URL depends on it having a title.</a:t>
            </a:r>
            <a:endParaRPr/>
          </a:p>
          <a:p>
            <a:pPr indent="-342900" lvl="0" marL="457200" rtl="0" algn="l">
              <a:lnSpc>
                <a:spcPct val="130000"/>
              </a:lnSpc>
              <a:spcBef>
                <a:spcPts val="0"/>
              </a:spcBef>
              <a:spcAft>
                <a:spcPts val="0"/>
              </a:spcAft>
              <a:buSzPts val="1800"/>
              <a:buAutoNum type="arabicPeriod"/>
            </a:pPr>
            <a:r>
              <a:rPr lang="en-GB"/>
              <a:t>Examining if the URL being a Phishing URL depends on it being an HTTPS link.</a:t>
            </a:r>
            <a:endParaRPr/>
          </a:p>
          <a:p>
            <a:pPr indent="-342900" lvl="0" marL="457200" rtl="0" algn="l">
              <a:lnSpc>
                <a:spcPct val="130000"/>
              </a:lnSpc>
              <a:spcBef>
                <a:spcPts val="0"/>
              </a:spcBef>
              <a:spcAft>
                <a:spcPts val="0"/>
              </a:spcAft>
              <a:buSzPts val="1800"/>
              <a:buAutoNum type="arabicPeriod"/>
            </a:pPr>
            <a:r>
              <a:rPr lang="en-GB"/>
              <a:t>Broader Hypothesis</a:t>
            </a:r>
            <a:endParaRPr/>
          </a:p>
          <a:p>
            <a:pPr indent="0" lvl="0" marL="0" rtl="0" algn="l">
              <a:lnSpc>
                <a:spcPct val="130000"/>
              </a:lnSpc>
              <a:spcBef>
                <a:spcPts val="0"/>
              </a:spcBef>
              <a:spcAft>
                <a:spcPts val="0"/>
              </a:spcAft>
              <a:buNone/>
            </a:pPr>
            <a:r>
              <a:t/>
            </a:r>
            <a:endParaRPr/>
          </a:p>
        </p:txBody>
      </p:sp>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Hypothesis Tests</a:t>
            </a:r>
            <a:endParaRPr/>
          </a:p>
        </p:txBody>
      </p:sp>
      <p:sp>
        <p:nvSpPr>
          <p:cNvPr id="132" name="Google Shape;132;p22"/>
          <p:cNvSpPr txBox="1"/>
          <p:nvPr/>
        </p:nvSpPr>
        <p:spPr>
          <a:xfrm>
            <a:off x="396475" y="4554975"/>
            <a:ext cx="7568700" cy="158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t/>
            </a:r>
            <a:endParaRPr sz="1500">
              <a:solidFill>
                <a:schemeClr val="accent3"/>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311700" y="1305675"/>
            <a:ext cx="8520600" cy="34137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AutoNum type="arabicPeriod"/>
            </a:pPr>
            <a:r>
              <a:rPr lang="en-GB" sz="1400"/>
              <a:t>For Test 1 in the previous slide, 5000 samples of each class were randomly sampled. Then, we performed a paired t-test to compare the distributions of URL lengths across both classes, with 5% significance level.</a:t>
            </a:r>
            <a:endParaRPr sz="1400"/>
          </a:p>
          <a:p>
            <a:pPr indent="0" lvl="0" marL="0" rtl="0" algn="l">
              <a:spcBef>
                <a:spcPts val="1200"/>
              </a:spcBef>
              <a:spcAft>
                <a:spcPts val="0"/>
              </a:spcAft>
              <a:buNone/>
            </a:pPr>
            <a:r>
              <a:rPr lang="en-GB" sz="1400"/>
              <a:t>	</a:t>
            </a:r>
            <a:r>
              <a:rPr b="1" lang="en-GB" sz="1400"/>
              <a:t>Conclusion:</a:t>
            </a:r>
            <a:r>
              <a:rPr lang="en-GB" sz="1400"/>
              <a:t> Phishing URLs have significantly larger URL lengths.</a:t>
            </a:r>
            <a:endParaRPr sz="14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AutoNum type="arabicPeriod"/>
            </a:pPr>
            <a:r>
              <a:rPr lang="en-GB" sz="1500"/>
              <a:t>For Tests 2 and 3, 10000 samples randomly sampled. Then, we performed a t-test for correlation coefficient to find the Pearson-r value, to see if our features were linearly correlated. Again, 5% significance level used.</a:t>
            </a:r>
            <a:endParaRPr sz="1500"/>
          </a:p>
          <a:p>
            <a:pPr indent="0" lvl="0" marL="457200" rtl="0" algn="l">
              <a:spcBef>
                <a:spcPts val="1200"/>
              </a:spcBef>
              <a:spcAft>
                <a:spcPts val="1200"/>
              </a:spcAft>
              <a:buNone/>
            </a:pPr>
            <a:r>
              <a:rPr b="1" lang="en-GB" sz="1500"/>
              <a:t>Conclusions</a:t>
            </a:r>
            <a:r>
              <a:rPr lang="en-GB" sz="1500"/>
              <a:t>: </a:t>
            </a:r>
            <a:endParaRPr sz="1500"/>
          </a:p>
        </p:txBody>
      </p:sp>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Experiments Conducted</a:t>
            </a:r>
            <a:endParaRPr/>
          </a:p>
        </p:txBody>
      </p:sp>
      <p:sp>
        <p:nvSpPr>
          <p:cNvPr id="139" name="Google Shape;139;p23"/>
          <p:cNvSpPr txBox="1"/>
          <p:nvPr/>
        </p:nvSpPr>
        <p:spPr>
          <a:xfrm>
            <a:off x="2051550" y="4092225"/>
            <a:ext cx="6018900" cy="78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500">
                <a:solidFill>
                  <a:schemeClr val="accent3"/>
                </a:solidFill>
                <a:latin typeface="Proxima Nova"/>
                <a:ea typeface="Proxima Nova"/>
                <a:cs typeface="Proxima Nova"/>
                <a:sym typeface="Proxima Nova"/>
              </a:rPr>
              <a:t>1) Positive correlation between no. of digits and letter in a URL.</a:t>
            </a:r>
            <a:endParaRPr sz="1500">
              <a:solidFill>
                <a:schemeClr val="accent3"/>
              </a:solidFill>
              <a:latin typeface="Proxima Nova"/>
              <a:ea typeface="Proxima Nova"/>
              <a:cs typeface="Proxima Nova"/>
              <a:sym typeface="Proxima Nova"/>
            </a:endParaRPr>
          </a:p>
          <a:p>
            <a:pPr indent="0" lvl="0" marL="0" rtl="0" algn="l">
              <a:lnSpc>
                <a:spcPct val="100000"/>
              </a:lnSpc>
              <a:spcBef>
                <a:spcPts val="1200"/>
              </a:spcBef>
              <a:spcAft>
                <a:spcPts val="1200"/>
              </a:spcAft>
              <a:buNone/>
            </a:pPr>
            <a:r>
              <a:rPr lang="en-GB" sz="1500">
                <a:solidFill>
                  <a:schemeClr val="accent3"/>
                </a:solidFill>
                <a:latin typeface="Proxima Nova"/>
                <a:ea typeface="Proxima Nova"/>
                <a:cs typeface="Proxima Nova"/>
                <a:sym typeface="Proxima Nova"/>
              </a:rPr>
              <a:t>2) Positive correlation between URL length and Domain Length.</a:t>
            </a:r>
            <a:endParaRPr sz="1500">
              <a:solidFill>
                <a:schemeClr val="accent3"/>
              </a:solidFill>
              <a:latin typeface="Proxima Nova"/>
              <a:ea typeface="Proxima Nova"/>
              <a:cs typeface="Proxima Nova"/>
              <a:sym typeface="Proxima Nova"/>
            </a:endParaRPr>
          </a:p>
        </p:txBody>
      </p:sp>
      <p:pic>
        <p:nvPicPr>
          <p:cNvPr id="140" name="Google Shape;140;p23"/>
          <p:cNvPicPr preferRelativeResize="0"/>
          <p:nvPr/>
        </p:nvPicPr>
        <p:blipFill>
          <a:blip r:embed="rId3">
            <a:alphaModFix/>
          </a:blip>
          <a:stretch>
            <a:fillRect/>
          </a:stretch>
        </p:blipFill>
        <p:spPr>
          <a:xfrm>
            <a:off x="6329075" y="1836000"/>
            <a:ext cx="2503225" cy="1275875"/>
          </a:xfrm>
          <a:prstGeom prst="rect">
            <a:avLst/>
          </a:prstGeom>
          <a:noFill/>
          <a:ln>
            <a:noFill/>
          </a:ln>
        </p:spPr>
      </p:pic>
      <p:sp>
        <p:nvSpPr>
          <p:cNvPr id="141" name="Google Shape;141;p23"/>
          <p:cNvSpPr txBox="1"/>
          <p:nvPr/>
        </p:nvSpPr>
        <p:spPr>
          <a:xfrm>
            <a:off x="6207675" y="3111875"/>
            <a:ext cx="2741100" cy="217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GB" sz="700">
                <a:solidFill>
                  <a:schemeClr val="accent3"/>
                </a:solidFill>
                <a:latin typeface="Proxima Nova"/>
                <a:ea typeface="Proxima Nova"/>
                <a:cs typeface="Proxima Nova"/>
                <a:sym typeface="Proxima Nova"/>
              </a:rPr>
              <a:t>Similar Observation with two-tail chi squared test</a:t>
            </a:r>
            <a:endParaRPr sz="700">
              <a:solidFill>
                <a:schemeClr val="accent3"/>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idx="1" type="body"/>
          </p:nvPr>
        </p:nvSpPr>
        <p:spPr>
          <a:xfrm>
            <a:off x="311700" y="1305675"/>
            <a:ext cx="339000" cy="400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GB" sz="1500"/>
              <a:t>3.</a:t>
            </a:r>
            <a:endParaRPr sz="1500"/>
          </a:p>
        </p:txBody>
      </p:sp>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Experiments Conducted</a:t>
            </a:r>
            <a:endParaRPr/>
          </a:p>
        </p:txBody>
      </p:sp>
      <p:sp>
        <p:nvSpPr>
          <p:cNvPr id="148" name="Google Shape;148;p24"/>
          <p:cNvSpPr txBox="1"/>
          <p:nvPr/>
        </p:nvSpPr>
        <p:spPr>
          <a:xfrm>
            <a:off x="610350" y="1305675"/>
            <a:ext cx="7923300" cy="17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accent3"/>
                </a:solidFill>
                <a:latin typeface="Proxima Nova"/>
                <a:ea typeface="Proxima Nova"/>
                <a:cs typeface="Proxima Nova"/>
                <a:sym typeface="Proxima Nova"/>
              </a:rPr>
              <a:t>Performed</a:t>
            </a:r>
            <a:r>
              <a:rPr lang="en-GB" sz="1500">
                <a:solidFill>
                  <a:schemeClr val="accent3"/>
                </a:solidFill>
                <a:latin typeface="Proxima Nova"/>
                <a:ea typeface="Proxima Nova"/>
                <a:cs typeface="Proxima Nova"/>
                <a:sym typeface="Proxima Nova"/>
              </a:rPr>
              <a:t> a Chi-Squared Test for Independence with a 5% level of significance. Sampled 10000 data points at random from the dataset and </a:t>
            </a:r>
            <a:r>
              <a:rPr lang="en-GB" sz="1500">
                <a:solidFill>
                  <a:schemeClr val="accent3"/>
                </a:solidFill>
                <a:latin typeface="Proxima Nova"/>
                <a:ea typeface="Proxima Nova"/>
                <a:cs typeface="Proxima Nova"/>
                <a:sym typeface="Proxima Nova"/>
              </a:rPr>
              <a:t>performed</a:t>
            </a:r>
            <a:r>
              <a:rPr lang="en-GB" sz="1500">
                <a:solidFill>
                  <a:schemeClr val="accent3"/>
                </a:solidFill>
                <a:latin typeface="Proxima Nova"/>
                <a:ea typeface="Proxima Nova"/>
                <a:cs typeface="Proxima Nova"/>
                <a:sym typeface="Proxima Nova"/>
              </a:rPr>
              <a:t> the test.</a:t>
            </a:r>
            <a:endParaRPr sz="15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5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en-GB" sz="1500">
                <a:solidFill>
                  <a:schemeClr val="accent3"/>
                </a:solidFill>
                <a:latin typeface="Proxima Nova"/>
                <a:ea typeface="Proxima Nova"/>
                <a:cs typeface="Proxima Nova"/>
                <a:sym typeface="Proxima Nova"/>
              </a:rPr>
              <a:t>Conclusions:</a:t>
            </a:r>
            <a:r>
              <a:rPr lang="en-GB" sz="1500">
                <a:solidFill>
                  <a:schemeClr val="accent3"/>
                </a:solidFill>
                <a:latin typeface="Proxima Nova"/>
                <a:ea typeface="Proxima Nova"/>
                <a:cs typeface="Proxima Nova"/>
                <a:sym typeface="Proxima Nova"/>
              </a:rPr>
              <a:t> </a:t>
            </a:r>
            <a:endParaRPr sz="1500">
              <a:solidFill>
                <a:schemeClr val="accent3"/>
              </a:solidFill>
              <a:latin typeface="Proxima Nova"/>
              <a:ea typeface="Proxima Nova"/>
              <a:cs typeface="Proxima Nova"/>
              <a:sym typeface="Proxima Nova"/>
            </a:endParaRPr>
          </a:p>
        </p:txBody>
      </p:sp>
      <p:sp>
        <p:nvSpPr>
          <p:cNvPr id="149" name="Google Shape;149;p24"/>
          <p:cNvSpPr txBox="1"/>
          <p:nvPr/>
        </p:nvSpPr>
        <p:spPr>
          <a:xfrm>
            <a:off x="1985900" y="2002000"/>
            <a:ext cx="6445800" cy="78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500">
                <a:solidFill>
                  <a:schemeClr val="accent3"/>
                </a:solidFill>
                <a:latin typeface="Proxima Nova"/>
                <a:ea typeface="Proxima Nova"/>
                <a:cs typeface="Proxima Nova"/>
                <a:sym typeface="Proxima Nova"/>
              </a:rPr>
              <a:t>1) A URL being a phishing URL depends on whether it has a title.</a:t>
            </a:r>
            <a:endParaRPr sz="1500">
              <a:solidFill>
                <a:schemeClr val="accent3"/>
              </a:solidFill>
              <a:latin typeface="Proxima Nova"/>
              <a:ea typeface="Proxima Nova"/>
              <a:cs typeface="Proxima Nova"/>
              <a:sym typeface="Proxima Nova"/>
            </a:endParaRPr>
          </a:p>
          <a:p>
            <a:pPr indent="0" lvl="0" marL="0" rtl="0" algn="l">
              <a:lnSpc>
                <a:spcPct val="100000"/>
              </a:lnSpc>
              <a:spcBef>
                <a:spcPts val="1200"/>
              </a:spcBef>
              <a:spcAft>
                <a:spcPts val="1200"/>
              </a:spcAft>
              <a:buNone/>
            </a:pPr>
            <a:r>
              <a:rPr lang="en-GB" sz="1500">
                <a:solidFill>
                  <a:schemeClr val="accent3"/>
                </a:solidFill>
                <a:latin typeface="Proxima Nova"/>
                <a:ea typeface="Proxima Nova"/>
                <a:cs typeface="Proxima Nova"/>
                <a:sym typeface="Proxima Nova"/>
              </a:rPr>
              <a:t>2) </a:t>
            </a:r>
            <a:r>
              <a:rPr lang="en-GB" sz="1500">
                <a:solidFill>
                  <a:schemeClr val="accent3"/>
                </a:solidFill>
                <a:latin typeface="Proxima Nova"/>
                <a:ea typeface="Proxima Nova"/>
                <a:cs typeface="Proxima Nova"/>
                <a:sym typeface="Proxima Nova"/>
              </a:rPr>
              <a:t>A URL being a phishing URL depends on whether it it is an HTTPS link.</a:t>
            </a:r>
            <a:endParaRPr sz="1500">
              <a:solidFill>
                <a:schemeClr val="accent3"/>
              </a:solidFill>
              <a:latin typeface="Proxima Nova"/>
              <a:ea typeface="Proxima Nova"/>
              <a:cs typeface="Proxima Nova"/>
              <a:sym typeface="Proxima Nova"/>
            </a:endParaRPr>
          </a:p>
        </p:txBody>
      </p:sp>
      <p:pic>
        <p:nvPicPr>
          <p:cNvPr id="150" name="Google Shape;150;p24"/>
          <p:cNvPicPr preferRelativeResize="0"/>
          <p:nvPr/>
        </p:nvPicPr>
        <p:blipFill>
          <a:blip r:embed="rId3">
            <a:alphaModFix/>
          </a:blip>
          <a:stretch>
            <a:fillRect/>
          </a:stretch>
        </p:blipFill>
        <p:spPr>
          <a:xfrm>
            <a:off x="163725" y="2930988"/>
            <a:ext cx="4252050" cy="2042825"/>
          </a:xfrm>
          <a:prstGeom prst="rect">
            <a:avLst/>
          </a:prstGeom>
          <a:noFill/>
          <a:ln>
            <a:noFill/>
          </a:ln>
        </p:spPr>
      </p:pic>
      <p:pic>
        <p:nvPicPr>
          <p:cNvPr id="151" name="Google Shape;151;p24"/>
          <p:cNvPicPr preferRelativeResize="0"/>
          <p:nvPr/>
        </p:nvPicPr>
        <p:blipFill>
          <a:blip r:embed="rId4">
            <a:alphaModFix/>
          </a:blip>
          <a:stretch>
            <a:fillRect/>
          </a:stretch>
        </p:blipFill>
        <p:spPr>
          <a:xfrm>
            <a:off x="4506750" y="3132975"/>
            <a:ext cx="4521962" cy="1638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Broader Hypothesis</a:t>
            </a:r>
            <a:endParaRPr/>
          </a:p>
        </p:txBody>
      </p:sp>
      <p:sp>
        <p:nvSpPr>
          <p:cNvPr id="157" name="Google Shape;157;p25"/>
          <p:cNvSpPr txBox="1"/>
          <p:nvPr>
            <p:ph idx="1" type="body"/>
          </p:nvPr>
        </p:nvSpPr>
        <p:spPr>
          <a:xfrm>
            <a:off x="311700" y="1152475"/>
            <a:ext cx="8832300" cy="380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Aims to assess the relevance of each integer and float feature in predicting the label using various hypothesis tests learned in the course, as well as conduct a gain analysis on binary features.</a:t>
            </a:r>
            <a:endParaRPr/>
          </a:p>
        </p:txBody>
      </p:sp>
      <p:pic>
        <p:nvPicPr>
          <p:cNvPr id="158" name="Google Shape;158;p25"/>
          <p:cNvPicPr preferRelativeResize="0"/>
          <p:nvPr/>
        </p:nvPicPr>
        <p:blipFill>
          <a:blip r:embed="rId3">
            <a:alphaModFix/>
          </a:blip>
          <a:stretch>
            <a:fillRect/>
          </a:stretch>
        </p:blipFill>
        <p:spPr>
          <a:xfrm>
            <a:off x="32250" y="2342025"/>
            <a:ext cx="3652051" cy="2124275"/>
          </a:xfrm>
          <a:prstGeom prst="rect">
            <a:avLst/>
          </a:prstGeom>
          <a:noFill/>
          <a:ln>
            <a:noFill/>
          </a:ln>
        </p:spPr>
      </p:pic>
      <p:pic>
        <p:nvPicPr>
          <p:cNvPr id="159" name="Google Shape;159;p25"/>
          <p:cNvPicPr preferRelativeResize="0"/>
          <p:nvPr/>
        </p:nvPicPr>
        <p:blipFill>
          <a:blip r:embed="rId4">
            <a:alphaModFix/>
          </a:blip>
          <a:stretch>
            <a:fillRect/>
          </a:stretch>
        </p:blipFill>
        <p:spPr>
          <a:xfrm>
            <a:off x="4539750" y="2276000"/>
            <a:ext cx="4118750" cy="2190300"/>
          </a:xfrm>
          <a:prstGeom prst="rect">
            <a:avLst/>
          </a:prstGeom>
          <a:noFill/>
          <a:ln>
            <a:noFill/>
          </a:ln>
        </p:spPr>
      </p:pic>
      <p:sp>
        <p:nvSpPr>
          <p:cNvPr id="160" name="Google Shape;160;p25"/>
          <p:cNvSpPr txBox="1"/>
          <p:nvPr/>
        </p:nvSpPr>
        <p:spPr>
          <a:xfrm>
            <a:off x="556275" y="4595300"/>
            <a:ext cx="26283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accent3"/>
                </a:solidFill>
                <a:latin typeface="Proxima Nova"/>
                <a:ea typeface="Proxima Nova"/>
                <a:cs typeface="Proxima Nova"/>
                <a:sym typeface="Proxima Nova"/>
              </a:rPr>
              <a:t>Two Tail Chi square Graphical Visualization</a:t>
            </a:r>
            <a:endParaRPr sz="800">
              <a:solidFill>
                <a:schemeClr val="accent3"/>
              </a:solidFill>
              <a:latin typeface="Proxima Nova"/>
              <a:ea typeface="Proxima Nova"/>
              <a:cs typeface="Proxima Nova"/>
              <a:sym typeface="Proxima Nova"/>
            </a:endParaRPr>
          </a:p>
        </p:txBody>
      </p:sp>
      <p:sp>
        <p:nvSpPr>
          <p:cNvPr id="161" name="Google Shape;161;p25"/>
          <p:cNvSpPr txBox="1"/>
          <p:nvPr/>
        </p:nvSpPr>
        <p:spPr>
          <a:xfrm>
            <a:off x="5417600" y="4538850"/>
            <a:ext cx="3176400" cy="3225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GB" sz="800">
                <a:solidFill>
                  <a:schemeClr val="accent3"/>
                </a:solidFill>
                <a:latin typeface="Proxima Nova"/>
                <a:ea typeface="Proxima Nova"/>
                <a:cs typeface="Proxima Nova"/>
                <a:sym typeface="Proxima Nova"/>
              </a:rPr>
              <a:t>Label vs binary feature relevance</a:t>
            </a:r>
            <a:endParaRPr sz="800">
              <a:solidFill>
                <a:schemeClr val="accent3"/>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ML Models Used</a:t>
            </a:r>
            <a:endParaRPr/>
          </a:p>
        </p:txBody>
      </p:sp>
      <p:sp>
        <p:nvSpPr>
          <p:cNvPr id="167" name="Google Shape;16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GB"/>
              <a:t>Random Forests</a:t>
            </a:r>
            <a:r>
              <a:rPr lang="en-GB"/>
              <a:t> → Many smaller decision trees are created on a subset of the data and a subset of the features. Then, on any input, the mode of the output of each tree is the final prediction.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Train Accuracy: 100%</a:t>
            </a:r>
            <a:endParaRPr/>
          </a:p>
          <a:p>
            <a:pPr indent="0" lvl="0" marL="0" rtl="0" algn="l">
              <a:spcBef>
                <a:spcPts val="1200"/>
              </a:spcBef>
              <a:spcAft>
                <a:spcPts val="0"/>
              </a:spcAft>
              <a:buNone/>
            </a:pPr>
            <a:r>
              <a:rPr lang="en-GB"/>
              <a:t>	Test Accuracy: 99.975%</a:t>
            </a:r>
            <a:endParaRPr/>
          </a:p>
          <a:p>
            <a:pPr indent="0" lvl="0" marL="0" rtl="0" algn="l">
              <a:spcBef>
                <a:spcPts val="1200"/>
              </a:spcBef>
              <a:spcAft>
                <a:spcPts val="1200"/>
              </a:spcAft>
              <a:buNone/>
            </a:pPr>
            <a:r>
              <a:rPr lang="en-GB"/>
              <a:t>	Running Time: 6.4s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ML Models Used</a:t>
            </a:r>
            <a:endParaRPr/>
          </a:p>
        </p:txBody>
      </p:sp>
      <p:sp>
        <p:nvSpPr>
          <p:cNvPr id="173" name="Google Shape;17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a:t>2.	Gradient Boosting</a:t>
            </a:r>
            <a:r>
              <a:rPr lang="en-GB"/>
              <a:t> → </a:t>
            </a:r>
            <a:r>
              <a:rPr lang="en-GB">
                <a:latin typeface="Nunito"/>
                <a:ea typeface="Nunito"/>
                <a:cs typeface="Nunito"/>
                <a:sym typeface="Nunito"/>
              </a:rPr>
              <a:t>Gradient Boosting combines several weak learners into </a:t>
            </a:r>
            <a:r>
              <a:rPr lang="en-GB">
                <a:latin typeface="Nunito"/>
                <a:ea typeface="Nunito"/>
                <a:cs typeface="Nunito"/>
                <a:sym typeface="Nunito"/>
              </a:rPr>
              <a:t>strong learners, in which each new model is trained to minimize the loss function of the previous model. The predictions of the new model are then added to the ensemble, and the process is repeated until a stopping criterion is met.</a:t>
            </a:r>
            <a:endParaRPr>
              <a:latin typeface="Nunito"/>
              <a:ea typeface="Nunito"/>
              <a:cs typeface="Nunito"/>
              <a:sym typeface="Nunito"/>
            </a:endParaRPr>
          </a:p>
          <a:p>
            <a:pPr indent="0" lvl="0" marL="0" rtl="0" algn="l">
              <a:spcBef>
                <a:spcPts val="1200"/>
              </a:spcBef>
              <a:spcAft>
                <a:spcPts val="0"/>
              </a:spcAft>
              <a:buNone/>
            </a:pPr>
            <a:r>
              <a:t/>
            </a:r>
            <a:endParaRPr>
              <a:latin typeface="Nunito"/>
              <a:ea typeface="Nunito"/>
              <a:cs typeface="Nunito"/>
              <a:sym typeface="Nunito"/>
            </a:endParaRPr>
          </a:p>
          <a:p>
            <a:pPr indent="0" lvl="0" marL="0" rtl="0" algn="l">
              <a:spcBef>
                <a:spcPts val="1200"/>
              </a:spcBef>
              <a:spcAft>
                <a:spcPts val="0"/>
              </a:spcAft>
              <a:buNone/>
            </a:pPr>
            <a:r>
              <a:t/>
            </a:r>
            <a:endParaRPr>
              <a:latin typeface="Nunito"/>
              <a:ea typeface="Nunito"/>
              <a:cs typeface="Nunito"/>
              <a:sym typeface="Nunito"/>
            </a:endParaRPr>
          </a:p>
          <a:p>
            <a:pPr indent="0" lvl="0" marL="0" rtl="0" algn="l">
              <a:spcBef>
                <a:spcPts val="1200"/>
              </a:spcBef>
              <a:spcAft>
                <a:spcPts val="0"/>
              </a:spcAft>
              <a:buNone/>
            </a:pPr>
            <a:r>
              <a:rPr lang="en-GB">
                <a:latin typeface="Nunito"/>
                <a:ea typeface="Nunito"/>
                <a:cs typeface="Nunito"/>
                <a:sym typeface="Nunito"/>
              </a:rPr>
              <a:t>Train Accuracy: 100%</a:t>
            </a:r>
            <a:endParaRPr>
              <a:latin typeface="Nunito"/>
              <a:ea typeface="Nunito"/>
              <a:cs typeface="Nunito"/>
              <a:sym typeface="Nunito"/>
            </a:endParaRPr>
          </a:p>
          <a:p>
            <a:pPr indent="0" lvl="0" marL="0" rtl="0" algn="l">
              <a:spcBef>
                <a:spcPts val="1200"/>
              </a:spcBef>
              <a:spcAft>
                <a:spcPts val="0"/>
              </a:spcAft>
              <a:buNone/>
            </a:pPr>
            <a:r>
              <a:rPr lang="en-GB">
                <a:latin typeface="Nunito"/>
                <a:ea typeface="Nunito"/>
                <a:cs typeface="Nunito"/>
                <a:sym typeface="Nunito"/>
              </a:rPr>
              <a:t>Test Accuracy: 99.978%</a:t>
            </a:r>
            <a:endParaRPr>
              <a:latin typeface="Nunito"/>
              <a:ea typeface="Nunito"/>
              <a:cs typeface="Nunito"/>
              <a:sym typeface="Nunito"/>
            </a:endParaRPr>
          </a:p>
          <a:p>
            <a:pPr indent="0" lvl="0" marL="0" rtl="0" algn="l">
              <a:spcBef>
                <a:spcPts val="1200"/>
              </a:spcBef>
              <a:spcAft>
                <a:spcPts val="1200"/>
              </a:spcAft>
              <a:buNone/>
            </a:pPr>
            <a:r>
              <a:rPr lang="en-GB">
                <a:latin typeface="Nunito"/>
                <a:ea typeface="Nunito"/>
                <a:cs typeface="Nunito"/>
                <a:sym typeface="Nunito"/>
              </a:rPr>
              <a:t>Running Time: 35.7s</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ML Models Used</a:t>
            </a:r>
            <a:endParaRPr/>
          </a:p>
          <a:p>
            <a:pPr indent="0" lvl="0" marL="0" rtl="0" algn="l">
              <a:spcBef>
                <a:spcPts val="0"/>
              </a:spcBef>
              <a:spcAft>
                <a:spcPts val="0"/>
              </a:spcAft>
              <a:buNone/>
            </a:pPr>
            <a:r>
              <a:t/>
            </a:r>
            <a:endParaRPr/>
          </a:p>
        </p:txBody>
      </p:sp>
      <p:sp>
        <p:nvSpPr>
          <p:cNvPr id="179" name="Google Shape;179;p28"/>
          <p:cNvSpPr txBox="1"/>
          <p:nvPr>
            <p:ph idx="1" type="body"/>
          </p:nvPr>
        </p:nvSpPr>
        <p:spPr>
          <a:xfrm>
            <a:off x="311700" y="1152475"/>
            <a:ext cx="8520600" cy="3893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GB"/>
              <a:t>3.	</a:t>
            </a:r>
            <a:r>
              <a:rPr b="1" lang="en-GB"/>
              <a:t>Logistic Regression </a:t>
            </a:r>
            <a:r>
              <a:rPr lang="en-GB"/>
              <a:t>→ It is a statistical model used for binary classification. It predicts the probability of an outcome (0 or 1) by applying the logistic (sigmoid) function to a linear combination of input features. The model is trained to minimize the log-likelihood (or cross-entropy) loss using optimization techniques like gradient descent. The output is a probability, and a threshold (usually 0.5) is applied to classify the result.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latin typeface="Nunito"/>
                <a:ea typeface="Nunito"/>
                <a:cs typeface="Nunito"/>
                <a:sym typeface="Nunito"/>
              </a:rPr>
              <a:t>Train Accuracy: 99.93 %</a:t>
            </a:r>
            <a:endParaRPr>
              <a:latin typeface="Nunito"/>
              <a:ea typeface="Nunito"/>
              <a:cs typeface="Nunito"/>
              <a:sym typeface="Nunito"/>
            </a:endParaRPr>
          </a:p>
          <a:p>
            <a:pPr indent="0" lvl="0" marL="0" rtl="0" algn="l">
              <a:spcBef>
                <a:spcPts val="1200"/>
              </a:spcBef>
              <a:spcAft>
                <a:spcPts val="0"/>
              </a:spcAft>
              <a:buNone/>
            </a:pPr>
            <a:r>
              <a:rPr lang="en-GB">
                <a:latin typeface="Nunito"/>
                <a:ea typeface="Nunito"/>
                <a:cs typeface="Nunito"/>
                <a:sym typeface="Nunito"/>
              </a:rPr>
              <a:t>Test Accuracy:  99.935 %</a:t>
            </a:r>
            <a:endParaRPr>
              <a:latin typeface="Nunito"/>
              <a:ea typeface="Nunito"/>
              <a:cs typeface="Nunito"/>
              <a:sym typeface="Nunito"/>
            </a:endParaRPr>
          </a:p>
          <a:p>
            <a:pPr indent="0" lvl="0" marL="0" rtl="0" algn="l">
              <a:spcBef>
                <a:spcPts val="1200"/>
              </a:spcBef>
              <a:spcAft>
                <a:spcPts val="1200"/>
              </a:spcAft>
              <a:buNone/>
            </a:pPr>
            <a:r>
              <a:rPr lang="en-GB">
                <a:latin typeface="Nunito"/>
                <a:ea typeface="Nunito"/>
                <a:cs typeface="Nunito"/>
                <a:sym typeface="Nunito"/>
              </a:rPr>
              <a:t>Running Time: 3.4s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146250"/>
            <a:ext cx="8520600" cy="60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Scaling Techniques</a:t>
            </a:r>
            <a:endParaRPr/>
          </a:p>
        </p:txBody>
      </p:sp>
      <p:sp>
        <p:nvSpPr>
          <p:cNvPr id="185" name="Google Shape;185;p29"/>
          <p:cNvSpPr txBox="1"/>
          <p:nvPr>
            <p:ph idx="1" type="body"/>
          </p:nvPr>
        </p:nvSpPr>
        <p:spPr>
          <a:xfrm>
            <a:off x="311700" y="801050"/>
            <a:ext cx="8520600" cy="279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GB"/>
              <a:t>Coreset </a:t>
            </a:r>
            <a:r>
              <a:rPr lang="en-GB"/>
              <a:t>→ </a:t>
            </a:r>
            <a:r>
              <a:rPr lang="en-GB"/>
              <a:t>A coreset is a smaller, weighted subset of the data that approximates the original dataset in terms of a specific task, like classification or clustering. In our approach, we first experiment with various coreset sizes, and after iterating, we determine that the best coreset size and it is 160 for Random Forest and 270 for Logistic Regression . This coreset was created by randomly sampling the data points, ensuring that the selected subset retains the key information needed for the task. Using the coreset helps improve efficiency without sacrificing the quality of the model’s performance.</a:t>
            </a:r>
            <a:endParaRPr/>
          </a:p>
        </p:txBody>
      </p:sp>
      <p:graphicFrame>
        <p:nvGraphicFramePr>
          <p:cNvPr id="186" name="Google Shape;186;p29"/>
          <p:cNvGraphicFramePr/>
          <p:nvPr/>
        </p:nvGraphicFramePr>
        <p:xfrm>
          <a:off x="3989500" y="3643425"/>
          <a:ext cx="3000000" cy="3000000"/>
        </p:xfrm>
        <a:graphic>
          <a:graphicData uri="http://schemas.openxmlformats.org/drawingml/2006/table">
            <a:tbl>
              <a:tblPr>
                <a:noFill/>
                <a:tableStyleId>{B0D71969-4E3D-4047-AC0F-44868172CFC6}</a:tableStyleId>
              </a:tblPr>
              <a:tblGrid>
                <a:gridCol w="1156225"/>
                <a:gridCol w="1679675"/>
                <a:gridCol w="2006900"/>
              </a:tblGrid>
              <a:tr h="244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a:t>Random Forests</a:t>
                      </a:r>
                      <a:endParaRPr b="1"/>
                    </a:p>
                  </a:txBody>
                  <a:tcPr marT="91425" marB="91425" marR="91425" marL="91425"/>
                </a:tc>
                <a:tc>
                  <a:txBody>
                    <a:bodyPr/>
                    <a:lstStyle/>
                    <a:p>
                      <a:pPr indent="0" lvl="0" marL="0" rtl="0" algn="l">
                        <a:spcBef>
                          <a:spcPts val="0"/>
                        </a:spcBef>
                        <a:spcAft>
                          <a:spcPts val="0"/>
                        </a:spcAft>
                        <a:buNone/>
                      </a:pPr>
                      <a:r>
                        <a:rPr b="1" lang="en-GB"/>
                        <a:t>Logistic Regression</a:t>
                      </a:r>
                      <a:endParaRPr b="1"/>
                    </a:p>
                  </a:txBody>
                  <a:tcPr marT="91425" marB="91425" marR="91425" marL="91425"/>
                </a:tc>
              </a:tr>
              <a:tr h="244200">
                <a:tc>
                  <a:txBody>
                    <a:bodyPr/>
                    <a:lstStyle/>
                    <a:p>
                      <a:pPr indent="0" lvl="0" marL="0" rtl="0" algn="l">
                        <a:spcBef>
                          <a:spcPts val="0"/>
                        </a:spcBef>
                        <a:spcAft>
                          <a:spcPts val="0"/>
                        </a:spcAft>
                        <a:buNone/>
                      </a:pPr>
                      <a:r>
                        <a:rPr b="1" lang="en-GB"/>
                        <a:t>Coreset</a:t>
                      </a:r>
                      <a:endParaRPr b="1"/>
                    </a:p>
                  </a:txBody>
                  <a:tcPr marT="91425" marB="91425" marR="91425" marL="91425"/>
                </a:tc>
                <a:tc>
                  <a:txBody>
                    <a:bodyPr/>
                    <a:lstStyle/>
                    <a:p>
                      <a:pPr indent="0" lvl="0" marL="0" rtl="0" algn="l">
                        <a:spcBef>
                          <a:spcPts val="0"/>
                        </a:spcBef>
                        <a:spcAft>
                          <a:spcPts val="0"/>
                        </a:spcAft>
                        <a:buNone/>
                      </a:pPr>
                      <a:r>
                        <a:rPr lang="en-GB"/>
                        <a:t>99.64% (6s)</a:t>
                      </a:r>
                      <a:endParaRPr/>
                    </a:p>
                  </a:txBody>
                  <a:tcPr marT="91425" marB="91425" marR="91425" marL="91425"/>
                </a:tc>
                <a:tc>
                  <a:txBody>
                    <a:bodyPr/>
                    <a:lstStyle/>
                    <a:p>
                      <a:pPr indent="0" lvl="0" marL="0" rtl="0" algn="l">
                        <a:spcBef>
                          <a:spcPts val="0"/>
                        </a:spcBef>
                        <a:spcAft>
                          <a:spcPts val="0"/>
                        </a:spcAft>
                        <a:buNone/>
                      </a:pPr>
                      <a:r>
                        <a:rPr lang="en-GB"/>
                        <a:t>99.477% (0.6s)</a:t>
                      </a:r>
                      <a:endParaRPr/>
                    </a:p>
                  </a:txBody>
                  <a:tcPr marT="91425" marB="91425" marR="91425" marL="91425"/>
                </a:tc>
              </a:tr>
              <a:tr h="244200">
                <a:tc>
                  <a:txBody>
                    <a:bodyPr/>
                    <a:lstStyle/>
                    <a:p>
                      <a:pPr indent="0" lvl="0" marL="0" rtl="0" algn="l">
                        <a:spcBef>
                          <a:spcPts val="0"/>
                        </a:spcBef>
                        <a:spcAft>
                          <a:spcPts val="0"/>
                        </a:spcAft>
                        <a:buNone/>
                      </a:pPr>
                      <a:r>
                        <a:rPr b="1" lang="en-GB"/>
                        <a:t>Size</a:t>
                      </a:r>
                      <a:endParaRPr b="1"/>
                    </a:p>
                  </a:txBody>
                  <a:tcPr marT="91425" marB="91425" marR="91425" marL="91425"/>
                </a:tc>
                <a:tc>
                  <a:txBody>
                    <a:bodyPr/>
                    <a:lstStyle/>
                    <a:p>
                      <a:pPr indent="0" lvl="0" marL="0" rtl="0" algn="l">
                        <a:spcBef>
                          <a:spcPts val="0"/>
                        </a:spcBef>
                        <a:spcAft>
                          <a:spcPts val="0"/>
                        </a:spcAft>
                        <a:buNone/>
                      </a:pPr>
                      <a:r>
                        <a:rPr lang="en-GB"/>
                        <a:t>160</a:t>
                      </a:r>
                      <a:endParaRPr/>
                    </a:p>
                  </a:txBody>
                  <a:tcPr marT="91425" marB="91425" marR="91425" marL="91425"/>
                </a:tc>
                <a:tc>
                  <a:txBody>
                    <a:bodyPr/>
                    <a:lstStyle/>
                    <a:p>
                      <a:pPr indent="0" lvl="0" marL="0" rtl="0" algn="l">
                        <a:spcBef>
                          <a:spcPts val="0"/>
                        </a:spcBef>
                        <a:spcAft>
                          <a:spcPts val="0"/>
                        </a:spcAft>
                        <a:buNone/>
                      </a:pPr>
                      <a:r>
                        <a:rPr lang="en-GB"/>
                        <a:t>270</a:t>
                      </a:r>
                      <a:endParaRPr/>
                    </a:p>
                  </a:txBody>
                  <a:tcPr marT="91425" marB="91425" marR="91425" marL="91425"/>
                </a:tc>
              </a:tr>
            </a:tbl>
          </a:graphicData>
        </a:graphic>
      </p:graphicFrame>
      <p:sp>
        <p:nvSpPr>
          <p:cNvPr id="187" name="Google Shape;187;p29"/>
          <p:cNvSpPr txBox="1"/>
          <p:nvPr/>
        </p:nvSpPr>
        <p:spPr>
          <a:xfrm>
            <a:off x="737525" y="3558125"/>
            <a:ext cx="32505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accent3"/>
                </a:solidFill>
                <a:latin typeface="Proxima Nova"/>
                <a:ea typeface="Proxima Nova"/>
                <a:cs typeface="Proxima Nova"/>
                <a:sym typeface="Proxima Nova"/>
              </a:rPr>
              <a:t>Test Accuracy</a:t>
            </a:r>
            <a:r>
              <a:rPr lang="en-GB" sz="1800">
                <a:solidFill>
                  <a:schemeClr val="accent3"/>
                </a:solidFill>
                <a:latin typeface="Proxima Nova"/>
                <a:ea typeface="Proxima Nova"/>
                <a:cs typeface="Proxima Nova"/>
                <a:sym typeface="Proxima Nova"/>
              </a:rPr>
              <a:t> (Running Time):</a:t>
            </a:r>
            <a:endParaRPr sz="1800">
              <a:solidFill>
                <a:schemeClr val="accent3"/>
              </a:solidFill>
              <a:latin typeface="Proxima Nova"/>
              <a:ea typeface="Proxima Nova"/>
              <a:cs typeface="Proxima Nova"/>
              <a:sym typeface="Proxima Nova"/>
            </a:endParaRPr>
          </a:p>
        </p:txBody>
      </p:sp>
      <p:sp>
        <p:nvSpPr>
          <p:cNvPr id="188" name="Google Shape;188;p29"/>
          <p:cNvSpPr txBox="1"/>
          <p:nvPr/>
        </p:nvSpPr>
        <p:spPr>
          <a:xfrm>
            <a:off x="737525" y="3989325"/>
            <a:ext cx="3000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accent3"/>
                </a:solidFill>
                <a:latin typeface="Proxima Nova"/>
                <a:ea typeface="Proxima Nova"/>
                <a:cs typeface="Proxima Nova"/>
                <a:sym typeface="Proxima Nova"/>
              </a:rPr>
              <a:t>Train Accuracy</a:t>
            </a:r>
            <a:r>
              <a:rPr lang="en-GB" sz="1800">
                <a:solidFill>
                  <a:schemeClr val="accent3"/>
                </a:solidFill>
                <a:latin typeface="Proxima Nova"/>
                <a:ea typeface="Proxima Nova"/>
                <a:cs typeface="Proxima Nova"/>
                <a:sym typeface="Proxima Nova"/>
              </a:rPr>
              <a:t>: 100% for RF and 99.924 for LR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Scaling Techniques</a:t>
            </a:r>
            <a:endParaRPr/>
          </a:p>
        </p:txBody>
      </p:sp>
      <p:sp>
        <p:nvSpPr>
          <p:cNvPr id="194" name="Google Shape;194;p30"/>
          <p:cNvSpPr txBox="1"/>
          <p:nvPr>
            <p:ph idx="1" type="body"/>
          </p:nvPr>
        </p:nvSpPr>
        <p:spPr>
          <a:xfrm>
            <a:off x="311700" y="1152475"/>
            <a:ext cx="8520600" cy="257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t>2. JL</a:t>
            </a:r>
            <a:r>
              <a:rPr lang="en-GB"/>
              <a:t> → We transform the data into a lower dimension with the help of a JL matrix (whose entries are sampled from N(0, 1/k), where k is the size of the reduced number of dimensions, in our case, k = 10). The JL lemma ensures that distance between points is maintained even after transformation, a useful property that maintains structure. Thus, we utilize this technique for our case, since the classification could rely on these patterns in the data. We also try out a sparse JL matrix to reduce computation time.</a:t>
            </a:r>
            <a:endParaRPr/>
          </a:p>
        </p:txBody>
      </p:sp>
      <p:graphicFrame>
        <p:nvGraphicFramePr>
          <p:cNvPr id="195" name="Google Shape;195;p30"/>
          <p:cNvGraphicFramePr/>
          <p:nvPr/>
        </p:nvGraphicFramePr>
        <p:xfrm>
          <a:off x="3989500" y="3643425"/>
          <a:ext cx="3000000" cy="3000000"/>
        </p:xfrm>
        <a:graphic>
          <a:graphicData uri="http://schemas.openxmlformats.org/drawingml/2006/table">
            <a:tbl>
              <a:tblPr>
                <a:noFill/>
                <a:tableStyleId>{B0D71969-4E3D-4047-AC0F-44868172CFC6}</a:tableStyleId>
              </a:tblPr>
              <a:tblGrid>
                <a:gridCol w="1156225"/>
                <a:gridCol w="1679675"/>
                <a:gridCol w="2006900"/>
              </a:tblGrid>
              <a:tr h="244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a:t>Random Forests</a:t>
                      </a:r>
                      <a:endParaRPr b="1"/>
                    </a:p>
                  </a:txBody>
                  <a:tcPr marT="91425" marB="91425" marR="91425" marL="91425"/>
                </a:tc>
                <a:tc>
                  <a:txBody>
                    <a:bodyPr/>
                    <a:lstStyle/>
                    <a:p>
                      <a:pPr indent="0" lvl="0" marL="0" rtl="0" algn="l">
                        <a:spcBef>
                          <a:spcPts val="0"/>
                        </a:spcBef>
                        <a:spcAft>
                          <a:spcPts val="0"/>
                        </a:spcAft>
                        <a:buNone/>
                      </a:pPr>
                      <a:r>
                        <a:rPr b="1" lang="en-GB"/>
                        <a:t>Gradient Boosting</a:t>
                      </a:r>
                      <a:endParaRPr b="1"/>
                    </a:p>
                  </a:txBody>
                  <a:tcPr marT="91425" marB="91425" marR="91425" marL="91425"/>
                </a:tc>
              </a:tr>
              <a:tr h="244200">
                <a:tc>
                  <a:txBody>
                    <a:bodyPr/>
                    <a:lstStyle/>
                    <a:p>
                      <a:pPr indent="0" lvl="0" marL="0" rtl="0" algn="l">
                        <a:spcBef>
                          <a:spcPts val="0"/>
                        </a:spcBef>
                        <a:spcAft>
                          <a:spcPts val="0"/>
                        </a:spcAft>
                        <a:buNone/>
                      </a:pPr>
                      <a:r>
                        <a:rPr b="1" lang="en-GB"/>
                        <a:t>Regular JL</a:t>
                      </a:r>
                      <a:endParaRPr b="1"/>
                    </a:p>
                  </a:txBody>
                  <a:tcPr marT="91425" marB="91425" marR="91425" marL="91425"/>
                </a:tc>
                <a:tc>
                  <a:txBody>
                    <a:bodyPr/>
                    <a:lstStyle/>
                    <a:p>
                      <a:pPr indent="0" lvl="0" marL="0" rtl="0" algn="l">
                        <a:spcBef>
                          <a:spcPts val="0"/>
                        </a:spcBef>
                        <a:spcAft>
                          <a:spcPts val="0"/>
                        </a:spcAft>
                        <a:buNone/>
                      </a:pPr>
                      <a:r>
                        <a:rPr lang="en-GB"/>
                        <a:t>99.075% (20.1s)</a:t>
                      </a:r>
                      <a:endParaRPr/>
                    </a:p>
                  </a:txBody>
                  <a:tcPr marT="91425" marB="91425" marR="91425" marL="91425"/>
                </a:tc>
                <a:tc>
                  <a:txBody>
                    <a:bodyPr/>
                    <a:lstStyle/>
                    <a:p>
                      <a:pPr indent="0" lvl="0" marL="0" rtl="0" algn="l">
                        <a:spcBef>
                          <a:spcPts val="0"/>
                        </a:spcBef>
                        <a:spcAft>
                          <a:spcPts val="0"/>
                        </a:spcAft>
                        <a:buNone/>
                      </a:pPr>
                      <a:r>
                        <a:rPr lang="en-GB"/>
                        <a:t>99.308% (6m 11.6s)</a:t>
                      </a:r>
                      <a:endParaRPr/>
                    </a:p>
                  </a:txBody>
                  <a:tcPr marT="91425" marB="91425" marR="91425" marL="91425"/>
                </a:tc>
              </a:tr>
              <a:tr h="244200">
                <a:tc>
                  <a:txBody>
                    <a:bodyPr/>
                    <a:lstStyle/>
                    <a:p>
                      <a:pPr indent="0" lvl="0" marL="0" rtl="0" algn="l">
                        <a:spcBef>
                          <a:spcPts val="0"/>
                        </a:spcBef>
                        <a:spcAft>
                          <a:spcPts val="0"/>
                        </a:spcAft>
                        <a:buNone/>
                      </a:pPr>
                      <a:r>
                        <a:rPr b="1" lang="en-GB"/>
                        <a:t>Sparse JL</a:t>
                      </a:r>
                      <a:endParaRPr b="1"/>
                    </a:p>
                  </a:txBody>
                  <a:tcPr marT="91425" marB="91425" marR="91425" marL="91425"/>
                </a:tc>
                <a:tc>
                  <a:txBody>
                    <a:bodyPr/>
                    <a:lstStyle/>
                    <a:p>
                      <a:pPr indent="0" lvl="0" marL="0" rtl="0" algn="l">
                        <a:spcBef>
                          <a:spcPts val="0"/>
                        </a:spcBef>
                        <a:spcAft>
                          <a:spcPts val="0"/>
                        </a:spcAft>
                        <a:buNone/>
                      </a:pPr>
                      <a:r>
                        <a:rPr lang="en-GB"/>
                        <a:t>99.875% (7.8s)</a:t>
                      </a:r>
                      <a:endParaRPr/>
                    </a:p>
                  </a:txBody>
                  <a:tcPr marT="91425" marB="91425" marR="91425" marL="91425"/>
                </a:tc>
                <a:tc>
                  <a:txBody>
                    <a:bodyPr/>
                    <a:lstStyle/>
                    <a:p>
                      <a:pPr indent="0" lvl="0" marL="0" rtl="0" algn="l">
                        <a:spcBef>
                          <a:spcPts val="0"/>
                        </a:spcBef>
                        <a:spcAft>
                          <a:spcPts val="0"/>
                        </a:spcAft>
                        <a:buNone/>
                      </a:pPr>
                      <a:r>
                        <a:rPr lang="en-GB"/>
                        <a:t>99.957% (1m 5.9s)</a:t>
                      </a:r>
                      <a:endParaRPr/>
                    </a:p>
                  </a:txBody>
                  <a:tcPr marT="91425" marB="91425" marR="91425" marL="91425"/>
                </a:tc>
              </a:tr>
            </a:tbl>
          </a:graphicData>
        </a:graphic>
      </p:graphicFrame>
      <p:sp>
        <p:nvSpPr>
          <p:cNvPr id="196" name="Google Shape;196;p30"/>
          <p:cNvSpPr txBox="1"/>
          <p:nvPr/>
        </p:nvSpPr>
        <p:spPr>
          <a:xfrm>
            <a:off x="737525" y="3558125"/>
            <a:ext cx="32505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accent3"/>
                </a:solidFill>
                <a:latin typeface="Proxima Nova"/>
                <a:ea typeface="Proxima Nova"/>
                <a:cs typeface="Proxima Nova"/>
                <a:sym typeface="Proxima Nova"/>
              </a:rPr>
              <a:t>Test Accuracy</a:t>
            </a:r>
            <a:r>
              <a:rPr lang="en-GB" sz="1800">
                <a:solidFill>
                  <a:schemeClr val="accent3"/>
                </a:solidFill>
                <a:latin typeface="Proxima Nova"/>
                <a:ea typeface="Proxima Nova"/>
                <a:cs typeface="Proxima Nova"/>
                <a:sym typeface="Proxima Nova"/>
              </a:rPr>
              <a:t> (Running Time):</a:t>
            </a:r>
            <a:endParaRPr sz="1800">
              <a:solidFill>
                <a:schemeClr val="accent3"/>
              </a:solidFill>
              <a:latin typeface="Proxima Nova"/>
              <a:ea typeface="Proxima Nova"/>
              <a:cs typeface="Proxima Nova"/>
              <a:sym typeface="Proxima Nova"/>
            </a:endParaRPr>
          </a:p>
        </p:txBody>
      </p:sp>
      <p:sp>
        <p:nvSpPr>
          <p:cNvPr id="197" name="Google Shape;197;p30"/>
          <p:cNvSpPr txBox="1"/>
          <p:nvPr/>
        </p:nvSpPr>
        <p:spPr>
          <a:xfrm>
            <a:off x="737525" y="39893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accent3"/>
                </a:solidFill>
                <a:latin typeface="Proxima Nova"/>
                <a:ea typeface="Proxima Nova"/>
                <a:cs typeface="Proxima Nova"/>
                <a:sym typeface="Proxima Nova"/>
              </a:rPr>
              <a:t>Train Accuracy</a:t>
            </a:r>
            <a:r>
              <a:rPr lang="en-GB" sz="1800">
                <a:solidFill>
                  <a:schemeClr val="accent3"/>
                </a:solidFill>
                <a:latin typeface="Proxima Nova"/>
                <a:ea typeface="Proxima Nova"/>
                <a:cs typeface="Proxima Nova"/>
                <a:sym typeface="Proxima Nova"/>
              </a:rPr>
              <a:t>: </a:t>
            </a:r>
            <a:r>
              <a:rPr lang="en-GB" sz="1800">
                <a:solidFill>
                  <a:schemeClr val="accent3"/>
                </a:solidFill>
                <a:latin typeface="Proxima Nova"/>
                <a:ea typeface="Proxima Nova"/>
                <a:cs typeface="Proxima Nova"/>
                <a:sym typeface="Proxima Nova"/>
              </a:rPr>
              <a:t>100% for all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Scaling Techniques</a:t>
            </a:r>
            <a:endParaRPr/>
          </a:p>
        </p:txBody>
      </p:sp>
      <p:graphicFrame>
        <p:nvGraphicFramePr>
          <p:cNvPr id="203" name="Google Shape;203;p31"/>
          <p:cNvGraphicFramePr/>
          <p:nvPr/>
        </p:nvGraphicFramePr>
        <p:xfrm>
          <a:off x="2992150" y="3267200"/>
          <a:ext cx="3000000" cy="3000000"/>
        </p:xfrm>
        <a:graphic>
          <a:graphicData uri="http://schemas.openxmlformats.org/drawingml/2006/table">
            <a:tbl>
              <a:tblPr>
                <a:noFill/>
                <a:tableStyleId>{B0D71969-4E3D-4047-AC0F-44868172CFC6}</a:tableStyleId>
              </a:tblPr>
              <a:tblGrid>
                <a:gridCol w="1156225"/>
                <a:gridCol w="1679675"/>
                <a:gridCol w="2006900"/>
              </a:tblGrid>
              <a:tr h="244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a:t>Random Forests</a:t>
                      </a:r>
                      <a:endParaRPr b="1"/>
                    </a:p>
                  </a:txBody>
                  <a:tcPr marT="91425" marB="91425" marR="91425" marL="91425"/>
                </a:tc>
                <a:tc>
                  <a:txBody>
                    <a:bodyPr/>
                    <a:lstStyle/>
                    <a:p>
                      <a:pPr indent="0" lvl="0" marL="0" rtl="0" algn="l">
                        <a:spcBef>
                          <a:spcPts val="0"/>
                        </a:spcBef>
                        <a:spcAft>
                          <a:spcPts val="0"/>
                        </a:spcAft>
                        <a:buNone/>
                      </a:pPr>
                      <a:r>
                        <a:rPr b="1" lang="en-GB"/>
                        <a:t>Gradient Boosting</a:t>
                      </a:r>
                      <a:endParaRPr b="1"/>
                    </a:p>
                  </a:txBody>
                  <a:tcPr marT="91425" marB="91425" marR="91425" marL="91425"/>
                </a:tc>
              </a:tr>
              <a:tr h="244200">
                <a:tc>
                  <a:txBody>
                    <a:bodyPr/>
                    <a:lstStyle/>
                    <a:p>
                      <a:pPr indent="0" lvl="0" marL="0" rtl="0" algn="l">
                        <a:spcBef>
                          <a:spcPts val="0"/>
                        </a:spcBef>
                        <a:spcAft>
                          <a:spcPts val="0"/>
                        </a:spcAft>
                        <a:buNone/>
                      </a:pPr>
                      <a:r>
                        <a:rPr b="1" lang="en-GB"/>
                        <a:t>Train</a:t>
                      </a:r>
                      <a:endParaRPr b="1"/>
                    </a:p>
                  </a:txBody>
                  <a:tcPr marT="91425" marB="91425" marR="91425" marL="91425"/>
                </a:tc>
                <a:tc>
                  <a:txBody>
                    <a:bodyPr/>
                    <a:lstStyle/>
                    <a:p>
                      <a:pPr indent="0" lvl="0" marL="0" rtl="0" algn="l">
                        <a:spcBef>
                          <a:spcPts val="0"/>
                        </a:spcBef>
                        <a:spcAft>
                          <a:spcPts val="0"/>
                        </a:spcAft>
                        <a:buNone/>
                      </a:pPr>
                      <a:r>
                        <a:rPr lang="en-GB"/>
                        <a:t>100%</a:t>
                      </a:r>
                      <a:endParaRPr/>
                    </a:p>
                  </a:txBody>
                  <a:tcPr marT="91425" marB="91425" marR="91425" marL="91425"/>
                </a:tc>
                <a:tc>
                  <a:txBody>
                    <a:bodyPr/>
                    <a:lstStyle/>
                    <a:p>
                      <a:pPr indent="0" lvl="0" marL="0" rtl="0" algn="l">
                        <a:spcBef>
                          <a:spcPts val="0"/>
                        </a:spcBef>
                        <a:spcAft>
                          <a:spcPts val="0"/>
                        </a:spcAft>
                        <a:buNone/>
                      </a:pPr>
                      <a:r>
                        <a:rPr lang="en-GB"/>
                        <a:t>100%</a:t>
                      </a:r>
                      <a:endParaRPr/>
                    </a:p>
                  </a:txBody>
                  <a:tcPr marT="91425" marB="91425" marR="91425" marL="91425"/>
                </a:tc>
              </a:tr>
              <a:tr h="244200">
                <a:tc>
                  <a:txBody>
                    <a:bodyPr/>
                    <a:lstStyle/>
                    <a:p>
                      <a:pPr indent="0" lvl="0" marL="0" rtl="0" algn="l">
                        <a:spcBef>
                          <a:spcPts val="0"/>
                        </a:spcBef>
                        <a:spcAft>
                          <a:spcPts val="0"/>
                        </a:spcAft>
                        <a:buNone/>
                      </a:pPr>
                      <a:r>
                        <a:rPr b="1" lang="en-GB"/>
                        <a:t>Test</a:t>
                      </a:r>
                      <a:endParaRPr b="1"/>
                    </a:p>
                  </a:txBody>
                  <a:tcPr marT="91425" marB="91425" marR="91425" marL="91425"/>
                </a:tc>
                <a:tc>
                  <a:txBody>
                    <a:bodyPr/>
                    <a:lstStyle/>
                    <a:p>
                      <a:pPr indent="0" lvl="0" marL="0" rtl="0" algn="l">
                        <a:spcBef>
                          <a:spcPts val="0"/>
                        </a:spcBef>
                        <a:spcAft>
                          <a:spcPts val="0"/>
                        </a:spcAft>
                        <a:buNone/>
                      </a:pPr>
                      <a:r>
                        <a:rPr lang="en-GB"/>
                        <a:t>99.59%</a:t>
                      </a:r>
                      <a:endParaRPr/>
                    </a:p>
                  </a:txBody>
                  <a:tcPr marT="91425" marB="91425" marR="91425" marL="91425"/>
                </a:tc>
                <a:tc>
                  <a:txBody>
                    <a:bodyPr/>
                    <a:lstStyle/>
                    <a:p>
                      <a:pPr indent="0" lvl="0" marL="0" rtl="0" algn="l">
                        <a:spcBef>
                          <a:spcPts val="0"/>
                        </a:spcBef>
                        <a:spcAft>
                          <a:spcPts val="0"/>
                        </a:spcAft>
                        <a:buNone/>
                      </a:pPr>
                      <a:r>
                        <a:rPr lang="en-GB"/>
                        <a:t>99.67%</a:t>
                      </a:r>
                      <a:endParaRPr/>
                    </a:p>
                  </a:txBody>
                  <a:tcPr marT="91425" marB="91425" marR="91425" marL="91425"/>
                </a:tc>
              </a:tr>
              <a:tr h="244200">
                <a:tc>
                  <a:txBody>
                    <a:bodyPr/>
                    <a:lstStyle/>
                    <a:p>
                      <a:pPr indent="0" lvl="0" marL="0" rtl="0" algn="l">
                        <a:spcBef>
                          <a:spcPts val="0"/>
                        </a:spcBef>
                        <a:spcAft>
                          <a:spcPts val="0"/>
                        </a:spcAft>
                        <a:buNone/>
                      </a:pPr>
                      <a:r>
                        <a:rPr b="1" lang="en-GB"/>
                        <a:t>Run Time</a:t>
                      </a:r>
                      <a:endParaRPr b="1"/>
                    </a:p>
                  </a:txBody>
                  <a:tcPr marT="91425" marB="91425" marR="91425" marL="91425"/>
                </a:tc>
                <a:tc>
                  <a:txBody>
                    <a:bodyPr/>
                    <a:lstStyle/>
                    <a:p>
                      <a:pPr indent="0" lvl="0" marL="0" rtl="0" algn="l">
                        <a:spcBef>
                          <a:spcPts val="0"/>
                        </a:spcBef>
                        <a:spcAft>
                          <a:spcPts val="0"/>
                        </a:spcAft>
                        <a:buNone/>
                      </a:pPr>
                      <a:r>
                        <a:rPr lang="en-GB"/>
                        <a:t>17.4s</a:t>
                      </a:r>
                      <a:endParaRPr/>
                    </a:p>
                  </a:txBody>
                  <a:tcPr marT="91425" marB="91425" marR="91425" marL="91425"/>
                </a:tc>
                <a:tc>
                  <a:txBody>
                    <a:bodyPr/>
                    <a:lstStyle/>
                    <a:p>
                      <a:pPr indent="0" lvl="0" marL="0" rtl="0" algn="l">
                        <a:spcBef>
                          <a:spcPts val="0"/>
                        </a:spcBef>
                        <a:spcAft>
                          <a:spcPts val="0"/>
                        </a:spcAft>
                        <a:buNone/>
                      </a:pPr>
                      <a:r>
                        <a:rPr lang="en-GB"/>
                        <a:t>4m 53.2s</a:t>
                      </a:r>
                      <a:endParaRPr/>
                    </a:p>
                  </a:txBody>
                  <a:tcPr marT="91425" marB="91425" marR="91425" marL="91425"/>
                </a:tc>
              </a:tr>
            </a:tbl>
          </a:graphicData>
        </a:graphic>
      </p:graphicFrame>
      <p:sp>
        <p:nvSpPr>
          <p:cNvPr id="204" name="Google Shape;204;p31"/>
          <p:cNvSpPr txBox="1"/>
          <p:nvPr/>
        </p:nvSpPr>
        <p:spPr>
          <a:xfrm>
            <a:off x="1459175" y="3770775"/>
            <a:ext cx="129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accent3"/>
                </a:solidFill>
                <a:latin typeface="Proxima Nova"/>
                <a:ea typeface="Proxima Nova"/>
                <a:cs typeface="Proxima Nova"/>
                <a:sym typeface="Proxima Nova"/>
              </a:rPr>
              <a:t>Accuracy</a:t>
            </a:r>
            <a:r>
              <a:rPr lang="en-GB" sz="1800">
                <a:solidFill>
                  <a:schemeClr val="accent3"/>
                </a:solidFill>
                <a:latin typeface="Proxima Nova"/>
                <a:ea typeface="Proxima Nova"/>
                <a:cs typeface="Proxima Nova"/>
                <a:sym typeface="Proxima Nova"/>
              </a:rPr>
              <a:t>: </a:t>
            </a:r>
            <a:endParaRPr/>
          </a:p>
        </p:txBody>
      </p:sp>
      <p:sp>
        <p:nvSpPr>
          <p:cNvPr id="205" name="Google Shape;205;p31"/>
          <p:cNvSpPr txBox="1"/>
          <p:nvPr>
            <p:ph idx="1" type="body"/>
          </p:nvPr>
        </p:nvSpPr>
        <p:spPr>
          <a:xfrm>
            <a:off x="311700" y="1152475"/>
            <a:ext cx="8520600" cy="206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t>3</a:t>
            </a:r>
            <a:r>
              <a:rPr b="1" lang="en-GB"/>
              <a:t>. </a:t>
            </a:r>
            <a:r>
              <a:rPr b="1" lang="en-GB"/>
              <a:t>Singular value decomposition </a:t>
            </a:r>
            <a:r>
              <a:rPr lang="en-GB"/>
              <a:t>→ </a:t>
            </a:r>
            <a:r>
              <a:rPr lang="en-GB"/>
              <a:t>We transform the data into a lower dimension using SVD by reducing it to its top </a:t>
            </a:r>
            <a:r>
              <a:rPr i="1" lang="en-GB"/>
              <a:t>k </a:t>
            </a:r>
            <a:r>
              <a:rPr lang="en-GB"/>
              <a:t>singular components, where </a:t>
            </a:r>
            <a:r>
              <a:rPr i="1" lang="en-GB"/>
              <a:t>k </a:t>
            </a:r>
            <a:r>
              <a:rPr lang="en-GB"/>
              <a:t>= 10 is the reduced number of dimensions. This transformation preserves the most significant structure in the data, as SVD captures the principal directions of variation. This dimensionality reduction technique is particularly useful in maintaining the relationships and patterns within the data, which are crucial for classification tasks.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200">
                <a:solidFill>
                  <a:schemeClr val="accent3"/>
                </a:solidFill>
              </a:rPr>
              <a:t>Problem Statement</a:t>
            </a:r>
            <a:endParaRPr b="1" sz="2220"/>
          </a:p>
        </p:txBody>
      </p:sp>
      <p:sp>
        <p:nvSpPr>
          <p:cNvPr id="66" name="Google Shape;66;p14"/>
          <p:cNvSpPr txBox="1"/>
          <p:nvPr>
            <p:ph idx="1" type="body"/>
          </p:nvPr>
        </p:nvSpPr>
        <p:spPr>
          <a:xfrm>
            <a:off x="387900" y="966325"/>
            <a:ext cx="8520600" cy="16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Our work aims to develop a classification algorithm that accurately distinguishes phishing URLs from legitimate URLs. </a:t>
            </a:r>
            <a:endParaRPr sz="1600"/>
          </a:p>
          <a:p>
            <a:pPr indent="0" lvl="0" marL="0" rtl="0" algn="l">
              <a:spcBef>
                <a:spcPts val="1200"/>
              </a:spcBef>
              <a:spcAft>
                <a:spcPts val="1200"/>
              </a:spcAft>
              <a:buNone/>
            </a:pPr>
            <a:r>
              <a:rPr lang="en-GB" sz="1600"/>
              <a:t>We aim to analyse the features and identify patterns which act as a first line of defence against malicious web URLs.</a:t>
            </a:r>
            <a:endParaRPr sz="1600"/>
          </a:p>
        </p:txBody>
      </p:sp>
      <p:sp>
        <p:nvSpPr>
          <p:cNvPr id="67" name="Google Shape;67;p14"/>
          <p:cNvSpPr txBox="1"/>
          <p:nvPr/>
        </p:nvSpPr>
        <p:spPr>
          <a:xfrm>
            <a:off x="311700" y="3156225"/>
            <a:ext cx="84273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600">
                <a:solidFill>
                  <a:schemeClr val="accent3"/>
                </a:solidFill>
                <a:latin typeface="Proxima Nova"/>
                <a:ea typeface="Proxima Nova"/>
                <a:cs typeface="Proxima Nova"/>
                <a:sym typeface="Proxima Nova"/>
              </a:rPr>
              <a:t>With the rise in online threats, the web has become hazardous, with phishing attacks seeing a </a:t>
            </a:r>
            <a:r>
              <a:rPr b="1" lang="en-GB" sz="1600">
                <a:solidFill>
                  <a:schemeClr val="accent3"/>
                </a:solidFill>
                <a:latin typeface="Proxima Nova"/>
                <a:ea typeface="Proxima Nova"/>
                <a:cs typeface="Proxima Nova"/>
                <a:sym typeface="Proxima Nova"/>
              </a:rPr>
              <a:t>47.2%</a:t>
            </a:r>
            <a:r>
              <a:rPr baseline="30000" lang="en-GB" sz="1600" u="sng">
                <a:solidFill>
                  <a:schemeClr val="hlink"/>
                </a:solidFill>
                <a:latin typeface="Proxima Nova"/>
                <a:ea typeface="Proxima Nova"/>
                <a:cs typeface="Proxima Nova"/>
                <a:sym typeface="Proxima Nova"/>
                <a:hlinkClick r:id="rId3"/>
              </a:rPr>
              <a:t>[1]</a:t>
            </a:r>
            <a:r>
              <a:rPr lang="en-GB" sz="1600">
                <a:solidFill>
                  <a:schemeClr val="accent3"/>
                </a:solidFill>
                <a:latin typeface="Proxima Nova"/>
                <a:ea typeface="Proxima Nova"/>
                <a:cs typeface="Proxima Nova"/>
                <a:sym typeface="Proxima Nova"/>
              </a:rPr>
              <a:t> increase in </a:t>
            </a:r>
            <a:r>
              <a:rPr b="1" lang="en-GB" sz="1600">
                <a:solidFill>
                  <a:schemeClr val="accent3"/>
                </a:solidFill>
                <a:latin typeface="Proxima Nova"/>
                <a:ea typeface="Proxima Nova"/>
                <a:cs typeface="Proxima Nova"/>
                <a:sym typeface="Proxima Nova"/>
              </a:rPr>
              <a:t>2022 </a:t>
            </a:r>
            <a:r>
              <a:rPr lang="en-GB" sz="1600">
                <a:solidFill>
                  <a:schemeClr val="accent3"/>
                </a:solidFill>
                <a:latin typeface="Proxima Nova"/>
                <a:ea typeface="Proxima Nova"/>
                <a:cs typeface="Proxima Nova"/>
                <a:sym typeface="Proxima Nova"/>
              </a:rPr>
              <a:t>and an additional </a:t>
            </a:r>
            <a:r>
              <a:rPr b="1" lang="en-GB" sz="1600">
                <a:solidFill>
                  <a:schemeClr val="accent3"/>
                </a:solidFill>
                <a:latin typeface="Proxima Nova"/>
                <a:ea typeface="Proxima Nova"/>
                <a:cs typeface="Proxima Nova"/>
                <a:sym typeface="Proxima Nova"/>
              </a:rPr>
              <a:t>40%</a:t>
            </a:r>
            <a:r>
              <a:rPr b="1" baseline="30000" lang="en-GB" sz="1600" u="sng">
                <a:solidFill>
                  <a:schemeClr val="hlink"/>
                </a:solidFill>
                <a:latin typeface="Proxima Nova"/>
                <a:ea typeface="Proxima Nova"/>
                <a:cs typeface="Proxima Nova"/>
                <a:sym typeface="Proxima Nova"/>
                <a:hlinkClick r:id="rId4"/>
              </a:rPr>
              <a:t>[</a:t>
            </a:r>
            <a:r>
              <a:rPr baseline="30000" lang="en-GB" sz="1600" u="sng">
                <a:solidFill>
                  <a:schemeClr val="hlink"/>
                </a:solidFill>
                <a:latin typeface="Proxima Nova"/>
                <a:ea typeface="Proxima Nova"/>
                <a:cs typeface="Proxima Nova"/>
                <a:sym typeface="Proxima Nova"/>
                <a:hlinkClick r:id="rId5"/>
              </a:rPr>
              <a:t>2]</a:t>
            </a:r>
            <a:r>
              <a:rPr lang="en-GB" sz="1600">
                <a:solidFill>
                  <a:schemeClr val="accent3"/>
                </a:solidFill>
                <a:latin typeface="Proxima Nova"/>
                <a:ea typeface="Proxima Nova"/>
                <a:cs typeface="Proxima Nova"/>
                <a:sym typeface="Proxima Nova"/>
              </a:rPr>
              <a:t> in </a:t>
            </a:r>
            <a:r>
              <a:rPr b="1" lang="en-GB" sz="1600">
                <a:solidFill>
                  <a:schemeClr val="accent3"/>
                </a:solidFill>
                <a:latin typeface="Proxima Nova"/>
                <a:ea typeface="Proxima Nova"/>
                <a:cs typeface="Proxima Nova"/>
                <a:sym typeface="Proxima Nova"/>
              </a:rPr>
              <a:t>2023</a:t>
            </a:r>
            <a:r>
              <a:rPr lang="en-GB" sz="1600">
                <a:solidFill>
                  <a:schemeClr val="accent3"/>
                </a:solidFill>
                <a:latin typeface="Proxima Nova"/>
                <a:ea typeface="Proxima Nova"/>
                <a:cs typeface="Proxima Nova"/>
                <a:sym typeface="Proxima Nova"/>
              </a:rPr>
              <a:t>. In 2023, consumers reported nearly </a:t>
            </a:r>
            <a:r>
              <a:rPr b="1" lang="en-GB" sz="1600">
                <a:solidFill>
                  <a:schemeClr val="accent3"/>
                </a:solidFill>
                <a:latin typeface="Proxima Nova"/>
                <a:ea typeface="Proxima Nova"/>
                <a:cs typeface="Proxima Nova"/>
                <a:sym typeface="Proxima Nova"/>
              </a:rPr>
              <a:t>$8.8 billion</a:t>
            </a:r>
            <a:r>
              <a:rPr baseline="30000" lang="en-GB" sz="1600" u="sng">
                <a:solidFill>
                  <a:schemeClr val="accent5"/>
                </a:solidFill>
                <a:latin typeface="Proxima Nova"/>
                <a:ea typeface="Proxima Nova"/>
                <a:cs typeface="Proxima Nova"/>
                <a:sym typeface="Proxima Nova"/>
                <a:hlinkClick r:id="rId6">
                  <a:extLst>
                    <a:ext uri="{A12FA001-AC4F-418D-AE19-62706E023703}">
                      <ahyp:hlinkClr val="tx"/>
                    </a:ext>
                  </a:extLst>
                </a:hlinkClick>
              </a:rPr>
              <a:t>[3]</a:t>
            </a:r>
            <a:r>
              <a:rPr lang="en-GB" sz="1600">
                <a:solidFill>
                  <a:schemeClr val="accent3"/>
                </a:solidFill>
                <a:latin typeface="Proxima Nova"/>
                <a:ea typeface="Proxima Nova"/>
                <a:cs typeface="Proxima Nova"/>
                <a:sym typeface="Proxima Nova"/>
              </a:rPr>
              <a:t> </a:t>
            </a:r>
            <a:r>
              <a:rPr lang="en-GB" sz="1600">
                <a:solidFill>
                  <a:schemeClr val="accent3"/>
                </a:solidFill>
                <a:latin typeface="Proxima Nova"/>
                <a:ea typeface="Proxima Nova"/>
                <a:cs typeface="Proxima Nova"/>
                <a:sym typeface="Proxima Nova"/>
              </a:rPr>
              <a:t>in </a:t>
            </a:r>
            <a:r>
              <a:rPr b="1" lang="en-GB" sz="1600">
                <a:solidFill>
                  <a:schemeClr val="accent3"/>
                </a:solidFill>
                <a:latin typeface="Proxima Nova"/>
                <a:ea typeface="Proxima Nova"/>
                <a:cs typeface="Proxima Nova"/>
                <a:sym typeface="Proxima Nova"/>
              </a:rPr>
              <a:t>losses from scams</a:t>
            </a:r>
            <a:r>
              <a:rPr lang="en-GB" sz="1600">
                <a:solidFill>
                  <a:schemeClr val="accent3"/>
                </a:solidFill>
                <a:latin typeface="Proxima Nova"/>
                <a:ea typeface="Proxima Nova"/>
                <a:cs typeface="Proxima Nova"/>
                <a:sym typeface="Proxima Nova"/>
              </a:rPr>
              <a:t>, with phishing as a major contributor. This has driven the </a:t>
            </a:r>
            <a:r>
              <a:rPr b="1" lang="en-GB" sz="1600">
                <a:solidFill>
                  <a:schemeClr val="accent3"/>
                </a:solidFill>
                <a:latin typeface="Proxima Nova"/>
                <a:ea typeface="Proxima Nova"/>
                <a:cs typeface="Proxima Nova"/>
                <a:sym typeface="Proxima Nova"/>
              </a:rPr>
              <a:t>Security as a Service (SECaaS)</a:t>
            </a:r>
            <a:r>
              <a:rPr lang="en-GB" sz="1600">
                <a:solidFill>
                  <a:schemeClr val="accent3"/>
                </a:solidFill>
                <a:latin typeface="Proxima Nova"/>
                <a:ea typeface="Proxima Nova"/>
                <a:cs typeface="Proxima Nova"/>
                <a:sym typeface="Proxima Nova"/>
              </a:rPr>
              <a:t> market to </a:t>
            </a:r>
            <a:r>
              <a:rPr b="1" lang="en-GB" sz="1600">
                <a:solidFill>
                  <a:schemeClr val="accent3"/>
                </a:solidFill>
                <a:latin typeface="Proxima Nova"/>
                <a:ea typeface="Proxima Nova"/>
                <a:cs typeface="Proxima Nova"/>
                <a:sym typeface="Proxima Nova"/>
              </a:rPr>
              <a:t>$20.1 billion</a:t>
            </a:r>
            <a:r>
              <a:rPr baseline="30000" lang="en-GB" sz="1600" u="sng">
                <a:solidFill>
                  <a:schemeClr val="accent5"/>
                </a:solidFill>
                <a:latin typeface="Proxima Nova"/>
                <a:ea typeface="Proxima Nova"/>
                <a:cs typeface="Proxima Nova"/>
                <a:sym typeface="Proxima Nova"/>
                <a:hlinkClick r:id="rId7">
                  <a:extLst>
                    <a:ext uri="{A12FA001-AC4F-418D-AE19-62706E023703}">
                      <ahyp:hlinkClr val="tx"/>
                    </a:ext>
                  </a:extLst>
                </a:hlinkClick>
              </a:rPr>
              <a:t>[4]</a:t>
            </a:r>
            <a:r>
              <a:rPr lang="en-GB" sz="1600">
                <a:solidFill>
                  <a:schemeClr val="accent3"/>
                </a:solidFill>
                <a:latin typeface="Proxima Nova"/>
                <a:ea typeface="Proxima Nova"/>
                <a:cs typeface="Proxima Nova"/>
                <a:sym typeface="Proxima Nova"/>
              </a:rPr>
              <a:t>, highlighting the demand for robust protection solutions.</a:t>
            </a:r>
            <a:endParaRPr sz="1600">
              <a:solidFill>
                <a:schemeClr val="accent3"/>
              </a:solidFill>
              <a:latin typeface="Proxima Nova"/>
              <a:ea typeface="Proxima Nova"/>
              <a:cs typeface="Proxima Nova"/>
              <a:sym typeface="Proxima Nova"/>
            </a:endParaRPr>
          </a:p>
        </p:txBody>
      </p:sp>
      <p:sp>
        <p:nvSpPr>
          <p:cNvPr id="68" name="Google Shape;68;p14"/>
          <p:cNvSpPr txBox="1"/>
          <p:nvPr/>
        </p:nvSpPr>
        <p:spPr>
          <a:xfrm>
            <a:off x="311700" y="2633013"/>
            <a:ext cx="5643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solidFill>
                  <a:schemeClr val="accent3"/>
                </a:solidFill>
                <a:latin typeface="Proxima Nova"/>
                <a:ea typeface="Proxima Nova"/>
                <a:cs typeface="Proxima Nova"/>
                <a:sym typeface="Proxima Nova"/>
              </a:rPr>
              <a:t>Significance</a:t>
            </a:r>
            <a:endParaRPr b="1" sz="2200">
              <a:solidFill>
                <a:schemeClr val="accent3"/>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Scaling Techniques</a:t>
            </a:r>
            <a:endParaRPr/>
          </a:p>
        </p:txBody>
      </p:sp>
      <p:sp>
        <p:nvSpPr>
          <p:cNvPr id="211" name="Google Shape;211;p32"/>
          <p:cNvSpPr txBox="1"/>
          <p:nvPr>
            <p:ph idx="1" type="body"/>
          </p:nvPr>
        </p:nvSpPr>
        <p:spPr>
          <a:xfrm>
            <a:off x="311700" y="1152475"/>
            <a:ext cx="8520600" cy="251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b="1" lang="en-GB"/>
              <a:t>4. CUR</a:t>
            </a:r>
            <a:r>
              <a:rPr lang="en-GB"/>
              <a:t> → reduces the size of the feature space by selecting a subset of important columns (features) based on statistical leverage scores. This reduces the size of the dataset which improves performance. </a:t>
            </a:r>
            <a:br>
              <a:rPr lang="en-GB"/>
            </a:br>
            <a:r>
              <a:rPr lang="en-GB"/>
              <a:t>We sample the most important columns and rows to perform the decomposition. Keeping the actual features in the dataset, we maintain the meaning the features had in the original dataset. This is in contrast to SVD-based </a:t>
            </a:r>
            <a:r>
              <a:rPr lang="en-GB"/>
              <a:t>techniques</a:t>
            </a:r>
            <a:r>
              <a:rPr lang="en-GB"/>
              <a:t> like PCA, where interpretability can be lost as the features are a combination of the original columns.</a:t>
            </a:r>
            <a:endParaRPr/>
          </a:p>
        </p:txBody>
      </p:sp>
      <p:sp>
        <p:nvSpPr>
          <p:cNvPr id="212" name="Google Shape;212;p32"/>
          <p:cNvSpPr txBox="1"/>
          <p:nvPr/>
        </p:nvSpPr>
        <p:spPr>
          <a:xfrm>
            <a:off x="1703175" y="3935675"/>
            <a:ext cx="1212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accent3"/>
                </a:solidFill>
                <a:latin typeface="Proxima Nova"/>
                <a:ea typeface="Proxima Nova"/>
                <a:cs typeface="Proxima Nova"/>
                <a:sym typeface="Proxima Nova"/>
              </a:rPr>
              <a:t>Accuracy:</a:t>
            </a:r>
            <a:endParaRPr/>
          </a:p>
        </p:txBody>
      </p:sp>
      <p:graphicFrame>
        <p:nvGraphicFramePr>
          <p:cNvPr id="213" name="Google Shape;213;p32"/>
          <p:cNvGraphicFramePr/>
          <p:nvPr/>
        </p:nvGraphicFramePr>
        <p:xfrm>
          <a:off x="3117125" y="3374125"/>
          <a:ext cx="3000000" cy="3000000"/>
        </p:xfrm>
        <a:graphic>
          <a:graphicData uri="http://schemas.openxmlformats.org/drawingml/2006/table">
            <a:tbl>
              <a:tblPr>
                <a:noFill/>
                <a:tableStyleId>{B0D71969-4E3D-4047-AC0F-44868172CFC6}</a:tableStyleId>
              </a:tblPr>
              <a:tblGrid>
                <a:gridCol w="1223900"/>
                <a:gridCol w="1764325"/>
                <a:gridCol w="1875125"/>
              </a:tblGrid>
              <a:tr h="280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a:t>Random Forest</a:t>
                      </a:r>
                      <a:endParaRPr b="1"/>
                    </a:p>
                  </a:txBody>
                  <a:tcPr marT="91425" marB="91425" marR="91425" marL="91425"/>
                </a:tc>
                <a:tc>
                  <a:txBody>
                    <a:bodyPr/>
                    <a:lstStyle/>
                    <a:p>
                      <a:pPr indent="0" lvl="0" marL="0" rtl="0" algn="l">
                        <a:spcBef>
                          <a:spcPts val="0"/>
                        </a:spcBef>
                        <a:spcAft>
                          <a:spcPts val="0"/>
                        </a:spcAft>
                        <a:buNone/>
                      </a:pPr>
                      <a:r>
                        <a:rPr b="1" lang="en-GB"/>
                        <a:t>Gradient Boosting</a:t>
                      </a:r>
                      <a:endParaRPr b="1"/>
                    </a:p>
                  </a:txBody>
                  <a:tcPr marT="91425" marB="91425" marR="91425" marL="91425"/>
                </a:tc>
              </a:tr>
              <a:tr h="280325">
                <a:tc>
                  <a:txBody>
                    <a:bodyPr/>
                    <a:lstStyle/>
                    <a:p>
                      <a:pPr indent="0" lvl="0" marL="0" rtl="0" algn="l">
                        <a:spcBef>
                          <a:spcPts val="0"/>
                        </a:spcBef>
                        <a:spcAft>
                          <a:spcPts val="0"/>
                        </a:spcAft>
                        <a:buNone/>
                      </a:pPr>
                      <a:r>
                        <a:rPr b="1" lang="en-GB"/>
                        <a:t>Test</a:t>
                      </a:r>
                      <a:endParaRPr b="1"/>
                    </a:p>
                  </a:txBody>
                  <a:tcPr marT="91425" marB="91425" marR="91425" marL="91425"/>
                </a:tc>
                <a:tc>
                  <a:txBody>
                    <a:bodyPr/>
                    <a:lstStyle/>
                    <a:p>
                      <a:pPr indent="0" lvl="0" marL="0" rtl="0" algn="l">
                        <a:spcBef>
                          <a:spcPts val="0"/>
                        </a:spcBef>
                        <a:spcAft>
                          <a:spcPts val="0"/>
                        </a:spcAft>
                        <a:buNone/>
                      </a:pPr>
                      <a:r>
                        <a:rPr lang="en-GB"/>
                        <a:t>99.695%</a:t>
                      </a:r>
                      <a:endParaRPr/>
                    </a:p>
                  </a:txBody>
                  <a:tcPr marT="91425" marB="91425" marR="91425" marL="91425"/>
                </a:tc>
                <a:tc>
                  <a:txBody>
                    <a:bodyPr/>
                    <a:lstStyle/>
                    <a:p>
                      <a:pPr indent="0" lvl="0" marL="0" rtl="0" algn="l">
                        <a:spcBef>
                          <a:spcPts val="0"/>
                        </a:spcBef>
                        <a:spcAft>
                          <a:spcPts val="0"/>
                        </a:spcAft>
                        <a:buNone/>
                      </a:pPr>
                      <a:r>
                        <a:rPr lang="en-GB"/>
                        <a:t>99.747%</a:t>
                      </a:r>
                      <a:endParaRPr/>
                    </a:p>
                  </a:txBody>
                  <a:tcPr marT="91425" marB="91425" marR="91425" marL="91425"/>
                </a:tc>
              </a:tr>
              <a:tr h="280325">
                <a:tc>
                  <a:txBody>
                    <a:bodyPr/>
                    <a:lstStyle/>
                    <a:p>
                      <a:pPr indent="0" lvl="0" marL="0" rtl="0" algn="l">
                        <a:spcBef>
                          <a:spcPts val="0"/>
                        </a:spcBef>
                        <a:spcAft>
                          <a:spcPts val="0"/>
                        </a:spcAft>
                        <a:buNone/>
                      </a:pPr>
                      <a:r>
                        <a:rPr b="1" lang="en-GB"/>
                        <a:t>Train</a:t>
                      </a:r>
                      <a:endParaRPr b="1"/>
                    </a:p>
                  </a:txBody>
                  <a:tcPr marT="91425" marB="91425" marR="91425" marL="91425"/>
                </a:tc>
                <a:tc>
                  <a:txBody>
                    <a:bodyPr/>
                    <a:lstStyle/>
                    <a:p>
                      <a:pPr indent="0" lvl="0" marL="0" rtl="0" algn="l">
                        <a:spcBef>
                          <a:spcPts val="0"/>
                        </a:spcBef>
                        <a:spcAft>
                          <a:spcPts val="0"/>
                        </a:spcAft>
                        <a:buNone/>
                      </a:pPr>
                      <a:r>
                        <a:rPr lang="en-GB"/>
                        <a:t>99.999%</a:t>
                      </a:r>
                      <a:endParaRPr/>
                    </a:p>
                  </a:txBody>
                  <a:tcPr marT="91425" marB="91425" marR="91425" marL="91425"/>
                </a:tc>
                <a:tc>
                  <a:txBody>
                    <a:bodyPr/>
                    <a:lstStyle/>
                    <a:p>
                      <a:pPr indent="0" lvl="0" marL="0" rtl="0" algn="l">
                        <a:spcBef>
                          <a:spcPts val="0"/>
                        </a:spcBef>
                        <a:spcAft>
                          <a:spcPts val="0"/>
                        </a:spcAft>
                        <a:buNone/>
                      </a:pPr>
                      <a:r>
                        <a:rPr lang="en-GB"/>
                        <a:t>99.999%</a:t>
                      </a:r>
                      <a:endParaRPr/>
                    </a:p>
                  </a:txBody>
                  <a:tcPr marT="91425" marB="91425" marR="91425" marL="91425"/>
                </a:tc>
              </a:tr>
              <a:tr h="280325">
                <a:tc>
                  <a:txBody>
                    <a:bodyPr/>
                    <a:lstStyle/>
                    <a:p>
                      <a:pPr indent="0" lvl="0" marL="0" rtl="0" algn="l">
                        <a:spcBef>
                          <a:spcPts val="0"/>
                        </a:spcBef>
                        <a:spcAft>
                          <a:spcPts val="0"/>
                        </a:spcAft>
                        <a:buNone/>
                      </a:pPr>
                      <a:r>
                        <a:rPr b="1" lang="en-GB"/>
                        <a:t>Run Time</a:t>
                      </a:r>
                      <a:endParaRPr b="1"/>
                    </a:p>
                  </a:txBody>
                  <a:tcPr marT="91425" marB="91425" marR="91425" marL="91425"/>
                </a:tc>
                <a:tc>
                  <a:txBody>
                    <a:bodyPr/>
                    <a:lstStyle/>
                    <a:p>
                      <a:pPr indent="0" lvl="0" marL="0" rtl="0" algn="l">
                        <a:spcBef>
                          <a:spcPts val="0"/>
                        </a:spcBef>
                        <a:spcAft>
                          <a:spcPts val="0"/>
                        </a:spcAft>
                        <a:buNone/>
                      </a:pPr>
                      <a:r>
                        <a:rPr lang="en-GB"/>
                        <a:t>5.4s </a:t>
                      </a:r>
                      <a:endParaRPr/>
                    </a:p>
                  </a:txBody>
                  <a:tcPr marT="91425" marB="91425" marR="91425" marL="91425"/>
                </a:tc>
                <a:tc>
                  <a:txBody>
                    <a:bodyPr/>
                    <a:lstStyle/>
                    <a:p>
                      <a:pPr indent="0" lvl="0" marL="0" rtl="0" algn="l">
                        <a:spcBef>
                          <a:spcPts val="0"/>
                        </a:spcBef>
                        <a:spcAft>
                          <a:spcPts val="0"/>
                        </a:spcAft>
                        <a:buNone/>
                      </a:pPr>
                      <a:r>
                        <a:rPr lang="en-GB"/>
                        <a:t>1m 20.9s</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111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Choose k ? </a:t>
            </a:r>
            <a:endParaRPr/>
          </a:p>
        </p:txBody>
      </p:sp>
      <p:sp>
        <p:nvSpPr>
          <p:cNvPr id="219" name="Google Shape;219;p33"/>
          <p:cNvSpPr txBox="1"/>
          <p:nvPr>
            <p:ph idx="1" type="body"/>
          </p:nvPr>
        </p:nvSpPr>
        <p:spPr>
          <a:xfrm>
            <a:off x="311700" y="1451263"/>
            <a:ext cx="4028400" cy="134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accuracy seems to grow steeply till k = 15. </a:t>
            </a:r>
            <a:endParaRPr/>
          </a:p>
          <a:p>
            <a:pPr indent="-342900" lvl="0" marL="457200" rtl="0" algn="l">
              <a:spcBef>
                <a:spcPts val="0"/>
              </a:spcBef>
              <a:spcAft>
                <a:spcPts val="0"/>
              </a:spcAft>
              <a:buSzPts val="1800"/>
              <a:buChar char="●"/>
            </a:pPr>
            <a:r>
              <a:rPr lang="en-GB"/>
              <a:t>After 20 the accuracy plateaus.</a:t>
            </a:r>
            <a:endParaRPr/>
          </a:p>
        </p:txBody>
      </p:sp>
      <p:pic>
        <p:nvPicPr>
          <p:cNvPr id="220" name="Google Shape;220;p33"/>
          <p:cNvPicPr preferRelativeResize="0"/>
          <p:nvPr/>
        </p:nvPicPr>
        <p:blipFill>
          <a:blip r:embed="rId3">
            <a:alphaModFix/>
          </a:blip>
          <a:stretch>
            <a:fillRect/>
          </a:stretch>
        </p:blipFill>
        <p:spPr>
          <a:xfrm>
            <a:off x="4102825" y="364951"/>
            <a:ext cx="4795775" cy="3694599"/>
          </a:xfrm>
          <a:prstGeom prst="rect">
            <a:avLst/>
          </a:prstGeom>
          <a:noFill/>
          <a:ln>
            <a:noFill/>
          </a:ln>
        </p:spPr>
      </p:pic>
      <p:sp>
        <p:nvSpPr>
          <p:cNvPr id="221" name="Google Shape;221;p33"/>
          <p:cNvSpPr txBox="1"/>
          <p:nvPr/>
        </p:nvSpPr>
        <p:spPr>
          <a:xfrm>
            <a:off x="561850" y="7660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accent3"/>
                </a:solidFill>
                <a:latin typeface="Proxima Nova"/>
                <a:ea typeface="Proxima Nova"/>
                <a:cs typeface="Proxima Nova"/>
                <a:sym typeface="Proxima Nova"/>
              </a:rPr>
              <a:t>CUR </a:t>
            </a:r>
            <a:r>
              <a:rPr lang="en-GB" sz="1800">
                <a:solidFill>
                  <a:schemeClr val="accent3"/>
                </a:solidFill>
                <a:latin typeface="Proxima Nova"/>
                <a:ea typeface="Proxima Nova"/>
                <a:cs typeface="Proxima Nova"/>
                <a:sym typeface="Proxima Nova"/>
              </a:rPr>
              <a:t>decomposition</a:t>
            </a:r>
            <a:endParaRPr/>
          </a:p>
        </p:txBody>
      </p:sp>
      <p:sp>
        <p:nvSpPr>
          <p:cNvPr id="222" name="Google Shape;222;p33"/>
          <p:cNvSpPr txBox="1"/>
          <p:nvPr/>
        </p:nvSpPr>
        <p:spPr>
          <a:xfrm>
            <a:off x="208450" y="3152025"/>
            <a:ext cx="36582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accent2"/>
                </a:solidFill>
                <a:latin typeface="Proxima Nova"/>
                <a:ea typeface="Proxima Nova"/>
                <a:cs typeface="Proxima Nova"/>
                <a:sym typeface="Proxima Nova"/>
              </a:rPr>
              <a:t>Accuracy plateaus as added features contribute minimal new information</a:t>
            </a:r>
            <a:endParaRPr sz="1900">
              <a:solidFill>
                <a:schemeClr val="accent2"/>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2500">
                <a:solidFill>
                  <a:schemeClr val="accent3"/>
                </a:solidFill>
              </a:rPr>
              <a:t>Conclusion and </a:t>
            </a:r>
            <a:r>
              <a:rPr lang="en-GB" sz="2500">
                <a:solidFill>
                  <a:schemeClr val="accent3"/>
                </a:solidFill>
              </a:rPr>
              <a:t>Future Work</a:t>
            </a:r>
            <a:endParaRPr sz="3500"/>
          </a:p>
        </p:txBody>
      </p:sp>
      <p:sp>
        <p:nvSpPr>
          <p:cNvPr id="228" name="Google Shape;228;p34"/>
          <p:cNvSpPr txBox="1"/>
          <p:nvPr>
            <p:ph idx="1" type="body"/>
          </p:nvPr>
        </p:nvSpPr>
        <p:spPr>
          <a:xfrm>
            <a:off x="311700" y="1152475"/>
            <a:ext cx="8520600" cy="270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The best parameters for the dataset were found to be :</a:t>
            </a:r>
            <a:endParaRPr/>
          </a:p>
          <a:p>
            <a:pPr indent="-334327" lvl="0" marL="1371600" rtl="0" algn="l">
              <a:spcBef>
                <a:spcPts val="1200"/>
              </a:spcBef>
              <a:spcAft>
                <a:spcPts val="0"/>
              </a:spcAft>
              <a:buSzPct val="112500"/>
              <a:buChar char="●"/>
            </a:pPr>
            <a:r>
              <a:rPr lang="en-GB"/>
              <a:t>Random Forests: </a:t>
            </a:r>
            <a:r>
              <a:rPr lang="en-GB" sz="1600">
                <a:solidFill>
                  <a:srgbClr val="0000FF"/>
                </a:solidFill>
              </a:rPr>
              <a:t>{'criterion': 'log_loss', 'max_depth': 30, 'max_features': 'sqrt', 'min_samples_leaf': 1, 'min_samples_split': 2}</a:t>
            </a:r>
            <a:endParaRPr sz="1600">
              <a:solidFill>
                <a:srgbClr val="0000FF"/>
              </a:solidFill>
            </a:endParaRPr>
          </a:p>
          <a:p>
            <a:pPr indent="-334327" lvl="0" marL="1371600" rtl="0" algn="l">
              <a:spcBef>
                <a:spcPts val="0"/>
              </a:spcBef>
              <a:spcAft>
                <a:spcPts val="0"/>
              </a:spcAft>
              <a:buSzPct val="112500"/>
              <a:buChar char="●"/>
            </a:pPr>
            <a:r>
              <a:rPr lang="en-GB"/>
              <a:t>Gradient Boosting: </a:t>
            </a:r>
            <a:r>
              <a:rPr lang="en-GB" sz="1600">
                <a:solidFill>
                  <a:srgbClr val="0000FF"/>
                </a:solidFill>
              </a:rPr>
              <a:t>{'criterion': 'squared_error', 'learning_rate': 0.1, 'loss': 'log_loss', 'max_depth': 10, 'max_features': 'sqrt', 'min_samples_split': 10}</a:t>
            </a:r>
            <a:endParaRPr sz="1600">
              <a:solidFill>
                <a:srgbClr val="0000FF"/>
              </a:solidFill>
            </a:endParaRPr>
          </a:p>
          <a:p>
            <a:pPr indent="0" lvl="0" marL="0" rtl="0" algn="l">
              <a:spcBef>
                <a:spcPts val="1200"/>
              </a:spcBef>
              <a:spcAft>
                <a:spcPts val="1200"/>
              </a:spcAft>
              <a:buNone/>
            </a:pPr>
            <a:r>
              <a:rPr lang="en-GB"/>
              <a:t>CUR has higher interpretability(maintains datasets </a:t>
            </a:r>
            <a:r>
              <a:rPr lang="en-GB"/>
              <a:t>intrinsic</a:t>
            </a:r>
            <a:r>
              <a:rPr lang="en-GB"/>
              <a:t> structure)  than SVD. Sparse JL matrix provided the best accuracy when paired with the Random Forest as the ML model. Coresets also provided good accuracy and also reduced the computational time by a bit, which is useful for even larger datasets.</a:t>
            </a:r>
            <a:endParaRPr/>
          </a:p>
        </p:txBody>
      </p:sp>
      <p:sp>
        <p:nvSpPr>
          <p:cNvPr id="229" name="Google Shape;229;p34"/>
          <p:cNvSpPr txBox="1"/>
          <p:nvPr/>
        </p:nvSpPr>
        <p:spPr>
          <a:xfrm>
            <a:off x="311700" y="3997125"/>
            <a:ext cx="8459400" cy="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accent3"/>
                </a:solidFill>
                <a:latin typeface="Proxima Nova"/>
                <a:ea typeface="Proxima Nova"/>
                <a:cs typeface="Proxima Nova"/>
                <a:sym typeface="Proxima Nova"/>
              </a:rPr>
              <a:t>Future Work: </a:t>
            </a:r>
            <a:r>
              <a:rPr lang="en-GB" sz="1800">
                <a:solidFill>
                  <a:schemeClr val="accent3"/>
                </a:solidFill>
                <a:latin typeface="Proxima Nova"/>
                <a:ea typeface="Proxima Nova"/>
                <a:cs typeface="Proxima Nova"/>
                <a:sym typeface="Proxima Nova"/>
              </a:rPr>
              <a:t>Experimenting with more advanced ML models, DL based methods for scaling (autoencoders and more).</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idx="1" type="body"/>
          </p:nvPr>
        </p:nvSpPr>
        <p:spPr>
          <a:xfrm>
            <a:off x="6900" y="923875"/>
            <a:ext cx="8520600" cy="3416400"/>
          </a:xfrm>
          <a:prstGeom prst="rect">
            <a:avLst/>
          </a:prstGeom>
        </p:spPr>
        <p:txBody>
          <a:bodyPr anchorCtr="0" anchor="t" bIns="91425" lIns="91425" spcFirstLastPara="1" rIns="91425" wrap="square" tIns="91425">
            <a:normAutofit lnSpcReduction="20000"/>
          </a:bodyPr>
          <a:lstStyle/>
          <a:p>
            <a:pPr indent="0" lvl="0" marL="2286000" rtl="0" algn="l">
              <a:spcBef>
                <a:spcPts val="0"/>
              </a:spcBef>
              <a:spcAft>
                <a:spcPts val="0"/>
              </a:spcAft>
              <a:buNone/>
            </a:pPr>
            <a:r>
              <a:rPr lang="en-GB" sz="10000">
                <a:solidFill>
                  <a:srgbClr val="0000FF"/>
                </a:solidFill>
                <a:highlight>
                  <a:srgbClr val="CFE2F3"/>
                </a:highlight>
              </a:rPr>
              <a:t>THANK </a:t>
            </a:r>
            <a:endParaRPr sz="10000">
              <a:solidFill>
                <a:srgbClr val="0000FF"/>
              </a:solidFill>
              <a:highlight>
                <a:srgbClr val="CFE2F3"/>
              </a:highlight>
            </a:endParaRPr>
          </a:p>
          <a:p>
            <a:pPr indent="457200" lvl="0" marL="2743200" rtl="0" algn="l">
              <a:spcBef>
                <a:spcPts val="1200"/>
              </a:spcBef>
              <a:spcAft>
                <a:spcPts val="1200"/>
              </a:spcAft>
              <a:buNone/>
            </a:pPr>
            <a:r>
              <a:rPr lang="en-GB" sz="10000">
                <a:solidFill>
                  <a:srgbClr val="0000FF"/>
                </a:solidFill>
                <a:highlight>
                  <a:srgbClr val="CFE2F3"/>
                </a:highlight>
              </a:rPr>
              <a:t>YOU</a:t>
            </a:r>
            <a:endParaRPr sz="10000">
              <a:solidFill>
                <a:srgbClr val="0000FF"/>
              </a:solidFill>
              <a:highlight>
                <a:srgbClr val="CFE2F3"/>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194125" y="160900"/>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a:t>
            </a:r>
            <a:endParaRPr/>
          </a:p>
        </p:txBody>
      </p:sp>
      <p:sp>
        <p:nvSpPr>
          <p:cNvPr id="74" name="Google Shape;74;p15"/>
          <p:cNvSpPr txBox="1"/>
          <p:nvPr>
            <p:ph idx="1" type="body"/>
          </p:nvPr>
        </p:nvSpPr>
        <p:spPr>
          <a:xfrm>
            <a:off x="194125" y="774100"/>
            <a:ext cx="4584300" cy="22536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GB" sz="1100">
                <a:solidFill>
                  <a:srgbClr val="000000"/>
                </a:solidFill>
                <a:latin typeface="Arial"/>
                <a:ea typeface="Arial"/>
                <a:cs typeface="Arial"/>
                <a:sym typeface="Arial"/>
              </a:rPr>
              <a:t>URL-Specific</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GB" sz="1100">
                <a:solidFill>
                  <a:srgbClr val="188038"/>
                </a:solidFill>
                <a:latin typeface="Roboto Mono"/>
                <a:ea typeface="Roboto Mono"/>
                <a:cs typeface="Roboto Mono"/>
                <a:sym typeface="Roboto Mono"/>
              </a:rPr>
              <a:t>URL</a:t>
            </a:r>
            <a:r>
              <a:rPr lang="en-GB" sz="1100">
                <a:solidFill>
                  <a:srgbClr val="000000"/>
                </a:solidFill>
                <a:latin typeface="Arial"/>
                <a:ea typeface="Arial"/>
                <a:cs typeface="Arial"/>
                <a:sym typeface="Arial"/>
              </a:rPr>
              <a:t>: The web address.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188038"/>
                </a:solidFill>
                <a:latin typeface="Roboto Mono"/>
                <a:ea typeface="Roboto Mono"/>
                <a:cs typeface="Roboto Mono"/>
                <a:sym typeface="Roboto Mono"/>
              </a:rPr>
              <a:t>URLLength</a:t>
            </a:r>
            <a:r>
              <a:rPr lang="en-GB" sz="1100">
                <a:solidFill>
                  <a:srgbClr val="000000"/>
                </a:solidFill>
                <a:latin typeface="Arial"/>
                <a:ea typeface="Arial"/>
                <a:cs typeface="Arial"/>
                <a:sym typeface="Arial"/>
              </a:rPr>
              <a:t>, </a:t>
            </a:r>
            <a:r>
              <a:rPr b="1" lang="en-GB" sz="1100">
                <a:solidFill>
                  <a:srgbClr val="188038"/>
                </a:solidFill>
                <a:latin typeface="Roboto Mono"/>
                <a:ea typeface="Roboto Mono"/>
                <a:cs typeface="Roboto Mono"/>
                <a:sym typeface="Roboto Mono"/>
              </a:rPr>
              <a:t>DomainLength</a:t>
            </a:r>
            <a:r>
              <a:rPr lang="en-GB" sz="1100">
                <a:solidFill>
                  <a:srgbClr val="000000"/>
                </a:solidFill>
                <a:latin typeface="Arial"/>
                <a:ea typeface="Arial"/>
                <a:cs typeface="Arial"/>
                <a:sym typeface="Arial"/>
              </a:rPr>
              <a:t>, </a:t>
            </a:r>
            <a:r>
              <a:rPr b="1" lang="en-GB" sz="1100">
                <a:solidFill>
                  <a:srgbClr val="188038"/>
                </a:solidFill>
                <a:latin typeface="Roboto Mono"/>
                <a:ea typeface="Roboto Mono"/>
                <a:cs typeface="Roboto Mono"/>
                <a:sym typeface="Roboto Mono"/>
              </a:rPr>
              <a:t>TLDLength</a:t>
            </a:r>
            <a:r>
              <a:rPr lang="en-GB" sz="1100">
                <a:solidFill>
                  <a:srgbClr val="000000"/>
                </a:solidFill>
                <a:latin typeface="Arial"/>
                <a:ea typeface="Arial"/>
                <a:cs typeface="Arial"/>
                <a:sym typeface="Arial"/>
              </a:rPr>
              <a:t>: Length-related metrics.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188038"/>
                </a:solidFill>
                <a:latin typeface="Roboto Mono"/>
                <a:ea typeface="Roboto Mono"/>
                <a:cs typeface="Roboto Mono"/>
                <a:sym typeface="Roboto Mono"/>
              </a:rPr>
              <a:t>CharContinuationRate</a:t>
            </a:r>
            <a:r>
              <a:rPr lang="en-GB" sz="1100">
                <a:solidFill>
                  <a:srgbClr val="000000"/>
                </a:solidFill>
                <a:latin typeface="Arial"/>
                <a:ea typeface="Arial"/>
                <a:cs typeface="Arial"/>
                <a:sym typeface="Arial"/>
              </a:rPr>
              <a:t>, </a:t>
            </a:r>
            <a:r>
              <a:rPr b="1" lang="en-GB" sz="1100">
                <a:solidFill>
                  <a:srgbClr val="188038"/>
                </a:solidFill>
                <a:latin typeface="Roboto Mono"/>
                <a:ea typeface="Roboto Mono"/>
                <a:cs typeface="Roboto Mono"/>
                <a:sym typeface="Roboto Mono"/>
              </a:rPr>
              <a:t>URLCharProb</a:t>
            </a:r>
            <a:r>
              <a:rPr lang="en-GB" sz="1100">
                <a:solidFill>
                  <a:srgbClr val="000000"/>
                </a:solidFill>
                <a:latin typeface="Arial"/>
                <a:ea typeface="Arial"/>
                <a:cs typeface="Arial"/>
                <a:sym typeface="Arial"/>
              </a:rPr>
              <a:t>: Character analysis.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188038"/>
                </a:solidFill>
                <a:latin typeface="Roboto Mono"/>
                <a:ea typeface="Roboto Mono"/>
                <a:cs typeface="Roboto Mono"/>
                <a:sym typeface="Roboto Mono"/>
              </a:rPr>
              <a:t>NoOfSubDomain</a:t>
            </a:r>
            <a:r>
              <a:rPr lang="en-GB" sz="1100">
                <a:solidFill>
                  <a:srgbClr val="000000"/>
                </a:solidFill>
                <a:latin typeface="Arial"/>
                <a:ea typeface="Arial"/>
                <a:cs typeface="Arial"/>
                <a:sym typeface="Arial"/>
              </a:rPr>
              <a:t>, </a:t>
            </a:r>
            <a:r>
              <a:rPr b="1" lang="en-GB" sz="1100">
                <a:solidFill>
                  <a:srgbClr val="188038"/>
                </a:solidFill>
                <a:latin typeface="Roboto Mono"/>
                <a:ea typeface="Roboto Mono"/>
                <a:cs typeface="Roboto Mono"/>
                <a:sym typeface="Roboto Mono"/>
              </a:rPr>
              <a:t>TLD</a:t>
            </a:r>
            <a:r>
              <a:rPr lang="en-GB" sz="1100">
                <a:solidFill>
                  <a:srgbClr val="000000"/>
                </a:solidFill>
                <a:latin typeface="Arial"/>
                <a:ea typeface="Arial"/>
                <a:cs typeface="Arial"/>
                <a:sym typeface="Arial"/>
              </a:rPr>
              <a:t>: URL structure details.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188038"/>
                </a:solidFill>
                <a:latin typeface="Roboto Mono"/>
                <a:ea typeface="Roboto Mono"/>
                <a:cs typeface="Roboto Mono"/>
                <a:sym typeface="Roboto Mono"/>
              </a:rPr>
              <a:t>IsDomainIP</a:t>
            </a:r>
            <a:r>
              <a:rPr lang="en-GB" sz="1100">
                <a:solidFill>
                  <a:srgbClr val="000000"/>
                </a:solidFill>
                <a:latin typeface="Arial"/>
                <a:ea typeface="Arial"/>
                <a:cs typeface="Arial"/>
                <a:sym typeface="Arial"/>
              </a:rPr>
              <a:t>: Indicates if the domain is an IP.</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188038"/>
                </a:solidFill>
                <a:latin typeface="Roboto Mono"/>
                <a:ea typeface="Roboto Mono"/>
                <a:cs typeface="Roboto Mono"/>
                <a:sym typeface="Roboto Mono"/>
              </a:rPr>
              <a:t>IsHTTPS</a:t>
            </a:r>
            <a:r>
              <a:rPr lang="en-GB" sz="1100">
                <a:solidFill>
                  <a:srgbClr val="000000"/>
                </a:solidFill>
                <a:latin typeface="Arial"/>
                <a:ea typeface="Arial"/>
                <a:cs typeface="Arial"/>
                <a:sym typeface="Arial"/>
              </a:rPr>
              <a:t>: Presence of HTTPS (security check).</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188038"/>
                </a:solidFill>
                <a:latin typeface="Roboto Mono"/>
                <a:ea typeface="Roboto Mono"/>
                <a:cs typeface="Roboto Mono"/>
                <a:sym typeface="Roboto Mono"/>
              </a:rPr>
              <a:t>URLTitleMatchScore</a:t>
            </a:r>
            <a:r>
              <a:rPr lang="en-GB" sz="1100">
                <a:solidFill>
                  <a:srgbClr val="000000"/>
                </a:solidFill>
                <a:latin typeface="Arial"/>
                <a:ea typeface="Arial"/>
                <a:cs typeface="Arial"/>
                <a:sym typeface="Arial"/>
              </a:rPr>
              <a:t>, </a:t>
            </a:r>
            <a:r>
              <a:rPr b="1" lang="en-GB" sz="1100">
                <a:solidFill>
                  <a:srgbClr val="188038"/>
                </a:solidFill>
                <a:latin typeface="Roboto Mono"/>
                <a:ea typeface="Roboto Mono"/>
                <a:cs typeface="Roboto Mono"/>
                <a:sym typeface="Roboto Mono"/>
              </a:rPr>
              <a:t>DomainTitleMatchScore</a:t>
            </a:r>
            <a:r>
              <a:rPr lang="en-GB" sz="1100">
                <a:solidFill>
                  <a:srgbClr val="000000"/>
                </a:solidFill>
                <a:latin typeface="Arial"/>
                <a:ea typeface="Arial"/>
                <a:cs typeface="Arial"/>
                <a:sym typeface="Arial"/>
              </a:rPr>
              <a:t>: URL and page title correlation.</a:t>
            </a:r>
            <a:endParaRPr b="1" sz="3783">
              <a:latin typeface="Arial"/>
              <a:ea typeface="Arial"/>
              <a:cs typeface="Arial"/>
              <a:sym typeface="Arial"/>
            </a:endParaRPr>
          </a:p>
        </p:txBody>
      </p:sp>
      <p:sp>
        <p:nvSpPr>
          <p:cNvPr id="75" name="Google Shape;75;p15"/>
          <p:cNvSpPr txBox="1"/>
          <p:nvPr/>
        </p:nvSpPr>
        <p:spPr>
          <a:xfrm>
            <a:off x="4786575" y="786075"/>
            <a:ext cx="4365600" cy="15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Page Content Features</a:t>
            </a:r>
            <a:r>
              <a:rPr lang="en-GB" sz="1100"/>
              <a:t>:</a:t>
            </a:r>
            <a:endParaRPr sz="1100"/>
          </a:p>
          <a:p>
            <a:pPr indent="-298450" lvl="0" marL="457200" rtl="0" algn="l">
              <a:lnSpc>
                <a:spcPct val="115000"/>
              </a:lnSpc>
              <a:spcBef>
                <a:spcPts val="1200"/>
              </a:spcBef>
              <a:spcAft>
                <a:spcPts val="0"/>
              </a:spcAft>
              <a:buSzPts val="1100"/>
              <a:buChar char="●"/>
            </a:pPr>
            <a:r>
              <a:rPr b="1" lang="en-GB" sz="1100">
                <a:solidFill>
                  <a:srgbClr val="188038"/>
                </a:solidFill>
                <a:latin typeface="Roboto Mono"/>
                <a:ea typeface="Roboto Mono"/>
                <a:cs typeface="Roboto Mono"/>
                <a:sym typeface="Roboto Mono"/>
              </a:rPr>
              <a:t>HasTitle</a:t>
            </a:r>
            <a:r>
              <a:rPr lang="en-GB" sz="1100"/>
              <a:t>, </a:t>
            </a:r>
            <a:r>
              <a:rPr b="1" lang="en-GB" sz="1100">
                <a:solidFill>
                  <a:srgbClr val="188038"/>
                </a:solidFill>
                <a:latin typeface="Roboto Mono"/>
                <a:ea typeface="Roboto Mono"/>
                <a:cs typeface="Roboto Mono"/>
                <a:sym typeface="Roboto Mono"/>
              </a:rPr>
              <a:t>Title</a:t>
            </a:r>
            <a:r>
              <a:rPr lang="en-GB" sz="1100"/>
              <a:t>: Title existence and content.</a:t>
            </a:r>
            <a:endParaRPr sz="1100"/>
          </a:p>
          <a:p>
            <a:pPr indent="-298450" lvl="0" marL="457200" rtl="0" algn="l">
              <a:lnSpc>
                <a:spcPct val="115000"/>
              </a:lnSpc>
              <a:spcBef>
                <a:spcPts val="0"/>
              </a:spcBef>
              <a:spcAft>
                <a:spcPts val="0"/>
              </a:spcAft>
              <a:buSzPts val="1100"/>
              <a:buChar char="●"/>
            </a:pPr>
            <a:r>
              <a:rPr b="1" lang="en-GB" sz="1100">
                <a:solidFill>
                  <a:srgbClr val="188038"/>
                </a:solidFill>
                <a:latin typeface="Roboto Mono"/>
                <a:ea typeface="Roboto Mono"/>
                <a:cs typeface="Roboto Mono"/>
                <a:sym typeface="Roboto Mono"/>
              </a:rPr>
              <a:t>NoOfImage</a:t>
            </a:r>
            <a:r>
              <a:rPr lang="en-GB" sz="1100"/>
              <a:t>, </a:t>
            </a:r>
            <a:r>
              <a:rPr b="1" lang="en-GB" sz="1100">
                <a:solidFill>
                  <a:srgbClr val="188038"/>
                </a:solidFill>
                <a:latin typeface="Roboto Mono"/>
                <a:ea typeface="Roboto Mono"/>
                <a:cs typeface="Roboto Mono"/>
                <a:sym typeface="Roboto Mono"/>
              </a:rPr>
              <a:t>NoOfCSS</a:t>
            </a:r>
            <a:r>
              <a:rPr lang="en-GB" sz="1100"/>
              <a:t>, </a:t>
            </a:r>
            <a:r>
              <a:rPr b="1" lang="en-GB" sz="1100">
                <a:solidFill>
                  <a:srgbClr val="188038"/>
                </a:solidFill>
                <a:latin typeface="Roboto Mono"/>
                <a:ea typeface="Roboto Mono"/>
                <a:cs typeface="Roboto Mono"/>
                <a:sym typeface="Roboto Mono"/>
              </a:rPr>
              <a:t>NoOfJS</a:t>
            </a:r>
            <a:r>
              <a:rPr lang="en-GB" sz="1100"/>
              <a:t>: Page element counts.</a:t>
            </a:r>
            <a:endParaRPr sz="1100"/>
          </a:p>
          <a:p>
            <a:pPr indent="-298450" lvl="0" marL="457200" rtl="0" algn="l">
              <a:lnSpc>
                <a:spcPct val="115000"/>
              </a:lnSpc>
              <a:spcBef>
                <a:spcPts val="0"/>
              </a:spcBef>
              <a:spcAft>
                <a:spcPts val="0"/>
              </a:spcAft>
              <a:buSzPts val="1100"/>
              <a:buChar char="●"/>
            </a:pPr>
            <a:r>
              <a:rPr b="1" lang="en-GB" sz="1100">
                <a:solidFill>
                  <a:srgbClr val="188038"/>
                </a:solidFill>
                <a:latin typeface="Roboto Mono"/>
                <a:ea typeface="Roboto Mono"/>
                <a:cs typeface="Roboto Mono"/>
                <a:sym typeface="Roboto Mono"/>
              </a:rPr>
              <a:t>HasExternalFormSubmit</a:t>
            </a:r>
            <a:r>
              <a:rPr lang="en-GB" sz="1100"/>
              <a:t>, </a:t>
            </a:r>
            <a:r>
              <a:rPr b="1" lang="en-GB" sz="1100">
                <a:solidFill>
                  <a:srgbClr val="188038"/>
                </a:solidFill>
                <a:latin typeface="Roboto Mono"/>
                <a:ea typeface="Roboto Mono"/>
                <a:cs typeface="Roboto Mono"/>
                <a:sym typeface="Roboto Mono"/>
              </a:rPr>
              <a:t>HasHiddenFields</a:t>
            </a:r>
            <a:r>
              <a:rPr lang="en-GB" sz="1100"/>
              <a:t>, </a:t>
            </a:r>
            <a:r>
              <a:rPr b="1" lang="en-GB" sz="1100">
                <a:solidFill>
                  <a:srgbClr val="188038"/>
                </a:solidFill>
                <a:latin typeface="Roboto Mono"/>
                <a:ea typeface="Roboto Mono"/>
                <a:cs typeface="Roboto Mono"/>
                <a:sym typeface="Roboto Mono"/>
              </a:rPr>
              <a:t>HasPasswordField</a:t>
            </a:r>
            <a:r>
              <a:rPr lang="en-GB" sz="1100"/>
              <a:t>: Security-related checks.</a:t>
            </a:r>
            <a:endParaRPr sz="1100"/>
          </a:p>
          <a:p>
            <a:pPr indent="-298450" lvl="0" marL="457200" rtl="0" algn="l">
              <a:lnSpc>
                <a:spcPct val="115000"/>
              </a:lnSpc>
              <a:spcBef>
                <a:spcPts val="0"/>
              </a:spcBef>
              <a:spcAft>
                <a:spcPts val="0"/>
              </a:spcAft>
              <a:buSzPts val="1100"/>
              <a:buChar char="●"/>
            </a:pPr>
            <a:r>
              <a:rPr b="1" lang="en-GB" sz="1100">
                <a:solidFill>
                  <a:srgbClr val="188038"/>
                </a:solidFill>
                <a:latin typeface="Roboto Mono"/>
                <a:ea typeface="Roboto Mono"/>
                <a:cs typeface="Roboto Mono"/>
                <a:sym typeface="Roboto Mono"/>
              </a:rPr>
              <a:t>Bank</a:t>
            </a:r>
            <a:r>
              <a:rPr lang="en-GB" sz="1100"/>
              <a:t>, </a:t>
            </a:r>
            <a:r>
              <a:rPr b="1" lang="en-GB" sz="1100">
                <a:solidFill>
                  <a:srgbClr val="188038"/>
                </a:solidFill>
                <a:latin typeface="Roboto Mono"/>
                <a:ea typeface="Roboto Mono"/>
                <a:cs typeface="Roboto Mono"/>
                <a:sym typeface="Roboto Mono"/>
              </a:rPr>
              <a:t>Pay</a:t>
            </a:r>
            <a:r>
              <a:rPr lang="en-GB" sz="1100"/>
              <a:t>, </a:t>
            </a:r>
            <a:r>
              <a:rPr b="1" lang="en-GB" sz="1100">
                <a:solidFill>
                  <a:srgbClr val="188038"/>
                </a:solidFill>
                <a:latin typeface="Roboto Mono"/>
                <a:ea typeface="Roboto Mono"/>
                <a:cs typeface="Roboto Mono"/>
                <a:sym typeface="Roboto Mono"/>
              </a:rPr>
              <a:t>Crypto</a:t>
            </a:r>
            <a:r>
              <a:rPr lang="en-GB" sz="1100"/>
              <a:t>: Keywords indicating financial or sensitive themes.</a:t>
            </a:r>
            <a:endParaRPr sz="1100"/>
          </a:p>
          <a:p>
            <a:pPr indent="0" lvl="0" marL="0" rtl="0" algn="l">
              <a:spcBef>
                <a:spcPts val="1200"/>
              </a:spcBef>
              <a:spcAft>
                <a:spcPts val="0"/>
              </a:spcAft>
              <a:buNone/>
            </a:pPr>
            <a:r>
              <a:t/>
            </a:r>
            <a:endParaRPr sz="1300">
              <a:solidFill>
                <a:schemeClr val="dk2"/>
              </a:solidFill>
              <a:latin typeface="Calibri"/>
              <a:ea typeface="Calibri"/>
              <a:cs typeface="Calibri"/>
              <a:sym typeface="Calibri"/>
            </a:endParaRPr>
          </a:p>
        </p:txBody>
      </p:sp>
      <p:sp>
        <p:nvSpPr>
          <p:cNvPr id="76" name="Google Shape;76;p15"/>
          <p:cNvSpPr txBox="1"/>
          <p:nvPr/>
        </p:nvSpPr>
        <p:spPr>
          <a:xfrm>
            <a:off x="191275" y="2912800"/>
            <a:ext cx="4584300" cy="159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100"/>
              <a:t>Technical Features</a:t>
            </a:r>
            <a:r>
              <a:rPr lang="en-GB" sz="1100"/>
              <a:t>:</a:t>
            </a:r>
            <a:endParaRPr sz="1100"/>
          </a:p>
          <a:p>
            <a:pPr indent="-298450" lvl="0" marL="457200" rtl="0" algn="l">
              <a:lnSpc>
                <a:spcPct val="115000"/>
              </a:lnSpc>
              <a:spcBef>
                <a:spcPts val="1200"/>
              </a:spcBef>
              <a:spcAft>
                <a:spcPts val="0"/>
              </a:spcAft>
              <a:buSzPts val="1100"/>
              <a:buChar char="●"/>
            </a:pPr>
            <a:r>
              <a:rPr b="1" lang="en-GB" sz="1100">
                <a:solidFill>
                  <a:srgbClr val="188038"/>
                </a:solidFill>
                <a:latin typeface="Roboto Mono"/>
                <a:ea typeface="Roboto Mono"/>
                <a:cs typeface="Roboto Mono"/>
                <a:sym typeface="Roboto Mono"/>
              </a:rPr>
              <a:t>LineOfCode</a:t>
            </a:r>
            <a:r>
              <a:rPr lang="en-GB" sz="1100"/>
              <a:t>, </a:t>
            </a:r>
            <a:r>
              <a:rPr b="1" lang="en-GB" sz="1100">
                <a:solidFill>
                  <a:srgbClr val="188038"/>
                </a:solidFill>
                <a:latin typeface="Roboto Mono"/>
                <a:ea typeface="Roboto Mono"/>
                <a:cs typeface="Roboto Mono"/>
                <a:sym typeface="Roboto Mono"/>
              </a:rPr>
              <a:t>LargestLineLength</a:t>
            </a:r>
            <a:r>
              <a:rPr lang="en-GB" sz="1100"/>
              <a:t>: Code structure details.</a:t>
            </a:r>
            <a:endParaRPr sz="1100"/>
          </a:p>
          <a:p>
            <a:pPr indent="-298450" lvl="0" marL="457200" rtl="0" algn="l">
              <a:lnSpc>
                <a:spcPct val="115000"/>
              </a:lnSpc>
              <a:spcBef>
                <a:spcPts val="0"/>
              </a:spcBef>
              <a:spcAft>
                <a:spcPts val="0"/>
              </a:spcAft>
              <a:buSzPts val="1100"/>
              <a:buChar char="●"/>
            </a:pPr>
            <a:r>
              <a:rPr b="1" lang="en-GB" sz="1100">
                <a:solidFill>
                  <a:srgbClr val="188038"/>
                </a:solidFill>
                <a:latin typeface="Roboto Mono"/>
                <a:ea typeface="Roboto Mono"/>
                <a:cs typeface="Roboto Mono"/>
                <a:sym typeface="Roboto Mono"/>
              </a:rPr>
              <a:t>NoOfURLRedirect</a:t>
            </a:r>
            <a:r>
              <a:rPr lang="en-GB" sz="1100"/>
              <a:t>, </a:t>
            </a:r>
            <a:r>
              <a:rPr b="1" lang="en-GB" sz="1100">
                <a:solidFill>
                  <a:srgbClr val="188038"/>
                </a:solidFill>
                <a:latin typeface="Roboto Mono"/>
                <a:ea typeface="Roboto Mono"/>
                <a:cs typeface="Roboto Mono"/>
                <a:sym typeface="Roboto Mono"/>
              </a:rPr>
              <a:t>NoOfSelfRedirect</a:t>
            </a:r>
            <a:r>
              <a:rPr lang="en-GB" sz="1100"/>
              <a:t>: Redirect behaviors.</a:t>
            </a:r>
            <a:endParaRPr sz="1100"/>
          </a:p>
          <a:p>
            <a:pPr indent="-298450" lvl="0" marL="457200" rtl="0" algn="l">
              <a:lnSpc>
                <a:spcPct val="115000"/>
              </a:lnSpc>
              <a:spcBef>
                <a:spcPts val="0"/>
              </a:spcBef>
              <a:spcAft>
                <a:spcPts val="0"/>
              </a:spcAft>
              <a:buSzPts val="1100"/>
              <a:buChar char="●"/>
            </a:pPr>
            <a:r>
              <a:rPr b="1" lang="en-GB" sz="1100">
                <a:solidFill>
                  <a:srgbClr val="188038"/>
                </a:solidFill>
                <a:latin typeface="Roboto Mono"/>
                <a:ea typeface="Roboto Mono"/>
                <a:cs typeface="Roboto Mono"/>
                <a:sym typeface="Roboto Mono"/>
              </a:rPr>
              <a:t>Robots</a:t>
            </a:r>
            <a:r>
              <a:rPr lang="en-GB" sz="1100"/>
              <a:t>, </a:t>
            </a:r>
            <a:r>
              <a:rPr b="1" lang="en-GB" sz="1100">
                <a:solidFill>
                  <a:srgbClr val="188038"/>
                </a:solidFill>
                <a:latin typeface="Roboto Mono"/>
                <a:ea typeface="Roboto Mono"/>
                <a:cs typeface="Roboto Mono"/>
                <a:sym typeface="Roboto Mono"/>
              </a:rPr>
              <a:t>IsResponsive</a:t>
            </a:r>
            <a:r>
              <a:rPr lang="en-GB" sz="1100"/>
              <a:t>: Web compliance and adaptability.</a:t>
            </a:r>
            <a:endParaRPr sz="1100"/>
          </a:p>
          <a:p>
            <a:pPr indent="0" lvl="0" marL="0" rtl="0" algn="l">
              <a:spcBef>
                <a:spcPts val="1200"/>
              </a:spcBef>
              <a:spcAft>
                <a:spcPts val="0"/>
              </a:spcAft>
              <a:buNone/>
            </a:pPr>
            <a:r>
              <a:t/>
            </a:r>
            <a:endParaRPr sz="1300">
              <a:solidFill>
                <a:schemeClr val="dk2"/>
              </a:solidFill>
              <a:latin typeface="Calibri"/>
              <a:ea typeface="Calibri"/>
              <a:cs typeface="Calibri"/>
              <a:sym typeface="Calibri"/>
            </a:endParaRPr>
          </a:p>
        </p:txBody>
      </p:sp>
      <p:sp>
        <p:nvSpPr>
          <p:cNvPr id="77" name="Google Shape;77;p15"/>
          <p:cNvSpPr txBox="1"/>
          <p:nvPr/>
        </p:nvSpPr>
        <p:spPr>
          <a:xfrm>
            <a:off x="4572000" y="2736450"/>
            <a:ext cx="4584300" cy="183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sz="1100"/>
              <a:t>Dataset Overview</a:t>
            </a:r>
            <a:endParaRPr b="1" sz="900"/>
          </a:p>
          <a:p>
            <a:pPr indent="-298450" lvl="0" marL="457200" rtl="0" algn="l">
              <a:lnSpc>
                <a:spcPct val="115000"/>
              </a:lnSpc>
              <a:spcBef>
                <a:spcPts val="1200"/>
              </a:spcBef>
              <a:spcAft>
                <a:spcPts val="0"/>
              </a:spcAft>
              <a:buSzPts val="1100"/>
              <a:buChar char="●"/>
            </a:pPr>
            <a:r>
              <a:rPr b="1" lang="en-GB" sz="1100"/>
              <a:t>Total Instances</a:t>
            </a:r>
            <a:r>
              <a:rPr lang="en-GB" sz="1100"/>
              <a:t>: 235,795 (134,850 </a:t>
            </a:r>
            <a:r>
              <a:rPr b="1" lang="en-GB" sz="1100"/>
              <a:t>legitimate</a:t>
            </a:r>
            <a:r>
              <a:rPr lang="en-GB" sz="1100"/>
              <a:t> &amp; 100,945 </a:t>
            </a:r>
            <a:r>
              <a:rPr b="1" lang="en-GB" sz="1100"/>
              <a:t>phishing</a:t>
            </a:r>
            <a:r>
              <a:rPr lang="en-GB" sz="1100"/>
              <a:t> URLs)</a:t>
            </a:r>
            <a:endParaRPr sz="1100"/>
          </a:p>
          <a:p>
            <a:pPr indent="-298450" lvl="0" marL="457200" rtl="0" algn="l">
              <a:lnSpc>
                <a:spcPct val="115000"/>
              </a:lnSpc>
              <a:spcBef>
                <a:spcPts val="0"/>
              </a:spcBef>
              <a:spcAft>
                <a:spcPts val="0"/>
              </a:spcAft>
              <a:buSzPts val="1100"/>
              <a:buChar char="●"/>
            </a:pPr>
            <a:r>
              <a:rPr b="1" lang="en-GB" sz="1100"/>
              <a:t>Associated Task</a:t>
            </a:r>
            <a:r>
              <a:rPr lang="en-GB" sz="1100"/>
              <a:t>: Classification</a:t>
            </a:r>
            <a:endParaRPr sz="1100"/>
          </a:p>
          <a:p>
            <a:pPr indent="-298450" lvl="0" marL="457200" rtl="0" algn="l">
              <a:lnSpc>
                <a:spcPct val="115000"/>
              </a:lnSpc>
              <a:spcBef>
                <a:spcPts val="0"/>
              </a:spcBef>
              <a:spcAft>
                <a:spcPts val="0"/>
              </a:spcAft>
              <a:buSzPts val="1100"/>
              <a:buChar char="●"/>
            </a:pPr>
            <a:r>
              <a:rPr b="1" lang="en-GB" sz="1100"/>
              <a:t>Feature Types</a:t>
            </a:r>
            <a:r>
              <a:rPr lang="en-GB" sz="1100"/>
              <a:t>: Real, Categorical, Integer</a:t>
            </a:r>
            <a:endParaRPr sz="1100"/>
          </a:p>
          <a:p>
            <a:pPr indent="-298450" lvl="0" marL="457200" rtl="0" algn="l">
              <a:lnSpc>
                <a:spcPct val="115000"/>
              </a:lnSpc>
              <a:spcBef>
                <a:spcPts val="0"/>
              </a:spcBef>
              <a:spcAft>
                <a:spcPts val="0"/>
              </a:spcAft>
              <a:buSzPts val="1100"/>
              <a:buChar char="●"/>
            </a:pPr>
            <a:r>
              <a:rPr b="1" lang="en-GB" sz="1100"/>
              <a:t>Missing Values</a:t>
            </a:r>
            <a:r>
              <a:rPr lang="en-GB" sz="1100"/>
              <a:t>: None</a:t>
            </a:r>
            <a:endParaRPr sz="1100"/>
          </a:p>
          <a:p>
            <a:pPr indent="-298450" lvl="0" marL="457200" rtl="0" algn="l">
              <a:lnSpc>
                <a:spcPct val="115000"/>
              </a:lnSpc>
              <a:spcBef>
                <a:spcPts val="0"/>
              </a:spcBef>
              <a:spcAft>
                <a:spcPts val="0"/>
              </a:spcAft>
              <a:buSzPts val="1100"/>
              <a:buChar char="●"/>
            </a:pPr>
            <a:r>
              <a:rPr b="1" lang="en-GB" sz="1100"/>
              <a:t>Target Feature</a:t>
            </a:r>
            <a:r>
              <a:rPr lang="en-GB" sz="1100"/>
              <a:t>: </a:t>
            </a:r>
            <a:r>
              <a:rPr lang="en-GB" sz="1100">
                <a:solidFill>
                  <a:srgbClr val="188038"/>
                </a:solidFill>
                <a:latin typeface="Roboto Mono"/>
                <a:ea typeface="Roboto Mono"/>
                <a:cs typeface="Roboto Mono"/>
                <a:sym typeface="Roboto Mono"/>
              </a:rPr>
              <a:t>label</a:t>
            </a:r>
            <a:r>
              <a:rPr lang="en-GB" sz="1100"/>
              <a:t> (indicates if a URL is phishing: 1 or legitimate: 0)</a:t>
            </a:r>
            <a:endParaRPr sz="1100"/>
          </a:p>
          <a:p>
            <a:pPr indent="-298450" lvl="0" marL="457200" rtl="0" algn="l">
              <a:lnSpc>
                <a:spcPct val="115000"/>
              </a:lnSpc>
              <a:spcBef>
                <a:spcPts val="0"/>
              </a:spcBef>
              <a:spcAft>
                <a:spcPts val="0"/>
              </a:spcAft>
              <a:buSzPts val="1100"/>
              <a:buChar char="●"/>
            </a:pPr>
            <a:r>
              <a:rPr b="1" lang="en-GB" sz="1100"/>
              <a:t>54 features</a:t>
            </a:r>
            <a:r>
              <a:rPr lang="en-GB" sz="1100"/>
              <a:t> that analyze the URL and </a:t>
            </a:r>
            <a:r>
              <a:rPr lang="en-GB" sz="1100"/>
              <a:t>web page</a:t>
            </a:r>
            <a:r>
              <a:rPr lang="en-GB" sz="1100"/>
              <a:t> structure</a:t>
            </a:r>
            <a:endParaRPr sz="1100"/>
          </a:p>
          <a:p>
            <a:pPr indent="0" lvl="0" marL="0" rtl="0" algn="l">
              <a:spcBef>
                <a:spcPts val="12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p:txBody>
      </p:sp>
      <p:sp>
        <p:nvSpPr>
          <p:cNvPr id="83" name="Google Shape;83;p16"/>
          <p:cNvSpPr txBox="1"/>
          <p:nvPr>
            <p:ph idx="1" type="body"/>
          </p:nvPr>
        </p:nvSpPr>
        <p:spPr>
          <a:xfrm>
            <a:off x="233325" y="115197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Class Balance								</a:t>
            </a:r>
            <a:r>
              <a:rPr lang="en-GB" sz="1700"/>
              <a:t>Top features(correlation with label)</a:t>
            </a:r>
            <a:br>
              <a:rPr lang="en-GB" sz="1700"/>
            </a:br>
            <a:endParaRPr sz="1700"/>
          </a:p>
        </p:txBody>
      </p:sp>
      <p:pic>
        <p:nvPicPr>
          <p:cNvPr id="84" name="Google Shape;84;p16"/>
          <p:cNvPicPr preferRelativeResize="0"/>
          <p:nvPr/>
        </p:nvPicPr>
        <p:blipFill>
          <a:blip r:embed="rId3">
            <a:alphaModFix/>
          </a:blip>
          <a:stretch>
            <a:fillRect/>
          </a:stretch>
        </p:blipFill>
        <p:spPr>
          <a:xfrm>
            <a:off x="367650" y="1791525"/>
            <a:ext cx="3551200" cy="2465775"/>
          </a:xfrm>
          <a:prstGeom prst="rect">
            <a:avLst/>
          </a:prstGeom>
          <a:noFill/>
          <a:ln>
            <a:noFill/>
          </a:ln>
        </p:spPr>
      </p:pic>
      <p:pic>
        <p:nvPicPr>
          <p:cNvPr id="85" name="Google Shape;85;p16"/>
          <p:cNvPicPr preferRelativeResize="0"/>
          <p:nvPr/>
        </p:nvPicPr>
        <p:blipFill>
          <a:blip r:embed="rId4">
            <a:alphaModFix/>
          </a:blip>
          <a:stretch>
            <a:fillRect/>
          </a:stretch>
        </p:blipFill>
        <p:spPr>
          <a:xfrm>
            <a:off x="4661908" y="1791525"/>
            <a:ext cx="4291068" cy="275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3905975" y="360300"/>
            <a:ext cx="4804524" cy="2706049"/>
          </a:xfrm>
          <a:prstGeom prst="rect">
            <a:avLst/>
          </a:prstGeom>
          <a:noFill/>
          <a:ln>
            <a:noFill/>
          </a:ln>
        </p:spPr>
      </p:pic>
      <p:pic>
        <p:nvPicPr>
          <p:cNvPr id="91" name="Google Shape;91;p17"/>
          <p:cNvPicPr preferRelativeResize="0"/>
          <p:nvPr/>
        </p:nvPicPr>
        <p:blipFill>
          <a:blip r:embed="rId4">
            <a:alphaModFix/>
          </a:blip>
          <a:stretch>
            <a:fillRect/>
          </a:stretch>
        </p:blipFill>
        <p:spPr>
          <a:xfrm>
            <a:off x="256925" y="218650"/>
            <a:ext cx="2772620" cy="1925175"/>
          </a:xfrm>
          <a:prstGeom prst="rect">
            <a:avLst/>
          </a:prstGeom>
          <a:noFill/>
          <a:ln>
            <a:noFill/>
          </a:ln>
        </p:spPr>
      </p:pic>
      <p:pic>
        <p:nvPicPr>
          <p:cNvPr id="92" name="Google Shape;92;p17"/>
          <p:cNvPicPr preferRelativeResize="0"/>
          <p:nvPr/>
        </p:nvPicPr>
        <p:blipFill>
          <a:blip r:embed="rId5">
            <a:alphaModFix/>
          </a:blip>
          <a:stretch>
            <a:fillRect/>
          </a:stretch>
        </p:blipFill>
        <p:spPr>
          <a:xfrm>
            <a:off x="230475" y="2437550"/>
            <a:ext cx="2825519" cy="17992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Conclusion</a:t>
            </a:r>
            <a:endParaRPr/>
          </a:p>
        </p:txBody>
      </p:sp>
      <p:sp>
        <p:nvSpPr>
          <p:cNvPr id="98" name="Google Shape;98;p18"/>
          <p:cNvSpPr txBox="1"/>
          <p:nvPr/>
        </p:nvSpPr>
        <p:spPr>
          <a:xfrm>
            <a:off x="437550" y="3619800"/>
            <a:ext cx="8268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accent3"/>
                </a:solidFill>
                <a:latin typeface="Proxima Nova"/>
                <a:ea typeface="Proxima Nova"/>
                <a:cs typeface="Proxima Nova"/>
                <a:sym typeface="Proxima Nova"/>
              </a:rPr>
              <a:t>The EDA confirms that the dataset is rich in informative features suitable for building a robust phishing URL detection model. Feature analysis validated their significance, providing a strong foundation for hypothesis testing and classification model development.</a:t>
            </a:r>
            <a:endParaRPr sz="1500">
              <a:solidFill>
                <a:schemeClr val="accent3"/>
              </a:solidFill>
              <a:latin typeface="Proxima Nova"/>
              <a:ea typeface="Proxima Nova"/>
              <a:cs typeface="Proxima Nova"/>
              <a:sym typeface="Proxima Nova"/>
            </a:endParaRPr>
          </a:p>
        </p:txBody>
      </p:sp>
      <p:sp>
        <p:nvSpPr>
          <p:cNvPr id="99" name="Google Shape;99;p18"/>
          <p:cNvSpPr txBox="1"/>
          <p:nvPr/>
        </p:nvSpPr>
        <p:spPr>
          <a:xfrm>
            <a:off x="374575" y="170625"/>
            <a:ext cx="5455200" cy="6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accent3"/>
                </a:solidFill>
                <a:latin typeface="Proxima Nova"/>
                <a:ea typeface="Proxima Nova"/>
                <a:cs typeface="Proxima Nova"/>
                <a:sym typeface="Proxima Nova"/>
              </a:rPr>
              <a:t>Key </a:t>
            </a:r>
            <a:r>
              <a:rPr lang="en-GB" sz="2100">
                <a:solidFill>
                  <a:schemeClr val="accent3"/>
                </a:solidFill>
                <a:latin typeface="Proxima Nova"/>
                <a:ea typeface="Proxima Nova"/>
                <a:cs typeface="Proxima Nova"/>
                <a:sym typeface="Proxima Nova"/>
              </a:rPr>
              <a:t>Insights</a:t>
            </a:r>
            <a:endParaRPr sz="2200">
              <a:solidFill>
                <a:schemeClr val="accent3"/>
              </a:solidFill>
              <a:latin typeface="Proxima Nova"/>
              <a:ea typeface="Proxima Nova"/>
              <a:cs typeface="Proxima Nova"/>
              <a:sym typeface="Proxima Nova"/>
            </a:endParaRPr>
          </a:p>
        </p:txBody>
      </p:sp>
      <p:sp>
        <p:nvSpPr>
          <p:cNvPr id="100" name="Google Shape;100;p18"/>
          <p:cNvSpPr txBox="1"/>
          <p:nvPr/>
        </p:nvSpPr>
        <p:spPr>
          <a:xfrm>
            <a:off x="437550" y="714750"/>
            <a:ext cx="7754700" cy="2449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AutoNum type="arabicPeriod"/>
            </a:pPr>
            <a:r>
              <a:rPr b="1" lang="en-GB" sz="1500">
                <a:solidFill>
                  <a:schemeClr val="accent3"/>
                </a:solidFill>
                <a:latin typeface="Proxima Nova"/>
                <a:ea typeface="Proxima Nova"/>
                <a:cs typeface="Proxima Nova"/>
                <a:sym typeface="Proxima Nova"/>
              </a:rPr>
              <a:t>Feature Relevance: </a:t>
            </a:r>
            <a:r>
              <a:rPr lang="en-GB" sz="1500">
                <a:solidFill>
                  <a:schemeClr val="accent3"/>
                </a:solidFill>
                <a:latin typeface="Proxima Nova"/>
                <a:ea typeface="Proxima Nova"/>
                <a:cs typeface="Proxima Nova"/>
                <a:sym typeface="Proxima Nova"/>
              </a:rPr>
              <a:t>Identified strong correlations between certain URL and webpage features (e.g., URLLength, HasObfuscation, CharContinuationRate) and the likelihood of phishing.</a:t>
            </a:r>
            <a:endParaRPr sz="1500">
              <a:solidFill>
                <a:schemeClr val="accent3"/>
              </a:solidFill>
              <a:latin typeface="Proxima Nova"/>
              <a:ea typeface="Proxima Nova"/>
              <a:cs typeface="Proxima Nova"/>
              <a:sym typeface="Proxima Nova"/>
            </a:endParaRPr>
          </a:p>
          <a:p>
            <a:pPr indent="-323850" lvl="0" marL="457200" rtl="0" algn="l">
              <a:lnSpc>
                <a:spcPct val="115000"/>
              </a:lnSpc>
              <a:spcBef>
                <a:spcPts val="0"/>
              </a:spcBef>
              <a:spcAft>
                <a:spcPts val="0"/>
              </a:spcAft>
              <a:buSzPts val="1500"/>
              <a:buAutoNum type="arabicPeriod"/>
            </a:pPr>
            <a:r>
              <a:rPr b="1" lang="en-GB" sz="1500">
                <a:solidFill>
                  <a:schemeClr val="accent3"/>
                </a:solidFill>
                <a:latin typeface="Proxima Nova"/>
                <a:ea typeface="Proxima Nova"/>
                <a:cs typeface="Proxima Nova"/>
                <a:sym typeface="Proxima Nova"/>
              </a:rPr>
              <a:t>Data Distribution:</a:t>
            </a:r>
            <a:r>
              <a:rPr lang="en-GB" sz="1500">
                <a:solidFill>
                  <a:schemeClr val="accent3"/>
                </a:solidFill>
                <a:latin typeface="Proxima Nova"/>
                <a:ea typeface="Proxima Nova"/>
                <a:cs typeface="Proxima Nova"/>
                <a:sym typeface="Proxima Nova"/>
              </a:rPr>
              <a:t> Phishing URLs displayed distinct patterns in metrics such as NoOfSubDomain and SpacialCharRatioInURL, aiding differentiation.</a:t>
            </a:r>
            <a:endParaRPr sz="1500">
              <a:solidFill>
                <a:schemeClr val="accent3"/>
              </a:solidFill>
              <a:latin typeface="Proxima Nova"/>
              <a:ea typeface="Proxima Nova"/>
              <a:cs typeface="Proxima Nova"/>
              <a:sym typeface="Proxima Nova"/>
            </a:endParaRPr>
          </a:p>
          <a:p>
            <a:pPr indent="-323850" lvl="0" marL="457200" rtl="0" algn="l">
              <a:lnSpc>
                <a:spcPct val="115000"/>
              </a:lnSpc>
              <a:spcBef>
                <a:spcPts val="0"/>
              </a:spcBef>
              <a:spcAft>
                <a:spcPts val="0"/>
              </a:spcAft>
              <a:buSzPts val="1500"/>
              <a:buAutoNum type="arabicPeriod"/>
            </a:pPr>
            <a:r>
              <a:rPr b="1" lang="en-GB" sz="1500">
                <a:solidFill>
                  <a:schemeClr val="accent3"/>
                </a:solidFill>
                <a:latin typeface="Proxima Nova"/>
                <a:ea typeface="Proxima Nova"/>
                <a:cs typeface="Proxima Nova"/>
                <a:sym typeface="Proxima Nova"/>
              </a:rPr>
              <a:t>Balanced Data:</a:t>
            </a:r>
            <a:r>
              <a:rPr lang="en-GB" sz="1500">
                <a:solidFill>
                  <a:schemeClr val="accent3"/>
                </a:solidFill>
                <a:latin typeface="Proxima Nova"/>
                <a:ea typeface="Proxima Nova"/>
                <a:cs typeface="Proxima Nova"/>
                <a:sym typeface="Proxima Nova"/>
              </a:rPr>
              <a:t> The dataset was well-balanced between legitimate and phishing URLs, ensuring reliable model training without bias.</a:t>
            </a:r>
            <a:endParaRPr sz="1500">
              <a:solidFill>
                <a:schemeClr val="accent3"/>
              </a:solidFill>
              <a:latin typeface="Proxima Nova"/>
              <a:ea typeface="Proxima Nova"/>
              <a:cs typeface="Proxima Nova"/>
              <a:sym typeface="Proxima Nova"/>
            </a:endParaRPr>
          </a:p>
          <a:p>
            <a:pPr indent="-323850" lvl="0" marL="457200" rtl="0" algn="l">
              <a:lnSpc>
                <a:spcPct val="115000"/>
              </a:lnSpc>
              <a:spcBef>
                <a:spcPts val="0"/>
              </a:spcBef>
              <a:spcAft>
                <a:spcPts val="0"/>
              </a:spcAft>
              <a:buSzPts val="1500"/>
              <a:buAutoNum type="arabicPeriod"/>
            </a:pPr>
            <a:r>
              <a:rPr b="1" lang="en-GB" sz="1500">
                <a:solidFill>
                  <a:schemeClr val="accent3"/>
                </a:solidFill>
                <a:latin typeface="Proxima Nova"/>
                <a:ea typeface="Proxima Nova"/>
                <a:cs typeface="Proxima Nova"/>
                <a:sym typeface="Proxima Nova"/>
              </a:rPr>
              <a:t>Outliers and Anomalies:</a:t>
            </a:r>
            <a:r>
              <a:rPr lang="en-GB" sz="1500">
                <a:solidFill>
                  <a:schemeClr val="accent3"/>
                </a:solidFill>
                <a:latin typeface="Proxima Nova"/>
                <a:ea typeface="Proxima Nova"/>
                <a:cs typeface="Proxima Nova"/>
                <a:sym typeface="Proxima Nova"/>
              </a:rPr>
              <a:t> Addressed minimal outliers, confirming data quality and consistency.</a:t>
            </a:r>
            <a:endParaRPr sz="1500">
              <a:solidFill>
                <a:schemeClr val="accent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idx="1" type="body"/>
          </p:nvPr>
        </p:nvSpPr>
        <p:spPr>
          <a:xfrm>
            <a:off x="311700" y="1305675"/>
            <a:ext cx="8520600" cy="70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Outlier Detection</a:t>
            </a:r>
            <a:endParaRPr/>
          </a:p>
        </p:txBody>
      </p:sp>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Pre-Processing</a:t>
            </a:r>
            <a:endParaRPr/>
          </a:p>
        </p:txBody>
      </p:sp>
      <p:pic>
        <p:nvPicPr>
          <p:cNvPr id="107" name="Google Shape;107;p19"/>
          <p:cNvPicPr preferRelativeResize="0"/>
          <p:nvPr/>
        </p:nvPicPr>
        <p:blipFill>
          <a:blip r:embed="rId3">
            <a:alphaModFix/>
          </a:blip>
          <a:stretch>
            <a:fillRect/>
          </a:stretch>
        </p:blipFill>
        <p:spPr>
          <a:xfrm>
            <a:off x="4238150" y="1861575"/>
            <a:ext cx="4485276" cy="2886400"/>
          </a:xfrm>
          <a:prstGeom prst="rect">
            <a:avLst/>
          </a:prstGeom>
          <a:noFill/>
          <a:ln>
            <a:noFill/>
          </a:ln>
        </p:spPr>
      </p:pic>
      <p:pic>
        <p:nvPicPr>
          <p:cNvPr id="108" name="Google Shape;108;p19"/>
          <p:cNvPicPr preferRelativeResize="0"/>
          <p:nvPr/>
        </p:nvPicPr>
        <p:blipFill>
          <a:blip r:embed="rId4">
            <a:alphaModFix/>
          </a:blip>
          <a:stretch>
            <a:fillRect/>
          </a:stretch>
        </p:blipFill>
        <p:spPr>
          <a:xfrm>
            <a:off x="152400" y="2165175"/>
            <a:ext cx="3990526" cy="251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311700" y="1305675"/>
            <a:ext cx="8520600" cy="707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GB"/>
              <a:t>2.	Removing Redundant Features (those that are heavily correlated with some other feature)</a:t>
            </a:r>
            <a:endParaRPr/>
          </a:p>
        </p:txBody>
      </p:sp>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Pre-Processing</a:t>
            </a:r>
            <a:endParaRPr/>
          </a:p>
        </p:txBody>
      </p:sp>
      <p:pic>
        <p:nvPicPr>
          <p:cNvPr id="115" name="Google Shape;115;p20"/>
          <p:cNvPicPr preferRelativeResize="0"/>
          <p:nvPr/>
        </p:nvPicPr>
        <p:blipFill>
          <a:blip r:embed="rId3">
            <a:alphaModFix/>
          </a:blip>
          <a:stretch>
            <a:fillRect/>
          </a:stretch>
        </p:blipFill>
        <p:spPr>
          <a:xfrm>
            <a:off x="274750" y="2012775"/>
            <a:ext cx="3596535" cy="2978325"/>
          </a:xfrm>
          <a:prstGeom prst="rect">
            <a:avLst/>
          </a:prstGeom>
          <a:noFill/>
          <a:ln>
            <a:noFill/>
          </a:ln>
        </p:spPr>
      </p:pic>
      <p:sp>
        <p:nvSpPr>
          <p:cNvPr id="116" name="Google Shape;116;p20"/>
          <p:cNvSpPr/>
          <p:nvPr/>
        </p:nvSpPr>
        <p:spPr>
          <a:xfrm>
            <a:off x="4181100" y="3103950"/>
            <a:ext cx="463200" cy="35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17" name="Google Shape;117;p20"/>
          <p:cNvPicPr preferRelativeResize="0"/>
          <p:nvPr/>
        </p:nvPicPr>
        <p:blipFill>
          <a:blip r:embed="rId4">
            <a:alphaModFix/>
          </a:blip>
          <a:stretch>
            <a:fillRect/>
          </a:stretch>
        </p:blipFill>
        <p:spPr>
          <a:xfrm>
            <a:off x="4796700" y="1926775"/>
            <a:ext cx="3858526" cy="3064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idx="1" type="body"/>
          </p:nvPr>
        </p:nvSpPr>
        <p:spPr>
          <a:xfrm>
            <a:off x="311700" y="1305675"/>
            <a:ext cx="8520600" cy="196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	Normalizing Continuous Data and Label Encoding Discrete Features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4.	Balancing the Counts of Each Label in the Dataset.</a:t>
            </a:r>
            <a:endParaRPr/>
          </a:p>
          <a:p>
            <a:pPr indent="0" lvl="0" marL="0" rtl="0" algn="l">
              <a:spcBef>
                <a:spcPts val="1200"/>
              </a:spcBef>
              <a:spcAft>
                <a:spcPts val="1200"/>
              </a:spcAft>
              <a:buNone/>
            </a:pPr>
            <a:r>
              <a:t/>
            </a:r>
            <a:endParaRPr sz="1500"/>
          </a:p>
        </p:txBody>
      </p:sp>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Pre-Processing</a:t>
            </a:r>
            <a:endParaRPr/>
          </a:p>
        </p:txBody>
      </p:sp>
      <p:pic>
        <p:nvPicPr>
          <p:cNvPr id="124" name="Google Shape;124;p21"/>
          <p:cNvPicPr preferRelativeResize="0"/>
          <p:nvPr/>
        </p:nvPicPr>
        <p:blipFill>
          <a:blip r:embed="rId3">
            <a:alphaModFix/>
          </a:blip>
          <a:stretch>
            <a:fillRect/>
          </a:stretch>
        </p:blipFill>
        <p:spPr>
          <a:xfrm>
            <a:off x="5537025" y="3175100"/>
            <a:ext cx="1638300" cy="1038225"/>
          </a:xfrm>
          <a:prstGeom prst="rect">
            <a:avLst/>
          </a:prstGeom>
          <a:noFill/>
          <a:ln>
            <a:noFill/>
          </a:ln>
        </p:spPr>
      </p:pic>
      <p:sp>
        <p:nvSpPr>
          <p:cNvPr id="125" name="Google Shape;125;p21"/>
          <p:cNvSpPr txBox="1"/>
          <p:nvPr/>
        </p:nvSpPr>
        <p:spPr>
          <a:xfrm>
            <a:off x="1043675" y="3271875"/>
            <a:ext cx="3894600" cy="130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500">
                <a:solidFill>
                  <a:schemeClr val="accent3"/>
                </a:solidFill>
                <a:latin typeface="Proxima Nova"/>
                <a:ea typeface="Proxima Nova"/>
                <a:cs typeface="Proxima Nova"/>
                <a:sym typeface="Proxima Nova"/>
              </a:rPr>
              <a:t>Normalization and class balancing will be required later on, when we fit our data into a machine learning model.</a:t>
            </a:r>
            <a:endParaRPr sz="1800">
              <a:solidFill>
                <a:schemeClr val="accent3"/>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