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3b0dde45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3b0dde45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3b0dde45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3b0dde45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3b0dde45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3b0dde45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3b0dde4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3b0dde4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3b0dde4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3b0dde4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3b0dde45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3b0dde45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74ea9c0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74ea9c0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research.google.com/colaboratory/faq.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ytorch.org/tutorials/beginner/blitz/tensor_tutoria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ytorch.org/tutorials/beginner/blitz/autograd_tutorial.html#sphx-glr-beginner-blitz-autograd-tutorial-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ibm.com/in-en/topics/neural-networ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ytorch.org/tutorials/beginner/blitz/neural_networks_tutorial.html#sphx-glr-beginner-blitz-neural-networks-tutorial-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ytorch.org/tutorials/beginner/blitz/cifar10_tutorial.html#sphx-glr-beginner-blitz-cifar10-tutorial-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youtube.com/playlist?list=PLeo1K3hjS3uu7CxAacxVndI4bE_o3BDtO" TargetMode="External"/><Relationship Id="rId4" Type="http://schemas.openxmlformats.org/officeDocument/2006/relationships/hyperlink" Target="https://youtube.com/playlist?list=PLZoTAELRMXVPGU70ZGsckrMdr0FteeRUi" TargetMode="External"/><Relationship Id="rId5" Type="http://schemas.openxmlformats.org/officeDocument/2006/relationships/hyperlink" Target="https://youtube.com/playlist?list=PLZoTAELRMXVPBTrWtJkn3wWQxZkmTXGwe" TargetMode="External"/><Relationship Id="rId6" Type="http://schemas.openxmlformats.org/officeDocument/2006/relationships/hyperlink" Target="https://youtube.com/playlist?list=PLeo1K3hjS3uvCeTYTeyfe0-rN5r8zn9r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Intelligent Systems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Refresher Module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Colaboratory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Colaboratory, or “Colab” for short, is a product from Google Research. Colab allows anybody to write and execute arbitrary python code through the browser, and is especially well suited to machine learning, data analysis and education. More technically, Colab is a hosted Jupyter notebook service that requires no setup to use, while providing access free of charge to computing resources including GPUs.</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2945000" y="3177375"/>
            <a:ext cx="3253999" cy="1308575"/>
          </a:xfrm>
          <a:prstGeom prst="rect">
            <a:avLst/>
          </a:prstGeom>
          <a:noFill/>
          <a:ln>
            <a:noFill/>
          </a:ln>
        </p:spPr>
      </p:pic>
      <p:sp>
        <p:nvSpPr>
          <p:cNvPr id="63" name="Google Shape;63;p14"/>
          <p:cNvSpPr txBox="1"/>
          <p:nvPr/>
        </p:nvSpPr>
        <p:spPr>
          <a:xfrm>
            <a:off x="311700" y="4703625"/>
            <a:ext cx="55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rPr>
              <a:t>Reference: </a:t>
            </a:r>
            <a:r>
              <a:rPr lang="en" u="sng">
                <a:solidFill>
                  <a:schemeClr val="hlink"/>
                </a:solidFill>
                <a:hlinkClick r:id="rId4"/>
              </a:rPr>
              <a:t>https://research.google.com/colaboratory/faq.html</a:t>
            </a:r>
            <a:endParaRPr>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a:t>
            </a:r>
            <a:endParaRPr/>
          </a:p>
        </p:txBody>
      </p:sp>
      <p:sp>
        <p:nvSpPr>
          <p:cNvPr id="69" name="Google Shape;69;p15"/>
          <p:cNvSpPr txBox="1"/>
          <p:nvPr>
            <p:ph idx="1" type="body"/>
          </p:nvPr>
        </p:nvSpPr>
        <p:spPr>
          <a:xfrm>
            <a:off x="311700" y="1152475"/>
            <a:ext cx="8520600" cy="19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PyTorch is a Python-based scientific computing package serving two broad purposes: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 replacement for NumPy to use the power of GPUs and other accelerators.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automatic differentiation library that is useful to implement neural networks.</a:t>
            </a:r>
            <a:endParaRPr>
              <a:solidFill>
                <a:schemeClr val="dk1"/>
              </a:solidFill>
            </a:endParaRPr>
          </a:p>
        </p:txBody>
      </p:sp>
      <p:sp>
        <p:nvSpPr>
          <p:cNvPr id="70" name="Google Shape;70;p15"/>
          <p:cNvSpPr txBox="1"/>
          <p:nvPr/>
        </p:nvSpPr>
        <p:spPr>
          <a:xfrm>
            <a:off x="448450" y="3608950"/>
            <a:ext cx="73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rPr>
              <a:t>Reference: </a:t>
            </a:r>
            <a:r>
              <a:rPr lang="en" u="sng">
                <a:solidFill>
                  <a:schemeClr val="hlink"/>
                </a:solidFill>
                <a:hlinkClick r:id="rId3"/>
              </a:rPr>
              <a:t>https://pytorch.org/tutorials/beginner/blitz/tensor_tutorial.html</a:t>
            </a:r>
            <a:endParaRPr>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AutoGrad</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torch.autograd</a:t>
            </a:r>
            <a:r>
              <a:rPr lang="en">
                <a:solidFill>
                  <a:schemeClr val="dk1"/>
                </a:solidFill>
              </a:rPr>
              <a:t> is PyTorch’s automatic differentiation engine that powers neural network training.</a:t>
            </a:r>
            <a:endParaRPr>
              <a:solidFill>
                <a:schemeClr val="dk1"/>
              </a:solidFill>
            </a:endParaRPr>
          </a:p>
          <a:p>
            <a:pPr indent="0" lvl="0" marL="0" rtl="0" algn="l">
              <a:spcBef>
                <a:spcPts val="1200"/>
              </a:spcBef>
              <a:spcAft>
                <a:spcPts val="0"/>
              </a:spcAft>
              <a:buNone/>
            </a:pPr>
            <a:r>
              <a:rPr lang="en">
                <a:solidFill>
                  <a:schemeClr val="dk1"/>
                </a:solidFill>
              </a:rPr>
              <a:t>Training of Neural networks happens in two steps: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Forward Propagation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Backward Propagation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rgbClr val="FFFF00"/>
                </a:solidFill>
              </a:rPr>
              <a:t>Reference: </a:t>
            </a:r>
            <a:r>
              <a:rPr lang="en" u="sng">
                <a:solidFill>
                  <a:schemeClr val="hlink"/>
                </a:solidFill>
                <a:hlinkClick r:id="rId3"/>
              </a:rPr>
              <a:t>https://pytorch.org/tutorials/beginner/blitz/autograd_tutorial.html#sphx-glr-beginner-blitz-autograd-tutorial-py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a:t>
            </a:r>
            <a:endParaRPr/>
          </a:p>
        </p:txBody>
      </p:sp>
      <p:pic>
        <p:nvPicPr>
          <p:cNvPr id="82" name="Google Shape;82;p17"/>
          <p:cNvPicPr preferRelativeResize="0"/>
          <p:nvPr/>
        </p:nvPicPr>
        <p:blipFill>
          <a:blip r:embed="rId3">
            <a:alphaModFix/>
          </a:blip>
          <a:stretch>
            <a:fillRect/>
          </a:stretch>
        </p:blipFill>
        <p:spPr>
          <a:xfrm>
            <a:off x="4061325" y="1017725"/>
            <a:ext cx="4984424" cy="4071875"/>
          </a:xfrm>
          <a:prstGeom prst="rect">
            <a:avLst/>
          </a:prstGeom>
          <a:noFill/>
          <a:ln>
            <a:noFill/>
          </a:ln>
        </p:spPr>
      </p:pic>
      <p:sp>
        <p:nvSpPr>
          <p:cNvPr id="83" name="Google Shape;83;p17"/>
          <p:cNvSpPr txBox="1"/>
          <p:nvPr/>
        </p:nvSpPr>
        <p:spPr>
          <a:xfrm>
            <a:off x="374075" y="1324125"/>
            <a:ext cx="3485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Neural networks reflect the behavior of the human brain, allowing computer programs to recognize patterns and solve common problems in the fields of AI, machine learning, and deep learning.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accent6"/>
                </a:solidFill>
              </a:rPr>
              <a:t>Reference: </a:t>
            </a:r>
            <a:r>
              <a:rPr lang="en" u="sng">
                <a:solidFill>
                  <a:schemeClr val="hlink"/>
                </a:solidFill>
                <a:hlinkClick r:id="rId4"/>
              </a:rPr>
              <a:t>https://www.ibm.com/in-en/topics/neural-networks</a:t>
            </a:r>
            <a:endParaRPr>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Neural networks can be constructed using the </a:t>
            </a:r>
            <a:r>
              <a:rPr b="1" lang="en">
                <a:solidFill>
                  <a:schemeClr val="dk1"/>
                </a:solidFill>
                <a:latin typeface="Courier New"/>
                <a:ea typeface="Courier New"/>
                <a:cs typeface="Courier New"/>
                <a:sym typeface="Courier New"/>
              </a:rPr>
              <a:t>torch.nn</a:t>
            </a:r>
            <a:r>
              <a:rPr lang="en">
                <a:solidFill>
                  <a:schemeClr val="dk1"/>
                </a:solidFill>
              </a:rPr>
              <a:t> package.</a:t>
            </a:r>
            <a:endParaRPr>
              <a:solidFill>
                <a:schemeClr val="dk1"/>
              </a:solidFill>
            </a:endParaRPr>
          </a:p>
          <a:p>
            <a:pPr indent="0" lvl="0" marL="0" rtl="0" algn="l">
              <a:spcBef>
                <a:spcPts val="1200"/>
              </a:spcBef>
              <a:spcAft>
                <a:spcPts val="1200"/>
              </a:spcAft>
              <a:buNone/>
            </a:pPr>
            <a:r>
              <a:rPr lang="en">
                <a:solidFill>
                  <a:srgbClr val="FFFF00"/>
                </a:solidFill>
              </a:rPr>
              <a:t>Reference: </a:t>
            </a:r>
            <a:r>
              <a:rPr lang="en" u="sng">
                <a:solidFill>
                  <a:schemeClr val="accent5"/>
                </a:solidFill>
                <a:hlinkClick r:id="rId3">
                  <a:extLst>
                    <a:ext uri="{A12FA001-AC4F-418D-AE19-62706E023703}">
                      <ahyp:hlinkClr val="tx"/>
                    </a:ext>
                  </a:extLst>
                </a:hlinkClick>
              </a:rPr>
              <a:t>https://pytorch.org/tutorials/beginner/blitz/neural_networks_tutorial.html#sphx-glr-beginner-blitz-neural-networks-tutorial-py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 classifier</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00"/>
                </a:solidFill>
              </a:rPr>
              <a:t>Reference : </a:t>
            </a:r>
            <a:r>
              <a:rPr lang="en" u="sng">
                <a:solidFill>
                  <a:schemeClr val="hlink"/>
                </a:solidFill>
                <a:hlinkClick r:id="rId3"/>
              </a:rPr>
              <a:t>https://pytorch.org/tutorials/beginner/blitz/cifar10_tutorial.html#sphx-glr-beginner-blitz-cifar10-tutorial-py</a:t>
            </a:r>
            <a:endParaRPr>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more references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u="sng"/>
              <a:t>Deep Learning Playlists</a:t>
            </a:r>
            <a:r>
              <a:rPr lang="en"/>
              <a:t>:</a:t>
            </a:r>
            <a:endParaRPr/>
          </a:p>
          <a:p>
            <a:pPr indent="-342900" lvl="0" marL="457200" rtl="0" algn="l">
              <a:spcBef>
                <a:spcPts val="1200"/>
              </a:spcBef>
              <a:spcAft>
                <a:spcPts val="0"/>
              </a:spcAft>
              <a:buSzPts val="1800"/>
              <a:buAutoNum type="arabicPeriod"/>
            </a:pPr>
            <a:r>
              <a:rPr lang="en" u="sng">
                <a:solidFill>
                  <a:schemeClr val="hlink"/>
                </a:solidFill>
                <a:hlinkClick r:id="rId3"/>
              </a:rPr>
              <a:t>https://youtube.com/playlist?list=PLeo1K3hjS3uu7CxAacxVndI4bE_o3BDtO</a:t>
            </a:r>
            <a:endParaRPr/>
          </a:p>
          <a:p>
            <a:pPr indent="-342900" lvl="0" marL="457200" rtl="0" algn="l">
              <a:spcBef>
                <a:spcPts val="0"/>
              </a:spcBef>
              <a:spcAft>
                <a:spcPts val="0"/>
              </a:spcAft>
              <a:buSzPts val="1800"/>
              <a:buAutoNum type="arabicPeriod"/>
            </a:pPr>
            <a:r>
              <a:rPr lang="en" u="sng">
                <a:solidFill>
                  <a:schemeClr val="hlink"/>
                </a:solidFill>
                <a:hlinkClick r:id="rId4"/>
              </a:rPr>
              <a:t>https://youtube.com/playlist?list=PLZoTAELRMXVPGU70ZGsckrMdr0FteeRUi</a:t>
            </a:r>
            <a:endParaRPr/>
          </a:p>
          <a:p>
            <a:pPr indent="0" lvl="0" marL="0" rtl="0" algn="l">
              <a:spcBef>
                <a:spcPts val="1200"/>
              </a:spcBef>
              <a:spcAft>
                <a:spcPts val="0"/>
              </a:spcAft>
              <a:buNone/>
            </a:pPr>
            <a:r>
              <a:rPr lang="en"/>
              <a:t>	</a:t>
            </a:r>
            <a:r>
              <a:rPr lang="en" u="sng"/>
              <a:t>Machine Learning Playlists</a:t>
            </a:r>
            <a:r>
              <a:rPr lang="en"/>
              <a:t>:</a:t>
            </a:r>
            <a:endParaRPr/>
          </a:p>
          <a:p>
            <a:pPr indent="-342900" lvl="0" marL="457200" rtl="0" algn="l">
              <a:spcBef>
                <a:spcPts val="1200"/>
              </a:spcBef>
              <a:spcAft>
                <a:spcPts val="0"/>
              </a:spcAft>
              <a:buSzPts val="1800"/>
              <a:buAutoNum type="arabicPeriod"/>
            </a:pPr>
            <a:r>
              <a:rPr lang="en" u="sng">
                <a:solidFill>
                  <a:schemeClr val="hlink"/>
                </a:solidFill>
                <a:hlinkClick r:id="rId5"/>
              </a:rPr>
              <a:t>https://youtube.com/playlist?list=PLZoTAELRMXVPBTrWtJkn3wWQxZkmTXGwe</a:t>
            </a:r>
            <a:endParaRPr/>
          </a:p>
          <a:p>
            <a:pPr indent="-342900" lvl="0" marL="457200" rtl="0" algn="l">
              <a:spcBef>
                <a:spcPts val="0"/>
              </a:spcBef>
              <a:spcAft>
                <a:spcPts val="0"/>
              </a:spcAft>
              <a:buSzPts val="1800"/>
              <a:buAutoNum type="arabicPeriod"/>
            </a:pPr>
            <a:r>
              <a:rPr lang="en" u="sng">
                <a:solidFill>
                  <a:schemeClr val="hlink"/>
                </a:solidFill>
                <a:hlinkClick r:id="rId6"/>
              </a:rPr>
              <a:t>https://youtube.com/playlist?list=PLeo1K3hjS3uvCeTYTeyfe0-rN5r8zn9rw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