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vMbecAI4p//BlXCzRFdQyac92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python.org/3/library/socket.html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python.org/3/library/socket.html" TargetMode="External"/><Relationship Id="rId4" Type="http://schemas.openxmlformats.org/officeDocument/2006/relationships/hyperlink" Target="https://docs.python.org/3/library/threading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library/socket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Assignment -2 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Krishna Shukla (2022254) &amp;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Shubham (2022488)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Building a Simple HTTP Server with Python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Introduction to Socket Programming</a:t>
            </a:r>
            <a:endParaRPr b="1"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What is it?</a:t>
            </a:r>
            <a:endParaRPr b="1"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</a:rPr>
              <a:t>Communication between computers over networks.</a:t>
            </a:r>
            <a:endParaRPr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</a:rPr>
              <a:t>Uses protocols like TCP/IP for reliable connections.</a:t>
            </a:r>
            <a:endParaRPr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Code Overview</a:t>
            </a:r>
            <a:endParaRPr b="1"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Objective:</a:t>
            </a: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</a:rPr>
              <a:t> Create a simple HTTP server.</a:t>
            </a:r>
            <a:endParaRPr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Key Components:</a:t>
            </a:r>
            <a:endParaRPr b="1"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Socket Creation:</a:t>
            </a: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</a:rPr>
              <a:t> </a:t>
            </a:r>
            <a:r>
              <a:rPr lang="en" sz="1000">
                <a:solidFill>
                  <a:srgbClr val="188038"/>
                </a:solidFill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serverSocket = socket(AF_INET, SOCK_STREAM)</a:t>
            </a:r>
            <a:endParaRPr sz="1000">
              <a:solidFill>
                <a:srgbClr val="188038"/>
              </a:solidFill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Binding:</a:t>
            </a: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</a:rPr>
              <a:t> </a:t>
            </a:r>
            <a:r>
              <a:rPr lang="en" sz="1000">
                <a:solidFill>
                  <a:srgbClr val="188038"/>
                </a:solidFill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serverSocket.bind(('', 6789))</a:t>
            </a:r>
            <a:endParaRPr sz="1000">
              <a:solidFill>
                <a:srgbClr val="188038"/>
              </a:solidFill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Listening:</a:t>
            </a: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</a:rPr>
              <a:t> </a:t>
            </a:r>
            <a:r>
              <a:rPr lang="en" sz="1000">
                <a:solidFill>
                  <a:srgbClr val="188038"/>
                </a:solidFill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serverSocket.listen(1)</a:t>
            </a:r>
            <a:endParaRPr sz="1000">
              <a:solidFill>
                <a:srgbClr val="188038"/>
              </a:solidFill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Core Functionality</a:t>
            </a:r>
            <a:endParaRPr b="1"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Accept Connections:</a:t>
            </a:r>
            <a:endParaRPr b="1"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188038"/>
                </a:solidFill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connectionSocket, addr = serverSocket.accept()</a:t>
            </a:r>
            <a:endParaRPr sz="1000">
              <a:solidFill>
                <a:srgbClr val="188038"/>
              </a:solidFill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  <a:highlight>
                  <a:srgbClr val="CCCCCC"/>
                </a:highlight>
              </a:rPr>
              <a:t>Process Requests:</a:t>
            </a:r>
            <a:endParaRPr b="1"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</a:rPr>
              <a:t>Receive and decode the request.</a:t>
            </a:r>
            <a:endParaRPr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CCCCCC"/>
                </a:highlight>
              </a:rPr>
              <a:t>Extract the requested file name.</a:t>
            </a:r>
            <a:endParaRPr sz="10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CCCCCC"/>
              </a:highlight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11700" y="4703625"/>
            <a:ext cx="55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Socket Programming Documentation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900" y="1090050"/>
            <a:ext cx="3442399" cy="16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Handling Requests and Responses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B7B7B7"/>
                </a:highlight>
              </a:rPr>
              <a:t>Sending HTTP Responses</a:t>
            </a:r>
            <a:endParaRPr b="1"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B7B7B7"/>
                </a:highlight>
              </a:rPr>
              <a:t>Successful File Request:</a:t>
            </a:r>
            <a:endParaRPr b="1"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B7B7B7"/>
                </a:highlight>
              </a:rPr>
              <a:t>Send 200 OK header:</a:t>
            </a:r>
            <a:endParaRPr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188038"/>
                </a:solidFill>
                <a:highlight>
                  <a:srgbClr val="B7B7B7"/>
                </a:highlight>
                <a:latin typeface="Roboto Mono"/>
                <a:ea typeface="Roboto Mono"/>
                <a:cs typeface="Roboto Mono"/>
                <a:sym typeface="Roboto Mono"/>
              </a:rPr>
              <a:t>connectionSocket.send("HTTP/1.1 200 OK\r\n\r\n".encode())</a:t>
            </a:r>
            <a:endParaRPr sz="1200">
              <a:solidFill>
                <a:srgbClr val="188038"/>
              </a:solidFill>
              <a:highlight>
                <a:srgbClr val="B7B7B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188038"/>
                </a:solidFill>
                <a:highlight>
                  <a:srgbClr val="B7B7B7"/>
                </a:highlight>
                <a:latin typeface="Roboto Mono"/>
                <a:ea typeface="Roboto Mono"/>
                <a:cs typeface="Roboto Mono"/>
                <a:sym typeface="Roboto Mono"/>
              </a:rPr>
              <a:t>connectionSocket.send(outputdata.encode())</a:t>
            </a:r>
            <a:endParaRPr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B7B7B7"/>
                </a:highlight>
              </a:rPr>
              <a:t>Error Handling:</a:t>
            </a:r>
            <a:endParaRPr b="1"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B7B7B7"/>
                </a:highlight>
              </a:rPr>
              <a:t>If file not found, send 404 Not Found:</a:t>
            </a:r>
            <a:br>
              <a:rPr lang="en" sz="1200">
                <a:solidFill>
                  <a:srgbClr val="000000"/>
                </a:solidFill>
                <a:highlight>
                  <a:srgbClr val="B7B7B7"/>
                </a:highlight>
              </a:rPr>
            </a:br>
            <a:r>
              <a:rPr lang="en" sz="1200">
                <a:solidFill>
                  <a:srgbClr val="188038"/>
                </a:solidFill>
                <a:highlight>
                  <a:srgbClr val="B7B7B7"/>
                </a:highlight>
                <a:latin typeface="Roboto Mono"/>
                <a:ea typeface="Roboto Mono"/>
                <a:cs typeface="Roboto Mono"/>
                <a:sym typeface="Roboto Mono"/>
              </a:rPr>
              <a:t>connectionSocket.send("HTTP/1.1 404 Not Found\r\n\r\n".encode())</a:t>
            </a:r>
            <a:endParaRPr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B7B7B7"/>
                </a:highlight>
              </a:rPr>
              <a:t>Closing Connections</a:t>
            </a:r>
            <a:endParaRPr b="1"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B7B7B7"/>
                </a:highlight>
              </a:rPr>
              <a:t>Importance of Closing:</a:t>
            </a:r>
            <a:endParaRPr b="1"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B7B7B7"/>
                </a:highlight>
              </a:rPr>
              <a:t>Use </a:t>
            </a:r>
            <a:r>
              <a:rPr lang="en" sz="1200">
                <a:solidFill>
                  <a:srgbClr val="188038"/>
                </a:solidFill>
                <a:highlight>
                  <a:srgbClr val="B7B7B7"/>
                </a:highlight>
                <a:latin typeface="Roboto Mono"/>
                <a:ea typeface="Roboto Mono"/>
                <a:cs typeface="Roboto Mono"/>
                <a:sym typeface="Roboto Mono"/>
              </a:rPr>
              <a:t>connectionSocket.close()</a:t>
            </a:r>
            <a:r>
              <a:rPr lang="en" sz="1200">
                <a:solidFill>
                  <a:srgbClr val="000000"/>
                </a:solidFill>
                <a:highlight>
                  <a:srgbClr val="B7B7B7"/>
                </a:highlight>
              </a:rPr>
              <a:t> to free resources.</a:t>
            </a:r>
            <a:endParaRPr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B7B7B7"/>
                </a:highlight>
              </a:rPr>
              <a:t>Summary</a:t>
            </a:r>
            <a:endParaRPr b="1"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B7B7B7"/>
                </a:highlight>
              </a:rPr>
              <a:t>Takeaways:</a:t>
            </a:r>
            <a:endParaRPr b="1"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B7B7B7"/>
                </a:highlight>
              </a:rPr>
              <a:t>Basic HTTP server functionality.</a:t>
            </a:r>
            <a:endParaRPr sz="1200">
              <a:solidFill>
                <a:srgbClr val="000000"/>
              </a:solidFill>
              <a:highlight>
                <a:srgbClr val="B7B7B7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B7B7B7"/>
                </a:highlight>
              </a:rPr>
              <a:t>Foundation for more complex server applications.</a:t>
            </a:r>
            <a:endParaRPr sz="1200">
              <a:solidFill>
                <a:schemeClr val="dk1"/>
              </a:solidFill>
              <a:highlight>
                <a:srgbClr val="B7B7B7"/>
              </a:highlight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448450" y="4814175"/>
            <a:ext cx="73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" u="none">
                <a:solidFill>
                  <a:schemeClr val="accent6"/>
                </a:solidFill>
              </a:rPr>
              <a:t>https://docs.python.org/3/tutorial/errors.html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Building a Multithreaded HTTP Server with Python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CCCCCC"/>
                </a:highlight>
              </a:rPr>
              <a:t>Introduction to Socket Programming</a:t>
            </a:r>
            <a:endParaRPr b="1"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CCCCCC"/>
                </a:highlight>
              </a:rPr>
              <a:t>What is it?</a:t>
            </a:r>
            <a:endParaRPr b="1"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CCCCCC"/>
                </a:highlight>
              </a:rPr>
              <a:t>Communication between computers over networks.</a:t>
            </a:r>
            <a:endParaRPr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CCCCCC"/>
                </a:highlight>
              </a:rPr>
              <a:t>Utilizes protocols like TCP/IP for reliable connections.</a:t>
            </a:r>
            <a:endParaRPr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CCCCCC"/>
                </a:highlight>
              </a:rPr>
              <a:t>Code Overview</a:t>
            </a:r>
            <a:endParaRPr b="1"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CCCCCC"/>
                </a:highlight>
              </a:rPr>
              <a:t>Objective:</a:t>
            </a:r>
            <a:r>
              <a:rPr lang="en" sz="1200">
                <a:solidFill>
                  <a:srgbClr val="000000"/>
                </a:solidFill>
                <a:highlight>
                  <a:srgbClr val="CCCCCC"/>
                </a:highlight>
              </a:rPr>
              <a:t> Create a multithreaded HTTP server.</a:t>
            </a:r>
            <a:endParaRPr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CCCCCC"/>
                </a:highlight>
              </a:rPr>
              <a:t>Key Components:</a:t>
            </a:r>
            <a:endParaRPr b="1"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  <a:highlight>
                  <a:srgbClr val="CCCCCC"/>
                </a:highlight>
              </a:rPr>
              <a:t>Socket Creation:</a:t>
            </a:r>
            <a:r>
              <a:rPr lang="en" sz="1200">
                <a:solidFill>
                  <a:srgbClr val="000000"/>
                </a:solidFill>
                <a:highlight>
                  <a:srgbClr val="CCCCCC"/>
                </a:highlight>
              </a:rPr>
              <a:t> Initialize a socket for communication.</a:t>
            </a:r>
            <a:endParaRPr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  <a:highlight>
                  <a:srgbClr val="CCCCCC"/>
                </a:highlight>
              </a:rPr>
              <a:t>Binding and Listening:</a:t>
            </a:r>
            <a:r>
              <a:rPr lang="en" sz="1200">
                <a:solidFill>
                  <a:srgbClr val="000000"/>
                </a:solidFill>
                <a:highlight>
                  <a:srgbClr val="CCCCCC"/>
                </a:highlight>
              </a:rPr>
              <a:t> Bind to a port and listen for incoming connections.</a:t>
            </a:r>
            <a:endParaRPr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CCCCCC"/>
                </a:highlight>
              </a:rPr>
              <a:t>Multithreading</a:t>
            </a:r>
            <a:endParaRPr b="1"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CCCCCC"/>
                </a:highlight>
              </a:rPr>
              <a:t>Handling Multiple Clients:</a:t>
            </a:r>
            <a:endParaRPr b="1"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CCCCCC"/>
                </a:highlight>
              </a:rPr>
              <a:t>Use threading to manage concurrent connections.</a:t>
            </a:r>
            <a:endParaRPr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CCCCCC"/>
                </a:highlight>
              </a:rPr>
              <a:t>Each client request is processed in a separate thread.</a:t>
            </a:r>
            <a:endParaRPr sz="12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128" y="1985199"/>
            <a:ext cx="2408968" cy="41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225" y="2074359"/>
            <a:ext cx="3778776" cy="23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5225" y="2118666"/>
            <a:ext cx="3778773" cy="14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5225" y="1623726"/>
            <a:ext cx="3778774" cy="113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5225" y="1623726"/>
            <a:ext cx="3778774" cy="11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Handling Client Requests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374075" y="1324125"/>
            <a:ext cx="82299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2"/>
                </a:highlight>
              </a:rPr>
              <a:t>Core Functionality</a:t>
            </a:r>
            <a:endParaRPr b="1">
              <a:highlight>
                <a:schemeClr val="lt2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chemeClr val="lt2"/>
                </a:highlight>
              </a:rPr>
              <a:t>Accepting Connections:</a:t>
            </a:r>
            <a:endParaRPr b="1">
              <a:highlight>
                <a:schemeClr val="lt2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2"/>
                </a:highlight>
              </a:rPr>
              <a:t>Wait for client connections and establish communication.</a:t>
            </a:r>
            <a:endParaRPr>
              <a:highlight>
                <a:schemeClr val="lt2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chemeClr val="lt2"/>
                </a:highlight>
              </a:rPr>
              <a:t>Processing Requests:</a:t>
            </a:r>
            <a:endParaRPr b="1">
              <a:highlight>
                <a:schemeClr val="lt2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2"/>
                </a:highlight>
              </a:rPr>
              <a:t>Each request is handled by a dedicated thread.</a:t>
            </a:r>
            <a:endParaRPr>
              <a:highlight>
                <a:schemeClr val="lt2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2"/>
                </a:highlight>
              </a:rPr>
              <a:t>The server responds with file content or an error message if the file is not found.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2"/>
                </a:highlight>
              </a:rPr>
              <a:t>Client Handler Function</a:t>
            </a:r>
            <a:endParaRPr b="1">
              <a:highlight>
                <a:schemeClr val="lt2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chemeClr val="lt2"/>
                </a:highlight>
              </a:rPr>
              <a:t>Key Responsibilities:</a:t>
            </a:r>
            <a:endParaRPr b="1">
              <a:highlight>
                <a:schemeClr val="lt2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2"/>
                </a:highlight>
              </a:rPr>
              <a:t>Receive and decode the client's request.</a:t>
            </a:r>
            <a:endParaRPr>
              <a:highlight>
                <a:schemeClr val="lt2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2"/>
                </a:highlight>
              </a:rPr>
              <a:t>Open the requested file and send the appropriate response.</a:t>
            </a:r>
            <a:endParaRPr>
              <a:highlight>
                <a:schemeClr val="lt2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2"/>
                </a:highlight>
              </a:rPr>
              <a:t>Handle errors gracefully, sending a 404 response when necessary.</a:t>
            </a:r>
            <a:endParaRPr>
              <a:highlight>
                <a:schemeClr val="lt2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  <p:pic>
        <p:nvPicPr>
          <p:cNvPr id="88" name="Google Shape;8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200" y="1017719"/>
            <a:ext cx="3201426" cy="8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238075" y="50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and </a:t>
            </a:r>
            <a:r>
              <a:rPr lang="en"/>
              <a:t>References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238075" y="121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chemeClr val="lt2"/>
                </a:highlight>
              </a:rPr>
              <a:t>Summary</a:t>
            </a:r>
            <a:endParaRPr b="1" sz="14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lt2"/>
                </a:highlight>
              </a:rPr>
              <a:t>Key Takeaways:</a:t>
            </a:r>
            <a:endParaRPr b="1" sz="14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A multithreaded HTTP server allows handling multiple client requests simultaneously.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Basic request processing and error handling are implemented to manage file access.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chemeClr val="lt2"/>
                </a:highlight>
              </a:rPr>
              <a:t>References:</a:t>
            </a:r>
            <a:endParaRPr b="1" sz="14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chemeClr val="lt2"/>
                </a:highlight>
                <a:hlinkClick r:id="rId3"/>
              </a:rPr>
              <a:t>Python Socket Programming Documentation</a:t>
            </a:r>
            <a:endParaRPr sz="1400" u="sng">
              <a:solidFill>
                <a:schemeClr val="hlink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chemeClr val="lt2"/>
                </a:highlight>
                <a:hlinkClick r:id="rId4"/>
              </a:rPr>
              <a:t>Python Threading Documentation</a:t>
            </a:r>
            <a:endParaRPr sz="1400" u="sng">
              <a:solidFill>
                <a:schemeClr val="hlink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2"/>
                </a:highlight>
              </a:rPr>
              <a:t>HTTP/1.1 Specification</a:t>
            </a:r>
            <a:endParaRPr sz="14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HTTP Client Implementation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chemeClr val="lt2"/>
                </a:highlight>
              </a:rPr>
              <a:t>Overview</a:t>
            </a:r>
            <a:endParaRPr b="1" sz="14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lt2"/>
                </a:highlight>
              </a:rPr>
              <a:t>Objective:</a:t>
            </a:r>
            <a:r>
              <a:rPr lang="en" sz="1400">
                <a:solidFill>
                  <a:srgbClr val="000000"/>
                </a:solidFill>
                <a:highlight>
                  <a:schemeClr val="lt2"/>
                </a:highlight>
              </a:rPr>
              <a:t> Create a simple HTTP client to send requests to a server.</a:t>
            </a:r>
            <a:endParaRPr sz="14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lt2"/>
                </a:highlight>
              </a:rPr>
              <a:t>Key Components:</a:t>
            </a:r>
            <a:endParaRPr b="1" sz="14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highlight>
                  <a:schemeClr val="lt2"/>
                </a:highlight>
              </a:rPr>
              <a:t>Command Line Arguments:</a:t>
            </a:r>
            <a:endParaRPr b="1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188038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server_host</a:t>
            </a: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: The server's hostname or IP address.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188038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server_port</a:t>
            </a: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: The port number to connect to.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188038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: The resource to request from the server.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chemeClr val="lt2"/>
                </a:highlight>
              </a:rPr>
              <a:t>Establishing Connection</a:t>
            </a:r>
            <a:endParaRPr b="1" sz="14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lt2"/>
                </a:highlight>
              </a:rPr>
              <a:t>Socket Creation:</a:t>
            </a:r>
            <a:endParaRPr b="1" sz="14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Create a TCP socket for communication.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lt2"/>
                </a:highlight>
              </a:rPr>
              <a:t>Connecting to Server:</a:t>
            </a:r>
            <a:endParaRPr b="1" sz="14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Use the provided host and port to establish a connection.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rgbClr val="FFFF00"/>
              </a:solidFill>
              <a:highlight>
                <a:schemeClr val="lt2"/>
              </a:highlight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825" y="3320875"/>
            <a:ext cx="4906500" cy="5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Sending Requests and Receiving Responses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chemeClr val="lt2"/>
                </a:highlight>
              </a:rPr>
              <a:t>Sending HTTP Requests</a:t>
            </a:r>
            <a:endParaRPr b="1"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  <a:highlight>
                  <a:schemeClr val="lt2"/>
                </a:highlight>
              </a:rPr>
              <a:t>HTTP GET Request:</a:t>
            </a:r>
            <a:endParaRPr b="1"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chemeClr val="lt2"/>
                </a:highlight>
              </a:rPr>
              <a:t>Construct and send a GET request for the specified filename.</a:t>
            </a:r>
            <a:endParaRPr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chemeClr val="lt2"/>
                </a:highlight>
              </a:rPr>
              <a:t>Include the </a:t>
            </a:r>
            <a:r>
              <a:rPr lang="en" sz="1100">
                <a:solidFill>
                  <a:srgbClr val="188038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Host</a:t>
            </a:r>
            <a:r>
              <a:rPr lang="en" sz="1100">
                <a:solidFill>
                  <a:srgbClr val="000000"/>
                </a:solidFill>
                <a:highlight>
                  <a:schemeClr val="lt2"/>
                </a:highlight>
              </a:rPr>
              <a:t> header for proper routing.</a:t>
            </a:r>
            <a:endParaRPr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chemeClr val="lt2"/>
                </a:highlight>
              </a:rPr>
              <a:t>Receiving and Printing Response</a:t>
            </a:r>
            <a:endParaRPr b="1"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  <a:highlight>
                  <a:schemeClr val="lt2"/>
                </a:highlight>
              </a:rPr>
              <a:t>Response Handling:</a:t>
            </a:r>
            <a:endParaRPr b="1"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chemeClr val="lt2"/>
                </a:highlight>
              </a:rPr>
              <a:t>Receive the server's response and decode it.</a:t>
            </a:r>
            <a:endParaRPr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chemeClr val="lt2"/>
                </a:highlight>
              </a:rPr>
              <a:t>Print the response to the console for the user to see.</a:t>
            </a:r>
            <a:endParaRPr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chemeClr val="lt2"/>
                </a:highlight>
              </a:rPr>
              <a:t>Conclusion</a:t>
            </a:r>
            <a:endParaRPr b="1"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  <a:highlight>
                  <a:schemeClr val="lt2"/>
                </a:highlight>
              </a:rPr>
              <a:t>Closing the Connection:</a:t>
            </a:r>
            <a:endParaRPr b="1"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chemeClr val="lt2"/>
                </a:highlight>
              </a:rPr>
              <a:t>Properly close the client socket after the request is complete.</a:t>
            </a:r>
            <a:endParaRPr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chemeClr val="lt2"/>
                </a:highlight>
              </a:rPr>
              <a:t>References:</a:t>
            </a:r>
            <a:endParaRPr b="1" sz="1100"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ighlight>
                  <a:schemeClr val="lt2"/>
                </a:highlight>
                <a:hlinkClick r:id="rId3"/>
              </a:rPr>
              <a:t>Python Socket Programming Documentation</a:t>
            </a:r>
            <a:endParaRPr sz="1100" u="sng">
              <a:highlight>
                <a:schemeClr val="lt2"/>
              </a:highlight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550" y="3331900"/>
            <a:ext cx="431323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