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D47B-C787-47A0-8BCF-A6AE39E4FA3A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7AB5-C8F0-412A-BC2F-E1E98B24FB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0" y="2780928"/>
            <a:ext cx="9144000" cy="936104"/>
            <a:chOff x="0" y="2780928"/>
            <a:chExt cx="9144000" cy="93610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0" y="2780928"/>
              <a:ext cx="9144000" cy="936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9552" y="2924944"/>
              <a:ext cx="82301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dirty="0" smtClean="0">
                  <a:solidFill>
                    <a:schemeClr val="bg1"/>
                  </a:solidFill>
                  <a:latin typeface="Futura New Medium" pitchFamily="34" charset="0"/>
                </a:rPr>
                <a:t>ЗАКОНОДАТЕЛЬНАЯ МЕТРОЛОГИЯ</a:t>
              </a:r>
              <a:endParaRPr lang="ru-RU" sz="4000" dirty="0">
                <a:solidFill>
                  <a:schemeClr val="bg1"/>
                </a:solidFill>
                <a:latin typeface="Futura New Medium" pitchFamily="34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0" y="3761857"/>
            <a:ext cx="9144000" cy="144016"/>
            <a:chOff x="0" y="3761857"/>
            <a:chExt cx="9144000" cy="14401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3761857"/>
              <a:ext cx="9144000" cy="1440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" name="Прямая соединительная линия 11"/>
            <p:cNvCxnSpPr>
              <a:stCxn id="9" idx="1"/>
              <a:endCxn id="9" idx="3"/>
            </p:cNvCxnSpPr>
            <p:nvPr/>
          </p:nvCxnSpPr>
          <p:spPr>
            <a:xfrm>
              <a:off x="0" y="3833865"/>
              <a:ext cx="9144000" cy="0"/>
            </a:xfrm>
            <a:prstGeom prst="line">
              <a:avLst/>
            </a:prstGeom>
            <a:ln w="317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7544" y="530120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utura New Medium" pitchFamily="34" charset="0"/>
              </a:rPr>
              <a:t>Выполнил:</a:t>
            </a:r>
            <a:endParaRPr lang="ru-RU" dirty="0">
              <a:latin typeface="Futura New Medium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178" y="5573090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utura New Light" pitchFamily="34" charset="0"/>
              </a:rPr>
              <a:t>ст. гр. ИСТбд-31</a:t>
            </a:r>
          </a:p>
          <a:p>
            <a:r>
              <a:rPr lang="ru-RU" dirty="0" smtClean="0">
                <a:latin typeface="Futura New Light" pitchFamily="34" charset="0"/>
              </a:rPr>
              <a:t>Тюкаев Руслан</a:t>
            </a:r>
            <a:endParaRPr lang="ru-RU" dirty="0">
              <a:latin typeface="Futura New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7278" y="80484"/>
            <a:ext cx="9108000" cy="230832"/>
            <a:chOff x="17278" y="80484"/>
            <a:chExt cx="9108000" cy="230832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7278" y="125108"/>
              <a:ext cx="9108000" cy="144016"/>
              <a:chOff x="0" y="3761857"/>
              <a:chExt cx="9144000" cy="14401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0" y="3761857"/>
                <a:ext cx="9144000" cy="144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" name="Прямая соединительная линия 5"/>
              <p:cNvCxnSpPr>
                <a:stCxn id="5" idx="1"/>
                <a:endCxn id="5" idx="3"/>
              </p:cNvCxnSpPr>
              <p:nvPr/>
            </p:nvCxnSpPr>
            <p:spPr>
              <a:xfrm>
                <a:off x="0" y="3833865"/>
                <a:ext cx="9144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Группа 12"/>
            <p:cNvGrpSpPr/>
            <p:nvPr/>
          </p:nvGrpSpPr>
          <p:grpSpPr>
            <a:xfrm>
              <a:off x="3565557" y="80484"/>
              <a:ext cx="2014555" cy="230832"/>
              <a:chOff x="439124" y="2777942"/>
              <a:chExt cx="8388474" cy="970857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616237" y="2780928"/>
                <a:ext cx="7911525" cy="9361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9124" y="2777942"/>
                <a:ext cx="8388474" cy="970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900" dirty="0" smtClean="0">
                    <a:solidFill>
                      <a:schemeClr val="bg1"/>
                    </a:solidFill>
                    <a:latin typeface="Futura New Medium" pitchFamily="34" charset="0"/>
                  </a:rPr>
                  <a:t>ЗАКОНОДАТЕЛЬНАЯ МЕТРОЛОГИЯ</a:t>
                </a:r>
                <a:endParaRPr lang="ru-RU" sz="900" dirty="0">
                  <a:solidFill>
                    <a:schemeClr val="bg1"/>
                  </a:solidFill>
                  <a:latin typeface="Futura New Medium" pitchFamily="34" charset="0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55576" y="170080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utura New Medium" pitchFamily="34" charset="0"/>
              </a:rPr>
              <a:t>Законодательная метрология </a:t>
            </a:r>
            <a:r>
              <a:rPr lang="ru-RU" sz="2400" dirty="0">
                <a:latin typeface="Futura New Light" pitchFamily="34" charset="0"/>
              </a:rPr>
              <a:t>— </a:t>
            </a:r>
            <a:r>
              <a:rPr lang="ru-RU" sz="2400" i="1" dirty="0">
                <a:latin typeface="Futura New Light" pitchFamily="34" charset="0"/>
              </a:rPr>
              <a:t>раздел метрологии, </a:t>
            </a:r>
            <a:r>
              <a:rPr lang="ru-RU" sz="2400" i="1" dirty="0" smtClean="0">
                <a:latin typeface="Futura New Light" pitchFamily="34" charset="0"/>
              </a:rPr>
              <a:t>включающий комплексы </a:t>
            </a:r>
            <a:r>
              <a:rPr lang="ru-RU" sz="2400" i="1" dirty="0">
                <a:latin typeface="Futura New Light" pitchFamily="34" charset="0"/>
              </a:rPr>
              <a:t>взаимосвязанных и взаимообусловленных общих правил, требований и норм</a:t>
            </a:r>
            <a:r>
              <a:rPr lang="ru-RU" sz="2400" dirty="0">
                <a:latin typeface="Futura New Light" pitchFamily="34" charset="0"/>
              </a:rPr>
              <a:t>:</a:t>
            </a:r>
          </a:p>
          <a:p>
            <a:r>
              <a:rPr lang="ru-RU" sz="2400" dirty="0" smtClean="0">
                <a:latin typeface="Futura New Light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Futura New Light" pitchFamily="34" charset="0"/>
              </a:rPr>
              <a:t> подлежащих </a:t>
            </a:r>
            <a:r>
              <a:rPr lang="ru-RU" sz="2400" dirty="0">
                <a:latin typeface="Futura New Light" pitchFamily="34" charset="0"/>
              </a:rPr>
              <a:t>регламентации и контролю со стороны </a:t>
            </a:r>
            <a:r>
              <a:rPr lang="ru-RU" sz="2400" dirty="0" smtClean="0">
                <a:latin typeface="Futura New Light" pitchFamily="34" charset="0"/>
              </a:rPr>
              <a:t>государства</a:t>
            </a:r>
            <a:endParaRPr lang="ru-RU" sz="2400" dirty="0">
              <a:latin typeface="Futura New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Futura New Light" pitchFamily="34" charset="0"/>
              </a:rPr>
              <a:t> направленных </a:t>
            </a:r>
            <a:r>
              <a:rPr lang="ru-RU" sz="2400" dirty="0">
                <a:latin typeface="Futura New Light" pitchFamily="34" charset="0"/>
              </a:rPr>
              <a:t>на обеспечение единства измерений и единообразия средств измерений.</a:t>
            </a:r>
          </a:p>
          <a:p>
            <a:endParaRPr lang="ru-RU" sz="2400" dirty="0" smtClean="0">
              <a:solidFill>
                <a:schemeClr val="bg1"/>
              </a:solidFill>
              <a:latin typeface="Futura New Medium" pitchFamily="34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7812360" y="6309320"/>
            <a:ext cx="1204476" cy="424428"/>
            <a:chOff x="6823908" y="4804772"/>
            <a:chExt cx="1204476" cy="424428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948264" y="4941168"/>
              <a:ext cx="1080120" cy="288032"/>
              <a:chOff x="6228184" y="4941168"/>
              <a:chExt cx="1080120" cy="288032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6228184" y="4941168"/>
                <a:ext cx="1080120" cy="288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09926" y="4941168"/>
                <a:ext cx="926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chemeClr val="bg1"/>
                    </a:solidFill>
                    <a:latin typeface="Futura New Medium" pitchFamily="34" charset="0"/>
                  </a:rPr>
                  <a:t>Википедия</a:t>
                </a:r>
              </a:p>
            </p:txBody>
          </p:sp>
        </p:grpSp>
        <p:pic>
          <p:nvPicPr>
            <p:cNvPr id="1028" name="Picture 4" descr="D:\Rusya\МиС\i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23908" y="4804772"/>
              <a:ext cx="260752" cy="28937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5"/>
          <p:cNvGrpSpPr/>
          <p:nvPr/>
        </p:nvGrpSpPr>
        <p:grpSpPr>
          <a:xfrm>
            <a:off x="17278" y="80484"/>
            <a:ext cx="9108000" cy="230832"/>
            <a:chOff x="17278" y="80484"/>
            <a:chExt cx="9108000" cy="230832"/>
          </a:xfrm>
        </p:grpSpPr>
        <p:grpSp>
          <p:nvGrpSpPr>
            <p:cNvPr id="3" name="Группа 3"/>
            <p:cNvGrpSpPr/>
            <p:nvPr/>
          </p:nvGrpSpPr>
          <p:grpSpPr>
            <a:xfrm>
              <a:off x="17278" y="125108"/>
              <a:ext cx="9108000" cy="144016"/>
              <a:chOff x="0" y="3761857"/>
              <a:chExt cx="9144000" cy="14401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0" y="3761857"/>
                <a:ext cx="9144000" cy="144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" name="Прямая соединительная линия 5"/>
              <p:cNvCxnSpPr>
                <a:stCxn id="5" idx="1"/>
                <a:endCxn id="5" idx="3"/>
              </p:cNvCxnSpPr>
              <p:nvPr/>
            </p:nvCxnSpPr>
            <p:spPr>
              <a:xfrm>
                <a:off x="0" y="3833865"/>
                <a:ext cx="9144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Группа 12"/>
            <p:cNvGrpSpPr/>
            <p:nvPr/>
          </p:nvGrpSpPr>
          <p:grpSpPr>
            <a:xfrm>
              <a:off x="3565557" y="80484"/>
              <a:ext cx="2014555" cy="230832"/>
              <a:chOff x="439124" y="2777942"/>
              <a:chExt cx="8388474" cy="970857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616237" y="2780928"/>
                <a:ext cx="7911525" cy="9361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9124" y="2777942"/>
                <a:ext cx="8388474" cy="970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900" dirty="0" smtClean="0">
                    <a:solidFill>
                      <a:schemeClr val="bg1"/>
                    </a:solidFill>
                    <a:latin typeface="Futura New Medium" pitchFamily="34" charset="0"/>
                  </a:rPr>
                  <a:t>ЗАКОНОДАТЕЛЬНАЯ МЕТРОЛОГИЯ</a:t>
                </a:r>
                <a:endParaRPr lang="ru-RU" sz="900" dirty="0">
                  <a:solidFill>
                    <a:schemeClr val="bg1"/>
                  </a:solidFill>
                  <a:latin typeface="Futura New Medium" pitchFamily="34" charset="0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403648" y="90872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Futura New Light" pitchFamily="34" charset="0"/>
              </a:rPr>
              <a:t>Закон</a:t>
            </a:r>
            <a:r>
              <a:rPr lang="ru-RU" sz="2400" dirty="0"/>
              <a:t> </a:t>
            </a:r>
            <a:r>
              <a:rPr lang="ru-RU" sz="2400" i="1" dirty="0"/>
              <a:t>«Об обеспечении единства измерений»</a:t>
            </a:r>
            <a:r>
              <a:rPr lang="ru-RU" sz="2400" i="1" dirty="0" smtClean="0">
                <a:latin typeface="Futura New Light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4048" y="134076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Futura New Light" pitchFamily="34" charset="0"/>
              </a:rPr>
              <a:t>27 апреля 1993 года №</a:t>
            </a:r>
            <a:r>
              <a:rPr lang="ru-RU" sz="1400" dirty="0" smtClean="0">
                <a:latin typeface="Futura New Light" pitchFamily="34" charset="0"/>
              </a:rPr>
              <a:t>4871-1</a:t>
            </a:r>
            <a:endParaRPr lang="ru-RU" sz="1400" i="1" dirty="0" smtClean="0">
              <a:latin typeface="Futura New Light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1043608" y="2276872"/>
            <a:ext cx="6768752" cy="2873355"/>
            <a:chOff x="1043608" y="1772816"/>
            <a:chExt cx="6768752" cy="2873355"/>
          </a:xfrm>
        </p:grpSpPr>
        <p:sp>
          <p:nvSpPr>
            <p:cNvPr id="20" name="TextBox 19"/>
            <p:cNvSpPr txBox="1"/>
            <p:nvPr/>
          </p:nvSpPr>
          <p:spPr>
            <a:xfrm>
              <a:off x="1331640" y="2060848"/>
              <a:ext cx="6480720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ew Medium" pitchFamily="34" charset="0"/>
                </a:rPr>
                <a:t>Закон устанавливает правовые основы обеспечения единства измерений в Российской Федерации, регулирует отношения государственных органов управления Российской Федерации с юридическими и физическими лицами по вопросам изготовления, выпуска, эксплуатации, ремонта, продажи и импорта средств измерений и направлен на защиту прав и законных интересов граждан, установленного правопорядка и экономики Российской Федерации от отрицательных последствий недостоверных результатов измерений.</a:t>
              </a:r>
              <a:endPara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New Medium" pitchFamily="34" charset="0"/>
              </a:endParaRPr>
            </a:p>
          </p:txBody>
        </p:sp>
        <p:pic>
          <p:nvPicPr>
            <p:cNvPr id="2051" name="Picture 3" descr="D:\Rusya\МиС\quo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1772816"/>
              <a:ext cx="648072" cy="552222"/>
            </a:xfrm>
            <a:prstGeom prst="rect">
              <a:avLst/>
            </a:prstGeom>
            <a:noFill/>
          </p:spPr>
        </p:pic>
      </p:grpSp>
      <p:grpSp>
        <p:nvGrpSpPr>
          <p:cNvPr id="7" name="Группа 27"/>
          <p:cNvGrpSpPr/>
          <p:nvPr/>
        </p:nvGrpSpPr>
        <p:grpSpPr>
          <a:xfrm>
            <a:off x="6732240" y="2213829"/>
            <a:ext cx="1259920" cy="424428"/>
            <a:chOff x="6823908" y="4804772"/>
            <a:chExt cx="1259920" cy="424428"/>
          </a:xfrm>
        </p:grpSpPr>
        <p:grpSp>
          <p:nvGrpSpPr>
            <p:cNvPr id="8" name="Группа 19"/>
            <p:cNvGrpSpPr/>
            <p:nvPr/>
          </p:nvGrpSpPr>
          <p:grpSpPr>
            <a:xfrm>
              <a:off x="6948264" y="4941168"/>
              <a:ext cx="1135564" cy="288032"/>
              <a:chOff x="6228184" y="4941168"/>
              <a:chExt cx="1135564" cy="288032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6228184" y="4941168"/>
                <a:ext cx="1080120" cy="288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38206" y="4941168"/>
                <a:ext cx="1125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chemeClr val="bg1"/>
                    </a:solidFill>
                    <a:latin typeface="Futura New Medium" pitchFamily="34" charset="0"/>
                  </a:rPr>
                  <a:t>consultant.ru</a:t>
                </a:r>
                <a:endParaRPr lang="ru-RU" sz="1200" dirty="0" smtClean="0">
                  <a:solidFill>
                    <a:schemeClr val="bg1"/>
                  </a:solidFill>
                  <a:latin typeface="Futura New Medium" pitchFamily="34" charset="0"/>
                </a:endParaRPr>
              </a:p>
            </p:txBody>
          </p:sp>
        </p:grpSp>
        <p:pic>
          <p:nvPicPr>
            <p:cNvPr id="1028" name="Picture 4" descr="D:\Rusya\МиС\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3908" y="4804772"/>
              <a:ext cx="260752" cy="28937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1340768"/>
            <a:ext cx="61744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Futura New Light" pitchFamily="34" charset="0"/>
              </a:rPr>
              <a:t>Головным институтом в системе Госстандарта </a:t>
            </a:r>
            <a:r>
              <a:rPr lang="ru-RU" sz="2400" dirty="0" smtClean="0">
                <a:latin typeface="Futura New Light" pitchFamily="34" charset="0"/>
              </a:rPr>
              <a:t>России </a:t>
            </a:r>
            <a:r>
              <a:rPr lang="ru-RU" sz="2400" dirty="0">
                <a:latin typeface="Futura New Light" pitchFamily="34" charset="0"/>
              </a:rPr>
              <a:t>является </a:t>
            </a:r>
            <a:r>
              <a:rPr lang="ru-RU" sz="2400" dirty="0">
                <a:latin typeface="Futura New Medium" pitchFamily="34" charset="0"/>
              </a:rPr>
              <a:t>ВНИИМС</a:t>
            </a:r>
            <a:r>
              <a:rPr lang="ru-RU" sz="2400" dirty="0">
                <a:latin typeface="Futura New Light" pitchFamily="34" charset="0"/>
              </a:rPr>
              <a:t> — институт осуществляет исследования и разработки по правовым и методическим проблемам обеспечения единства измерений и деятельности метрологической службы России, выполняет функции информационного центра Госстандарта России в области метрологии, участвует в международном сотрудничестве в области законодательной метрологии.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7278" y="80484"/>
            <a:ext cx="9108000" cy="230832"/>
            <a:chOff x="17278" y="80484"/>
            <a:chExt cx="9108000" cy="230832"/>
          </a:xfrm>
        </p:grpSpPr>
        <p:grpSp>
          <p:nvGrpSpPr>
            <p:cNvPr id="6" name="Группа 3"/>
            <p:cNvGrpSpPr/>
            <p:nvPr/>
          </p:nvGrpSpPr>
          <p:grpSpPr>
            <a:xfrm>
              <a:off x="17278" y="125108"/>
              <a:ext cx="9108000" cy="144016"/>
              <a:chOff x="0" y="3761857"/>
              <a:chExt cx="9144000" cy="144016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0" y="3761857"/>
                <a:ext cx="9144000" cy="144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1" name="Прямая соединительная линия 10"/>
              <p:cNvCxnSpPr>
                <a:stCxn id="10" idx="1"/>
                <a:endCxn id="10" idx="3"/>
              </p:cNvCxnSpPr>
              <p:nvPr/>
            </p:nvCxnSpPr>
            <p:spPr>
              <a:xfrm>
                <a:off x="0" y="3833865"/>
                <a:ext cx="9144000" cy="0"/>
              </a:xfrm>
              <a:prstGeom prst="line">
                <a:avLst/>
              </a:prstGeom>
              <a:ln w="317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Группа 12"/>
            <p:cNvGrpSpPr/>
            <p:nvPr/>
          </p:nvGrpSpPr>
          <p:grpSpPr>
            <a:xfrm>
              <a:off x="3565557" y="80484"/>
              <a:ext cx="2014555" cy="230832"/>
              <a:chOff x="439124" y="2777942"/>
              <a:chExt cx="8388474" cy="970857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616237" y="2780928"/>
                <a:ext cx="7911525" cy="9361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9124" y="2777942"/>
                <a:ext cx="8388474" cy="970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900" dirty="0" smtClean="0">
                    <a:solidFill>
                      <a:schemeClr val="bg1"/>
                    </a:solidFill>
                    <a:latin typeface="Futura New Medium" pitchFamily="34" charset="0"/>
                  </a:rPr>
                  <a:t>ЗАКОНОДАТЕЛЬНАЯ МЕТРОЛОГИЯ</a:t>
                </a:r>
                <a:endParaRPr lang="ru-RU" sz="900" dirty="0">
                  <a:solidFill>
                    <a:schemeClr val="bg1"/>
                  </a:solidFill>
                  <a:latin typeface="Futura New Medium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900" dirty="0" smtClean="0">
            <a:solidFill>
              <a:schemeClr val="bg1"/>
            </a:solidFill>
            <a:latin typeface="Futura New Medium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99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68</cp:revision>
  <dcterms:created xsi:type="dcterms:W3CDTF">2018-05-10T06:01:31Z</dcterms:created>
  <dcterms:modified xsi:type="dcterms:W3CDTF">2018-05-10T08:04:16Z</dcterms:modified>
</cp:coreProperties>
</file>