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57" r:id="rId4"/>
    <p:sldId id="260" r:id="rId5"/>
    <p:sldId id="276" r:id="rId6"/>
    <p:sldId id="258" r:id="rId7"/>
    <p:sldId id="277" r:id="rId8"/>
    <p:sldId id="261" r:id="rId9"/>
    <p:sldId id="274" r:id="rId10"/>
    <p:sldId id="264" r:id="rId11"/>
    <p:sldId id="271" r:id="rId12"/>
    <p:sldId id="272" r:id="rId13"/>
    <p:sldId id="283" r:id="rId14"/>
    <p:sldId id="278" r:id="rId15"/>
    <p:sldId id="262" r:id="rId16"/>
    <p:sldId id="273" r:id="rId17"/>
    <p:sldId id="263" r:id="rId18"/>
    <p:sldId id="279"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4FF"/>
    <a:srgbClr val="B4D3F2"/>
    <a:srgbClr val="C1F1F8"/>
    <a:srgbClr val="4B98FF"/>
    <a:srgbClr val="82B5E9"/>
    <a:srgbClr val="8FB4D3"/>
    <a:srgbClr val="605146"/>
    <a:srgbClr val="BF8F6D"/>
    <a:srgbClr val="9D7B65"/>
    <a:srgbClr val="A86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showGuides="1">
      <p:cViewPr>
        <p:scale>
          <a:sx n="69" d="100"/>
          <a:sy n="69" d="100"/>
        </p:scale>
        <p:origin x="73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4914-DB09-6E82-E3E6-AEF3E521D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6CC6913-90AF-CADC-B3C7-573A8689D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40FE34EB-5A7A-9509-8B14-5D04714BB95E}"/>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5" name="Footer Placeholder 4">
            <a:extLst>
              <a:ext uri="{FF2B5EF4-FFF2-40B4-BE49-F238E27FC236}">
                <a16:creationId xmlns:a16="http://schemas.microsoft.com/office/drawing/2014/main" id="{C1379E16-3CEC-47B5-F058-243339685B6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3D5B800-BAE7-8BCE-0210-BAE971DC3D26}"/>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394677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5858-18CA-1375-F67D-40BD817302B6}"/>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4DF3645-DA59-9870-B04E-172194A04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E75FDF2-A219-312A-5D86-750EF1889C16}"/>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5" name="Footer Placeholder 4">
            <a:extLst>
              <a:ext uri="{FF2B5EF4-FFF2-40B4-BE49-F238E27FC236}">
                <a16:creationId xmlns:a16="http://schemas.microsoft.com/office/drawing/2014/main" id="{1D83CBF2-4F2D-5112-1BA0-3CC1B1A0596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FED5C8D-0B22-69A8-E6DD-71B8DA1B5029}"/>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139562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B6A9D-F116-AD3A-4DF3-D9C9F0A1C6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F6A1AF7-E311-9B04-0033-028DFC4A6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95BD5A7-FAF5-80A7-3360-A2FD368E84D6}"/>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5" name="Footer Placeholder 4">
            <a:extLst>
              <a:ext uri="{FF2B5EF4-FFF2-40B4-BE49-F238E27FC236}">
                <a16:creationId xmlns:a16="http://schemas.microsoft.com/office/drawing/2014/main" id="{26A0C5C0-10E3-8FC1-019D-05DD948FD06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F47DDE6-136D-76AB-42ED-7FC2EC409374}"/>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113178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3FC2-D37D-5948-6266-E1018552FB0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862F182-55EA-E08F-913C-F04492150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B04F0BA-1A4F-83F9-E9FC-914CDF1C3E5A}"/>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5" name="Footer Placeholder 4">
            <a:extLst>
              <a:ext uri="{FF2B5EF4-FFF2-40B4-BE49-F238E27FC236}">
                <a16:creationId xmlns:a16="http://schemas.microsoft.com/office/drawing/2014/main" id="{66D87D96-DF46-C500-4058-A57DCFDDA6C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2022224-7DE0-7AE9-FC9A-4E3E76C77F5C}"/>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6035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A79B-D699-C2AB-6ED9-EF41DF71C3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5BD14A55-4E7B-E721-8F1D-68B89CD4B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F8A2F6-78A6-6CBD-B562-2DF1270D0B99}"/>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5" name="Footer Placeholder 4">
            <a:extLst>
              <a:ext uri="{FF2B5EF4-FFF2-40B4-BE49-F238E27FC236}">
                <a16:creationId xmlns:a16="http://schemas.microsoft.com/office/drawing/2014/main" id="{A2B169F1-2D8D-985D-387C-41DF3D4BA57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01A6D3-0F2A-0016-B661-8CB84FC1129F}"/>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37699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7977-3F04-FEB3-FD19-3AAC2465EB6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2F4C9E6-66CF-B99B-9D7E-90EA4490D3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57D371E7-42B8-F190-23E8-FC55592CD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193376C-9E84-4EF4-712A-3BF2FE903943}"/>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6" name="Footer Placeholder 5">
            <a:extLst>
              <a:ext uri="{FF2B5EF4-FFF2-40B4-BE49-F238E27FC236}">
                <a16:creationId xmlns:a16="http://schemas.microsoft.com/office/drawing/2014/main" id="{E8CC9D89-ED24-8831-FE44-1A1143C10FD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2CA58AA-4093-13D3-AFC7-7E675D597BA6}"/>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284094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D080-84C9-CA65-07E8-7D7AFCCFEB5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B174178-F5B3-5183-EE16-727EC2C7C1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9E00EF-A1E2-796E-6BAB-FB8655083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4E593C6A-E790-62FC-247C-F3BFD18EFF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BD2DB-47E5-2333-8D92-07370B058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C3967C0-77F3-F60F-B4FC-447A6A409B7B}"/>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8" name="Footer Placeholder 7">
            <a:extLst>
              <a:ext uri="{FF2B5EF4-FFF2-40B4-BE49-F238E27FC236}">
                <a16:creationId xmlns:a16="http://schemas.microsoft.com/office/drawing/2014/main" id="{D4A77AB3-53DD-A6F1-8A65-052124639142}"/>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AA3C01DD-2C68-6B54-C1AC-56B945FBF745}"/>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68468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5370-B1B8-0823-CC6E-E2DE78A2042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CD947041-C5A2-5058-FE23-99CE7CEFE558}"/>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4" name="Footer Placeholder 3">
            <a:extLst>
              <a:ext uri="{FF2B5EF4-FFF2-40B4-BE49-F238E27FC236}">
                <a16:creationId xmlns:a16="http://schemas.microsoft.com/office/drawing/2014/main" id="{838B12E9-1ADE-2439-3F54-56D811B7590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670EBC3-B875-1BD0-89D2-65C2FEB71DEF}"/>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44853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BAFDE-3D60-826D-1985-AA706F32354C}"/>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3" name="Footer Placeholder 2">
            <a:extLst>
              <a:ext uri="{FF2B5EF4-FFF2-40B4-BE49-F238E27FC236}">
                <a16:creationId xmlns:a16="http://schemas.microsoft.com/office/drawing/2014/main" id="{88138CC7-49D0-FBA4-F580-3E6FC23350C0}"/>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1548DD7-B353-CE6C-0829-68336E0554F4}"/>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28169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BA66-EDD2-78BC-B7E4-471F0D5D5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431DC8E0-862A-C494-CCC2-7E4AD7551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3E0700CC-BDC3-DDFF-8497-C6CFDB9E3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06803-8F67-55C0-F2EE-5D7A6527EB30}"/>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6" name="Footer Placeholder 5">
            <a:extLst>
              <a:ext uri="{FF2B5EF4-FFF2-40B4-BE49-F238E27FC236}">
                <a16:creationId xmlns:a16="http://schemas.microsoft.com/office/drawing/2014/main" id="{F53412D9-3682-0325-F854-4FD3B615E85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C3659EE-82F8-C9DF-DA65-3C11E7295783}"/>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119031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0E81-97E0-6201-164F-03DDCB711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A15D2DC5-C94B-0827-D41C-F2E532517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877B1E6-A3D5-EF45-83DB-D35696ED2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EB8-573B-87DB-371B-C1B8F466F8AC}"/>
              </a:ext>
            </a:extLst>
          </p:cNvPr>
          <p:cNvSpPr>
            <a:spLocks noGrp="1"/>
          </p:cNvSpPr>
          <p:nvPr>
            <p:ph type="dt" sz="half" idx="10"/>
          </p:nvPr>
        </p:nvSpPr>
        <p:spPr/>
        <p:txBody>
          <a:bodyPr/>
          <a:lstStyle/>
          <a:p>
            <a:fld id="{89865D0E-0339-47C7-87C1-6EAC2DA72070}" type="datetimeFigureOut">
              <a:rPr lang="en-PH" smtClean="0"/>
              <a:pPr/>
              <a:t>05/07/2024</a:t>
            </a:fld>
            <a:endParaRPr lang="en-PH"/>
          </a:p>
        </p:txBody>
      </p:sp>
      <p:sp>
        <p:nvSpPr>
          <p:cNvPr id="6" name="Footer Placeholder 5">
            <a:extLst>
              <a:ext uri="{FF2B5EF4-FFF2-40B4-BE49-F238E27FC236}">
                <a16:creationId xmlns:a16="http://schemas.microsoft.com/office/drawing/2014/main" id="{0A4E191D-F9EE-AEB0-E493-09A57A0E049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BD4D27C-9A0A-33BF-AC33-62DB6843CB4D}"/>
              </a:ext>
            </a:extLst>
          </p:cNvPr>
          <p:cNvSpPr>
            <a:spLocks noGrp="1"/>
          </p:cNvSpPr>
          <p:nvPr>
            <p:ph type="sldNum" sz="quarter" idx="12"/>
          </p:nvPr>
        </p:nvSpPr>
        <p:spPr/>
        <p:txBody>
          <a:bodyPr/>
          <a:lstStyle/>
          <a:p>
            <a:fld id="{CA9B958F-A9E3-484D-BC8F-031D359E5C55}" type="slidenum">
              <a:rPr lang="en-PH" smtClean="0"/>
              <a:pPr/>
              <a:t>‹N°›</a:t>
            </a:fld>
            <a:endParaRPr lang="en-PH"/>
          </a:p>
        </p:txBody>
      </p:sp>
    </p:spTree>
    <p:extLst>
      <p:ext uri="{BB962C8B-B14F-4D97-AF65-F5344CB8AC3E}">
        <p14:creationId xmlns:p14="http://schemas.microsoft.com/office/powerpoint/2010/main" val="359669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F4047-B7B6-0344-E4D2-15EE4E1C1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678F6DF-9FF7-A638-641D-CDB2A6716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3CAD32-F17D-54E5-7E5F-8F86143B3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65D0E-0339-47C7-87C1-6EAC2DA72070}" type="datetimeFigureOut">
              <a:rPr lang="en-PH" smtClean="0"/>
              <a:pPr/>
              <a:t>05/07/2024</a:t>
            </a:fld>
            <a:endParaRPr lang="en-PH"/>
          </a:p>
        </p:txBody>
      </p:sp>
      <p:sp>
        <p:nvSpPr>
          <p:cNvPr id="5" name="Footer Placeholder 4">
            <a:extLst>
              <a:ext uri="{FF2B5EF4-FFF2-40B4-BE49-F238E27FC236}">
                <a16:creationId xmlns:a16="http://schemas.microsoft.com/office/drawing/2014/main" id="{8FABFC9B-DBBC-638D-E096-653A19861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B488711-4D6A-688C-78AB-B7BA2A9BA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B958F-A9E3-484D-BC8F-031D359E5C55}" type="slidenum">
              <a:rPr lang="en-PH" smtClean="0"/>
              <a:pPr/>
              <a:t>‹N°›</a:t>
            </a:fld>
            <a:endParaRPr lang="en-PH"/>
          </a:p>
        </p:txBody>
      </p:sp>
    </p:spTree>
    <p:extLst>
      <p:ext uri="{BB962C8B-B14F-4D97-AF65-F5344CB8AC3E}">
        <p14:creationId xmlns:p14="http://schemas.microsoft.com/office/powerpoint/2010/main" val="616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gif"/><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drive/folders/1WJ9G2Hup6aTNLpmQucJ6xb5plQSzEiPu?usp=sha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mailto:S@nt&#233;.Dz"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Espace réservé du contenu 3" descr="FB_IMG_1687701273973.jpg">
            <a:extLst>
              <a:ext uri="{FF2B5EF4-FFF2-40B4-BE49-F238E27FC236}">
                <a16:creationId xmlns:a16="http://schemas.microsoft.com/office/drawing/2014/main" id="{A55D32C2-901F-6EA4-131A-649C0C33B829}"/>
              </a:ext>
            </a:extLst>
          </p:cNvPr>
          <p:cNvPicPr>
            <a:picLocks noGrp="1" noChangeAspect="1"/>
          </p:cNvPicPr>
          <p:nvPr>
            <p:ph idx="1"/>
          </p:nvPr>
        </p:nvPicPr>
        <p:blipFill rotWithShape="1">
          <a:blip r:embed="rId2" cstate="print"/>
          <a:srcRect r="834" b="-1"/>
          <a:stretch/>
        </p:blipFill>
        <p:spPr>
          <a:xfrm>
            <a:off x="-6588" y="10"/>
            <a:ext cx="12198588" cy="6857990"/>
          </a:xfrm>
          <a:prstGeom prst="rect">
            <a:avLst/>
          </a:prstGeom>
        </p:spPr>
      </p:pic>
    </p:spTree>
    <p:extLst>
      <p:ext uri="{BB962C8B-B14F-4D97-AF65-F5344CB8AC3E}">
        <p14:creationId xmlns:p14="http://schemas.microsoft.com/office/powerpoint/2010/main" val="285407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2408ED8-04DD-A4F4-4D01-83D26BBBDF5A}"/>
              </a:ext>
            </a:extLst>
          </p:cNvPr>
          <p:cNvGrpSpPr/>
          <p:nvPr/>
        </p:nvGrpSpPr>
        <p:grpSpPr>
          <a:xfrm rot="6244102">
            <a:off x="6500112" y="1243250"/>
            <a:ext cx="712991" cy="716635"/>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a:off x="-181995" y="473178"/>
            <a:ext cx="4767344" cy="48264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679815" y="855649"/>
            <a:ext cx="4663783" cy="3698062"/>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800" b="1" dirty="0">
                <a:solidFill>
                  <a:schemeClr val="tx1"/>
                </a:solidFill>
                <a:latin typeface="Bodoni MT" panose="02070603080606020203" pitchFamily="18" charset="0"/>
              </a:rPr>
              <a:t>PROPOSED VALUES</a:t>
            </a:r>
          </a:p>
        </p:txBody>
      </p:sp>
      <p:sp>
        <p:nvSpPr>
          <p:cNvPr id="10" name="Rectangle: Rounded Corners 9">
            <a:extLst>
              <a:ext uri="{FF2B5EF4-FFF2-40B4-BE49-F238E27FC236}">
                <a16:creationId xmlns:a16="http://schemas.microsoft.com/office/drawing/2014/main" id="{15454DF9-8C31-D908-FC71-0A55AEE70DD8}"/>
              </a:ext>
            </a:extLst>
          </p:cNvPr>
          <p:cNvSpPr/>
          <p:nvPr/>
        </p:nvSpPr>
        <p:spPr>
          <a:xfrm rot="2085594">
            <a:off x="4976632" y="-570915"/>
            <a:ext cx="1153252" cy="1141832"/>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2320057">
            <a:off x="11613118" y="6077046"/>
            <a:ext cx="811938" cy="752888"/>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11827537" y="5817411"/>
            <a:ext cx="383101" cy="379308"/>
          </a:xfrm>
          <a:prstGeom prst="roundRect">
            <a:avLst>
              <a:gd name="adj" fmla="val 6717"/>
            </a:avLst>
          </a:prstGeom>
          <a:solidFill>
            <a:srgbClr val="2584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253369" y="-688507"/>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6705403" y="1445934"/>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0640228">
            <a:off x="-484658" y="5546842"/>
            <a:ext cx="1598456" cy="1595583"/>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Group 1">
            <a:extLst>
              <a:ext uri="{FF2B5EF4-FFF2-40B4-BE49-F238E27FC236}">
                <a16:creationId xmlns:a16="http://schemas.microsoft.com/office/drawing/2014/main" id="{D08BD38B-968B-D87F-3373-239895CAC774}"/>
              </a:ext>
            </a:extLst>
          </p:cNvPr>
          <p:cNvGrpSpPr/>
          <p:nvPr/>
        </p:nvGrpSpPr>
        <p:grpSpPr>
          <a:xfrm rot="6244102">
            <a:off x="6500112" y="2411649"/>
            <a:ext cx="712991" cy="716635"/>
            <a:chOff x="8786584" y="3784203"/>
            <a:chExt cx="1951491" cy="1961468"/>
          </a:xfrm>
        </p:grpSpPr>
        <p:sp>
          <p:nvSpPr>
            <p:cNvPr id="3" name="Rectangle: Rounded Corners 2">
              <a:extLst>
                <a:ext uri="{FF2B5EF4-FFF2-40B4-BE49-F238E27FC236}">
                  <a16:creationId xmlns:a16="http://schemas.microsoft.com/office/drawing/2014/main" id="{B84460DD-446D-DFB8-99EC-A8FF1345469E}"/>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Rounded Corners 3">
              <a:extLst>
                <a:ext uri="{FF2B5EF4-FFF2-40B4-BE49-F238E27FC236}">
                  <a16:creationId xmlns:a16="http://schemas.microsoft.com/office/drawing/2014/main" id="{F2DC93C6-7A7A-0805-7E91-E2D62AAD927A}"/>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 name="Rectangle: Rounded Corners 6">
            <a:extLst>
              <a:ext uri="{FF2B5EF4-FFF2-40B4-BE49-F238E27FC236}">
                <a16:creationId xmlns:a16="http://schemas.microsoft.com/office/drawing/2014/main" id="{685C4730-88E0-2DBE-E802-E68F3B79AB12}"/>
              </a:ext>
            </a:extLst>
          </p:cNvPr>
          <p:cNvSpPr/>
          <p:nvPr/>
        </p:nvSpPr>
        <p:spPr>
          <a:xfrm rot="5400000">
            <a:off x="6705403" y="2614333"/>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3" name="Group 22">
            <a:extLst>
              <a:ext uri="{FF2B5EF4-FFF2-40B4-BE49-F238E27FC236}">
                <a16:creationId xmlns:a16="http://schemas.microsoft.com/office/drawing/2014/main" id="{D385EF66-92E6-FCC1-25C9-4A5E3116F426}"/>
              </a:ext>
            </a:extLst>
          </p:cNvPr>
          <p:cNvGrpSpPr/>
          <p:nvPr/>
        </p:nvGrpSpPr>
        <p:grpSpPr>
          <a:xfrm rot="6244102">
            <a:off x="6495354" y="3668255"/>
            <a:ext cx="712991" cy="716635"/>
            <a:chOff x="8786584" y="3784203"/>
            <a:chExt cx="1951491" cy="1961468"/>
          </a:xfrm>
        </p:grpSpPr>
        <p:sp>
          <p:nvSpPr>
            <p:cNvPr id="24" name="Rectangle: Rounded Corners 23">
              <a:extLst>
                <a:ext uri="{FF2B5EF4-FFF2-40B4-BE49-F238E27FC236}">
                  <a16:creationId xmlns:a16="http://schemas.microsoft.com/office/drawing/2014/main" id="{FD2EC16B-1C39-569E-20B7-40E35B951FB6}"/>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Rounded Corners 25">
              <a:extLst>
                <a:ext uri="{FF2B5EF4-FFF2-40B4-BE49-F238E27FC236}">
                  <a16:creationId xmlns:a16="http://schemas.microsoft.com/office/drawing/2014/main" id="{F53F71D0-DF54-C49D-41E2-5553D60A0355}"/>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7" name="Rectangle: Rounded Corners 26">
            <a:extLst>
              <a:ext uri="{FF2B5EF4-FFF2-40B4-BE49-F238E27FC236}">
                <a16:creationId xmlns:a16="http://schemas.microsoft.com/office/drawing/2014/main" id="{E94E2059-971B-B550-BCAF-22B2BD12BAA7}"/>
              </a:ext>
            </a:extLst>
          </p:cNvPr>
          <p:cNvSpPr/>
          <p:nvPr/>
        </p:nvSpPr>
        <p:spPr>
          <a:xfrm rot="5400000">
            <a:off x="6700645" y="3870939"/>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8" name="Group 27">
            <a:extLst>
              <a:ext uri="{FF2B5EF4-FFF2-40B4-BE49-F238E27FC236}">
                <a16:creationId xmlns:a16="http://schemas.microsoft.com/office/drawing/2014/main" id="{E361380F-CF56-D86C-8B92-333530158883}"/>
              </a:ext>
            </a:extLst>
          </p:cNvPr>
          <p:cNvGrpSpPr/>
          <p:nvPr/>
        </p:nvGrpSpPr>
        <p:grpSpPr>
          <a:xfrm rot="6244102">
            <a:off x="6500112" y="4869303"/>
            <a:ext cx="712991" cy="716635"/>
            <a:chOff x="8786584" y="3784203"/>
            <a:chExt cx="1951491" cy="1961468"/>
          </a:xfrm>
        </p:grpSpPr>
        <p:sp>
          <p:nvSpPr>
            <p:cNvPr id="29" name="Rectangle: Rounded Corners 28">
              <a:extLst>
                <a:ext uri="{FF2B5EF4-FFF2-40B4-BE49-F238E27FC236}">
                  <a16:creationId xmlns:a16="http://schemas.microsoft.com/office/drawing/2014/main" id="{1092E10C-DF7F-6F2B-9171-3D7708C216FB}"/>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Rounded Corners 29">
              <a:extLst>
                <a:ext uri="{FF2B5EF4-FFF2-40B4-BE49-F238E27FC236}">
                  <a16:creationId xmlns:a16="http://schemas.microsoft.com/office/drawing/2014/main" id="{FBBA5D8B-48D3-E25B-98B5-AA2CCDEB53E8}"/>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31" name="Rectangle: Rounded Corners 30">
            <a:extLst>
              <a:ext uri="{FF2B5EF4-FFF2-40B4-BE49-F238E27FC236}">
                <a16:creationId xmlns:a16="http://schemas.microsoft.com/office/drawing/2014/main" id="{C0A9595D-F429-8F10-2887-558C7A845714}"/>
              </a:ext>
            </a:extLst>
          </p:cNvPr>
          <p:cNvSpPr/>
          <p:nvPr/>
        </p:nvSpPr>
        <p:spPr>
          <a:xfrm rot="5400000">
            <a:off x="6705403" y="5071987"/>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a:extLst>
              <a:ext uri="{FF2B5EF4-FFF2-40B4-BE49-F238E27FC236}">
                <a16:creationId xmlns:a16="http://schemas.microsoft.com/office/drawing/2014/main" id="{26D1A0E5-5E32-EC71-07B6-55C5849BA35A}"/>
              </a:ext>
            </a:extLst>
          </p:cNvPr>
          <p:cNvSpPr txBox="1"/>
          <p:nvPr/>
        </p:nvSpPr>
        <p:spPr>
          <a:xfrm>
            <a:off x="7395684" y="1186069"/>
            <a:ext cx="4667008" cy="830997"/>
          </a:xfrm>
          <a:prstGeom prst="rect">
            <a:avLst/>
          </a:prstGeom>
          <a:noFill/>
        </p:spPr>
        <p:txBody>
          <a:bodyPr wrap="square" rtlCol="0">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Improve hospitals' ability to diagnose radiological abnormalities in medical images faster and more accurately. </a:t>
            </a:r>
            <a:endParaRPr lang="en-PH" sz="16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A90B6C63-F591-EB30-C550-C72FF6FDBF3F}"/>
              </a:ext>
            </a:extLst>
          </p:cNvPr>
          <p:cNvSpPr txBox="1"/>
          <p:nvPr/>
        </p:nvSpPr>
        <p:spPr>
          <a:xfrm>
            <a:off x="7465412" y="2610530"/>
            <a:ext cx="4726588" cy="338554"/>
          </a:xfrm>
          <a:prstGeom prst="rect">
            <a:avLst/>
          </a:prstGeom>
          <a:noFill/>
        </p:spPr>
        <p:txBody>
          <a:bodyPr wrap="square" rtlCol="0">
            <a:spAutoFit/>
          </a:bodyPr>
          <a:lstStyle/>
          <a:p>
            <a:pPr algn="just"/>
            <a:r>
              <a:rPr lang="fr-FR" sz="1600" dirty="0" err="1">
                <a:latin typeface="Times New Roman" pitchFamily="18" charset="0"/>
                <a:cs typeface="Times New Roman" pitchFamily="18" charset="0"/>
              </a:rPr>
              <a:t>Digitize</a:t>
            </a:r>
            <a:r>
              <a:rPr lang="fr-FR" sz="1600" dirty="0">
                <a:latin typeface="Times New Roman" pitchFamily="18" charset="0"/>
                <a:cs typeface="Times New Roman" pitchFamily="18" charset="0"/>
              </a:rPr>
              <a:t> public </a:t>
            </a:r>
            <a:r>
              <a:rPr lang="fr-FR" sz="1600" dirty="0" err="1">
                <a:latin typeface="Times New Roman" pitchFamily="18" charset="0"/>
                <a:cs typeface="Times New Roman" pitchFamily="18" charset="0"/>
              </a:rPr>
              <a:t>health</a:t>
            </a:r>
            <a:r>
              <a:rPr lang="fr-FR" sz="1600" dirty="0">
                <a:latin typeface="Times New Roman" pitchFamily="18" charset="0"/>
                <a:cs typeface="Times New Roman" pitchFamily="18" charset="0"/>
              </a:rPr>
              <a:t>. </a:t>
            </a:r>
            <a:endParaRPr lang="en-PH" sz="1600" b="1" dirty="0">
              <a:latin typeface="Times New Roman" pitchFamily="18" charset="0"/>
              <a:cs typeface="Times New Roman" pitchFamily="18" charset="0"/>
            </a:endParaRPr>
          </a:p>
        </p:txBody>
      </p:sp>
      <p:sp>
        <p:nvSpPr>
          <p:cNvPr id="34" name="TextBox 33">
            <a:extLst>
              <a:ext uri="{FF2B5EF4-FFF2-40B4-BE49-F238E27FC236}">
                <a16:creationId xmlns:a16="http://schemas.microsoft.com/office/drawing/2014/main" id="{15F2F69E-3575-8CBA-A7E2-CA9B0069017E}"/>
              </a:ext>
            </a:extLst>
          </p:cNvPr>
          <p:cNvSpPr txBox="1"/>
          <p:nvPr/>
        </p:nvSpPr>
        <p:spPr>
          <a:xfrm>
            <a:off x="7465412" y="3563282"/>
            <a:ext cx="4726588" cy="1077218"/>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Manage and organize the relationship between doctors and their patients (facilitating communication between them) as well as the interaction among doctors themselves.</a:t>
            </a:r>
            <a:endParaRPr lang="en-PH" sz="1600" b="1" dirty="0">
              <a:latin typeface="Times New Roman" pitchFamily="18" charset="0"/>
              <a:cs typeface="Times New Roman" pitchFamily="18" charset="0"/>
            </a:endParaRPr>
          </a:p>
        </p:txBody>
      </p:sp>
      <p:sp>
        <p:nvSpPr>
          <p:cNvPr id="35" name="TextBox 34">
            <a:extLst>
              <a:ext uri="{FF2B5EF4-FFF2-40B4-BE49-F238E27FC236}">
                <a16:creationId xmlns:a16="http://schemas.microsoft.com/office/drawing/2014/main" id="{D40C301D-52A2-7F7D-296A-E0613E84361D}"/>
              </a:ext>
            </a:extLst>
          </p:cNvPr>
          <p:cNvSpPr txBox="1"/>
          <p:nvPr/>
        </p:nvSpPr>
        <p:spPr>
          <a:xfrm>
            <a:off x="7352643" y="4922098"/>
            <a:ext cx="4710049" cy="584775"/>
          </a:xfrm>
          <a:prstGeom prst="rect">
            <a:avLst/>
          </a:prstGeom>
          <a:noFill/>
        </p:spPr>
        <p:txBody>
          <a:bodyPr wrap="square" rtlCol="0">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Improve the quality of healthcare and facilitate access to it, applying the principle of "pervasive health". </a:t>
            </a:r>
            <a:endParaRPr lang="en-PH" sz="1600" b="1" dirty="0">
              <a:latin typeface="Times New Roman" panose="02020603050405020304" pitchFamily="18" charset="0"/>
              <a:cs typeface="Times New Roman" panose="02020603050405020304" pitchFamily="18" charset="0"/>
            </a:endParaRPr>
          </a:p>
        </p:txBody>
      </p:sp>
      <p:sp>
        <p:nvSpPr>
          <p:cNvPr id="36" name="ZoneTexte 35"/>
          <p:cNvSpPr txBox="1"/>
          <p:nvPr/>
        </p:nvSpPr>
        <p:spPr>
          <a:xfrm>
            <a:off x="2278312" y="4125425"/>
            <a:ext cx="1571264" cy="400110"/>
          </a:xfrm>
          <a:prstGeom prst="rect">
            <a:avLst/>
          </a:prstGeom>
          <a:noFill/>
        </p:spPr>
        <p:txBody>
          <a:bodyPr wrap="none" rtlCol="0">
            <a:spAutoFit/>
          </a:bodyPr>
          <a:lstStyle/>
          <a:p>
            <a:r>
              <a:rPr lang="fr-FR" sz="2000" dirty="0" err="1">
                <a:latin typeface="Times New Roman" pitchFamily="18" charset="0"/>
                <a:cs typeface="Times New Roman" pitchFamily="18" charset="0"/>
              </a:rPr>
              <a:t>Health</a:t>
            </a:r>
            <a:r>
              <a:rPr lang="fr-FR" sz="2000" dirty="0">
                <a:latin typeface="Times New Roman" pitchFamily="18" charset="0"/>
                <a:cs typeface="Times New Roman" pitchFamily="18" charset="0"/>
              </a:rPr>
              <a:t> aspect</a:t>
            </a:r>
          </a:p>
        </p:txBody>
      </p:sp>
      <p:pic>
        <p:nvPicPr>
          <p:cNvPr id="5" name="Google Shape;449;g27449d8e031_0_509">
            <a:extLst>
              <a:ext uri="{FF2B5EF4-FFF2-40B4-BE49-F238E27FC236}">
                <a16:creationId xmlns:a16="http://schemas.microsoft.com/office/drawing/2014/main" id="{064E63F0-215E-721E-8C8E-5B6D1979621C}"/>
              </a:ext>
            </a:extLst>
          </p:cNvPr>
          <p:cNvPicPr preferRelativeResize="0"/>
          <p:nvPr/>
        </p:nvPicPr>
        <p:blipFill>
          <a:blip r:embed="rId2">
            <a:alphaModFix/>
          </a:blip>
          <a:stretch>
            <a:fillRect/>
          </a:stretch>
        </p:blipFill>
        <p:spPr>
          <a:xfrm>
            <a:off x="1441348" y="4392842"/>
            <a:ext cx="2321825" cy="1813575"/>
          </a:xfrm>
          <a:prstGeom prst="rect">
            <a:avLst/>
          </a:prstGeom>
          <a:noFill/>
          <a:ln>
            <a:noFill/>
          </a:ln>
        </p:spPr>
      </p:pic>
    </p:spTree>
    <p:extLst>
      <p:ext uri="{BB962C8B-B14F-4D97-AF65-F5344CB8AC3E}">
        <p14:creationId xmlns:p14="http://schemas.microsoft.com/office/powerpoint/2010/main" val="2344737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2408ED8-04DD-A4F4-4D01-83D26BBBDF5A}"/>
              </a:ext>
            </a:extLst>
          </p:cNvPr>
          <p:cNvGrpSpPr/>
          <p:nvPr/>
        </p:nvGrpSpPr>
        <p:grpSpPr>
          <a:xfrm rot="6244102">
            <a:off x="832644" y="1255198"/>
            <a:ext cx="712991" cy="716635"/>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a:off x="7690005" y="1180613"/>
            <a:ext cx="4767344" cy="48264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6908157" y="1772516"/>
            <a:ext cx="4663783" cy="3698062"/>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800" b="1" dirty="0">
                <a:solidFill>
                  <a:schemeClr val="tx1"/>
                </a:solidFill>
                <a:latin typeface="Bodoni MT" panose="02070603080606020203" pitchFamily="18" charset="0"/>
              </a:rPr>
              <a:t>PROPOSED VALUES</a:t>
            </a:r>
          </a:p>
        </p:txBody>
      </p:sp>
      <p:sp>
        <p:nvSpPr>
          <p:cNvPr id="10" name="Rectangle: Rounded Corners 9">
            <a:extLst>
              <a:ext uri="{FF2B5EF4-FFF2-40B4-BE49-F238E27FC236}">
                <a16:creationId xmlns:a16="http://schemas.microsoft.com/office/drawing/2014/main" id="{15454DF9-8C31-D908-FC71-0A55AEE70DD8}"/>
              </a:ext>
            </a:extLst>
          </p:cNvPr>
          <p:cNvSpPr/>
          <p:nvPr/>
        </p:nvSpPr>
        <p:spPr>
          <a:xfrm rot="1298139">
            <a:off x="-659554" y="6219386"/>
            <a:ext cx="1153252" cy="1141832"/>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2320057">
            <a:off x="11613118" y="6077046"/>
            <a:ext cx="811938" cy="752888"/>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11827537" y="5817411"/>
            <a:ext cx="383101" cy="379308"/>
          </a:xfrm>
          <a:prstGeom prst="roundRect">
            <a:avLst>
              <a:gd name="adj" fmla="val 6717"/>
            </a:avLst>
          </a:prstGeom>
          <a:solidFill>
            <a:srgbClr val="2584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253369" y="-688507"/>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1023485" y="1457882"/>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351929">
            <a:off x="4985347" y="-1019999"/>
            <a:ext cx="1598456" cy="1595583"/>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Group 1">
            <a:extLst>
              <a:ext uri="{FF2B5EF4-FFF2-40B4-BE49-F238E27FC236}">
                <a16:creationId xmlns:a16="http://schemas.microsoft.com/office/drawing/2014/main" id="{D08BD38B-968B-D87F-3373-239895CAC774}"/>
              </a:ext>
            </a:extLst>
          </p:cNvPr>
          <p:cNvGrpSpPr/>
          <p:nvPr/>
        </p:nvGrpSpPr>
        <p:grpSpPr>
          <a:xfrm rot="6244102">
            <a:off x="859214" y="2637780"/>
            <a:ext cx="712991" cy="716635"/>
            <a:chOff x="8786584" y="3784203"/>
            <a:chExt cx="1951491" cy="1961468"/>
          </a:xfrm>
        </p:grpSpPr>
        <p:sp>
          <p:nvSpPr>
            <p:cNvPr id="3" name="Rectangle: Rounded Corners 2">
              <a:extLst>
                <a:ext uri="{FF2B5EF4-FFF2-40B4-BE49-F238E27FC236}">
                  <a16:creationId xmlns:a16="http://schemas.microsoft.com/office/drawing/2014/main" id="{B84460DD-446D-DFB8-99EC-A8FF1345469E}"/>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Rounded Corners 3">
              <a:extLst>
                <a:ext uri="{FF2B5EF4-FFF2-40B4-BE49-F238E27FC236}">
                  <a16:creationId xmlns:a16="http://schemas.microsoft.com/office/drawing/2014/main" id="{F2DC93C6-7A7A-0805-7E91-E2D62AAD927A}"/>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 name="Rectangle: Rounded Corners 6">
            <a:extLst>
              <a:ext uri="{FF2B5EF4-FFF2-40B4-BE49-F238E27FC236}">
                <a16:creationId xmlns:a16="http://schemas.microsoft.com/office/drawing/2014/main" id="{685C4730-88E0-2DBE-E802-E68F3B79AB12}"/>
              </a:ext>
            </a:extLst>
          </p:cNvPr>
          <p:cNvSpPr/>
          <p:nvPr/>
        </p:nvSpPr>
        <p:spPr>
          <a:xfrm rot="5400000">
            <a:off x="1050055" y="2840464"/>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3" name="Group 22">
            <a:extLst>
              <a:ext uri="{FF2B5EF4-FFF2-40B4-BE49-F238E27FC236}">
                <a16:creationId xmlns:a16="http://schemas.microsoft.com/office/drawing/2014/main" id="{D385EF66-92E6-FCC1-25C9-4A5E3116F426}"/>
              </a:ext>
            </a:extLst>
          </p:cNvPr>
          <p:cNvGrpSpPr/>
          <p:nvPr/>
        </p:nvGrpSpPr>
        <p:grpSpPr>
          <a:xfrm rot="6244102">
            <a:off x="825088" y="3943959"/>
            <a:ext cx="712991" cy="716635"/>
            <a:chOff x="8786584" y="3784203"/>
            <a:chExt cx="1951491" cy="1961468"/>
          </a:xfrm>
        </p:grpSpPr>
        <p:sp>
          <p:nvSpPr>
            <p:cNvPr id="24" name="Rectangle: Rounded Corners 23">
              <a:extLst>
                <a:ext uri="{FF2B5EF4-FFF2-40B4-BE49-F238E27FC236}">
                  <a16:creationId xmlns:a16="http://schemas.microsoft.com/office/drawing/2014/main" id="{FD2EC16B-1C39-569E-20B7-40E35B951FB6}"/>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Rounded Corners 25">
              <a:extLst>
                <a:ext uri="{FF2B5EF4-FFF2-40B4-BE49-F238E27FC236}">
                  <a16:creationId xmlns:a16="http://schemas.microsoft.com/office/drawing/2014/main" id="{F53F71D0-DF54-C49D-41E2-5553D60A0355}"/>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7" name="Rectangle: Rounded Corners 26">
            <a:extLst>
              <a:ext uri="{FF2B5EF4-FFF2-40B4-BE49-F238E27FC236}">
                <a16:creationId xmlns:a16="http://schemas.microsoft.com/office/drawing/2014/main" id="{E94E2059-971B-B550-BCAF-22B2BD12BAA7}"/>
              </a:ext>
            </a:extLst>
          </p:cNvPr>
          <p:cNvSpPr/>
          <p:nvPr/>
        </p:nvSpPr>
        <p:spPr>
          <a:xfrm rot="5400000">
            <a:off x="1030379" y="4146643"/>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8" name="Group 27">
            <a:extLst>
              <a:ext uri="{FF2B5EF4-FFF2-40B4-BE49-F238E27FC236}">
                <a16:creationId xmlns:a16="http://schemas.microsoft.com/office/drawing/2014/main" id="{E361380F-CF56-D86C-8B92-333530158883}"/>
              </a:ext>
            </a:extLst>
          </p:cNvPr>
          <p:cNvGrpSpPr/>
          <p:nvPr/>
        </p:nvGrpSpPr>
        <p:grpSpPr>
          <a:xfrm rot="6244102">
            <a:off x="806439" y="5195977"/>
            <a:ext cx="712991" cy="716635"/>
            <a:chOff x="8786584" y="3784203"/>
            <a:chExt cx="1951491" cy="1961468"/>
          </a:xfrm>
        </p:grpSpPr>
        <p:sp>
          <p:nvSpPr>
            <p:cNvPr id="29" name="Rectangle: Rounded Corners 28">
              <a:extLst>
                <a:ext uri="{FF2B5EF4-FFF2-40B4-BE49-F238E27FC236}">
                  <a16:creationId xmlns:a16="http://schemas.microsoft.com/office/drawing/2014/main" id="{1092E10C-DF7F-6F2B-9171-3D7708C216FB}"/>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Rounded Corners 29">
              <a:extLst>
                <a:ext uri="{FF2B5EF4-FFF2-40B4-BE49-F238E27FC236}">
                  <a16:creationId xmlns:a16="http://schemas.microsoft.com/office/drawing/2014/main" id="{FBBA5D8B-48D3-E25B-98B5-AA2CCDEB53E8}"/>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31" name="Rectangle: Rounded Corners 30">
            <a:extLst>
              <a:ext uri="{FF2B5EF4-FFF2-40B4-BE49-F238E27FC236}">
                <a16:creationId xmlns:a16="http://schemas.microsoft.com/office/drawing/2014/main" id="{C0A9595D-F429-8F10-2887-558C7A845714}"/>
              </a:ext>
            </a:extLst>
          </p:cNvPr>
          <p:cNvSpPr/>
          <p:nvPr/>
        </p:nvSpPr>
        <p:spPr>
          <a:xfrm rot="5400000">
            <a:off x="1011730" y="5398661"/>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a:extLst>
              <a:ext uri="{FF2B5EF4-FFF2-40B4-BE49-F238E27FC236}">
                <a16:creationId xmlns:a16="http://schemas.microsoft.com/office/drawing/2014/main" id="{26D1A0E5-5E32-EC71-07B6-55C5849BA35A}"/>
              </a:ext>
            </a:extLst>
          </p:cNvPr>
          <p:cNvSpPr txBox="1"/>
          <p:nvPr/>
        </p:nvSpPr>
        <p:spPr>
          <a:xfrm>
            <a:off x="1705145" y="1370735"/>
            <a:ext cx="3857686" cy="461665"/>
          </a:xfrm>
          <a:prstGeom prst="rect">
            <a:avLst/>
          </a:prstGeom>
          <a:noFill/>
        </p:spPr>
        <p:txBody>
          <a:bodyPr wrap="square" rtlCol="0">
            <a:spAutoFit/>
          </a:bodyPr>
          <a:lstStyle/>
          <a:p>
            <a:pPr algn="just"/>
            <a:endParaRPr lang="en-PH" sz="2400" b="1" dirty="0">
              <a:latin typeface="Bodoni MT" panose="02070603080606020203" pitchFamily="18" charset="0"/>
            </a:endParaRPr>
          </a:p>
        </p:txBody>
      </p:sp>
      <p:sp>
        <p:nvSpPr>
          <p:cNvPr id="36" name="TextBox 35">
            <a:extLst>
              <a:ext uri="{FF2B5EF4-FFF2-40B4-BE49-F238E27FC236}">
                <a16:creationId xmlns:a16="http://schemas.microsoft.com/office/drawing/2014/main" id="{7EC1D7B8-F435-4FBE-BEB8-ED1236D1F10B}"/>
              </a:ext>
            </a:extLst>
          </p:cNvPr>
          <p:cNvSpPr txBox="1"/>
          <p:nvPr/>
        </p:nvSpPr>
        <p:spPr>
          <a:xfrm>
            <a:off x="1673394" y="1417562"/>
            <a:ext cx="5135231" cy="338554"/>
          </a:xfrm>
          <a:prstGeom prst="rect">
            <a:avLst/>
          </a:prstGeom>
          <a:noFill/>
        </p:spPr>
        <p:txBody>
          <a:bodyPr wrap="square">
            <a:spAutoFit/>
          </a:bodyPr>
          <a:lstStyle/>
          <a:p>
            <a:pPr algn="just"/>
            <a:r>
              <a:rPr lang="en-US" sz="1600" dirty="0">
                <a:latin typeface="Times New Roman" pitchFamily="18" charset="0"/>
                <a:cs typeface="Times New Roman" pitchFamily="18" charset="0"/>
              </a:rPr>
              <a:t>Targeting a new market (Marche </a:t>
            </a:r>
            <a:r>
              <a:rPr lang="en-US" sz="1600" dirty="0" err="1">
                <a:latin typeface="Times New Roman" pitchFamily="18" charset="0"/>
                <a:cs typeface="Times New Roman" pitchFamily="18" charset="0"/>
              </a:rPr>
              <a:t>Vierge</a:t>
            </a:r>
            <a:r>
              <a:rPr lang="en-US" sz="1600" dirty="0">
                <a:latin typeface="Times New Roman" pitchFamily="18" charset="0"/>
                <a:cs typeface="Times New Roman" pitchFamily="18" charset="0"/>
              </a:rPr>
              <a:t>).</a:t>
            </a:r>
            <a:endParaRPr lang="en-PH" sz="1600" b="1" dirty="0">
              <a:latin typeface="Times New Roman" pitchFamily="18" charset="0"/>
              <a:cs typeface="Times New Roman" pitchFamily="18" charset="0"/>
            </a:endParaRPr>
          </a:p>
        </p:txBody>
      </p:sp>
      <p:sp>
        <p:nvSpPr>
          <p:cNvPr id="37" name="TextBox 36">
            <a:extLst>
              <a:ext uri="{FF2B5EF4-FFF2-40B4-BE49-F238E27FC236}">
                <a16:creationId xmlns:a16="http://schemas.microsoft.com/office/drawing/2014/main" id="{64FC88CE-2AB4-49E8-8D8D-D3F64DB7F413}"/>
              </a:ext>
            </a:extLst>
          </p:cNvPr>
          <p:cNvSpPr txBox="1"/>
          <p:nvPr/>
        </p:nvSpPr>
        <p:spPr>
          <a:xfrm>
            <a:off x="1728865" y="2639589"/>
            <a:ext cx="5079760" cy="584775"/>
          </a:xfrm>
          <a:prstGeom prst="rect">
            <a:avLst/>
          </a:prstGeom>
          <a:noFill/>
        </p:spPr>
        <p:txBody>
          <a:bodyPr wrap="square">
            <a:spAutoFit/>
          </a:bodyPr>
          <a:lstStyle/>
          <a:p>
            <a:pPr algn="just"/>
            <a:r>
              <a:rPr lang="en-US" sz="1600" dirty="0">
                <a:latin typeface="Times New Roman" pitchFamily="18" charset="0"/>
                <a:cs typeface="Times New Roman" pitchFamily="18" charset="0"/>
              </a:rPr>
              <a:t>Increasing profitability and scientific research through the creation of large databases and selling them to researchers.</a:t>
            </a:r>
            <a:endParaRPr lang="en-PH" sz="1600" b="1" dirty="0">
              <a:latin typeface="Times New Roman" pitchFamily="18" charset="0"/>
              <a:cs typeface="Times New Roman" pitchFamily="18" charset="0"/>
            </a:endParaRPr>
          </a:p>
        </p:txBody>
      </p:sp>
      <p:sp>
        <p:nvSpPr>
          <p:cNvPr id="38" name="TextBox 37">
            <a:extLst>
              <a:ext uri="{FF2B5EF4-FFF2-40B4-BE49-F238E27FC236}">
                <a16:creationId xmlns:a16="http://schemas.microsoft.com/office/drawing/2014/main" id="{9B828DEB-0A54-4B2F-9403-3C1A09900EAD}"/>
              </a:ext>
            </a:extLst>
          </p:cNvPr>
          <p:cNvSpPr txBox="1"/>
          <p:nvPr/>
        </p:nvSpPr>
        <p:spPr>
          <a:xfrm>
            <a:off x="1659550" y="4018706"/>
            <a:ext cx="5149075" cy="584775"/>
          </a:xfrm>
          <a:prstGeom prst="rect">
            <a:avLst/>
          </a:prstGeom>
          <a:noFill/>
        </p:spPr>
        <p:txBody>
          <a:bodyPr wrap="square">
            <a:spAutoFit/>
          </a:bodyPr>
          <a:lstStyle/>
          <a:p>
            <a:pPr algn="just"/>
            <a:r>
              <a:rPr lang="en-US" sz="1600" dirty="0">
                <a:solidFill>
                  <a:srgbClr val="000000"/>
                </a:solidFill>
                <a:latin typeface="Times New Roman" panose="02020603050405020304" pitchFamily="18" charset="0"/>
                <a:cs typeface="Times New Roman" panose="02020603050405020304" pitchFamily="18" charset="0"/>
              </a:rPr>
              <a:t>Save costs, time and effort for both patients and radiologists/doctors. </a:t>
            </a:r>
            <a:endParaRPr lang="en-PH" sz="16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FAE5E9B5-E59A-4DB5-877E-796A948BB60C}"/>
              </a:ext>
            </a:extLst>
          </p:cNvPr>
          <p:cNvSpPr txBox="1"/>
          <p:nvPr/>
        </p:nvSpPr>
        <p:spPr>
          <a:xfrm>
            <a:off x="1659550" y="5393025"/>
            <a:ext cx="5149075" cy="338554"/>
          </a:xfrm>
          <a:prstGeom prst="rect">
            <a:avLst/>
          </a:prstGeom>
          <a:noFill/>
        </p:spPr>
        <p:txBody>
          <a:bodyPr wrap="square">
            <a:spAutoFit/>
          </a:bodyPr>
          <a:lstStyle/>
          <a:p>
            <a:pPr algn="just"/>
            <a:r>
              <a:rPr lang="en-US" sz="1600" dirty="0">
                <a:latin typeface="Times New Roman" pitchFamily="18" charset="0"/>
                <a:cs typeface="Times New Roman" pitchFamily="18" charset="0"/>
              </a:rPr>
              <a:t>Targeting a new market (Marche </a:t>
            </a:r>
            <a:r>
              <a:rPr lang="en-US" sz="1600" dirty="0" err="1">
                <a:latin typeface="Times New Roman" pitchFamily="18" charset="0"/>
                <a:cs typeface="Times New Roman" pitchFamily="18" charset="0"/>
              </a:rPr>
              <a:t>Vierge</a:t>
            </a:r>
            <a:r>
              <a:rPr lang="en-US" sz="1600" dirty="0">
                <a:latin typeface="Times New Roman" pitchFamily="18" charset="0"/>
                <a:cs typeface="Times New Roman" pitchFamily="18" charset="0"/>
              </a:rPr>
              <a:t>).</a:t>
            </a:r>
            <a:endParaRPr lang="en-PH" sz="1600" b="1" dirty="0">
              <a:latin typeface="Times New Roman" pitchFamily="18" charset="0"/>
              <a:cs typeface="Times New Roman" pitchFamily="18" charset="0"/>
            </a:endParaRPr>
          </a:p>
        </p:txBody>
      </p:sp>
      <p:sp>
        <p:nvSpPr>
          <p:cNvPr id="33" name="Rectangle 32"/>
          <p:cNvSpPr/>
          <p:nvPr/>
        </p:nvSpPr>
        <p:spPr>
          <a:xfrm>
            <a:off x="8353708" y="4322506"/>
            <a:ext cx="1755609" cy="369332"/>
          </a:xfrm>
          <a:prstGeom prst="rect">
            <a:avLst/>
          </a:prstGeom>
        </p:spPr>
        <p:txBody>
          <a:bodyPr wrap="none">
            <a:spAutoFit/>
          </a:bodyPr>
          <a:lstStyle/>
          <a:p>
            <a:r>
              <a:rPr lang="fr-FR" dirty="0" err="1">
                <a:latin typeface="Times New Roman" pitchFamily="18" charset="0"/>
                <a:cs typeface="Times New Roman" pitchFamily="18" charset="0"/>
              </a:rPr>
              <a:t>Economic</a:t>
            </a:r>
            <a:r>
              <a:rPr lang="fr-FR" dirty="0">
                <a:latin typeface="Times New Roman" pitchFamily="18" charset="0"/>
                <a:cs typeface="Times New Roman" pitchFamily="18" charset="0"/>
              </a:rPr>
              <a:t> aspect</a:t>
            </a:r>
          </a:p>
        </p:txBody>
      </p:sp>
      <p:pic>
        <p:nvPicPr>
          <p:cNvPr id="34" name="Picture 22">
            <a:extLst>
              <a:ext uri="{FF2B5EF4-FFF2-40B4-BE49-F238E27FC236}">
                <a16:creationId xmlns:a16="http://schemas.microsoft.com/office/drawing/2014/main" id="{2541EF34-C04D-4D01-8F13-8EF1ED087923}"/>
              </a:ext>
            </a:extLst>
          </p:cNvPr>
          <p:cNvPicPr>
            <a:picLocks noChangeAspect="1"/>
          </p:cNvPicPr>
          <p:nvPr/>
        </p:nvPicPr>
        <p:blipFill rotWithShape="1">
          <a:blip r:embed="rId2" cstate="print"/>
          <a:srcRect r="38385" b="11375"/>
          <a:stretch/>
        </p:blipFill>
        <p:spPr>
          <a:xfrm>
            <a:off x="354097" y="192867"/>
            <a:ext cx="1397309" cy="1130778"/>
          </a:xfrm>
          <a:prstGeom prst="rect">
            <a:avLst/>
          </a:prstGeom>
        </p:spPr>
      </p:pic>
    </p:spTree>
    <p:extLst>
      <p:ext uri="{BB962C8B-B14F-4D97-AF65-F5344CB8AC3E}">
        <p14:creationId xmlns:p14="http://schemas.microsoft.com/office/powerpoint/2010/main" val="1507844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2408ED8-04DD-A4F4-4D01-83D26BBBDF5A}"/>
              </a:ext>
            </a:extLst>
          </p:cNvPr>
          <p:cNvGrpSpPr/>
          <p:nvPr/>
        </p:nvGrpSpPr>
        <p:grpSpPr>
          <a:xfrm rot="6244102">
            <a:off x="6500112" y="1243250"/>
            <a:ext cx="712991" cy="716635"/>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a:off x="-157320" y="1063366"/>
            <a:ext cx="4767344" cy="48264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671611" y="1601568"/>
            <a:ext cx="4663783" cy="3698062"/>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800" b="1" dirty="0">
                <a:solidFill>
                  <a:schemeClr val="tx1"/>
                </a:solidFill>
                <a:latin typeface="Bodoni MT" panose="02070603080606020203" pitchFamily="18" charset="0"/>
              </a:rPr>
              <a:t>PROPOSED VALUES</a:t>
            </a:r>
          </a:p>
        </p:txBody>
      </p:sp>
      <p:sp>
        <p:nvSpPr>
          <p:cNvPr id="10" name="Rectangle: Rounded Corners 9">
            <a:extLst>
              <a:ext uri="{FF2B5EF4-FFF2-40B4-BE49-F238E27FC236}">
                <a16:creationId xmlns:a16="http://schemas.microsoft.com/office/drawing/2014/main" id="{15454DF9-8C31-D908-FC71-0A55AEE70DD8}"/>
              </a:ext>
            </a:extLst>
          </p:cNvPr>
          <p:cNvSpPr/>
          <p:nvPr/>
        </p:nvSpPr>
        <p:spPr>
          <a:xfrm rot="2085594">
            <a:off x="4976632" y="-570915"/>
            <a:ext cx="1153252" cy="1141832"/>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2320057">
            <a:off x="11613118" y="6077046"/>
            <a:ext cx="811938" cy="752888"/>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11827537" y="5817411"/>
            <a:ext cx="383101" cy="379308"/>
          </a:xfrm>
          <a:prstGeom prst="roundRect">
            <a:avLst>
              <a:gd name="adj" fmla="val 6717"/>
            </a:avLst>
          </a:prstGeom>
          <a:solidFill>
            <a:srgbClr val="2584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253369" y="-688507"/>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6705403" y="1445934"/>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0640228">
            <a:off x="-484658" y="5546842"/>
            <a:ext cx="1598456" cy="1595583"/>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Group 1">
            <a:extLst>
              <a:ext uri="{FF2B5EF4-FFF2-40B4-BE49-F238E27FC236}">
                <a16:creationId xmlns:a16="http://schemas.microsoft.com/office/drawing/2014/main" id="{D08BD38B-968B-D87F-3373-239895CAC774}"/>
              </a:ext>
            </a:extLst>
          </p:cNvPr>
          <p:cNvGrpSpPr/>
          <p:nvPr/>
        </p:nvGrpSpPr>
        <p:grpSpPr>
          <a:xfrm rot="6244102">
            <a:off x="6500112" y="2411649"/>
            <a:ext cx="712991" cy="716635"/>
            <a:chOff x="8786584" y="3784203"/>
            <a:chExt cx="1951491" cy="1961468"/>
          </a:xfrm>
        </p:grpSpPr>
        <p:sp>
          <p:nvSpPr>
            <p:cNvPr id="3" name="Rectangle: Rounded Corners 2">
              <a:extLst>
                <a:ext uri="{FF2B5EF4-FFF2-40B4-BE49-F238E27FC236}">
                  <a16:creationId xmlns:a16="http://schemas.microsoft.com/office/drawing/2014/main" id="{B84460DD-446D-DFB8-99EC-A8FF1345469E}"/>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Rounded Corners 3">
              <a:extLst>
                <a:ext uri="{FF2B5EF4-FFF2-40B4-BE49-F238E27FC236}">
                  <a16:creationId xmlns:a16="http://schemas.microsoft.com/office/drawing/2014/main" id="{F2DC93C6-7A7A-0805-7E91-E2D62AAD927A}"/>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 name="Rectangle: Rounded Corners 6">
            <a:extLst>
              <a:ext uri="{FF2B5EF4-FFF2-40B4-BE49-F238E27FC236}">
                <a16:creationId xmlns:a16="http://schemas.microsoft.com/office/drawing/2014/main" id="{685C4730-88E0-2DBE-E802-E68F3B79AB12}"/>
              </a:ext>
            </a:extLst>
          </p:cNvPr>
          <p:cNvSpPr/>
          <p:nvPr/>
        </p:nvSpPr>
        <p:spPr>
          <a:xfrm rot="5400000">
            <a:off x="6705403" y="2614333"/>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3" name="Group 22">
            <a:extLst>
              <a:ext uri="{FF2B5EF4-FFF2-40B4-BE49-F238E27FC236}">
                <a16:creationId xmlns:a16="http://schemas.microsoft.com/office/drawing/2014/main" id="{D385EF66-92E6-FCC1-25C9-4A5E3116F426}"/>
              </a:ext>
            </a:extLst>
          </p:cNvPr>
          <p:cNvGrpSpPr/>
          <p:nvPr/>
        </p:nvGrpSpPr>
        <p:grpSpPr>
          <a:xfrm rot="6244102">
            <a:off x="6495354" y="3668255"/>
            <a:ext cx="712991" cy="716635"/>
            <a:chOff x="8786584" y="3784203"/>
            <a:chExt cx="1951491" cy="1961468"/>
          </a:xfrm>
        </p:grpSpPr>
        <p:sp>
          <p:nvSpPr>
            <p:cNvPr id="24" name="Rectangle: Rounded Corners 23">
              <a:extLst>
                <a:ext uri="{FF2B5EF4-FFF2-40B4-BE49-F238E27FC236}">
                  <a16:creationId xmlns:a16="http://schemas.microsoft.com/office/drawing/2014/main" id="{FD2EC16B-1C39-569E-20B7-40E35B951FB6}"/>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Rounded Corners 25">
              <a:extLst>
                <a:ext uri="{FF2B5EF4-FFF2-40B4-BE49-F238E27FC236}">
                  <a16:creationId xmlns:a16="http://schemas.microsoft.com/office/drawing/2014/main" id="{F53F71D0-DF54-C49D-41E2-5553D60A0355}"/>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7" name="Rectangle: Rounded Corners 26">
            <a:extLst>
              <a:ext uri="{FF2B5EF4-FFF2-40B4-BE49-F238E27FC236}">
                <a16:creationId xmlns:a16="http://schemas.microsoft.com/office/drawing/2014/main" id="{E94E2059-971B-B550-BCAF-22B2BD12BAA7}"/>
              </a:ext>
            </a:extLst>
          </p:cNvPr>
          <p:cNvSpPr/>
          <p:nvPr/>
        </p:nvSpPr>
        <p:spPr>
          <a:xfrm rot="5400000">
            <a:off x="6700645" y="3870939"/>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8" name="Group 27">
            <a:extLst>
              <a:ext uri="{FF2B5EF4-FFF2-40B4-BE49-F238E27FC236}">
                <a16:creationId xmlns:a16="http://schemas.microsoft.com/office/drawing/2014/main" id="{E361380F-CF56-D86C-8B92-333530158883}"/>
              </a:ext>
            </a:extLst>
          </p:cNvPr>
          <p:cNvGrpSpPr/>
          <p:nvPr/>
        </p:nvGrpSpPr>
        <p:grpSpPr>
          <a:xfrm rot="6244102">
            <a:off x="6500112" y="4869303"/>
            <a:ext cx="712991" cy="716635"/>
            <a:chOff x="8786584" y="3784203"/>
            <a:chExt cx="1951491" cy="1961468"/>
          </a:xfrm>
        </p:grpSpPr>
        <p:sp>
          <p:nvSpPr>
            <p:cNvPr id="29" name="Rectangle: Rounded Corners 28">
              <a:extLst>
                <a:ext uri="{FF2B5EF4-FFF2-40B4-BE49-F238E27FC236}">
                  <a16:creationId xmlns:a16="http://schemas.microsoft.com/office/drawing/2014/main" id="{1092E10C-DF7F-6F2B-9171-3D7708C216FB}"/>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Rounded Corners 29">
              <a:extLst>
                <a:ext uri="{FF2B5EF4-FFF2-40B4-BE49-F238E27FC236}">
                  <a16:creationId xmlns:a16="http://schemas.microsoft.com/office/drawing/2014/main" id="{FBBA5D8B-48D3-E25B-98B5-AA2CCDEB53E8}"/>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31" name="Rectangle: Rounded Corners 30">
            <a:extLst>
              <a:ext uri="{FF2B5EF4-FFF2-40B4-BE49-F238E27FC236}">
                <a16:creationId xmlns:a16="http://schemas.microsoft.com/office/drawing/2014/main" id="{C0A9595D-F429-8F10-2887-558C7A845714}"/>
              </a:ext>
            </a:extLst>
          </p:cNvPr>
          <p:cNvSpPr/>
          <p:nvPr/>
        </p:nvSpPr>
        <p:spPr>
          <a:xfrm rot="5400000">
            <a:off x="6705403" y="5071987"/>
            <a:ext cx="316199" cy="31306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a:extLst>
              <a:ext uri="{FF2B5EF4-FFF2-40B4-BE49-F238E27FC236}">
                <a16:creationId xmlns:a16="http://schemas.microsoft.com/office/drawing/2014/main" id="{7DC58E0B-7128-47E4-8EC7-C1357DA871AB}"/>
              </a:ext>
            </a:extLst>
          </p:cNvPr>
          <p:cNvSpPr txBox="1"/>
          <p:nvPr/>
        </p:nvSpPr>
        <p:spPr>
          <a:xfrm>
            <a:off x="7419231" y="1151780"/>
            <a:ext cx="4772769" cy="1077218"/>
          </a:xfrm>
          <a:prstGeom prst="rect">
            <a:avLst/>
          </a:prstGeom>
          <a:noFill/>
        </p:spPr>
        <p:txBody>
          <a:bodyPr wrap="square">
            <a:spAutoFit/>
          </a:bodyPr>
          <a:lstStyle/>
          <a:p>
            <a:pPr algn="just"/>
            <a:r>
              <a:rPr lang="en-US" sz="1600" dirty="0">
                <a:solidFill>
                  <a:srgbClr val="000000"/>
                </a:solidFill>
                <a:latin typeface="Times New Roman" panose="02020603050405020304" pitchFamily="18" charset="0"/>
                <a:cs typeface="Times New Roman" panose="02020603050405020304" pitchFamily="18" charset="0"/>
              </a:rPr>
              <a:t>Quick and accurate diagnosis of radiological abnormalities means faster medical management and treatment selection, increasing patients' chances of survival.</a:t>
            </a:r>
            <a:endParaRPr lang="en-PH" sz="1600" b="1" dirty="0">
              <a:latin typeface="Times New Roman" panose="02020603050405020304" pitchFamily="18" charset="0"/>
              <a:cs typeface="Times New Roman" panose="02020603050405020304" pitchFamily="18" charset="0"/>
            </a:endParaRPr>
          </a:p>
        </p:txBody>
      </p:sp>
      <p:sp>
        <p:nvSpPr>
          <p:cNvPr id="32" name="Rectangle 31"/>
          <p:cNvSpPr/>
          <p:nvPr/>
        </p:nvSpPr>
        <p:spPr>
          <a:xfrm>
            <a:off x="7369479" y="2429430"/>
            <a:ext cx="4822521" cy="584775"/>
          </a:xfrm>
          <a:prstGeom prst="rect">
            <a:avLst/>
          </a:prstGeom>
        </p:spPr>
        <p:txBody>
          <a:bodyPr wrap="square">
            <a:spAutoFit/>
          </a:bodyPr>
          <a:lstStyle/>
          <a:p>
            <a:pPr algn="just"/>
            <a:r>
              <a:rPr lang="en-US" sz="1600" dirty="0">
                <a:solidFill>
                  <a:srgbClr val="000000"/>
                </a:solidFill>
                <a:latin typeface="Times New Roman" pitchFamily="18" charset="0"/>
                <a:cs typeface="Times New Roman" pitchFamily="18" charset="0"/>
              </a:rPr>
              <a:t>P</a:t>
            </a:r>
            <a:r>
              <a:rPr lang="en-US" sz="1600" dirty="0">
                <a:latin typeface="Times New Roman" pitchFamily="18" charset="0"/>
                <a:cs typeface="Times New Roman" pitchFamily="18" charset="0"/>
              </a:rPr>
              <a:t>rotect the privacy and confidentiality of clients' medical information.</a:t>
            </a:r>
            <a:endParaRPr lang="en-PH" sz="1600" b="1" dirty="0">
              <a:latin typeface="Times New Roman" pitchFamily="18" charset="0"/>
              <a:cs typeface="Times New Roman" pitchFamily="18" charset="0"/>
            </a:endParaRPr>
          </a:p>
        </p:txBody>
      </p:sp>
      <p:sp>
        <p:nvSpPr>
          <p:cNvPr id="33" name="Rectangle 32"/>
          <p:cNvSpPr/>
          <p:nvPr/>
        </p:nvSpPr>
        <p:spPr>
          <a:xfrm>
            <a:off x="7369479" y="3476193"/>
            <a:ext cx="4822521" cy="1323439"/>
          </a:xfrm>
          <a:prstGeom prst="rect">
            <a:avLst/>
          </a:prstGeom>
        </p:spPr>
        <p:txBody>
          <a:bodyPr wrap="square">
            <a:spAutoFit/>
          </a:bodyPr>
          <a:lstStyle/>
          <a:p>
            <a:pPr algn="just"/>
            <a:r>
              <a:rPr lang="en-US" sz="1600" dirty="0">
                <a:solidFill>
                  <a:srgbClr val="000000"/>
                </a:solidFill>
                <a:latin typeface="Times New Roman" pitchFamily="18" charset="0"/>
                <a:cs typeface="Times New Roman" pitchFamily="18" charset="0"/>
              </a:rPr>
              <a:t>P</a:t>
            </a:r>
            <a:r>
              <a:rPr lang="en-US" sz="1600" dirty="0">
                <a:latin typeface="Times New Roman" pitchFamily="18" charset="0"/>
                <a:cs typeface="Times New Roman" pitchFamily="18" charset="0"/>
              </a:rPr>
              <a:t>roviding high-quality, reliable, and affordable healthcare services and </a:t>
            </a:r>
            <a:r>
              <a:rPr lang="en-US" sz="1600" dirty="0"/>
              <a:t>Applicability for updates and development to meet user requirements through the development of new services</a:t>
            </a:r>
            <a:r>
              <a:rPr lang="en-US" sz="1600" dirty="0">
                <a:latin typeface="Times New Roman" pitchFamily="18" charset="0"/>
                <a:cs typeface="Times New Roman" pitchFamily="18" charset="0"/>
              </a:rPr>
              <a:t>.</a:t>
            </a:r>
            <a:r>
              <a:rPr lang="en-US" sz="1600" dirty="0">
                <a:solidFill>
                  <a:srgbClr val="000000"/>
                </a:solidFill>
                <a:latin typeface="Times New Roman" pitchFamily="18" charset="0"/>
                <a:cs typeface="Times New Roman" pitchFamily="18" charset="0"/>
              </a:rPr>
              <a:t> </a:t>
            </a:r>
            <a:endParaRPr lang="en-PH" sz="1600" b="1" dirty="0">
              <a:latin typeface="Times New Roman" pitchFamily="18" charset="0"/>
              <a:cs typeface="Times New Roman" pitchFamily="18" charset="0"/>
            </a:endParaRPr>
          </a:p>
          <a:p>
            <a:pPr algn="just"/>
            <a:endParaRPr lang="en-PH" sz="1600" b="1" dirty="0">
              <a:latin typeface="Times New Roman" pitchFamily="18" charset="0"/>
              <a:cs typeface="Times New Roman" pitchFamily="18" charset="0"/>
            </a:endParaRPr>
          </a:p>
        </p:txBody>
      </p:sp>
      <p:sp>
        <p:nvSpPr>
          <p:cNvPr id="34" name="Rectangle 33"/>
          <p:cNvSpPr/>
          <p:nvPr/>
        </p:nvSpPr>
        <p:spPr>
          <a:xfrm>
            <a:off x="7344428" y="4897057"/>
            <a:ext cx="4847572" cy="584775"/>
          </a:xfrm>
          <a:prstGeom prst="rect">
            <a:avLst/>
          </a:prstGeom>
        </p:spPr>
        <p:txBody>
          <a:bodyPr wrap="square">
            <a:spAutoFit/>
          </a:bodyPr>
          <a:lstStyle/>
          <a:p>
            <a:pPr algn="just"/>
            <a:r>
              <a:rPr lang="en-US" sz="1600" dirty="0">
                <a:latin typeface="Times New Roman" pitchFamily="18" charset="0"/>
                <a:cs typeface="Times New Roman" pitchFamily="18" charset="0"/>
              </a:rPr>
              <a:t>Provide 24/7 customer service to respond to user inquiries and provide necessary technical support.</a:t>
            </a:r>
            <a:endParaRPr lang="en-PH" sz="1600" b="1" dirty="0">
              <a:latin typeface="Times New Roman" pitchFamily="18" charset="0"/>
              <a:cs typeface="Times New Roman" pitchFamily="18" charset="0"/>
            </a:endParaRPr>
          </a:p>
        </p:txBody>
      </p:sp>
      <p:sp>
        <p:nvSpPr>
          <p:cNvPr id="35" name="Rectangle 34"/>
          <p:cNvSpPr/>
          <p:nvPr/>
        </p:nvSpPr>
        <p:spPr>
          <a:xfrm>
            <a:off x="2294102" y="4172381"/>
            <a:ext cx="1396536" cy="369332"/>
          </a:xfrm>
          <a:prstGeom prst="rect">
            <a:avLst/>
          </a:prstGeom>
        </p:spPr>
        <p:txBody>
          <a:bodyPr wrap="none">
            <a:spAutoFit/>
          </a:bodyPr>
          <a:lstStyle/>
          <a:p>
            <a:r>
              <a:rPr lang="fr-FR" dirty="0">
                <a:latin typeface="Times New Roman" pitchFamily="18" charset="0"/>
                <a:cs typeface="Times New Roman" pitchFamily="18" charset="0"/>
              </a:rPr>
              <a:t>Social aspect</a:t>
            </a:r>
          </a:p>
        </p:txBody>
      </p:sp>
    </p:spTree>
    <p:extLst>
      <p:ext uri="{BB962C8B-B14F-4D97-AF65-F5344CB8AC3E}">
        <p14:creationId xmlns:p14="http://schemas.microsoft.com/office/powerpoint/2010/main" val="1498402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2408ED8-04DD-A4F4-4D01-83D26BBBDF5A}"/>
              </a:ext>
            </a:extLst>
          </p:cNvPr>
          <p:cNvGrpSpPr/>
          <p:nvPr/>
        </p:nvGrpSpPr>
        <p:grpSpPr>
          <a:xfrm rot="844102">
            <a:off x="8204229" y="804390"/>
            <a:ext cx="1296419" cy="1303046"/>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rot="2890608">
            <a:off x="-1576585" y="2226206"/>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2894120" y="-468668"/>
            <a:ext cx="6227664" cy="2090463"/>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8113243" y="6156947"/>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11493760" y="5364254"/>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11522604" y="5032892"/>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364281" y="-588183"/>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a:off x="8583096" y="1173660"/>
            <a:ext cx="538688" cy="533354"/>
          </a:xfrm>
          <a:prstGeom prst="roundRect">
            <a:avLst>
              <a:gd name="adj" fmla="val 6717"/>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1980747" y="6518798"/>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2117571" y="424027"/>
            <a:ext cx="7956857" cy="830997"/>
          </a:xfrm>
          <a:prstGeom prst="rect">
            <a:avLst/>
          </a:prstGeom>
          <a:noFill/>
        </p:spPr>
        <p:txBody>
          <a:bodyPr wrap="square" rtlCol="0">
            <a:spAutoFit/>
          </a:bodyPr>
          <a:lstStyle/>
          <a:p>
            <a:pPr algn="ctr"/>
            <a:r>
              <a:rPr lang="en-US" sz="4800" b="1" dirty="0">
                <a:latin typeface="Bodoni MT" panose="02070603080606020203" pitchFamily="18" charset="0"/>
              </a:rPr>
              <a:t>Experimental prototype</a:t>
            </a:r>
            <a:endParaRPr lang="en-PH" sz="4800" b="1" dirty="0">
              <a:latin typeface="Bodoni MT" panose="02070603080606020203" pitchFamily="18" charset="0"/>
            </a:endParaRPr>
          </a:p>
        </p:txBody>
      </p:sp>
      <p:pic>
        <p:nvPicPr>
          <p:cNvPr id="23" name="Picture 22">
            <a:extLst>
              <a:ext uri="{FF2B5EF4-FFF2-40B4-BE49-F238E27FC236}">
                <a16:creationId xmlns:a16="http://schemas.microsoft.com/office/drawing/2014/main" id="{2541EF34-C04D-4D01-8F13-8EF1ED087923}"/>
              </a:ext>
            </a:extLst>
          </p:cNvPr>
          <p:cNvPicPr>
            <a:picLocks noChangeAspect="1"/>
          </p:cNvPicPr>
          <p:nvPr/>
        </p:nvPicPr>
        <p:blipFill rotWithShape="1">
          <a:blip r:embed="rId2" cstate="print"/>
          <a:srcRect r="38385" b="11375"/>
          <a:stretch/>
        </p:blipFill>
        <p:spPr>
          <a:xfrm>
            <a:off x="354097" y="192867"/>
            <a:ext cx="1397309" cy="1130778"/>
          </a:xfrm>
          <a:prstGeom prst="rect">
            <a:avLst/>
          </a:prstGeom>
        </p:spPr>
      </p:pic>
      <p:pic>
        <p:nvPicPr>
          <p:cNvPr id="4" name="Image 3">
            <a:extLst>
              <a:ext uri="{FF2B5EF4-FFF2-40B4-BE49-F238E27FC236}">
                <a16:creationId xmlns:a16="http://schemas.microsoft.com/office/drawing/2014/main" id="{F1A6424E-FA18-FD39-A170-8BAFB03922AF}"/>
              </a:ext>
            </a:extLst>
          </p:cNvPr>
          <p:cNvPicPr>
            <a:picLocks noChangeAspect="1"/>
          </p:cNvPicPr>
          <p:nvPr/>
        </p:nvPicPr>
        <p:blipFill>
          <a:blip r:embed="rId3"/>
          <a:stretch>
            <a:fillRect/>
          </a:stretch>
        </p:blipFill>
        <p:spPr>
          <a:xfrm>
            <a:off x="2250873" y="2270335"/>
            <a:ext cx="4258590" cy="3745279"/>
          </a:xfrm>
          <a:prstGeom prst="rect">
            <a:avLst/>
          </a:prstGeom>
        </p:spPr>
      </p:pic>
      <p:pic>
        <p:nvPicPr>
          <p:cNvPr id="18" name="Image 17">
            <a:extLst>
              <a:ext uri="{FF2B5EF4-FFF2-40B4-BE49-F238E27FC236}">
                <a16:creationId xmlns:a16="http://schemas.microsoft.com/office/drawing/2014/main" id="{2C6AC474-718C-D40B-B63C-24ED415B9217}"/>
              </a:ext>
            </a:extLst>
          </p:cNvPr>
          <p:cNvPicPr>
            <a:picLocks noChangeAspect="1"/>
          </p:cNvPicPr>
          <p:nvPr/>
        </p:nvPicPr>
        <p:blipFill>
          <a:blip r:embed="rId4"/>
          <a:stretch>
            <a:fillRect/>
          </a:stretch>
        </p:blipFill>
        <p:spPr>
          <a:xfrm>
            <a:off x="6385622" y="2270335"/>
            <a:ext cx="4486620" cy="4012264"/>
          </a:xfrm>
          <a:prstGeom prst="rect">
            <a:avLst/>
          </a:prstGeom>
        </p:spPr>
      </p:pic>
      <p:pic>
        <p:nvPicPr>
          <p:cNvPr id="22" name="Google Shape;449;g27449d8e031_0_509">
            <a:extLst>
              <a:ext uri="{FF2B5EF4-FFF2-40B4-BE49-F238E27FC236}">
                <a16:creationId xmlns:a16="http://schemas.microsoft.com/office/drawing/2014/main" id="{345C3EFB-8B28-BDDF-7F13-C2663DA04ED5}"/>
              </a:ext>
            </a:extLst>
          </p:cNvPr>
          <p:cNvPicPr preferRelativeResize="0"/>
          <p:nvPr/>
        </p:nvPicPr>
        <p:blipFill>
          <a:blip r:embed="rId5">
            <a:alphaModFix/>
          </a:blip>
          <a:stretch>
            <a:fillRect/>
          </a:stretch>
        </p:blipFill>
        <p:spPr>
          <a:xfrm>
            <a:off x="4758431" y="1534402"/>
            <a:ext cx="2248751" cy="1030008"/>
          </a:xfrm>
          <a:prstGeom prst="rect">
            <a:avLst/>
          </a:prstGeom>
          <a:noFill/>
          <a:ln>
            <a:noFill/>
          </a:ln>
        </p:spPr>
      </p:pic>
      <p:sp>
        <p:nvSpPr>
          <p:cNvPr id="25" name="ZoneTexte 24">
            <a:extLst>
              <a:ext uri="{FF2B5EF4-FFF2-40B4-BE49-F238E27FC236}">
                <a16:creationId xmlns:a16="http://schemas.microsoft.com/office/drawing/2014/main" id="{863AC254-E961-7298-7BB9-E9CD291130F8}"/>
              </a:ext>
            </a:extLst>
          </p:cNvPr>
          <p:cNvSpPr txBox="1"/>
          <p:nvPr/>
        </p:nvSpPr>
        <p:spPr>
          <a:xfrm>
            <a:off x="2139626" y="1880743"/>
            <a:ext cx="7435048" cy="369332"/>
          </a:xfrm>
          <a:prstGeom prst="rect">
            <a:avLst/>
          </a:prstGeom>
          <a:noFill/>
        </p:spPr>
        <p:txBody>
          <a:bodyPr wrap="square">
            <a:spAutoFit/>
          </a:bodyPr>
          <a:lstStyle/>
          <a:p>
            <a:pPr algn="ctr"/>
            <a:r>
              <a:rPr lang="en-PH" sz="1800" b="1" dirty="0">
                <a:solidFill>
                  <a:schemeClr val="accent1"/>
                </a:solidFill>
                <a:latin typeface="Bodoni MT" panose="02070603080606020203" pitchFamily="18" charset="0"/>
              </a:rPr>
              <a:t>PROPOSED VALUES</a:t>
            </a:r>
          </a:p>
        </p:txBody>
      </p:sp>
    </p:spTree>
    <p:extLst>
      <p:ext uri="{BB962C8B-B14F-4D97-AF65-F5344CB8AC3E}">
        <p14:creationId xmlns:p14="http://schemas.microsoft.com/office/powerpoint/2010/main" val="3845366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C304CC-F5C1-D619-EA95-786C5007F550}"/>
              </a:ext>
            </a:extLst>
          </p:cNvPr>
          <p:cNvSpPr>
            <a:spLocks noGrp="1"/>
          </p:cNvSpPr>
          <p:nvPr>
            <p:ph type="title"/>
          </p:nvPr>
        </p:nvSpPr>
        <p:spPr>
          <a:xfrm>
            <a:off x="680101" y="398245"/>
            <a:ext cx="6973427" cy="2228074"/>
          </a:xfrm>
        </p:spPr>
        <p:txBody>
          <a:bodyPr>
            <a:normAutofit/>
          </a:bodyPr>
          <a:lstStyle/>
          <a:p>
            <a:r>
              <a:rPr lang="fr-FR" sz="4000" b="1" dirty="0">
                <a:solidFill>
                  <a:schemeClr val="accent1"/>
                </a:solidFill>
              </a:rPr>
              <a:t>Prototype ANDROID Application </a:t>
            </a:r>
          </a:p>
        </p:txBody>
      </p:sp>
      <p:sp>
        <p:nvSpPr>
          <p:cNvPr id="4" name="Rectangle 1">
            <a:extLst>
              <a:ext uri="{FF2B5EF4-FFF2-40B4-BE49-F238E27FC236}">
                <a16:creationId xmlns:a16="http://schemas.microsoft.com/office/drawing/2014/main" id="{34BFD3A2-D195-031A-334D-B2669ADC59DA}"/>
              </a:ext>
            </a:extLst>
          </p:cNvPr>
          <p:cNvSpPr>
            <a:spLocks noGrp="1" noChangeArrowheads="1"/>
          </p:cNvSpPr>
          <p:nvPr>
            <p:ph idx="1"/>
          </p:nvPr>
        </p:nvSpPr>
        <p:spPr bwMode="auto">
          <a:xfrm>
            <a:off x="838201" y="2962279"/>
            <a:ext cx="11350750" cy="314324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fr-FR" altLang="fr-FR" sz="2000" b="0" i="0" u="none" strike="noStrike" cap="none" normalizeH="0" baseline="0" dirty="0">
                <a:ln>
                  <a:noFill/>
                </a:ln>
                <a:effectLst/>
                <a:latin typeface="Arial" panose="020B0604020202020204" pitchFamily="34" charset="0"/>
                <a:cs typeface="Arial" panose="020B0604020202020204" pitchFamily="34" charset="0"/>
              </a:rPr>
              <a:t>Mobile app</a:t>
            </a:r>
          </a:p>
          <a:p>
            <a:pPr marL="0" marR="0" lvl="0" indent="0" defTabSz="914400" rtl="0" eaLnBrk="0" fontAlgn="base" latinLnBrk="0" hangingPunct="0">
              <a:spcBef>
                <a:spcPct val="0"/>
              </a:spcBef>
              <a:spcAft>
                <a:spcPts val="600"/>
              </a:spcAft>
              <a:buClrTx/>
              <a:buSzTx/>
              <a:buFontTx/>
              <a:buNone/>
              <a:tabLst/>
            </a:pPr>
            <a:br>
              <a:rPr kumimoji="0" lang="fr-FR" altLang="fr-FR" sz="2000" b="0" i="0" u="none" strike="noStrike" cap="none" normalizeH="0" baseline="0" dirty="0">
                <a:ln>
                  <a:noFill/>
                </a:ln>
                <a:effectLst/>
                <a:latin typeface="Arial" panose="020B0604020202020204" pitchFamily="34" charset="0"/>
                <a:cs typeface="Arial" panose="020B0604020202020204" pitchFamily="34" charset="0"/>
              </a:rPr>
            </a:br>
            <a:r>
              <a:rPr kumimoji="0" lang="fr-FR" altLang="fr-FR" sz="2000" b="0" i="0" u="none" strike="noStrike" cap="none" normalizeH="0" baseline="0" dirty="0">
                <a:ln>
                  <a:noFill/>
                </a:ln>
                <a:effectLst/>
                <a:latin typeface="Arial" panose="020B0604020202020204" pitchFamily="34" charset="0"/>
                <a:cs typeface="Arial" panose="020B0604020202020204" pitchFamily="34" charset="0"/>
                <a:hlinkClick r:id="rId2"/>
              </a:rPr>
              <a:t>https://drive.google.com/drive/folders/1WJ9G2Hup6aTNLpmQucJ6xb5plQSzEiPu?usp=sharing</a:t>
            </a:r>
            <a:endParaRPr kumimoji="0" lang="fr-FR" altLang="fr-FR" sz="20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3" name="Rectangle: Rounded Corners 14">
            <a:extLst>
              <a:ext uri="{FF2B5EF4-FFF2-40B4-BE49-F238E27FC236}">
                <a16:creationId xmlns:a16="http://schemas.microsoft.com/office/drawing/2014/main" id="{2A955F51-4EB1-2528-C8B7-7A6758BCCE7E}"/>
              </a:ext>
            </a:extLst>
          </p:cNvPr>
          <p:cNvSpPr/>
          <p:nvPr/>
        </p:nvSpPr>
        <p:spPr>
          <a:xfrm rot="2545219">
            <a:off x="484457" y="6177053"/>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Rounded Corners 14">
            <a:extLst>
              <a:ext uri="{FF2B5EF4-FFF2-40B4-BE49-F238E27FC236}">
                <a16:creationId xmlns:a16="http://schemas.microsoft.com/office/drawing/2014/main" id="{B625696B-BDD0-154E-BC87-3E8FDFF825BB}"/>
              </a:ext>
            </a:extLst>
          </p:cNvPr>
          <p:cNvSpPr/>
          <p:nvPr/>
        </p:nvSpPr>
        <p:spPr>
          <a:xfrm rot="2545219">
            <a:off x="7347501" y="-437344"/>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Rounded Corners 14">
            <a:extLst>
              <a:ext uri="{FF2B5EF4-FFF2-40B4-BE49-F238E27FC236}">
                <a16:creationId xmlns:a16="http://schemas.microsoft.com/office/drawing/2014/main" id="{37B82207-9BD8-87FC-6F87-87311B29482A}"/>
              </a:ext>
            </a:extLst>
          </p:cNvPr>
          <p:cNvSpPr/>
          <p:nvPr/>
        </p:nvSpPr>
        <p:spPr>
          <a:xfrm rot="2545219">
            <a:off x="10695648" y="5355806"/>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8">
            <a:extLst>
              <a:ext uri="{FF2B5EF4-FFF2-40B4-BE49-F238E27FC236}">
                <a16:creationId xmlns:a16="http://schemas.microsoft.com/office/drawing/2014/main" id="{B77A9976-0A13-9621-AD6D-4009606BD0D2}"/>
              </a:ext>
            </a:extLst>
          </p:cNvPr>
          <p:cNvSpPr/>
          <p:nvPr/>
        </p:nvSpPr>
        <p:spPr>
          <a:xfrm rot="2890608">
            <a:off x="3781052" y="-1006851"/>
            <a:ext cx="1643134" cy="1376375"/>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3280CE48-2E14-C656-CFE4-4722639B0C91}"/>
              </a:ext>
            </a:extLst>
          </p:cNvPr>
          <p:cNvSpPr/>
          <p:nvPr/>
        </p:nvSpPr>
        <p:spPr>
          <a:xfrm rot="2890608">
            <a:off x="-1846833" y="3304437"/>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8">
            <a:extLst>
              <a:ext uri="{FF2B5EF4-FFF2-40B4-BE49-F238E27FC236}">
                <a16:creationId xmlns:a16="http://schemas.microsoft.com/office/drawing/2014/main" id="{F54BAB32-5464-380B-68E1-264AA17DB1CE}"/>
              </a:ext>
            </a:extLst>
          </p:cNvPr>
          <p:cNvSpPr/>
          <p:nvPr/>
        </p:nvSpPr>
        <p:spPr>
          <a:xfrm rot="2890608">
            <a:off x="7720597" y="1437336"/>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8">
            <a:extLst>
              <a:ext uri="{FF2B5EF4-FFF2-40B4-BE49-F238E27FC236}">
                <a16:creationId xmlns:a16="http://schemas.microsoft.com/office/drawing/2014/main" id="{13CA64D7-CD5E-8DA7-8686-12B242707618}"/>
              </a:ext>
            </a:extLst>
          </p:cNvPr>
          <p:cNvSpPr/>
          <p:nvPr/>
        </p:nvSpPr>
        <p:spPr>
          <a:xfrm rot="2890608">
            <a:off x="7216109" y="6450714"/>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1868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descr="Blue Pitch Deck Business Presentation.png"/>
          <p:cNvPicPr>
            <a:picLocks noChangeAspect="1"/>
          </p:cNvPicPr>
          <p:nvPr/>
        </p:nvPicPr>
        <p:blipFill>
          <a:blip r:embed="rId2" cstate="print"/>
          <a:stretch>
            <a:fillRect/>
          </a:stretch>
        </p:blipFill>
        <p:spPr>
          <a:xfrm>
            <a:off x="5693717" y="3756442"/>
            <a:ext cx="5430003" cy="3101558"/>
          </a:xfrm>
          <a:prstGeom prst="rect">
            <a:avLst/>
          </a:prstGeom>
        </p:spPr>
      </p:pic>
      <p:pic>
        <p:nvPicPr>
          <p:cNvPr id="23" name="Image 22" descr="image.png"/>
          <p:cNvPicPr>
            <a:picLocks noChangeAspect="1"/>
          </p:cNvPicPr>
          <p:nvPr/>
        </p:nvPicPr>
        <p:blipFill>
          <a:blip r:embed="rId3" cstate="print"/>
          <a:srcRect b="15615"/>
          <a:stretch>
            <a:fillRect/>
          </a:stretch>
        </p:blipFill>
        <p:spPr>
          <a:xfrm>
            <a:off x="1269993" y="1039424"/>
            <a:ext cx="4673718" cy="2019869"/>
          </a:xfrm>
          <a:prstGeom prst="rect">
            <a:avLst/>
          </a:prstGeom>
        </p:spPr>
      </p:pic>
      <p:grpSp>
        <p:nvGrpSpPr>
          <p:cNvPr id="19" name="Group 18">
            <a:extLst>
              <a:ext uri="{FF2B5EF4-FFF2-40B4-BE49-F238E27FC236}">
                <a16:creationId xmlns:a16="http://schemas.microsoft.com/office/drawing/2014/main" id="{C2408ED8-04DD-A4F4-4D01-83D26BBBDF5A}"/>
              </a:ext>
            </a:extLst>
          </p:cNvPr>
          <p:cNvGrpSpPr/>
          <p:nvPr/>
        </p:nvGrpSpPr>
        <p:grpSpPr>
          <a:xfrm rot="6244102">
            <a:off x="6027612" y="-175680"/>
            <a:ext cx="1355974" cy="1362905"/>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rot="2890608">
            <a:off x="11047140" y="5953238"/>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6705600" y="-852365"/>
            <a:ext cx="5765800" cy="2090463"/>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4800" b="1" dirty="0">
              <a:solidFill>
                <a:schemeClr val="tx1"/>
              </a:solidFill>
              <a:latin typeface="Bodoni MT" pitchFamily="18" charset="0"/>
              <a:cs typeface="Times New Roman" pitchFamily="18" charset="0"/>
            </a:endParaRPr>
          </a:p>
          <a:p>
            <a:pPr algn="ctr"/>
            <a:r>
              <a:rPr lang="en-PH" sz="4800" b="1" dirty="0">
                <a:solidFill>
                  <a:schemeClr val="tx1"/>
                </a:solidFill>
                <a:latin typeface="Bodoni MT" pitchFamily="18" charset="0"/>
                <a:cs typeface="Times New Roman" pitchFamily="18" charset="0"/>
              </a:rPr>
              <a:t>Target Market</a:t>
            </a:r>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12034719" y="3273276"/>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277816" y="2598565"/>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248972" y="2267203"/>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5330281" y="6499246"/>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6428433" y="181222"/>
            <a:ext cx="601355" cy="595400"/>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637797" y="5940101"/>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2" name="Image 21" descr="Blue Pitch Deck Business Presentation (1).png"/>
          <p:cNvPicPr>
            <a:picLocks noChangeAspect="1"/>
          </p:cNvPicPr>
          <p:nvPr/>
        </p:nvPicPr>
        <p:blipFill>
          <a:blip r:embed="rId4" cstate="print"/>
          <a:stretch>
            <a:fillRect/>
          </a:stretch>
        </p:blipFill>
        <p:spPr>
          <a:xfrm>
            <a:off x="6306843" y="1232224"/>
            <a:ext cx="5491613" cy="2540685"/>
          </a:xfrm>
          <a:prstGeom prst="rect">
            <a:avLst/>
          </a:prstGeom>
        </p:spPr>
      </p:pic>
      <p:sp>
        <p:nvSpPr>
          <p:cNvPr id="24" name="ZoneTexte 23"/>
          <p:cNvSpPr txBox="1"/>
          <p:nvPr/>
        </p:nvSpPr>
        <p:spPr>
          <a:xfrm>
            <a:off x="1252142" y="3428999"/>
            <a:ext cx="4503761" cy="2585323"/>
          </a:xfrm>
          <a:prstGeom prst="rect">
            <a:avLst/>
          </a:prstGeom>
          <a:noFill/>
        </p:spPr>
        <p:txBody>
          <a:bodyPr wrap="square" rtlCol="0">
            <a:spAutoFit/>
          </a:bodyPr>
          <a:lstStyle/>
          <a:p>
            <a:pPr algn="just"/>
            <a:r>
              <a:rPr lang="en-US" dirty="0">
                <a:latin typeface="Times New Roman" pitchFamily="18" charset="0"/>
                <a:cs typeface="Times New Roman" pitchFamily="18" charset="0"/>
              </a:rPr>
              <a:t>- Radiology imaging centers experiencing workload pressure and desiring to expedite the diagnosis process. </a:t>
            </a:r>
          </a:p>
          <a:p>
            <a:pPr algn="just">
              <a:buFontTx/>
              <a:buChar char="-"/>
            </a:pPr>
            <a:r>
              <a:rPr lang="en-US" dirty="0">
                <a:latin typeface="Times New Roman" pitchFamily="18" charset="0"/>
                <a:cs typeface="Times New Roman" pitchFamily="18" charset="0"/>
              </a:rPr>
              <a:t> Hospitals and doctors without radiology specialists who need initial diagnosis for prompt patient care.</a:t>
            </a:r>
          </a:p>
          <a:p>
            <a:pPr algn="just"/>
            <a:r>
              <a:rPr lang="en-US" dirty="0">
                <a:latin typeface="Times New Roman" pitchFamily="18" charset="0"/>
                <a:cs typeface="Times New Roman" pitchFamily="18" charset="0"/>
              </a:rPr>
              <a:t>- Patients in remote areas seeking medical diagnosis without the hassle of travel or those seeking a second opinion for confirmation.</a:t>
            </a:r>
            <a:endParaRPr lang="fr-FR" dirty="0">
              <a:latin typeface="Times New Roman" pitchFamily="18" charset="0"/>
              <a:cs typeface="Times New Roman" pitchFamily="18" charset="0"/>
            </a:endParaRPr>
          </a:p>
        </p:txBody>
      </p:sp>
      <p:pic>
        <p:nvPicPr>
          <p:cNvPr id="25" name="Picture 22">
            <a:extLst>
              <a:ext uri="{FF2B5EF4-FFF2-40B4-BE49-F238E27FC236}">
                <a16:creationId xmlns:a16="http://schemas.microsoft.com/office/drawing/2014/main" id="{2541EF34-C04D-4D01-8F13-8EF1ED087923}"/>
              </a:ext>
            </a:extLst>
          </p:cNvPr>
          <p:cNvPicPr>
            <a:picLocks noChangeAspect="1"/>
          </p:cNvPicPr>
          <p:nvPr/>
        </p:nvPicPr>
        <p:blipFill rotWithShape="1">
          <a:blip r:embed="rId5" cstate="print"/>
          <a:srcRect r="38385" b="11375"/>
          <a:stretch/>
        </p:blipFill>
        <p:spPr>
          <a:xfrm>
            <a:off x="354097" y="192867"/>
            <a:ext cx="1397309" cy="1130778"/>
          </a:xfrm>
          <a:prstGeom prst="rect">
            <a:avLst/>
          </a:prstGeom>
        </p:spPr>
      </p:pic>
    </p:spTree>
    <p:extLst>
      <p:ext uri="{BB962C8B-B14F-4D97-AF65-F5344CB8AC3E}">
        <p14:creationId xmlns:p14="http://schemas.microsoft.com/office/powerpoint/2010/main" val="1347143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a:extLst>
              <a:ext uri="{FF2B5EF4-FFF2-40B4-BE49-F238E27FC236}">
                <a16:creationId xmlns:a16="http://schemas.microsoft.com/office/drawing/2014/main" id="{C2408ED8-04DD-A4F4-4D01-83D26BBBDF5A}"/>
              </a:ext>
            </a:extLst>
          </p:cNvPr>
          <p:cNvGrpSpPr/>
          <p:nvPr/>
        </p:nvGrpSpPr>
        <p:grpSpPr>
          <a:xfrm rot="6244102">
            <a:off x="8429691" y="5277581"/>
            <a:ext cx="992946" cy="998021"/>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rot="2890608">
            <a:off x="-1772923" y="2518118"/>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328950" y="5708493"/>
            <a:ext cx="9385300" cy="2090463"/>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800" b="1" dirty="0">
                <a:solidFill>
                  <a:schemeClr val="tx1"/>
                </a:solidFill>
                <a:latin typeface="Bodoni MT" pitchFamily="18" charset="0"/>
              </a:rPr>
              <a:t>Revenue Streams</a:t>
            </a:r>
          </a:p>
          <a:p>
            <a:pPr algn="ctr"/>
            <a:r>
              <a:rPr lang="en-PH" sz="4800" b="1" dirty="0">
                <a:solidFill>
                  <a:schemeClr val="tx1"/>
                </a:solidFill>
                <a:latin typeface="Bodoni MT" pitchFamily="18" charset="0"/>
              </a:rPr>
              <a:t> </a:t>
            </a:r>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8321438" y="818193"/>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4995046" y="214688"/>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5023890" y="-116674"/>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364281" y="-588183"/>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8736267" y="5588576"/>
            <a:ext cx="379794" cy="376033"/>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11835948" y="2645298"/>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206614" y="5823878"/>
            <a:ext cx="9385300" cy="830997"/>
          </a:xfrm>
          <a:prstGeom prst="rect">
            <a:avLst/>
          </a:prstGeom>
          <a:noFill/>
        </p:spPr>
        <p:txBody>
          <a:bodyPr wrap="square" rtlCol="0">
            <a:spAutoFit/>
          </a:bodyPr>
          <a:lstStyle/>
          <a:p>
            <a:pPr algn="ctr"/>
            <a:endParaRPr lang="en-PH" sz="4800" b="1" dirty="0">
              <a:latin typeface="Bodoni MT" panose="02070603080606020203" pitchFamily="18" charset="0"/>
            </a:endParaRPr>
          </a:p>
        </p:txBody>
      </p:sp>
      <p:pic>
        <p:nvPicPr>
          <p:cNvPr id="18" name="Image 17" descr="Blue Pitch Deck Business Presentation (5).png"/>
          <p:cNvPicPr>
            <a:picLocks noChangeAspect="1"/>
          </p:cNvPicPr>
          <p:nvPr/>
        </p:nvPicPr>
        <p:blipFill>
          <a:blip r:embed="rId2" cstate="print"/>
          <a:stretch>
            <a:fillRect/>
          </a:stretch>
        </p:blipFill>
        <p:spPr>
          <a:xfrm>
            <a:off x="692458" y="935873"/>
            <a:ext cx="3516287" cy="433132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9" name="Image 18" descr="Blue Pitch Deck Business Presentation (6).png"/>
          <p:cNvPicPr>
            <a:picLocks noChangeAspect="1"/>
          </p:cNvPicPr>
          <p:nvPr/>
        </p:nvPicPr>
        <p:blipFill>
          <a:blip r:embed="rId3" cstate="print"/>
          <a:stretch>
            <a:fillRect/>
          </a:stretch>
        </p:blipFill>
        <p:spPr>
          <a:xfrm>
            <a:off x="4419141" y="889060"/>
            <a:ext cx="3564116" cy="43975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0" name="Image 19" descr="Blue Pitch Deck Business Presentation (7).png"/>
          <p:cNvPicPr>
            <a:picLocks noChangeAspect="1"/>
          </p:cNvPicPr>
          <p:nvPr/>
        </p:nvPicPr>
        <p:blipFill>
          <a:blip r:embed="rId4" cstate="print"/>
          <a:stretch>
            <a:fillRect/>
          </a:stretch>
        </p:blipFill>
        <p:spPr>
          <a:xfrm>
            <a:off x="8132264" y="883919"/>
            <a:ext cx="3695207" cy="43804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3" name="Picture 22">
            <a:extLst>
              <a:ext uri="{FF2B5EF4-FFF2-40B4-BE49-F238E27FC236}">
                <a16:creationId xmlns:a16="http://schemas.microsoft.com/office/drawing/2014/main" id="{2541EF34-C04D-4D01-8F13-8EF1ED087923}"/>
              </a:ext>
            </a:extLst>
          </p:cNvPr>
          <p:cNvPicPr>
            <a:picLocks noChangeAspect="1"/>
          </p:cNvPicPr>
          <p:nvPr/>
        </p:nvPicPr>
        <p:blipFill rotWithShape="1">
          <a:blip r:embed="rId5" cstate="print"/>
          <a:srcRect r="38385" b="11375"/>
          <a:stretch/>
        </p:blipFill>
        <p:spPr>
          <a:xfrm>
            <a:off x="354097" y="192867"/>
            <a:ext cx="1397309" cy="1130778"/>
          </a:xfrm>
          <a:prstGeom prst="rect">
            <a:avLst/>
          </a:prstGeom>
        </p:spPr>
      </p:pic>
      <p:pic>
        <p:nvPicPr>
          <p:cNvPr id="11266" name="Picture 2" descr="Revenue - Free business icons"/>
          <p:cNvPicPr>
            <a:picLocks noChangeAspect="1" noChangeArrowheads="1"/>
          </p:cNvPicPr>
          <p:nvPr/>
        </p:nvPicPr>
        <p:blipFill>
          <a:blip r:embed="rId6" cstate="print"/>
          <a:srcRect/>
          <a:stretch>
            <a:fillRect/>
          </a:stretch>
        </p:blipFill>
        <p:spPr bwMode="auto">
          <a:xfrm>
            <a:off x="6747443" y="5621502"/>
            <a:ext cx="1236497" cy="1236498"/>
          </a:xfrm>
          <a:prstGeom prst="rect">
            <a:avLst/>
          </a:prstGeom>
          <a:noFill/>
        </p:spPr>
      </p:pic>
    </p:spTree>
    <p:extLst>
      <p:ext uri="{BB962C8B-B14F-4D97-AF65-F5344CB8AC3E}">
        <p14:creationId xmlns:p14="http://schemas.microsoft.com/office/powerpoint/2010/main" val="2759479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4" descr="Key Activities and Your Business Model - Business 2 Commun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246" name="AutoShape 6" descr="Key Activities and Your Business Model - Business 2 Commun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248" name="AutoShape 8" descr="Key Activities and Your Business Model - Business 2 Commun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pSp>
        <p:nvGrpSpPr>
          <p:cNvPr id="49" name="Groupe 48"/>
          <p:cNvGrpSpPr/>
          <p:nvPr/>
        </p:nvGrpSpPr>
        <p:grpSpPr>
          <a:xfrm>
            <a:off x="518616" y="1058417"/>
            <a:ext cx="11193438" cy="5343323"/>
            <a:chOff x="614150" y="826405"/>
            <a:chExt cx="11193438" cy="5343323"/>
          </a:xfrm>
        </p:grpSpPr>
        <p:sp>
          <p:nvSpPr>
            <p:cNvPr id="31" name="ZoneTexte 30"/>
            <p:cNvSpPr txBox="1"/>
            <p:nvPr/>
          </p:nvSpPr>
          <p:spPr>
            <a:xfrm>
              <a:off x="614150" y="832512"/>
              <a:ext cx="1828799"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00" dirty="0">
                  <a:solidFill>
                    <a:schemeClr val="accent1"/>
                  </a:solidFill>
                  <a:latin typeface="Times New Roman" pitchFamily="18" charset="0"/>
                  <a:cs typeface="Times New Roman" pitchFamily="18" charset="0"/>
                </a:rPr>
                <a:t> </a:t>
              </a:r>
              <a:r>
                <a:rPr lang="en-US" sz="1000" b="1" dirty="0">
                  <a:solidFill>
                    <a:schemeClr val="accent1"/>
                  </a:solidFill>
                  <a:latin typeface="Times New Roman" pitchFamily="18" charset="0"/>
                  <a:cs typeface="Times New Roman" pitchFamily="18" charset="0"/>
                </a:rPr>
                <a:t>KEY PARTNERS </a:t>
              </a:r>
            </a:p>
            <a:p>
              <a:r>
                <a:rPr lang="en-US" sz="1000" dirty="0">
                  <a:latin typeface="Times New Roman" pitchFamily="18" charset="0"/>
                  <a:cs typeface="Times New Roman" pitchFamily="18" charset="0"/>
                </a:rPr>
                <a:t>• Radiological imaging centers </a:t>
              </a:r>
            </a:p>
            <a:p>
              <a:r>
                <a:rPr lang="en-US" sz="1000" dirty="0">
                  <a:latin typeface="Times New Roman" pitchFamily="18" charset="0"/>
                  <a:cs typeface="Times New Roman" pitchFamily="18" charset="0"/>
                </a:rPr>
                <a:t>• Anti-Cancer centers </a:t>
              </a:r>
            </a:p>
            <a:p>
              <a:r>
                <a:rPr lang="en-US" sz="1000" dirty="0">
                  <a:latin typeface="Times New Roman" pitchFamily="18" charset="0"/>
                  <a:cs typeface="Times New Roman" pitchFamily="18" charset="0"/>
                </a:rPr>
                <a:t>• Radiologist </a:t>
              </a:r>
            </a:p>
            <a:p>
              <a:r>
                <a:rPr lang="en-US" sz="1000" dirty="0">
                  <a:latin typeface="Times New Roman" pitchFamily="18" charset="0"/>
                  <a:cs typeface="Times New Roman" pitchFamily="18" charset="0"/>
                </a:rPr>
                <a:t>• Doctors </a:t>
              </a:r>
            </a:p>
            <a:p>
              <a:r>
                <a:rPr lang="en-US" sz="1000" dirty="0">
                  <a:latin typeface="Times New Roman" pitchFamily="18" charset="0"/>
                  <a:cs typeface="Times New Roman" pitchFamily="18" charset="0"/>
                </a:rPr>
                <a:t>• Business incubator of </a:t>
              </a:r>
              <a:r>
                <a:rPr lang="en-US" sz="1000" dirty="0" err="1">
                  <a:latin typeface="Times New Roman" pitchFamily="18" charset="0"/>
                  <a:cs typeface="Times New Roman" pitchFamily="18" charset="0"/>
                </a:rPr>
                <a:t>Oum</a:t>
              </a:r>
              <a:r>
                <a:rPr lang="en-US" sz="1000" dirty="0">
                  <a:latin typeface="Times New Roman" pitchFamily="18" charset="0"/>
                  <a:cs typeface="Times New Roman" pitchFamily="18" charset="0"/>
                </a:rPr>
                <a:t> El </a:t>
              </a:r>
              <a:r>
                <a:rPr lang="en-US" sz="1000" dirty="0" err="1">
                  <a:latin typeface="Times New Roman" pitchFamily="18" charset="0"/>
                  <a:cs typeface="Times New Roman" pitchFamily="18" charset="0"/>
                </a:rPr>
                <a:t>Bouaghi</a:t>
              </a:r>
              <a:r>
                <a:rPr lang="en-US" sz="1000" dirty="0">
                  <a:latin typeface="Times New Roman" pitchFamily="18" charset="0"/>
                  <a:cs typeface="Times New Roman" pitchFamily="18" charset="0"/>
                </a:rPr>
                <a:t> University</a:t>
              </a: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fr-FR" sz="1000" dirty="0">
                <a:latin typeface="Times New Roman" pitchFamily="18" charset="0"/>
                <a:cs typeface="Times New Roman" pitchFamily="18" charset="0"/>
              </a:endParaRPr>
            </a:p>
          </p:txBody>
        </p:sp>
        <p:sp>
          <p:nvSpPr>
            <p:cNvPr id="32" name="Rectangle 31"/>
            <p:cNvSpPr/>
            <p:nvPr/>
          </p:nvSpPr>
          <p:spPr>
            <a:xfrm>
              <a:off x="2447499" y="832514"/>
              <a:ext cx="2656764"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b="1" dirty="0">
                  <a:solidFill>
                    <a:schemeClr val="accent1"/>
                  </a:solidFill>
                  <a:latin typeface="Times New Roman" pitchFamily="18" charset="0"/>
                  <a:cs typeface="Times New Roman" pitchFamily="18" charset="0"/>
                </a:rPr>
                <a:t>KEY ACTIVITIES </a:t>
              </a:r>
            </a:p>
            <a:p>
              <a:r>
                <a:rPr lang="en-US" sz="1000" dirty="0">
                  <a:latin typeface="Times New Roman" pitchFamily="18" charset="0"/>
                  <a:cs typeface="Times New Roman" pitchFamily="18" charset="0"/>
                </a:rPr>
                <a:t>• Collecting medical data </a:t>
              </a:r>
            </a:p>
            <a:p>
              <a:r>
                <a:rPr lang="en-US" sz="1000" dirty="0">
                  <a:latin typeface="Times New Roman" pitchFamily="18" charset="0"/>
                  <a:cs typeface="Times New Roman" pitchFamily="18" charset="0"/>
                </a:rPr>
                <a:t>• Building artificial intelligence models </a:t>
              </a:r>
            </a:p>
            <a:p>
              <a:r>
                <a:rPr lang="en-US" sz="1000" dirty="0">
                  <a:latin typeface="Times New Roman" pitchFamily="18" charset="0"/>
                  <a:cs typeface="Times New Roman" pitchFamily="18" charset="0"/>
                </a:rPr>
                <a:t>• Designing, developing, and deploying the application </a:t>
              </a:r>
            </a:p>
            <a:p>
              <a:r>
                <a:rPr lang="en-US" sz="1000" dirty="0">
                  <a:latin typeface="Times New Roman" pitchFamily="18" charset="0"/>
                  <a:cs typeface="Times New Roman" pitchFamily="18" charset="0"/>
                </a:rPr>
                <a:t>• Providing consultation service • Providing intelligent diagnosis service </a:t>
              </a:r>
            </a:p>
            <a:p>
              <a:r>
                <a:rPr lang="en-US" sz="1000" dirty="0">
                  <a:latin typeface="Times New Roman" pitchFamily="18" charset="0"/>
                  <a:cs typeface="Times New Roman" pitchFamily="18" charset="0"/>
                </a:rPr>
                <a:t>• Managing patient appointments </a:t>
              </a:r>
            </a:p>
            <a:p>
              <a:r>
                <a:rPr lang="en-US" sz="1000" dirty="0">
                  <a:latin typeface="Times New Roman" pitchFamily="18" charset="0"/>
                  <a:cs typeface="Times New Roman" pitchFamily="18" charset="0"/>
                </a:rPr>
                <a:t>• Offering technical support </a:t>
              </a:r>
            </a:p>
            <a:p>
              <a:r>
                <a:rPr lang="en-US" sz="1000" dirty="0">
                  <a:latin typeface="Times New Roman" pitchFamily="18" charset="0"/>
                  <a:cs typeface="Times New Roman" pitchFamily="18" charset="0"/>
                </a:rPr>
                <a:t>• Ensuring data security and privacy </a:t>
              </a:r>
            </a:p>
            <a:p>
              <a:r>
                <a:rPr lang="en-US" sz="1000" dirty="0">
                  <a:latin typeface="Times New Roman" pitchFamily="18" charset="0"/>
                  <a:cs typeface="Times New Roman" pitchFamily="18" charset="0"/>
                </a:rPr>
                <a:t>• Marketing the application</a:t>
              </a:r>
            </a:p>
          </p:txBody>
        </p:sp>
        <p:sp>
          <p:nvSpPr>
            <p:cNvPr id="33" name="Rectangle 32"/>
            <p:cNvSpPr/>
            <p:nvPr/>
          </p:nvSpPr>
          <p:spPr>
            <a:xfrm>
              <a:off x="2447500" y="2625637"/>
              <a:ext cx="2656763"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b="1" dirty="0">
                  <a:solidFill>
                    <a:schemeClr val="accent1"/>
                  </a:solidFill>
                  <a:latin typeface="Times New Roman" pitchFamily="18" charset="0"/>
                  <a:cs typeface="Times New Roman" pitchFamily="18" charset="0"/>
                </a:rPr>
                <a:t>KEY RESOURCES </a:t>
              </a:r>
            </a:p>
            <a:p>
              <a:r>
                <a:rPr lang="en-US" sz="1000" dirty="0">
                  <a:latin typeface="Times New Roman" pitchFamily="18" charset="0"/>
                  <a:cs typeface="Times New Roman" pitchFamily="18" charset="0"/>
                </a:rPr>
                <a:t>• Application developers, artificial intelligence experts, and medical data analysts</a:t>
              </a:r>
            </a:p>
            <a:p>
              <a:r>
                <a:rPr lang="en-US" sz="1000" dirty="0">
                  <a:latin typeface="Times New Roman" pitchFamily="18" charset="0"/>
                  <a:cs typeface="Times New Roman" pitchFamily="18" charset="0"/>
                </a:rPr>
                <a:t>• Radiologists and doctors </a:t>
              </a:r>
            </a:p>
            <a:p>
              <a:r>
                <a:rPr lang="en-US" sz="1000" dirty="0">
                  <a:latin typeface="Times New Roman" pitchFamily="18" charset="0"/>
                  <a:cs typeface="Times New Roman" pitchFamily="18" charset="0"/>
                </a:rPr>
                <a:t>• Databases and medical information </a:t>
              </a:r>
            </a:p>
            <a:p>
              <a:r>
                <a:rPr lang="en-US" sz="1000" dirty="0">
                  <a:latin typeface="Times New Roman" pitchFamily="18" charset="0"/>
                  <a:cs typeface="Times New Roman" pitchFamily="18" charset="0"/>
                </a:rPr>
                <a:t>• Infrastructure for storage and cloud processing </a:t>
              </a:r>
            </a:p>
            <a:p>
              <a:r>
                <a:rPr lang="en-US" sz="1000" dirty="0">
                  <a:latin typeface="Times New Roman" pitchFamily="18" charset="0"/>
                  <a:cs typeface="Times New Roman" pitchFamily="18" charset="0"/>
                </a:rPr>
                <a:t>• Capital</a:t>
              </a:r>
            </a:p>
            <a:p>
              <a:endParaRPr lang="en-US" sz="1000" dirty="0">
                <a:latin typeface="Times New Roman" pitchFamily="18" charset="0"/>
                <a:cs typeface="Times New Roman" pitchFamily="18" charset="0"/>
              </a:endParaRPr>
            </a:p>
            <a:p>
              <a:endParaRPr lang="fr-FR" sz="1000" dirty="0">
                <a:latin typeface="Times New Roman" pitchFamily="18" charset="0"/>
                <a:cs typeface="Times New Roman" pitchFamily="18" charset="0"/>
              </a:endParaRPr>
            </a:p>
          </p:txBody>
        </p:sp>
        <p:sp>
          <p:nvSpPr>
            <p:cNvPr id="34" name="Rectangle 33"/>
            <p:cNvSpPr/>
            <p:nvPr/>
          </p:nvSpPr>
          <p:spPr>
            <a:xfrm>
              <a:off x="5090615" y="832514"/>
              <a:ext cx="2606722" cy="33239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b="1" dirty="0">
                  <a:solidFill>
                    <a:schemeClr val="accent1"/>
                  </a:solidFill>
                  <a:latin typeface="Times New Roman" pitchFamily="18" charset="0"/>
                  <a:cs typeface="Times New Roman" pitchFamily="18" charset="0"/>
                </a:rPr>
                <a:t>PROPOSED VALUES </a:t>
              </a:r>
            </a:p>
            <a:p>
              <a:r>
                <a:rPr lang="en-US" sz="1000" dirty="0">
                  <a:latin typeface="Times New Roman" pitchFamily="18" charset="0"/>
                  <a:cs typeface="Times New Roman" pitchFamily="18" charset="0"/>
                </a:rPr>
                <a:t>• Enhance diagnosis speed and accuracy. </a:t>
              </a:r>
            </a:p>
            <a:p>
              <a:r>
                <a:rPr lang="en-US" sz="1000" dirty="0">
                  <a:latin typeface="Times New Roman" pitchFamily="18" charset="0"/>
                  <a:cs typeface="Times New Roman" pitchFamily="18" charset="0"/>
                </a:rPr>
                <a:t>• Provide intelligent diagnostic services. </a:t>
              </a:r>
            </a:p>
            <a:p>
              <a:r>
                <a:rPr lang="en-US" sz="1000" dirty="0">
                  <a:latin typeface="Times New Roman" pitchFamily="18" charset="0"/>
                  <a:cs typeface="Times New Roman" pitchFamily="18" charset="0"/>
                </a:rPr>
                <a:t>• Provide doctor consultation service. </a:t>
              </a:r>
            </a:p>
            <a:p>
              <a:r>
                <a:rPr lang="en-US" sz="1000" dirty="0">
                  <a:latin typeface="Times New Roman" pitchFamily="18" charset="0"/>
                  <a:cs typeface="Times New Roman" pitchFamily="18" charset="0"/>
                </a:rPr>
                <a:t>• Reduce costs, efforts and time. </a:t>
              </a:r>
            </a:p>
            <a:p>
              <a:r>
                <a:rPr lang="en-US" sz="1000" dirty="0">
                  <a:latin typeface="Times New Roman" pitchFamily="18" charset="0"/>
                  <a:cs typeface="Times New Roman" pitchFamily="18" charset="0"/>
                </a:rPr>
                <a:t>• Pervasive health. </a:t>
              </a:r>
            </a:p>
            <a:p>
              <a:r>
                <a:rPr lang="en-US" sz="1000" dirty="0">
                  <a:latin typeface="Times New Roman" pitchFamily="18" charset="0"/>
                  <a:cs typeface="Times New Roman" pitchFamily="18" charset="0"/>
                </a:rPr>
                <a:t>• Deliver high-quality, reliable, and affordable healthcare services. Ensure privacy and confidentiality. </a:t>
              </a:r>
            </a:p>
            <a:p>
              <a:r>
                <a:rPr lang="en-US" sz="1000" dirty="0">
                  <a:latin typeface="Times New Roman" pitchFamily="18" charset="0"/>
                  <a:cs typeface="Times New Roman" pitchFamily="18" charset="0"/>
                </a:rPr>
                <a:t>• Manage doctor-patient relationships and facilitate communication. </a:t>
              </a:r>
            </a:p>
            <a:p>
              <a:r>
                <a:rPr lang="en-US" sz="1000" dirty="0">
                  <a:latin typeface="Times New Roman" pitchFamily="18" charset="0"/>
                  <a:cs typeface="Times New Roman" pitchFamily="18" charset="0"/>
                </a:rPr>
                <a:t>• Digitize public health services. </a:t>
              </a:r>
            </a:p>
            <a:p>
              <a:r>
                <a:rPr lang="en-US" sz="1000" dirty="0">
                  <a:latin typeface="Times New Roman" pitchFamily="18" charset="0"/>
                  <a:cs typeface="Times New Roman" pitchFamily="18" charset="0"/>
                </a:rPr>
                <a:t>• Utilize AI and machine learning for accurate medical image analysis. </a:t>
              </a:r>
            </a:p>
            <a:p>
              <a:r>
                <a:rPr lang="en-US" sz="1000" dirty="0">
                  <a:latin typeface="Times New Roman" pitchFamily="18" charset="0"/>
                  <a:cs typeface="Times New Roman" pitchFamily="18" charset="0"/>
                </a:rPr>
                <a:t>• Offer user-friendly remote diagnostic interfaces. </a:t>
              </a:r>
            </a:p>
            <a:p>
              <a:r>
                <a:rPr lang="en-US" sz="1000" dirty="0">
                  <a:latin typeface="Times New Roman" pitchFamily="18" charset="0"/>
                  <a:cs typeface="Times New Roman" pitchFamily="18" charset="0"/>
                </a:rPr>
                <a:t>• Meet user needs. </a:t>
              </a:r>
            </a:p>
            <a:p>
              <a:r>
                <a:rPr lang="en-US" sz="1000" dirty="0">
                  <a:latin typeface="Times New Roman" pitchFamily="18" charset="0"/>
                  <a:cs typeface="Times New Roman" pitchFamily="18" charset="0"/>
                </a:rPr>
                <a:t>• Provide 24/7 customer service and technical support. </a:t>
              </a:r>
            </a:p>
            <a:p>
              <a:r>
                <a:rPr lang="en-US" sz="1000" dirty="0">
                  <a:latin typeface="Times New Roman" pitchFamily="18" charset="0"/>
                  <a:cs typeface="Times New Roman" pitchFamily="18" charset="0"/>
                </a:rPr>
                <a:t>• Increase patient survival chances.</a:t>
              </a:r>
            </a:p>
            <a:p>
              <a:endParaRPr lang="en-US" sz="1000" dirty="0">
                <a:latin typeface="Times New Roman" pitchFamily="18" charset="0"/>
                <a:cs typeface="Times New Roman" pitchFamily="18" charset="0"/>
              </a:endParaRPr>
            </a:p>
          </p:txBody>
        </p:sp>
        <p:sp>
          <p:nvSpPr>
            <p:cNvPr id="35" name="Rectangle 34"/>
            <p:cNvSpPr/>
            <p:nvPr/>
          </p:nvSpPr>
          <p:spPr>
            <a:xfrm>
              <a:off x="7697338" y="837778"/>
              <a:ext cx="2060811"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b="1" dirty="0">
                  <a:solidFill>
                    <a:schemeClr val="accent1"/>
                  </a:solidFill>
                  <a:latin typeface="Times New Roman" pitchFamily="18" charset="0"/>
                  <a:cs typeface="Times New Roman" pitchFamily="18" charset="0"/>
                </a:rPr>
                <a:t>CUSTOMER RELATIONSHIPS </a:t>
              </a:r>
            </a:p>
            <a:p>
              <a:r>
                <a:rPr lang="en-US" sz="1000" dirty="0">
                  <a:latin typeface="Times New Roman" pitchFamily="18" charset="0"/>
                  <a:cs typeface="Times New Roman" pitchFamily="18" charset="0"/>
                </a:rPr>
                <a:t>• Customer service and technical support 24/24 </a:t>
              </a:r>
            </a:p>
            <a:p>
              <a:r>
                <a:rPr lang="en-US" sz="1000" dirty="0">
                  <a:latin typeface="Times New Roman" pitchFamily="18" charset="0"/>
                  <a:cs typeface="Times New Roman" pitchFamily="18" charset="0"/>
                </a:rPr>
                <a:t>• Contact us directly</a:t>
              </a: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p:txBody>
        </p:sp>
        <p:sp>
          <p:nvSpPr>
            <p:cNvPr id="36" name="Rectangle 35"/>
            <p:cNvSpPr/>
            <p:nvPr/>
          </p:nvSpPr>
          <p:spPr>
            <a:xfrm>
              <a:off x="7699614" y="2620370"/>
              <a:ext cx="206081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b="1" dirty="0">
                  <a:solidFill>
                    <a:schemeClr val="accent1"/>
                  </a:solidFill>
                  <a:latin typeface="Times New Roman" pitchFamily="18" charset="0"/>
                  <a:cs typeface="Times New Roman" pitchFamily="18" charset="0"/>
                </a:rPr>
                <a:t>CHANNELS</a:t>
              </a:r>
            </a:p>
            <a:p>
              <a:r>
                <a:rPr lang="en-US" sz="1000" dirty="0">
                  <a:latin typeface="Times New Roman" pitchFamily="18" charset="0"/>
                  <a:cs typeface="Times New Roman" pitchFamily="18" charset="0"/>
                </a:rPr>
                <a:t>• Online application store </a:t>
              </a:r>
            </a:p>
            <a:p>
              <a:r>
                <a:rPr lang="en-US" sz="1000" dirty="0">
                  <a:latin typeface="Times New Roman" pitchFamily="18" charset="0"/>
                  <a:cs typeface="Times New Roman" pitchFamily="18" charset="0"/>
                </a:rPr>
                <a:t>• social media sites </a:t>
              </a:r>
            </a:p>
            <a:p>
              <a:r>
                <a:rPr lang="en-US" sz="1000" dirty="0">
                  <a:latin typeface="Times New Roman" pitchFamily="18" charset="0"/>
                  <a:cs typeface="Times New Roman" pitchFamily="18" charset="0"/>
                </a:rPr>
                <a:t>• Advertising and marketing</a:t>
              </a: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p:txBody>
        </p:sp>
        <p:sp>
          <p:nvSpPr>
            <p:cNvPr id="37" name="Rectangle 36"/>
            <p:cNvSpPr/>
            <p:nvPr/>
          </p:nvSpPr>
          <p:spPr>
            <a:xfrm>
              <a:off x="9746777" y="826405"/>
              <a:ext cx="2060811" cy="33239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b="1" dirty="0">
                  <a:solidFill>
                    <a:schemeClr val="accent1"/>
                  </a:solidFill>
                  <a:latin typeface="Times New Roman" pitchFamily="18" charset="0"/>
                  <a:cs typeface="Times New Roman" pitchFamily="18" charset="0"/>
                </a:rPr>
                <a:t>CUSTOMERS</a:t>
              </a:r>
              <a:r>
                <a:rPr lang="en-US" sz="1000" b="1" dirty="0">
                  <a:latin typeface="Times New Roman" pitchFamily="18" charset="0"/>
                  <a:cs typeface="Times New Roman" pitchFamily="18" charset="0"/>
                </a:rPr>
                <a:t> </a:t>
              </a:r>
            </a:p>
            <a:p>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Radiologist</a:t>
              </a:r>
              <a:r>
                <a:rPr lang="fr-FR" sz="1000" dirty="0">
                  <a:latin typeface="Times New Roman" pitchFamily="18" charset="0"/>
                  <a:cs typeface="Times New Roman" pitchFamily="18" charset="0"/>
                </a:rPr>
                <a:t>.  </a:t>
              </a:r>
            </a:p>
            <a:p>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Doctors</a:t>
              </a:r>
              <a:r>
                <a:rPr lang="fr-FR" sz="1000" dirty="0">
                  <a:latin typeface="Times New Roman" pitchFamily="18" charset="0"/>
                  <a:cs typeface="Times New Roman" pitchFamily="18" charset="0"/>
                </a:rPr>
                <a:t> </a:t>
              </a:r>
            </a:p>
            <a:p>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Medical</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imaging</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centers</a:t>
              </a:r>
              <a:r>
                <a:rPr lang="fr-FR" sz="1000" dirty="0">
                  <a:latin typeface="Times New Roman" pitchFamily="18" charset="0"/>
                  <a:cs typeface="Times New Roman" pitchFamily="18" charset="0"/>
                </a:rPr>
                <a:t>. </a:t>
              </a:r>
            </a:p>
            <a:p>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Private</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clinics</a:t>
              </a:r>
              <a:r>
                <a:rPr lang="fr-FR" sz="1000" dirty="0">
                  <a:latin typeface="Times New Roman" pitchFamily="18" charset="0"/>
                  <a:cs typeface="Times New Roman" pitchFamily="18" charset="0"/>
                </a:rPr>
                <a:t>. </a:t>
              </a:r>
            </a:p>
            <a:p>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Hospitals</a:t>
              </a:r>
              <a:r>
                <a:rPr lang="fr-FR" sz="1000" dirty="0">
                  <a:latin typeface="Times New Roman" pitchFamily="18" charset="0"/>
                  <a:cs typeface="Times New Roman" pitchFamily="18" charset="0"/>
                </a:rPr>
                <a:t> </a:t>
              </a:r>
            </a:p>
            <a:p>
              <a:r>
                <a:rPr lang="fr-FR" sz="1000" dirty="0">
                  <a:latin typeface="Times New Roman" pitchFamily="18" charset="0"/>
                  <a:cs typeface="Times New Roman" pitchFamily="18" charset="0"/>
                </a:rPr>
                <a:t>• Patients </a:t>
              </a:r>
            </a:p>
            <a:p>
              <a:endParaRPr lang="fr-FR" sz="1000" dirty="0">
                <a:latin typeface="Times New Roman" pitchFamily="18" charset="0"/>
                <a:cs typeface="Times New Roman" pitchFamily="18" charset="0"/>
              </a:endParaRPr>
            </a:p>
            <a:p>
              <a:endParaRPr lang="fr-FR" sz="1000" dirty="0">
                <a:latin typeface="Times New Roman" pitchFamily="18" charset="0"/>
                <a:cs typeface="Times New Roman" pitchFamily="18" charset="0"/>
              </a:endParaRPr>
            </a:p>
            <a:p>
              <a:endParaRPr lang="fr-FR" sz="1000" dirty="0">
                <a:latin typeface="Times New Roman" pitchFamily="18" charset="0"/>
                <a:cs typeface="Times New Roman" pitchFamily="18" charset="0"/>
              </a:endParaRPr>
            </a:p>
            <a:p>
              <a:endParaRPr lang="fr-FR" sz="1000" dirty="0">
                <a:latin typeface="Times New Roman" pitchFamily="18" charset="0"/>
                <a:cs typeface="Times New Roman" pitchFamily="18" charset="0"/>
              </a:endParaRPr>
            </a:p>
            <a:p>
              <a:endParaRPr lang="fr-FR" sz="1000" dirty="0">
                <a:latin typeface="Times New Roman" pitchFamily="18" charset="0"/>
                <a:cs typeface="Times New Roman" pitchFamily="18" charset="0"/>
              </a:endParaRPr>
            </a:p>
            <a:p>
              <a:endParaRPr lang="fr-FR" sz="1000" dirty="0">
                <a:latin typeface="Times New Roman" pitchFamily="18" charset="0"/>
                <a:cs typeface="Times New Roman" pitchFamily="18" charset="0"/>
              </a:endParaRPr>
            </a:p>
            <a:p>
              <a:endParaRPr lang="fr-FR"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p:txBody>
        </p:sp>
        <p:sp>
          <p:nvSpPr>
            <p:cNvPr id="38" name="Rectangle 37"/>
            <p:cNvSpPr/>
            <p:nvPr/>
          </p:nvSpPr>
          <p:spPr>
            <a:xfrm>
              <a:off x="616424" y="4074572"/>
              <a:ext cx="5579660" cy="20928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b="1" dirty="0">
                  <a:solidFill>
                    <a:schemeClr val="accent1"/>
                  </a:solidFill>
                  <a:latin typeface="Times New Roman" pitchFamily="18" charset="0"/>
                  <a:cs typeface="Times New Roman" pitchFamily="18" charset="0"/>
                </a:rPr>
                <a:t>COST STRUCTURE</a:t>
              </a:r>
            </a:p>
            <a:p>
              <a:r>
                <a:rPr lang="en-US" sz="1000" dirty="0">
                  <a:latin typeface="Times New Roman" pitchFamily="18" charset="0"/>
                  <a:cs typeface="Times New Roman" pitchFamily="18" charset="0"/>
                </a:rPr>
                <a:t>• Workers' salaries: 300000 to 700000 DA monthly. </a:t>
              </a:r>
            </a:p>
            <a:p>
              <a:r>
                <a:rPr lang="en-US" sz="1000" dirty="0">
                  <a:latin typeface="Times New Roman" pitchFamily="18" charset="0"/>
                  <a:cs typeface="Times New Roman" pitchFamily="18" charset="0"/>
                </a:rPr>
                <a:t>• Equipment and software: 5000000 to 6000000 DA\4 years </a:t>
              </a:r>
            </a:p>
            <a:p>
              <a:r>
                <a:rPr lang="en-US" sz="1000" dirty="0">
                  <a:latin typeface="Times New Roman" pitchFamily="18" charset="0"/>
                  <a:cs typeface="Times New Roman" pitchFamily="18" charset="0"/>
                </a:rPr>
                <a:t>• Server and hosting: 500000 - 1000000 DZD annually. </a:t>
              </a:r>
            </a:p>
            <a:p>
              <a:r>
                <a:rPr lang="en-US" sz="1000" dirty="0">
                  <a:latin typeface="Times New Roman" pitchFamily="18" charset="0"/>
                  <a:cs typeface="Times New Roman" pitchFamily="18" charset="0"/>
                </a:rPr>
                <a:t>• Database management: 200000 - 500000 DA annually. </a:t>
              </a:r>
            </a:p>
            <a:p>
              <a:r>
                <a:rPr lang="en-US" sz="1000" dirty="0">
                  <a:latin typeface="Times New Roman" pitchFamily="18" charset="0"/>
                  <a:cs typeface="Times New Roman" pitchFamily="18" charset="0"/>
                </a:rPr>
                <a:t>• Security measures: 100000 - 500000 DZD annually. </a:t>
              </a:r>
            </a:p>
            <a:p>
              <a:r>
                <a:rPr lang="en-US" sz="1000" dirty="0">
                  <a:latin typeface="Times New Roman" pitchFamily="18" charset="0"/>
                  <a:cs typeface="Times New Roman" pitchFamily="18" charset="0"/>
                </a:rPr>
                <a:t>• Networks and Internet connection: 50000 - 200000 DZD annually. </a:t>
              </a:r>
            </a:p>
            <a:p>
              <a:r>
                <a:rPr lang="en-US" sz="1000" dirty="0">
                  <a:latin typeface="Times New Roman" pitchFamily="18" charset="0"/>
                  <a:cs typeface="Times New Roman" pitchFamily="18" charset="0"/>
                </a:rPr>
                <a:t>• Backup and disaster recovery: 100000 - 300000 DA annually. </a:t>
              </a:r>
            </a:p>
            <a:p>
              <a:r>
                <a:rPr lang="en-US" sz="1000" dirty="0">
                  <a:latin typeface="Times New Roman" pitchFamily="18" charset="0"/>
                  <a:cs typeface="Times New Roman" pitchFamily="18" charset="0"/>
                </a:rPr>
                <a:t>• Trial and testing of the application: starting from 20000 DZD annually </a:t>
              </a:r>
            </a:p>
            <a:p>
              <a:r>
                <a:rPr lang="en-US" sz="1000" dirty="0">
                  <a:latin typeface="Times New Roman" pitchFamily="18" charset="0"/>
                  <a:cs typeface="Times New Roman" pitchFamily="18" charset="0"/>
                </a:rPr>
                <a:t>• Marketing: ranging from 10000 to 50000 DA annually </a:t>
              </a:r>
            </a:p>
            <a:p>
              <a:r>
                <a:rPr lang="en-US" sz="1000" dirty="0">
                  <a:latin typeface="Times New Roman" pitchFamily="18" charset="0"/>
                  <a:cs typeface="Times New Roman" pitchFamily="18" charset="0"/>
                </a:rPr>
                <a:t>• API from Algeria Post: for 40000000 DZD. </a:t>
              </a:r>
            </a:p>
            <a:p>
              <a:r>
                <a:rPr lang="en-US" sz="1000" dirty="0">
                  <a:latin typeface="Times New Roman" pitchFamily="18" charset="0"/>
                  <a:cs typeface="Times New Roman" pitchFamily="18" charset="0"/>
                </a:rPr>
                <a:t>• Project local and furnishing from 80000 DZD annually </a:t>
              </a:r>
            </a:p>
            <a:p>
              <a:r>
                <a:rPr lang="en-US" sz="1000" dirty="0">
                  <a:latin typeface="Times New Roman" pitchFamily="18" charset="0"/>
                  <a:cs typeface="Times New Roman" pitchFamily="18" charset="0"/>
                </a:rPr>
                <a:t>• Legal requirements: It can be estimated at 5% of the total cost of the project</a:t>
              </a:r>
            </a:p>
          </p:txBody>
        </p:sp>
        <p:sp>
          <p:nvSpPr>
            <p:cNvPr id="39" name="Rectangle 38"/>
            <p:cNvSpPr/>
            <p:nvPr/>
          </p:nvSpPr>
          <p:spPr>
            <a:xfrm>
              <a:off x="6209731" y="4076847"/>
              <a:ext cx="5597857" cy="20928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b="1" dirty="0">
                  <a:solidFill>
                    <a:schemeClr val="accent1"/>
                  </a:solidFill>
                  <a:latin typeface="Times New Roman" pitchFamily="18" charset="0"/>
                  <a:cs typeface="Times New Roman" pitchFamily="18" charset="0"/>
                </a:rPr>
                <a:t>REVENUE STREAMS</a:t>
              </a:r>
            </a:p>
            <a:p>
              <a:r>
                <a:rPr lang="en-US" sz="1000" dirty="0">
                  <a:latin typeface="Times New Roman" pitchFamily="18" charset="0"/>
                  <a:cs typeface="Times New Roman" pitchFamily="18" charset="0"/>
                </a:rPr>
                <a:t>• Service fees for booking an appointment with a doctor and consultation, ranging from 5% to 20% </a:t>
              </a:r>
            </a:p>
            <a:p>
              <a:r>
                <a:rPr lang="en-US" sz="1000" dirty="0">
                  <a:latin typeface="Times New Roman" pitchFamily="18" charset="0"/>
                  <a:cs typeface="Times New Roman" pitchFamily="18" charset="0"/>
                </a:rPr>
                <a:t>• Intelligent diagnostic fees, 20000 DZD monthly, annually for 120000 DZD or per-use by paying 10% of their revenue for each case they diagnose. </a:t>
              </a:r>
            </a:p>
            <a:p>
              <a:r>
                <a:rPr lang="en-US" sz="1000" dirty="0">
                  <a:latin typeface="Times New Roman" pitchFamily="18" charset="0"/>
                  <a:cs typeface="Times New Roman" pitchFamily="18" charset="0"/>
                </a:rPr>
                <a:t>• Advertising fees range from 5000 to 20000 DA </a:t>
              </a:r>
            </a:p>
            <a:p>
              <a:r>
                <a:rPr lang="en-US" sz="1000" dirty="0">
                  <a:latin typeface="Times New Roman" pitchFamily="18" charset="0"/>
                  <a:cs typeface="Times New Roman" pitchFamily="18" charset="0"/>
                </a:rPr>
                <a:t>• Contracting with medical institutions: agreeing on a 10% commission for each diagnosed case </a:t>
              </a:r>
            </a:p>
            <a:p>
              <a:r>
                <a:rPr lang="en-US" sz="1000" dirty="0">
                  <a:latin typeface="Times New Roman" pitchFamily="18" charset="0"/>
                  <a:cs typeface="Times New Roman" pitchFamily="18" charset="0"/>
                </a:rPr>
                <a:t>• Downloading the application by customers: It has special estimates, according to Google</a:t>
              </a: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p:txBody>
        </p:sp>
        <p:pic>
          <p:nvPicPr>
            <p:cNvPr id="10242" name="Picture 2" descr="Key Partners and Your Business Model - SteveBizBlog"/>
            <p:cNvPicPr>
              <a:picLocks noChangeAspect="1" noChangeArrowheads="1"/>
            </p:cNvPicPr>
            <p:nvPr/>
          </p:nvPicPr>
          <p:blipFill>
            <a:blip r:embed="rId2" cstate="print"/>
            <a:srcRect/>
            <a:stretch>
              <a:fillRect/>
            </a:stretch>
          </p:blipFill>
          <p:spPr bwMode="auto">
            <a:xfrm>
              <a:off x="810668" y="2197290"/>
              <a:ext cx="1378354" cy="1378354"/>
            </a:xfrm>
            <a:prstGeom prst="rect">
              <a:avLst/>
            </a:prstGeom>
            <a:noFill/>
          </p:spPr>
        </p:pic>
        <p:pic>
          <p:nvPicPr>
            <p:cNvPr id="41" name="Image 40" descr="sdsfdf.png"/>
            <p:cNvPicPr>
              <a:picLocks noChangeAspect="1"/>
            </p:cNvPicPr>
            <p:nvPr/>
          </p:nvPicPr>
          <p:blipFill>
            <a:blip r:embed="rId3" cstate="print"/>
            <a:srcRect r="4462"/>
            <a:stretch>
              <a:fillRect/>
            </a:stretch>
          </p:blipFill>
          <p:spPr>
            <a:xfrm>
              <a:off x="4461704" y="1897039"/>
              <a:ext cx="560671" cy="586854"/>
            </a:xfrm>
            <a:prstGeom prst="rect">
              <a:avLst/>
            </a:prstGeom>
          </p:spPr>
        </p:pic>
        <p:pic>
          <p:nvPicPr>
            <p:cNvPr id="42" name="Image 41" descr="resources.png"/>
            <p:cNvPicPr>
              <a:picLocks noChangeAspect="1"/>
            </p:cNvPicPr>
            <p:nvPr/>
          </p:nvPicPr>
          <p:blipFill>
            <a:blip r:embed="rId4" cstate="print"/>
            <a:stretch>
              <a:fillRect/>
            </a:stretch>
          </p:blipFill>
          <p:spPr>
            <a:xfrm>
              <a:off x="4502622" y="2955876"/>
              <a:ext cx="524302" cy="524302"/>
            </a:xfrm>
            <a:prstGeom prst="rect">
              <a:avLst/>
            </a:prstGeom>
          </p:spPr>
        </p:pic>
        <p:pic>
          <p:nvPicPr>
            <p:cNvPr id="43" name="Image 42" descr="revenue-1.png"/>
            <p:cNvPicPr>
              <a:picLocks noChangeAspect="1"/>
            </p:cNvPicPr>
            <p:nvPr/>
          </p:nvPicPr>
          <p:blipFill>
            <a:blip r:embed="rId5" cstate="print"/>
            <a:stretch>
              <a:fillRect/>
            </a:stretch>
          </p:blipFill>
          <p:spPr>
            <a:xfrm>
              <a:off x="10617959" y="5298461"/>
              <a:ext cx="1023581" cy="787304"/>
            </a:xfrm>
            <a:prstGeom prst="rect">
              <a:avLst/>
            </a:prstGeom>
          </p:spPr>
        </p:pic>
        <p:pic>
          <p:nvPicPr>
            <p:cNvPr id="44" name="Image 43" descr="costs.png"/>
            <p:cNvPicPr>
              <a:picLocks noChangeAspect="1"/>
            </p:cNvPicPr>
            <p:nvPr/>
          </p:nvPicPr>
          <p:blipFill>
            <a:blip r:embed="rId6" cstate="print"/>
            <a:stretch>
              <a:fillRect/>
            </a:stretch>
          </p:blipFill>
          <p:spPr>
            <a:xfrm>
              <a:off x="5104264" y="5227091"/>
              <a:ext cx="832513" cy="832513"/>
            </a:xfrm>
            <a:prstGeom prst="rect">
              <a:avLst/>
            </a:prstGeom>
          </p:spPr>
        </p:pic>
        <p:pic>
          <p:nvPicPr>
            <p:cNvPr id="45" name="Image 44" descr="value-proposition.png"/>
            <p:cNvPicPr>
              <a:picLocks noChangeAspect="1"/>
            </p:cNvPicPr>
            <p:nvPr/>
          </p:nvPicPr>
          <p:blipFill>
            <a:blip r:embed="rId7" cstate="print"/>
            <a:stretch>
              <a:fillRect/>
            </a:stretch>
          </p:blipFill>
          <p:spPr>
            <a:xfrm>
              <a:off x="7137780" y="1281753"/>
              <a:ext cx="532262" cy="532262"/>
            </a:xfrm>
            <a:prstGeom prst="rect">
              <a:avLst/>
            </a:prstGeom>
          </p:spPr>
        </p:pic>
        <p:pic>
          <p:nvPicPr>
            <p:cNvPr id="46" name="Image 45" descr="channels.png"/>
            <p:cNvPicPr>
              <a:picLocks noChangeAspect="1"/>
            </p:cNvPicPr>
            <p:nvPr/>
          </p:nvPicPr>
          <p:blipFill>
            <a:blip r:embed="rId8" cstate="print"/>
            <a:stretch>
              <a:fillRect/>
            </a:stretch>
          </p:blipFill>
          <p:spPr>
            <a:xfrm>
              <a:off x="8297839" y="3269776"/>
              <a:ext cx="808346" cy="808346"/>
            </a:xfrm>
            <a:prstGeom prst="rect">
              <a:avLst/>
            </a:prstGeom>
          </p:spPr>
        </p:pic>
        <p:pic>
          <p:nvPicPr>
            <p:cNvPr id="47" name="Image 46" descr="customer-relationship.png"/>
            <p:cNvPicPr>
              <a:picLocks noChangeAspect="1"/>
            </p:cNvPicPr>
            <p:nvPr/>
          </p:nvPicPr>
          <p:blipFill>
            <a:blip r:embed="rId9" cstate="print"/>
            <a:stretch>
              <a:fillRect/>
            </a:stretch>
          </p:blipFill>
          <p:spPr>
            <a:xfrm>
              <a:off x="8202304" y="1800366"/>
              <a:ext cx="764275" cy="764275"/>
            </a:xfrm>
            <a:prstGeom prst="rect">
              <a:avLst/>
            </a:prstGeom>
          </p:spPr>
        </p:pic>
        <p:pic>
          <p:nvPicPr>
            <p:cNvPr id="48" name="Image 47" descr="customer.png"/>
            <p:cNvPicPr>
              <a:picLocks noChangeAspect="1"/>
            </p:cNvPicPr>
            <p:nvPr/>
          </p:nvPicPr>
          <p:blipFill>
            <a:blip r:embed="rId10" cstate="print"/>
            <a:stretch>
              <a:fillRect/>
            </a:stretch>
          </p:blipFill>
          <p:spPr>
            <a:xfrm>
              <a:off x="10140288" y="2196150"/>
              <a:ext cx="1282890" cy="1282890"/>
            </a:xfrm>
            <a:prstGeom prst="rect">
              <a:avLst/>
            </a:prstGeom>
          </p:spPr>
        </p:pic>
      </p:grpSp>
      <p:sp>
        <p:nvSpPr>
          <p:cNvPr id="50" name="ZoneTexte 49"/>
          <p:cNvSpPr txBox="1"/>
          <p:nvPr/>
        </p:nvSpPr>
        <p:spPr>
          <a:xfrm flipH="1">
            <a:off x="2256654" y="204716"/>
            <a:ext cx="8252121" cy="830997"/>
          </a:xfrm>
          <a:prstGeom prst="rect">
            <a:avLst/>
          </a:prstGeom>
          <a:noFill/>
        </p:spPr>
        <p:txBody>
          <a:bodyPr wrap="square" rtlCol="0">
            <a:spAutoFit/>
          </a:bodyPr>
          <a:lstStyle/>
          <a:p>
            <a:r>
              <a:rPr lang="fr-FR" sz="4800" b="1" dirty="0">
                <a:latin typeface="Bodoni MT" pitchFamily="18" charset="0"/>
              </a:rPr>
              <a:t>BUSINESS MODEL CANVAS</a:t>
            </a:r>
          </a:p>
        </p:txBody>
      </p:sp>
    </p:spTree>
    <p:extLst>
      <p:ext uri="{BB962C8B-B14F-4D97-AF65-F5344CB8AC3E}">
        <p14:creationId xmlns:p14="http://schemas.microsoft.com/office/powerpoint/2010/main" val="2305768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66C08C-44E6-A92F-6B64-94DD0A397782}"/>
              </a:ext>
            </a:extLst>
          </p:cNvPr>
          <p:cNvSpPr>
            <a:spLocks noGrp="1"/>
          </p:cNvSpPr>
          <p:nvPr>
            <p:ph type="title"/>
          </p:nvPr>
        </p:nvSpPr>
        <p:spPr/>
        <p:txBody>
          <a:bodyPr/>
          <a:lstStyle/>
          <a:p>
            <a:r>
              <a:rPr lang="en-US" b="1" u="sng" dirty="0">
                <a:solidFill>
                  <a:schemeClr val="accent1"/>
                </a:solidFill>
              </a:rPr>
              <a:t>Certificate of incubation of an innovative project</a:t>
            </a:r>
            <a:endParaRPr lang="fr-FR" b="1" u="sng" dirty="0">
              <a:solidFill>
                <a:schemeClr val="accent1"/>
              </a:solidFill>
            </a:endParaRPr>
          </a:p>
        </p:txBody>
      </p:sp>
      <p:pic>
        <p:nvPicPr>
          <p:cNvPr id="5" name="Espace réservé du contenu 4" descr="Une image contenant texte, écriture manuscrite, Police, capture d’écran&#10;&#10;Description générée automatiquement">
            <a:extLst>
              <a:ext uri="{FF2B5EF4-FFF2-40B4-BE49-F238E27FC236}">
                <a16:creationId xmlns:a16="http://schemas.microsoft.com/office/drawing/2014/main" id="{55295D6F-5474-C236-0CA8-A89F2B90D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785995" y="-685053"/>
            <a:ext cx="4572661" cy="9783193"/>
          </a:xfrm>
        </p:spPr>
      </p:pic>
    </p:spTree>
    <p:extLst>
      <p:ext uri="{BB962C8B-B14F-4D97-AF65-F5344CB8AC3E}">
        <p14:creationId xmlns:p14="http://schemas.microsoft.com/office/powerpoint/2010/main" val="363758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descr="Blue Pitch Deck Business Presentation (10).png"/>
          <p:cNvPicPr>
            <a:picLocks noChangeAspect="1"/>
          </p:cNvPicPr>
          <p:nvPr/>
        </p:nvPicPr>
        <p:blipFill>
          <a:blip r:embed="rId2" cstate="print"/>
          <a:stretch>
            <a:fillRect/>
          </a:stretch>
        </p:blipFill>
        <p:spPr>
          <a:xfrm>
            <a:off x="638826" y="2317315"/>
            <a:ext cx="10744694" cy="3756500"/>
          </a:xfrm>
          <a:prstGeom prst="rect">
            <a:avLst/>
          </a:prstGeom>
        </p:spPr>
      </p:pic>
      <p:grpSp>
        <p:nvGrpSpPr>
          <p:cNvPr id="2" name="Group 18">
            <a:extLst>
              <a:ext uri="{FF2B5EF4-FFF2-40B4-BE49-F238E27FC236}">
                <a16:creationId xmlns:a16="http://schemas.microsoft.com/office/drawing/2014/main" id="{C2408ED8-04DD-A4F4-4D01-83D26BBBDF5A}"/>
              </a:ext>
            </a:extLst>
          </p:cNvPr>
          <p:cNvGrpSpPr/>
          <p:nvPr/>
        </p:nvGrpSpPr>
        <p:grpSpPr>
          <a:xfrm rot="6244102">
            <a:off x="7649716" y="687927"/>
            <a:ext cx="916133" cy="920815"/>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a:off x="11285139" y="4586043"/>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4054760" y="1003578"/>
            <a:ext cx="4084495" cy="1075997"/>
          </a:xfrm>
          <a:prstGeom prst="roundRect">
            <a:avLst>
              <a:gd name="adj" fmla="val 6717"/>
            </a:avLst>
          </a:prstGeom>
          <a:solidFill>
            <a:srgbClr val="B4D3F2"/>
          </a:solidFill>
          <a:ln>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11746326" y="5180059"/>
            <a:ext cx="891347" cy="882520"/>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277815" y="779937"/>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248971" y="448575"/>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624576" y="5621319"/>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7946140" y="1006813"/>
            <a:ext cx="350413" cy="346943"/>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5680846" y="6446956"/>
            <a:ext cx="830309" cy="822087"/>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4195396" y="1126077"/>
            <a:ext cx="3860291" cy="830997"/>
          </a:xfrm>
          <a:prstGeom prst="rect">
            <a:avLst/>
          </a:prstGeom>
          <a:noFill/>
        </p:spPr>
        <p:txBody>
          <a:bodyPr wrap="square" rtlCol="0">
            <a:spAutoFit/>
          </a:bodyPr>
          <a:lstStyle/>
          <a:p>
            <a:pPr algn="ctr"/>
            <a:r>
              <a:rPr lang="en-US" sz="4800" b="1" dirty="0">
                <a:latin typeface="Bodoni MT" panose="02070603080606020203" pitchFamily="18" charset="0"/>
              </a:rPr>
              <a:t>Team</a:t>
            </a:r>
            <a:endParaRPr lang="en-PH" sz="4800" b="1" dirty="0">
              <a:latin typeface="Bodoni MT" panose="02070603080606020203" pitchFamily="18" charset="0"/>
            </a:endParaRPr>
          </a:p>
        </p:txBody>
      </p:sp>
    </p:spTree>
    <p:extLst>
      <p:ext uri="{BB962C8B-B14F-4D97-AF65-F5344CB8AC3E}">
        <p14:creationId xmlns:p14="http://schemas.microsoft.com/office/powerpoint/2010/main" val="351104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2408ED8-04DD-A4F4-4D01-83D26BBBDF5A}"/>
              </a:ext>
            </a:extLst>
          </p:cNvPr>
          <p:cNvGrpSpPr/>
          <p:nvPr/>
        </p:nvGrpSpPr>
        <p:grpSpPr>
          <a:xfrm rot="844102">
            <a:off x="7114610" y="3734135"/>
            <a:ext cx="1965660" cy="1922551"/>
            <a:chOff x="8746493" y="3823120"/>
            <a:chExt cx="1965660" cy="1922551"/>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46493" y="3823120"/>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a:off x="3283450" y="971550"/>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3976687" y="1514475"/>
            <a:ext cx="4238625" cy="3829050"/>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1196802" y="2533650"/>
            <a:ext cx="481012" cy="476249"/>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a:off x="-438150" y="4581525"/>
            <a:ext cx="1047750" cy="971550"/>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a:off x="369094" y="5238751"/>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057187" y="5572125"/>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a:off x="7795204" y="4412848"/>
            <a:ext cx="619268" cy="613136"/>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 name="Rectangle: Rounded Corners 14">
            <a:extLst>
              <a:ext uri="{FF2B5EF4-FFF2-40B4-BE49-F238E27FC236}">
                <a16:creationId xmlns:a16="http://schemas.microsoft.com/office/drawing/2014/main" id="{982F1AF7-BB9E-F3FE-D5C2-06CD98300962}"/>
              </a:ext>
            </a:extLst>
          </p:cNvPr>
          <p:cNvSpPr/>
          <p:nvPr/>
        </p:nvSpPr>
        <p:spPr>
          <a:xfrm>
            <a:off x="10727409" y="533401"/>
            <a:ext cx="702469" cy="695513"/>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 name="Picture 1">
            <a:extLst>
              <a:ext uri="{FF2B5EF4-FFF2-40B4-BE49-F238E27FC236}">
                <a16:creationId xmlns:a16="http://schemas.microsoft.com/office/drawing/2014/main" id="{3C695C3E-42C6-4187-8C9F-F8DE31C2ACD3}"/>
              </a:ext>
            </a:extLst>
          </p:cNvPr>
          <p:cNvPicPr>
            <a:picLocks noChangeAspect="1"/>
          </p:cNvPicPr>
          <p:nvPr/>
        </p:nvPicPr>
        <p:blipFill rotWithShape="1">
          <a:blip r:embed="rId2" cstate="print"/>
          <a:srcRect r="38818"/>
          <a:stretch/>
        </p:blipFill>
        <p:spPr>
          <a:xfrm>
            <a:off x="4412185" y="2257852"/>
            <a:ext cx="3367628" cy="2768132"/>
          </a:xfrm>
          <a:prstGeom prst="rect">
            <a:avLst/>
          </a:prstGeom>
        </p:spPr>
      </p:pic>
    </p:spTree>
    <p:extLst>
      <p:ext uri="{BB962C8B-B14F-4D97-AF65-F5344CB8AC3E}">
        <p14:creationId xmlns:p14="http://schemas.microsoft.com/office/powerpoint/2010/main" val="2787965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2408ED8-04DD-A4F4-4D01-83D26BBBDF5A}"/>
              </a:ext>
            </a:extLst>
          </p:cNvPr>
          <p:cNvGrpSpPr/>
          <p:nvPr/>
        </p:nvGrpSpPr>
        <p:grpSpPr>
          <a:xfrm rot="844102">
            <a:off x="10471597" y="4556634"/>
            <a:ext cx="1519019" cy="1485705"/>
            <a:chOff x="8746493" y="3823120"/>
            <a:chExt cx="1965660" cy="1922551"/>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46493" y="3823120"/>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a:off x="5330280" y="-1052213"/>
            <a:ext cx="2289719"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628358" y="1628776"/>
            <a:ext cx="11960770" cy="3829050"/>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lgn="just"/>
            <a:r>
              <a:rPr lang="en-PH" sz="3800" dirty="0">
                <a:solidFill>
                  <a:schemeClr val="tx1"/>
                </a:solidFill>
                <a:latin typeface="Times New Roman" pitchFamily="18" charset="0"/>
                <a:cs typeface="Times New Roman" pitchFamily="18" charset="0"/>
                <a:hlinkClick r:id="rId2"/>
              </a:rPr>
              <a:t>S@nté.Dz</a:t>
            </a:r>
            <a:r>
              <a:rPr lang="en-PH" sz="3800" dirty="0">
                <a:solidFill>
                  <a:schemeClr val="tx1"/>
                </a:solidFill>
                <a:latin typeface="Times New Roman" pitchFamily="18" charset="0"/>
                <a:cs typeface="Times New Roman" pitchFamily="18" charset="0"/>
              </a:rPr>
              <a:t> An Intelligent Platform For The Remote Diagnosis And Monitoring Of Radiological Abnormalities.</a:t>
            </a:r>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296109" y="-55036"/>
            <a:ext cx="835858" cy="827581"/>
          </a:xfrm>
          <a:prstGeom prst="roundRect">
            <a:avLst>
              <a:gd name="adj" fmla="val 6717"/>
            </a:avLst>
          </a:prstGeom>
          <a:solidFill>
            <a:schemeClr val="accent5">
              <a:lumMod val="20000"/>
              <a:lumOff val="80000"/>
            </a:schemeClr>
          </a:solidFill>
          <a:ln>
            <a:solidFill>
              <a:srgbClr val="C1F1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a:off x="859588" y="4661978"/>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a:off x="1666832" y="5319204"/>
            <a:ext cx="481012" cy="476249"/>
          </a:xfrm>
          <a:prstGeom prst="roundRect">
            <a:avLst>
              <a:gd name="adj" fmla="val 6717"/>
            </a:avLst>
          </a:prstGeom>
          <a:solidFill>
            <a:srgbClr val="2584FF"/>
          </a:solidFill>
          <a:ln>
            <a:solidFill>
              <a:srgbClr val="4B9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5330281" y="6314057"/>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a:off x="10949562" y="5023622"/>
            <a:ext cx="626633" cy="620428"/>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a:off x="11652251" y="-137589"/>
            <a:ext cx="702469" cy="695513"/>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208851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2408ED8-04DD-A4F4-4D01-83D26BBBDF5A}"/>
              </a:ext>
            </a:extLst>
          </p:cNvPr>
          <p:cNvGrpSpPr/>
          <p:nvPr/>
        </p:nvGrpSpPr>
        <p:grpSpPr>
          <a:xfrm rot="844102">
            <a:off x="9893183" y="1779111"/>
            <a:ext cx="1296419" cy="1303046"/>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rot="962601">
            <a:off x="4951141" y="-1444769"/>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rot="2731761">
            <a:off x="8039077" y="2015284"/>
            <a:ext cx="3141188" cy="3218052"/>
          </a:xfrm>
          <a:prstGeom prst="roundRect">
            <a:avLst>
              <a:gd name="adj" fmla="val 6717"/>
            </a:avLst>
          </a:prstGeom>
          <a:solidFill>
            <a:srgbClr val="B4D3F2"/>
          </a:solidFill>
          <a:ln>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1866895" y="6344758"/>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2811065" y="6510795"/>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8001000" y="4345630"/>
            <a:ext cx="1098826" cy="1040999"/>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a:off x="10272050" y="2148381"/>
            <a:ext cx="538688" cy="533354"/>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11823247" y="-307170"/>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5631242" y="3220182"/>
            <a:ext cx="7956857" cy="830997"/>
          </a:xfrm>
          <a:prstGeom prst="rect">
            <a:avLst/>
          </a:prstGeom>
          <a:noFill/>
        </p:spPr>
        <p:txBody>
          <a:bodyPr wrap="square" rtlCol="0">
            <a:spAutoFit/>
          </a:bodyPr>
          <a:lstStyle/>
          <a:p>
            <a:pPr algn="ctr"/>
            <a:r>
              <a:rPr lang="en-US" sz="4800" b="1" dirty="0">
                <a:latin typeface="Bodoni MT" panose="02070603080606020203" pitchFamily="18" charset="0"/>
              </a:rPr>
              <a:t>CONTENTS</a:t>
            </a:r>
            <a:endParaRPr lang="en-PH" sz="4800" b="1" dirty="0">
              <a:latin typeface="Bodoni MT" panose="02070603080606020203" pitchFamily="18" charset="0"/>
            </a:endParaRPr>
          </a:p>
        </p:txBody>
      </p:sp>
      <p:sp>
        <p:nvSpPr>
          <p:cNvPr id="2" name="Rectangle: Rounded Corners 1">
            <a:extLst>
              <a:ext uri="{FF2B5EF4-FFF2-40B4-BE49-F238E27FC236}">
                <a16:creationId xmlns:a16="http://schemas.microsoft.com/office/drawing/2014/main" id="{87663994-F003-F32F-78D9-4C32383402AF}"/>
              </a:ext>
            </a:extLst>
          </p:cNvPr>
          <p:cNvSpPr/>
          <p:nvPr/>
        </p:nvSpPr>
        <p:spPr>
          <a:xfrm>
            <a:off x="702972" y="2507447"/>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extBox 2">
            <a:extLst>
              <a:ext uri="{FF2B5EF4-FFF2-40B4-BE49-F238E27FC236}">
                <a16:creationId xmlns:a16="http://schemas.microsoft.com/office/drawing/2014/main" id="{59F9A78A-AC1D-6835-1AC0-E6A29D09AA0A}"/>
              </a:ext>
            </a:extLst>
          </p:cNvPr>
          <p:cNvSpPr txBox="1"/>
          <p:nvPr/>
        </p:nvSpPr>
        <p:spPr>
          <a:xfrm>
            <a:off x="1202482" y="2419297"/>
            <a:ext cx="5973755" cy="461665"/>
          </a:xfrm>
          <a:prstGeom prst="rect">
            <a:avLst/>
          </a:prstGeom>
          <a:noFill/>
        </p:spPr>
        <p:txBody>
          <a:bodyPr wrap="square" rtlCol="0">
            <a:spAutoFit/>
          </a:bodyPr>
          <a:lstStyle/>
          <a:p>
            <a:pPr algn="just"/>
            <a:r>
              <a:rPr lang="en-US" sz="2400" dirty="0">
                <a:solidFill>
                  <a:srgbClr val="000000"/>
                </a:solidFill>
                <a:latin typeface="Times New Roman" pitchFamily="18" charset="0"/>
                <a:cs typeface="Times New Roman" pitchFamily="18" charset="0"/>
              </a:rPr>
              <a:t>Problem</a:t>
            </a:r>
            <a:endParaRPr lang="en-PH" sz="2400" b="1" dirty="0">
              <a:latin typeface="Times New Roman" pitchFamily="18" charset="0"/>
              <a:cs typeface="Times New Roman" pitchFamily="18" charset="0"/>
            </a:endParaRPr>
          </a:p>
        </p:txBody>
      </p:sp>
      <p:sp>
        <p:nvSpPr>
          <p:cNvPr id="21" name="Rectangle: Rounded Corners 20">
            <a:extLst>
              <a:ext uri="{FF2B5EF4-FFF2-40B4-BE49-F238E27FC236}">
                <a16:creationId xmlns:a16="http://schemas.microsoft.com/office/drawing/2014/main" id="{34621F48-F63B-3131-FD15-426959A5CFC0}"/>
              </a:ext>
            </a:extLst>
          </p:cNvPr>
          <p:cNvSpPr/>
          <p:nvPr/>
        </p:nvSpPr>
        <p:spPr>
          <a:xfrm>
            <a:off x="702972" y="3338619"/>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TextBox 21">
            <a:extLst>
              <a:ext uri="{FF2B5EF4-FFF2-40B4-BE49-F238E27FC236}">
                <a16:creationId xmlns:a16="http://schemas.microsoft.com/office/drawing/2014/main" id="{9A79C4C0-E632-8E4F-4566-0F4B590A6670}"/>
              </a:ext>
            </a:extLst>
          </p:cNvPr>
          <p:cNvSpPr txBox="1"/>
          <p:nvPr/>
        </p:nvSpPr>
        <p:spPr>
          <a:xfrm>
            <a:off x="1174813" y="3261476"/>
            <a:ext cx="5973755" cy="461665"/>
          </a:xfrm>
          <a:prstGeom prst="rect">
            <a:avLst/>
          </a:prstGeom>
          <a:noFill/>
        </p:spPr>
        <p:txBody>
          <a:bodyPr wrap="square" rtlCol="0">
            <a:spAutoFit/>
          </a:bodyPr>
          <a:lstStyle/>
          <a:p>
            <a:pPr algn="just"/>
            <a:r>
              <a:rPr lang="en-US" sz="2400" dirty="0">
                <a:solidFill>
                  <a:srgbClr val="000000"/>
                </a:solidFill>
                <a:latin typeface="Times New Roman" pitchFamily="18" charset="0"/>
                <a:cs typeface="Times New Roman" pitchFamily="18" charset="0"/>
              </a:rPr>
              <a:t>Solution</a:t>
            </a:r>
            <a:endParaRPr lang="en-PH" sz="2400" b="1" dirty="0">
              <a:latin typeface="Times New Roman" pitchFamily="18" charset="0"/>
              <a:cs typeface="Times New Roman" pitchFamily="18" charset="0"/>
            </a:endParaRPr>
          </a:p>
        </p:txBody>
      </p:sp>
      <p:sp>
        <p:nvSpPr>
          <p:cNvPr id="25" name="Rectangle: Rounded Corners 24">
            <a:extLst>
              <a:ext uri="{FF2B5EF4-FFF2-40B4-BE49-F238E27FC236}">
                <a16:creationId xmlns:a16="http://schemas.microsoft.com/office/drawing/2014/main" id="{B85E2C1E-4426-8493-362B-232DB436EF66}"/>
              </a:ext>
            </a:extLst>
          </p:cNvPr>
          <p:cNvSpPr/>
          <p:nvPr/>
        </p:nvSpPr>
        <p:spPr>
          <a:xfrm>
            <a:off x="702972" y="4098172"/>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TextBox 25">
            <a:extLst>
              <a:ext uri="{FF2B5EF4-FFF2-40B4-BE49-F238E27FC236}">
                <a16:creationId xmlns:a16="http://schemas.microsoft.com/office/drawing/2014/main" id="{C794068A-2FAF-D894-40A1-2E1534802A31}"/>
              </a:ext>
            </a:extLst>
          </p:cNvPr>
          <p:cNvSpPr txBox="1"/>
          <p:nvPr/>
        </p:nvSpPr>
        <p:spPr>
          <a:xfrm>
            <a:off x="1112602" y="4031503"/>
            <a:ext cx="5973755" cy="461665"/>
          </a:xfrm>
          <a:prstGeom prst="rect">
            <a:avLst/>
          </a:prstGeom>
          <a:noFill/>
        </p:spPr>
        <p:txBody>
          <a:bodyPr wrap="square" rtlCol="0">
            <a:spAutoFit/>
          </a:bodyPr>
          <a:lstStyle/>
          <a:p>
            <a:pPr algn="just"/>
            <a:r>
              <a:rPr lang="en-US" sz="2400" dirty="0">
                <a:solidFill>
                  <a:srgbClr val="000000"/>
                </a:solidFill>
                <a:latin typeface="Times New Roman" pitchFamily="18" charset="0"/>
                <a:cs typeface="Times New Roman" pitchFamily="18" charset="0"/>
              </a:rPr>
              <a:t>Proposed values</a:t>
            </a:r>
            <a:endParaRPr lang="en-PH" sz="2400" b="1" dirty="0">
              <a:latin typeface="Times New Roman" pitchFamily="18" charset="0"/>
              <a:cs typeface="Times New Roman" pitchFamily="18" charset="0"/>
            </a:endParaRPr>
          </a:p>
        </p:txBody>
      </p:sp>
      <p:sp>
        <p:nvSpPr>
          <p:cNvPr id="29" name="Rectangle: Rounded Corners 28">
            <a:extLst>
              <a:ext uri="{FF2B5EF4-FFF2-40B4-BE49-F238E27FC236}">
                <a16:creationId xmlns:a16="http://schemas.microsoft.com/office/drawing/2014/main" id="{0F911AF0-8F53-C8C0-F9DA-5B135DCB8608}"/>
              </a:ext>
            </a:extLst>
          </p:cNvPr>
          <p:cNvSpPr/>
          <p:nvPr/>
        </p:nvSpPr>
        <p:spPr>
          <a:xfrm>
            <a:off x="702972" y="4934351"/>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CCEA307B-3348-93FD-8692-6A1940316649}"/>
              </a:ext>
            </a:extLst>
          </p:cNvPr>
          <p:cNvSpPr txBox="1"/>
          <p:nvPr/>
        </p:nvSpPr>
        <p:spPr>
          <a:xfrm>
            <a:off x="1157393" y="5356244"/>
            <a:ext cx="5973755" cy="461665"/>
          </a:xfrm>
          <a:prstGeom prst="rect">
            <a:avLst/>
          </a:prstGeom>
          <a:noFill/>
        </p:spPr>
        <p:txBody>
          <a:bodyPr wrap="square" rtlCol="0">
            <a:spAutoFit/>
          </a:bodyPr>
          <a:lstStyle/>
          <a:p>
            <a:pPr algn="just"/>
            <a:r>
              <a:rPr lang="en-US" sz="2400" dirty="0">
                <a:solidFill>
                  <a:srgbClr val="000000"/>
                </a:solidFill>
                <a:latin typeface="Times New Roman" pitchFamily="18" charset="0"/>
                <a:cs typeface="Times New Roman" pitchFamily="18" charset="0"/>
              </a:rPr>
              <a:t>Target market</a:t>
            </a:r>
            <a:endParaRPr lang="en-PH" sz="2400" b="1" dirty="0">
              <a:latin typeface="Times New Roman" pitchFamily="18" charset="0"/>
              <a:cs typeface="Times New Roman" pitchFamily="18" charset="0"/>
            </a:endParaRPr>
          </a:p>
        </p:txBody>
      </p:sp>
      <p:sp>
        <p:nvSpPr>
          <p:cNvPr id="31" name="Rectangle: Rounded Corners 30">
            <a:extLst>
              <a:ext uri="{FF2B5EF4-FFF2-40B4-BE49-F238E27FC236}">
                <a16:creationId xmlns:a16="http://schemas.microsoft.com/office/drawing/2014/main" id="{00A54A16-3E53-7994-588C-5A4571FAEF07}"/>
              </a:ext>
            </a:extLst>
          </p:cNvPr>
          <p:cNvSpPr/>
          <p:nvPr/>
        </p:nvSpPr>
        <p:spPr>
          <a:xfrm>
            <a:off x="702972" y="1628269"/>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a:extLst>
              <a:ext uri="{FF2B5EF4-FFF2-40B4-BE49-F238E27FC236}">
                <a16:creationId xmlns:a16="http://schemas.microsoft.com/office/drawing/2014/main" id="{EC8AB28E-30D4-C479-F5ED-1F8D6C81D038}"/>
              </a:ext>
            </a:extLst>
          </p:cNvPr>
          <p:cNvSpPr txBox="1"/>
          <p:nvPr/>
        </p:nvSpPr>
        <p:spPr>
          <a:xfrm>
            <a:off x="1174814" y="1550122"/>
            <a:ext cx="5973755" cy="461665"/>
          </a:xfrm>
          <a:prstGeom prst="rect">
            <a:avLst/>
          </a:prstGeom>
          <a:noFill/>
        </p:spPr>
        <p:txBody>
          <a:bodyPr wrap="square" rtlCol="0">
            <a:spAutoFit/>
          </a:bodyPr>
          <a:lstStyle/>
          <a:p>
            <a:pPr algn="just"/>
            <a:r>
              <a:rPr lang="en-US" sz="2400" dirty="0">
                <a:solidFill>
                  <a:srgbClr val="000000"/>
                </a:solidFill>
                <a:latin typeface="Times New Roman" pitchFamily="18" charset="0"/>
                <a:cs typeface="Times New Roman" pitchFamily="18" charset="0"/>
              </a:rPr>
              <a:t>Introduction</a:t>
            </a:r>
            <a:endParaRPr lang="en-PH" sz="2400" b="1" dirty="0">
              <a:latin typeface="Times New Roman" pitchFamily="18" charset="0"/>
              <a:cs typeface="Times New Roman" pitchFamily="18" charset="0"/>
            </a:endParaRPr>
          </a:p>
        </p:txBody>
      </p:sp>
      <p:sp>
        <p:nvSpPr>
          <p:cNvPr id="23" name="Rectangle: Rounded Corners 1">
            <a:extLst>
              <a:ext uri="{FF2B5EF4-FFF2-40B4-BE49-F238E27FC236}">
                <a16:creationId xmlns:a16="http://schemas.microsoft.com/office/drawing/2014/main" id="{87663994-F003-F32F-78D9-4C32383402AF}"/>
              </a:ext>
            </a:extLst>
          </p:cNvPr>
          <p:cNvSpPr/>
          <p:nvPr/>
        </p:nvSpPr>
        <p:spPr>
          <a:xfrm>
            <a:off x="4004988" y="2441725"/>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Rounded Corners 20">
            <a:extLst>
              <a:ext uri="{FF2B5EF4-FFF2-40B4-BE49-F238E27FC236}">
                <a16:creationId xmlns:a16="http://schemas.microsoft.com/office/drawing/2014/main" id="{34621F48-F63B-3131-FD15-426959A5CFC0}"/>
              </a:ext>
            </a:extLst>
          </p:cNvPr>
          <p:cNvSpPr/>
          <p:nvPr/>
        </p:nvSpPr>
        <p:spPr>
          <a:xfrm>
            <a:off x="4011156" y="3282006"/>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Rectangle: Rounded Corners 24">
            <a:extLst>
              <a:ext uri="{FF2B5EF4-FFF2-40B4-BE49-F238E27FC236}">
                <a16:creationId xmlns:a16="http://schemas.microsoft.com/office/drawing/2014/main" id="{B85E2C1E-4426-8493-362B-232DB436EF66}"/>
              </a:ext>
            </a:extLst>
          </p:cNvPr>
          <p:cNvSpPr/>
          <p:nvPr/>
        </p:nvSpPr>
        <p:spPr>
          <a:xfrm>
            <a:off x="4004411" y="4051221"/>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Rectangle: Rounded Corners 28">
            <a:extLst>
              <a:ext uri="{FF2B5EF4-FFF2-40B4-BE49-F238E27FC236}">
                <a16:creationId xmlns:a16="http://schemas.microsoft.com/office/drawing/2014/main" id="{0F911AF0-8F53-C8C0-F9DA-5B135DCB8608}"/>
              </a:ext>
            </a:extLst>
          </p:cNvPr>
          <p:cNvSpPr/>
          <p:nvPr/>
        </p:nvSpPr>
        <p:spPr>
          <a:xfrm>
            <a:off x="4010579" y="4891502"/>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Rounded Corners 30">
            <a:extLst>
              <a:ext uri="{FF2B5EF4-FFF2-40B4-BE49-F238E27FC236}">
                <a16:creationId xmlns:a16="http://schemas.microsoft.com/office/drawing/2014/main" id="{00A54A16-3E53-7994-588C-5A4571FAEF07}"/>
              </a:ext>
            </a:extLst>
          </p:cNvPr>
          <p:cNvSpPr/>
          <p:nvPr/>
        </p:nvSpPr>
        <p:spPr>
          <a:xfrm>
            <a:off x="4004411" y="1605009"/>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4305741" y="1538363"/>
            <a:ext cx="2324932" cy="461665"/>
          </a:xfrm>
          <a:prstGeom prst="rect">
            <a:avLst/>
          </a:prstGeom>
        </p:spPr>
        <p:txBody>
          <a:bodyPr wrap="none">
            <a:spAutoFit/>
          </a:bodyPr>
          <a:lstStyle/>
          <a:p>
            <a:pPr algn="just"/>
            <a:r>
              <a:rPr lang="en-US" sz="2400" dirty="0">
                <a:solidFill>
                  <a:srgbClr val="000000"/>
                </a:solidFill>
                <a:latin typeface="Times New Roman" pitchFamily="18" charset="0"/>
                <a:cs typeface="Times New Roman" pitchFamily="18" charset="0"/>
              </a:rPr>
              <a:t>Revenue streams</a:t>
            </a:r>
            <a:endParaRPr lang="en-PH" sz="2400" b="1" dirty="0">
              <a:latin typeface="Times New Roman" pitchFamily="18" charset="0"/>
              <a:cs typeface="Times New Roman" pitchFamily="18" charset="0"/>
            </a:endParaRPr>
          </a:p>
        </p:txBody>
      </p:sp>
      <p:sp>
        <p:nvSpPr>
          <p:cNvPr id="35" name="Rectangle 34"/>
          <p:cNvSpPr/>
          <p:nvPr/>
        </p:nvSpPr>
        <p:spPr>
          <a:xfrm>
            <a:off x="4279239" y="2357229"/>
            <a:ext cx="3142207" cy="461665"/>
          </a:xfrm>
          <a:prstGeom prst="rect">
            <a:avLst/>
          </a:prstGeom>
        </p:spPr>
        <p:txBody>
          <a:bodyPr wrap="none">
            <a:spAutoFit/>
          </a:bodyPr>
          <a:lstStyle/>
          <a:p>
            <a:pPr algn="just"/>
            <a:r>
              <a:rPr lang="en-US" sz="2400" dirty="0">
                <a:solidFill>
                  <a:srgbClr val="000000"/>
                </a:solidFill>
                <a:latin typeface="Times New Roman" pitchFamily="18" charset="0"/>
                <a:cs typeface="Times New Roman" pitchFamily="18" charset="0"/>
              </a:rPr>
              <a:t>Business Model Canvas</a:t>
            </a:r>
            <a:endParaRPr lang="en-PH" sz="2400" b="1" dirty="0">
              <a:latin typeface="Times New Roman" pitchFamily="18" charset="0"/>
              <a:cs typeface="Times New Roman" pitchFamily="18" charset="0"/>
            </a:endParaRPr>
          </a:p>
        </p:txBody>
      </p:sp>
      <p:sp>
        <p:nvSpPr>
          <p:cNvPr id="36" name="Rectangle 35"/>
          <p:cNvSpPr/>
          <p:nvPr/>
        </p:nvSpPr>
        <p:spPr>
          <a:xfrm>
            <a:off x="4357148" y="3219312"/>
            <a:ext cx="1380506" cy="461665"/>
          </a:xfrm>
          <a:prstGeom prst="rect">
            <a:avLst/>
          </a:prstGeom>
        </p:spPr>
        <p:txBody>
          <a:bodyPr wrap="none">
            <a:spAutoFit/>
          </a:bodyPr>
          <a:lstStyle/>
          <a:p>
            <a:pPr algn="just"/>
            <a:r>
              <a:rPr lang="en-US" sz="2400" dirty="0">
                <a:solidFill>
                  <a:srgbClr val="000000"/>
                </a:solidFill>
                <a:latin typeface="Times New Roman" pitchFamily="18" charset="0"/>
                <a:cs typeface="Times New Roman" pitchFamily="18" charset="0"/>
              </a:rPr>
              <a:t>Prototype</a:t>
            </a:r>
          </a:p>
        </p:txBody>
      </p:sp>
      <p:sp>
        <p:nvSpPr>
          <p:cNvPr id="37" name="Rectangle 36"/>
          <p:cNvSpPr/>
          <p:nvPr/>
        </p:nvSpPr>
        <p:spPr>
          <a:xfrm>
            <a:off x="4345725" y="3969940"/>
            <a:ext cx="2140330" cy="461665"/>
          </a:xfrm>
          <a:prstGeom prst="rect">
            <a:avLst/>
          </a:prstGeom>
        </p:spPr>
        <p:txBody>
          <a:bodyPr wrap="none">
            <a:spAutoFit/>
          </a:bodyPr>
          <a:lstStyle/>
          <a:p>
            <a:pPr algn="just"/>
            <a:r>
              <a:rPr lang="en-US" sz="2400" dirty="0">
                <a:solidFill>
                  <a:srgbClr val="000000"/>
                </a:solidFill>
                <a:latin typeface="Times New Roman" pitchFamily="18" charset="0"/>
                <a:cs typeface="Times New Roman" pitchFamily="18" charset="0"/>
              </a:rPr>
              <a:t>Production plan</a:t>
            </a:r>
            <a:endParaRPr lang="en-PH" sz="2400" b="1" dirty="0">
              <a:latin typeface="Times New Roman" pitchFamily="18" charset="0"/>
              <a:cs typeface="Times New Roman" pitchFamily="18" charset="0"/>
            </a:endParaRPr>
          </a:p>
        </p:txBody>
      </p:sp>
      <p:sp>
        <p:nvSpPr>
          <p:cNvPr id="38" name="Rectangle 37"/>
          <p:cNvSpPr/>
          <p:nvPr/>
        </p:nvSpPr>
        <p:spPr>
          <a:xfrm>
            <a:off x="4343175" y="4829748"/>
            <a:ext cx="1572225" cy="461665"/>
          </a:xfrm>
          <a:prstGeom prst="rect">
            <a:avLst/>
          </a:prstGeom>
        </p:spPr>
        <p:txBody>
          <a:bodyPr wrap="none">
            <a:spAutoFit/>
          </a:bodyPr>
          <a:lstStyle/>
          <a:p>
            <a:pPr algn="just"/>
            <a:r>
              <a:rPr lang="en-US" sz="2400" dirty="0">
                <a:solidFill>
                  <a:srgbClr val="000000"/>
                </a:solidFill>
                <a:latin typeface="Times New Roman" pitchFamily="18" charset="0"/>
                <a:cs typeface="Times New Roman" pitchFamily="18" charset="0"/>
              </a:rPr>
              <a:t>Team work</a:t>
            </a:r>
            <a:endParaRPr lang="en-PH" sz="2400" b="1" dirty="0">
              <a:latin typeface="Times New Roman" pitchFamily="18" charset="0"/>
              <a:cs typeface="Times New Roman" pitchFamily="18" charset="0"/>
            </a:endParaRPr>
          </a:p>
        </p:txBody>
      </p:sp>
      <p:sp>
        <p:nvSpPr>
          <p:cNvPr id="5" name="ZoneTexte 4">
            <a:extLst>
              <a:ext uri="{FF2B5EF4-FFF2-40B4-BE49-F238E27FC236}">
                <a16:creationId xmlns:a16="http://schemas.microsoft.com/office/drawing/2014/main" id="{8E0C1490-B0EE-246F-1E8E-99ED344F0E44}"/>
              </a:ext>
            </a:extLst>
          </p:cNvPr>
          <p:cNvSpPr txBox="1"/>
          <p:nvPr/>
        </p:nvSpPr>
        <p:spPr>
          <a:xfrm>
            <a:off x="-787878" y="4871912"/>
            <a:ext cx="6795856"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Experimental prototype</a:t>
            </a:r>
            <a:endParaRPr lang="en-PH" sz="2400" dirty="0">
              <a:latin typeface="Times New Roman" panose="02020603050405020304" pitchFamily="18" charset="0"/>
              <a:cs typeface="Times New Roman" panose="02020603050405020304" pitchFamily="18" charset="0"/>
            </a:endParaRPr>
          </a:p>
        </p:txBody>
      </p:sp>
      <p:sp>
        <p:nvSpPr>
          <p:cNvPr id="7" name="Rectangle: Rounded Corners 24">
            <a:extLst>
              <a:ext uri="{FF2B5EF4-FFF2-40B4-BE49-F238E27FC236}">
                <a16:creationId xmlns:a16="http://schemas.microsoft.com/office/drawing/2014/main" id="{6753F013-7FB9-82CC-145D-127F59BC8242}"/>
              </a:ext>
            </a:extLst>
          </p:cNvPr>
          <p:cNvSpPr/>
          <p:nvPr/>
        </p:nvSpPr>
        <p:spPr>
          <a:xfrm>
            <a:off x="702972" y="5425691"/>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12195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a:extLst>
              <a:ext uri="{FF2B5EF4-FFF2-40B4-BE49-F238E27FC236}">
                <a16:creationId xmlns:a16="http://schemas.microsoft.com/office/drawing/2014/main" id="{C2408ED8-04DD-A4F4-4D01-83D26BBBDF5A}"/>
              </a:ext>
            </a:extLst>
          </p:cNvPr>
          <p:cNvGrpSpPr/>
          <p:nvPr/>
        </p:nvGrpSpPr>
        <p:grpSpPr>
          <a:xfrm rot="6244102">
            <a:off x="7649716" y="687927"/>
            <a:ext cx="916133" cy="920815"/>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a:off x="11285139" y="4586043"/>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4054760" y="1003578"/>
            <a:ext cx="4084495" cy="1075997"/>
          </a:xfrm>
          <a:prstGeom prst="roundRect">
            <a:avLst>
              <a:gd name="adj" fmla="val 6717"/>
            </a:avLst>
          </a:prstGeom>
          <a:solidFill>
            <a:srgbClr val="B4D3F2"/>
          </a:solidFill>
          <a:ln>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11746326" y="5180059"/>
            <a:ext cx="891347" cy="882520"/>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277815" y="779937"/>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248971" y="448575"/>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624576" y="5621319"/>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7946140" y="1006813"/>
            <a:ext cx="350413" cy="346943"/>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5680846" y="6446956"/>
            <a:ext cx="830309" cy="822087"/>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3832140" y="1263863"/>
            <a:ext cx="4560298" cy="769441"/>
          </a:xfrm>
          <a:prstGeom prst="rect">
            <a:avLst/>
          </a:prstGeom>
          <a:noFill/>
        </p:spPr>
        <p:txBody>
          <a:bodyPr wrap="square" rtlCol="0">
            <a:spAutoFit/>
          </a:bodyPr>
          <a:lstStyle/>
          <a:p>
            <a:pPr algn="ctr"/>
            <a:r>
              <a:rPr lang="en-US" sz="4400" b="1" dirty="0">
                <a:latin typeface="Bodoni MT" panose="02070603080606020203" pitchFamily="18" charset="0"/>
              </a:rPr>
              <a:t>INTRODUCTION</a:t>
            </a:r>
            <a:endParaRPr lang="en-PH" sz="4400" b="1" dirty="0">
              <a:latin typeface="Bodoni MT" panose="02070603080606020203" pitchFamily="18" charset="0"/>
            </a:endParaRPr>
          </a:p>
        </p:txBody>
      </p:sp>
      <p:sp>
        <p:nvSpPr>
          <p:cNvPr id="4" name="TextBox 3">
            <a:extLst>
              <a:ext uri="{FF2B5EF4-FFF2-40B4-BE49-F238E27FC236}">
                <a16:creationId xmlns:a16="http://schemas.microsoft.com/office/drawing/2014/main" id="{8424839F-B74F-89EF-BB6C-42268DC2B875}"/>
              </a:ext>
            </a:extLst>
          </p:cNvPr>
          <p:cNvSpPr txBox="1"/>
          <p:nvPr/>
        </p:nvSpPr>
        <p:spPr>
          <a:xfrm>
            <a:off x="1147693" y="2636685"/>
            <a:ext cx="9862686" cy="2462213"/>
          </a:xfrm>
          <a:prstGeom prst="rect">
            <a:avLst/>
          </a:prstGeom>
          <a:noFill/>
        </p:spPr>
        <p:txBody>
          <a:bodyPr wrap="square">
            <a:spAutoFit/>
          </a:bodyPr>
          <a:lstStyle/>
          <a:p>
            <a:pPr algn="just"/>
            <a:r>
              <a:rPr lang="en-US" sz="2200" dirty="0">
                <a:solidFill>
                  <a:srgbClr val="000000"/>
                </a:solidFill>
                <a:latin typeface="Times New Roman" pitchFamily="18" charset="0"/>
                <a:cs typeface="Times New Roman" pitchFamily="18" charset="0"/>
              </a:rPr>
              <a:t>Healthcare is a critical field that holds immense importance in people’s lives, and Algeria like many other countries around the world, faces significant challenges in providing timely and appropriate healthcare to its citizens across the nation.</a:t>
            </a:r>
          </a:p>
          <a:p>
            <a:pPr algn="just"/>
            <a:r>
              <a:rPr lang="en-US" sz="2200" dirty="0">
                <a:solidFill>
                  <a:srgbClr val="000000"/>
                </a:solidFill>
                <a:latin typeface="Times New Roman" pitchFamily="18" charset="0"/>
                <a:cs typeface="Times New Roman" pitchFamily="18" charset="0"/>
              </a:rPr>
              <a:t>With the advancement of technology and the widespread availability of fast communication, digitization has become an essential part of enhancing the healthcare system in Algeria. This realization has led us to propose our innovative solution in this field.</a:t>
            </a:r>
            <a:endParaRPr lang="en-PH" sz="2200" dirty="0">
              <a:latin typeface="Times New Roman" pitchFamily="18" charset="0"/>
              <a:cs typeface="Times New Roman" pitchFamily="18" charset="0"/>
            </a:endParaRPr>
          </a:p>
        </p:txBody>
      </p:sp>
      <p:pic>
        <p:nvPicPr>
          <p:cNvPr id="18" name="Picture 22">
            <a:extLst>
              <a:ext uri="{FF2B5EF4-FFF2-40B4-BE49-F238E27FC236}">
                <a16:creationId xmlns:a16="http://schemas.microsoft.com/office/drawing/2014/main" id="{2541EF34-C04D-4D01-8F13-8EF1ED087923}"/>
              </a:ext>
            </a:extLst>
          </p:cNvPr>
          <p:cNvPicPr>
            <a:picLocks noChangeAspect="1"/>
          </p:cNvPicPr>
          <p:nvPr/>
        </p:nvPicPr>
        <p:blipFill rotWithShape="1">
          <a:blip r:embed="rId2" cstate="print"/>
          <a:srcRect r="38385" b="11375"/>
          <a:stretch/>
        </p:blipFill>
        <p:spPr>
          <a:xfrm>
            <a:off x="1030502" y="268024"/>
            <a:ext cx="1397309" cy="1130778"/>
          </a:xfrm>
          <a:prstGeom prst="rect">
            <a:avLst/>
          </a:prstGeom>
        </p:spPr>
      </p:pic>
    </p:spTree>
    <p:extLst>
      <p:ext uri="{BB962C8B-B14F-4D97-AF65-F5344CB8AC3E}">
        <p14:creationId xmlns:p14="http://schemas.microsoft.com/office/powerpoint/2010/main" val="351104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picture containing clothing, text, cartoon, graphic design&#10;&#10;Description automatically generated">
            <a:extLst>
              <a:ext uri="{FF2B5EF4-FFF2-40B4-BE49-F238E27FC236}">
                <a16:creationId xmlns:a16="http://schemas.microsoft.com/office/drawing/2014/main" id="{D75A004D-A68F-491E-A3EA-63BBCF8831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0918" y="2291004"/>
            <a:ext cx="3965156" cy="3821341"/>
          </a:xfrm>
          <a:prstGeom prst="rect">
            <a:avLst/>
          </a:prstGeom>
        </p:spPr>
      </p:pic>
      <p:pic>
        <p:nvPicPr>
          <p:cNvPr id="3" name="Picture 2" descr="A person and person in white coats&#10;&#10;Description automatically generated with low confidence">
            <a:extLst>
              <a:ext uri="{FF2B5EF4-FFF2-40B4-BE49-F238E27FC236}">
                <a16:creationId xmlns:a16="http://schemas.microsoft.com/office/drawing/2014/main" id="{02F018BB-77CC-4B8A-AFD3-8151382755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227" y="1621795"/>
            <a:ext cx="4055876" cy="4535152"/>
          </a:xfrm>
          <a:prstGeom prst="rect">
            <a:avLst/>
          </a:prstGeom>
        </p:spPr>
      </p:pic>
      <p:grpSp>
        <p:nvGrpSpPr>
          <p:cNvPr id="19" name="Group 18">
            <a:extLst>
              <a:ext uri="{FF2B5EF4-FFF2-40B4-BE49-F238E27FC236}">
                <a16:creationId xmlns:a16="http://schemas.microsoft.com/office/drawing/2014/main" id="{C2408ED8-04DD-A4F4-4D01-83D26BBBDF5A}"/>
              </a:ext>
            </a:extLst>
          </p:cNvPr>
          <p:cNvGrpSpPr/>
          <p:nvPr/>
        </p:nvGrpSpPr>
        <p:grpSpPr>
          <a:xfrm rot="844102">
            <a:off x="8204229" y="804390"/>
            <a:ext cx="1296419" cy="1303046"/>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rot="2890608">
            <a:off x="-1576585" y="2226206"/>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3355651" y="-468668"/>
            <a:ext cx="5512880" cy="2090463"/>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8113243" y="6156947"/>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11493760" y="5364254"/>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11522604" y="5032892"/>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364281" y="-588183"/>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a:off x="8583096" y="1173660"/>
            <a:ext cx="538688" cy="533354"/>
          </a:xfrm>
          <a:prstGeom prst="roundRect">
            <a:avLst>
              <a:gd name="adj" fmla="val 6717"/>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1980747" y="6518798"/>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2117571" y="424027"/>
            <a:ext cx="7956857" cy="830997"/>
          </a:xfrm>
          <a:prstGeom prst="rect">
            <a:avLst/>
          </a:prstGeom>
          <a:noFill/>
        </p:spPr>
        <p:txBody>
          <a:bodyPr wrap="square" rtlCol="0">
            <a:spAutoFit/>
          </a:bodyPr>
          <a:lstStyle/>
          <a:p>
            <a:pPr algn="ctr"/>
            <a:r>
              <a:rPr lang="en-US" sz="4800" b="1" dirty="0">
                <a:latin typeface="Bodoni MT" panose="02070603080606020203" pitchFamily="18" charset="0"/>
              </a:rPr>
              <a:t>PROBLEM</a:t>
            </a:r>
            <a:endParaRPr lang="en-PH" sz="4800" b="1" dirty="0">
              <a:latin typeface="Bodoni MT" panose="02070603080606020203" pitchFamily="18" charset="0"/>
            </a:endParaRPr>
          </a:p>
        </p:txBody>
      </p:sp>
      <p:pic>
        <p:nvPicPr>
          <p:cNvPr id="22" name="Picture 21" descr="A group of people wearing white coats&#10;&#10;Description automatically generated with medium confidence">
            <a:extLst>
              <a:ext uri="{FF2B5EF4-FFF2-40B4-BE49-F238E27FC236}">
                <a16:creationId xmlns:a16="http://schemas.microsoft.com/office/drawing/2014/main" id="{046F6230-78B1-4BF2-B5C9-0D0536D079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5873" y="2319406"/>
            <a:ext cx="3866712" cy="3720045"/>
          </a:xfrm>
          <a:prstGeom prst="rect">
            <a:avLst/>
          </a:prstGeom>
        </p:spPr>
      </p:pic>
      <p:pic>
        <p:nvPicPr>
          <p:cNvPr id="23" name="Picture 22">
            <a:extLst>
              <a:ext uri="{FF2B5EF4-FFF2-40B4-BE49-F238E27FC236}">
                <a16:creationId xmlns:a16="http://schemas.microsoft.com/office/drawing/2014/main" id="{2541EF34-C04D-4D01-8F13-8EF1ED087923}"/>
              </a:ext>
            </a:extLst>
          </p:cNvPr>
          <p:cNvPicPr>
            <a:picLocks noChangeAspect="1"/>
          </p:cNvPicPr>
          <p:nvPr/>
        </p:nvPicPr>
        <p:blipFill rotWithShape="1">
          <a:blip r:embed="rId5" cstate="print"/>
          <a:srcRect r="38385" b="11375"/>
          <a:stretch/>
        </p:blipFill>
        <p:spPr>
          <a:xfrm>
            <a:off x="354097" y="192867"/>
            <a:ext cx="1397309" cy="1130778"/>
          </a:xfrm>
          <a:prstGeom prst="rect">
            <a:avLst/>
          </a:prstGeom>
        </p:spPr>
      </p:pic>
    </p:spTree>
    <p:extLst>
      <p:ext uri="{BB962C8B-B14F-4D97-AF65-F5344CB8AC3E}">
        <p14:creationId xmlns:p14="http://schemas.microsoft.com/office/powerpoint/2010/main" val="588073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a:extLst>
              <a:ext uri="{FF2B5EF4-FFF2-40B4-BE49-F238E27FC236}">
                <a16:creationId xmlns:a16="http://schemas.microsoft.com/office/drawing/2014/main" id="{C2408ED8-04DD-A4F4-4D01-83D26BBBDF5A}"/>
              </a:ext>
            </a:extLst>
          </p:cNvPr>
          <p:cNvGrpSpPr/>
          <p:nvPr/>
        </p:nvGrpSpPr>
        <p:grpSpPr>
          <a:xfrm rot="844102">
            <a:off x="8204229" y="804390"/>
            <a:ext cx="1296419" cy="1303046"/>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rot="2890608">
            <a:off x="-1576585" y="2226206"/>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3355651" y="-468668"/>
            <a:ext cx="5512880" cy="2090463"/>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8113243" y="6156947"/>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11493760" y="5364254"/>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11522604" y="5032892"/>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364281" y="-588183"/>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a:off x="8583096" y="1173660"/>
            <a:ext cx="538688" cy="533354"/>
          </a:xfrm>
          <a:prstGeom prst="roundRect">
            <a:avLst>
              <a:gd name="adj" fmla="val 6717"/>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1980747" y="6518798"/>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2117571" y="424027"/>
            <a:ext cx="7956857" cy="830997"/>
          </a:xfrm>
          <a:prstGeom prst="rect">
            <a:avLst/>
          </a:prstGeom>
          <a:noFill/>
        </p:spPr>
        <p:txBody>
          <a:bodyPr wrap="square" rtlCol="0">
            <a:spAutoFit/>
          </a:bodyPr>
          <a:lstStyle/>
          <a:p>
            <a:pPr algn="ctr"/>
            <a:r>
              <a:rPr lang="en-US" sz="4800" b="1" dirty="0">
                <a:latin typeface="Bodoni MT" panose="02070603080606020203" pitchFamily="18" charset="0"/>
              </a:rPr>
              <a:t>PROBLEM</a:t>
            </a:r>
            <a:endParaRPr lang="en-PH" sz="4800" b="1" dirty="0">
              <a:latin typeface="Bodoni MT" panose="02070603080606020203" pitchFamily="18" charset="0"/>
            </a:endParaRPr>
          </a:p>
        </p:txBody>
      </p:sp>
      <p:pic>
        <p:nvPicPr>
          <p:cNvPr id="23" name="Picture 22">
            <a:extLst>
              <a:ext uri="{FF2B5EF4-FFF2-40B4-BE49-F238E27FC236}">
                <a16:creationId xmlns:a16="http://schemas.microsoft.com/office/drawing/2014/main" id="{2541EF34-C04D-4D01-8F13-8EF1ED087923}"/>
              </a:ext>
            </a:extLst>
          </p:cNvPr>
          <p:cNvPicPr>
            <a:picLocks noChangeAspect="1"/>
          </p:cNvPicPr>
          <p:nvPr/>
        </p:nvPicPr>
        <p:blipFill rotWithShape="1">
          <a:blip r:embed="rId2" cstate="print"/>
          <a:srcRect r="38385" b="11375"/>
          <a:stretch/>
        </p:blipFill>
        <p:spPr>
          <a:xfrm>
            <a:off x="354097" y="192867"/>
            <a:ext cx="1397309" cy="1130778"/>
          </a:xfrm>
          <a:prstGeom prst="rect">
            <a:avLst/>
          </a:prstGeom>
        </p:spPr>
      </p:pic>
      <p:sp>
        <p:nvSpPr>
          <p:cNvPr id="19" name="ZoneTexte 18"/>
          <p:cNvSpPr txBox="1"/>
          <p:nvPr/>
        </p:nvSpPr>
        <p:spPr>
          <a:xfrm>
            <a:off x="1352812" y="2304789"/>
            <a:ext cx="9682618" cy="3139321"/>
          </a:xfrm>
          <a:prstGeom prst="rect">
            <a:avLst/>
          </a:prstGeom>
          <a:noFill/>
        </p:spPr>
        <p:txBody>
          <a:bodyPr wrap="square" rtlCol="0">
            <a:spAutoFit/>
          </a:bodyPr>
          <a:lstStyle/>
          <a:p>
            <a:pPr algn="just"/>
            <a:r>
              <a:rPr lang="fr-FR" sz="2200" dirty="0" err="1">
                <a:latin typeface="Times New Roman" pitchFamily="18" charset="0"/>
                <a:cs typeface="Times New Roman" pitchFamily="18" charset="0"/>
              </a:rPr>
              <a:t>Algeria</a:t>
            </a:r>
            <a:r>
              <a:rPr lang="fr-FR" sz="2200" dirty="0">
                <a:latin typeface="Times New Roman" pitchFamily="18" charset="0"/>
                <a:cs typeface="Times New Roman" pitchFamily="18" charset="0"/>
              </a:rPr>
              <a:t> has </a:t>
            </a:r>
            <a:r>
              <a:rPr lang="fr-FR" sz="2200" dirty="0" err="1">
                <a:latin typeface="Times New Roman" pitchFamily="18" charset="0"/>
                <a:cs typeface="Times New Roman" pitchFamily="18" charset="0"/>
              </a:rPr>
              <a:t>faced</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difficulties</a:t>
            </a:r>
            <a:r>
              <a:rPr lang="fr-FR" sz="2200" dirty="0">
                <a:latin typeface="Times New Roman" pitchFamily="18" charset="0"/>
                <a:cs typeface="Times New Roman" pitchFamily="18" charset="0"/>
              </a:rPr>
              <a:t> in </a:t>
            </a:r>
            <a:r>
              <a:rPr lang="fr-FR" sz="2200" dirty="0" err="1">
                <a:latin typeface="Times New Roman" pitchFamily="18" charset="0"/>
                <a:cs typeface="Times New Roman" pitchFamily="18" charset="0"/>
              </a:rPr>
              <a:t>providing</a:t>
            </a:r>
            <a:r>
              <a:rPr lang="fr-FR" sz="2200" dirty="0">
                <a:latin typeface="Times New Roman" pitchFamily="18" charset="0"/>
                <a:cs typeface="Times New Roman" pitchFamily="18" charset="0"/>
              </a:rPr>
              <a:t> an </a:t>
            </a:r>
            <a:r>
              <a:rPr lang="fr-FR" sz="2200" dirty="0" err="1">
                <a:latin typeface="Times New Roman" pitchFamily="18" charset="0"/>
                <a:cs typeface="Times New Roman" pitchFamily="18" charset="0"/>
              </a:rPr>
              <a:t>adequate</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number</a:t>
            </a:r>
            <a:r>
              <a:rPr lang="fr-FR" sz="2200" dirty="0">
                <a:latin typeface="Times New Roman" pitchFamily="18" charset="0"/>
                <a:cs typeface="Times New Roman" pitchFamily="18" charset="0"/>
              </a:rPr>
              <a:t> of </a:t>
            </a:r>
            <a:r>
              <a:rPr lang="fr-FR" sz="2200" dirty="0" err="1">
                <a:latin typeface="Times New Roman" pitchFamily="18" charset="0"/>
                <a:cs typeface="Times New Roman" pitchFamily="18" charset="0"/>
              </a:rPr>
              <a:t>speciallized</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doctors</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particularly</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radiologists</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With</a:t>
            </a:r>
            <a:r>
              <a:rPr lang="fr-FR" sz="2200" dirty="0">
                <a:latin typeface="Times New Roman" pitchFamily="18" charset="0"/>
                <a:cs typeface="Times New Roman" pitchFamily="18" charset="0"/>
              </a:rPr>
              <a:t> the </a:t>
            </a:r>
            <a:r>
              <a:rPr lang="fr-FR" sz="2200" dirty="0" err="1">
                <a:latin typeface="Times New Roman" pitchFamily="18" charset="0"/>
                <a:cs typeface="Times New Roman" pitchFamily="18" charset="0"/>
              </a:rPr>
              <a:t>increasing</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statistics</a:t>
            </a:r>
            <a:r>
              <a:rPr lang="fr-FR" sz="2200" dirty="0">
                <a:latin typeface="Times New Roman" pitchFamily="18" charset="0"/>
                <a:cs typeface="Times New Roman" pitchFamily="18" charset="0"/>
              </a:rPr>
              <a:t> of cancer cases in the country, the pressure on </a:t>
            </a:r>
            <a:r>
              <a:rPr lang="fr-FR" sz="2200" dirty="0" err="1">
                <a:latin typeface="Times New Roman" pitchFamily="18" charset="0"/>
                <a:cs typeface="Times New Roman" pitchFamily="18" charset="0"/>
              </a:rPr>
              <a:t>these</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doctors</a:t>
            </a:r>
            <a:r>
              <a:rPr lang="fr-FR" sz="2200" dirty="0">
                <a:latin typeface="Times New Roman" pitchFamily="18" charset="0"/>
                <a:cs typeface="Times New Roman" pitchFamily="18" charset="0"/>
              </a:rPr>
              <a:t> has </a:t>
            </a:r>
            <a:r>
              <a:rPr lang="fr-FR" sz="2200" dirty="0" err="1">
                <a:latin typeface="Times New Roman" pitchFamily="18" charset="0"/>
                <a:cs typeface="Times New Roman" pitchFamily="18" charset="0"/>
              </a:rPr>
              <a:t>intensified</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potentially</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leading</a:t>
            </a:r>
            <a:r>
              <a:rPr lang="fr-FR" sz="2200" dirty="0">
                <a:latin typeface="Times New Roman" pitchFamily="18" charset="0"/>
                <a:cs typeface="Times New Roman" pitchFamily="18" charset="0"/>
              </a:rPr>
              <a:t> to </a:t>
            </a:r>
            <a:r>
              <a:rPr lang="fr-FR" sz="2200" dirty="0" err="1">
                <a:latin typeface="Times New Roman" pitchFamily="18" charset="0"/>
                <a:cs typeface="Times New Roman" pitchFamily="18" charset="0"/>
              </a:rPr>
              <a:t>medical</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errors</a:t>
            </a:r>
            <a:r>
              <a:rPr lang="fr-FR" sz="2200" dirty="0">
                <a:latin typeface="Times New Roman" pitchFamily="18" charset="0"/>
                <a:cs typeface="Times New Roman" pitchFamily="18" charset="0"/>
              </a:rPr>
              <a:t>.</a:t>
            </a:r>
          </a:p>
          <a:p>
            <a:pPr algn="just"/>
            <a:r>
              <a:rPr lang="fr-FR" sz="2200" dirty="0" err="1">
                <a:latin typeface="Times New Roman" pitchFamily="18" charset="0"/>
                <a:cs typeface="Times New Roman" pitchFamily="18" charset="0"/>
              </a:rPr>
              <a:t>Accessing</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healthcare</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especially</a:t>
            </a:r>
            <a:r>
              <a:rPr lang="fr-FR" sz="2200" dirty="0">
                <a:latin typeface="Times New Roman" pitchFamily="18" charset="0"/>
                <a:cs typeface="Times New Roman" pitchFamily="18" charset="0"/>
              </a:rPr>
              <a:t> in </a:t>
            </a:r>
            <a:r>
              <a:rPr lang="fr-FR" sz="2200" dirty="0" err="1">
                <a:latin typeface="Times New Roman" pitchFamily="18" charset="0"/>
                <a:cs typeface="Times New Roman" pitchFamily="18" charset="0"/>
              </a:rPr>
              <a:t>remote</a:t>
            </a:r>
            <a:r>
              <a:rPr lang="fr-FR" sz="2200" dirty="0">
                <a:latin typeface="Times New Roman" pitchFamily="18" charset="0"/>
                <a:cs typeface="Times New Roman" pitchFamily="18" charset="0"/>
              </a:rPr>
              <a:t> areas, </a:t>
            </a:r>
            <a:r>
              <a:rPr lang="fr-FR" sz="2200" dirty="0" err="1">
                <a:latin typeface="Times New Roman" pitchFamily="18" charset="0"/>
                <a:cs typeface="Times New Roman" pitchFamily="18" charset="0"/>
              </a:rPr>
              <a:t>is</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difficult</a:t>
            </a:r>
            <a:r>
              <a:rPr lang="fr-FR" sz="2200" dirty="0">
                <a:latin typeface="Times New Roman" pitchFamily="18" charset="0"/>
                <a:cs typeface="Times New Roman" pitchFamily="18" charset="0"/>
              </a:rPr>
              <a:t> due to the concentration of </a:t>
            </a:r>
            <a:r>
              <a:rPr lang="fr-FR" sz="2200" dirty="0" err="1">
                <a:latin typeface="Times New Roman" pitchFamily="18" charset="0"/>
                <a:cs typeface="Times New Roman" pitchFamily="18" charset="0"/>
              </a:rPr>
              <a:t>medical</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professionals</a:t>
            </a:r>
            <a:r>
              <a:rPr lang="fr-FR" sz="2200" dirty="0">
                <a:latin typeface="Times New Roman" pitchFamily="18" charset="0"/>
                <a:cs typeface="Times New Roman" pitchFamily="18" charset="0"/>
              </a:rPr>
              <a:t> and </a:t>
            </a:r>
            <a:r>
              <a:rPr lang="fr-FR" sz="2200" dirty="0" err="1">
                <a:latin typeface="Times New Roman" pitchFamily="18" charset="0"/>
                <a:cs typeface="Times New Roman" pitchFamily="18" charset="0"/>
              </a:rPr>
              <a:t>facilities</a:t>
            </a:r>
            <a:r>
              <a:rPr lang="fr-FR" sz="2200" dirty="0">
                <a:latin typeface="Times New Roman" pitchFamily="18" charset="0"/>
                <a:cs typeface="Times New Roman" pitchFamily="18" charset="0"/>
              </a:rPr>
              <a:t> in major </a:t>
            </a:r>
            <a:r>
              <a:rPr lang="fr-FR" sz="2200" dirty="0" err="1">
                <a:latin typeface="Times New Roman" pitchFamily="18" charset="0"/>
                <a:cs typeface="Times New Roman" pitchFamily="18" charset="0"/>
              </a:rPr>
              <a:t>cities</a:t>
            </a:r>
            <a:r>
              <a:rPr lang="fr-FR" sz="2200" dirty="0">
                <a:latin typeface="Times New Roman" pitchFamily="18" charset="0"/>
                <a:cs typeface="Times New Roman" pitchFamily="18" charset="0"/>
              </a:rPr>
              <a:t>. This </a:t>
            </a:r>
            <a:r>
              <a:rPr lang="fr-FR" sz="2200" dirty="0" err="1">
                <a:latin typeface="Times New Roman" pitchFamily="18" charset="0"/>
                <a:cs typeface="Times New Roman" pitchFamily="18" charset="0"/>
              </a:rPr>
              <a:t>imbalance</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raises</a:t>
            </a:r>
            <a:r>
              <a:rPr lang="fr-FR" sz="2200" dirty="0">
                <a:latin typeface="Times New Roman" pitchFamily="18" charset="0"/>
                <a:cs typeface="Times New Roman" pitchFamily="18" charset="0"/>
              </a:rPr>
              <a:t> the </a:t>
            </a:r>
            <a:r>
              <a:rPr lang="fr-FR" sz="2200" dirty="0" err="1">
                <a:latin typeface="Times New Roman" pitchFamily="18" charset="0"/>
                <a:cs typeface="Times New Roman" pitchFamily="18" charset="0"/>
              </a:rPr>
              <a:t>demand</a:t>
            </a:r>
            <a:r>
              <a:rPr lang="fr-FR" sz="2200" dirty="0">
                <a:latin typeface="Times New Roman" pitchFamily="18" charset="0"/>
                <a:cs typeface="Times New Roman" pitchFamily="18" charset="0"/>
              </a:rPr>
              <a:t> on </a:t>
            </a:r>
            <a:r>
              <a:rPr lang="fr-FR" sz="2200" dirty="0" err="1">
                <a:latin typeface="Times New Roman" pitchFamily="18" charset="0"/>
                <a:cs typeface="Times New Roman" pitchFamily="18" charset="0"/>
              </a:rPr>
              <a:t>them</a:t>
            </a:r>
            <a:r>
              <a:rPr lang="fr-FR" sz="2200" dirty="0">
                <a:latin typeface="Times New Roman" pitchFamily="18" charset="0"/>
                <a:cs typeface="Times New Roman" pitchFamily="18" charset="0"/>
              </a:rPr>
              <a:t> and </a:t>
            </a:r>
            <a:r>
              <a:rPr lang="fr-FR" sz="2200" dirty="0" err="1">
                <a:latin typeface="Times New Roman" pitchFamily="18" charset="0"/>
                <a:cs typeface="Times New Roman" pitchFamily="18" charset="0"/>
              </a:rPr>
              <a:t>complicates</a:t>
            </a:r>
            <a:r>
              <a:rPr lang="fr-FR" sz="2200" dirty="0">
                <a:latin typeface="Times New Roman" pitchFamily="18" charset="0"/>
                <a:cs typeface="Times New Roman" pitchFamily="18" charset="0"/>
              </a:rPr>
              <a:t> the </a:t>
            </a:r>
            <a:r>
              <a:rPr lang="fr-FR" sz="2200" dirty="0" err="1">
                <a:latin typeface="Times New Roman" pitchFamily="18" charset="0"/>
                <a:cs typeface="Times New Roman" pitchFamily="18" charset="0"/>
              </a:rPr>
              <a:t>appointment</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scheduling</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process</a:t>
            </a:r>
            <a:r>
              <a:rPr lang="fr-FR" sz="2200" dirty="0">
                <a:latin typeface="Times New Roman" pitchFamily="18" charset="0"/>
                <a:cs typeface="Times New Roman" pitchFamily="18" charset="0"/>
              </a:rPr>
              <a:t>. </a:t>
            </a:r>
          </a:p>
          <a:p>
            <a:pPr algn="just"/>
            <a:r>
              <a:rPr lang="fr-FR" sz="2200" dirty="0" err="1">
                <a:latin typeface="Times New Roman" pitchFamily="18" charset="0"/>
                <a:cs typeface="Times New Roman" pitchFamily="18" charset="0"/>
              </a:rPr>
              <a:t>Providing</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healthcare</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becomes</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even</a:t>
            </a:r>
            <a:r>
              <a:rPr lang="fr-FR" sz="2200" dirty="0">
                <a:latin typeface="Times New Roman" pitchFamily="18" charset="0"/>
                <a:cs typeface="Times New Roman" pitchFamily="18" charset="0"/>
              </a:rPr>
              <a:t> more </a:t>
            </a:r>
            <a:r>
              <a:rPr lang="fr-FR" sz="2200" dirty="0" err="1">
                <a:latin typeface="Times New Roman" pitchFamily="18" charset="0"/>
                <a:cs typeface="Times New Roman" pitchFamily="18" charset="0"/>
              </a:rPr>
              <a:t>challenging</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during</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epidemics</a:t>
            </a:r>
            <a:r>
              <a:rPr lang="fr-FR" sz="2200" dirty="0">
                <a:latin typeface="Times New Roman" pitchFamily="18" charset="0"/>
                <a:cs typeface="Times New Roman" pitchFamily="18" charset="0"/>
              </a:rPr>
              <a:t> and </a:t>
            </a:r>
            <a:r>
              <a:rPr lang="fr-FR" sz="2200" dirty="0" err="1">
                <a:latin typeface="Times New Roman" pitchFamily="18" charset="0"/>
                <a:cs typeface="Times New Roman" pitchFamily="18" charset="0"/>
              </a:rPr>
              <a:t>natural</a:t>
            </a:r>
            <a:r>
              <a:rPr lang="fr-FR" sz="2200" dirty="0">
                <a:latin typeface="Times New Roman" pitchFamily="18" charset="0"/>
                <a:cs typeface="Times New Roman" pitchFamily="18" charset="0"/>
              </a:rPr>
              <a:t> </a:t>
            </a:r>
            <a:r>
              <a:rPr lang="fr-FR" sz="2200" dirty="0" err="1">
                <a:latin typeface="Times New Roman" pitchFamily="18" charset="0"/>
                <a:cs typeface="Times New Roman" pitchFamily="18" charset="0"/>
              </a:rPr>
              <a:t>disasters</a:t>
            </a:r>
            <a:r>
              <a:rPr lang="fr-FR" sz="2200" dirty="0">
                <a:latin typeface="Times New Roman" pitchFamily="18" charset="0"/>
                <a:cs typeface="Times New Roman" pitchFamily="18" charset="0"/>
              </a:rPr>
              <a:t>.</a:t>
            </a:r>
          </a:p>
        </p:txBody>
      </p:sp>
    </p:spTree>
    <p:extLst>
      <p:ext uri="{BB962C8B-B14F-4D97-AF65-F5344CB8AC3E}">
        <p14:creationId xmlns:p14="http://schemas.microsoft.com/office/powerpoint/2010/main" val="588073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2408ED8-04DD-A4F4-4D01-83D26BBBDF5A}"/>
              </a:ext>
            </a:extLst>
          </p:cNvPr>
          <p:cNvGrpSpPr/>
          <p:nvPr/>
        </p:nvGrpSpPr>
        <p:grpSpPr>
          <a:xfrm rot="6244102">
            <a:off x="8165563" y="5335362"/>
            <a:ext cx="1355974" cy="1362905"/>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rot="2890608">
            <a:off x="-1772923" y="2518118"/>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3330670" y="5684340"/>
            <a:ext cx="5512880" cy="2090463"/>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8321438" y="818193"/>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4995046" y="214688"/>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5023890" y="-116674"/>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364281" y="-588183"/>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8610579" y="5711061"/>
            <a:ext cx="518649" cy="513513"/>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11835948" y="2645298"/>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2201294" y="5899117"/>
            <a:ext cx="7956857" cy="830997"/>
          </a:xfrm>
          <a:prstGeom prst="rect">
            <a:avLst/>
          </a:prstGeom>
          <a:noFill/>
        </p:spPr>
        <p:txBody>
          <a:bodyPr wrap="square" rtlCol="0">
            <a:spAutoFit/>
          </a:bodyPr>
          <a:lstStyle/>
          <a:p>
            <a:pPr algn="ctr"/>
            <a:r>
              <a:rPr lang="en-US" sz="4800" b="1" dirty="0">
                <a:latin typeface="Bodoni MT" panose="02070603080606020203" pitchFamily="18" charset="0"/>
              </a:rPr>
              <a:t>SOLUTION</a:t>
            </a:r>
            <a:endParaRPr lang="en-PH" sz="4800" b="1" dirty="0">
              <a:latin typeface="Bodoni MT" panose="02070603080606020203" pitchFamily="18" charset="0"/>
            </a:endParaRPr>
          </a:p>
        </p:txBody>
      </p:sp>
      <p:pic>
        <p:nvPicPr>
          <p:cNvPr id="21" name="Image 20" descr="Blue Pitch Deck Business Presentation (9).png"/>
          <p:cNvPicPr>
            <a:picLocks noChangeAspect="1"/>
          </p:cNvPicPr>
          <p:nvPr/>
        </p:nvPicPr>
        <p:blipFill>
          <a:blip r:embed="rId2" cstate="print"/>
          <a:stretch>
            <a:fillRect/>
          </a:stretch>
        </p:blipFill>
        <p:spPr>
          <a:xfrm>
            <a:off x="1265129" y="1443826"/>
            <a:ext cx="9832931" cy="3806296"/>
          </a:xfrm>
          <a:prstGeom prst="rect">
            <a:avLst/>
          </a:prstGeom>
        </p:spPr>
      </p:pic>
      <p:pic>
        <p:nvPicPr>
          <p:cNvPr id="18" name="Picture 22">
            <a:extLst>
              <a:ext uri="{FF2B5EF4-FFF2-40B4-BE49-F238E27FC236}">
                <a16:creationId xmlns:a16="http://schemas.microsoft.com/office/drawing/2014/main" id="{2541EF34-C04D-4D01-8F13-8EF1ED087923}"/>
              </a:ext>
            </a:extLst>
          </p:cNvPr>
          <p:cNvPicPr>
            <a:picLocks noChangeAspect="1"/>
          </p:cNvPicPr>
          <p:nvPr/>
        </p:nvPicPr>
        <p:blipFill rotWithShape="1">
          <a:blip r:embed="rId3" cstate="print"/>
          <a:srcRect r="38385" b="11375"/>
          <a:stretch/>
        </p:blipFill>
        <p:spPr>
          <a:xfrm>
            <a:off x="354097" y="192867"/>
            <a:ext cx="1397309" cy="1130778"/>
          </a:xfrm>
          <a:prstGeom prst="rect">
            <a:avLst/>
          </a:prstGeom>
        </p:spPr>
      </p:pic>
    </p:spTree>
    <p:extLst>
      <p:ext uri="{BB962C8B-B14F-4D97-AF65-F5344CB8AC3E}">
        <p14:creationId xmlns:p14="http://schemas.microsoft.com/office/powerpoint/2010/main" val="34735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8">
            <a:extLst>
              <a:ext uri="{FF2B5EF4-FFF2-40B4-BE49-F238E27FC236}">
                <a16:creationId xmlns:a16="http://schemas.microsoft.com/office/drawing/2014/main" id="{C2408ED8-04DD-A4F4-4D01-83D26BBBDF5A}"/>
              </a:ext>
            </a:extLst>
          </p:cNvPr>
          <p:cNvGrpSpPr/>
          <p:nvPr/>
        </p:nvGrpSpPr>
        <p:grpSpPr>
          <a:xfrm rot="6244102">
            <a:off x="8165563" y="5335362"/>
            <a:ext cx="1355974" cy="1362905"/>
            <a:chOff x="8786584" y="3784203"/>
            <a:chExt cx="1951491" cy="1961468"/>
          </a:xfrm>
        </p:grpSpPr>
        <p:sp>
          <p:nvSpPr>
            <p:cNvPr id="16" name="Rectangle: Rounded Corners 15">
              <a:extLst>
                <a:ext uri="{FF2B5EF4-FFF2-40B4-BE49-F238E27FC236}">
                  <a16:creationId xmlns:a16="http://schemas.microsoft.com/office/drawing/2014/main" id="{295552A7-F387-5EC0-B6CE-341F42254B7A}"/>
                </a:ext>
              </a:extLst>
            </p:cNvPr>
            <p:cNvSpPr/>
            <p:nvPr/>
          </p:nvSpPr>
          <p:spPr>
            <a:xfrm rot="2437928">
              <a:off x="8786584" y="3784203"/>
              <a:ext cx="1951491"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Rounded Corners 16">
              <a:extLst>
                <a:ext uri="{FF2B5EF4-FFF2-40B4-BE49-F238E27FC236}">
                  <a16:creationId xmlns:a16="http://schemas.microsoft.com/office/drawing/2014/main" id="{F32DE1A7-2BE3-822D-F42D-B5218A4EE0BC}"/>
                </a:ext>
              </a:extLst>
            </p:cNvPr>
            <p:cNvSpPr/>
            <p:nvPr/>
          </p:nvSpPr>
          <p:spPr>
            <a:xfrm rot="1856030">
              <a:off x="8827339" y="3823120"/>
              <a:ext cx="1884814" cy="1922551"/>
            </a:xfrm>
            <a:prstGeom prst="roundRect">
              <a:avLst>
                <a:gd name="adj" fmla="val 6717"/>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9" name="Rectangle: Rounded Corners 8">
            <a:extLst>
              <a:ext uri="{FF2B5EF4-FFF2-40B4-BE49-F238E27FC236}">
                <a16:creationId xmlns:a16="http://schemas.microsoft.com/office/drawing/2014/main" id="{9EC088EE-A054-C8FD-8C32-6C73624EC080}"/>
              </a:ext>
            </a:extLst>
          </p:cNvPr>
          <p:cNvSpPr/>
          <p:nvPr/>
        </p:nvSpPr>
        <p:spPr>
          <a:xfrm rot="2890608">
            <a:off x="-1772923" y="2518118"/>
            <a:ext cx="2289719" cy="2070552"/>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C3D09B47-3624-4B9A-8FDC-2C1BB88188CC}"/>
              </a:ext>
            </a:extLst>
          </p:cNvPr>
          <p:cNvSpPr/>
          <p:nvPr/>
        </p:nvSpPr>
        <p:spPr>
          <a:xfrm>
            <a:off x="3330670" y="5684340"/>
            <a:ext cx="5512880" cy="2090463"/>
          </a:xfrm>
          <a:prstGeom prst="roundRect">
            <a:avLst>
              <a:gd name="adj" fmla="val 6717"/>
            </a:avLst>
          </a:prstGeom>
          <a:solidFill>
            <a:srgbClr val="B4D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Rectangle: Rounded Corners 9">
            <a:extLst>
              <a:ext uri="{FF2B5EF4-FFF2-40B4-BE49-F238E27FC236}">
                <a16:creationId xmlns:a16="http://schemas.microsoft.com/office/drawing/2014/main" id="{15454DF9-8C31-D908-FC71-0A55AEE70DD8}"/>
              </a:ext>
            </a:extLst>
          </p:cNvPr>
          <p:cNvSpPr/>
          <p:nvPr/>
        </p:nvSpPr>
        <p:spPr>
          <a:xfrm>
            <a:off x="8321438" y="818193"/>
            <a:ext cx="314562" cy="311447"/>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19FFB21C-D538-7F56-1126-15DD99F96972}"/>
              </a:ext>
            </a:extLst>
          </p:cNvPr>
          <p:cNvSpPr/>
          <p:nvPr/>
        </p:nvSpPr>
        <p:spPr>
          <a:xfrm rot="1739786">
            <a:off x="4995046" y="214688"/>
            <a:ext cx="1019449" cy="945307"/>
          </a:xfrm>
          <a:prstGeom prst="roundRect">
            <a:avLst>
              <a:gd name="adj" fmla="val 6717"/>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Rounded Corners 11">
            <a:extLst>
              <a:ext uri="{FF2B5EF4-FFF2-40B4-BE49-F238E27FC236}">
                <a16:creationId xmlns:a16="http://schemas.microsoft.com/office/drawing/2014/main" id="{4DA6B360-FF05-FEA6-FE9A-7951CF76B1B1}"/>
              </a:ext>
            </a:extLst>
          </p:cNvPr>
          <p:cNvSpPr/>
          <p:nvPr/>
        </p:nvSpPr>
        <p:spPr>
          <a:xfrm rot="1858495">
            <a:off x="5023890" y="-116674"/>
            <a:ext cx="481012" cy="476249"/>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7F2E21B4-20BA-6AAD-6921-B190889A3AEA}"/>
              </a:ext>
            </a:extLst>
          </p:cNvPr>
          <p:cNvSpPr/>
          <p:nvPr/>
        </p:nvSpPr>
        <p:spPr>
          <a:xfrm>
            <a:off x="11364281" y="-588183"/>
            <a:ext cx="1531438" cy="1562100"/>
          </a:xfrm>
          <a:prstGeom prst="roundRect">
            <a:avLst>
              <a:gd name="adj" fmla="val 6717"/>
            </a:avLst>
          </a:prstGeom>
          <a:noFill/>
          <a:ln w="57150">
            <a:solidFill>
              <a:srgbClr val="B4D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B2F026CE-D322-7F79-A15D-97682FF5759C}"/>
              </a:ext>
            </a:extLst>
          </p:cNvPr>
          <p:cNvSpPr/>
          <p:nvPr/>
        </p:nvSpPr>
        <p:spPr>
          <a:xfrm rot="5400000">
            <a:off x="8610579" y="5711061"/>
            <a:ext cx="518649" cy="513513"/>
          </a:xfrm>
          <a:prstGeom prst="roundRect">
            <a:avLst>
              <a:gd name="adj" fmla="val 67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Rounded Corners 14">
            <a:extLst>
              <a:ext uri="{FF2B5EF4-FFF2-40B4-BE49-F238E27FC236}">
                <a16:creationId xmlns:a16="http://schemas.microsoft.com/office/drawing/2014/main" id="{982F1AF7-BB9E-F3FE-D5C2-06CD98300962}"/>
              </a:ext>
            </a:extLst>
          </p:cNvPr>
          <p:cNvSpPr/>
          <p:nvPr/>
        </p:nvSpPr>
        <p:spPr>
          <a:xfrm rot="2545219">
            <a:off x="11835948" y="2645298"/>
            <a:ext cx="1129474" cy="1118290"/>
          </a:xfrm>
          <a:prstGeom prst="roundRect">
            <a:avLst>
              <a:gd name="adj" fmla="val 6717"/>
            </a:avLst>
          </a:prstGeom>
          <a:solidFill>
            <a:srgbClr val="25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2D253FA5-1597-CCB3-BFFE-A1F7F5693F58}"/>
              </a:ext>
            </a:extLst>
          </p:cNvPr>
          <p:cNvSpPr txBox="1"/>
          <p:nvPr/>
        </p:nvSpPr>
        <p:spPr>
          <a:xfrm>
            <a:off x="2108681" y="5949000"/>
            <a:ext cx="7956857" cy="830997"/>
          </a:xfrm>
          <a:prstGeom prst="rect">
            <a:avLst/>
          </a:prstGeom>
          <a:noFill/>
        </p:spPr>
        <p:txBody>
          <a:bodyPr wrap="square" rtlCol="0">
            <a:spAutoFit/>
          </a:bodyPr>
          <a:lstStyle/>
          <a:p>
            <a:pPr algn="ctr"/>
            <a:r>
              <a:rPr lang="en-US" sz="4800" b="1" dirty="0">
                <a:latin typeface="Bodoni MT" panose="02070603080606020203" pitchFamily="18" charset="0"/>
              </a:rPr>
              <a:t>SOLUTION</a:t>
            </a:r>
            <a:endParaRPr lang="en-PH" sz="4800" b="1" dirty="0">
              <a:latin typeface="Bodoni MT" panose="02070603080606020203" pitchFamily="18" charset="0"/>
            </a:endParaRPr>
          </a:p>
        </p:txBody>
      </p:sp>
      <p:sp>
        <p:nvSpPr>
          <p:cNvPr id="2" name="TextBox 1">
            <a:extLst>
              <a:ext uri="{FF2B5EF4-FFF2-40B4-BE49-F238E27FC236}">
                <a16:creationId xmlns:a16="http://schemas.microsoft.com/office/drawing/2014/main" id="{C508FEE2-3A94-4210-AED5-620212B5E91E}"/>
              </a:ext>
            </a:extLst>
          </p:cNvPr>
          <p:cNvSpPr txBox="1"/>
          <p:nvPr/>
        </p:nvSpPr>
        <p:spPr>
          <a:xfrm>
            <a:off x="1523098" y="1485069"/>
            <a:ext cx="9467273" cy="3477875"/>
          </a:xfrm>
          <a:prstGeom prst="rect">
            <a:avLst/>
          </a:prstGeom>
          <a:noFill/>
        </p:spPr>
        <p:txBody>
          <a:bodyPr wrap="square" rtlCol="0">
            <a:sp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An Intelligent digital platform called S@nté.dz for the Remote Diagnosis and Monitoring of Radiological Abnormalities.</a:t>
            </a:r>
            <a:endParaRPr lang="en-US" sz="220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Our platform aims to manages doctor-patient relationships and interactions between doctors. It offers remote medical services through an integrated app, allowing patients to consult, get diagnosed, book appointments, and access medical reports remotely. </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Doctors can use the platform's diagnostic services, which rely on intelligent patterns that uses artificial intelligence and modern algorithms. They can send medical images of their patients for instant and accurate</a:t>
            </a:r>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diagnoses of radiological abnormalities. The diagnoses are provided as comprehensive reports.</a:t>
            </a:r>
            <a:endParaRPr lang="en-US" sz="2200" dirty="0">
              <a:solidFill>
                <a:srgbClr val="000000"/>
              </a:solidFill>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232A19B-B68D-4DF1-9B61-0003920C9D9A}"/>
              </a:ext>
            </a:extLst>
          </p:cNvPr>
          <p:cNvPicPr>
            <a:picLocks noChangeAspect="1"/>
          </p:cNvPicPr>
          <p:nvPr/>
        </p:nvPicPr>
        <p:blipFill>
          <a:blip r:embed="rId2" cstate="print"/>
          <a:stretch>
            <a:fillRect/>
          </a:stretch>
        </p:blipFill>
        <p:spPr>
          <a:xfrm>
            <a:off x="388069" y="621785"/>
            <a:ext cx="1396105" cy="1127858"/>
          </a:xfrm>
          <a:prstGeom prst="rect">
            <a:avLst/>
          </a:prstGeom>
        </p:spPr>
      </p:pic>
    </p:spTree>
    <p:extLst>
      <p:ext uri="{BB962C8B-B14F-4D97-AF65-F5344CB8AC3E}">
        <p14:creationId xmlns:p14="http://schemas.microsoft.com/office/powerpoint/2010/main" val="34735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2583</TotalTime>
  <Words>1089</Words>
  <Application>Microsoft Office PowerPoint</Application>
  <PresentationFormat>Grand écran</PresentationFormat>
  <Paragraphs>163</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Bodoni MT</vt:lpstr>
      <vt:lpstr>Calibri</vt:lpstr>
      <vt:lpstr>Calibri Light</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Prototype ANDROID Application </vt:lpstr>
      <vt:lpstr>Présentation PowerPoint</vt:lpstr>
      <vt:lpstr>Présentation PowerPoint</vt:lpstr>
      <vt:lpstr>Présentation PowerPoint</vt:lpstr>
      <vt:lpstr>Certificate of incubation of an innovative project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 Fidelino</dc:creator>
  <cp:lastModifiedBy>affouf mehdi</cp:lastModifiedBy>
  <cp:revision>79</cp:revision>
  <dcterms:created xsi:type="dcterms:W3CDTF">2023-05-09T13:11:32Z</dcterms:created>
  <dcterms:modified xsi:type="dcterms:W3CDTF">2024-07-05T23:37:10Z</dcterms:modified>
</cp:coreProperties>
</file>