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21" r:id="rId3"/>
    <p:sldId id="273" r:id="rId4"/>
    <p:sldId id="263" r:id="rId5"/>
    <p:sldId id="264" r:id="rId6"/>
    <p:sldId id="301" r:id="rId7"/>
    <p:sldId id="270" r:id="rId8"/>
    <p:sldId id="265" r:id="rId9"/>
    <p:sldId id="266" r:id="rId10"/>
    <p:sldId id="267" r:id="rId11"/>
    <p:sldId id="268" r:id="rId12"/>
    <p:sldId id="312" r:id="rId13"/>
    <p:sldId id="272" r:id="rId14"/>
    <p:sldId id="320" r:id="rId15"/>
    <p:sldId id="274" r:id="rId16"/>
    <p:sldId id="276" r:id="rId17"/>
    <p:sldId id="277" r:id="rId18"/>
    <p:sldId id="313" r:id="rId19"/>
    <p:sldId id="279" r:id="rId20"/>
    <p:sldId id="281" r:id="rId21"/>
    <p:sldId id="282" r:id="rId22"/>
    <p:sldId id="283" r:id="rId23"/>
    <p:sldId id="284" r:id="rId24"/>
    <p:sldId id="286" r:id="rId25"/>
    <p:sldId id="304" r:id="rId26"/>
    <p:sldId id="303" r:id="rId27"/>
    <p:sldId id="314" r:id="rId28"/>
    <p:sldId id="288" r:id="rId29"/>
    <p:sldId id="289" r:id="rId30"/>
    <p:sldId id="305" r:id="rId31"/>
    <p:sldId id="306" r:id="rId32"/>
    <p:sldId id="315" r:id="rId33"/>
    <p:sldId id="292" r:id="rId34"/>
    <p:sldId id="293" r:id="rId35"/>
    <p:sldId id="294" r:id="rId36"/>
    <p:sldId id="295" r:id="rId37"/>
    <p:sldId id="298" r:id="rId38"/>
    <p:sldId id="296" r:id="rId39"/>
    <p:sldId id="299" r:id="rId40"/>
    <p:sldId id="308" r:id="rId41"/>
    <p:sldId id="307" r:id="rId42"/>
    <p:sldId id="309" r:id="rId43"/>
    <p:sldId id="300" r:id="rId44"/>
    <p:sldId id="310" r:id="rId45"/>
    <p:sldId id="311" r:id="rId46"/>
    <p:sldId id="316" r:id="rId47"/>
    <p:sldId id="318" r:id="rId48"/>
    <p:sldId id="319" r:id="rId49"/>
    <p:sldId id="287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662" autoAdjust="0"/>
  </p:normalViewPr>
  <p:slideViewPr>
    <p:cSldViewPr>
      <p:cViewPr>
        <p:scale>
          <a:sx n="70" d="100"/>
          <a:sy n="70" d="100"/>
        </p:scale>
        <p:origin x="-19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CBEFE-C452-4867-8D79-B2F6DE8803FA}" type="datetimeFigureOut">
              <a:rPr lang="en-US" smtClean="0"/>
              <a:t>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D3000-7047-4A77-A597-34FBC4B2A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71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D3000-7047-4A77-A597-34FBC4B2AE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9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9995" y="3244334"/>
            <a:ext cx="12178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Doyensys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43800" y="6231493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DOYENSYS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30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89" y="5636974"/>
            <a:ext cx="245427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Oracle D</a:t>
            </a:r>
            <a:r>
              <a:rPr lang="en-US" sz="2800" b="1" dirty="0" smtClean="0"/>
              <a:t>atabase 12c </a:t>
            </a:r>
            <a:r>
              <a:rPr lang="en-US" sz="2800" b="1" dirty="0"/>
              <a:t>Multitenant Architecture</a:t>
            </a:r>
            <a:r>
              <a:rPr lang="en-US" sz="2800" dirty="0" smtClean="0"/>
              <a:t> </a:t>
            </a:r>
            <a:br>
              <a:rPr lang="en-US" sz="2800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268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Oracle Multitenant Database Architecture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97493"/>
            <a:ext cx="8686800" cy="5334000"/>
          </a:xfrm>
        </p:spPr>
        <p:txBody>
          <a:bodyPr/>
          <a:lstStyle/>
          <a:p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b="1" dirty="0">
                <a:solidFill>
                  <a:srgbClr val="00B0F0"/>
                </a:solidFill>
              </a:rPr>
              <a:t>PROVISION DATABASES RAPIDLY </a:t>
            </a:r>
            <a:endParaRPr lang="en-US" sz="2000" b="1" dirty="0" smtClean="0">
              <a:solidFill>
                <a:srgbClr val="00B0F0"/>
              </a:solidFill>
            </a:endParaRPr>
          </a:p>
          <a:p>
            <a:endParaRPr lang="en-US" sz="2000" dirty="0"/>
          </a:p>
          <a:p>
            <a:endParaRPr lang="en-US" sz="2000" b="1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89" y="5636974"/>
            <a:ext cx="245427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476375"/>
            <a:ext cx="8458201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416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Oracle Multitenant Database Architecture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97493"/>
            <a:ext cx="8686800" cy="5334000"/>
          </a:xfrm>
        </p:spPr>
        <p:txBody>
          <a:bodyPr/>
          <a:lstStyle/>
          <a:p>
            <a:r>
              <a:rPr lang="en-US" sz="2000" dirty="0" smtClean="0"/>
              <a:t> </a:t>
            </a:r>
            <a:r>
              <a:rPr lang="en-US" sz="2000" b="1" dirty="0">
                <a:solidFill>
                  <a:srgbClr val="00B0F0"/>
                </a:solidFill>
              </a:rPr>
              <a:t>MOVE DATABASES RAPIDLY </a:t>
            </a:r>
            <a:endParaRPr lang="en-US" sz="2000" dirty="0">
              <a:solidFill>
                <a:srgbClr val="00B0F0"/>
              </a:solidFill>
            </a:endParaRPr>
          </a:p>
          <a:p>
            <a:endParaRPr lang="en-US" sz="2000" b="1" dirty="0" smtClean="0">
              <a:solidFill>
                <a:srgbClr val="00B0F0"/>
              </a:solidFill>
            </a:endParaRPr>
          </a:p>
          <a:p>
            <a:endParaRPr lang="en-US" sz="2000" dirty="0"/>
          </a:p>
          <a:p>
            <a:endParaRPr lang="en-US" sz="2000" b="1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89" y="5636974"/>
            <a:ext cx="245427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6106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068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6095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Program Agenda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95400"/>
            <a:ext cx="8458200" cy="43434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Oracle Multitenant Database Architecture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rgbClr val="FF0000"/>
                </a:solidFill>
              </a:rPr>
              <a:t>Overview of Multitenant : (CDB) &amp; (PDB</a:t>
            </a:r>
            <a:r>
              <a:rPr lang="en-US" sz="2800" b="1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Create and Configure a (CDB) &amp; (PDB</a:t>
            </a:r>
            <a:r>
              <a:rPr lang="en-US" sz="28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Startup and Shutdown (CDB) &amp; (PDB</a:t>
            </a:r>
            <a:r>
              <a:rPr lang="en-US" sz="28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Manage Users and </a:t>
            </a:r>
            <a:r>
              <a:rPr lang="en-US" sz="2800" b="1" dirty="0" smtClean="0">
                <a:solidFill>
                  <a:schemeClr val="tx1"/>
                </a:solidFill>
              </a:rPr>
              <a:t>Privileges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 smtClean="0">
                <a:solidFill>
                  <a:schemeClr val="tx1"/>
                </a:solidFill>
              </a:rPr>
              <a:t>Multitenant :Cloning </a:t>
            </a:r>
            <a:r>
              <a:rPr lang="en-US" sz="2800" b="1" dirty="0">
                <a:solidFill>
                  <a:schemeClr val="tx1"/>
                </a:solidFill>
              </a:rPr>
              <a:t>pluggable database  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 smtClean="0">
                <a:solidFill>
                  <a:schemeClr val="tx1"/>
                </a:solidFill>
              </a:rPr>
              <a:t>Multitenant </a:t>
            </a:r>
            <a:r>
              <a:rPr lang="en-US" sz="2800" b="1" dirty="0">
                <a:solidFill>
                  <a:schemeClr val="tx1"/>
                </a:solidFill>
              </a:rPr>
              <a:t>: Backup and Recovery (CDB) &amp; (PDB)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Migrate a (Non-CDB) to a  (PDB)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100" b="1" dirty="0">
                <a:solidFill>
                  <a:schemeClr val="tx1"/>
                </a:solidFill>
              </a:rPr>
              <a:t/>
            </a:r>
            <a:br>
              <a:rPr lang="en-US" sz="2100" b="1" dirty="0">
                <a:solidFill>
                  <a:schemeClr val="tx1"/>
                </a:solidFill>
              </a:rPr>
            </a:br>
            <a:r>
              <a:rPr lang="en-US" b="1" dirty="0"/>
              <a:t/>
            </a:r>
            <a:br>
              <a:rPr lang="en-US" b="1" dirty="0"/>
            </a:br>
            <a:endParaRPr lang="en-US" sz="21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89" y="5636974"/>
            <a:ext cx="245427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68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sz="2800" b="1" dirty="0">
                <a:solidFill>
                  <a:srgbClr val="FF0000"/>
                </a:solidFill>
              </a:rPr>
              <a:t>Overview of Multitenant : (CDB) &amp; (PDB)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97493"/>
            <a:ext cx="8686800" cy="5334000"/>
          </a:xfrm>
        </p:spPr>
        <p:txBody>
          <a:bodyPr/>
          <a:lstStyle/>
          <a:p>
            <a:r>
              <a:rPr lang="en-US" sz="2000" dirty="0" smtClean="0"/>
              <a:t> </a:t>
            </a:r>
            <a:endParaRPr lang="en-US" sz="2000" dirty="0">
              <a:solidFill>
                <a:srgbClr val="00B0F0"/>
              </a:solidFill>
            </a:endParaRPr>
          </a:p>
          <a:p>
            <a:endParaRPr lang="en-US" sz="2000" b="1" dirty="0" smtClean="0">
              <a:solidFill>
                <a:srgbClr val="00B0F0"/>
              </a:solidFill>
            </a:endParaRPr>
          </a:p>
          <a:p>
            <a:endParaRPr lang="en-US" sz="2000" dirty="0"/>
          </a:p>
          <a:p>
            <a:endParaRPr lang="en-US" sz="2000" b="1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89" y="5636974"/>
            <a:ext cx="245427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8458199" cy="512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449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sz="2800" b="1" dirty="0">
                <a:solidFill>
                  <a:srgbClr val="FF0000"/>
                </a:solidFill>
              </a:rPr>
              <a:t>Overview of Multitenant : (CDB) &amp; (PDB)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97493"/>
            <a:ext cx="8686800" cy="5334000"/>
          </a:xfrm>
        </p:spPr>
        <p:txBody>
          <a:bodyPr/>
          <a:lstStyle/>
          <a:p>
            <a:r>
              <a:rPr lang="en-US" sz="2000" dirty="0" smtClean="0"/>
              <a:t> </a:t>
            </a:r>
            <a:endParaRPr lang="en-US" sz="2000" dirty="0">
              <a:solidFill>
                <a:srgbClr val="00B0F0"/>
              </a:solidFill>
            </a:endParaRPr>
          </a:p>
          <a:p>
            <a:endParaRPr lang="en-US" sz="2000" b="1" dirty="0" smtClean="0">
              <a:solidFill>
                <a:srgbClr val="00B0F0"/>
              </a:solidFill>
            </a:endParaRPr>
          </a:p>
          <a:p>
            <a:endParaRPr lang="en-US" sz="2000" dirty="0"/>
          </a:p>
          <a:p>
            <a:endParaRPr lang="en-US" sz="2000" b="1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89" y="5636974"/>
            <a:ext cx="245427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71613"/>
            <a:ext cx="7696199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39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sz="2800" b="1" dirty="0">
                <a:solidFill>
                  <a:srgbClr val="FF0000"/>
                </a:solidFill>
              </a:rPr>
              <a:t>Overview of Multitenant : (CDB) &amp; (PDB)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97493"/>
            <a:ext cx="8686800" cy="5334000"/>
          </a:xfrm>
        </p:spPr>
        <p:txBody>
          <a:bodyPr/>
          <a:lstStyle/>
          <a:p>
            <a:r>
              <a:rPr lang="en-US" sz="2000" dirty="0" smtClean="0"/>
              <a:t> </a:t>
            </a:r>
            <a:endParaRPr lang="en-US" sz="2000" dirty="0">
              <a:solidFill>
                <a:srgbClr val="00B0F0"/>
              </a:solidFill>
            </a:endParaRPr>
          </a:p>
          <a:p>
            <a:endParaRPr lang="en-US" sz="2000" b="1" dirty="0" smtClean="0">
              <a:solidFill>
                <a:srgbClr val="00B0F0"/>
              </a:solidFill>
            </a:endParaRPr>
          </a:p>
          <a:p>
            <a:endParaRPr lang="en-US" sz="2000" dirty="0"/>
          </a:p>
          <a:p>
            <a:endParaRPr lang="en-US" sz="2000" b="1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89" y="5636974"/>
            <a:ext cx="245427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590675"/>
            <a:ext cx="79057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54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sz="2800" b="1" dirty="0">
                <a:solidFill>
                  <a:srgbClr val="FF0000"/>
                </a:solidFill>
              </a:rPr>
              <a:t>Overview of Multitenant : (CDB) &amp; (PDB)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97493"/>
            <a:ext cx="8686800" cy="5334000"/>
          </a:xfrm>
        </p:spPr>
        <p:txBody>
          <a:bodyPr/>
          <a:lstStyle/>
          <a:p>
            <a:r>
              <a:rPr lang="en-US" sz="2000" dirty="0" smtClean="0"/>
              <a:t> </a:t>
            </a:r>
            <a:endParaRPr lang="en-US" sz="2000" dirty="0">
              <a:solidFill>
                <a:srgbClr val="00B0F0"/>
              </a:solidFill>
            </a:endParaRPr>
          </a:p>
          <a:p>
            <a:endParaRPr lang="en-US" sz="2000" dirty="0"/>
          </a:p>
          <a:p>
            <a:endParaRPr lang="en-US" sz="2000" b="1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89" y="5636974"/>
            <a:ext cx="245427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7363"/>
            <a:ext cx="88392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39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sz="2800" b="1" dirty="0">
                <a:solidFill>
                  <a:srgbClr val="FF0000"/>
                </a:solidFill>
              </a:rPr>
              <a:t>Overview of Multitenant : (CDB) &amp; (PDB)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97493"/>
            <a:ext cx="8686800" cy="5334000"/>
          </a:xfrm>
        </p:spPr>
        <p:txBody>
          <a:bodyPr/>
          <a:lstStyle/>
          <a:p>
            <a:r>
              <a:rPr lang="en-US" sz="2000" dirty="0" smtClean="0"/>
              <a:t> </a:t>
            </a:r>
            <a:endParaRPr lang="en-US" sz="2000" dirty="0">
              <a:solidFill>
                <a:srgbClr val="00B0F0"/>
              </a:solidFill>
            </a:endParaRPr>
          </a:p>
          <a:p>
            <a:endParaRPr lang="en-US" sz="2000" dirty="0"/>
          </a:p>
          <a:p>
            <a:endParaRPr lang="en-US" sz="2000" b="1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89" y="5636974"/>
            <a:ext cx="245427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1895475"/>
            <a:ext cx="882967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283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6095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Program Agenda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8458200" cy="47244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Oracle Multitenant Database Architecture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Overview of Multitenant : (CDB) &amp; (PDB)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rgbClr val="FF0000"/>
                </a:solidFill>
              </a:rPr>
              <a:t>Multitenant : Create and Configure a (CDB) &amp; (PDB</a:t>
            </a:r>
            <a:r>
              <a:rPr lang="en-US" sz="2800" b="1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Startup and Shutdown (CDB) &amp; (PDB</a:t>
            </a:r>
            <a:r>
              <a:rPr lang="en-US" sz="28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Manage Users and </a:t>
            </a:r>
            <a:r>
              <a:rPr lang="en-US" sz="2800" b="1" dirty="0" smtClean="0">
                <a:solidFill>
                  <a:schemeClr val="tx1"/>
                </a:solidFill>
              </a:rPr>
              <a:t>Privileges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 smtClean="0">
                <a:solidFill>
                  <a:schemeClr val="tx1"/>
                </a:solidFill>
              </a:rPr>
              <a:t>Multitenant :Cloning </a:t>
            </a:r>
            <a:r>
              <a:rPr lang="en-US" sz="2800" b="1" dirty="0">
                <a:solidFill>
                  <a:schemeClr val="tx1"/>
                </a:solidFill>
              </a:rPr>
              <a:t>pluggable database  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 smtClean="0">
                <a:solidFill>
                  <a:schemeClr val="tx1"/>
                </a:solidFill>
              </a:rPr>
              <a:t>Multitenant </a:t>
            </a:r>
            <a:r>
              <a:rPr lang="en-US" sz="2800" b="1" dirty="0">
                <a:solidFill>
                  <a:schemeClr val="tx1"/>
                </a:solidFill>
              </a:rPr>
              <a:t>: Backup and Recovery (CDB) &amp; (PDB)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Migrate a (Non-CDB) to a  (PDB)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100" b="1" dirty="0">
                <a:solidFill>
                  <a:schemeClr val="tx1"/>
                </a:solidFill>
              </a:rPr>
              <a:t/>
            </a:r>
            <a:br>
              <a:rPr lang="en-US" sz="2100" b="1" dirty="0">
                <a:solidFill>
                  <a:schemeClr val="tx1"/>
                </a:solidFill>
              </a:rPr>
            </a:br>
            <a:r>
              <a:rPr lang="en-US" b="1" dirty="0"/>
              <a:t/>
            </a:r>
            <a:br>
              <a:rPr lang="en-US" b="1" dirty="0"/>
            </a:br>
            <a:endParaRPr lang="en-US" sz="21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89" y="5636974"/>
            <a:ext cx="245427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27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274638"/>
            <a:ext cx="8839200" cy="792162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solidFill>
                  <a:srgbClr val="FF0000"/>
                </a:solidFill>
              </a:rPr>
              <a:t>Create </a:t>
            </a:r>
            <a:r>
              <a:rPr lang="en-US" sz="3100" b="1" dirty="0">
                <a:solidFill>
                  <a:srgbClr val="FF0000"/>
                </a:solidFill>
              </a:rPr>
              <a:t>and Configure </a:t>
            </a:r>
            <a:r>
              <a:rPr lang="en-US" sz="3100" b="1" dirty="0" smtClean="0">
                <a:solidFill>
                  <a:srgbClr val="FF0000"/>
                </a:solidFill>
              </a:rPr>
              <a:t>a </a:t>
            </a:r>
            <a:r>
              <a:rPr lang="en-US" sz="3100" b="1" dirty="0">
                <a:solidFill>
                  <a:srgbClr val="FF0000"/>
                </a:solidFill>
              </a:rPr>
              <a:t>(CDB) &amp; (</a:t>
            </a:r>
            <a:r>
              <a:rPr lang="en-US" sz="3100" b="1" dirty="0" smtClean="0">
                <a:solidFill>
                  <a:srgbClr val="FF0000"/>
                </a:solidFill>
              </a:rPr>
              <a:t>PDB) Databases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Oracle Universal Installer (OUI)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63914"/>
            <a:ext cx="8305800" cy="4140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smaller curve p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" descr="doyensys logo for l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30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Who Am I?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9800"/>
            <a:ext cx="8305800" cy="3916363"/>
          </a:xfrm>
        </p:spPr>
        <p:txBody>
          <a:bodyPr>
            <a:normAutofit fontScale="47500" lnSpcReduction="20000"/>
          </a:bodyPr>
          <a:lstStyle/>
          <a:p>
            <a:pPr lvl="0"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4400" b="1" dirty="0" smtClean="0"/>
              <a:t>Hariprasath . R</a:t>
            </a: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4400" b="1" dirty="0"/>
              <a:t>About  </a:t>
            </a:r>
            <a:r>
              <a:rPr lang="en-US" sz="4400" b="1" dirty="0" smtClean="0"/>
              <a:t>6+ </a:t>
            </a:r>
            <a:r>
              <a:rPr lang="en-US" sz="4400" b="1" dirty="0"/>
              <a:t>years using Oracle Database</a:t>
            </a:r>
            <a:endParaRPr lang="en-US" sz="4400" dirty="0"/>
          </a:p>
          <a:p>
            <a:pPr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4400" b="1" dirty="0"/>
              <a:t>Oracle9i  Database  Administrator Certified Professional</a:t>
            </a:r>
            <a:endParaRPr lang="en-US" sz="4400" dirty="0"/>
          </a:p>
          <a:p>
            <a:pPr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4400" b="1" dirty="0"/>
              <a:t>Oracle10g Database Administrator Certified Professional</a:t>
            </a:r>
            <a:endParaRPr lang="en-US" sz="4400" dirty="0"/>
          </a:p>
          <a:p>
            <a:pPr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4400" b="1" dirty="0"/>
              <a:t>Oracle11g Database Administrator Certified Professional</a:t>
            </a:r>
            <a:endParaRPr lang="en-US" sz="4400" dirty="0"/>
          </a:p>
          <a:p>
            <a:pPr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4400" b="1" dirty="0"/>
              <a:t>Oracle 10g Database RAC Certified Expert</a:t>
            </a:r>
            <a:endParaRPr lang="en-US" sz="4400" dirty="0"/>
          </a:p>
          <a:p>
            <a:pPr marL="0" indent="0">
              <a:buNone/>
            </a:pPr>
            <a:r>
              <a:rPr lang="en-US" b="1" dirty="0" smtClean="0"/>
              <a:t>                 </a:t>
            </a:r>
            <a:endParaRPr lang="en-US" dirty="0"/>
          </a:p>
          <a:p>
            <a:pPr marL="0" indent="0">
              <a:buClr>
                <a:srgbClr val="FF0000"/>
              </a:buClr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900" y="5668962"/>
            <a:ext cx="24511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0043"/>
            <a:ext cx="2212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23480"/>
            <a:ext cx="89439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07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3048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solidFill>
                  <a:srgbClr val="FF0000"/>
                </a:solidFill>
              </a:rPr>
              <a:t>Create </a:t>
            </a:r>
            <a:r>
              <a:rPr lang="en-US" sz="3100" b="1" dirty="0">
                <a:solidFill>
                  <a:srgbClr val="FF0000"/>
                </a:solidFill>
              </a:rPr>
              <a:t>and Configure </a:t>
            </a:r>
            <a:r>
              <a:rPr lang="en-US" sz="3100" b="1" dirty="0" smtClean="0">
                <a:solidFill>
                  <a:srgbClr val="FF0000"/>
                </a:solidFill>
              </a:rPr>
              <a:t>a </a:t>
            </a:r>
            <a:r>
              <a:rPr lang="en-US" sz="3100" b="1" dirty="0">
                <a:solidFill>
                  <a:srgbClr val="FF0000"/>
                </a:solidFill>
              </a:rPr>
              <a:t>(CDB) &amp; (</a:t>
            </a:r>
            <a:r>
              <a:rPr lang="en-US" sz="3100" b="1" dirty="0" smtClean="0">
                <a:solidFill>
                  <a:srgbClr val="FF0000"/>
                </a:solidFill>
              </a:rPr>
              <a:t>PDB) Databases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A</a:t>
            </a:r>
            <a:r>
              <a:rPr lang="en-US" sz="2000" b="1" dirty="0" smtClean="0">
                <a:solidFill>
                  <a:srgbClr val="00B0F0"/>
                </a:solidFill>
              </a:rPr>
              <a:t>dvanced </a:t>
            </a:r>
            <a:r>
              <a:rPr lang="en-US" sz="2000" b="1" dirty="0">
                <a:solidFill>
                  <a:srgbClr val="00B0F0"/>
                </a:solidFill>
              </a:rPr>
              <a:t>configuration </a:t>
            </a:r>
            <a:r>
              <a:rPr lang="en-US" sz="2000" b="1" dirty="0" smtClean="0">
                <a:solidFill>
                  <a:srgbClr val="00B0F0"/>
                </a:solidFill>
              </a:rPr>
              <a:t>options(OUI)</a:t>
            </a:r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305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smaller curve p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doyensys logo for l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58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3048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solidFill>
                  <a:srgbClr val="FF0000"/>
                </a:solidFill>
              </a:rPr>
              <a:t>Create </a:t>
            </a:r>
            <a:r>
              <a:rPr lang="en-US" sz="3100" b="1" dirty="0">
                <a:solidFill>
                  <a:srgbClr val="FF0000"/>
                </a:solidFill>
              </a:rPr>
              <a:t>and Configure </a:t>
            </a:r>
            <a:r>
              <a:rPr lang="en-US" sz="3100" b="1" dirty="0" smtClean="0">
                <a:solidFill>
                  <a:srgbClr val="FF0000"/>
                </a:solidFill>
              </a:rPr>
              <a:t>a </a:t>
            </a:r>
            <a:r>
              <a:rPr lang="en-US" sz="3100" b="1" dirty="0">
                <a:solidFill>
                  <a:srgbClr val="FF0000"/>
                </a:solidFill>
              </a:rPr>
              <a:t>(CDB) &amp; (</a:t>
            </a:r>
            <a:r>
              <a:rPr lang="en-US" sz="3100" b="1" dirty="0" smtClean="0">
                <a:solidFill>
                  <a:srgbClr val="FF0000"/>
                </a:solidFill>
              </a:rPr>
              <a:t>PDB) Databases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Database Configuration </a:t>
            </a:r>
            <a:r>
              <a:rPr lang="en-US" sz="2000" b="1" dirty="0" smtClean="0">
                <a:solidFill>
                  <a:srgbClr val="00B0F0"/>
                </a:solidFill>
              </a:rPr>
              <a:t>Assistant </a:t>
            </a:r>
            <a:r>
              <a:rPr lang="en-US" sz="2000" b="1" dirty="0">
                <a:solidFill>
                  <a:srgbClr val="00B0F0"/>
                </a:solidFill>
              </a:rPr>
              <a:t>(DBCA</a:t>
            </a:r>
            <a:r>
              <a:rPr lang="en-US" sz="2000" b="1" dirty="0" smtClean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6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6363"/>
            <a:ext cx="83820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592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3048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solidFill>
                  <a:srgbClr val="FF0000"/>
                </a:solidFill>
              </a:rPr>
              <a:t>Create </a:t>
            </a:r>
            <a:r>
              <a:rPr lang="en-US" sz="3100" b="1" dirty="0">
                <a:solidFill>
                  <a:srgbClr val="FF0000"/>
                </a:solidFill>
              </a:rPr>
              <a:t>and Configure </a:t>
            </a:r>
            <a:r>
              <a:rPr lang="en-US" sz="3100" b="1" dirty="0" smtClean="0">
                <a:solidFill>
                  <a:srgbClr val="FF0000"/>
                </a:solidFill>
              </a:rPr>
              <a:t>a </a:t>
            </a:r>
            <a:r>
              <a:rPr lang="en-US" sz="3100" b="1" dirty="0">
                <a:solidFill>
                  <a:srgbClr val="FF0000"/>
                </a:solidFill>
              </a:rPr>
              <a:t>(CDB) &amp; (</a:t>
            </a:r>
            <a:r>
              <a:rPr lang="en-US" sz="3100" b="1" dirty="0" smtClean="0">
                <a:solidFill>
                  <a:srgbClr val="FF0000"/>
                </a:solidFill>
              </a:rPr>
              <a:t>PDB) Databases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Database Configuration </a:t>
            </a:r>
            <a:r>
              <a:rPr lang="en-US" sz="2000" b="1" dirty="0" smtClean="0">
                <a:solidFill>
                  <a:srgbClr val="00B0F0"/>
                </a:solidFill>
              </a:rPr>
              <a:t>Assistant </a:t>
            </a:r>
            <a:r>
              <a:rPr lang="en-US" sz="2000" b="1" dirty="0">
                <a:solidFill>
                  <a:srgbClr val="00B0F0"/>
                </a:solidFill>
              </a:rPr>
              <a:t>(DBCA</a:t>
            </a:r>
            <a:r>
              <a:rPr lang="en-US" sz="2000" b="1" dirty="0" smtClean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6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85888"/>
            <a:ext cx="8229599" cy="440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1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3048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solidFill>
                  <a:srgbClr val="FF0000"/>
                </a:solidFill>
              </a:rPr>
              <a:t>Create </a:t>
            </a:r>
            <a:r>
              <a:rPr lang="en-US" sz="3100" b="1" dirty="0">
                <a:solidFill>
                  <a:srgbClr val="FF0000"/>
                </a:solidFill>
              </a:rPr>
              <a:t>and Configure </a:t>
            </a:r>
            <a:r>
              <a:rPr lang="en-US" sz="3100" b="1" dirty="0" smtClean="0">
                <a:solidFill>
                  <a:srgbClr val="FF0000"/>
                </a:solidFill>
              </a:rPr>
              <a:t>a </a:t>
            </a:r>
            <a:r>
              <a:rPr lang="en-US" sz="3100" b="1" dirty="0">
                <a:solidFill>
                  <a:srgbClr val="FF0000"/>
                </a:solidFill>
              </a:rPr>
              <a:t>(CDB) &amp; (</a:t>
            </a:r>
            <a:r>
              <a:rPr lang="en-US" sz="3100" b="1" dirty="0" smtClean="0">
                <a:solidFill>
                  <a:srgbClr val="FF0000"/>
                </a:solidFill>
              </a:rPr>
              <a:t>PDB) Databases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426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Manual Creation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Creating CDB using </a:t>
            </a:r>
            <a:r>
              <a:rPr lang="en-US" sz="2000" b="1" dirty="0" smtClean="0">
                <a:solidFill>
                  <a:srgbClr val="00B0F0"/>
                </a:solidFill>
              </a:rPr>
              <a:t>CREATE DATABASE</a:t>
            </a:r>
          </a:p>
          <a:p>
            <a:endParaRPr lang="en-US" sz="2000" dirty="0"/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CREATE DATABASE </a:t>
            </a:r>
            <a:r>
              <a:rPr lang="en-US" sz="2000" dirty="0"/>
              <a:t>command is </a:t>
            </a:r>
            <a:r>
              <a:rPr lang="en-US" sz="2000" i="1" dirty="0"/>
              <a:t>almost </a:t>
            </a:r>
            <a:r>
              <a:rPr lang="en-US" sz="2000" dirty="0"/>
              <a:t>the same </a:t>
            </a:r>
            <a:endParaRPr lang="en-US" sz="2000" dirty="0" smtClean="0"/>
          </a:p>
          <a:p>
            <a:pPr marL="0" indent="0">
              <a:buClr>
                <a:srgbClr val="C00000"/>
              </a:buClr>
              <a:buNone/>
            </a:pPr>
            <a:endParaRPr lang="en-US" sz="2000" dirty="0"/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000" dirty="0" smtClean="0">
                <a:solidFill>
                  <a:srgbClr val="FF0000"/>
                </a:solidFill>
              </a:rPr>
              <a:t>ENABLE </a:t>
            </a:r>
            <a:r>
              <a:rPr lang="en-US" sz="2000" dirty="0">
                <a:solidFill>
                  <a:srgbClr val="FF0000"/>
                </a:solidFill>
              </a:rPr>
              <a:t>PLUGGABLE DATABASE </a:t>
            </a:r>
            <a:r>
              <a:rPr lang="en-US" sz="2000" dirty="0"/>
              <a:t>clause must be used </a:t>
            </a:r>
            <a:endParaRPr lang="en-US" sz="2000" dirty="0" smtClean="0"/>
          </a:p>
          <a:p>
            <a:pPr marL="0" indent="0">
              <a:buClr>
                <a:srgbClr val="C00000"/>
              </a:buClr>
              <a:buNone/>
            </a:pPr>
            <a:endParaRPr lang="en-US" sz="2000" dirty="0"/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000" dirty="0" smtClean="0">
                <a:solidFill>
                  <a:srgbClr val="FF0000"/>
                </a:solidFill>
              </a:rPr>
              <a:t>SEED </a:t>
            </a:r>
            <a:r>
              <a:rPr lang="en-US" sz="2000" dirty="0">
                <a:solidFill>
                  <a:srgbClr val="FF0000"/>
                </a:solidFill>
              </a:rPr>
              <a:t>FILE_NAME_CONVERT </a:t>
            </a:r>
            <a:r>
              <a:rPr lang="en-US" sz="2000" dirty="0"/>
              <a:t>clause (only if </a:t>
            </a:r>
            <a:r>
              <a:rPr lang="en-US" sz="2000" i="1" dirty="0"/>
              <a:t>not </a:t>
            </a:r>
            <a:r>
              <a:rPr lang="en-US" sz="2000" dirty="0"/>
              <a:t>using OMF) </a:t>
            </a:r>
            <a:endParaRPr lang="en-US" sz="2000" dirty="0" smtClean="0"/>
          </a:p>
          <a:p>
            <a:pPr marL="0" indent="0">
              <a:buClr>
                <a:srgbClr val="C00000"/>
              </a:buClr>
              <a:buNone/>
            </a:pPr>
            <a:endParaRPr lang="en-US" sz="2000" dirty="0"/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000" dirty="0" smtClean="0">
                <a:solidFill>
                  <a:srgbClr val="FF0000"/>
                </a:solidFill>
              </a:rPr>
              <a:t>DB_CREATE_FILE_DEST</a:t>
            </a:r>
            <a:r>
              <a:rPr lang="en-US" sz="2000" dirty="0" smtClean="0"/>
              <a:t> </a:t>
            </a:r>
            <a:r>
              <a:rPr lang="en-US" sz="2000" dirty="0"/>
              <a:t>initialization parameter if using OMF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000" b="1" dirty="0" smtClean="0"/>
              <a:t>         or </a:t>
            </a:r>
            <a:endParaRPr lang="en-US" sz="2000" dirty="0"/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000" dirty="0" smtClean="0">
                <a:solidFill>
                  <a:srgbClr val="FF0000"/>
                </a:solidFill>
              </a:rPr>
              <a:t>PDB_FILE_NAME_CONVERT</a:t>
            </a:r>
            <a:r>
              <a:rPr lang="en-US" sz="2000" dirty="0" smtClean="0"/>
              <a:t> </a:t>
            </a:r>
            <a:r>
              <a:rPr lang="en-US" sz="2000" dirty="0"/>
              <a:t>initialization parameter </a:t>
            </a:r>
          </a:p>
          <a:p>
            <a:endParaRPr lang="en-US" sz="2000" dirty="0"/>
          </a:p>
        </p:txBody>
      </p:sp>
      <p:pic>
        <p:nvPicPr>
          <p:cNvPr id="6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32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3048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solidFill>
                  <a:srgbClr val="FF0000"/>
                </a:solidFill>
              </a:rPr>
              <a:t>Create </a:t>
            </a:r>
            <a:r>
              <a:rPr lang="en-US" sz="3100" b="1" dirty="0">
                <a:solidFill>
                  <a:srgbClr val="FF0000"/>
                </a:solidFill>
              </a:rPr>
              <a:t>and Configure </a:t>
            </a:r>
            <a:r>
              <a:rPr lang="en-US" sz="3100" b="1" dirty="0" smtClean="0">
                <a:solidFill>
                  <a:srgbClr val="FF0000"/>
                </a:solidFill>
              </a:rPr>
              <a:t>a </a:t>
            </a:r>
            <a:r>
              <a:rPr lang="en-US" sz="3100" b="1" dirty="0">
                <a:solidFill>
                  <a:srgbClr val="FF0000"/>
                </a:solidFill>
              </a:rPr>
              <a:t>(CDB) &amp; (</a:t>
            </a:r>
            <a:r>
              <a:rPr lang="en-US" sz="3100" b="1" dirty="0" smtClean="0">
                <a:solidFill>
                  <a:srgbClr val="FF0000"/>
                </a:solidFill>
              </a:rPr>
              <a:t>PDB) Databases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76564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B0F0"/>
                </a:solidFill>
              </a:rPr>
              <a:t>CREATE </a:t>
            </a:r>
            <a:r>
              <a:rPr lang="en-US" sz="2000" b="1" dirty="0">
                <a:solidFill>
                  <a:srgbClr val="00B0F0"/>
                </a:solidFill>
              </a:rPr>
              <a:t>DATABASE </a:t>
            </a:r>
            <a:r>
              <a:rPr lang="en-US" sz="2000" i="1" dirty="0">
                <a:solidFill>
                  <a:srgbClr val="00B0F0"/>
                </a:solidFill>
              </a:rPr>
              <a:t>without </a:t>
            </a:r>
            <a:r>
              <a:rPr lang="en-US" sz="2000" b="1" dirty="0">
                <a:solidFill>
                  <a:srgbClr val="00B0F0"/>
                </a:solidFill>
              </a:rPr>
              <a:t>OMF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/>
              <a:t>SQL&gt; </a:t>
            </a:r>
            <a:r>
              <a:rPr lang="en-US" sz="2000" dirty="0" smtClean="0"/>
              <a:t>CREATE </a:t>
            </a:r>
            <a:r>
              <a:rPr lang="en-US" sz="2000" dirty="0"/>
              <a:t>DATABASE </a:t>
            </a:r>
            <a:r>
              <a:rPr lang="en-US" sz="2000" dirty="0" err="1"/>
              <a:t>acdb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USER SYS IDENTIFIED BY ORACLE </a:t>
            </a:r>
          </a:p>
          <a:p>
            <a:pPr marL="0" indent="0">
              <a:buNone/>
            </a:pPr>
            <a:r>
              <a:rPr lang="en-US" sz="2000" dirty="0"/>
              <a:t>USER SYSTEM IDENTIFIED BY ORACLE </a:t>
            </a:r>
          </a:p>
          <a:p>
            <a:pPr marL="0" indent="0">
              <a:buNone/>
            </a:pPr>
            <a:r>
              <a:rPr lang="en-US" sz="2000" b="1" dirty="0"/>
              <a:t>…. 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ENABLE PLUGGABLE DATABASE SEED FILE_NAME_CONVERT </a:t>
            </a:r>
            <a:r>
              <a:rPr lang="en-US" sz="2000" dirty="0"/>
              <a:t>= ('/u01/app/oracle/</a:t>
            </a:r>
            <a:r>
              <a:rPr lang="en-US" sz="2000" dirty="0" err="1"/>
              <a:t>oradata</a:t>
            </a:r>
            <a:r>
              <a:rPr lang="en-US" sz="2000" dirty="0"/>
              <a:t>/</a:t>
            </a:r>
            <a:r>
              <a:rPr lang="en-US" sz="2000" dirty="0" err="1"/>
              <a:t>acdb</a:t>
            </a:r>
            <a:r>
              <a:rPr lang="en-US" sz="2000" dirty="0"/>
              <a:t>/', '/u01/app/oracle/</a:t>
            </a:r>
            <a:r>
              <a:rPr lang="en-US" sz="2000" dirty="0" err="1"/>
              <a:t>oradata</a:t>
            </a:r>
            <a:r>
              <a:rPr lang="en-US" sz="2000" dirty="0"/>
              <a:t>/</a:t>
            </a:r>
            <a:r>
              <a:rPr lang="en-US" sz="2000" dirty="0" err="1"/>
              <a:t>pdbseed</a:t>
            </a:r>
            <a:r>
              <a:rPr lang="en-US" sz="2000" dirty="0"/>
              <a:t>/') SYSTEM DATAFILES SIZE 300M AUTOEXTEND ON NEXT 10M MAXSIZE UNLIMITED SYSAUX DATAFILES SIZE 200M USER_DATA TABLESPACE </a:t>
            </a:r>
            <a:r>
              <a:rPr lang="en-US" sz="2000" dirty="0" err="1"/>
              <a:t>usertbs</a:t>
            </a:r>
            <a:r>
              <a:rPr lang="en-US" sz="2000" dirty="0"/>
              <a:t> DATAFILE '/u01/app/oracle/</a:t>
            </a:r>
            <a:r>
              <a:rPr lang="en-US" sz="2000" dirty="0" err="1"/>
              <a:t>oradata</a:t>
            </a:r>
            <a:r>
              <a:rPr lang="en-US" sz="2000" dirty="0"/>
              <a:t>/</a:t>
            </a:r>
            <a:r>
              <a:rPr lang="en-US" sz="2000" dirty="0" err="1"/>
              <a:t>pdbseed</a:t>
            </a:r>
            <a:r>
              <a:rPr lang="en-US" sz="2000" dirty="0"/>
              <a:t>/usertbs01.dbf' SIZE 200M REUSE AUTOEXTEND </a:t>
            </a:r>
            <a:r>
              <a:rPr lang="en-US" sz="2000" dirty="0" smtClean="0"/>
              <a:t>ON </a:t>
            </a:r>
            <a:r>
              <a:rPr lang="en-US" sz="2000" dirty="0"/>
              <a:t>MAXSIZE UNLIMITED; </a:t>
            </a:r>
            <a:endParaRPr lang="en-US" sz="2000" dirty="0" smtClean="0"/>
          </a:p>
          <a:p>
            <a:pPr marL="0" indent="0">
              <a:buNone/>
            </a:pPr>
            <a:endParaRPr lang="en-US" sz="20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000" b="1" dirty="0" smtClean="0"/>
              <a:t>SQL</a:t>
            </a:r>
            <a:r>
              <a:rPr lang="en-US" sz="2000" b="1" dirty="0"/>
              <a:t>&gt; </a:t>
            </a:r>
            <a:r>
              <a:rPr lang="en-US" sz="2000" dirty="0"/>
              <a:t>@?/</a:t>
            </a:r>
            <a:r>
              <a:rPr lang="en-US" sz="2000" dirty="0" err="1"/>
              <a:t>rdbms</a:t>
            </a:r>
            <a:r>
              <a:rPr lang="en-US" sz="2000" dirty="0"/>
              <a:t>/admin/</a:t>
            </a:r>
            <a:r>
              <a:rPr lang="en-US" sz="2000" dirty="0" err="1"/>
              <a:t>catcdb.sql</a:t>
            </a:r>
            <a:r>
              <a:rPr lang="en-US" sz="2000" dirty="0"/>
              <a:t> </a:t>
            </a:r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6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06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3048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solidFill>
                  <a:srgbClr val="FF0000"/>
                </a:solidFill>
              </a:rPr>
              <a:t>Create </a:t>
            </a:r>
            <a:r>
              <a:rPr lang="en-US" sz="3100" b="1" dirty="0">
                <a:solidFill>
                  <a:srgbClr val="FF0000"/>
                </a:solidFill>
              </a:rPr>
              <a:t>and Configure </a:t>
            </a:r>
            <a:r>
              <a:rPr lang="en-US" sz="3100" b="1" dirty="0" smtClean="0">
                <a:solidFill>
                  <a:srgbClr val="FF0000"/>
                </a:solidFill>
              </a:rPr>
              <a:t>a </a:t>
            </a:r>
            <a:r>
              <a:rPr lang="en-US" sz="3100" b="1" dirty="0">
                <a:solidFill>
                  <a:srgbClr val="FF0000"/>
                </a:solidFill>
              </a:rPr>
              <a:t>(CDB) &amp; (</a:t>
            </a:r>
            <a:r>
              <a:rPr lang="en-US" sz="3100" b="1" dirty="0" smtClean="0">
                <a:solidFill>
                  <a:srgbClr val="FF0000"/>
                </a:solidFill>
              </a:rPr>
              <a:t>PDB) Databases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458200" cy="5029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B0F0"/>
                </a:solidFill>
              </a:rPr>
              <a:t>CREATE </a:t>
            </a:r>
            <a:r>
              <a:rPr lang="en-US" sz="2000" b="1" dirty="0">
                <a:solidFill>
                  <a:srgbClr val="00B0F0"/>
                </a:solidFill>
              </a:rPr>
              <a:t>DATABASE </a:t>
            </a:r>
            <a:r>
              <a:rPr lang="en-US" sz="2000" b="1" i="1" dirty="0">
                <a:solidFill>
                  <a:srgbClr val="00B0F0"/>
                </a:solidFill>
              </a:rPr>
              <a:t>with </a:t>
            </a:r>
            <a:r>
              <a:rPr lang="en-US" sz="2000" b="1" dirty="0">
                <a:solidFill>
                  <a:srgbClr val="00B0F0"/>
                </a:solidFill>
              </a:rPr>
              <a:t>OMF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SQL&gt; </a:t>
            </a:r>
            <a:r>
              <a:rPr lang="en-US" sz="2000" dirty="0" smtClean="0"/>
              <a:t>CREATE </a:t>
            </a:r>
            <a:r>
              <a:rPr lang="en-US" sz="2000" dirty="0"/>
              <a:t>DATABASE </a:t>
            </a:r>
            <a:r>
              <a:rPr lang="en-US" sz="2000" dirty="0" err="1"/>
              <a:t>acdb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USER SYS IDENTIFIED BY ORCL </a:t>
            </a:r>
          </a:p>
          <a:p>
            <a:pPr marL="0" indent="0">
              <a:buNone/>
            </a:pPr>
            <a:r>
              <a:rPr lang="en-US" sz="2000" dirty="0"/>
              <a:t>USER SYSTEM IDENTIFIED BY ORCL </a:t>
            </a:r>
          </a:p>
          <a:p>
            <a:pPr marL="0" indent="0">
              <a:buNone/>
            </a:pPr>
            <a:r>
              <a:rPr lang="en-US" sz="2000" dirty="0"/>
              <a:t>EXTENT MANAGEMENT LOCAL </a:t>
            </a:r>
          </a:p>
          <a:p>
            <a:pPr marL="0" indent="0">
              <a:buNone/>
            </a:pPr>
            <a:r>
              <a:rPr lang="en-US" sz="2000" dirty="0"/>
              <a:t>DEFAULT TABLESPACE users </a:t>
            </a:r>
          </a:p>
          <a:p>
            <a:pPr marL="0" indent="0">
              <a:buNone/>
            </a:pPr>
            <a:r>
              <a:rPr lang="en-US" sz="2000" dirty="0"/>
              <a:t>DEFAULT TEMPORARY TABLESPACE temp </a:t>
            </a:r>
          </a:p>
          <a:p>
            <a:pPr marL="0" indent="0">
              <a:buNone/>
            </a:pPr>
            <a:r>
              <a:rPr lang="en-US" sz="2000" dirty="0"/>
              <a:t>UNDO TABLESPACE undotbs1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ENABLE PLUGGABLE DATABASE </a:t>
            </a:r>
          </a:p>
          <a:p>
            <a:pPr marL="0" indent="0">
              <a:buNone/>
            </a:pPr>
            <a:r>
              <a:rPr lang="en-US" sz="2000" dirty="0"/>
              <a:t>SEED </a:t>
            </a:r>
          </a:p>
          <a:p>
            <a:pPr marL="0" indent="0">
              <a:buNone/>
            </a:pPr>
            <a:r>
              <a:rPr lang="en-US" sz="2000" dirty="0"/>
              <a:t>SYSTEM DATAFILES SIZE 300M AUTOEXTEND ON NEXT 10M MAXSIZE UNLIMITED SYSAUX DATAFILES SIZE 200M; 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SQL</a:t>
            </a:r>
            <a:r>
              <a:rPr lang="en-US" sz="2000" b="1" dirty="0"/>
              <a:t>&gt; </a:t>
            </a:r>
            <a:r>
              <a:rPr lang="en-US" sz="2000" dirty="0"/>
              <a:t>@?/</a:t>
            </a:r>
            <a:r>
              <a:rPr lang="en-US" sz="2000" dirty="0" err="1"/>
              <a:t>rdbms</a:t>
            </a:r>
            <a:r>
              <a:rPr lang="en-US" sz="2000" dirty="0"/>
              <a:t>/admin/</a:t>
            </a:r>
            <a:r>
              <a:rPr lang="en-US" sz="2000" dirty="0" err="1"/>
              <a:t>catcdb.sql</a:t>
            </a:r>
            <a:r>
              <a:rPr lang="en-US" sz="2000" dirty="0"/>
              <a:t>* </a:t>
            </a:r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6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93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3048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solidFill>
                  <a:srgbClr val="FF0000"/>
                </a:solidFill>
              </a:rPr>
              <a:t>Create </a:t>
            </a:r>
            <a:r>
              <a:rPr lang="en-US" sz="3100" b="1" dirty="0">
                <a:solidFill>
                  <a:srgbClr val="FF0000"/>
                </a:solidFill>
              </a:rPr>
              <a:t>and Configure </a:t>
            </a:r>
            <a:r>
              <a:rPr lang="en-US" sz="3100" b="1" dirty="0" smtClean="0">
                <a:solidFill>
                  <a:srgbClr val="FF0000"/>
                </a:solidFill>
              </a:rPr>
              <a:t>a </a:t>
            </a:r>
            <a:r>
              <a:rPr lang="en-US" sz="3100" b="1" dirty="0">
                <a:solidFill>
                  <a:srgbClr val="FF0000"/>
                </a:solidFill>
              </a:rPr>
              <a:t>(CDB) &amp; (</a:t>
            </a:r>
            <a:r>
              <a:rPr lang="en-US" sz="3100" b="1" dirty="0" smtClean="0">
                <a:solidFill>
                  <a:srgbClr val="FF0000"/>
                </a:solidFill>
              </a:rPr>
              <a:t>PDB) Databases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1"/>
            <a:ext cx="8686800" cy="5503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B0F0"/>
                </a:solidFill>
              </a:rPr>
              <a:t>  Data </a:t>
            </a:r>
            <a:r>
              <a:rPr lang="en-US" sz="2000" b="1" dirty="0">
                <a:solidFill>
                  <a:srgbClr val="00B0F0"/>
                </a:solidFill>
              </a:rPr>
              <a:t>Dictionary </a:t>
            </a:r>
            <a:r>
              <a:rPr lang="en-US" sz="2000" b="1" dirty="0" smtClean="0">
                <a:solidFill>
                  <a:srgbClr val="00B0F0"/>
                </a:solidFill>
              </a:rPr>
              <a:t>Changes</a:t>
            </a: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000" dirty="0" smtClean="0"/>
              <a:t>CDB</a:t>
            </a:r>
            <a:r>
              <a:rPr lang="en-US" sz="2000" dirty="0"/>
              <a:t>_*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000" dirty="0" smtClean="0"/>
              <a:t>             –</a:t>
            </a:r>
            <a:r>
              <a:rPr lang="en-US" sz="2000" dirty="0"/>
              <a:t>Dictionary views showing data from </a:t>
            </a:r>
            <a:r>
              <a:rPr lang="en-US" sz="2000" i="1" dirty="0"/>
              <a:t>Root </a:t>
            </a:r>
            <a:r>
              <a:rPr lang="en-US" sz="2000" dirty="0"/>
              <a:t>and all </a:t>
            </a:r>
            <a:r>
              <a:rPr lang="en-US" sz="2000" i="1" dirty="0"/>
              <a:t>Pluggable </a:t>
            </a:r>
            <a:r>
              <a:rPr lang="en-US" sz="2000" dirty="0"/>
              <a:t>databases </a:t>
            </a: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000" dirty="0" smtClean="0"/>
              <a:t> DBA</a:t>
            </a:r>
            <a:r>
              <a:rPr lang="en-US" sz="2000" dirty="0"/>
              <a:t>_*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000" dirty="0" smtClean="0"/>
              <a:t>        −</a:t>
            </a:r>
            <a:r>
              <a:rPr lang="en-US" sz="2000" dirty="0"/>
              <a:t>Dictionary views showing data from a </a:t>
            </a:r>
            <a:r>
              <a:rPr lang="en-US" sz="2000" i="1" dirty="0"/>
              <a:t>container </a:t>
            </a:r>
            <a:r>
              <a:rPr lang="en-US" sz="2000" dirty="0"/>
              <a:t>or from </a:t>
            </a:r>
            <a:r>
              <a:rPr lang="en-US" sz="2000" i="1" dirty="0"/>
              <a:t>Pluggable </a:t>
            </a:r>
            <a:r>
              <a:rPr lang="en-US" sz="2000" dirty="0" smtClean="0"/>
              <a:t>databases</a:t>
            </a: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000" dirty="0" smtClean="0"/>
              <a:t> ALL</a:t>
            </a:r>
            <a:r>
              <a:rPr lang="en-US" sz="2000" dirty="0"/>
              <a:t>_*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000" dirty="0" smtClean="0"/>
              <a:t>      –</a:t>
            </a:r>
            <a:r>
              <a:rPr lang="en-US" sz="2000" dirty="0"/>
              <a:t>Dictionary views showing data </a:t>
            </a:r>
            <a:r>
              <a:rPr lang="en-US" sz="2000" i="1" dirty="0"/>
              <a:t>accessible </a:t>
            </a:r>
            <a:r>
              <a:rPr lang="en-US" sz="2000" dirty="0"/>
              <a:t>by a users 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2000" dirty="0"/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000" dirty="0"/>
              <a:t>USER_*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000" dirty="0" smtClean="0"/>
              <a:t>           −</a:t>
            </a:r>
            <a:r>
              <a:rPr lang="en-US" sz="2000" dirty="0"/>
              <a:t>Dictionary views showing data </a:t>
            </a:r>
            <a:r>
              <a:rPr lang="en-US" sz="2000" i="1" dirty="0"/>
              <a:t>owned </a:t>
            </a:r>
            <a:r>
              <a:rPr lang="en-US" sz="2000" dirty="0"/>
              <a:t>by a user </a:t>
            </a:r>
            <a:endParaRPr lang="en-US" sz="2000" dirty="0" smtClean="0"/>
          </a:p>
          <a:p>
            <a:pPr marL="0" indent="0">
              <a:buClr>
                <a:srgbClr val="C00000"/>
              </a:buClr>
              <a:buNone/>
            </a:pPr>
            <a:endParaRPr lang="en-US" sz="2000" dirty="0" smtClean="0"/>
          </a:p>
          <a:p>
            <a:pPr marL="0" indent="0">
              <a:buClr>
                <a:srgbClr val="C00000"/>
              </a:buClr>
              <a:buNone/>
            </a:pPr>
            <a:r>
              <a:rPr lang="en-US" sz="2000" b="1" dirty="0" smtClean="0"/>
              <a:t>SELECT </a:t>
            </a:r>
            <a:r>
              <a:rPr lang="en-US" sz="2000" b="1" dirty="0" err="1"/>
              <a:t>table_name</a:t>
            </a:r>
            <a:r>
              <a:rPr lang="en-US" sz="2000" b="1" dirty="0"/>
              <a:t> FROM </a:t>
            </a:r>
            <a:r>
              <a:rPr lang="en-US" sz="2000" b="1" dirty="0" err="1"/>
              <a:t>dict</a:t>
            </a:r>
            <a:r>
              <a:rPr lang="en-US" sz="2000" b="1" dirty="0"/>
              <a:t> WHERE </a:t>
            </a:r>
            <a:r>
              <a:rPr lang="en-US" sz="2000" b="1" dirty="0" err="1"/>
              <a:t>table_name</a:t>
            </a:r>
            <a:r>
              <a:rPr lang="en-US" sz="2000" b="1" dirty="0"/>
              <a:t> like </a:t>
            </a:r>
            <a:r>
              <a:rPr lang="en-US" sz="2000" dirty="0"/>
              <a:t>'</a:t>
            </a:r>
            <a:r>
              <a:rPr lang="en-US" sz="2000" b="1" dirty="0"/>
              <a:t>DBA</a:t>
            </a:r>
            <a:r>
              <a:rPr lang="en-US" sz="2000" b="1" dirty="0" smtClean="0"/>
              <a:t>%</a:t>
            </a:r>
            <a:r>
              <a:rPr lang="en-US" sz="2000" dirty="0" smtClean="0"/>
              <a:t>'</a:t>
            </a:r>
            <a:r>
              <a:rPr lang="en-US" sz="2000" b="1" dirty="0" smtClean="0"/>
              <a:t>;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000" b="1" dirty="0"/>
              <a:t>SELECT </a:t>
            </a:r>
            <a:r>
              <a:rPr lang="en-US" sz="2000" b="1" dirty="0" err="1"/>
              <a:t>view_name</a:t>
            </a:r>
            <a:r>
              <a:rPr lang="en-US" sz="2000" b="1" dirty="0"/>
              <a:t> FROM </a:t>
            </a:r>
            <a:r>
              <a:rPr lang="en-US" sz="2000" b="1" dirty="0" err="1"/>
              <a:t>dba_views</a:t>
            </a:r>
            <a:r>
              <a:rPr lang="en-US" sz="2000" b="1" dirty="0"/>
              <a:t> WHERE </a:t>
            </a:r>
            <a:r>
              <a:rPr lang="en-US" sz="2000" b="1" dirty="0" err="1"/>
              <a:t>view_name</a:t>
            </a:r>
            <a:r>
              <a:rPr lang="en-US" sz="2000" b="1" dirty="0"/>
              <a:t> like </a:t>
            </a:r>
            <a:r>
              <a:rPr lang="en-US" sz="2000" dirty="0"/>
              <a:t>'</a:t>
            </a:r>
            <a:r>
              <a:rPr lang="en-US" sz="2000" b="1" dirty="0"/>
              <a:t>CDB%</a:t>
            </a:r>
            <a:r>
              <a:rPr lang="en-US" sz="2000" dirty="0"/>
              <a:t>'</a:t>
            </a:r>
            <a:r>
              <a:rPr lang="en-US" sz="2000" b="1" dirty="0"/>
              <a:t>;</a:t>
            </a: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6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68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6095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Program Agenda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95400"/>
            <a:ext cx="8458200" cy="43434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Oracle Multitenant Database Architecture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Overview of Multitenant : (CDB) &amp; (PDB)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Create and Configure a (CDB) &amp; (PDB)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rgbClr val="FF0000"/>
                </a:solidFill>
              </a:rPr>
              <a:t>Multitenant : Startup and Shutdown (CDB) &amp; (PDB</a:t>
            </a:r>
            <a:r>
              <a:rPr lang="en-US" sz="2800" b="1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Manage Users and </a:t>
            </a:r>
            <a:r>
              <a:rPr lang="en-US" sz="2800" b="1" dirty="0" smtClean="0">
                <a:solidFill>
                  <a:schemeClr val="tx1"/>
                </a:solidFill>
              </a:rPr>
              <a:t>Privileges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 smtClean="0">
                <a:solidFill>
                  <a:schemeClr val="tx1"/>
                </a:solidFill>
              </a:rPr>
              <a:t>Multitenant :Cloning </a:t>
            </a:r>
            <a:r>
              <a:rPr lang="en-US" sz="2800" b="1" dirty="0">
                <a:solidFill>
                  <a:schemeClr val="tx1"/>
                </a:solidFill>
              </a:rPr>
              <a:t>pluggable database  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 smtClean="0">
                <a:solidFill>
                  <a:schemeClr val="tx1"/>
                </a:solidFill>
              </a:rPr>
              <a:t>Multitenant </a:t>
            </a:r>
            <a:r>
              <a:rPr lang="en-US" sz="2800" b="1" dirty="0">
                <a:solidFill>
                  <a:schemeClr val="tx1"/>
                </a:solidFill>
              </a:rPr>
              <a:t>: Backup and Recovery (CDB) &amp; (PDB)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Migrate a (Non-CDB) to a  (PDB)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100" b="1" dirty="0">
                <a:solidFill>
                  <a:schemeClr val="tx1"/>
                </a:solidFill>
              </a:rPr>
              <a:t/>
            </a:r>
            <a:br>
              <a:rPr lang="en-US" sz="2100" b="1" dirty="0">
                <a:solidFill>
                  <a:schemeClr val="tx1"/>
                </a:solidFill>
              </a:rPr>
            </a:br>
            <a:r>
              <a:rPr lang="en-US" b="1" dirty="0"/>
              <a:t/>
            </a:r>
            <a:br>
              <a:rPr lang="en-US" b="1" dirty="0"/>
            </a:br>
            <a:endParaRPr lang="en-US" sz="21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89" y="5636974"/>
            <a:ext cx="245427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75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77300" cy="10668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Startup and Shutdown (CDB) &amp; (PDB)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/>
            </a:r>
            <a:br>
              <a:rPr lang="en-US" sz="2400" b="1" dirty="0">
                <a:solidFill>
                  <a:srgbClr val="FF0000"/>
                </a:solidFill>
              </a:rPr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426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Container Database (CDB)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STARTUP [NOMOUNT | MOUNT | RESTRICT | UPGRADE | FORCE | READ ONLY]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SHUTDOWN </a:t>
            </a:r>
            <a:r>
              <a:rPr lang="en-US" sz="1800" dirty="0">
                <a:solidFill>
                  <a:srgbClr val="FF0000"/>
                </a:solidFill>
              </a:rPr>
              <a:t>[</a:t>
            </a:r>
            <a:r>
              <a:rPr lang="en-US" sz="1800" dirty="0" smtClean="0">
                <a:solidFill>
                  <a:srgbClr val="FF0000"/>
                </a:solidFill>
              </a:rPr>
              <a:t>IMMEDIATE </a:t>
            </a:r>
            <a:r>
              <a:rPr lang="en-US" sz="1800" dirty="0">
                <a:solidFill>
                  <a:srgbClr val="FF0000"/>
                </a:solidFill>
              </a:rPr>
              <a:t>| ABORT</a:t>
            </a:r>
            <a:r>
              <a:rPr lang="en-US" sz="1800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Pluggable Database (PDB)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STARTUP FORCE;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STARTUP </a:t>
            </a:r>
            <a:r>
              <a:rPr lang="en-US" sz="1800" dirty="0">
                <a:solidFill>
                  <a:srgbClr val="FF0000"/>
                </a:solidFill>
              </a:rPr>
              <a:t>OPEN READ WRITE [RESTRICT];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STARTUP </a:t>
            </a:r>
            <a:r>
              <a:rPr lang="en-US" sz="1800" dirty="0">
                <a:solidFill>
                  <a:srgbClr val="FF0000"/>
                </a:solidFill>
              </a:rPr>
              <a:t>OPEN READ ONLY [RESTRICT];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STARTUP </a:t>
            </a:r>
            <a:r>
              <a:rPr lang="en-US" sz="1800" dirty="0">
                <a:solidFill>
                  <a:srgbClr val="FF0000"/>
                </a:solidFill>
              </a:rPr>
              <a:t>UPGRADE;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SHUTDOWN </a:t>
            </a:r>
            <a:r>
              <a:rPr lang="en-US" sz="1800" dirty="0">
                <a:solidFill>
                  <a:srgbClr val="FF0000"/>
                </a:solidFill>
              </a:rPr>
              <a:t>[IMMEDIATE];</a:t>
            </a:r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6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60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77300" cy="10668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Startup and Shutdown (CDB) &amp; (PDB)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/>
            </a:r>
            <a:br>
              <a:rPr lang="en-US" sz="2400" b="1" dirty="0">
                <a:solidFill>
                  <a:srgbClr val="FF0000"/>
                </a:solidFill>
              </a:rPr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534400" cy="54101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ALTER PLUGGABLE </a:t>
            </a:r>
            <a:r>
              <a:rPr lang="en-US" sz="1800" b="1" dirty="0" smtClean="0">
                <a:solidFill>
                  <a:srgbClr val="00B0F0"/>
                </a:solidFill>
              </a:rPr>
              <a:t>DATABASE</a:t>
            </a:r>
          </a:p>
          <a:p>
            <a:pPr marL="0" indent="0">
              <a:buNone/>
            </a:pPr>
            <a:endParaRPr lang="en-US" sz="18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PLUGGABLE DATABASE OPEN READ WRITE [RESTRICTED] [FORCE];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ALTER </a:t>
            </a:r>
            <a:r>
              <a:rPr lang="en-US" sz="1800" dirty="0">
                <a:solidFill>
                  <a:srgbClr val="FF0000"/>
                </a:solidFill>
              </a:rPr>
              <a:t>PLUGGABLE DATABASE OPEN READ ONLY [RESTRICTED] [FORCE];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ALTER </a:t>
            </a:r>
            <a:r>
              <a:rPr lang="en-US" sz="1800" dirty="0">
                <a:solidFill>
                  <a:srgbClr val="FF0000"/>
                </a:solidFill>
              </a:rPr>
              <a:t>PLUGGABLE DATABASE OPEN UPGRADE [RESTRICTED];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ALTER </a:t>
            </a:r>
            <a:r>
              <a:rPr lang="en-US" sz="1800" dirty="0">
                <a:solidFill>
                  <a:srgbClr val="FF0000"/>
                </a:solidFill>
              </a:rPr>
              <a:t>PLUGGABLE DATABASE CLOSE [IMMEDIATE</a:t>
            </a:r>
            <a:r>
              <a:rPr lang="en-US" sz="1800" dirty="0" smtClean="0">
                <a:solidFill>
                  <a:srgbClr val="FF0000"/>
                </a:solidFill>
              </a:rPr>
              <a:t>];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F0"/>
                </a:solidFill>
              </a:rPr>
              <a:t>Some examples  of open using Alter Command:</a:t>
            </a: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pluggable database zealpdb1 open;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pluggable database zealpdb1 open read only;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pluggable database zealpdb1 open read write;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pluggable database zealpdb1,zealpdb2 open immediate;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pluggable database all open read write;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pluggable database all except zealpdb1 open read write;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pluggable database all except zealpdb1 open read write force;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pluggable database all except zealpdb1 open </a:t>
            </a:r>
            <a:r>
              <a:rPr lang="en-US" sz="1800" dirty="0" err="1">
                <a:solidFill>
                  <a:srgbClr val="FF0000"/>
                </a:solidFill>
              </a:rPr>
              <a:t>resetlogs</a:t>
            </a:r>
            <a:r>
              <a:rPr lang="en-US" sz="18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pluggable database zealpdb1 open restricted;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startup</a:t>
            </a:r>
          </a:p>
        </p:txBody>
      </p:sp>
      <p:pic>
        <p:nvPicPr>
          <p:cNvPr id="6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63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458200" cy="4678363"/>
          </a:xfrm>
        </p:spPr>
        <p:txBody>
          <a:bodyPr>
            <a:normAutofit/>
          </a:bodyPr>
          <a:lstStyle/>
          <a:p>
            <a:pPr marL="0" lvl="0" indent="0">
              <a:buClr>
                <a:srgbClr val="C00000"/>
              </a:buClr>
              <a:buNone/>
            </a:pPr>
            <a:endParaRPr lang="en-US" dirty="0" smtClean="0"/>
          </a:p>
          <a:p>
            <a:pPr marL="0" lvl="0" indent="0">
              <a:buClr>
                <a:srgbClr val="C00000"/>
              </a:buClr>
              <a:buNone/>
            </a:pPr>
            <a:endParaRPr lang="en-US" dirty="0"/>
          </a:p>
          <a:p>
            <a:pPr lvl="0"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dirty="0" smtClean="0"/>
              <a:t>Help </a:t>
            </a:r>
            <a:r>
              <a:rPr lang="en-US" dirty="0"/>
              <a:t>you to get </a:t>
            </a:r>
            <a:r>
              <a:rPr lang="en-US" dirty="0" smtClean="0"/>
              <a:t>successfully started </a:t>
            </a:r>
            <a:r>
              <a:rPr lang="en-US" dirty="0"/>
              <a:t>with Oracle Multitenant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900" y="5668962"/>
            <a:ext cx="24511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0043"/>
            <a:ext cx="2212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361179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77300" cy="10668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Startup and Shutdown (CDB) &amp; (PDB)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/>
            </a:r>
            <a:br>
              <a:rPr lang="en-US" sz="2400" b="1" dirty="0">
                <a:solidFill>
                  <a:srgbClr val="FF0000"/>
                </a:solidFill>
              </a:rPr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1"/>
            <a:ext cx="8305800" cy="5334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ALTER PLUGGABLE </a:t>
            </a:r>
            <a:r>
              <a:rPr lang="en-US" sz="1800" b="1" dirty="0" smtClean="0">
                <a:solidFill>
                  <a:srgbClr val="00B0F0"/>
                </a:solidFill>
              </a:rPr>
              <a:t>DATABASE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F0"/>
                </a:solidFill>
              </a:rPr>
              <a:t>Some </a:t>
            </a:r>
            <a:r>
              <a:rPr lang="en-US" sz="1800" b="1" dirty="0">
                <a:solidFill>
                  <a:srgbClr val="00B0F0"/>
                </a:solidFill>
              </a:rPr>
              <a:t>examples </a:t>
            </a:r>
            <a:r>
              <a:rPr lang="en-US" sz="1800" b="1" dirty="0" smtClean="0">
                <a:solidFill>
                  <a:srgbClr val="00B0F0"/>
                </a:solidFill>
              </a:rPr>
              <a:t>of close using </a:t>
            </a:r>
            <a:r>
              <a:rPr lang="en-US" sz="1800" b="1" dirty="0">
                <a:solidFill>
                  <a:srgbClr val="00B0F0"/>
                </a:solidFill>
              </a:rPr>
              <a:t>Alter Command: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pluggable database zealpdb1 close;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pluggable database zealpdb1 close immediate;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pluggable database zealpdb1,zealpdb2 close immediate;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pluggable database all close immediate;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pluggable database all except zealpdb1 close immediate;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shutdown immediate</a:t>
            </a: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Pluggable Database (PDB) Automatic Startup</a:t>
            </a: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CREATE OR REPLACE TRIGGER </a:t>
            </a:r>
            <a:r>
              <a:rPr lang="en-US" sz="1800" dirty="0" err="1">
                <a:solidFill>
                  <a:srgbClr val="FF0000"/>
                </a:solidFill>
              </a:rPr>
              <a:t>open_pdbs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AFTER STARTUP ON DATABASE BEGIN EXECUTE IMMEDIATE  'ALTER PLUGGABLE DATABASE ALL OPEN';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END </a:t>
            </a:r>
            <a:r>
              <a:rPr lang="en-US" sz="1800" dirty="0" err="1">
                <a:solidFill>
                  <a:srgbClr val="FF0000"/>
                </a:solidFill>
              </a:rPr>
              <a:t>open_pdbs</a:t>
            </a:r>
            <a:r>
              <a:rPr lang="en-US" sz="1800" dirty="0">
                <a:solidFill>
                  <a:srgbClr val="FF0000"/>
                </a:solidFill>
              </a:rPr>
              <a:t>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/</a:t>
            </a: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6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77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848600" cy="8382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Startup and Shutdown (CDB) &amp; (PDB)</a:t>
            </a:r>
            <a:br>
              <a:rPr lang="en-US" sz="3200" b="1" dirty="0">
                <a:solidFill>
                  <a:srgbClr val="FF0000"/>
                </a:solidFill>
              </a:rPr>
            </a:br>
            <a:r>
              <a:rPr lang="en-US" sz="3200" b="1" dirty="0">
                <a:solidFill>
                  <a:srgbClr val="FF0000"/>
                </a:solidFill>
              </a:rPr>
              <a:t/>
            </a:r>
            <a:br>
              <a:rPr lang="en-US" sz="3200" b="1" dirty="0">
                <a:solidFill>
                  <a:srgbClr val="FF000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Data </a:t>
            </a:r>
            <a:r>
              <a:rPr lang="en-US" sz="2000" b="1" dirty="0" smtClean="0">
                <a:solidFill>
                  <a:srgbClr val="00B0F0"/>
                </a:solidFill>
              </a:rPr>
              <a:t>Dictionary and </a:t>
            </a:r>
            <a:r>
              <a:rPr lang="en-US" sz="2000" b="1" dirty="0">
                <a:solidFill>
                  <a:srgbClr val="00B0F0"/>
                </a:solidFill>
              </a:rPr>
              <a:t>Dynamic Performance Tables</a:t>
            </a:r>
            <a:r>
              <a:rPr lang="en-US" sz="2000" b="1" dirty="0" smtClean="0">
                <a:solidFill>
                  <a:srgbClr val="00B0F0"/>
                </a:solidFill>
              </a:rPr>
              <a:t> to check the status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B0F0"/>
              </a:solidFill>
            </a:endParaRP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000" dirty="0">
                <a:solidFill>
                  <a:srgbClr val="FF0000"/>
                </a:solidFill>
              </a:rPr>
              <a:t>SELECT NAME, CDB, CON_ID FROM V$DATABASE</a:t>
            </a:r>
            <a:r>
              <a:rPr lang="en-US" sz="20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endParaRPr lang="en-US" sz="2000" dirty="0" smtClean="0">
              <a:solidFill>
                <a:srgbClr val="FF0000"/>
              </a:solidFill>
            </a:endParaRP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000" dirty="0" smtClean="0">
                <a:solidFill>
                  <a:srgbClr val="FF0000"/>
                </a:solidFill>
              </a:rPr>
              <a:t>select </a:t>
            </a:r>
            <a:r>
              <a:rPr lang="en-US" sz="2000" dirty="0">
                <a:solidFill>
                  <a:srgbClr val="FF0000"/>
                </a:solidFill>
              </a:rPr>
              <a:t>instance_name, version, status, con_id from v$instance;</a:t>
            </a: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endParaRPr lang="en-US" sz="2000" dirty="0">
              <a:solidFill>
                <a:srgbClr val="FF0000"/>
              </a:solidFill>
            </a:endParaRP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000" dirty="0">
                <a:solidFill>
                  <a:srgbClr val="FF0000"/>
                </a:solidFill>
              </a:rPr>
              <a:t>COL PDB_NAME FOR A30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SELECT </a:t>
            </a:r>
            <a:r>
              <a:rPr lang="en-US" sz="2000" dirty="0">
                <a:solidFill>
                  <a:srgbClr val="FF0000"/>
                </a:solidFill>
              </a:rPr>
              <a:t>PDB_ID,PDB_NAME,STATUS,CON_ID FROM CDB_PDBS;</a:t>
            </a: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endParaRPr lang="en-US" sz="2000" dirty="0">
              <a:solidFill>
                <a:srgbClr val="FF0000"/>
              </a:solidFill>
            </a:endParaRP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000" dirty="0">
                <a:solidFill>
                  <a:srgbClr val="FF0000"/>
                </a:solidFill>
              </a:rPr>
              <a:t>select NAME,OPEN_MODE,CON_ID from v$pdbs;</a:t>
            </a: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endParaRPr lang="en-US" sz="2000" dirty="0">
              <a:solidFill>
                <a:srgbClr val="FF0000"/>
              </a:solidFill>
            </a:endParaRP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000" dirty="0" smtClean="0">
                <a:solidFill>
                  <a:srgbClr val="FF0000"/>
                </a:solidFill>
              </a:rPr>
              <a:t>COL </a:t>
            </a:r>
            <a:r>
              <a:rPr lang="en-US" sz="2000" dirty="0">
                <a:solidFill>
                  <a:srgbClr val="FF0000"/>
                </a:solidFill>
              </a:rPr>
              <a:t>PDB_NAME FOR A30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select b.con_id,a.pdb_name,a.status,b.open_mode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   from </a:t>
            </a:r>
            <a:r>
              <a:rPr lang="en-US" sz="2000" dirty="0">
                <a:solidFill>
                  <a:srgbClr val="FF0000"/>
                </a:solidFill>
              </a:rPr>
              <a:t>dba_pdbs a, v$pdbs b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where </a:t>
            </a:r>
            <a:r>
              <a:rPr lang="en-US" sz="2000" dirty="0">
                <a:solidFill>
                  <a:srgbClr val="FF0000"/>
                </a:solidFill>
              </a:rPr>
              <a:t>a.pdb_name= b.name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order </a:t>
            </a:r>
            <a:r>
              <a:rPr lang="en-US" sz="2000" dirty="0">
                <a:solidFill>
                  <a:srgbClr val="FF0000"/>
                </a:solidFill>
              </a:rPr>
              <a:t>by b.con_id;</a:t>
            </a:r>
          </a:p>
        </p:txBody>
      </p:sp>
    </p:spTree>
    <p:extLst>
      <p:ext uri="{BB962C8B-B14F-4D97-AF65-F5344CB8AC3E}">
        <p14:creationId xmlns:p14="http://schemas.microsoft.com/office/powerpoint/2010/main" val="267132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6095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Program Agenda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95400"/>
            <a:ext cx="8458200" cy="43434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Oracle Multitenant Database Architecture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Overview of Multitenant : (CDB) &amp; (PDB)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Create and Configure a (CDB) &amp; (PDB)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Startup and Shutdown (CDB) &amp; (PDB</a:t>
            </a:r>
            <a:r>
              <a:rPr lang="en-US" sz="28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rgbClr val="FF0000"/>
                </a:solidFill>
              </a:rPr>
              <a:t>Multitenant : Manage Users and </a:t>
            </a:r>
            <a:r>
              <a:rPr lang="en-US" sz="2800" b="1" dirty="0" smtClean="0">
                <a:solidFill>
                  <a:srgbClr val="FF0000"/>
                </a:solidFill>
              </a:rPr>
              <a:t>Privileges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 smtClean="0">
                <a:solidFill>
                  <a:schemeClr val="tx1"/>
                </a:solidFill>
              </a:rPr>
              <a:t>Multitenant :Cloning </a:t>
            </a:r>
            <a:r>
              <a:rPr lang="en-US" sz="2800" b="1" dirty="0">
                <a:solidFill>
                  <a:schemeClr val="tx1"/>
                </a:solidFill>
              </a:rPr>
              <a:t>pluggable database  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 smtClean="0">
                <a:solidFill>
                  <a:schemeClr val="tx1"/>
                </a:solidFill>
              </a:rPr>
              <a:t>Multitenant </a:t>
            </a:r>
            <a:r>
              <a:rPr lang="en-US" sz="2800" b="1" dirty="0">
                <a:solidFill>
                  <a:schemeClr val="tx1"/>
                </a:solidFill>
              </a:rPr>
              <a:t>: Backup and Recovery (CDB) &amp; (PDB)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Migrate a (Non-CDB) to a  (PDB)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100" b="1" dirty="0">
                <a:solidFill>
                  <a:schemeClr val="tx1"/>
                </a:solidFill>
              </a:rPr>
              <a:t/>
            </a:r>
            <a:br>
              <a:rPr lang="en-US" sz="2100" b="1" dirty="0">
                <a:solidFill>
                  <a:schemeClr val="tx1"/>
                </a:solidFill>
              </a:rPr>
            </a:br>
            <a:r>
              <a:rPr lang="en-US" b="1" dirty="0"/>
              <a:t/>
            </a:r>
            <a:br>
              <a:rPr lang="en-US" b="1" dirty="0"/>
            </a:br>
            <a:endParaRPr lang="en-US" sz="21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89" y="5636974"/>
            <a:ext cx="245427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15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77300" cy="10668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Manage Users and Privileges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/>
            </a:r>
            <a:br>
              <a:rPr lang="en-US" sz="2400" b="1" dirty="0">
                <a:solidFill>
                  <a:srgbClr val="FF0000"/>
                </a:solidFill>
              </a:rPr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r>
              <a:rPr lang="en-US" sz="2000" dirty="0"/>
              <a:t>When connected to a multitenant database the management of users and privileges is a little different to traditional Oracle environments. In multitenant environments there are two types of user.</a:t>
            </a:r>
          </a:p>
          <a:p>
            <a:r>
              <a:rPr lang="en-US" sz="2000" dirty="0">
                <a:solidFill>
                  <a:srgbClr val="00B0F0"/>
                </a:solidFill>
              </a:rPr>
              <a:t>Common User </a:t>
            </a:r>
            <a:r>
              <a:rPr lang="en-US" sz="2000" dirty="0" smtClean="0">
                <a:solidFill>
                  <a:srgbClr val="00B0F0"/>
                </a:solidFill>
              </a:rPr>
              <a:t>  </a:t>
            </a:r>
            <a:r>
              <a:rPr lang="en-US" sz="2000" dirty="0" smtClean="0">
                <a:solidFill>
                  <a:srgbClr val="FF0000"/>
                </a:solidFill>
              </a:rPr>
              <a:t>: </a:t>
            </a:r>
            <a:r>
              <a:rPr lang="en-US" sz="2000" dirty="0">
                <a:solidFill>
                  <a:srgbClr val="FF0000"/>
                </a:solidFill>
              </a:rPr>
              <a:t>The user is present in all containers (root and all PDBs).</a:t>
            </a:r>
          </a:p>
          <a:p>
            <a:r>
              <a:rPr lang="en-US" sz="2000" dirty="0">
                <a:solidFill>
                  <a:srgbClr val="00B0F0"/>
                </a:solidFill>
              </a:rPr>
              <a:t>Local </a:t>
            </a:r>
            <a:r>
              <a:rPr lang="en-US" sz="2000" dirty="0" smtClean="0">
                <a:solidFill>
                  <a:srgbClr val="00B0F0"/>
                </a:solidFill>
              </a:rPr>
              <a:t>User         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: The user is only present in a specific PDB. </a:t>
            </a:r>
            <a:r>
              <a:rPr lang="en-US" sz="2000" dirty="0" smtClean="0">
                <a:solidFill>
                  <a:srgbClr val="FF0000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same </a:t>
            </a:r>
            <a:r>
              <a:rPr lang="en-US" sz="2000" dirty="0" smtClean="0">
                <a:solidFill>
                  <a:srgbClr val="FF0000"/>
                </a:solidFill>
              </a:rPr>
              <a:t>username                can be present in multiple PDBs, but they are unrelated.</a:t>
            </a:r>
          </a:p>
          <a:p>
            <a:r>
              <a:rPr lang="en-US" sz="2000" dirty="0" smtClean="0"/>
              <a:t>Likewise, there are two types of roles.</a:t>
            </a:r>
          </a:p>
          <a:p>
            <a:r>
              <a:rPr lang="en-US" sz="2000" dirty="0" smtClean="0">
                <a:solidFill>
                  <a:srgbClr val="00B0F0"/>
                </a:solidFill>
              </a:rPr>
              <a:t>Common Role  </a:t>
            </a:r>
            <a:r>
              <a:rPr lang="en-US" sz="2000" dirty="0">
                <a:solidFill>
                  <a:srgbClr val="FF0000"/>
                </a:solidFill>
              </a:rPr>
              <a:t>: The role is present in all containers (root and all PDBs).</a:t>
            </a:r>
          </a:p>
          <a:p>
            <a:r>
              <a:rPr lang="en-US" sz="2000" dirty="0">
                <a:solidFill>
                  <a:srgbClr val="00B0F0"/>
                </a:solidFill>
              </a:rPr>
              <a:t>Local Role </a:t>
            </a:r>
            <a:r>
              <a:rPr lang="en-US" sz="2000" dirty="0" smtClean="0">
                <a:solidFill>
                  <a:srgbClr val="00B0F0"/>
                </a:solidFill>
              </a:rPr>
              <a:t>        </a:t>
            </a:r>
            <a:r>
              <a:rPr lang="en-US" sz="2000" dirty="0" smtClean="0">
                <a:solidFill>
                  <a:srgbClr val="FF0000"/>
                </a:solidFill>
              </a:rPr>
              <a:t>:  </a:t>
            </a:r>
            <a:r>
              <a:rPr lang="en-US" sz="2000" dirty="0">
                <a:solidFill>
                  <a:srgbClr val="FF0000"/>
                </a:solidFill>
              </a:rPr>
              <a:t>The role is only present in a specific PDB. The same role name can be used in multiple PDBs, but they are unrelated.</a:t>
            </a: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6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54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77300" cy="10668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Manage Users and Privileges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/>
            </a:r>
            <a:br>
              <a:rPr lang="en-US" sz="2400" b="1" dirty="0">
                <a:solidFill>
                  <a:srgbClr val="FF0000"/>
                </a:solidFill>
              </a:rPr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426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Create Common Users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CONN / AS </a:t>
            </a:r>
            <a:r>
              <a:rPr lang="en-US" sz="1800" dirty="0" smtClean="0">
                <a:solidFill>
                  <a:srgbClr val="FF0000"/>
                </a:solidFill>
              </a:rPr>
              <a:t>SYSDBA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/>
              <a:t>-- Create the common user using the CONTAINER clause. 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CREATE </a:t>
            </a:r>
            <a:r>
              <a:rPr lang="en-US" sz="1800" dirty="0">
                <a:solidFill>
                  <a:srgbClr val="FF0000"/>
                </a:solidFill>
              </a:rPr>
              <a:t>USER c##test_user1 IDENTIFIED BY password1 CONTAINER=ALL;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GRANT </a:t>
            </a:r>
            <a:r>
              <a:rPr lang="en-US" sz="1800" dirty="0">
                <a:solidFill>
                  <a:srgbClr val="FF0000"/>
                </a:solidFill>
              </a:rPr>
              <a:t>CREATE SESSION TO c##test_user1 CONTAINER=ALL;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-- </a:t>
            </a:r>
            <a:r>
              <a:rPr lang="en-US" sz="1800" dirty="0"/>
              <a:t>Create the common user using the default CONTAINER setting. 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CREATE </a:t>
            </a:r>
            <a:r>
              <a:rPr lang="en-US" sz="1800" dirty="0">
                <a:solidFill>
                  <a:srgbClr val="FF0000"/>
                </a:solidFill>
              </a:rPr>
              <a:t>USER c##test_user2 IDENTIFIED BY password1;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GRANT </a:t>
            </a:r>
            <a:r>
              <a:rPr lang="en-US" sz="1800" dirty="0">
                <a:solidFill>
                  <a:srgbClr val="FF0000"/>
                </a:solidFill>
              </a:rPr>
              <a:t>CREATE SESSION TO c##test_user2;</a:t>
            </a:r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6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04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77300" cy="10668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Manage Users and Privileges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/>
            </a:r>
            <a:br>
              <a:rPr lang="en-US" sz="2400" b="1" dirty="0">
                <a:solidFill>
                  <a:srgbClr val="FF0000"/>
                </a:solidFill>
              </a:rPr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Create Local Users</a:t>
            </a: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6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2400" y="1371600"/>
            <a:ext cx="8610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CONN / AS SYSDBA</a:t>
            </a:r>
          </a:p>
          <a:p>
            <a:endParaRPr lang="en-US" dirty="0"/>
          </a:p>
          <a:p>
            <a:r>
              <a:rPr lang="en-US" dirty="0"/>
              <a:t>-- Switch container while connected to a common user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ALTER SESSION SET CONTAINER = pdb1;</a:t>
            </a:r>
          </a:p>
          <a:p>
            <a:endParaRPr lang="en-US" dirty="0"/>
          </a:p>
          <a:p>
            <a:r>
              <a:rPr lang="en-US" dirty="0"/>
              <a:t>-- Create the local user using the CONTAINER clause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CREATE USER test_user3 IDENTIFIED BY password1 CONTAINER=CURRENT;</a:t>
            </a:r>
          </a:p>
          <a:p>
            <a:r>
              <a:rPr lang="en-US" dirty="0">
                <a:solidFill>
                  <a:srgbClr val="FF0000"/>
                </a:solidFill>
              </a:rPr>
              <a:t>GRANT CREATE SESSION TO test_user3 CONTAINER=CURRENT;</a:t>
            </a:r>
          </a:p>
          <a:p>
            <a:endParaRPr lang="en-US" dirty="0"/>
          </a:p>
          <a:p>
            <a:r>
              <a:rPr lang="en-US" dirty="0"/>
              <a:t>-- Connect to a privileged user in the PDB.</a:t>
            </a:r>
          </a:p>
          <a:p>
            <a:r>
              <a:rPr lang="en-US" dirty="0"/>
              <a:t>CONN system/password@pdb1</a:t>
            </a:r>
          </a:p>
          <a:p>
            <a:endParaRPr lang="en-US" dirty="0"/>
          </a:p>
          <a:p>
            <a:r>
              <a:rPr lang="en-US" dirty="0"/>
              <a:t>-- Create the local user using the default CONTAINER setting.</a:t>
            </a:r>
          </a:p>
          <a:p>
            <a:r>
              <a:rPr lang="en-US" dirty="0">
                <a:solidFill>
                  <a:srgbClr val="FF0000"/>
                </a:solidFill>
              </a:rPr>
              <a:t>CREATE USER test_user4 IDENTIFIED BY password1;</a:t>
            </a:r>
          </a:p>
          <a:p>
            <a:r>
              <a:rPr lang="en-US" dirty="0">
                <a:solidFill>
                  <a:srgbClr val="FF0000"/>
                </a:solidFill>
              </a:rPr>
              <a:t>GRANT CREATE SESSION TO test_user4;</a:t>
            </a:r>
          </a:p>
        </p:txBody>
      </p:sp>
    </p:spTree>
    <p:extLst>
      <p:ext uri="{BB962C8B-B14F-4D97-AF65-F5344CB8AC3E}">
        <p14:creationId xmlns:p14="http://schemas.microsoft.com/office/powerpoint/2010/main" val="38041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77300" cy="7620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Manage Users and Privileges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/>
            </a:r>
            <a:br>
              <a:rPr lang="en-US" sz="2400" b="1" dirty="0">
                <a:solidFill>
                  <a:srgbClr val="FF0000"/>
                </a:solidFill>
              </a:rPr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686800" cy="5333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Create Common Roles</a:t>
            </a: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6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1295400"/>
            <a:ext cx="8001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CONN </a:t>
            </a:r>
            <a:r>
              <a:rPr lang="en-US" dirty="0"/>
              <a:t>/ AS SYSDBA </a:t>
            </a:r>
          </a:p>
          <a:p>
            <a:r>
              <a:rPr lang="en-US" dirty="0"/>
              <a:t>-- Create the common role.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CREATE </a:t>
            </a:r>
            <a:r>
              <a:rPr lang="en-US" dirty="0">
                <a:solidFill>
                  <a:srgbClr val="FF0000"/>
                </a:solidFill>
              </a:rPr>
              <a:t>ROLE c##test_role1; </a:t>
            </a:r>
          </a:p>
          <a:p>
            <a:r>
              <a:rPr lang="en-US" dirty="0">
                <a:solidFill>
                  <a:srgbClr val="FF0000"/>
                </a:solidFill>
              </a:rPr>
              <a:t>GRANT CREATE SESSION TO c##test_role1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endParaRPr lang="en-US" dirty="0" smtClean="0"/>
          </a:p>
          <a:p>
            <a:r>
              <a:rPr lang="en-US" dirty="0" smtClean="0"/>
              <a:t> -- </a:t>
            </a:r>
            <a:r>
              <a:rPr lang="en-US" dirty="0"/>
              <a:t>Grant it to a common user. 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GRANT c##test_role1 TO c##test_user1 CONTAINER=ALL</a:t>
            </a:r>
            <a:r>
              <a:rPr lang="en-US" dirty="0"/>
              <a:t>;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--Grant </a:t>
            </a:r>
            <a:r>
              <a:rPr lang="en-US" dirty="0"/>
              <a:t>it to a local user.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ALTER </a:t>
            </a:r>
            <a:r>
              <a:rPr lang="en-US" dirty="0">
                <a:solidFill>
                  <a:srgbClr val="FF0000"/>
                </a:solidFill>
              </a:rPr>
              <a:t>SESSION SET CONTAINER = pdb1; </a:t>
            </a:r>
          </a:p>
          <a:p>
            <a:r>
              <a:rPr lang="en-US" dirty="0">
                <a:solidFill>
                  <a:srgbClr val="FF0000"/>
                </a:solidFill>
              </a:rPr>
              <a:t>GRANT c##test_role1 TO test_user3;</a:t>
            </a:r>
          </a:p>
        </p:txBody>
      </p:sp>
    </p:spTree>
    <p:extLst>
      <p:ext uri="{BB962C8B-B14F-4D97-AF65-F5344CB8AC3E}">
        <p14:creationId xmlns:p14="http://schemas.microsoft.com/office/powerpoint/2010/main" val="84276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77300" cy="10668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Manage Users and Privileges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/>
            </a:r>
            <a:br>
              <a:rPr lang="en-US" sz="2400" b="1" dirty="0">
                <a:solidFill>
                  <a:srgbClr val="FF0000"/>
                </a:solidFill>
              </a:rPr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Create Local Roles</a:t>
            </a: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6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2400" y="1371600"/>
            <a:ext cx="8305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solidFill>
                <a:srgbClr val="00B0F0"/>
              </a:solidFill>
            </a:endParaRPr>
          </a:p>
          <a:p>
            <a:r>
              <a:rPr lang="en-US" dirty="0" smtClean="0"/>
              <a:t>CONN </a:t>
            </a:r>
            <a:r>
              <a:rPr lang="en-US" dirty="0"/>
              <a:t>/ AS SYSDBA </a:t>
            </a:r>
            <a:endParaRPr lang="en-US" dirty="0" smtClean="0"/>
          </a:p>
          <a:p>
            <a:r>
              <a:rPr lang="en-US" dirty="0" smtClean="0"/>
              <a:t>-- </a:t>
            </a:r>
            <a:r>
              <a:rPr lang="en-US" dirty="0"/>
              <a:t>Switch container.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ALTER </a:t>
            </a:r>
            <a:r>
              <a:rPr lang="en-US" dirty="0">
                <a:solidFill>
                  <a:srgbClr val="FF0000"/>
                </a:solidFill>
              </a:rPr>
              <a:t>SESSION SET CONTAINER = pdb1;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-- </a:t>
            </a:r>
            <a:r>
              <a:rPr lang="en-US" dirty="0"/>
              <a:t>Alternatively, </a:t>
            </a:r>
            <a:r>
              <a:rPr lang="en-US" dirty="0" smtClean="0"/>
              <a:t>connect </a:t>
            </a:r>
            <a:r>
              <a:rPr lang="en-US" dirty="0"/>
              <a:t>to a local or common user -- with the PDB service. </a:t>
            </a:r>
            <a:endParaRPr lang="en-US" dirty="0" smtClean="0"/>
          </a:p>
          <a:p>
            <a:r>
              <a:rPr lang="en-US" dirty="0" smtClean="0"/>
              <a:t>-- </a:t>
            </a:r>
            <a:r>
              <a:rPr lang="en-US" dirty="0"/>
              <a:t>CONN system/password@pdb1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 </a:t>
            </a:r>
            <a:r>
              <a:rPr lang="en-US" dirty="0"/>
              <a:t>Create the common role.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CREATE </a:t>
            </a:r>
            <a:r>
              <a:rPr lang="en-US" dirty="0">
                <a:solidFill>
                  <a:srgbClr val="FF0000"/>
                </a:solidFill>
              </a:rPr>
              <a:t>ROLE test_role1;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GRANT </a:t>
            </a:r>
            <a:r>
              <a:rPr lang="en-US" dirty="0">
                <a:solidFill>
                  <a:srgbClr val="FF0000"/>
                </a:solidFill>
              </a:rPr>
              <a:t>CREATE SESSION TO test_role1;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7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6095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Program Agenda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95400"/>
            <a:ext cx="8458200" cy="43434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Oracle Multitenant Database Architecture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Overview of Multitenant : (CDB) &amp; (PDB</a:t>
            </a:r>
            <a:r>
              <a:rPr lang="en-US" sz="28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Create and Configure a (CDB) &amp; (PDB)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Startup and Shutdown (CDB) &amp; (PDB</a:t>
            </a:r>
            <a:r>
              <a:rPr lang="en-US" sz="28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Manage Users and Privileges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rgbClr val="FF0000"/>
                </a:solidFill>
              </a:rPr>
              <a:t>Multitenant : </a:t>
            </a:r>
            <a:r>
              <a:rPr lang="en-US" sz="2800" b="1" dirty="0" smtClean="0">
                <a:solidFill>
                  <a:srgbClr val="FF0000"/>
                </a:solidFill>
              </a:rPr>
              <a:t>Cloning </a:t>
            </a:r>
            <a:r>
              <a:rPr lang="en-US" sz="2800" b="1" dirty="0">
                <a:solidFill>
                  <a:srgbClr val="FF0000"/>
                </a:solidFill>
              </a:rPr>
              <a:t>pluggable database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 smtClean="0">
                <a:solidFill>
                  <a:schemeClr val="tx1"/>
                </a:solidFill>
              </a:rPr>
              <a:t>Multitenant </a:t>
            </a:r>
            <a:r>
              <a:rPr lang="en-US" sz="2800" b="1" dirty="0">
                <a:solidFill>
                  <a:schemeClr val="tx1"/>
                </a:solidFill>
              </a:rPr>
              <a:t>: Backup and Recovery (CDB) &amp; (PDB)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Migrate a (Non-CDB) to a  (PDB)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100" b="1" dirty="0">
                <a:solidFill>
                  <a:schemeClr val="tx1"/>
                </a:solidFill>
              </a:rPr>
              <a:t/>
            </a:r>
            <a:br>
              <a:rPr lang="en-US" sz="2100" b="1" dirty="0">
                <a:solidFill>
                  <a:schemeClr val="tx1"/>
                </a:solidFill>
              </a:rPr>
            </a:br>
            <a:r>
              <a:rPr lang="en-US" b="1" dirty="0"/>
              <a:t/>
            </a:r>
            <a:br>
              <a:rPr lang="en-US" b="1" dirty="0"/>
            </a:br>
            <a:endParaRPr lang="en-US" sz="21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89" y="5636974"/>
            <a:ext cx="245427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62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38200"/>
            <a:ext cx="8877300" cy="5334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Multitenant : Cloning pluggable database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/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/>
            </a:r>
            <a:br>
              <a:rPr lang="en-US" sz="2400" b="1" dirty="0" smtClean="0">
                <a:solidFill>
                  <a:srgbClr val="FF0000"/>
                </a:solidFill>
              </a:rPr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502919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buClr>
                <a:srgbClr val="C00000"/>
              </a:buClr>
              <a:buNone/>
            </a:pPr>
            <a:endParaRPr lang="en-US" sz="2200" dirty="0"/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400" dirty="0"/>
              <a:t>Provision a new PDB</a:t>
            </a: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endParaRPr lang="en-US" sz="2400" dirty="0"/>
          </a:p>
          <a:p>
            <a:pPr marL="0" indent="0">
              <a:buClr>
                <a:srgbClr val="C00000"/>
              </a:buClr>
              <a:buNone/>
            </a:pPr>
            <a:r>
              <a:rPr lang="en-US" sz="2400" dirty="0"/>
              <a:t> create pluggable database PDB3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400" dirty="0"/>
              <a:t>admin user </a:t>
            </a:r>
            <a:r>
              <a:rPr lang="en-US" sz="2400" dirty="0" err="1"/>
              <a:t>PDB_Admin</a:t>
            </a:r>
            <a:r>
              <a:rPr lang="en-US" sz="2400" dirty="0"/>
              <a:t> identified by password roles = (DBA);</a:t>
            </a: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endParaRPr lang="en-US" sz="2400" dirty="0"/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400" dirty="0"/>
              <a:t>Provision a remote full clone</a:t>
            </a: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endParaRPr lang="en-US" sz="2400" dirty="0"/>
          </a:p>
          <a:p>
            <a:pPr marL="0" indent="0">
              <a:buClr>
                <a:srgbClr val="C00000"/>
              </a:buClr>
              <a:buNone/>
            </a:pPr>
            <a:r>
              <a:rPr lang="en-US" sz="2400" dirty="0"/>
              <a:t>create pluggable database PDB2 from PDB1@CDB2;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2400" dirty="0"/>
          </a:p>
          <a:p>
            <a:pPr marL="0" indent="0">
              <a:buClr>
                <a:srgbClr val="C00000"/>
              </a:buClr>
              <a:buNone/>
            </a:pPr>
            <a:r>
              <a:rPr lang="en-US" sz="2400" dirty="0"/>
              <a:t>Thinly provision a local snapshot clone</a:t>
            </a: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endParaRPr lang="en-US" sz="2400" dirty="0"/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400" dirty="0"/>
              <a:t>create pluggable database PDB2 from PDB1;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400" dirty="0"/>
              <a:t>       snapshot copy</a:t>
            </a:r>
          </a:p>
          <a:p>
            <a:pPr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Þ"/>
            </a:pPr>
            <a:endParaRPr lang="en-US" sz="2200" dirty="0"/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</p:txBody>
      </p:sp>
      <p:pic>
        <p:nvPicPr>
          <p:cNvPr id="6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87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6095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Program Agenda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95400"/>
            <a:ext cx="8458200" cy="43434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rgbClr val="FF0000"/>
                </a:solidFill>
              </a:rPr>
              <a:t>Oracle Multitenant Database </a:t>
            </a:r>
            <a:r>
              <a:rPr lang="en-US" sz="2800" b="1" dirty="0" smtClean="0">
                <a:solidFill>
                  <a:srgbClr val="FF0000"/>
                </a:solidFill>
              </a:rPr>
              <a:t>Architecture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Overview of Multitenant : (CDB) &amp; (PDB</a:t>
            </a:r>
            <a:r>
              <a:rPr lang="en-US" sz="28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Create and Configure a (CDB) &amp; (PDB</a:t>
            </a:r>
            <a:r>
              <a:rPr lang="en-US" sz="28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Startup and Shutdown (CDB) &amp; (PDB</a:t>
            </a:r>
            <a:r>
              <a:rPr lang="en-US" sz="28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Manage Users and </a:t>
            </a:r>
            <a:r>
              <a:rPr lang="en-US" sz="2800" b="1" dirty="0" smtClean="0">
                <a:solidFill>
                  <a:schemeClr val="tx1"/>
                </a:solidFill>
              </a:rPr>
              <a:t>Privileges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 smtClean="0">
                <a:solidFill>
                  <a:schemeClr val="tx1"/>
                </a:solidFill>
              </a:rPr>
              <a:t>Multitenant :Cloning </a:t>
            </a:r>
            <a:r>
              <a:rPr lang="en-US" sz="2800" b="1" dirty="0">
                <a:solidFill>
                  <a:schemeClr val="tx1"/>
                </a:solidFill>
              </a:rPr>
              <a:t>pluggable database  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 smtClean="0">
                <a:solidFill>
                  <a:schemeClr val="tx1"/>
                </a:solidFill>
              </a:rPr>
              <a:t>Multitenant </a:t>
            </a:r>
            <a:r>
              <a:rPr lang="en-US" sz="2800" b="1" dirty="0">
                <a:solidFill>
                  <a:schemeClr val="tx1"/>
                </a:solidFill>
              </a:rPr>
              <a:t>: Backup and Recovery (CDB) &amp; (PDB)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Migrate a (Non-CDB) to a  (PDB)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100" b="1" dirty="0">
                <a:solidFill>
                  <a:schemeClr val="tx1"/>
                </a:solidFill>
              </a:rPr>
              <a:t/>
            </a:r>
            <a:br>
              <a:rPr lang="en-US" sz="2100" b="1" dirty="0">
                <a:solidFill>
                  <a:schemeClr val="tx1"/>
                </a:solidFill>
              </a:rPr>
            </a:br>
            <a:r>
              <a:rPr lang="en-US" b="1" dirty="0"/>
              <a:t/>
            </a:r>
            <a:br>
              <a:rPr lang="en-US" b="1" dirty="0"/>
            </a:br>
            <a:endParaRPr lang="en-US" sz="21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89" y="5636974"/>
            <a:ext cx="245427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50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38200"/>
            <a:ext cx="8877300" cy="5334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Multitenant : Cloning pluggable database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/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/>
            </a:r>
            <a:br>
              <a:rPr lang="en-US" sz="2400" b="1" dirty="0" smtClean="0">
                <a:solidFill>
                  <a:srgbClr val="FF0000"/>
                </a:solidFill>
              </a:rPr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1"/>
            <a:ext cx="8382000" cy="4953000"/>
          </a:xfrm>
        </p:spPr>
        <p:txBody>
          <a:bodyPr>
            <a:normAutofit lnSpcReduction="10000"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2000" b="1" dirty="0">
                <a:solidFill>
                  <a:srgbClr val="00B0F0"/>
                </a:solidFill>
              </a:rPr>
              <a:t>Create a Pluggable Database (PDB) Manually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1800" dirty="0" smtClean="0"/>
          </a:p>
          <a:p>
            <a:pPr marL="0" indent="0">
              <a:buClr>
                <a:srgbClr val="C00000"/>
              </a:buClr>
              <a:buNone/>
            </a:pPr>
            <a:r>
              <a:rPr lang="en-US" sz="1800" dirty="0" smtClean="0"/>
              <a:t>CONN </a:t>
            </a:r>
            <a:r>
              <a:rPr lang="en-US" sz="1800" dirty="0"/>
              <a:t>/ AS SYSDBA </a:t>
            </a:r>
            <a:endParaRPr lang="en-US" sz="1800" dirty="0" smtClean="0"/>
          </a:p>
          <a:p>
            <a:pPr marL="0" indent="0">
              <a:buClr>
                <a:srgbClr val="C00000"/>
              </a:buClr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CREATE </a:t>
            </a:r>
            <a:r>
              <a:rPr lang="en-US" sz="1800" dirty="0">
                <a:solidFill>
                  <a:srgbClr val="FF0000"/>
                </a:solidFill>
              </a:rPr>
              <a:t>PLUGGABLE DATABASE pdb2 ADMIN USER </a:t>
            </a:r>
            <a:r>
              <a:rPr lang="en-US" sz="1800" dirty="0" err="1">
                <a:solidFill>
                  <a:srgbClr val="FF0000"/>
                </a:solidFill>
              </a:rPr>
              <a:t>pdb_adm</a:t>
            </a:r>
            <a:r>
              <a:rPr lang="en-US" sz="1800" dirty="0">
                <a:solidFill>
                  <a:srgbClr val="FF0000"/>
                </a:solidFill>
              </a:rPr>
              <a:t> IDENTIFIED BY Password1 FILE_NAME_CONVERT=('/u01/app/oracle/</a:t>
            </a:r>
            <a:r>
              <a:rPr lang="en-US" sz="1800" dirty="0" err="1">
                <a:solidFill>
                  <a:srgbClr val="FF0000"/>
                </a:solidFill>
              </a:rPr>
              <a:t>oradata</a:t>
            </a:r>
            <a:r>
              <a:rPr lang="en-US" sz="1800" dirty="0">
                <a:solidFill>
                  <a:srgbClr val="FF0000"/>
                </a:solidFill>
              </a:rPr>
              <a:t>/cdb1/</a:t>
            </a:r>
            <a:r>
              <a:rPr lang="en-US" sz="1800" dirty="0" err="1">
                <a:solidFill>
                  <a:srgbClr val="FF0000"/>
                </a:solidFill>
              </a:rPr>
              <a:t>pdbseed</a:t>
            </a:r>
            <a:r>
              <a:rPr lang="en-US" sz="1800" dirty="0">
                <a:solidFill>
                  <a:srgbClr val="FF0000"/>
                </a:solidFill>
              </a:rPr>
              <a:t>/','/u01/app/oracle/</a:t>
            </a:r>
            <a:r>
              <a:rPr lang="en-US" sz="1800" dirty="0" err="1">
                <a:solidFill>
                  <a:srgbClr val="FF0000"/>
                </a:solidFill>
              </a:rPr>
              <a:t>oradata</a:t>
            </a:r>
            <a:r>
              <a:rPr lang="en-US" sz="1800" dirty="0">
                <a:solidFill>
                  <a:srgbClr val="FF0000"/>
                </a:solidFill>
              </a:rPr>
              <a:t>/cdb1/pdb2</a:t>
            </a:r>
            <a:r>
              <a:rPr lang="en-US" sz="1800" dirty="0" smtClean="0">
                <a:solidFill>
                  <a:srgbClr val="FF0000"/>
                </a:solidFill>
              </a:rPr>
              <a:t>/');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Alternative Method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CONN </a:t>
            </a:r>
            <a:r>
              <a:rPr lang="en-US" sz="1800" dirty="0"/>
              <a:t>/ AS SYSDBA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SESSION SET PDB_FILE_NAME_CONVERT='/u01/app/oracle/</a:t>
            </a:r>
            <a:r>
              <a:rPr lang="en-US" sz="1800" dirty="0" err="1">
                <a:solidFill>
                  <a:srgbClr val="FF0000"/>
                </a:solidFill>
              </a:rPr>
              <a:t>oradata</a:t>
            </a:r>
            <a:r>
              <a:rPr lang="en-US" sz="1800" dirty="0">
                <a:solidFill>
                  <a:srgbClr val="FF0000"/>
                </a:solidFill>
              </a:rPr>
              <a:t>/cdb1/</a:t>
            </a:r>
            <a:r>
              <a:rPr lang="en-US" sz="1800" dirty="0" err="1">
                <a:solidFill>
                  <a:srgbClr val="FF0000"/>
                </a:solidFill>
              </a:rPr>
              <a:t>pdbseed</a:t>
            </a:r>
            <a:r>
              <a:rPr lang="en-US" sz="1800" dirty="0">
                <a:solidFill>
                  <a:srgbClr val="FF0000"/>
                </a:solidFill>
              </a:rPr>
              <a:t>/','/u01/app/oracle/</a:t>
            </a:r>
            <a:r>
              <a:rPr lang="en-US" sz="1800" dirty="0" err="1">
                <a:solidFill>
                  <a:srgbClr val="FF0000"/>
                </a:solidFill>
              </a:rPr>
              <a:t>oradata</a:t>
            </a:r>
            <a:r>
              <a:rPr lang="en-US" sz="1800" dirty="0">
                <a:solidFill>
                  <a:srgbClr val="FF0000"/>
                </a:solidFill>
              </a:rPr>
              <a:t>/cdb1/pdb3/';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CREATE </a:t>
            </a:r>
            <a:r>
              <a:rPr lang="en-US" sz="1800" dirty="0">
                <a:solidFill>
                  <a:srgbClr val="FF0000"/>
                </a:solidFill>
              </a:rPr>
              <a:t>PLUGGABLE DATABASE pdb3 ADMIN USER </a:t>
            </a:r>
            <a:r>
              <a:rPr lang="en-US" sz="1800" dirty="0" err="1">
                <a:solidFill>
                  <a:srgbClr val="FF0000"/>
                </a:solidFill>
              </a:rPr>
              <a:t>pdb_adm</a:t>
            </a:r>
            <a:r>
              <a:rPr lang="en-US" sz="1800" dirty="0">
                <a:solidFill>
                  <a:srgbClr val="FF0000"/>
                </a:solidFill>
              </a:rPr>
              <a:t> IDENTIFIED BY Password1;</a:t>
            </a:r>
          </a:p>
        </p:txBody>
      </p:sp>
      <p:pic>
        <p:nvPicPr>
          <p:cNvPr id="6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90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38200"/>
            <a:ext cx="8877300" cy="5334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Multitenant : Cloning pluggable database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/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/>
            </a:r>
            <a:br>
              <a:rPr lang="en-US" sz="2400" b="1" dirty="0" smtClean="0">
                <a:solidFill>
                  <a:srgbClr val="FF0000"/>
                </a:solidFill>
              </a:rPr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B0F0"/>
                </a:solidFill>
              </a:rPr>
              <a:t>Cloning methods from CDB</a:t>
            </a:r>
          </a:p>
          <a:p>
            <a:pPr marL="0" indent="0">
              <a:buNone/>
            </a:pPr>
            <a:endParaRPr lang="en-US" sz="1800" b="1" dirty="0">
              <a:solidFill>
                <a:srgbClr val="00B0F0"/>
              </a:solidFill>
            </a:endParaRP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1800" b="1" dirty="0">
                <a:solidFill>
                  <a:srgbClr val="FF0000"/>
                </a:solidFill>
              </a:rPr>
              <a:t>alter session set </a:t>
            </a:r>
            <a:r>
              <a:rPr lang="en-US" sz="1800" b="1" dirty="0" err="1">
                <a:solidFill>
                  <a:srgbClr val="FF0000"/>
                </a:solidFill>
              </a:rPr>
              <a:t>pdb_file_name_convert</a:t>
            </a:r>
            <a:r>
              <a:rPr lang="en-US" sz="1800" b="1" dirty="0">
                <a:solidFill>
                  <a:srgbClr val="FF0000"/>
                </a:solidFill>
              </a:rPr>
              <a:t>='pdbseed',</a:t>
            </a:r>
            <a:r>
              <a:rPr lang="en-US" sz="1800" b="1" dirty="0" smtClean="0">
                <a:solidFill>
                  <a:srgbClr val="FF0000"/>
                </a:solidFill>
              </a:rPr>
              <a:t>'pdb2';</a:t>
            </a: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        create </a:t>
            </a:r>
            <a:r>
              <a:rPr lang="en-US" sz="1800" b="1" dirty="0">
                <a:solidFill>
                  <a:srgbClr val="FF0000"/>
                </a:solidFill>
              </a:rPr>
              <a:t>pluggable database </a:t>
            </a:r>
            <a:r>
              <a:rPr lang="en-US" sz="1800" b="1" dirty="0" smtClean="0">
                <a:solidFill>
                  <a:srgbClr val="FF0000"/>
                </a:solidFill>
              </a:rPr>
              <a:t>pdb2 admin </a:t>
            </a:r>
            <a:r>
              <a:rPr lang="en-US" sz="1800" b="1" dirty="0">
                <a:solidFill>
                  <a:srgbClr val="FF0000"/>
                </a:solidFill>
              </a:rPr>
              <a:t>user </a:t>
            </a:r>
            <a:r>
              <a:rPr lang="en-US" sz="1800" b="1" dirty="0" err="1" smtClean="0">
                <a:solidFill>
                  <a:srgbClr val="FF0000"/>
                </a:solidFill>
              </a:rPr>
              <a:t>pdb_sam_admin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identified by oracle;</a:t>
            </a: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1800" b="1" dirty="0">
                <a:solidFill>
                  <a:srgbClr val="FF0000"/>
                </a:solidFill>
              </a:rPr>
              <a:t>create pluggable database </a:t>
            </a:r>
            <a:r>
              <a:rPr lang="en-US" sz="1800" b="1" dirty="0" err="1" smtClean="0">
                <a:solidFill>
                  <a:srgbClr val="FF0000"/>
                </a:solidFill>
              </a:rPr>
              <a:t>pdb_hr</a:t>
            </a:r>
            <a:r>
              <a:rPr lang="en-US" sz="1800" b="1" dirty="0" smtClean="0">
                <a:solidFill>
                  <a:srgbClr val="FF0000"/>
                </a:solidFill>
              </a:rPr>
              <a:t> admin </a:t>
            </a:r>
            <a:r>
              <a:rPr lang="en-US" sz="1800" b="1" dirty="0">
                <a:solidFill>
                  <a:srgbClr val="FF0000"/>
                </a:solidFill>
              </a:rPr>
              <a:t>user </a:t>
            </a:r>
            <a:r>
              <a:rPr lang="en-US" sz="1800" b="1" dirty="0" err="1">
                <a:solidFill>
                  <a:srgbClr val="FF0000"/>
                </a:solidFill>
              </a:rPr>
              <a:t>pdb_hr_admin</a:t>
            </a:r>
            <a:r>
              <a:rPr lang="en-US" sz="1800" b="1" dirty="0">
                <a:solidFill>
                  <a:srgbClr val="FF0000"/>
                </a:solidFill>
              </a:rPr>
              <a:t> identified by oracle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        </a:t>
            </a:r>
            <a:r>
              <a:rPr lang="en-US" sz="1800" b="1" dirty="0" err="1" smtClean="0">
                <a:solidFill>
                  <a:srgbClr val="FF0000"/>
                </a:solidFill>
              </a:rPr>
              <a:t>file_name_convert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= ('</a:t>
            </a:r>
            <a:r>
              <a:rPr lang="en-US" sz="1800" b="1" dirty="0" err="1">
                <a:solidFill>
                  <a:srgbClr val="FF0000"/>
                </a:solidFill>
              </a:rPr>
              <a:t>pdbseed</a:t>
            </a:r>
            <a:r>
              <a:rPr lang="en-US" sz="1800" b="1" dirty="0">
                <a:solidFill>
                  <a:srgbClr val="FF0000"/>
                </a:solidFill>
              </a:rPr>
              <a:t>', </a:t>
            </a:r>
            <a:r>
              <a:rPr lang="en-US" sz="1800" b="1" dirty="0" smtClean="0">
                <a:solidFill>
                  <a:srgbClr val="FF0000"/>
                </a:solidFill>
              </a:rPr>
              <a:t>'pdb</a:t>
            </a:r>
            <a:r>
              <a:rPr lang="en-US" sz="1800" b="1" dirty="0">
                <a:solidFill>
                  <a:srgbClr val="FF0000"/>
                </a:solidFill>
              </a:rPr>
              <a:t>3</a:t>
            </a:r>
            <a:r>
              <a:rPr lang="en-US" sz="1800" b="1" dirty="0" smtClean="0">
                <a:solidFill>
                  <a:srgbClr val="FF0000"/>
                </a:solidFill>
              </a:rPr>
              <a:t>');</a:t>
            </a:r>
            <a:endParaRPr lang="en-US" sz="1800" b="1" dirty="0">
              <a:solidFill>
                <a:srgbClr val="FF0000"/>
              </a:solidFill>
            </a:endParaRP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1800" b="1" dirty="0">
                <a:solidFill>
                  <a:srgbClr val="FF0000"/>
                </a:solidFill>
              </a:rPr>
              <a:t>create pluggable database </a:t>
            </a:r>
            <a:r>
              <a:rPr lang="en-US" sz="1800" b="1" dirty="0" err="1">
                <a:solidFill>
                  <a:srgbClr val="FF0000"/>
                </a:solidFill>
              </a:rPr>
              <a:t>pdb_sales</a:t>
            </a:r>
            <a:r>
              <a:rPr lang="en-US" sz="1800" b="1" dirty="0">
                <a:solidFill>
                  <a:srgbClr val="FF0000"/>
                </a:solidFill>
              </a:rPr>
              <a:t> admin user </a:t>
            </a:r>
            <a:r>
              <a:rPr lang="en-US" sz="1800" b="1" dirty="0" err="1">
                <a:solidFill>
                  <a:srgbClr val="FF0000"/>
                </a:solidFill>
              </a:rPr>
              <a:t>pdb_sales_admin</a:t>
            </a:r>
            <a:r>
              <a:rPr lang="en-US" sz="1800" b="1" dirty="0">
                <a:solidFill>
                  <a:srgbClr val="FF0000"/>
                </a:solidFill>
              </a:rPr>
              <a:t> identified by </a:t>
            </a:r>
            <a:r>
              <a:rPr lang="en-US" sz="1800" b="1" dirty="0" smtClean="0">
                <a:solidFill>
                  <a:srgbClr val="FF0000"/>
                </a:solidFill>
              </a:rPr>
              <a:t>oracle  </a:t>
            </a:r>
            <a:r>
              <a:rPr lang="en-US" sz="1800" b="1" dirty="0" err="1" smtClean="0">
                <a:solidFill>
                  <a:srgbClr val="FF0000"/>
                </a:solidFill>
              </a:rPr>
              <a:t>file_name_convert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= ('</a:t>
            </a:r>
            <a:r>
              <a:rPr lang="en-US" sz="1800" b="1" dirty="0" err="1">
                <a:solidFill>
                  <a:srgbClr val="FF0000"/>
                </a:solidFill>
              </a:rPr>
              <a:t>pdbseed</a:t>
            </a:r>
            <a:r>
              <a:rPr lang="en-US" sz="1800" b="1" dirty="0">
                <a:solidFill>
                  <a:srgbClr val="FF0000"/>
                </a:solidFill>
              </a:rPr>
              <a:t>', '</a:t>
            </a:r>
            <a:r>
              <a:rPr lang="en-US" sz="1800" b="1" dirty="0" err="1">
                <a:solidFill>
                  <a:srgbClr val="FF0000"/>
                </a:solidFill>
              </a:rPr>
              <a:t>pdb_sales</a:t>
            </a:r>
            <a:r>
              <a:rPr lang="en-US" sz="1800" b="1" dirty="0">
                <a:solidFill>
                  <a:srgbClr val="FF0000"/>
                </a:solidFill>
              </a:rPr>
              <a:t>')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      default </a:t>
            </a:r>
            <a:r>
              <a:rPr lang="en-US" sz="1800" b="1" dirty="0" err="1">
                <a:solidFill>
                  <a:srgbClr val="FF0000"/>
                </a:solidFill>
              </a:rPr>
              <a:t>tablespace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pdb_sales_users</a:t>
            </a:r>
            <a:r>
              <a:rPr lang="en-US" sz="1800" b="1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sz="1800" dirty="0"/>
              <a:t>COLUMN </a:t>
            </a:r>
            <a:r>
              <a:rPr lang="en-US" sz="1800" dirty="0" err="1"/>
              <a:t>pdb_name</a:t>
            </a:r>
            <a:r>
              <a:rPr lang="en-US" sz="1800" dirty="0"/>
              <a:t> FORMAT A20 </a:t>
            </a:r>
            <a:endParaRPr lang="en-US" sz="1800" dirty="0" smtClean="0"/>
          </a:p>
          <a:p>
            <a:pPr marL="0" indent="0">
              <a:buClr>
                <a:srgbClr val="C00000"/>
              </a:buClr>
              <a:buNone/>
            </a:pPr>
            <a:r>
              <a:rPr lang="en-US" sz="1800" dirty="0" smtClean="0"/>
              <a:t>SELECT </a:t>
            </a:r>
            <a:r>
              <a:rPr lang="en-US" sz="1800" dirty="0" err="1"/>
              <a:t>pdb_name</a:t>
            </a:r>
            <a:r>
              <a:rPr lang="en-US" sz="1800" dirty="0"/>
              <a:t>, status FROM dba_pdbs ORDER BY </a:t>
            </a:r>
            <a:r>
              <a:rPr lang="en-US" sz="1800" dirty="0" err="1"/>
              <a:t>pdb_name</a:t>
            </a:r>
            <a:r>
              <a:rPr lang="en-US" sz="1800" dirty="0"/>
              <a:t>; </a:t>
            </a:r>
            <a:endParaRPr lang="en-US" sz="1800" dirty="0" smtClean="0"/>
          </a:p>
          <a:p>
            <a:pPr marL="0" indent="0">
              <a:buClr>
                <a:srgbClr val="C00000"/>
              </a:buClr>
              <a:buNone/>
            </a:pPr>
            <a:r>
              <a:rPr lang="en-US" sz="1800" dirty="0" smtClean="0"/>
              <a:t> </a:t>
            </a:r>
            <a:r>
              <a:rPr lang="en-US" sz="1800" dirty="0"/>
              <a:t>SELECT name, </a:t>
            </a:r>
            <a:r>
              <a:rPr lang="en-US" sz="1800" dirty="0" err="1"/>
              <a:t>open_mode</a:t>
            </a:r>
            <a:r>
              <a:rPr lang="en-US" sz="1800" dirty="0"/>
              <a:t> FROM v$pdbs ORDER BY name;</a:t>
            </a:r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6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22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6095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Program Agenda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95400"/>
            <a:ext cx="8458200" cy="43434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Oracle Multitenant Database Architecture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Overview of Multitenant : (CDB) &amp; (PDB</a:t>
            </a:r>
            <a:r>
              <a:rPr lang="en-US" sz="28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Create and Configure a (CDB) &amp; (PDB)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Startup and Shutdown (CDB) &amp; (PDB</a:t>
            </a:r>
            <a:r>
              <a:rPr lang="en-US" sz="28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Manage Users and Privileges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Cloning pluggable database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 smtClean="0">
                <a:solidFill>
                  <a:srgbClr val="FF0000"/>
                </a:solidFill>
              </a:rPr>
              <a:t>Multitenant </a:t>
            </a:r>
            <a:r>
              <a:rPr lang="en-US" sz="2800" b="1" dirty="0">
                <a:solidFill>
                  <a:srgbClr val="FF0000"/>
                </a:solidFill>
              </a:rPr>
              <a:t>: Backup and Recovery (CDB) &amp; (PDB)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Migrate a (Non-CDB) to a  (PDB)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100" b="1" dirty="0">
                <a:solidFill>
                  <a:schemeClr val="tx1"/>
                </a:solidFill>
              </a:rPr>
              <a:t/>
            </a:r>
            <a:br>
              <a:rPr lang="en-US" sz="2100" b="1" dirty="0">
                <a:solidFill>
                  <a:schemeClr val="tx1"/>
                </a:solidFill>
              </a:rPr>
            </a:br>
            <a:r>
              <a:rPr lang="en-US" b="1" dirty="0"/>
              <a:t/>
            </a:r>
            <a:br>
              <a:rPr lang="en-US" b="1" dirty="0"/>
            </a:br>
            <a:endParaRPr lang="en-US" sz="21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89" y="5636974"/>
            <a:ext cx="245427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3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877300" cy="6858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Multitenant : Backup and Recovery (CDB) &amp; (PDB)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/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/>
            </a:r>
            <a:br>
              <a:rPr lang="en-US" sz="2400" b="1" dirty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Container Database (CDB) Backup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$ </a:t>
            </a:r>
            <a:r>
              <a:rPr lang="en-US" sz="1800" dirty="0"/>
              <a:t>rman target=/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RMAN</a:t>
            </a:r>
            <a:r>
              <a:rPr lang="en-US" sz="1800" dirty="0"/>
              <a:t>&gt; BACKUP DATABASE PLUS ARCHIVELOG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Root Container </a:t>
            </a:r>
            <a:r>
              <a:rPr lang="en-US" sz="1800" b="1" dirty="0" smtClean="0">
                <a:solidFill>
                  <a:srgbClr val="00B0F0"/>
                </a:solidFill>
              </a:rPr>
              <a:t>Backup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$ </a:t>
            </a:r>
            <a:r>
              <a:rPr lang="en-US" sz="1800" dirty="0"/>
              <a:t>rman target=/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RMAN</a:t>
            </a:r>
            <a:r>
              <a:rPr lang="en-US" sz="1800" dirty="0"/>
              <a:t>&gt; BACKUP DATABASE ROOT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endParaRPr lang="en-US" sz="18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Pluggable Database (PDB) </a:t>
            </a:r>
            <a:r>
              <a:rPr lang="en-US" sz="1800" b="1" dirty="0" smtClean="0">
                <a:solidFill>
                  <a:srgbClr val="00B0F0"/>
                </a:solidFill>
              </a:rPr>
              <a:t>Backup</a:t>
            </a:r>
          </a:p>
          <a:p>
            <a:pPr marL="0" indent="0">
              <a:buNone/>
            </a:pPr>
            <a:endParaRPr lang="en-US" sz="18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800" dirty="0"/>
              <a:t>$ rman target=/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RMAN</a:t>
            </a:r>
            <a:r>
              <a:rPr lang="en-US" sz="1800" dirty="0"/>
              <a:t>&gt; BACKUP PLUGGABLE DATABASE pdb1, pdb2;</a:t>
            </a:r>
            <a:endParaRPr lang="en-US" sz="18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6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87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877300" cy="6858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Multitenant : Backup and Recovery (CDB) &amp; (PDB)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/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/>
            </a:r>
            <a:br>
              <a:rPr lang="en-US" sz="2400" b="1" dirty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291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00B0F0"/>
                </a:solidFill>
              </a:rPr>
              <a:t>Tablespace and Datafile Backups</a:t>
            </a:r>
          </a:p>
          <a:p>
            <a:pPr marL="0" indent="0">
              <a:buNone/>
            </a:pPr>
            <a:endParaRPr lang="en-US" sz="2100" b="1" dirty="0" smtClean="0">
              <a:solidFill>
                <a:srgbClr val="00B0F0"/>
              </a:solidFill>
            </a:endParaRP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100" dirty="0" smtClean="0"/>
              <a:t>    $ </a:t>
            </a:r>
            <a:r>
              <a:rPr lang="en-US" sz="2100" dirty="0"/>
              <a:t>rman target=sys@pdb1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100" dirty="0" smtClean="0"/>
              <a:t>       RMAN</a:t>
            </a:r>
            <a:r>
              <a:rPr lang="en-US" sz="2100" dirty="0"/>
              <a:t>&gt; BACKUP TABLESPACE system, sysaux, users</a:t>
            </a:r>
            <a:r>
              <a:rPr lang="en-US" sz="2100" dirty="0" smtClean="0"/>
              <a:t>;</a:t>
            </a: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endParaRPr lang="en-US" sz="2100" dirty="0" smtClean="0"/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100" dirty="0" smtClean="0"/>
              <a:t>      $ </a:t>
            </a:r>
            <a:r>
              <a:rPr lang="en-US" sz="2100" dirty="0"/>
              <a:t>rman target=sys@pdb1 </a:t>
            </a:r>
            <a:endParaRPr lang="en-US" sz="2100" dirty="0" smtClean="0"/>
          </a:p>
          <a:p>
            <a:pPr marL="0" indent="0">
              <a:buClr>
                <a:srgbClr val="C00000"/>
              </a:buClr>
              <a:buNone/>
            </a:pPr>
            <a:r>
              <a:rPr lang="en-US" sz="2100" dirty="0" smtClean="0"/>
              <a:t>          RMAN</a:t>
            </a:r>
            <a:r>
              <a:rPr lang="en-US" sz="2100" dirty="0"/>
              <a:t>&gt; BACKUP DATAFILE 8, 9, 10</a:t>
            </a:r>
            <a:r>
              <a:rPr lang="en-US" sz="2100" dirty="0" smtClean="0"/>
              <a:t>;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2600" b="1" dirty="0" smtClean="0">
                <a:solidFill>
                  <a:srgbClr val="00B0F0"/>
                </a:solidFill>
              </a:rPr>
              <a:t>Complete Recovery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800" b="1" dirty="0"/>
              <a:t>Container Database (CDB) Complete Recovery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1900" dirty="0" smtClean="0"/>
              <a:t>$ </a:t>
            </a:r>
            <a:r>
              <a:rPr lang="en-US" sz="1900" dirty="0"/>
              <a:t>rman target=/ 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RUN </a:t>
            </a:r>
          </a:p>
          <a:p>
            <a:pPr marL="0" indent="0">
              <a:buNone/>
            </a:pPr>
            <a:r>
              <a:rPr lang="en-US" sz="1900" dirty="0" smtClean="0"/>
              <a:t>{ </a:t>
            </a:r>
          </a:p>
          <a:p>
            <a:pPr marL="0" indent="0">
              <a:buNone/>
            </a:pPr>
            <a:r>
              <a:rPr lang="en-US" sz="1900" dirty="0" smtClean="0"/>
              <a:t>SHUTDOWN </a:t>
            </a:r>
            <a:r>
              <a:rPr lang="en-US" sz="1900" dirty="0"/>
              <a:t>IMMEDIATE; 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STARTUP </a:t>
            </a:r>
            <a:r>
              <a:rPr lang="en-US" sz="1900" dirty="0"/>
              <a:t>MOUNT; 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RESTORE </a:t>
            </a:r>
            <a:r>
              <a:rPr lang="en-US" sz="1900" dirty="0"/>
              <a:t>DATABASE; </a:t>
            </a:r>
          </a:p>
          <a:p>
            <a:pPr marL="0" indent="0">
              <a:buNone/>
            </a:pPr>
            <a:r>
              <a:rPr lang="en-US" sz="1900" dirty="0" smtClean="0"/>
              <a:t>RECOVER </a:t>
            </a:r>
            <a:r>
              <a:rPr lang="en-US" sz="1900" dirty="0"/>
              <a:t>DATABASE; 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ALTER </a:t>
            </a:r>
            <a:r>
              <a:rPr lang="en-US" sz="1900" dirty="0"/>
              <a:t>DATABASE OPEN</a:t>
            </a:r>
            <a:r>
              <a:rPr lang="en-US" sz="1900" dirty="0" smtClean="0"/>
              <a:t>;</a:t>
            </a:r>
          </a:p>
          <a:p>
            <a:pPr marL="0" indent="0">
              <a:buNone/>
            </a:pPr>
            <a:r>
              <a:rPr lang="en-US" sz="1900" dirty="0" smtClean="0"/>
              <a:t> </a:t>
            </a:r>
            <a:r>
              <a:rPr lang="en-US" sz="1900" dirty="0"/>
              <a:t>}</a:t>
            </a:r>
            <a:endParaRPr lang="en-US" sz="1900" b="1" dirty="0">
              <a:solidFill>
                <a:srgbClr val="00B0F0"/>
              </a:solidFill>
            </a:endParaRPr>
          </a:p>
          <a:p>
            <a:endParaRPr lang="en-US" sz="18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6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18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877300" cy="6858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Multitenant : Backup and Recovery (CDB) &amp; (PDB)</a:t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/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/>
            </a:r>
            <a:br>
              <a:rPr lang="en-US" sz="2400" b="1" dirty="0" smtClean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29199"/>
          </a:xfrm>
        </p:spPr>
        <p:txBody>
          <a:bodyPr>
            <a:normAutofit lnSpcReduction="10000"/>
          </a:bodyPr>
          <a:lstStyle/>
          <a:p>
            <a:endParaRPr lang="en-US" sz="18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/>
              <a:t>$ rman target</a:t>
            </a:r>
            <a:r>
              <a:rPr lang="en-US" sz="1800" dirty="0" smtClean="0"/>
              <a:t>=/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RUN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{ </a:t>
            </a:r>
          </a:p>
          <a:p>
            <a:pPr marL="0" indent="0">
              <a:buNone/>
            </a:pPr>
            <a:r>
              <a:rPr lang="en-US" sz="1800" dirty="0" smtClean="0"/>
              <a:t>ALTER </a:t>
            </a:r>
            <a:r>
              <a:rPr lang="en-US" sz="1800" dirty="0"/>
              <a:t>PLUGGABLE DATABASE pdb1, pdb2 CLOSE;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RESTORE </a:t>
            </a:r>
            <a:r>
              <a:rPr lang="en-US" sz="1800" dirty="0"/>
              <a:t>PLUGGABLE DATABASE pdb1, pdb2;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RECOVER </a:t>
            </a:r>
            <a:r>
              <a:rPr lang="en-US" sz="1800" dirty="0"/>
              <a:t>PLUGGABLE DATABASE pdb1, pdb2;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ALTER </a:t>
            </a:r>
            <a:r>
              <a:rPr lang="en-US" sz="1800" dirty="0"/>
              <a:t>PLUGGABLE DATABASE pdb1, pdb2 OPEN;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Table Point In Time Recovery (PITR) in PDBs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/>
              <a:t>RECOVER TABLE 'TEST'.'T1' OF PLUGGABLE DATABASE pdb1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UNTIL </a:t>
            </a:r>
            <a:r>
              <a:rPr lang="en-US" sz="1800" dirty="0"/>
              <a:t>SCN 5695703 AUXILIARY DESTINATION '/u01/aux'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REMAP </a:t>
            </a:r>
            <a:r>
              <a:rPr lang="en-US" sz="1800" dirty="0"/>
              <a:t>TABLE 'TEST'.'T1':'T1_PREV';</a:t>
            </a: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6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1066800"/>
            <a:ext cx="8305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Pluggable Database (PDB) Complete Recovery</a:t>
            </a:r>
          </a:p>
        </p:txBody>
      </p:sp>
    </p:spTree>
    <p:extLst>
      <p:ext uri="{BB962C8B-B14F-4D97-AF65-F5344CB8AC3E}">
        <p14:creationId xmlns:p14="http://schemas.microsoft.com/office/powerpoint/2010/main" val="5374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6095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Program Agenda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95400"/>
            <a:ext cx="8458200" cy="43434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Oracle Multitenant Database Architecture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Overview of Multitenant : (CDB) &amp; (PDB</a:t>
            </a:r>
            <a:r>
              <a:rPr lang="en-US" sz="28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Create and Configure a (CDB) &amp; (PDB)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Startup and Shutdown (CDB) &amp; (PDB</a:t>
            </a:r>
            <a:r>
              <a:rPr lang="en-US" sz="28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Manage Users and Privileges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Cloning pluggable database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 smtClean="0">
                <a:solidFill>
                  <a:schemeClr val="tx1"/>
                </a:solidFill>
              </a:rPr>
              <a:t>Multitenant </a:t>
            </a:r>
            <a:r>
              <a:rPr lang="en-US" sz="2800" b="1" dirty="0">
                <a:solidFill>
                  <a:schemeClr val="tx1"/>
                </a:solidFill>
              </a:rPr>
              <a:t>: Backup and Recovery (CDB) &amp; (PDB)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 smtClean="0">
                <a:solidFill>
                  <a:srgbClr val="FF0000"/>
                </a:solidFill>
              </a:rPr>
              <a:t>Multitenant : Migrate a (Non-CDB) to a  (PDB)</a:t>
            </a:r>
            <a:r>
              <a:rPr lang="en-US" sz="2800" b="1" dirty="0">
                <a:solidFill>
                  <a:schemeClr val="tx1"/>
                </a:solidFill>
              </a:rPr>
              <a:t/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100" b="1" dirty="0">
                <a:solidFill>
                  <a:schemeClr val="tx1"/>
                </a:solidFill>
              </a:rPr>
              <a:t/>
            </a:r>
            <a:br>
              <a:rPr lang="en-US" sz="2100" b="1" dirty="0">
                <a:solidFill>
                  <a:schemeClr val="tx1"/>
                </a:solidFill>
              </a:rPr>
            </a:br>
            <a:r>
              <a:rPr lang="en-US" b="1" dirty="0"/>
              <a:t/>
            </a:r>
            <a:br>
              <a:rPr lang="en-US" b="1" dirty="0"/>
            </a:br>
            <a:endParaRPr lang="en-US" sz="21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89" y="5636974"/>
            <a:ext cx="245427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63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152400" y="1066800"/>
            <a:ext cx="8877300" cy="6096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Multitenant : Migrate a (Non-CDB) to a  (PDB)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400" b="1" dirty="0" smtClean="0">
                <a:solidFill>
                  <a:srgbClr val="FF0000"/>
                </a:solidFill>
              </a:rPr>
              <a:t/>
            </a:r>
            <a:br>
              <a:rPr lang="en-US" sz="2400" b="1" dirty="0" smtClean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291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Step : 1</a:t>
            </a: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/>
              <a:t>Cleanly shutdown the non-CDB and start it in read-only mode.</a:t>
            </a:r>
          </a:p>
          <a:p>
            <a:r>
              <a:rPr lang="en-US" sz="1800" dirty="0"/>
              <a:t>export ORACLE_SID=db12c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</a:t>
            </a:r>
            <a:r>
              <a:rPr lang="en-US" sz="1800" dirty="0" err="1" smtClean="0"/>
              <a:t>sqlplus</a:t>
            </a:r>
            <a:r>
              <a:rPr lang="en-US" sz="1800" dirty="0" smtClean="0"/>
              <a:t> </a:t>
            </a:r>
            <a:r>
              <a:rPr lang="en-US" sz="1800" dirty="0"/>
              <a:t>/ as </a:t>
            </a:r>
            <a:r>
              <a:rPr lang="en-US" sz="1800" dirty="0" err="1"/>
              <a:t>sysdba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 SHUTDOWN </a:t>
            </a:r>
            <a:r>
              <a:rPr lang="en-US" sz="1800" dirty="0"/>
              <a:t>IMMEDIATE;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STARTUP </a:t>
            </a:r>
            <a:r>
              <a:rPr lang="en-US" sz="1800" dirty="0"/>
              <a:t>OPEN READ ONLY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Step :2</a:t>
            </a: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/>
              <a:t>BEGIN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DBMS_PDB.DESCRIBE</a:t>
            </a:r>
            <a:r>
              <a:rPr lang="en-US" sz="1800" dirty="0"/>
              <a:t>( </a:t>
            </a:r>
            <a:r>
              <a:rPr lang="en-US" sz="1800" dirty="0" err="1"/>
              <a:t>pdb_descr_file</a:t>
            </a:r>
            <a:r>
              <a:rPr lang="en-US" sz="1800" dirty="0"/>
              <a:t> =&gt; '/</a:t>
            </a:r>
            <a:r>
              <a:rPr lang="en-US" sz="1800" dirty="0" err="1"/>
              <a:t>tmp</a:t>
            </a:r>
            <a:r>
              <a:rPr lang="en-US" sz="1800" dirty="0"/>
              <a:t>/db12c.xml');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END</a:t>
            </a:r>
            <a:r>
              <a:rPr lang="en-US" sz="1800" dirty="0"/>
              <a:t>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/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Step:3</a:t>
            </a:r>
          </a:p>
          <a:p>
            <a:pPr marL="0" indent="0">
              <a:buNone/>
            </a:pPr>
            <a:r>
              <a:rPr lang="en-US" sz="1800" dirty="0" smtClean="0"/>
              <a:t>         Shutdown </a:t>
            </a:r>
            <a:r>
              <a:rPr lang="en-US" sz="1800" dirty="0"/>
              <a:t>the non-CDB database.</a:t>
            </a:r>
          </a:p>
          <a:p>
            <a:pPr marL="0" indent="0">
              <a:buNone/>
            </a:pPr>
            <a:r>
              <a:rPr lang="en-US" sz="1800" dirty="0" smtClean="0"/>
              <a:t>         export </a:t>
            </a:r>
            <a:r>
              <a:rPr lang="en-US" sz="1800" dirty="0"/>
              <a:t>ORACLE_SID=db12c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  </a:t>
            </a:r>
            <a:r>
              <a:rPr lang="en-US" sz="1800" dirty="0" err="1" smtClean="0"/>
              <a:t>sqlplus</a:t>
            </a:r>
            <a:r>
              <a:rPr lang="en-US" sz="1800" dirty="0" smtClean="0"/>
              <a:t> </a:t>
            </a:r>
            <a:r>
              <a:rPr lang="en-US" sz="1800" dirty="0"/>
              <a:t>/ as </a:t>
            </a:r>
            <a:r>
              <a:rPr lang="en-US" sz="1800" dirty="0" err="1"/>
              <a:t>sysdba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  SHUTDOWN </a:t>
            </a:r>
            <a:r>
              <a:rPr lang="en-US" sz="1800" dirty="0"/>
              <a:t>IMMEDIATE;</a:t>
            </a:r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6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1066800"/>
            <a:ext cx="8305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Using DBMS_PDB</a:t>
            </a:r>
          </a:p>
        </p:txBody>
      </p:sp>
    </p:spTree>
    <p:extLst>
      <p:ext uri="{BB962C8B-B14F-4D97-AF65-F5344CB8AC3E}">
        <p14:creationId xmlns:p14="http://schemas.microsoft.com/office/powerpoint/2010/main" val="212005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152400" y="1066800"/>
            <a:ext cx="8877300" cy="6096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Multitenant : Migrate a (Non-CDB) to a  (PDB)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400" b="1" dirty="0" smtClean="0">
                <a:solidFill>
                  <a:srgbClr val="FF0000"/>
                </a:solidFill>
              </a:rPr>
              <a:t/>
            </a:r>
            <a:br>
              <a:rPr lang="en-US" sz="2400" b="1" dirty="0" smtClean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291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Step:4</a:t>
            </a: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export </a:t>
            </a:r>
            <a:r>
              <a:rPr lang="en-US" sz="1800" dirty="0" smtClean="0"/>
              <a:t>ORACLE_SID=cdb1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 err="1"/>
              <a:t>sqlplus</a:t>
            </a:r>
            <a:r>
              <a:rPr lang="en-US" sz="1800" dirty="0"/>
              <a:t> / as </a:t>
            </a:r>
            <a:r>
              <a:rPr lang="en-US" sz="1800" dirty="0" err="1"/>
              <a:t>sysdba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CREATE </a:t>
            </a:r>
            <a:r>
              <a:rPr lang="en-US" sz="1800" dirty="0"/>
              <a:t>PLUGGABLE DATABASE pdb6 USING '/</a:t>
            </a:r>
            <a:r>
              <a:rPr lang="en-US" sz="1800" dirty="0" err="1"/>
              <a:t>tmp</a:t>
            </a:r>
            <a:r>
              <a:rPr lang="en-US" sz="1800" dirty="0"/>
              <a:t>/db12c.xml' COPY FILE_NAME_CONVERT = ('/u01/app/oracle/</a:t>
            </a:r>
            <a:r>
              <a:rPr lang="en-US" sz="1800" dirty="0" err="1"/>
              <a:t>oradata</a:t>
            </a:r>
            <a:r>
              <a:rPr lang="en-US" sz="1800" dirty="0"/>
              <a:t>/db12c/', '/</a:t>
            </a:r>
            <a:r>
              <a:rPr lang="en-US" sz="1800" dirty="0" smtClean="0"/>
              <a:t>u01/app/oracle/</a:t>
            </a:r>
            <a:r>
              <a:rPr lang="en-US" sz="1800" dirty="0" err="1" smtClean="0"/>
              <a:t>oradata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/</a:t>
            </a:r>
            <a:r>
              <a:rPr lang="en-US" sz="1800" dirty="0"/>
              <a:t>cdb1/pdb6</a:t>
            </a:r>
            <a:r>
              <a:rPr lang="en-US" sz="1800" dirty="0" smtClean="0"/>
              <a:t>/');</a:t>
            </a: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Step:5</a:t>
            </a:r>
          </a:p>
          <a:p>
            <a:pPr marL="0" indent="0">
              <a:buNone/>
            </a:pPr>
            <a:r>
              <a:rPr lang="en-US" sz="1800" dirty="0"/>
              <a:t>ALTER SESSION SET CONTAINER=pdb6; @$</a:t>
            </a:r>
            <a:r>
              <a:rPr lang="en-US" sz="1800" dirty="0" smtClean="0"/>
              <a:t>ORACLE_HOME/</a:t>
            </a:r>
            <a:r>
              <a:rPr lang="en-US" sz="1800" dirty="0" err="1" smtClean="0"/>
              <a:t>rdbms</a:t>
            </a:r>
            <a:r>
              <a:rPr lang="en-US" sz="1800" dirty="0" smtClean="0"/>
              <a:t>/admin/</a:t>
            </a:r>
            <a:r>
              <a:rPr lang="en-US" sz="1800" dirty="0" err="1" smtClean="0"/>
              <a:t>noncdb_to_pdb.sql</a:t>
            </a:r>
            <a:endParaRPr lang="en-US" sz="1800" dirty="0" smtClean="0"/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Step:6</a:t>
            </a:r>
          </a:p>
          <a:p>
            <a:pPr marL="0" indent="0">
              <a:buNone/>
            </a:pPr>
            <a:r>
              <a:rPr lang="en-US" sz="1800" dirty="0"/>
              <a:t>ALTER SESSION SET CONTAINER=pdb6;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ALTER </a:t>
            </a:r>
            <a:r>
              <a:rPr lang="en-US" sz="1800" dirty="0"/>
              <a:t>PLUGGABLE DATABASE OPEN;</a:t>
            </a:r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6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1066800"/>
            <a:ext cx="8305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Using DBMS_PDB</a:t>
            </a:r>
          </a:p>
        </p:txBody>
      </p:sp>
    </p:spTree>
    <p:extLst>
      <p:ext uri="{BB962C8B-B14F-4D97-AF65-F5344CB8AC3E}">
        <p14:creationId xmlns:p14="http://schemas.microsoft.com/office/powerpoint/2010/main" val="170361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314" y="2895600"/>
            <a:ext cx="45529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smaller curve p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718" y="5621409"/>
            <a:ext cx="245427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" descr="doyensys logo for l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12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Oracle Multitenant Database Architecture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762000"/>
            <a:ext cx="8839200" cy="5181600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90000"/>
              </a:lnSpc>
              <a:buClr>
                <a:srgbClr val="C00000"/>
              </a:buClr>
            </a:pPr>
            <a:endParaRPr lang="en-US" sz="2600" b="1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9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600" b="1" dirty="0" smtClean="0">
                <a:solidFill>
                  <a:schemeClr val="tx1"/>
                </a:solidFill>
              </a:rPr>
              <a:t>Oracle </a:t>
            </a:r>
            <a:r>
              <a:rPr lang="en-US" sz="2600" b="1" dirty="0">
                <a:solidFill>
                  <a:schemeClr val="tx1"/>
                </a:solidFill>
              </a:rPr>
              <a:t>Database 12c offers a new option called Oracle Multitenant that enables to do just that. It offers simplified consolidation that requires no changes to your applications. 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9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600" b="1" dirty="0" smtClean="0">
                <a:solidFill>
                  <a:schemeClr val="tx1"/>
                </a:solidFill>
              </a:rPr>
              <a:t>Main database contains oracle metadata of all tenant database.</a:t>
            </a:r>
          </a:p>
          <a:p>
            <a:pPr marL="342900" indent="-342900" algn="l">
              <a:lnSpc>
                <a:spcPct val="9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600" b="1" dirty="0" smtClean="0">
                <a:solidFill>
                  <a:schemeClr val="tx1"/>
                </a:solidFill>
              </a:rPr>
              <a:t>All tenant databases contain user data.</a:t>
            </a:r>
          </a:p>
          <a:p>
            <a:pPr marL="342900" indent="-342900" algn="l">
              <a:lnSpc>
                <a:spcPct val="9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600" b="1" dirty="0" smtClean="0">
                <a:solidFill>
                  <a:schemeClr val="tx1"/>
                </a:solidFill>
              </a:rPr>
              <a:t>Single instance would be shared by all tenant databases.</a:t>
            </a:r>
          </a:p>
          <a:p>
            <a:pPr marL="342900" indent="-342900" algn="l">
              <a:lnSpc>
                <a:spcPct val="9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600" b="1" dirty="0" smtClean="0">
                <a:solidFill>
                  <a:schemeClr val="tx1"/>
                </a:solidFill>
              </a:rPr>
              <a:t>Main database called as CDB(container database)</a:t>
            </a:r>
          </a:p>
          <a:p>
            <a:pPr marL="342900" indent="-342900" algn="l">
              <a:lnSpc>
                <a:spcPct val="9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600" b="1" dirty="0" smtClean="0">
                <a:solidFill>
                  <a:schemeClr val="tx1"/>
                </a:solidFill>
              </a:rPr>
              <a:t>Tenant database called as PDB(pluggable database</a:t>
            </a:r>
            <a:r>
              <a:rPr lang="en-US" sz="26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lnSpc>
                <a:spcPct val="9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600" b="1" dirty="0" smtClean="0">
                <a:solidFill>
                  <a:schemeClr val="tx1"/>
                </a:solidFill>
              </a:rPr>
              <a:t>Shared SGA and PGA</a:t>
            </a:r>
          </a:p>
          <a:p>
            <a:pPr marL="342900" indent="-342900" algn="l">
              <a:lnSpc>
                <a:spcPct val="9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600" b="1" dirty="0" smtClean="0">
                <a:solidFill>
                  <a:schemeClr val="tx1"/>
                </a:solidFill>
              </a:rPr>
              <a:t>Single set of background processes</a:t>
            </a:r>
          </a:p>
          <a:p>
            <a:pPr marL="342900" indent="-342900" algn="l">
              <a:lnSpc>
                <a:spcPct val="9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600" b="1" dirty="0" smtClean="0">
                <a:solidFill>
                  <a:schemeClr val="tx1"/>
                </a:solidFill>
              </a:rPr>
              <a:t>Let's </a:t>
            </a:r>
            <a:r>
              <a:rPr lang="en-US" sz="2600" b="1" dirty="0">
                <a:solidFill>
                  <a:schemeClr val="tx1"/>
                </a:solidFill>
              </a:rPr>
              <a:t>see how the benefits of Oracle Multitenant stack up against your current database architecture </a:t>
            </a:r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89" y="5636974"/>
            <a:ext cx="245427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40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Oracle Multitenant Database Architecture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762000"/>
            <a:ext cx="8839200" cy="51816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buClr>
                <a:srgbClr val="C00000"/>
              </a:buClr>
            </a:pPr>
            <a:endParaRPr lang="en-US" sz="3700" b="1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  <a:buClr>
                <a:srgbClr val="C00000"/>
              </a:buClr>
            </a:pPr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6" descr="smaller curve p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89" y="5636974"/>
            <a:ext cx="245427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" descr="doyensys logo for l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382000" cy="4789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919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Oracle Multitenant Database Architecture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762000"/>
            <a:ext cx="8153400" cy="55626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sz="2000" b="1" dirty="0">
                <a:solidFill>
                  <a:srgbClr val="00B0F0"/>
                </a:solidFill>
              </a:rPr>
              <a:t>INCREASE SERVER </a:t>
            </a:r>
            <a:r>
              <a:rPr lang="en-US" sz="2000" b="1" dirty="0" smtClean="0">
                <a:solidFill>
                  <a:srgbClr val="00B0F0"/>
                </a:solidFill>
              </a:rPr>
              <a:t>UTILIZATION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763000" cy="420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smaller curve p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89" y="5636974"/>
            <a:ext cx="245427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" descr="doyensys logo for l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16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Oracle Multitenant Database Architecture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90600"/>
            <a:ext cx="8610600" cy="5334000"/>
          </a:xfrm>
        </p:spPr>
        <p:txBody>
          <a:bodyPr/>
          <a:lstStyle/>
          <a:p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b="1" dirty="0">
                <a:solidFill>
                  <a:srgbClr val="00B0F0"/>
                </a:solidFill>
              </a:rPr>
              <a:t>MANAGE MANY DATABASES AS ONE </a:t>
            </a:r>
            <a:endParaRPr lang="en-US" sz="2000" dirty="0">
              <a:solidFill>
                <a:srgbClr val="00B0F0"/>
              </a:solidFill>
            </a:endParaRP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89" y="5636974"/>
            <a:ext cx="245427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676401"/>
            <a:ext cx="8381999" cy="43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809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Oracle Multitenant Database Architecture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90600"/>
            <a:ext cx="8686800" cy="5334000"/>
          </a:xfrm>
        </p:spPr>
        <p:txBody>
          <a:bodyPr/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BACKUP </a:t>
            </a:r>
            <a:r>
              <a:rPr lang="en-US" sz="2000" b="1" dirty="0">
                <a:solidFill>
                  <a:srgbClr val="00B0F0"/>
                </a:solidFill>
              </a:rPr>
              <a:t>MANY DATABASES AS ONE </a:t>
            </a:r>
            <a:endParaRPr lang="en-US" sz="2000" b="1" dirty="0" smtClean="0">
              <a:solidFill>
                <a:srgbClr val="00B0F0"/>
              </a:solidFill>
            </a:endParaRPr>
          </a:p>
          <a:p>
            <a:endParaRPr lang="en-US" sz="2000" b="1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89" y="5636974"/>
            <a:ext cx="245427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447799"/>
            <a:ext cx="8305801" cy="4419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29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2435</TotalTime>
  <Words>2610</Words>
  <Application>Microsoft Office PowerPoint</Application>
  <PresentationFormat>On-screen Show (4:3)</PresentationFormat>
  <Paragraphs>568</Paragraphs>
  <Slides>49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Oracle Database 12c Multitenant Architecture   </vt:lpstr>
      <vt:lpstr> Who Am I? </vt:lpstr>
      <vt:lpstr>Objective</vt:lpstr>
      <vt:lpstr>Program Agenda </vt:lpstr>
      <vt:lpstr>Oracle Multitenant Database Architecture</vt:lpstr>
      <vt:lpstr>Oracle Multitenant Database Architecture</vt:lpstr>
      <vt:lpstr>Oracle Multitenant Database Architecture</vt:lpstr>
      <vt:lpstr>Oracle Multitenant Database Architecture</vt:lpstr>
      <vt:lpstr>Oracle Multitenant Database Architecture</vt:lpstr>
      <vt:lpstr>Oracle Multitenant Database Architecture</vt:lpstr>
      <vt:lpstr>Oracle Multitenant Database Architecture</vt:lpstr>
      <vt:lpstr>Program Agenda </vt:lpstr>
      <vt:lpstr>Overview of Multitenant : (CDB) &amp; (PDB)</vt:lpstr>
      <vt:lpstr>Overview of Multitenant : (CDB) &amp; (PDB)</vt:lpstr>
      <vt:lpstr>Overview of Multitenant : (CDB) &amp; (PDB)</vt:lpstr>
      <vt:lpstr>Overview of Multitenant : (CDB) &amp; (PDB)</vt:lpstr>
      <vt:lpstr>Overview of Multitenant : (CDB) &amp; (PDB)</vt:lpstr>
      <vt:lpstr>Program Agenda </vt:lpstr>
      <vt:lpstr>Create and Configure a (CDB) &amp; (PDB) Databases </vt:lpstr>
      <vt:lpstr>Create and Configure a (CDB) &amp; (PDB) Databases </vt:lpstr>
      <vt:lpstr>Create and Configure a (CDB) &amp; (PDB) Databases </vt:lpstr>
      <vt:lpstr>Create and Configure a (CDB) &amp; (PDB) Databases </vt:lpstr>
      <vt:lpstr>Create and Configure a (CDB) &amp; (PDB) Databases </vt:lpstr>
      <vt:lpstr>Create and Configure a (CDB) &amp; (PDB) Databases </vt:lpstr>
      <vt:lpstr>Create and Configure a (CDB) &amp; (PDB) Databases </vt:lpstr>
      <vt:lpstr>Create and Configure a (CDB) &amp; (PDB) Databases </vt:lpstr>
      <vt:lpstr>Program Agenda </vt:lpstr>
      <vt:lpstr>Startup and Shutdown (CDB) &amp; (PDB)  </vt:lpstr>
      <vt:lpstr>Startup and Shutdown (CDB) &amp; (PDB)  </vt:lpstr>
      <vt:lpstr>Startup and Shutdown (CDB) &amp; (PDB)  </vt:lpstr>
      <vt:lpstr>Startup and Shutdown (CDB) &amp; (PDB)  </vt:lpstr>
      <vt:lpstr>Program Agenda </vt:lpstr>
      <vt:lpstr>Manage Users and Privileges  </vt:lpstr>
      <vt:lpstr>Manage Users and Privileges  </vt:lpstr>
      <vt:lpstr>Manage Users and Privileges  </vt:lpstr>
      <vt:lpstr>Manage Users and Privileges  </vt:lpstr>
      <vt:lpstr>Manage Users and Privileges  </vt:lpstr>
      <vt:lpstr>Program Agenda </vt:lpstr>
      <vt:lpstr>Multitenant : Cloning pluggable database   </vt:lpstr>
      <vt:lpstr>Multitenant : Cloning pluggable database   </vt:lpstr>
      <vt:lpstr>Multitenant : Cloning pluggable database   </vt:lpstr>
      <vt:lpstr>Program Agenda </vt:lpstr>
      <vt:lpstr>Multitenant : Backup and Recovery (CDB) &amp; (PDB)   </vt:lpstr>
      <vt:lpstr>Multitenant : Backup and Recovery (CDB) &amp; (PDB)   </vt:lpstr>
      <vt:lpstr>Multitenant : Backup and Recovery (CDB) &amp; (PDB)   </vt:lpstr>
      <vt:lpstr>Program Agenda </vt:lpstr>
      <vt:lpstr>Multitenant : Migrate a (Non-CDB) to a  (PDB)     </vt:lpstr>
      <vt:lpstr>Multitenant : Migrate a (Non-CDB) to a  (PDB)   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Doyen</dc:creator>
  <cp:lastModifiedBy>Doyen</cp:lastModifiedBy>
  <cp:revision>80</cp:revision>
  <dcterms:created xsi:type="dcterms:W3CDTF">2006-08-16T00:00:00Z</dcterms:created>
  <dcterms:modified xsi:type="dcterms:W3CDTF">2015-01-17T05:19:58Z</dcterms:modified>
</cp:coreProperties>
</file>