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3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4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5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6.xml" ContentType="application/vnd.openxmlformats-officedocument.theme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0" r:id="rId3"/>
    <p:sldMasterId id="2147483655" r:id="rId4"/>
    <p:sldMasterId id="2147483652" r:id="rId5"/>
    <p:sldMasterId id="2147483653" r:id="rId6"/>
    <p:sldMasterId id="2147483654" r:id="rId7"/>
  </p:sldMasterIdLst>
  <p:notesMasterIdLst>
    <p:notesMasterId r:id="rId23"/>
  </p:notesMasterIdLst>
  <p:sldIdLst>
    <p:sldId id="266" r:id="rId8"/>
    <p:sldId id="305" r:id="rId9"/>
    <p:sldId id="330" r:id="rId10"/>
    <p:sldId id="329" r:id="rId11"/>
    <p:sldId id="314" r:id="rId12"/>
    <p:sldId id="316" r:id="rId13"/>
    <p:sldId id="322" r:id="rId14"/>
    <p:sldId id="325" r:id="rId15"/>
    <p:sldId id="319" r:id="rId16"/>
    <p:sldId id="320" r:id="rId17"/>
    <p:sldId id="323" r:id="rId18"/>
    <p:sldId id="324" r:id="rId19"/>
    <p:sldId id="331" r:id="rId20"/>
    <p:sldId id="334" r:id="rId21"/>
    <p:sldId id="332" r:id="rId22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750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5511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51"/>
    <a:srgbClr val="F3BB33"/>
    <a:srgbClr val="F35733"/>
    <a:srgbClr val="F333BB"/>
    <a:srgbClr val="9B3373"/>
    <a:srgbClr val="6F5987"/>
    <a:srgbClr val="B9C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91818" autoAdjust="0"/>
  </p:normalViewPr>
  <p:slideViewPr>
    <p:cSldViewPr>
      <p:cViewPr varScale="1">
        <p:scale>
          <a:sx n="95" d="100"/>
          <a:sy n="95" d="100"/>
        </p:scale>
        <p:origin x="408" y="72"/>
      </p:cViewPr>
      <p:guideLst>
        <p:guide orient="horz" pos="255"/>
        <p:guide orient="horz" pos="2750"/>
        <p:guide orient="horz" pos="4065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Quarterly Incident Totals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1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Sheet3!$O$2</c:f>
              <c:strCache>
                <c:ptCount val="1"/>
                <c:pt idx="0">
                  <c:v>ECS</c:v>
                </c:pt>
              </c:strCache>
            </c:strRef>
          </c:tx>
          <c:spPr>
            <a:solidFill>
              <a:schemeClr val="accent1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Sheet3!$N$3:$N$7</c:f>
              <c:strCache>
                <c:ptCount val="5"/>
                <c:pt idx="0">
                  <c:v>Q4-14</c:v>
                </c:pt>
                <c:pt idx="1">
                  <c:v>Q1-15</c:v>
                </c:pt>
                <c:pt idx="2">
                  <c:v>Q2-15</c:v>
                </c:pt>
                <c:pt idx="3">
                  <c:v>Q3-15</c:v>
                </c:pt>
                <c:pt idx="4">
                  <c:v>Q4-15</c:v>
                </c:pt>
              </c:strCache>
            </c:strRef>
          </c:cat>
          <c:val>
            <c:numRef>
              <c:f>Sheet3!$O$3:$O$7</c:f>
              <c:numCache>
                <c:formatCode>#,##0</c:formatCode>
                <c:ptCount val="5"/>
                <c:pt idx="0">
                  <c:v>5125</c:v>
                </c:pt>
                <c:pt idx="1">
                  <c:v>3940</c:v>
                </c:pt>
                <c:pt idx="2">
                  <c:v>3130</c:v>
                </c:pt>
                <c:pt idx="3">
                  <c:v>3025</c:v>
                </c:pt>
                <c:pt idx="4">
                  <c:v>2571</c:v>
                </c:pt>
              </c:numCache>
            </c:numRef>
          </c:val>
        </c:ser>
        <c:ser>
          <c:idx val="1"/>
          <c:order val="1"/>
          <c:tx>
            <c:strRef>
              <c:f>Sheet3!$P$2</c:f>
              <c:strCache>
                <c:ptCount val="1"/>
                <c:pt idx="0">
                  <c:v>ECAP</c:v>
                </c:pt>
              </c:strCache>
            </c:strRef>
          </c:tx>
          <c:spPr>
            <a:solidFill>
              <a:schemeClr val="accent2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Sheet3!$N$3:$N$7</c:f>
              <c:strCache>
                <c:ptCount val="5"/>
                <c:pt idx="0">
                  <c:v>Q4-14</c:v>
                </c:pt>
                <c:pt idx="1">
                  <c:v>Q1-15</c:v>
                </c:pt>
                <c:pt idx="2">
                  <c:v>Q2-15</c:v>
                </c:pt>
                <c:pt idx="3">
                  <c:v>Q3-15</c:v>
                </c:pt>
                <c:pt idx="4">
                  <c:v>Q4-15</c:v>
                </c:pt>
              </c:strCache>
            </c:strRef>
          </c:cat>
          <c:val>
            <c:numRef>
              <c:f>Sheet3!$P$3:$P$7</c:f>
              <c:numCache>
                <c:formatCode>General</c:formatCode>
                <c:ptCount val="5"/>
                <c:pt idx="0" formatCode="#,##0">
                  <c:v>1036</c:v>
                </c:pt>
                <c:pt idx="1">
                  <c:v>879</c:v>
                </c:pt>
                <c:pt idx="2">
                  <c:v>667</c:v>
                </c:pt>
                <c:pt idx="3" formatCode="#,##0">
                  <c:v>1070</c:v>
                </c:pt>
                <c:pt idx="4" formatCode="#,##0">
                  <c:v>1969</c:v>
                </c:pt>
              </c:numCache>
            </c:numRef>
          </c:val>
        </c:ser>
        <c:ser>
          <c:idx val="2"/>
          <c:order val="2"/>
          <c:tx>
            <c:strRef>
              <c:f>Sheet3!$Q$2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3"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Sheet3!$N$3:$N$7</c:f>
              <c:strCache>
                <c:ptCount val="5"/>
                <c:pt idx="0">
                  <c:v>Q4-14</c:v>
                </c:pt>
                <c:pt idx="1">
                  <c:v>Q1-15</c:v>
                </c:pt>
                <c:pt idx="2">
                  <c:v>Q2-15</c:v>
                </c:pt>
                <c:pt idx="3">
                  <c:v>Q3-15</c:v>
                </c:pt>
                <c:pt idx="4">
                  <c:v>Q4-15</c:v>
                </c:pt>
              </c:strCache>
            </c:strRef>
          </c:cat>
          <c:val>
            <c:numRef>
              <c:f>Sheet3!$Q$3:$Q$7</c:f>
              <c:numCache>
                <c:formatCode>#,##0</c:formatCode>
                <c:ptCount val="5"/>
                <c:pt idx="0">
                  <c:v>6161</c:v>
                </c:pt>
                <c:pt idx="1">
                  <c:v>4819</c:v>
                </c:pt>
                <c:pt idx="2">
                  <c:v>3797</c:v>
                </c:pt>
                <c:pt idx="3">
                  <c:v>4095</c:v>
                </c:pt>
                <c:pt idx="4">
                  <c:v>4540</c:v>
                </c:pt>
              </c:numCache>
            </c:numRef>
          </c:val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359870880"/>
        <c:axId val="359863824"/>
      </c:barChart>
      <c:catAx>
        <c:axId val="3598708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all" baseline="0">
                <a:solidFill>
                  <a:schemeClr val="dk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9863824"/>
        <c:crosses val="autoZero"/>
        <c:auto val="1"/>
        <c:lblAlgn val="ctr"/>
        <c:lblOffset val="100"/>
        <c:noMultiLvlLbl val="0"/>
      </c:catAx>
      <c:valAx>
        <c:axId val="359863824"/>
        <c:scaling>
          <c:orientation val="minMax"/>
        </c:scaling>
        <c:delete val="1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crossAx val="3598708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29197895617030173"/>
          <c:y val="8.5064981535270395E-2"/>
          <c:w val="0.42410498687664044"/>
          <c:h val="0.11053295421405658"/>
        </c:manualLayout>
      </c:layout>
      <c:overlay val="0"/>
      <c:spPr>
        <a:solidFill>
          <a:schemeClr val="lt1">
            <a:lumMod val="95000"/>
            <a:alpha val="39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dk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zero"/>
    <c:showDLblsOverMax val="0"/>
  </c:chart>
  <c:spPr>
    <a:gradFill flip="none" rotWithShape="1">
      <a:gsLst>
        <a:gs pos="0">
          <a:schemeClr val="lt1"/>
        </a:gs>
        <a:gs pos="39000">
          <a:schemeClr val="lt1"/>
        </a:gs>
        <a:gs pos="100000">
          <a:schemeClr val="lt1">
            <a:lumMod val="75000"/>
          </a:schemeClr>
        </a:gs>
      </a:gsLst>
      <a:path path="circle">
        <a:fillToRect l="50000" t="-80000" r="50000" b="180000"/>
      </a:path>
      <a:tileRect/>
    </a:gra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5">
  <cs:axisTitle>
    <cs:lnRef idx="0"/>
    <cs:fillRef idx="0"/>
    <cs:effectRef idx="0"/>
    <cs:fontRef idx="minor">
      <a:schemeClr val="dk1">
        <a:lumMod val="75000"/>
        <a:lumOff val="25000"/>
      </a:schemeClr>
    </cs:fontRef>
    <cs:defRPr sz="900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/>
    </cs:fontRef>
    <cs:defRPr sz="900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90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8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66FC-D7AA-4E72-B99D-27571E2EBFC0}" type="datetimeFigureOut">
              <a:rPr lang="sv-SE" smtClean="0"/>
              <a:pPr/>
              <a:t>2015-12-24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395C-D1BA-4D34-9C05-4261DAB278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09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ECS </a:t>
            </a:r>
            <a:r>
              <a:rPr lang="en-US" baseline="0" dirty="0" smtClean="0"/>
              <a:t>volume change = </a:t>
            </a:r>
            <a:r>
              <a:rPr lang="en-US" baseline="0" dirty="0" smtClean="0"/>
              <a:t>50% </a:t>
            </a:r>
            <a:r>
              <a:rPr lang="en-US" baseline="0" dirty="0" smtClean="0"/>
              <a:t>reduction</a:t>
            </a:r>
          </a:p>
          <a:p>
            <a:r>
              <a:rPr lang="en-US" baseline="0" dirty="0" smtClean="0"/>
              <a:t>ECAP </a:t>
            </a:r>
            <a:r>
              <a:rPr lang="en-US" dirty="0" smtClean="0"/>
              <a:t> volume change = </a:t>
            </a:r>
            <a:r>
              <a:rPr lang="en-US" dirty="0" smtClean="0"/>
              <a:t>190% </a:t>
            </a:r>
            <a:r>
              <a:rPr lang="en-US" dirty="0" smtClean="0"/>
              <a:t>increase</a:t>
            </a:r>
          </a:p>
          <a:p>
            <a:r>
              <a:rPr lang="en-US" dirty="0" smtClean="0"/>
              <a:t>Overall volume change = </a:t>
            </a:r>
            <a:r>
              <a:rPr lang="en-US" dirty="0" smtClean="0"/>
              <a:t>26% </a:t>
            </a:r>
            <a:r>
              <a:rPr lang="en-US" dirty="0" smtClean="0"/>
              <a:t>reduction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73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Sev</a:t>
            </a:r>
            <a:r>
              <a:rPr lang="en-US" dirty="0" smtClean="0"/>
              <a:t> 4’s</a:t>
            </a:r>
            <a:r>
              <a:rPr lang="en-US" baseline="0" dirty="0" smtClean="0"/>
              <a:t> jumped by 100</a:t>
            </a:r>
          </a:p>
          <a:p>
            <a:r>
              <a:rPr lang="en-US" baseline="0" dirty="0" smtClean="0"/>
              <a:t>93 tickets for one incident related to a PAC file problem for Gaithersburg clients.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94176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998321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75855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Total down over 300 from November 831 to 507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1308720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Oracle is pink,</a:t>
            </a:r>
            <a:r>
              <a:rPr lang="en-US" baseline="0" dirty="0" smtClean="0"/>
              <a:t> Citrix is </a:t>
            </a:r>
            <a:r>
              <a:rPr lang="en-US" baseline="0" dirty="0" smtClean="0"/>
              <a:t>blue, green I </a:t>
            </a:r>
            <a:r>
              <a:rPr lang="en-US" baseline="0" dirty="0" err="1" smtClean="0"/>
              <a:t>smiddleware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294953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2:35 for November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546528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9395C-D1BA-4D34-9C05-4261DAB27865}" type="slidenum">
              <a:rPr lang="sv-SE" smtClean="0"/>
              <a:pPr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87057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vertical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550" y="3570288"/>
            <a:ext cx="5286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3" y="142852"/>
            <a:ext cx="7791450" cy="1573200"/>
          </a:xfrm>
        </p:spPr>
        <p:txBody>
          <a:bodyPr anchor="b" anchorCtr="0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9563" y="3390912"/>
            <a:ext cx="7548585" cy="1752600"/>
          </a:xfr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Event/Speaker title</a:t>
            </a:r>
            <a:br>
              <a:rPr lang="en-US" dirty="0" smtClean="0"/>
            </a:br>
            <a:r>
              <a:rPr lang="en-US" dirty="0" smtClean="0"/>
              <a:t>00 Month Year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0012" y="1714488"/>
            <a:ext cx="7795763" cy="15732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84400" y="5648400"/>
            <a:ext cx="3463200" cy="633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</a:lstStyle>
          <a:p>
            <a:r>
              <a:rPr lang="en-GB" dirty="0" smtClean="0"/>
              <a:t>Click icon to add classification from picture folder ‘AZ Graphics’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39600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4643438" y="3714752"/>
            <a:ext cx="39600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3976648" cy="1082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14904" y="0"/>
            <a:ext cx="442909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8405804" cy="1811476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3594584"/>
            <a:ext cx="9144000" cy="324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9600" y="274638"/>
            <a:ext cx="8415338" cy="720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Title of contents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b="1">
                <a:latin typeface="Arial" pitchFamily="34" charset="0"/>
                <a:cs typeface="Arial" pitchFamily="34" charset="0"/>
              </a:defRPr>
            </a:lvl1pPr>
            <a:lvl2pPr marL="720000" indent="-180000">
              <a:defRPr sz="1600" baseline="0">
                <a:latin typeface="Arial" pitchFamily="34" charset="0"/>
                <a:cs typeface="Arial" pitchFamily="34" charset="0"/>
              </a:defRPr>
            </a:lvl2pPr>
            <a:lvl3pPr marL="900000">
              <a:defRPr sz="16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Section one</a:t>
            </a:r>
          </a:p>
          <a:p>
            <a:pPr lvl="1"/>
            <a:r>
              <a:rPr lang="en-US" dirty="0" smtClean="0"/>
              <a:t>Item one</a:t>
            </a:r>
          </a:p>
          <a:p>
            <a:pPr lvl="2"/>
            <a:r>
              <a:rPr lang="en-US" dirty="0" smtClean="0"/>
              <a:t>Sub item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3920" y="1949787"/>
            <a:ext cx="4680774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5743178" y="2485275"/>
            <a:ext cx="3391200" cy="4356000"/>
          </a:xfrm>
          <a:prstGeom prst="rect">
            <a:avLst/>
          </a:prstGeom>
        </p:spPr>
        <p:txBody>
          <a:bodyPr anchor="b" anchorCtr="0"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icon to add number only from picture folder ‘AZ Graphics’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325" y="274638"/>
            <a:ext cx="4678363" cy="1656000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1949787"/>
            <a:ext cx="4683732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1924694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wrap="square" lIns="403200" tIns="252000" rIns="403200" bIns="252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The depth of the legibility box can be altered up or down to fit above the last line of type.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/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Avoid covering key elements in the image with text. 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356"/>
          </a:xfrm>
          <a:solidFill>
            <a:schemeClr val="tx2">
              <a:alpha val="80000"/>
            </a:schemeClr>
          </a:solidFill>
        </p:spPr>
        <p:txBody>
          <a:bodyPr lIns="403200" tIns="320400" rIns="403200" bIns="320400">
            <a:sp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000"/>
          </a:xfrm>
          <a:solidFill>
            <a:schemeClr val="tx2">
              <a:alpha val="80000"/>
            </a:schemeClr>
          </a:solidFill>
        </p:spPr>
        <p:txBody>
          <a:bodyPr lIns="403200" tIns="320400" rIns="403200" bIns="320400">
            <a:no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04000"/>
            <a:ext cx="9144000" cy="578959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78959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57760"/>
            <a:ext cx="9144000" cy="2000264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 anchor="b" anchorCtr="0">
            <a:no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depth of the legibility box can be altered up or down to fit above the last line of type.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2428868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192469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lIns="403200" tIns="252000" rIns="403200" bIns="252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The depth of the legibility box can be altered up or down to fit above the last line of type.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/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Avoid covering key elements in the image with text. 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356"/>
          </a:xfrm>
          <a:solidFill>
            <a:schemeClr val="tx1">
              <a:alpha val="60000"/>
            </a:schemeClr>
          </a:solidFill>
        </p:spPr>
        <p:txBody>
          <a:bodyPr lIns="403200" tIns="320400" rIns="403200" bIns="320400">
            <a:sp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000"/>
          </a:xfrm>
          <a:solidFill>
            <a:schemeClr val="tx1">
              <a:alpha val="60000"/>
            </a:schemeClr>
          </a:solidFill>
        </p:spPr>
        <p:txBody>
          <a:bodyPr lIns="403200" tIns="320400" rIns="403200" bIns="320400">
            <a:no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04000"/>
            <a:ext cx="9144000" cy="5789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789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57760"/>
            <a:ext cx="9144000" cy="20016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 anchor="b" anchorCtr="0">
            <a:no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depth of the legibility box can be altered up or down to fit above the last line of type.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1928802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4325" y="1760538"/>
            <a:ext cx="6705600" cy="4425950"/>
          </a:xfrm>
        </p:spPr>
        <p:txBody>
          <a:bodyPr/>
          <a:lstStyle>
            <a:lvl1pPr marL="266400" indent="-266400">
              <a:buClr>
                <a:schemeClr val="tx2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/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 marL="622800" indent="-180000">
              <a:defRPr sz="1600">
                <a:latin typeface="Arial" pitchFamily="34" charset="0"/>
                <a:cs typeface="Arial" pitchFamily="34" charset="0"/>
              </a:defRPr>
            </a:lvl4pPr>
            <a:lvl5pPr marL="622800">
              <a:defRPr sz="1600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1872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502990" y="3848103"/>
            <a:ext cx="3960000" cy="1872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6706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0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slideLayout" Target="../slideLayouts/slideLayout34.xml"/><Relationship Id="rId1" Type="http://schemas.openxmlformats.org/officeDocument/2006/relationships/slideLayout" Target="../slideLayouts/slideLayout33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600" y="274638"/>
            <a:ext cx="8415338" cy="5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760538"/>
            <a:ext cx="6705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354000"/>
            <a:ext cx="46672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748D8EB-9301-403A-889B-E8DDB32CFF4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6" descr="AZ_SYMBOL_RGB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413200" y="6051600"/>
            <a:ext cx="469096" cy="540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12000" y="6354000"/>
            <a:ext cx="3312000" cy="24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Author | 00 Month Year</a:t>
            </a:r>
            <a:endParaRPr lang="sv-S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924000" y="6354000"/>
            <a:ext cx="4320000" cy="24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842" r:id="rId2"/>
    <p:sldLayoutId id="2147483935" r:id="rId3"/>
    <p:sldLayoutId id="2147483854" r:id="rId4"/>
    <p:sldLayoutId id="2147483844" r:id="rId5"/>
    <p:sldLayoutId id="2147483955" r:id="rId6"/>
    <p:sldLayoutId id="2147483957" r:id="rId7"/>
    <p:sldLayoutId id="2147483853" r:id="rId8"/>
    <p:sldLayoutId id="2147483956" r:id="rId9"/>
    <p:sldLayoutId id="2147483954" r:id="rId10"/>
    <p:sldLayoutId id="2147483953" r:id="rId11"/>
    <p:sldLayoutId id="2147483948" r:id="rId12"/>
    <p:sldLayoutId id="2147483947" r:id="rId13"/>
    <p:sldLayoutId id="2147483855" r:id="rId14"/>
    <p:sldLayoutId id="2147483852" r:id="rId15"/>
    <p:sldLayoutId id="2147483847" r:id="rId16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0000" indent="-1800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0000" indent="-1800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22300" indent="-180975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622800" indent="-1800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622800" indent="-1800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208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0780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5352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29924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anchor="t" anchorCtr="0"/>
          <a:lstStyle/>
          <a:p>
            <a:pPr>
              <a:defRPr/>
            </a:pPr>
            <a:endParaRPr lang="en-GB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7950" y="6243638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r">
              <a:defRPr/>
            </a:pPr>
            <a:endParaRPr lang="en-GB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873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7" r:id="rId2"/>
    <p:sldLayoutId id="2147483862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84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cs typeface="+mn-cs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  <a:cs typeface="+mn-cs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cs typeface="+mn-cs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0000" b="1">
          <a:solidFill>
            <a:schemeClr val="accent1"/>
          </a:solidFill>
          <a:latin typeface="+mn-lt"/>
          <a:ea typeface="+mn-ea"/>
          <a:cs typeface="+mn-cs"/>
        </a:defRPr>
      </a:lvl1pPr>
      <a:lvl2pPr marL="179388" indent="-177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2pPr>
      <a:lvl3pPr marL="455613" indent="-968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charset="0"/>
        <a:buChar char="-"/>
        <a:defRPr sz="50000" b="1">
          <a:solidFill>
            <a:schemeClr val="accent1"/>
          </a:solidFill>
          <a:latin typeface="+mn-lt"/>
        </a:defRPr>
      </a:lvl3pPr>
      <a:lvl4pPr marL="808038" indent="-1730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4pPr>
      <a:lvl5pPr marL="1163638" indent="-176213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5pPr>
      <a:lvl6pPr marL="16208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6pPr>
      <a:lvl7pPr marL="20780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7pPr>
      <a:lvl8pPr marL="25352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8pPr>
      <a:lvl9pPr marL="29924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15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38" r:id="rId2"/>
    <p:sldLayoutId id="2147483943" r:id="rId3"/>
    <p:sldLayoutId id="2147483944" r:id="rId4"/>
    <p:sldLayoutId id="2147483945" r:id="rId5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9" r:id="rId2"/>
    <p:sldLayoutId id="2147483950" r:id="rId3"/>
    <p:sldLayoutId id="2147483951" r:id="rId4"/>
    <p:sldLayoutId id="2147483952" r:id="rId5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jpg"/><Relationship Id="rId4" Type="http://schemas.openxmlformats.org/officeDocument/2006/relationships/image" Target="../media/image16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jpg"/><Relationship Id="rId4" Type="http://schemas.openxmlformats.org/officeDocument/2006/relationships/image" Target="../media/image19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Data Analysis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Mike Farrell</a:t>
            </a:r>
          </a:p>
          <a:p>
            <a:r>
              <a:rPr lang="en-GB" dirty="0"/>
              <a:t>5</a:t>
            </a:r>
            <a:r>
              <a:rPr lang="en-GB" dirty="0" smtClean="0"/>
              <a:t>-Jan-15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 smtClean="0"/>
              <a:t>January 2015</a:t>
            </a:r>
            <a:endParaRPr lang="en-GB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3"/>
          </p:nvPr>
        </p:nvSpPr>
        <p:spPr/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ECAP </a:t>
            </a:r>
            <a:r>
              <a:rPr lang="en-US" dirty="0"/>
              <a:t>Incident 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  <a:r>
              <a:rPr lang="en-US" dirty="0" smtClean="0"/>
              <a:t>closing assignment group </a:t>
            </a:r>
            <a:r>
              <a:rPr lang="en-US" dirty="0"/>
              <a:t>without backup, enquiry or BPPM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Author | 00 Month Year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>
                <a:solidFill>
                  <a:srgbClr val="830051"/>
                </a:solidFill>
              </a:rPr>
              <a:t>Set area descriptor | Sub level 1</a:t>
            </a:r>
            <a:endParaRPr lang="sv-SE" dirty="0">
              <a:solidFill>
                <a:srgbClr val="830051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371600"/>
            <a:ext cx="8610600" cy="54102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43000"/>
            <a:ext cx="8883650" cy="5638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143000"/>
            <a:ext cx="8959850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872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ECAP P1 MTTR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11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763000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914400"/>
            <a:ext cx="8807450" cy="5867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914400"/>
            <a:ext cx="8839200" cy="586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961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ECAP P2-P4 MTTR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12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914400"/>
            <a:ext cx="8883650" cy="58674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785838"/>
            <a:ext cx="8883650" cy="599596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785838"/>
            <a:ext cx="8883650" cy="599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368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P1 stats from 2015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Resolution times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13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828171"/>
              </p:ext>
            </p:extLst>
          </p:nvPr>
        </p:nvGraphicFramePr>
        <p:xfrm>
          <a:off x="304800" y="1760394"/>
          <a:ext cx="8610600" cy="462574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36501"/>
                <a:gridCol w="555321"/>
                <a:gridCol w="1191190"/>
                <a:gridCol w="832365"/>
                <a:gridCol w="3163647"/>
                <a:gridCol w="412883"/>
                <a:gridCol w="910954"/>
                <a:gridCol w="807739"/>
              </a:tblGrid>
              <a:tr h="706601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By Month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Percent resolved in </a:t>
                      </a:r>
                      <a:r>
                        <a:rPr lang="en-US" sz="1200" u="none" strike="noStrike" dirty="0">
                          <a:effectLst/>
                        </a:rPr>
                        <a:t>4 hours or less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By Group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 smtClean="0">
                          <a:effectLst/>
                        </a:rPr>
                        <a:t>Percent resolved in  </a:t>
                      </a:r>
                      <a:r>
                        <a:rPr lang="en-US" sz="1200" u="none" strike="noStrike" dirty="0">
                          <a:effectLst/>
                        </a:rPr>
                        <a:t>4 hours or less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Percent 3 hours or less</a:t>
                      </a:r>
                      <a:endParaRPr lang="en-US" sz="1200" b="1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47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Jan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 dirty="0">
                          <a:effectLst/>
                        </a:rPr>
                        <a:t>AZ ECS - Backup and Recovery Support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Feb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AZ ECS - Unix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475623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55%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AZ ECS - Wintel/VMWare/Cloud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100%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Apr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 NOT USE - HCL UNIX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36%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May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DO NOT USE - HCL Wintel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40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58%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June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HCL DC LAN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July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HCL HPDP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75%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Aug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88%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HCL Inflight- Projects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Sep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7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43%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HCL LEGATO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Oct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69%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HCL Storage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Nov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HCL TSM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dec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2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50%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MedImmune Storage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1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0%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Total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u="none" strike="noStrike">
                          <a:effectLst/>
                        </a:rPr>
                        <a:t>MedImmune Wintel Support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3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67%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  <a:tr h="244647"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96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>
                          <a:effectLst/>
                        </a:rPr>
                        <a:t>63%</a:t>
                      </a:r>
                      <a:endParaRPr lang="en-US" sz="12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u="none" strike="noStrike" dirty="0">
                          <a:effectLst/>
                        </a:rPr>
                        <a:t>46%</a:t>
                      </a:r>
                      <a:endParaRPr lang="en-US" sz="12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215" marR="7215" marT="7215" marB="0" anchor="b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6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P1 observations and recommendation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GIS involved in approximately ½ of P1s.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GIS closes approximately 1/3 of P1s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P1 extended length drivers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Restores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Parts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Networks 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High number of systems affected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ECAP P1 MTTR lower due to limited impact of extended length drivers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Ticket transfers do not directly correlate to long resolve times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HCL UNIX and Inflight have poorest MTTR record for GIS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Strengthen IM, and post mortem reviews/actions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14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2406867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Analysis of 2015 P1 </a:t>
            </a:r>
            <a:r>
              <a:rPr lang="en-US" dirty="0" smtClean="0"/>
              <a:t>INC</a:t>
            </a:r>
            <a:r>
              <a:rPr lang="en-US" dirty="0" smtClean="0"/>
              <a:t> assignment trails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345 </a:t>
            </a:r>
            <a:r>
              <a:rPr lang="en-US" dirty="0" smtClean="0"/>
              <a:t>incidents</a:t>
            </a:r>
          </a:p>
          <a:p>
            <a:r>
              <a:rPr lang="en-US" dirty="0"/>
              <a:t>168 with </a:t>
            </a:r>
            <a:r>
              <a:rPr lang="en-US" dirty="0" smtClean="0"/>
              <a:t>GIS involvement</a:t>
            </a:r>
          </a:p>
          <a:p>
            <a:r>
              <a:rPr lang="en-US" dirty="0"/>
              <a:t>124 </a:t>
            </a:r>
            <a:r>
              <a:rPr lang="en-US" dirty="0" err="1"/>
              <a:t>incs</a:t>
            </a:r>
            <a:r>
              <a:rPr lang="en-US" dirty="0"/>
              <a:t> closed by </a:t>
            </a:r>
            <a:r>
              <a:rPr lang="en-US" dirty="0" smtClean="0"/>
              <a:t>GIS</a:t>
            </a:r>
          </a:p>
          <a:p>
            <a:r>
              <a:rPr lang="en-US" dirty="0" smtClean="0"/>
              <a:t>1029 </a:t>
            </a:r>
            <a:r>
              <a:rPr lang="en-US" dirty="0"/>
              <a:t>distinct assignments to groups</a:t>
            </a:r>
            <a:endParaRPr lang="en-US" dirty="0" smtClean="0"/>
          </a:p>
          <a:p>
            <a:r>
              <a:rPr lang="en-US" dirty="0" smtClean="0"/>
              <a:t>381 </a:t>
            </a:r>
            <a:r>
              <a:rPr lang="en-US" dirty="0"/>
              <a:t>assignments to </a:t>
            </a:r>
            <a:r>
              <a:rPr lang="en-US" dirty="0" smtClean="0"/>
              <a:t>GIS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15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760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9600" y="914400"/>
            <a:ext cx="6706800" cy="527040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Summary </a:t>
            </a:r>
            <a:r>
              <a:rPr lang="en-US" dirty="0" smtClean="0"/>
              <a:t>Stats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ECS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Counts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MTTR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ECAP 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Counts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MTTR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Sev</a:t>
            </a:r>
            <a:r>
              <a:rPr lang="en-US" dirty="0"/>
              <a:t> 1 MTTR</a:t>
            </a:r>
          </a:p>
          <a:p>
            <a:pPr marL="702900" lvl="1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2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501428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Stats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309600" y="914400"/>
            <a:ext cx="6706800" cy="5270400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Incident count reduction</a:t>
            </a:r>
          </a:p>
          <a:p>
            <a:pPr lvl="1"/>
            <a:r>
              <a:rPr lang="en-US" dirty="0" smtClean="0"/>
              <a:t>ECS </a:t>
            </a:r>
            <a:r>
              <a:rPr lang="en-US" dirty="0" smtClean="0">
                <a:solidFill>
                  <a:schemeClr val="accent4"/>
                </a:solidFill>
              </a:rPr>
              <a:t>50%</a:t>
            </a:r>
            <a:endParaRPr lang="en-US" dirty="0" smtClean="0">
              <a:solidFill>
                <a:schemeClr val="accent4"/>
              </a:solidFill>
            </a:endParaRPr>
          </a:p>
          <a:p>
            <a:pPr lvl="1"/>
            <a:r>
              <a:rPr lang="en-US" dirty="0" smtClean="0"/>
              <a:t>ECAP </a:t>
            </a:r>
            <a:r>
              <a:rPr lang="en-US" dirty="0" smtClean="0">
                <a:solidFill>
                  <a:srgbClr val="FF0000"/>
                </a:solidFill>
              </a:rPr>
              <a:t>+</a:t>
            </a:r>
            <a:r>
              <a:rPr lang="en-US" dirty="0" smtClean="0">
                <a:solidFill>
                  <a:srgbClr val="FF0000"/>
                </a:solidFill>
              </a:rPr>
              <a:t>190</a:t>
            </a:r>
            <a:r>
              <a:rPr lang="en-US" dirty="0" smtClean="0">
                <a:solidFill>
                  <a:srgbClr val="FF0000"/>
                </a:solidFill>
              </a:rPr>
              <a:t>%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/>
              <a:t>Combined </a:t>
            </a:r>
            <a:r>
              <a:rPr lang="en-US" dirty="0" smtClean="0">
                <a:solidFill>
                  <a:schemeClr val="bg2"/>
                </a:solidFill>
              </a:rPr>
              <a:t>26%</a:t>
            </a:r>
            <a:endParaRPr lang="en-US" dirty="0" smtClean="0">
              <a:solidFill>
                <a:schemeClr val="bg2"/>
              </a:solidFill>
            </a:endParaRPr>
          </a:p>
          <a:p>
            <a:r>
              <a:rPr lang="en-US" dirty="0" smtClean="0"/>
              <a:t>P1 MTTR </a:t>
            </a:r>
            <a:r>
              <a:rPr lang="en-US" dirty="0" smtClean="0"/>
              <a:t>(</a:t>
            </a:r>
            <a:r>
              <a:rPr lang="en-US" dirty="0" smtClean="0"/>
              <a:t>Dec</a:t>
            </a:r>
            <a:r>
              <a:rPr lang="en-US" dirty="0" smtClean="0"/>
              <a:t>ember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ECS </a:t>
            </a:r>
            <a:r>
              <a:rPr lang="en-US" dirty="0" smtClean="0">
                <a:solidFill>
                  <a:schemeClr val="accent5"/>
                </a:solidFill>
              </a:rPr>
              <a:t>2:21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ECAP </a:t>
            </a:r>
            <a:r>
              <a:rPr lang="en-US" dirty="0" smtClean="0">
                <a:solidFill>
                  <a:schemeClr val="accent5"/>
                </a:solidFill>
              </a:rPr>
              <a:t>1:24</a:t>
            </a:r>
            <a:endParaRPr lang="en-US" dirty="0" smtClean="0">
              <a:solidFill>
                <a:schemeClr val="accent5"/>
              </a:solidFill>
            </a:endParaRPr>
          </a:p>
          <a:p>
            <a:pPr lvl="1"/>
            <a:r>
              <a:rPr lang="en-US" dirty="0" smtClean="0"/>
              <a:t>Combined </a:t>
            </a:r>
            <a:r>
              <a:rPr lang="en-US" dirty="0" smtClean="0">
                <a:solidFill>
                  <a:schemeClr val="accent5"/>
                </a:solidFill>
              </a:rPr>
              <a:t>2:09</a:t>
            </a:r>
            <a:endParaRPr lang="en-US" dirty="0" smtClean="0">
              <a:solidFill>
                <a:schemeClr val="accent5"/>
              </a:solidFill>
            </a:endParaRPr>
          </a:p>
          <a:p>
            <a:r>
              <a:rPr lang="en-US" dirty="0" smtClean="0"/>
              <a:t>P1 </a:t>
            </a:r>
            <a:r>
              <a:rPr lang="en-US" dirty="0" smtClean="0"/>
              <a:t>Count (December)</a:t>
            </a:r>
            <a:endParaRPr lang="en-US" dirty="0" smtClean="0"/>
          </a:p>
          <a:p>
            <a:pPr lvl="1"/>
            <a:r>
              <a:rPr lang="en-US" dirty="0" smtClean="0"/>
              <a:t>ECS </a:t>
            </a:r>
            <a:r>
              <a:rPr lang="en-US" dirty="0" smtClean="0"/>
              <a:t>12</a:t>
            </a:r>
            <a:endParaRPr lang="en-US" dirty="0" smtClean="0"/>
          </a:p>
          <a:p>
            <a:pPr lvl="1"/>
            <a:r>
              <a:rPr lang="en-US" dirty="0" smtClean="0"/>
              <a:t>ECAP </a:t>
            </a:r>
            <a:r>
              <a:rPr lang="en-US" dirty="0" smtClean="0"/>
              <a:t>3</a:t>
            </a:r>
            <a:endParaRPr lang="en-US" dirty="0" smtClean="0"/>
          </a:p>
          <a:p>
            <a:pPr lvl="1"/>
            <a:r>
              <a:rPr lang="en-US" dirty="0" smtClean="0"/>
              <a:t>Combined </a:t>
            </a:r>
            <a:r>
              <a:rPr lang="en-US" dirty="0" smtClean="0"/>
              <a:t>15</a:t>
            </a:r>
            <a:endParaRPr lang="en-US" dirty="0" smtClean="0"/>
          </a:p>
          <a:p>
            <a:r>
              <a:rPr lang="en-US" dirty="0" smtClean="0"/>
              <a:t>P2-P4 MTTR reduction</a:t>
            </a:r>
          </a:p>
          <a:p>
            <a:pPr lvl="1"/>
            <a:r>
              <a:rPr lang="en-US" dirty="0" smtClean="0"/>
              <a:t>ECS</a:t>
            </a:r>
          </a:p>
          <a:p>
            <a:pPr lvl="2"/>
            <a:r>
              <a:rPr lang="en-US" dirty="0" smtClean="0"/>
              <a:t>P2</a:t>
            </a:r>
            <a:r>
              <a:rPr lang="en-US" dirty="0"/>
              <a:t>	</a:t>
            </a:r>
            <a:r>
              <a:rPr lang="en-US" dirty="0" smtClean="0">
                <a:solidFill>
                  <a:schemeClr val="accent4"/>
                </a:solidFill>
              </a:rPr>
              <a:t>52%</a:t>
            </a:r>
          </a:p>
          <a:p>
            <a:pPr lvl="2"/>
            <a:r>
              <a:rPr lang="en-US" dirty="0" smtClean="0"/>
              <a:t>P3</a:t>
            </a:r>
            <a:r>
              <a:rPr lang="en-US" dirty="0" smtClean="0">
                <a:solidFill>
                  <a:schemeClr val="accent5">
                    <a:lumMod val="75000"/>
                  </a:schemeClr>
                </a:solidFill>
              </a:rPr>
              <a:t>	</a:t>
            </a:r>
            <a:r>
              <a:rPr lang="en-US" dirty="0" smtClean="0">
                <a:solidFill>
                  <a:schemeClr val="accent5"/>
                </a:solidFill>
              </a:rPr>
              <a:t>66%</a:t>
            </a:r>
            <a:r>
              <a:rPr lang="en-US" dirty="0" smtClean="0"/>
              <a:t>	</a:t>
            </a:r>
          </a:p>
          <a:p>
            <a:pPr lvl="2"/>
            <a:r>
              <a:rPr lang="en-US" dirty="0" smtClean="0"/>
              <a:t>P4 </a:t>
            </a:r>
            <a:r>
              <a:rPr lang="en-US" dirty="0" smtClean="0">
                <a:solidFill>
                  <a:schemeClr val="accent4"/>
                </a:solidFill>
              </a:rPr>
              <a:t>45%</a:t>
            </a:r>
          </a:p>
          <a:p>
            <a:pPr lvl="1"/>
            <a:r>
              <a:rPr lang="en-US" dirty="0" smtClean="0"/>
              <a:t>ECAP</a:t>
            </a:r>
          </a:p>
          <a:p>
            <a:pPr lvl="2"/>
            <a:r>
              <a:rPr lang="en-US" dirty="0" smtClean="0"/>
              <a:t>P2 </a:t>
            </a:r>
            <a:r>
              <a:rPr lang="en-US" dirty="0" smtClean="0">
                <a:solidFill>
                  <a:schemeClr val="accent5"/>
                </a:solidFill>
              </a:rPr>
              <a:t>67%</a:t>
            </a:r>
          </a:p>
          <a:p>
            <a:pPr lvl="2"/>
            <a:r>
              <a:rPr lang="en-US" dirty="0" smtClean="0"/>
              <a:t>P3 </a:t>
            </a:r>
            <a:r>
              <a:rPr lang="en-US" dirty="0" smtClean="0">
                <a:solidFill>
                  <a:schemeClr val="accent5"/>
                </a:solidFill>
              </a:rPr>
              <a:t>66%</a:t>
            </a:r>
          </a:p>
          <a:p>
            <a:pPr lvl="2"/>
            <a:r>
              <a:rPr lang="en-US" dirty="0" smtClean="0"/>
              <a:t>P4 </a:t>
            </a:r>
            <a:r>
              <a:rPr lang="en-US" dirty="0" smtClean="0">
                <a:solidFill>
                  <a:schemeClr val="bg2"/>
                </a:solidFill>
              </a:rPr>
              <a:t>34%</a:t>
            </a:r>
          </a:p>
          <a:p>
            <a:pPr lvl="1"/>
            <a:r>
              <a:rPr lang="en-US" dirty="0" smtClean="0"/>
              <a:t>Combined</a:t>
            </a:r>
          </a:p>
          <a:p>
            <a:pPr lvl="2"/>
            <a:r>
              <a:rPr lang="en-US" dirty="0" smtClean="0"/>
              <a:t>P2 </a:t>
            </a:r>
            <a:r>
              <a:rPr lang="en-US" dirty="0" smtClean="0">
                <a:solidFill>
                  <a:schemeClr val="accent5"/>
                </a:solidFill>
              </a:rPr>
              <a:t>55%</a:t>
            </a:r>
          </a:p>
          <a:p>
            <a:pPr lvl="2"/>
            <a:r>
              <a:rPr lang="en-US" dirty="0" smtClean="0"/>
              <a:t>P3 </a:t>
            </a:r>
            <a:r>
              <a:rPr lang="en-US" dirty="0" smtClean="0">
                <a:solidFill>
                  <a:schemeClr val="accent5"/>
                </a:solidFill>
              </a:rPr>
              <a:t>69%</a:t>
            </a:r>
          </a:p>
          <a:p>
            <a:pPr lvl="2"/>
            <a:r>
              <a:rPr lang="en-US" dirty="0" smtClean="0"/>
              <a:t>P4 </a:t>
            </a:r>
            <a:r>
              <a:rPr lang="en-US" dirty="0" smtClean="0">
                <a:solidFill>
                  <a:schemeClr val="accent5"/>
                </a:solidFill>
              </a:rPr>
              <a:t>62%</a:t>
            </a:r>
          </a:p>
          <a:p>
            <a:pPr lvl="1"/>
            <a:endParaRPr lang="en-US" dirty="0" smtClean="0"/>
          </a:p>
          <a:p>
            <a:endParaRPr lang="en-US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3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537662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GIS Quarterly Incident Counts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308138" y="795738"/>
            <a:ext cx="8416800" cy="5112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Backup, Enquiry, BPPM excluded</a:t>
            </a:r>
            <a:endParaRPr lang="en-US" sz="24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4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17586384"/>
              </p:ext>
            </p:extLst>
          </p:nvPr>
        </p:nvGraphicFramePr>
        <p:xfrm>
          <a:off x="228600" y="1316838"/>
          <a:ext cx="8610600" cy="5281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14542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Incident 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priority </a:t>
            </a:r>
            <a:r>
              <a:rPr lang="en-US" dirty="0"/>
              <a:t>without backup, enquiry or BPPM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5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96000"/>
            <a:ext cx="8978900" cy="5418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00" y="1296000"/>
            <a:ext cx="8978900" cy="54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805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ECS Incident count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By </a:t>
            </a:r>
            <a:r>
              <a:rPr lang="en-US" dirty="0" smtClean="0"/>
              <a:t>closing assignment group </a:t>
            </a:r>
            <a:r>
              <a:rPr lang="en-US" dirty="0"/>
              <a:t>without backup, enquiry or BPPM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6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66800"/>
            <a:ext cx="8883650" cy="5647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066800"/>
            <a:ext cx="8959850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184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SEV 1 MTTR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7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784800"/>
            <a:ext cx="8807450" cy="5929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784800"/>
            <a:ext cx="8883650" cy="59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79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ECS P2-P4 MTTR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8</a:t>
            </a:fld>
            <a:endParaRPr lang="en-GB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784800"/>
            <a:ext cx="8610600" cy="59970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784800"/>
            <a:ext cx="8883650" cy="5997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784800"/>
            <a:ext cx="8883650" cy="59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8869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ECAP Incident count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By priority </a:t>
            </a:r>
            <a:r>
              <a:rPr lang="en-US" dirty="0"/>
              <a:t>without backup, enquiry or BPPM</a:t>
            </a:r>
          </a:p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>
                <a:solidFill>
                  <a:srgbClr val="000000"/>
                </a:solidFill>
              </a:rPr>
              <a:t>Author | 00 Month Year</a:t>
            </a:r>
            <a:endParaRPr lang="sv-SE" dirty="0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GB" dirty="0">
              <a:solidFill>
                <a:srgbClr val="000000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>
                <a:solidFill>
                  <a:srgbClr val="830051"/>
                </a:solidFill>
              </a:rPr>
              <a:t>Set area descriptor | Sub level 1</a:t>
            </a:r>
            <a:endParaRPr lang="sv-SE" dirty="0">
              <a:solidFill>
                <a:srgbClr val="83005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296000"/>
            <a:ext cx="8883650" cy="5420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950" y="1296000"/>
            <a:ext cx="8883650" cy="54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794629"/>
      </p:ext>
    </p:extLst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F0AB00"/>
      </a:lt2>
      <a:accent1>
        <a:srgbClr val="830051"/>
      </a:accent1>
      <a:accent2>
        <a:srgbClr val="4B306A"/>
      </a:accent2>
      <a:accent3>
        <a:srgbClr val="F0AB00"/>
      </a:accent3>
      <a:accent4>
        <a:srgbClr val="7AB800"/>
      </a:accent4>
      <a:accent5>
        <a:srgbClr val="00ADD0"/>
      </a:accent5>
      <a:accent6>
        <a:srgbClr val="C7C2BA"/>
      </a:accent6>
      <a:hlink>
        <a:srgbClr val="4B306A"/>
      </a:hlink>
      <a:folHlink>
        <a:srgbClr val="C7C2BA"/>
      </a:folHlink>
    </a:clrScheme>
    <a:fontScheme name="te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F0AB00"/>
        </a:lt2>
        <a:accent1>
          <a:srgbClr val="830051"/>
        </a:accent1>
        <a:accent2>
          <a:srgbClr val="4B306A"/>
        </a:accent2>
        <a:accent3>
          <a:srgbClr val="F0AB00"/>
        </a:accent3>
        <a:accent4>
          <a:srgbClr val="7AB800"/>
        </a:accent4>
        <a:accent5>
          <a:srgbClr val="00ADD0"/>
        </a:accent5>
        <a:accent6>
          <a:srgbClr val="C7C2BA"/>
        </a:accent6>
        <a:hlink>
          <a:srgbClr val="4B306A"/>
        </a:hlink>
        <a:folHlink>
          <a:srgbClr val="C7C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Mulberr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ivider Purple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ivider Gold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6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vider White">
  <a:themeElements>
    <a:clrScheme name="Ast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egibility Box Mulberr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egibility Box Gre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57018</TotalTime>
  <Words>684</Words>
  <Application>Microsoft Office PowerPoint</Application>
  <PresentationFormat>On-screen Show (4:3)</PresentationFormat>
  <Paragraphs>233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Arial</vt:lpstr>
      <vt:lpstr>Calibri</vt:lpstr>
      <vt:lpstr>Blank</vt:lpstr>
      <vt:lpstr>Divider Mulberry</vt:lpstr>
      <vt:lpstr>Divider Purple</vt:lpstr>
      <vt:lpstr>Divider Gold</vt:lpstr>
      <vt:lpstr>Divider White</vt:lpstr>
      <vt:lpstr>Legibility Box Mulberry</vt:lpstr>
      <vt:lpstr>Legibility Box Grey</vt:lpstr>
      <vt:lpstr>Data Analysis</vt:lpstr>
      <vt:lpstr>Agenda</vt:lpstr>
      <vt:lpstr>Summary Stats</vt:lpstr>
      <vt:lpstr>GIS Quarterly Incident Counts </vt:lpstr>
      <vt:lpstr>ECS Incident count</vt:lpstr>
      <vt:lpstr>ECS Incident count</vt:lpstr>
      <vt:lpstr>ECS SEV 1 MTTR</vt:lpstr>
      <vt:lpstr>ECS P2-P4 MTTR</vt:lpstr>
      <vt:lpstr>ECAP Incident count</vt:lpstr>
      <vt:lpstr>ECAP Incident count</vt:lpstr>
      <vt:lpstr>ECAP P1 MTTR</vt:lpstr>
      <vt:lpstr>ECAP P2-P4 MTTR</vt:lpstr>
      <vt:lpstr>ECS P1 stats from 2015</vt:lpstr>
      <vt:lpstr>P1 observations and recommendation</vt:lpstr>
      <vt:lpstr>Appendix</vt:lpstr>
    </vt:vector>
  </TitlesOfParts>
  <Company>AstraZeneca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mfarrell</dc:creator>
  <dc:description>For both external and internal use</dc:description>
  <cp:lastModifiedBy>Farrell, Mike</cp:lastModifiedBy>
  <cp:revision>142</cp:revision>
  <dcterms:created xsi:type="dcterms:W3CDTF">2015-02-02T20:39:05Z</dcterms:created>
  <dcterms:modified xsi:type="dcterms:W3CDTF">2016-01-05T04:14:55Z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