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77"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BF64FF-0A8C-0EE2-3C3C-94E51560A558}" name="Vilim Branica" initials="VB" userId="bc13e3b289e9244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4ED3A-D7B0-80E5-C9D4-50F2ADAF8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355885-B426-4698-774A-987A17DAF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667EBE-23CE-92FA-D552-AC6CCB3A5D63}"/>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5" name="Footer Placeholder 4">
            <a:extLst>
              <a:ext uri="{FF2B5EF4-FFF2-40B4-BE49-F238E27FC236}">
                <a16:creationId xmlns:a16="http://schemas.microsoft.com/office/drawing/2014/main" id="{727D6732-B100-4BCB-5134-A2313A5470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0B46A8-6219-BA12-EF8A-0270A604B6BF}"/>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158867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CE76-541A-5610-6991-142F95F7C8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77BFFE-6C16-D101-FA8D-6E2B277F5C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991035-0908-E7E6-EA01-9C311F2C1166}"/>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5" name="Footer Placeholder 4">
            <a:extLst>
              <a:ext uri="{FF2B5EF4-FFF2-40B4-BE49-F238E27FC236}">
                <a16:creationId xmlns:a16="http://schemas.microsoft.com/office/drawing/2014/main" id="{3AE2C148-41C8-3A33-F793-F4EDAC19C8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00283F-353E-32F8-3A80-BF7DC8EC591D}"/>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310662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5C5F2-BA13-4545-555D-CB06113A10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AB126C-9B73-74DE-3039-850C19E19B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2636E3-7DDC-B815-F912-EFB002AEF245}"/>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5" name="Footer Placeholder 4">
            <a:extLst>
              <a:ext uri="{FF2B5EF4-FFF2-40B4-BE49-F238E27FC236}">
                <a16:creationId xmlns:a16="http://schemas.microsoft.com/office/drawing/2014/main" id="{D093C464-D277-5490-FCE9-FC32F9D119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342C36-B262-2720-0EBD-2A00ED224891}"/>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260764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DC2F-8400-8D1E-A721-5CE7E99886B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8CD1F7-E8DB-A7F0-BC57-CC5E5454C5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CD8CCD-62EF-15EF-2708-46400E2D50CA}"/>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5" name="Footer Placeholder 4">
            <a:extLst>
              <a:ext uri="{FF2B5EF4-FFF2-40B4-BE49-F238E27FC236}">
                <a16:creationId xmlns:a16="http://schemas.microsoft.com/office/drawing/2014/main" id="{E973C118-6E71-66AE-56B9-53AD33CB6E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335D26D-C617-B782-43F5-9B0A165F5938}"/>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393419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A2B7-9365-031D-6B1B-049CB1298E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554D400-C0E1-B6D6-771E-F9D782C936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2BDBE-45FB-D229-A295-CBDDB1A99298}"/>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5" name="Footer Placeholder 4">
            <a:extLst>
              <a:ext uri="{FF2B5EF4-FFF2-40B4-BE49-F238E27FC236}">
                <a16:creationId xmlns:a16="http://schemas.microsoft.com/office/drawing/2014/main" id="{9F4E4622-F2D1-0175-8D13-4C2CBE022A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5785F2-EE10-2ADE-9D69-CCC4BFF0AE95}"/>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23203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AB6A-FE60-2B55-2379-48846FC1D3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741E60-50F0-E3DA-48F8-F83336D155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94FAED-549C-DE46-09AA-90C1EE39EB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5524B42-0842-7A2B-2909-FD16E5DB457C}"/>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6" name="Footer Placeholder 5">
            <a:extLst>
              <a:ext uri="{FF2B5EF4-FFF2-40B4-BE49-F238E27FC236}">
                <a16:creationId xmlns:a16="http://schemas.microsoft.com/office/drawing/2014/main" id="{332F53CE-E34D-4764-2ADF-B60791B876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445471-DDBD-EAD9-11E6-D55D3FAB8E25}"/>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13472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C22A-05D9-F382-01AE-F318B79F0D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CDBE7D-A963-02BE-1390-A559F4464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C240DF-5C02-F1AF-FB16-062C22310A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4B0F5FF-C1BD-61C5-A9E0-4F310DBDF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94265-B591-15E5-F3DE-A8F616D128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4C5A7CD-126E-C172-E496-5654AB0D6D07}"/>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8" name="Footer Placeholder 7">
            <a:extLst>
              <a:ext uri="{FF2B5EF4-FFF2-40B4-BE49-F238E27FC236}">
                <a16:creationId xmlns:a16="http://schemas.microsoft.com/office/drawing/2014/main" id="{420459CE-9BC3-9C82-A538-3345D6A133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475D6D2-4C95-AC08-1BF2-D3EA369E780A}"/>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260603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D68A-A9E6-B63D-C174-A0A0AFF8BC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69E6B9A-06B9-C026-8A5A-8462C8EF37D8}"/>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4" name="Footer Placeholder 3">
            <a:extLst>
              <a:ext uri="{FF2B5EF4-FFF2-40B4-BE49-F238E27FC236}">
                <a16:creationId xmlns:a16="http://schemas.microsoft.com/office/drawing/2014/main" id="{CCC24701-DF8B-FC49-EACD-D3732C3CDD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D6AA95E-5BD6-DC43-82EB-9A157E81F401}"/>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3201849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775574-AFBF-8D65-C43E-D23EECE730A2}"/>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3" name="Footer Placeholder 2">
            <a:extLst>
              <a:ext uri="{FF2B5EF4-FFF2-40B4-BE49-F238E27FC236}">
                <a16:creationId xmlns:a16="http://schemas.microsoft.com/office/drawing/2014/main" id="{7AEAB180-236A-0E84-D45C-42DC33F32ED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5F4E762-10BF-24E1-7CF1-F60424E55601}"/>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3370461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FAF3-8442-0739-55CC-245CA1ECD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6FB17AC-4BB4-BD61-118F-906072EC1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E696B97-4F5B-1C44-8D65-FCAA1A5A4D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20D04-6E62-8235-46FE-F6E338FD750E}"/>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6" name="Footer Placeholder 5">
            <a:extLst>
              <a:ext uri="{FF2B5EF4-FFF2-40B4-BE49-F238E27FC236}">
                <a16:creationId xmlns:a16="http://schemas.microsoft.com/office/drawing/2014/main" id="{F8A66303-9287-0ADF-77DF-4EFFF6F51D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5B4730-253D-D81F-4744-8AF3FE1DED48}"/>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3207908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13ED-0C08-729A-C7D2-62DD2963C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159395-669C-A5E6-E1D6-F801748D7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B4A53A5-03F7-FE32-B93A-CA6BFC17F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72A36-F833-4017-16D2-29C5E11FB3B7}"/>
              </a:ext>
            </a:extLst>
          </p:cNvPr>
          <p:cNvSpPr>
            <a:spLocks noGrp="1"/>
          </p:cNvSpPr>
          <p:nvPr>
            <p:ph type="dt" sz="half" idx="10"/>
          </p:nvPr>
        </p:nvSpPr>
        <p:spPr/>
        <p:txBody>
          <a:bodyPr/>
          <a:lstStyle/>
          <a:p>
            <a:fld id="{0FBB6F61-3597-452E-9553-98720478627B}" type="datetimeFigureOut">
              <a:rPr lang="en-GB" smtClean="0"/>
              <a:t>30/10/2024</a:t>
            </a:fld>
            <a:endParaRPr lang="en-GB"/>
          </a:p>
        </p:txBody>
      </p:sp>
      <p:sp>
        <p:nvSpPr>
          <p:cNvPr id="6" name="Footer Placeholder 5">
            <a:extLst>
              <a:ext uri="{FF2B5EF4-FFF2-40B4-BE49-F238E27FC236}">
                <a16:creationId xmlns:a16="http://schemas.microsoft.com/office/drawing/2014/main" id="{D2135A16-52BF-73CC-FD67-20463433CC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F6A55C-08BB-2E11-0EEA-017847A6ECAB}"/>
              </a:ext>
            </a:extLst>
          </p:cNvPr>
          <p:cNvSpPr>
            <a:spLocks noGrp="1"/>
          </p:cNvSpPr>
          <p:nvPr>
            <p:ph type="sldNum" sz="quarter" idx="12"/>
          </p:nvPr>
        </p:nvSpPr>
        <p:spPr/>
        <p:txBody>
          <a:bodyPr/>
          <a:lstStyle/>
          <a:p>
            <a:fld id="{C5FF6C3A-B222-4EE1-9A75-4101C2651EA9}" type="slidenum">
              <a:rPr lang="en-GB" smtClean="0"/>
              <a:t>‹#›</a:t>
            </a:fld>
            <a:endParaRPr lang="en-GB"/>
          </a:p>
        </p:txBody>
      </p:sp>
    </p:spTree>
    <p:extLst>
      <p:ext uri="{BB962C8B-B14F-4D97-AF65-F5344CB8AC3E}">
        <p14:creationId xmlns:p14="http://schemas.microsoft.com/office/powerpoint/2010/main" val="273528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A1D590-C317-0E15-B23C-7C7DA3A60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0A1D7A-23AD-42B4-DEEE-68DF74E6C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219167-D368-6344-EEBB-BE743377E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BB6F61-3597-452E-9553-98720478627B}" type="datetimeFigureOut">
              <a:rPr lang="en-GB" smtClean="0"/>
              <a:t>30/10/2024</a:t>
            </a:fld>
            <a:endParaRPr lang="en-GB"/>
          </a:p>
        </p:txBody>
      </p:sp>
      <p:sp>
        <p:nvSpPr>
          <p:cNvPr id="5" name="Footer Placeholder 4">
            <a:extLst>
              <a:ext uri="{FF2B5EF4-FFF2-40B4-BE49-F238E27FC236}">
                <a16:creationId xmlns:a16="http://schemas.microsoft.com/office/drawing/2014/main" id="{D6601B0D-3494-03E8-7DBD-0FFB10602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E58B27D-458C-036D-FF05-D6B74F8DD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FF6C3A-B222-4EE1-9A75-4101C2651EA9}" type="slidenum">
              <a:rPr lang="en-GB" smtClean="0"/>
              <a:t>‹#›</a:t>
            </a:fld>
            <a:endParaRPr lang="en-GB"/>
          </a:p>
        </p:txBody>
      </p:sp>
    </p:spTree>
    <p:extLst>
      <p:ext uri="{BB962C8B-B14F-4D97-AF65-F5344CB8AC3E}">
        <p14:creationId xmlns:p14="http://schemas.microsoft.com/office/powerpoint/2010/main" val="391779611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E1B1-992A-CD0D-0B3C-13B40D3C9E11}"/>
              </a:ext>
            </a:extLst>
          </p:cNvPr>
          <p:cNvSpPr>
            <a:spLocks noGrp="1"/>
          </p:cNvSpPr>
          <p:nvPr>
            <p:ph type="ctrTitle"/>
          </p:nvPr>
        </p:nvSpPr>
        <p:spPr/>
        <p:txBody>
          <a:bodyPr>
            <a:normAutofit/>
          </a:bodyPr>
          <a:lstStyle/>
          <a:p>
            <a:r>
              <a:rPr lang="hr-HR" dirty="0"/>
              <a:t>Web app with Django and React slideshow</a:t>
            </a:r>
            <a:endParaRPr lang="en-GB" dirty="0"/>
          </a:p>
        </p:txBody>
      </p:sp>
      <p:sp>
        <p:nvSpPr>
          <p:cNvPr id="3" name="Subtitle 2">
            <a:extLst>
              <a:ext uri="{FF2B5EF4-FFF2-40B4-BE49-F238E27FC236}">
                <a16:creationId xmlns:a16="http://schemas.microsoft.com/office/drawing/2014/main" id="{B69750A4-8DBA-1DBE-B03D-593DCFBD7DC8}"/>
              </a:ext>
            </a:extLst>
          </p:cNvPr>
          <p:cNvSpPr>
            <a:spLocks noGrp="1"/>
          </p:cNvSpPr>
          <p:nvPr>
            <p:ph type="subTitle" idx="1"/>
          </p:nvPr>
        </p:nvSpPr>
        <p:spPr/>
        <p:txBody>
          <a:bodyPr/>
          <a:lstStyle/>
          <a:p>
            <a:r>
              <a:rPr lang="en-GB"/>
              <a:t>by Vilim Branica</a:t>
            </a:r>
          </a:p>
        </p:txBody>
      </p:sp>
    </p:spTree>
    <p:extLst>
      <p:ext uri="{BB962C8B-B14F-4D97-AF65-F5344CB8AC3E}">
        <p14:creationId xmlns:p14="http://schemas.microsoft.com/office/powerpoint/2010/main" val="3477340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4)">
            <a:extLst>
              <a:ext uri="{FF2B5EF4-FFF2-40B4-BE49-F238E27FC236}">
                <a16:creationId xmlns:a16="http://schemas.microsoft.com/office/drawing/2014/main" id="{1EA4B8B0-2FBA-700C-F50D-08DAF9B41D2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Tree>
    <p:extLst>
      <p:ext uri="{BB962C8B-B14F-4D97-AF65-F5344CB8AC3E}">
        <p14:creationId xmlns:p14="http://schemas.microsoft.com/office/powerpoint/2010/main" val="27037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5)">
            <a:extLst>
              <a:ext uri="{FF2B5EF4-FFF2-40B4-BE49-F238E27FC236}">
                <a16:creationId xmlns:a16="http://schemas.microsoft.com/office/drawing/2014/main" id="{74DE71F0-ADE3-2F3F-044E-45718987FD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0975"/>
            <a:ext cx="12192000" cy="6496050"/>
          </a:xfrm>
          <a:prstGeom prst="rect">
            <a:avLst/>
          </a:prstGeom>
        </p:spPr>
      </p:pic>
      <p:sp>
        <p:nvSpPr>
          <p:cNvPr id="2" name="TextBox 1">
            <a:extLst>
              <a:ext uri="{FF2B5EF4-FFF2-40B4-BE49-F238E27FC236}">
                <a16:creationId xmlns:a16="http://schemas.microsoft.com/office/drawing/2014/main" id="{A5316574-1F00-3BBA-41B3-894F89D7C6EC}"/>
              </a:ext>
            </a:extLst>
          </p:cNvPr>
          <p:cNvSpPr txBox="1"/>
          <p:nvPr/>
        </p:nvSpPr>
        <p:spPr>
          <a:xfrm>
            <a:off x="4226668" y="3429000"/>
            <a:ext cx="3738664" cy="369332"/>
          </a:xfrm>
          <a:prstGeom prst="rect">
            <a:avLst/>
          </a:prstGeom>
          <a:noFill/>
        </p:spPr>
        <p:txBody>
          <a:bodyPr wrap="square" rtlCol="0">
            <a:spAutoFit/>
          </a:bodyPr>
          <a:lstStyle/>
          <a:p>
            <a:r>
              <a:rPr lang="hr-HR" dirty="0">
                <a:solidFill>
                  <a:schemeClr val="bg1"/>
                </a:solidFill>
              </a:rPr>
              <a:t>Here, the revisor has been assigned.</a:t>
            </a:r>
            <a:endParaRPr lang="en-GB" dirty="0">
              <a:solidFill>
                <a:schemeClr val="bg1"/>
              </a:solidFill>
            </a:endParaRPr>
          </a:p>
        </p:txBody>
      </p:sp>
      <p:cxnSp>
        <p:nvCxnSpPr>
          <p:cNvPr id="5" name="Straight Arrow Connector 4">
            <a:extLst>
              <a:ext uri="{FF2B5EF4-FFF2-40B4-BE49-F238E27FC236}">
                <a16:creationId xmlns:a16="http://schemas.microsoft.com/office/drawing/2014/main" id="{B919BEE5-A3F7-336E-1830-DEF612C576BF}"/>
              </a:ext>
            </a:extLst>
          </p:cNvPr>
          <p:cNvCxnSpPr>
            <a:cxnSpLocks/>
          </p:cNvCxnSpPr>
          <p:nvPr/>
        </p:nvCxnSpPr>
        <p:spPr>
          <a:xfrm flipV="1">
            <a:off x="6517532" y="2227794"/>
            <a:ext cx="398834" cy="1201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F6EAA4D-2C24-4E1A-CAF3-A9AFEBDC5ABE}"/>
              </a:ext>
            </a:extLst>
          </p:cNvPr>
          <p:cNvSpPr txBox="1"/>
          <p:nvPr/>
        </p:nvSpPr>
        <p:spPr>
          <a:xfrm>
            <a:off x="9066178" y="3059229"/>
            <a:ext cx="2003898" cy="1200329"/>
          </a:xfrm>
          <a:prstGeom prst="rect">
            <a:avLst/>
          </a:prstGeom>
          <a:noFill/>
        </p:spPr>
        <p:txBody>
          <a:bodyPr wrap="square" rtlCol="0">
            <a:spAutoFit/>
          </a:bodyPr>
          <a:lstStyle/>
          <a:p>
            <a:r>
              <a:rPr lang="hr-HR" dirty="0">
                <a:solidFill>
                  <a:schemeClr val="bg1"/>
                </a:solidFill>
              </a:rPr>
              <a:t>The document has not been confirmed nor signed yet</a:t>
            </a:r>
            <a:endParaRPr lang="en-GB" dirty="0">
              <a:solidFill>
                <a:schemeClr val="bg1"/>
              </a:solidFill>
            </a:endParaRPr>
          </a:p>
        </p:txBody>
      </p:sp>
      <p:cxnSp>
        <p:nvCxnSpPr>
          <p:cNvPr id="10" name="Straight Arrow Connector 9">
            <a:extLst>
              <a:ext uri="{FF2B5EF4-FFF2-40B4-BE49-F238E27FC236}">
                <a16:creationId xmlns:a16="http://schemas.microsoft.com/office/drawing/2014/main" id="{1E468D42-5B4B-8C97-8E83-E1996D6D8902}"/>
              </a:ext>
            </a:extLst>
          </p:cNvPr>
          <p:cNvCxnSpPr/>
          <p:nvPr/>
        </p:nvCxnSpPr>
        <p:spPr>
          <a:xfrm flipH="1" flipV="1">
            <a:off x="8959174" y="2227794"/>
            <a:ext cx="865762" cy="8314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93A7CEC-D9B9-D49E-8244-0F923E10E5BA}"/>
              </a:ext>
            </a:extLst>
          </p:cNvPr>
          <p:cNvCxnSpPr/>
          <p:nvPr/>
        </p:nvCxnSpPr>
        <p:spPr>
          <a:xfrm flipV="1">
            <a:off x="9951396" y="2324911"/>
            <a:ext cx="690664" cy="7343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926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6)">
            <a:extLst>
              <a:ext uri="{FF2B5EF4-FFF2-40B4-BE49-F238E27FC236}">
                <a16:creationId xmlns:a16="http://schemas.microsoft.com/office/drawing/2014/main" id="{0FEA4240-1280-6290-8A5C-3ABDFC40D0F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750"/>
            <a:ext cx="12192000" cy="6540500"/>
          </a:xfrm>
          <a:prstGeom prst="rect">
            <a:avLst/>
          </a:prstGeom>
        </p:spPr>
      </p:pic>
      <p:sp>
        <p:nvSpPr>
          <p:cNvPr id="2" name="TextBox 1">
            <a:extLst>
              <a:ext uri="{FF2B5EF4-FFF2-40B4-BE49-F238E27FC236}">
                <a16:creationId xmlns:a16="http://schemas.microsoft.com/office/drawing/2014/main" id="{64B60CE5-F52F-B055-9F2E-2AE8ECCFEAE8}"/>
              </a:ext>
            </a:extLst>
          </p:cNvPr>
          <p:cNvSpPr txBox="1"/>
          <p:nvPr/>
        </p:nvSpPr>
        <p:spPr>
          <a:xfrm>
            <a:off x="4787630" y="5204298"/>
            <a:ext cx="2616740" cy="369332"/>
          </a:xfrm>
          <a:prstGeom prst="rect">
            <a:avLst/>
          </a:prstGeom>
          <a:noFill/>
        </p:spPr>
        <p:txBody>
          <a:bodyPr wrap="square" rtlCol="0">
            <a:spAutoFit/>
          </a:bodyPr>
          <a:lstStyle/>
          <a:p>
            <a:r>
              <a:rPr lang="hr-HR" dirty="0">
                <a:solidFill>
                  <a:schemeClr val="bg1"/>
                </a:solidFill>
              </a:rPr>
              <a:t>Now log in as the revisor.</a:t>
            </a:r>
            <a:endParaRPr lang="en-GB" dirty="0">
              <a:solidFill>
                <a:schemeClr val="bg1"/>
              </a:solidFill>
            </a:endParaRPr>
          </a:p>
        </p:txBody>
      </p:sp>
    </p:spTree>
    <p:extLst>
      <p:ext uri="{BB962C8B-B14F-4D97-AF65-F5344CB8AC3E}">
        <p14:creationId xmlns:p14="http://schemas.microsoft.com/office/powerpoint/2010/main" val="163270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7)">
            <a:extLst>
              <a:ext uri="{FF2B5EF4-FFF2-40B4-BE49-F238E27FC236}">
                <a16:creationId xmlns:a16="http://schemas.microsoft.com/office/drawing/2014/main" id="{D250F2BA-5844-6287-40DE-7585D8264BB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
        <p:nvSpPr>
          <p:cNvPr id="4" name="TextBox 3">
            <a:extLst>
              <a:ext uri="{FF2B5EF4-FFF2-40B4-BE49-F238E27FC236}">
                <a16:creationId xmlns:a16="http://schemas.microsoft.com/office/drawing/2014/main" id="{7E7F15F4-9791-3786-8469-9402F5D18CD2}"/>
              </a:ext>
            </a:extLst>
          </p:cNvPr>
          <p:cNvSpPr txBox="1"/>
          <p:nvPr/>
        </p:nvSpPr>
        <p:spPr>
          <a:xfrm>
            <a:off x="3950718" y="4383464"/>
            <a:ext cx="3948057" cy="646331"/>
          </a:xfrm>
          <a:prstGeom prst="rect">
            <a:avLst/>
          </a:prstGeom>
          <a:noFill/>
        </p:spPr>
        <p:txBody>
          <a:bodyPr wrap="square" rtlCol="0">
            <a:spAutoFit/>
          </a:bodyPr>
          <a:lstStyle/>
          <a:p>
            <a:r>
              <a:rPr lang="hr-HR" dirty="0">
                <a:solidFill>
                  <a:schemeClr val="bg1"/>
                </a:solidFill>
              </a:rPr>
              <a:t>Revisors can confirm the document and send it to one of the accountants.</a:t>
            </a:r>
            <a:endParaRPr lang="en-GB" dirty="0">
              <a:solidFill>
                <a:schemeClr val="bg1"/>
              </a:solidFill>
            </a:endParaRPr>
          </a:p>
        </p:txBody>
      </p:sp>
    </p:spTree>
    <p:extLst>
      <p:ext uri="{BB962C8B-B14F-4D97-AF65-F5344CB8AC3E}">
        <p14:creationId xmlns:p14="http://schemas.microsoft.com/office/powerpoint/2010/main" val="1808118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8)">
            <a:extLst>
              <a:ext uri="{FF2B5EF4-FFF2-40B4-BE49-F238E27FC236}">
                <a16:creationId xmlns:a16="http://schemas.microsoft.com/office/drawing/2014/main" id="{A59611E0-7553-7D57-2837-C182B3B9AAB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Tree>
    <p:extLst>
      <p:ext uri="{BB962C8B-B14F-4D97-AF65-F5344CB8AC3E}">
        <p14:creationId xmlns:p14="http://schemas.microsoft.com/office/powerpoint/2010/main" val="33031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
            <a:extLst>
              <a:ext uri="{FF2B5EF4-FFF2-40B4-BE49-F238E27FC236}">
                <a16:creationId xmlns:a16="http://schemas.microsoft.com/office/drawing/2014/main" id="{74233767-71EE-C19B-F209-10397C4331A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
        <p:nvSpPr>
          <p:cNvPr id="2" name="TextBox 1">
            <a:extLst>
              <a:ext uri="{FF2B5EF4-FFF2-40B4-BE49-F238E27FC236}">
                <a16:creationId xmlns:a16="http://schemas.microsoft.com/office/drawing/2014/main" id="{911E796E-5095-34C4-498A-5B07899D47A5}"/>
              </a:ext>
            </a:extLst>
          </p:cNvPr>
          <p:cNvSpPr txBox="1"/>
          <p:nvPr/>
        </p:nvSpPr>
        <p:spPr>
          <a:xfrm>
            <a:off x="4734127" y="5069044"/>
            <a:ext cx="2723745" cy="923330"/>
          </a:xfrm>
          <a:prstGeom prst="rect">
            <a:avLst/>
          </a:prstGeom>
          <a:noFill/>
        </p:spPr>
        <p:txBody>
          <a:bodyPr wrap="square" rtlCol="0">
            <a:spAutoFit/>
          </a:bodyPr>
          <a:lstStyle/>
          <a:p>
            <a:r>
              <a:rPr lang="hr-HR" dirty="0">
                <a:solidFill>
                  <a:schemeClr val="bg1"/>
                </a:solidFill>
              </a:rPr>
              <a:t>Log in as an accountant the document has been assigned to.</a:t>
            </a:r>
            <a:endParaRPr lang="en-GB" dirty="0">
              <a:solidFill>
                <a:schemeClr val="bg1"/>
              </a:solidFill>
            </a:endParaRPr>
          </a:p>
        </p:txBody>
      </p:sp>
    </p:spTree>
    <p:extLst>
      <p:ext uri="{BB962C8B-B14F-4D97-AF65-F5344CB8AC3E}">
        <p14:creationId xmlns:p14="http://schemas.microsoft.com/office/powerpoint/2010/main" val="395576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1)">
            <a:extLst>
              <a:ext uri="{FF2B5EF4-FFF2-40B4-BE49-F238E27FC236}">
                <a16:creationId xmlns:a16="http://schemas.microsoft.com/office/drawing/2014/main" id="{24E783E3-4ADD-5622-18AA-56FD37E63B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4625"/>
            <a:ext cx="12192000" cy="6508750"/>
          </a:xfrm>
          <a:prstGeom prst="rect">
            <a:avLst/>
          </a:prstGeom>
        </p:spPr>
      </p:pic>
      <p:sp>
        <p:nvSpPr>
          <p:cNvPr id="4" name="TextBox 3">
            <a:extLst>
              <a:ext uri="{FF2B5EF4-FFF2-40B4-BE49-F238E27FC236}">
                <a16:creationId xmlns:a16="http://schemas.microsoft.com/office/drawing/2014/main" id="{8DE98892-448E-F407-AC28-7A256867546B}"/>
              </a:ext>
            </a:extLst>
          </p:cNvPr>
          <p:cNvSpPr txBox="1"/>
          <p:nvPr/>
        </p:nvSpPr>
        <p:spPr>
          <a:xfrm>
            <a:off x="3711018" y="4659850"/>
            <a:ext cx="4769963" cy="646331"/>
          </a:xfrm>
          <a:prstGeom prst="rect">
            <a:avLst/>
          </a:prstGeom>
          <a:noFill/>
        </p:spPr>
        <p:txBody>
          <a:bodyPr wrap="square" rtlCol="0">
            <a:spAutoFit/>
          </a:bodyPr>
          <a:lstStyle/>
          <a:p>
            <a:r>
              <a:rPr lang="hr-HR" dirty="0">
                <a:solidFill>
                  <a:schemeClr val="bg1"/>
                </a:solidFill>
              </a:rPr>
              <a:t>Accountants can either send the document to the director for signing or archive it.</a:t>
            </a:r>
            <a:endParaRPr lang="en-GB" dirty="0">
              <a:solidFill>
                <a:schemeClr val="bg1"/>
              </a:solidFill>
            </a:endParaRPr>
          </a:p>
        </p:txBody>
      </p:sp>
      <p:cxnSp>
        <p:nvCxnSpPr>
          <p:cNvPr id="5" name="Straight Arrow Connector 4">
            <a:extLst>
              <a:ext uri="{FF2B5EF4-FFF2-40B4-BE49-F238E27FC236}">
                <a16:creationId xmlns:a16="http://schemas.microsoft.com/office/drawing/2014/main" id="{92B4B39F-B4B3-B8B2-DA55-89CB38511AEC}"/>
              </a:ext>
            </a:extLst>
          </p:cNvPr>
          <p:cNvCxnSpPr/>
          <p:nvPr/>
        </p:nvCxnSpPr>
        <p:spPr>
          <a:xfrm flipV="1">
            <a:off x="7159557" y="3501957"/>
            <a:ext cx="1128409" cy="1157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762E65D-0F0F-3502-FC80-AB2FD05729AF}"/>
              </a:ext>
            </a:extLst>
          </p:cNvPr>
          <p:cNvCxnSpPr/>
          <p:nvPr/>
        </p:nvCxnSpPr>
        <p:spPr>
          <a:xfrm flipV="1">
            <a:off x="7373566" y="3200400"/>
            <a:ext cx="3064213" cy="1459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17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2)">
            <a:extLst>
              <a:ext uri="{FF2B5EF4-FFF2-40B4-BE49-F238E27FC236}">
                <a16:creationId xmlns:a16="http://schemas.microsoft.com/office/drawing/2014/main" id="{94042DCB-096C-A44B-8D82-64F54AF5268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275"/>
            <a:ext cx="12192000" cy="6521450"/>
          </a:xfrm>
          <a:prstGeom prst="rect">
            <a:avLst/>
          </a:prstGeom>
        </p:spPr>
      </p:pic>
    </p:spTree>
    <p:extLst>
      <p:ext uri="{BB962C8B-B14F-4D97-AF65-F5344CB8AC3E}">
        <p14:creationId xmlns:p14="http://schemas.microsoft.com/office/powerpoint/2010/main" val="1574744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9)">
            <a:extLst>
              <a:ext uri="{FF2B5EF4-FFF2-40B4-BE49-F238E27FC236}">
                <a16:creationId xmlns:a16="http://schemas.microsoft.com/office/drawing/2014/main" id="{33ACDE15-1860-84AD-2739-DDADF363A76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275"/>
            <a:ext cx="12192000" cy="6521450"/>
          </a:xfrm>
          <a:prstGeom prst="rect">
            <a:avLst/>
          </a:prstGeom>
        </p:spPr>
      </p:pic>
      <p:sp>
        <p:nvSpPr>
          <p:cNvPr id="2" name="TextBox 1">
            <a:extLst>
              <a:ext uri="{FF2B5EF4-FFF2-40B4-BE49-F238E27FC236}">
                <a16:creationId xmlns:a16="http://schemas.microsoft.com/office/drawing/2014/main" id="{A33FB4DD-0D58-0C8F-3ECF-78930D8F2447}"/>
              </a:ext>
            </a:extLst>
          </p:cNvPr>
          <p:cNvSpPr txBox="1"/>
          <p:nvPr/>
        </p:nvSpPr>
        <p:spPr>
          <a:xfrm>
            <a:off x="5147552" y="5087566"/>
            <a:ext cx="1982821" cy="369332"/>
          </a:xfrm>
          <a:prstGeom prst="rect">
            <a:avLst/>
          </a:prstGeom>
          <a:noFill/>
        </p:spPr>
        <p:txBody>
          <a:bodyPr wrap="square" rtlCol="0">
            <a:spAutoFit/>
          </a:bodyPr>
          <a:lstStyle/>
          <a:p>
            <a:pPr algn="ctr"/>
            <a:r>
              <a:rPr lang="hr-HR" dirty="0">
                <a:solidFill>
                  <a:schemeClr val="bg1"/>
                </a:solidFill>
              </a:rPr>
              <a:t>Log in as director.</a:t>
            </a:r>
            <a:endParaRPr lang="en-GB" dirty="0">
              <a:solidFill>
                <a:schemeClr val="bg1"/>
              </a:solidFill>
            </a:endParaRPr>
          </a:p>
        </p:txBody>
      </p:sp>
    </p:spTree>
    <p:extLst>
      <p:ext uri="{BB962C8B-B14F-4D97-AF65-F5344CB8AC3E}">
        <p14:creationId xmlns:p14="http://schemas.microsoft.com/office/powerpoint/2010/main" val="193895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3)">
            <a:extLst>
              <a:ext uri="{FF2B5EF4-FFF2-40B4-BE49-F238E27FC236}">
                <a16:creationId xmlns:a16="http://schemas.microsoft.com/office/drawing/2014/main" id="{8BCBA39C-A67C-DEE0-EAB7-6D3EB42DDFC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275"/>
            <a:ext cx="12192000" cy="6521450"/>
          </a:xfrm>
          <a:prstGeom prst="rect">
            <a:avLst/>
          </a:prstGeom>
        </p:spPr>
      </p:pic>
      <p:sp>
        <p:nvSpPr>
          <p:cNvPr id="4" name="TextBox 3">
            <a:extLst>
              <a:ext uri="{FF2B5EF4-FFF2-40B4-BE49-F238E27FC236}">
                <a16:creationId xmlns:a16="http://schemas.microsoft.com/office/drawing/2014/main" id="{120F807E-53BD-CF86-AD60-B042E1FAAE7F}"/>
              </a:ext>
            </a:extLst>
          </p:cNvPr>
          <p:cNvSpPr txBox="1"/>
          <p:nvPr/>
        </p:nvSpPr>
        <p:spPr>
          <a:xfrm>
            <a:off x="3428214" y="4374036"/>
            <a:ext cx="5335571" cy="646331"/>
          </a:xfrm>
          <a:prstGeom prst="rect">
            <a:avLst/>
          </a:prstGeom>
          <a:noFill/>
        </p:spPr>
        <p:txBody>
          <a:bodyPr wrap="square" rtlCol="0">
            <a:spAutoFit/>
          </a:bodyPr>
          <a:lstStyle/>
          <a:p>
            <a:r>
              <a:rPr lang="hr-HR" dirty="0">
                <a:solidFill>
                  <a:schemeClr val="bg1"/>
                </a:solidFill>
              </a:rPr>
              <a:t>Directors can sign documents, add new employees or view the statistics about employees.</a:t>
            </a:r>
            <a:endParaRPr lang="en-GB" dirty="0">
              <a:solidFill>
                <a:schemeClr val="bg1"/>
              </a:solidFill>
            </a:endParaRPr>
          </a:p>
        </p:txBody>
      </p:sp>
    </p:spTree>
    <p:extLst>
      <p:ext uri="{BB962C8B-B14F-4D97-AF65-F5344CB8AC3E}">
        <p14:creationId xmlns:p14="http://schemas.microsoft.com/office/powerpoint/2010/main" val="282056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
            <a:extLst>
              <a:ext uri="{FF2B5EF4-FFF2-40B4-BE49-F238E27FC236}">
                <a16:creationId xmlns:a16="http://schemas.microsoft.com/office/drawing/2014/main" id="{46F680DE-8E42-F1F0-9019-3F36A983DF5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275"/>
            <a:ext cx="12192000" cy="6521450"/>
          </a:xfrm>
          <a:prstGeom prst="rect">
            <a:avLst/>
          </a:prstGeom>
        </p:spPr>
      </p:pic>
      <p:sp>
        <p:nvSpPr>
          <p:cNvPr id="2" name="TextBox 1">
            <a:extLst>
              <a:ext uri="{FF2B5EF4-FFF2-40B4-BE49-F238E27FC236}">
                <a16:creationId xmlns:a16="http://schemas.microsoft.com/office/drawing/2014/main" id="{21BC8BC4-2F0C-6A54-DACA-2343801D802F}"/>
              </a:ext>
            </a:extLst>
          </p:cNvPr>
          <p:cNvSpPr txBox="1"/>
          <p:nvPr/>
        </p:nvSpPr>
        <p:spPr>
          <a:xfrm>
            <a:off x="8365787" y="3201518"/>
            <a:ext cx="2470826" cy="646331"/>
          </a:xfrm>
          <a:prstGeom prst="rect">
            <a:avLst/>
          </a:prstGeom>
          <a:noFill/>
        </p:spPr>
        <p:txBody>
          <a:bodyPr wrap="square" rtlCol="0">
            <a:spAutoFit/>
          </a:bodyPr>
          <a:lstStyle/>
          <a:p>
            <a:r>
              <a:rPr lang="hr-HR" dirty="0"/>
              <a:t>Model manipulation in django admin interface</a:t>
            </a:r>
            <a:endParaRPr lang="en-GB" dirty="0"/>
          </a:p>
        </p:txBody>
      </p:sp>
    </p:spTree>
    <p:extLst>
      <p:ext uri="{BB962C8B-B14F-4D97-AF65-F5344CB8AC3E}">
        <p14:creationId xmlns:p14="http://schemas.microsoft.com/office/powerpoint/2010/main" val="1867455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4)">
            <a:extLst>
              <a:ext uri="{FF2B5EF4-FFF2-40B4-BE49-F238E27FC236}">
                <a16:creationId xmlns:a16="http://schemas.microsoft.com/office/drawing/2014/main" id="{647C8523-4376-F18A-D07B-A5080FBF7A0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
        <p:nvSpPr>
          <p:cNvPr id="2" name="TextBox 1">
            <a:extLst>
              <a:ext uri="{FF2B5EF4-FFF2-40B4-BE49-F238E27FC236}">
                <a16:creationId xmlns:a16="http://schemas.microsoft.com/office/drawing/2014/main" id="{949E38BB-F7FA-B0E4-15D4-3C809A4ADA17}"/>
              </a:ext>
            </a:extLst>
          </p:cNvPr>
          <p:cNvSpPr txBox="1"/>
          <p:nvPr/>
        </p:nvSpPr>
        <p:spPr>
          <a:xfrm>
            <a:off x="8073957" y="2470826"/>
            <a:ext cx="3482503" cy="1477328"/>
          </a:xfrm>
          <a:prstGeom prst="rect">
            <a:avLst/>
          </a:prstGeom>
          <a:noFill/>
        </p:spPr>
        <p:txBody>
          <a:bodyPr wrap="square" rtlCol="0">
            <a:spAutoFit/>
          </a:bodyPr>
          <a:lstStyle/>
          <a:p>
            <a:r>
              <a:rPr lang="hr-HR" dirty="0">
                <a:solidFill>
                  <a:schemeClr val="bg1"/>
                </a:solidFill>
              </a:rPr>
              <a:t>Adding new employees consists of defining name, surname, email, username, password and defining employee role (revisor, accontant, director …)</a:t>
            </a:r>
            <a:endParaRPr lang="en-GB" dirty="0">
              <a:solidFill>
                <a:schemeClr val="bg1"/>
              </a:solidFill>
            </a:endParaRPr>
          </a:p>
        </p:txBody>
      </p:sp>
    </p:spTree>
    <p:extLst>
      <p:ext uri="{BB962C8B-B14F-4D97-AF65-F5344CB8AC3E}">
        <p14:creationId xmlns:p14="http://schemas.microsoft.com/office/powerpoint/2010/main" val="35525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6)">
            <a:extLst>
              <a:ext uri="{FF2B5EF4-FFF2-40B4-BE49-F238E27FC236}">
                <a16:creationId xmlns:a16="http://schemas.microsoft.com/office/drawing/2014/main" id="{53D761AA-CF76-C60B-E087-67C6B78AA23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
        <p:nvSpPr>
          <p:cNvPr id="2" name="TextBox 1">
            <a:extLst>
              <a:ext uri="{FF2B5EF4-FFF2-40B4-BE49-F238E27FC236}">
                <a16:creationId xmlns:a16="http://schemas.microsoft.com/office/drawing/2014/main" id="{4B858B1C-959A-FA0C-208D-188D845E3AFB}"/>
              </a:ext>
            </a:extLst>
          </p:cNvPr>
          <p:cNvSpPr txBox="1"/>
          <p:nvPr/>
        </p:nvSpPr>
        <p:spPr>
          <a:xfrm>
            <a:off x="6653720" y="1624519"/>
            <a:ext cx="3258765" cy="369332"/>
          </a:xfrm>
          <a:prstGeom prst="rect">
            <a:avLst/>
          </a:prstGeom>
          <a:noFill/>
        </p:spPr>
        <p:txBody>
          <a:bodyPr wrap="square" rtlCol="0">
            <a:spAutoFit/>
          </a:bodyPr>
          <a:lstStyle/>
          <a:p>
            <a:r>
              <a:rPr lang="hr-HR" dirty="0">
                <a:solidFill>
                  <a:schemeClr val="bg1"/>
                </a:solidFill>
              </a:rPr>
              <a:t>Any user can change password</a:t>
            </a:r>
            <a:endParaRPr lang="en-GB" dirty="0">
              <a:solidFill>
                <a:schemeClr val="bg1"/>
              </a:solidFill>
            </a:endParaRPr>
          </a:p>
        </p:txBody>
      </p:sp>
      <p:cxnSp>
        <p:nvCxnSpPr>
          <p:cNvPr id="5" name="Straight Arrow Connector 4">
            <a:extLst>
              <a:ext uri="{FF2B5EF4-FFF2-40B4-BE49-F238E27FC236}">
                <a16:creationId xmlns:a16="http://schemas.microsoft.com/office/drawing/2014/main" id="{0E5B34A0-B132-130F-ADE0-7849481098C3}"/>
              </a:ext>
            </a:extLst>
          </p:cNvPr>
          <p:cNvCxnSpPr/>
          <p:nvPr/>
        </p:nvCxnSpPr>
        <p:spPr>
          <a:xfrm>
            <a:off x="9931940" y="1857983"/>
            <a:ext cx="8657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0B69196-D1E0-8517-2A78-3D3CCD9BA46F}"/>
              </a:ext>
            </a:extLst>
          </p:cNvPr>
          <p:cNvSpPr txBox="1"/>
          <p:nvPr/>
        </p:nvSpPr>
        <p:spPr>
          <a:xfrm>
            <a:off x="2953966" y="5515583"/>
            <a:ext cx="6284068" cy="923330"/>
          </a:xfrm>
          <a:prstGeom prst="rect">
            <a:avLst/>
          </a:prstGeom>
          <a:noFill/>
        </p:spPr>
        <p:txBody>
          <a:bodyPr wrap="square" rtlCol="0">
            <a:spAutoFit/>
          </a:bodyPr>
          <a:lstStyle/>
          <a:p>
            <a:r>
              <a:rPr lang="hr-HR" dirty="0">
                <a:solidFill>
                  <a:schemeClr val="bg1"/>
                </a:solidFill>
              </a:rPr>
              <a:t>A director can see information about all documents and statistics of all employees in the company. A director can also share the document information on various social media.</a:t>
            </a:r>
            <a:endParaRPr lang="en-GB" dirty="0">
              <a:solidFill>
                <a:schemeClr val="bg1"/>
              </a:solidFill>
            </a:endParaRPr>
          </a:p>
        </p:txBody>
      </p:sp>
    </p:spTree>
    <p:extLst>
      <p:ext uri="{BB962C8B-B14F-4D97-AF65-F5344CB8AC3E}">
        <p14:creationId xmlns:p14="http://schemas.microsoft.com/office/powerpoint/2010/main" val="382659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7)">
            <a:extLst>
              <a:ext uri="{FF2B5EF4-FFF2-40B4-BE49-F238E27FC236}">
                <a16:creationId xmlns:a16="http://schemas.microsoft.com/office/drawing/2014/main" id="{DF382A5E-D62B-8987-0748-DA22A020FF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
        <p:nvSpPr>
          <p:cNvPr id="4" name="TextBox 3">
            <a:extLst>
              <a:ext uri="{FF2B5EF4-FFF2-40B4-BE49-F238E27FC236}">
                <a16:creationId xmlns:a16="http://schemas.microsoft.com/office/drawing/2014/main" id="{43D631AE-30AF-BAE6-184F-1E6F9B055766}"/>
              </a:ext>
            </a:extLst>
          </p:cNvPr>
          <p:cNvSpPr txBox="1"/>
          <p:nvPr/>
        </p:nvSpPr>
        <p:spPr>
          <a:xfrm>
            <a:off x="4248346" y="4355184"/>
            <a:ext cx="3695307" cy="646331"/>
          </a:xfrm>
          <a:prstGeom prst="rect">
            <a:avLst/>
          </a:prstGeom>
          <a:noFill/>
        </p:spPr>
        <p:txBody>
          <a:bodyPr wrap="square" rtlCol="0">
            <a:spAutoFit/>
          </a:bodyPr>
          <a:lstStyle/>
          <a:p>
            <a:r>
              <a:rPr lang="hr-HR" dirty="0">
                <a:solidFill>
                  <a:schemeClr val="bg1"/>
                </a:solidFill>
              </a:rPr>
              <a:t>The document is signed and the accountant can archive it now.</a:t>
            </a:r>
            <a:endParaRPr lang="en-GB" dirty="0">
              <a:solidFill>
                <a:schemeClr val="bg1"/>
              </a:solidFill>
            </a:endParaRPr>
          </a:p>
        </p:txBody>
      </p:sp>
    </p:spTree>
    <p:extLst>
      <p:ext uri="{BB962C8B-B14F-4D97-AF65-F5344CB8AC3E}">
        <p14:creationId xmlns:p14="http://schemas.microsoft.com/office/powerpoint/2010/main" val="121012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8)">
            <a:extLst>
              <a:ext uri="{FF2B5EF4-FFF2-40B4-BE49-F238E27FC236}">
                <a16:creationId xmlns:a16="http://schemas.microsoft.com/office/drawing/2014/main" id="{2646E0A2-1FC4-D6C9-3754-BD1D6414C35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2400"/>
            <a:ext cx="12192000" cy="6553200"/>
          </a:xfrm>
          <a:prstGeom prst="rect">
            <a:avLst/>
          </a:prstGeom>
        </p:spPr>
      </p:pic>
      <p:sp>
        <p:nvSpPr>
          <p:cNvPr id="2" name="TextBox 1">
            <a:extLst>
              <a:ext uri="{FF2B5EF4-FFF2-40B4-BE49-F238E27FC236}">
                <a16:creationId xmlns:a16="http://schemas.microsoft.com/office/drawing/2014/main" id="{F0BAF295-2871-640F-A458-46C761813564}"/>
              </a:ext>
            </a:extLst>
          </p:cNvPr>
          <p:cNvSpPr txBox="1"/>
          <p:nvPr/>
        </p:nvSpPr>
        <p:spPr>
          <a:xfrm>
            <a:off x="7441659" y="4075890"/>
            <a:ext cx="3784060" cy="2031325"/>
          </a:xfrm>
          <a:prstGeom prst="rect">
            <a:avLst/>
          </a:prstGeom>
          <a:noFill/>
        </p:spPr>
        <p:txBody>
          <a:bodyPr wrap="square" rtlCol="0">
            <a:spAutoFit/>
          </a:bodyPr>
          <a:lstStyle/>
          <a:p>
            <a:r>
              <a:rPr lang="hr-HR" dirty="0"/>
              <a:t>The „document” model consists of fields: text, documentId, link to the source image, date and time of scan, the employee who scanned it, the revisor who needs to review it and accountant who can send it to the director for signing or archieve it.</a:t>
            </a:r>
            <a:endParaRPr lang="en-GB" dirty="0"/>
          </a:p>
        </p:txBody>
      </p:sp>
    </p:spTree>
    <p:extLst>
      <p:ext uri="{BB962C8B-B14F-4D97-AF65-F5344CB8AC3E}">
        <p14:creationId xmlns:p14="http://schemas.microsoft.com/office/powerpoint/2010/main" val="335790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9)">
            <a:extLst>
              <a:ext uri="{FF2B5EF4-FFF2-40B4-BE49-F238E27FC236}">
                <a16:creationId xmlns:a16="http://schemas.microsoft.com/office/drawing/2014/main" id="{C20C39F6-4BDA-ED8E-5D4E-5FDAD6CEE8E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800"/>
            <a:ext cx="12192000" cy="6502400"/>
          </a:xfrm>
          <a:prstGeom prst="rect">
            <a:avLst/>
          </a:prstGeom>
        </p:spPr>
      </p:pic>
      <p:sp>
        <p:nvSpPr>
          <p:cNvPr id="2" name="TextBox 1">
            <a:extLst>
              <a:ext uri="{FF2B5EF4-FFF2-40B4-BE49-F238E27FC236}">
                <a16:creationId xmlns:a16="http://schemas.microsoft.com/office/drawing/2014/main" id="{05125B96-111E-D3CF-5377-FC50CD9D6E0E}"/>
              </a:ext>
            </a:extLst>
          </p:cNvPr>
          <p:cNvSpPr txBox="1"/>
          <p:nvPr/>
        </p:nvSpPr>
        <p:spPr>
          <a:xfrm>
            <a:off x="7334655" y="4250987"/>
            <a:ext cx="4202349" cy="923330"/>
          </a:xfrm>
          <a:prstGeom prst="rect">
            <a:avLst/>
          </a:prstGeom>
          <a:noFill/>
        </p:spPr>
        <p:txBody>
          <a:bodyPr wrap="square" rtlCol="0">
            <a:spAutoFit/>
          </a:bodyPr>
          <a:lstStyle/>
          <a:p>
            <a:r>
              <a:rPr lang="hr-HR" dirty="0"/>
              <a:t>The „receipt” type of document has extra fields client_name, total_price and a list of articles it contains.</a:t>
            </a:r>
            <a:endParaRPr lang="en-GB" dirty="0"/>
          </a:p>
        </p:txBody>
      </p:sp>
    </p:spTree>
    <p:extLst>
      <p:ext uri="{BB962C8B-B14F-4D97-AF65-F5344CB8AC3E}">
        <p14:creationId xmlns:p14="http://schemas.microsoft.com/office/powerpoint/2010/main" val="228085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0)">
            <a:extLst>
              <a:ext uri="{FF2B5EF4-FFF2-40B4-BE49-F238E27FC236}">
                <a16:creationId xmlns:a16="http://schemas.microsoft.com/office/drawing/2014/main" id="{BD3D2F02-57BD-0B67-188A-43E4E6A68DE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8750"/>
            <a:ext cx="12192000" cy="6540500"/>
          </a:xfrm>
          <a:prstGeom prst="rect">
            <a:avLst/>
          </a:prstGeom>
        </p:spPr>
      </p:pic>
      <p:sp>
        <p:nvSpPr>
          <p:cNvPr id="2" name="TextBox 1">
            <a:extLst>
              <a:ext uri="{FF2B5EF4-FFF2-40B4-BE49-F238E27FC236}">
                <a16:creationId xmlns:a16="http://schemas.microsoft.com/office/drawing/2014/main" id="{B0D5AD0F-0E4D-AB1E-421A-49FA73B79FFB}"/>
              </a:ext>
            </a:extLst>
          </p:cNvPr>
          <p:cNvSpPr txBox="1"/>
          <p:nvPr/>
        </p:nvSpPr>
        <p:spPr>
          <a:xfrm>
            <a:off x="4017523" y="5175115"/>
            <a:ext cx="3492230" cy="369332"/>
          </a:xfrm>
          <a:prstGeom prst="rect">
            <a:avLst/>
          </a:prstGeom>
          <a:noFill/>
        </p:spPr>
        <p:txBody>
          <a:bodyPr wrap="square" rtlCol="0">
            <a:spAutoFit/>
          </a:bodyPr>
          <a:lstStyle/>
          <a:p>
            <a:r>
              <a:rPr lang="hr-HR" dirty="0"/>
              <a:t>List of employees in the database</a:t>
            </a:r>
            <a:endParaRPr lang="en-GB" dirty="0"/>
          </a:p>
        </p:txBody>
      </p:sp>
    </p:spTree>
    <p:extLst>
      <p:ext uri="{BB962C8B-B14F-4D97-AF65-F5344CB8AC3E}">
        <p14:creationId xmlns:p14="http://schemas.microsoft.com/office/powerpoint/2010/main" val="335487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6)">
            <a:extLst>
              <a:ext uri="{FF2B5EF4-FFF2-40B4-BE49-F238E27FC236}">
                <a16:creationId xmlns:a16="http://schemas.microsoft.com/office/drawing/2014/main" id="{E6D9A580-74B5-84F2-3A41-89CC7D072D1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Tree>
    <p:extLst>
      <p:ext uri="{BB962C8B-B14F-4D97-AF65-F5344CB8AC3E}">
        <p14:creationId xmlns:p14="http://schemas.microsoft.com/office/powerpoint/2010/main" val="229179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7B008CD-2305-516C-D334-20138912B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
        <p:nvSpPr>
          <p:cNvPr id="2" name="TextBox 1">
            <a:extLst>
              <a:ext uri="{FF2B5EF4-FFF2-40B4-BE49-F238E27FC236}">
                <a16:creationId xmlns:a16="http://schemas.microsoft.com/office/drawing/2014/main" id="{FB78F6E7-ACB8-B8A7-8DDB-AC82922926D4}"/>
              </a:ext>
            </a:extLst>
          </p:cNvPr>
          <p:cNvSpPr txBox="1"/>
          <p:nvPr/>
        </p:nvSpPr>
        <p:spPr>
          <a:xfrm>
            <a:off x="3352800" y="3920246"/>
            <a:ext cx="5486400" cy="923330"/>
          </a:xfrm>
          <a:prstGeom prst="rect">
            <a:avLst/>
          </a:prstGeom>
          <a:noFill/>
        </p:spPr>
        <p:txBody>
          <a:bodyPr wrap="square" rtlCol="0">
            <a:spAutoFit/>
          </a:bodyPr>
          <a:lstStyle/>
          <a:p>
            <a:r>
              <a:rPr lang="hr-HR" dirty="0">
                <a:solidFill>
                  <a:schemeClr val="bg1"/>
                </a:solidFill>
              </a:rPr>
              <a:t>Here the employee can scan new documents as images, which are then processed by OCR software and the text document is generated.</a:t>
            </a:r>
            <a:endParaRPr lang="en-GB" dirty="0">
              <a:solidFill>
                <a:schemeClr val="bg1"/>
              </a:solidFill>
            </a:endParaRPr>
          </a:p>
        </p:txBody>
      </p:sp>
    </p:spTree>
    <p:extLst>
      <p:ext uri="{BB962C8B-B14F-4D97-AF65-F5344CB8AC3E}">
        <p14:creationId xmlns:p14="http://schemas.microsoft.com/office/powerpoint/2010/main" val="640457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2)">
            <a:extLst>
              <a:ext uri="{FF2B5EF4-FFF2-40B4-BE49-F238E27FC236}">
                <a16:creationId xmlns:a16="http://schemas.microsoft.com/office/drawing/2014/main" id="{078F03C9-EB5F-1721-3EC0-DA89FF34217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4625"/>
            <a:ext cx="12192000" cy="6508750"/>
          </a:xfrm>
          <a:prstGeom prst="rect">
            <a:avLst/>
          </a:prstGeom>
        </p:spPr>
      </p:pic>
      <p:sp>
        <p:nvSpPr>
          <p:cNvPr id="4" name="TextBox 3">
            <a:extLst>
              <a:ext uri="{FF2B5EF4-FFF2-40B4-BE49-F238E27FC236}">
                <a16:creationId xmlns:a16="http://schemas.microsoft.com/office/drawing/2014/main" id="{3A94E131-1ACD-B78B-D5C6-62AEFB739528}"/>
              </a:ext>
            </a:extLst>
          </p:cNvPr>
          <p:cNvSpPr txBox="1"/>
          <p:nvPr/>
        </p:nvSpPr>
        <p:spPr>
          <a:xfrm>
            <a:off x="3535051" y="4157221"/>
            <a:ext cx="5458120" cy="646331"/>
          </a:xfrm>
          <a:prstGeom prst="rect">
            <a:avLst/>
          </a:prstGeom>
          <a:noFill/>
        </p:spPr>
        <p:txBody>
          <a:bodyPr wrap="square" rtlCol="0">
            <a:spAutoFit/>
          </a:bodyPr>
          <a:lstStyle/>
          <a:p>
            <a:r>
              <a:rPr lang="hr-HR" dirty="0">
                <a:solidFill>
                  <a:schemeClr val="bg1"/>
                </a:solidFill>
              </a:rPr>
              <a:t>Each employee can confirm scanning validity and decide which revisor to send it for revision.</a:t>
            </a:r>
            <a:endParaRPr lang="en-GB" dirty="0">
              <a:solidFill>
                <a:schemeClr val="bg1"/>
              </a:solidFill>
            </a:endParaRPr>
          </a:p>
        </p:txBody>
      </p:sp>
    </p:spTree>
    <p:extLst>
      <p:ext uri="{BB962C8B-B14F-4D97-AF65-F5344CB8AC3E}">
        <p14:creationId xmlns:p14="http://schemas.microsoft.com/office/powerpoint/2010/main" val="160390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13)">
            <a:extLst>
              <a:ext uri="{FF2B5EF4-FFF2-40B4-BE49-F238E27FC236}">
                <a16:creationId xmlns:a16="http://schemas.microsoft.com/office/drawing/2014/main" id="{A3C42121-74EE-FBB4-E4F3-ADF3BE785E1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5100"/>
            <a:ext cx="12192000" cy="6527800"/>
          </a:xfrm>
          <a:prstGeom prst="rect">
            <a:avLst/>
          </a:prstGeom>
        </p:spPr>
      </p:pic>
    </p:spTree>
    <p:extLst>
      <p:ext uri="{BB962C8B-B14F-4D97-AF65-F5344CB8AC3E}">
        <p14:creationId xmlns:p14="http://schemas.microsoft.com/office/powerpoint/2010/main" val="3046153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TotalTime>
  <Words>298</Words>
  <Application>Microsoft Office PowerPoint</Application>
  <PresentationFormat>Widescreen</PresentationFormat>
  <Paragraphs>20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Web app with Django and React slideshow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slideshow with Django and React</dc:title>
  <dc:creator>Vilim Branica</dc:creator>
  <cp:lastModifiedBy>Vilim Branica</cp:lastModifiedBy>
  <cp:revision>6</cp:revision>
  <dcterms:created xsi:type="dcterms:W3CDTF">2024-04-19T19:05:08Z</dcterms:created>
  <dcterms:modified xsi:type="dcterms:W3CDTF">2024-10-30T19:43:23Z</dcterms:modified>
</cp:coreProperties>
</file>